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6" r:id="rId4"/>
    <p:sldId id="287" r:id="rId5"/>
    <p:sldId id="316" r:id="rId6"/>
    <p:sldId id="440" r:id="rId7"/>
    <p:sldId id="288" r:id="rId8"/>
    <p:sldId id="289" r:id="rId9"/>
    <p:sldId id="290" r:id="rId10"/>
    <p:sldId id="274" r:id="rId11"/>
    <p:sldId id="273" r:id="rId12"/>
    <p:sldId id="272" r:id="rId13"/>
    <p:sldId id="259" r:id="rId14"/>
    <p:sldId id="260" r:id="rId15"/>
    <p:sldId id="278" r:id="rId16"/>
    <p:sldId id="275" r:id="rId17"/>
    <p:sldId id="261" r:id="rId18"/>
    <p:sldId id="262" r:id="rId19"/>
    <p:sldId id="263" r:id="rId20"/>
    <p:sldId id="280" r:id="rId21"/>
    <p:sldId id="281" r:id="rId22"/>
    <p:sldId id="264" r:id="rId23"/>
    <p:sldId id="265" r:id="rId24"/>
    <p:sldId id="266" r:id="rId25"/>
    <p:sldId id="267" r:id="rId26"/>
    <p:sldId id="268" r:id="rId27"/>
    <p:sldId id="269" r:id="rId28"/>
    <p:sldId id="277" r:id="rId29"/>
    <p:sldId id="270" r:id="rId30"/>
    <p:sldId id="276" r:id="rId31"/>
    <p:sldId id="283" r:id="rId32"/>
    <p:sldId id="282" r:id="rId33"/>
    <p:sldId id="27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97"/>
  </p:normalViewPr>
  <p:slideViewPr>
    <p:cSldViewPr>
      <p:cViewPr varScale="1">
        <p:scale>
          <a:sx n="108" d="100"/>
          <a:sy n="108" d="100"/>
        </p:scale>
        <p:origin x="163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B89A-5AC0-473A-B19E-E9087E69E9B6}" type="datetimeFigureOut">
              <a:rPr lang="en-US" smtClean="0"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DD3D0-2B1D-42E8-BA81-E1305EA32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43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B89A-5AC0-473A-B19E-E9087E69E9B6}" type="datetimeFigureOut">
              <a:rPr lang="en-US" smtClean="0"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DD3D0-2B1D-42E8-BA81-E1305EA32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1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B89A-5AC0-473A-B19E-E9087E69E9B6}" type="datetimeFigureOut">
              <a:rPr lang="en-US" smtClean="0"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DD3D0-2B1D-42E8-BA81-E1305EA32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9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B89A-5AC0-473A-B19E-E9087E69E9B6}" type="datetimeFigureOut">
              <a:rPr lang="en-US" smtClean="0"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DD3D0-2B1D-42E8-BA81-E1305EA32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9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B89A-5AC0-473A-B19E-E9087E69E9B6}" type="datetimeFigureOut">
              <a:rPr lang="en-US" smtClean="0"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DD3D0-2B1D-42E8-BA81-E1305EA32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0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B89A-5AC0-473A-B19E-E9087E69E9B6}" type="datetimeFigureOut">
              <a:rPr lang="en-US" smtClean="0"/>
              <a:t>2/28/19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DD3D0-2B1D-42E8-BA81-E1305EA32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85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B89A-5AC0-473A-B19E-E9087E69E9B6}" type="datetimeFigureOut">
              <a:rPr lang="en-US" smtClean="0"/>
              <a:t>2/28/19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DD3D0-2B1D-42E8-BA81-E1305EA32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04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B89A-5AC0-473A-B19E-E9087E69E9B6}" type="datetimeFigureOut">
              <a:rPr lang="en-US" smtClean="0"/>
              <a:t>2/28/19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DD3D0-2B1D-42E8-BA81-E1305EA32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2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B89A-5AC0-473A-B19E-E9087E69E9B6}" type="datetimeFigureOut">
              <a:rPr lang="en-US" smtClean="0"/>
              <a:t>2/28/19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DD3D0-2B1D-42E8-BA81-E1305EA32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21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B89A-5AC0-473A-B19E-E9087E69E9B6}" type="datetimeFigureOut">
              <a:rPr lang="en-US" smtClean="0"/>
              <a:t>2/28/19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DD3D0-2B1D-42E8-BA81-E1305EA32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22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B89A-5AC0-473A-B19E-E9087E69E9B6}" type="datetimeFigureOut">
              <a:rPr lang="en-US" smtClean="0"/>
              <a:t>2/28/19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DD3D0-2B1D-42E8-BA81-E1305EA32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0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DB89A-5AC0-473A-B19E-E9087E69E9B6}" type="datetimeFigureOut">
              <a:rPr lang="en-US" smtClean="0"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DD3D0-2B1D-42E8-BA81-E1305EA32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01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Exploring Robotics – Unit 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</p:spTree>
    <p:extLst>
      <p:ext uri="{BB962C8B-B14F-4D97-AF65-F5344CB8AC3E}">
        <p14:creationId xmlns:p14="http://schemas.microsoft.com/office/powerpoint/2010/main" val="725546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917" y="1447800"/>
            <a:ext cx="6143625" cy="4766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3254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are for Perception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Sensors are physical devices that measure physical quantities.</a:t>
            </a:r>
          </a:p>
          <a:p>
            <a:pPr lvl="1"/>
            <a:r>
              <a:rPr lang="en-US" dirty="0"/>
              <a:t>Such as light, temperature, pressure</a:t>
            </a:r>
          </a:p>
          <a:p>
            <a:r>
              <a:rPr lang="en-US" dirty="0"/>
              <a:t>Perceptual system of a robot includes:</a:t>
            </a:r>
          </a:p>
          <a:p>
            <a:pPr lvl="1"/>
            <a:r>
              <a:rPr lang="en-US" dirty="0"/>
              <a:t>Proprioception (internal) system</a:t>
            </a:r>
          </a:p>
          <a:p>
            <a:pPr lvl="1"/>
            <a:r>
              <a:rPr lang="en-US" dirty="0" err="1"/>
              <a:t>Exteroception</a:t>
            </a:r>
            <a:r>
              <a:rPr lang="en-US" dirty="0"/>
              <a:t> (external) system</a:t>
            </a:r>
          </a:p>
          <a:p>
            <a:r>
              <a:rPr lang="en-US" dirty="0"/>
              <a:t>Sensors produce uncertainty challenge</a:t>
            </a:r>
          </a:p>
          <a:p>
            <a:pPr lvl="1"/>
            <a:r>
              <a:rPr lang="en-US" dirty="0"/>
              <a:t>Sensor noise and errors are inherent in physical measurement</a:t>
            </a:r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87" t="4606" r="24092" b="55110"/>
          <a:stretch/>
        </p:blipFill>
        <p:spPr bwMode="auto">
          <a:xfrm>
            <a:off x="7620000" y="228600"/>
            <a:ext cx="1443381" cy="126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297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are for Perception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Issues with Sensors:</a:t>
            </a:r>
          </a:p>
          <a:p>
            <a:pPr lvl="1"/>
            <a:r>
              <a:rPr lang="en-US" dirty="0"/>
              <a:t>Sensors produce signals, not symbols.</a:t>
            </a:r>
          </a:p>
          <a:p>
            <a:r>
              <a:rPr lang="en-US" dirty="0"/>
              <a:t>May be continuous or multi-dimensional</a:t>
            </a:r>
          </a:p>
          <a:p>
            <a:r>
              <a:rPr lang="en-US" dirty="0"/>
              <a:t>Signal-to-symbol problem:</a:t>
            </a:r>
          </a:p>
          <a:p>
            <a:pPr lvl="1"/>
            <a:r>
              <a:rPr lang="en-US" dirty="0"/>
              <a:t>How to form an intelligent response from sensor input when system requires a symbolic input form. </a:t>
            </a:r>
          </a:p>
          <a:p>
            <a:pPr lvl="2"/>
            <a:r>
              <a:rPr lang="en-US" dirty="0"/>
              <a:t>Such as a camera waiting for a person to smile (symbol) before taking a photo (response).</a:t>
            </a:r>
          </a:p>
          <a:p>
            <a:r>
              <a:rPr lang="en-US" dirty="0"/>
              <a:t>Sensor Fusion: Combining multiple sensors to get better information about the world.</a:t>
            </a:r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87" t="4606" r="24092" b="55110"/>
          <a:stretch/>
        </p:blipFill>
        <p:spPr bwMode="auto">
          <a:xfrm>
            <a:off x="7620000" y="228600"/>
            <a:ext cx="1443381" cy="126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968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Switches measure </a:t>
            </a:r>
            <a:r>
              <a:rPr lang="en-US" b="1" dirty="0"/>
              <a:t>current</a:t>
            </a:r>
            <a:r>
              <a:rPr lang="en-US" dirty="0"/>
              <a:t> to detect an open or closed circuit.</a:t>
            </a:r>
          </a:p>
          <a:p>
            <a:endParaRPr lang="en-US" dirty="0"/>
          </a:p>
        </p:txBody>
      </p:sp>
      <p:pic>
        <p:nvPicPr>
          <p:cNvPr id="4" name="Picture 2" descr="http://www.lightobject.info/eBay/Images/LimitSWC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667000"/>
            <a:ext cx="36957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774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Electronics</a:t>
            </a:r>
            <a:r>
              <a:rPr lang="en-US" dirty="0"/>
              <a:t> (low level): such as measuring voltages</a:t>
            </a:r>
          </a:p>
          <a:p>
            <a:r>
              <a:rPr lang="en-US" b="1" dirty="0"/>
              <a:t>Signal processing </a:t>
            </a:r>
            <a:r>
              <a:rPr lang="en-US" dirty="0"/>
              <a:t>(medium level): such as separating voice from noise</a:t>
            </a:r>
          </a:p>
          <a:p>
            <a:r>
              <a:rPr lang="en-US" b="1" dirty="0"/>
              <a:t>Computation</a:t>
            </a:r>
            <a:r>
              <a:rPr lang="en-US" dirty="0"/>
              <a:t> (high level): such as recognizing an object from an image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04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Bump Sensors (low)</a:t>
            </a:r>
          </a:p>
          <a:p>
            <a:pPr lvl="1"/>
            <a:r>
              <a:rPr lang="en-US" dirty="0"/>
              <a:t>Odometer (low)</a:t>
            </a:r>
          </a:p>
          <a:p>
            <a:pPr lvl="1"/>
            <a:r>
              <a:rPr lang="en-US" dirty="0"/>
              <a:t>Sonar (medium)</a:t>
            </a:r>
          </a:p>
          <a:p>
            <a:pPr lvl="1"/>
            <a:r>
              <a:rPr lang="en-US" dirty="0"/>
              <a:t>Speech (medium)</a:t>
            </a:r>
          </a:p>
          <a:p>
            <a:pPr lvl="1"/>
            <a:r>
              <a:rPr lang="en-US" dirty="0"/>
              <a:t>Vision (high)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90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sensor input:</a:t>
            </a:r>
          </a:p>
          <a:p>
            <a:pPr lvl="1"/>
            <a:r>
              <a:rPr lang="en-US" dirty="0"/>
              <a:t>Both simple and complex sensors can be used to answer the question:</a:t>
            </a:r>
            <a:br>
              <a:rPr lang="en-US" dirty="0"/>
            </a:br>
            <a:r>
              <a:rPr lang="en-US" b="1" dirty="0"/>
              <a:t>What should a robot do? (</a:t>
            </a:r>
            <a:r>
              <a:rPr lang="en-US" b="1" i="1" dirty="0"/>
              <a:t>action in the world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Complex sensors can also be used to answer the question: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What was the world like? (</a:t>
            </a:r>
            <a:r>
              <a:rPr lang="en-US" b="1" i="1" dirty="0"/>
              <a:t>reconstruction of the world)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29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People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What kind of sensor would you use to locate people in a room?</a:t>
            </a:r>
          </a:p>
          <a:p>
            <a:pPr lvl="1"/>
            <a:r>
              <a:rPr lang="en-US" b="1" dirty="0"/>
              <a:t>Camera:</a:t>
            </a:r>
            <a:r>
              <a:rPr lang="en-US" dirty="0"/>
              <a:t> most obvious, </a:t>
            </a:r>
          </a:p>
          <a:p>
            <a:pPr lvl="2"/>
            <a:r>
              <a:rPr lang="en-US" dirty="0"/>
              <a:t>but the most complex to process the signal.</a:t>
            </a:r>
          </a:p>
          <a:p>
            <a:pPr lvl="1"/>
            <a:r>
              <a:rPr lang="en-US" sz="2400" b="1" dirty="0"/>
              <a:t>Temperature</a:t>
            </a:r>
            <a:r>
              <a:rPr lang="en-US" sz="2400" dirty="0"/>
              <a:t>: locate objects within human body temperature.</a:t>
            </a:r>
          </a:p>
          <a:p>
            <a:pPr lvl="1"/>
            <a:r>
              <a:rPr lang="en-US" sz="2400" b="1" dirty="0"/>
              <a:t>Motion Detector:</a:t>
            </a:r>
            <a:r>
              <a:rPr lang="en-US" sz="2400" dirty="0"/>
              <a:t> </a:t>
            </a:r>
            <a:r>
              <a:rPr lang="en-US" sz="2000" dirty="0"/>
              <a:t>locate objects moving that are a certain size.</a:t>
            </a:r>
          </a:p>
          <a:p>
            <a:pPr lvl="1"/>
            <a:r>
              <a:rPr lang="en-US" sz="2400" b="1" dirty="0"/>
              <a:t>Color Detector</a:t>
            </a:r>
            <a:r>
              <a:rPr lang="en-US" sz="2400" dirty="0"/>
              <a:t>: locate objects of skin color, or human clothes.</a:t>
            </a:r>
          </a:p>
          <a:p>
            <a:pPr lvl="1"/>
            <a:r>
              <a:rPr lang="en-US" sz="2400" b="1" dirty="0"/>
              <a:t>Distance</a:t>
            </a:r>
            <a:r>
              <a:rPr lang="en-US" sz="2400" dirty="0"/>
              <a:t>: locate objects that block a previously open area</a:t>
            </a:r>
          </a:p>
          <a:p>
            <a:r>
              <a:rPr lang="en-US" dirty="0"/>
              <a:t>The sensors will need to be </a:t>
            </a:r>
            <a:r>
              <a:rPr lang="en-US" b="1" dirty="0"/>
              <a:t>calibrated</a:t>
            </a:r>
            <a:r>
              <a:rPr lang="en-US" dirty="0"/>
              <a:t> before use in the robot.</a:t>
            </a:r>
          </a:p>
          <a:p>
            <a:pPr lvl="1"/>
            <a:endParaRPr lang="en-US" sz="24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9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Distance using Sonar</a:t>
            </a:r>
          </a:p>
        </p:txBody>
      </p:sp>
      <p:pic>
        <p:nvPicPr>
          <p:cNvPr id="4" name="Picture 2" descr="http://www.kerrywong.com/blog/wp-content/uploads/2011/01/2000px-Sonar_Principle_EN.svg_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5591"/>
            <a:ext cx="8229600" cy="441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54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Types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Simple Sensors: </a:t>
            </a:r>
            <a:r>
              <a:rPr lang="en-US" dirty="0"/>
              <a:t>sensors that </a:t>
            </a:r>
            <a:r>
              <a:rPr lang="en-US" i="1" dirty="0"/>
              <a:t>don’t</a:t>
            </a:r>
            <a:r>
              <a:rPr lang="en-US" dirty="0"/>
              <a:t> require a lot of processing.</a:t>
            </a:r>
          </a:p>
          <a:p>
            <a:r>
              <a:rPr lang="en-US" b="1" dirty="0"/>
              <a:t>Passive</a:t>
            </a:r>
            <a:r>
              <a:rPr lang="en-US" dirty="0"/>
              <a:t> vs. </a:t>
            </a:r>
            <a:r>
              <a:rPr lang="en-US" b="1" dirty="0"/>
              <a:t>Active</a:t>
            </a:r>
            <a:r>
              <a:rPr lang="en-US" dirty="0"/>
              <a:t> (both simple or complex):</a:t>
            </a:r>
          </a:p>
          <a:p>
            <a:pPr lvl="1"/>
            <a:r>
              <a:rPr lang="en-US" b="1" dirty="0"/>
              <a:t>Passive</a:t>
            </a:r>
            <a:r>
              <a:rPr lang="en-US" dirty="0"/>
              <a:t>: measures a physical property only, with a detector</a:t>
            </a:r>
            <a:br>
              <a:rPr lang="en-US" dirty="0"/>
            </a:br>
            <a:r>
              <a:rPr lang="en-US" dirty="0"/>
              <a:t>Ex: switches, resistive light sensors, cameras</a:t>
            </a:r>
          </a:p>
          <a:p>
            <a:pPr lvl="1"/>
            <a:r>
              <a:rPr lang="en-US" b="1" dirty="0"/>
              <a:t>Active</a:t>
            </a:r>
            <a:r>
              <a:rPr lang="en-US" dirty="0"/>
              <a:t>: provides own signal/stimulus, with both an emitter and a detector</a:t>
            </a:r>
            <a:br>
              <a:rPr lang="en-US" dirty="0"/>
            </a:br>
            <a:r>
              <a:rPr lang="en-US" dirty="0"/>
              <a:t>Ex: reflectance and break beam, ultrasound and laser.</a:t>
            </a:r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87" t="4606" r="24092" b="55110"/>
          <a:stretch/>
        </p:blipFill>
        <p:spPr bwMode="auto">
          <a:xfrm>
            <a:off x="7467600" y="228600"/>
            <a:ext cx="1443381" cy="126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574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61A75F-6B00-F240-9232-505E054806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Reviews – Locomotion and Degrees of Freedom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E14DBF6-4FCB-7D44-A6AA-0B60272C46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45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vs. Active 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satellite system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238" y="2514600"/>
            <a:ext cx="5562600" cy="3530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6324600"/>
            <a:ext cx="4664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http://grindgis.com/remote-sensing/active-and-passive-remote-sensing</a:t>
            </a:r>
          </a:p>
        </p:txBody>
      </p:sp>
    </p:spTree>
    <p:extLst>
      <p:ext uri="{BB962C8B-B14F-4D97-AF65-F5344CB8AC3E}">
        <p14:creationId xmlns:p14="http://schemas.microsoft.com/office/powerpoint/2010/main" val="2481678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satellite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Sun constantly emits light energy and is only source of natural light for earth</a:t>
            </a:r>
          </a:p>
          <a:p>
            <a:pPr lvl="1"/>
            <a:r>
              <a:rPr lang="en-US" dirty="0"/>
              <a:t>earth’s surface produce natural emissions</a:t>
            </a:r>
          </a:p>
          <a:p>
            <a:r>
              <a:rPr lang="en-US" dirty="0"/>
              <a:t>Passive sensors measure this energy or power</a:t>
            </a:r>
          </a:p>
          <a:p>
            <a:pPr lvl="2"/>
            <a:r>
              <a:rPr lang="en-US" dirty="0"/>
              <a:t>as a function of physical temperature, roughness and other physical characteristics related to earth</a:t>
            </a:r>
          </a:p>
          <a:p>
            <a:r>
              <a:rPr lang="en-US" dirty="0"/>
              <a:t>Active sensors throw their own energy source towards earth</a:t>
            </a:r>
          </a:p>
          <a:p>
            <a:pPr lvl="1"/>
            <a:r>
              <a:rPr lang="en-US" dirty="0"/>
              <a:t>Energy reflected from earth’s surface</a:t>
            </a:r>
          </a:p>
          <a:p>
            <a:pPr lvl="1"/>
            <a:r>
              <a:rPr lang="en-US" dirty="0"/>
              <a:t>Measured by active sensors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88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Types (cont.)</a:t>
            </a:r>
          </a:p>
        </p:txBody>
      </p:sp>
      <p:pic>
        <p:nvPicPr>
          <p:cNvPr id="4" name="Picture 8" descr="http://www.me.utexas.edu/%7Elongoria/me340/projects/sp2009/images/tamiya_swit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1" y="1380618"/>
            <a:ext cx="2941409" cy="507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630102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Contact Sensor</a:t>
            </a:r>
          </a:p>
        </p:txBody>
      </p:sp>
      <p:pic>
        <p:nvPicPr>
          <p:cNvPr id="6" name="Picture 4" descr="http://www.meder.com/uploads/pics/Hydraulic_Position_Sensor_07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990" y="1371600"/>
            <a:ext cx="4198070" cy="251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www.vexrobotics.com/wiki/images/2/22/Optical_Shaft_Encoder_Figure_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913" y="4343400"/>
            <a:ext cx="340995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953000" y="3800895"/>
            <a:ext cx="198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Limit sensor</a:t>
            </a:r>
          </a:p>
        </p:txBody>
      </p:sp>
      <p:sp>
        <p:nvSpPr>
          <p:cNvPr id="9" name="Rectangle 8"/>
          <p:cNvSpPr/>
          <p:nvPr/>
        </p:nvSpPr>
        <p:spPr>
          <a:xfrm>
            <a:off x="6296025" y="6295492"/>
            <a:ext cx="220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Shaft encoder sensor</a:t>
            </a:r>
          </a:p>
        </p:txBody>
      </p:sp>
    </p:spTree>
    <p:extLst>
      <p:ext uri="{BB962C8B-B14F-4D97-AF65-F5344CB8AC3E}">
        <p14:creationId xmlns:p14="http://schemas.microsoft.com/office/powerpoint/2010/main" val="2843352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198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Photocells</a:t>
            </a:r>
            <a:r>
              <a:rPr lang="en-US" dirty="0"/>
              <a:t> convert light intensity to resistance in the circuit</a:t>
            </a:r>
          </a:p>
          <a:p>
            <a:pPr lvl="1"/>
            <a:r>
              <a:rPr lang="en-US" dirty="0"/>
              <a:t>Work even with invisible light (such as infrared)</a:t>
            </a:r>
          </a:p>
          <a:p>
            <a:pPr lvl="1"/>
            <a:r>
              <a:rPr lang="en-US" dirty="0"/>
              <a:t>Could be used for measuring intensity, differential intensity or break in continuity</a:t>
            </a:r>
          </a:p>
          <a:p>
            <a:r>
              <a:rPr lang="en-US" b="1" dirty="0"/>
              <a:t>Reflectance</a:t>
            </a:r>
            <a:r>
              <a:rPr lang="en-US" dirty="0"/>
              <a:t> sensors: active sensors with emitter and detector </a:t>
            </a:r>
            <a:r>
              <a:rPr lang="en-US" b="1" i="1" dirty="0"/>
              <a:t>side by side</a:t>
            </a:r>
          </a:p>
          <a:p>
            <a:r>
              <a:rPr lang="en-US" b="1" dirty="0"/>
              <a:t>Break beam sensors</a:t>
            </a:r>
            <a:r>
              <a:rPr lang="en-US" dirty="0"/>
              <a:t>: emitter and detector</a:t>
            </a:r>
            <a:r>
              <a:rPr lang="en-US" b="1" dirty="0"/>
              <a:t> face each other</a:t>
            </a:r>
            <a:br>
              <a:rPr lang="en-US" b="1" dirty="0"/>
            </a:br>
            <a:endParaRPr lang="en-US" b="1" dirty="0"/>
          </a:p>
          <a:p>
            <a:r>
              <a:rPr lang="en-US" b="1" dirty="0"/>
              <a:t>Calibration</a:t>
            </a:r>
            <a:r>
              <a:rPr lang="en-US" dirty="0"/>
              <a:t> is used to </a:t>
            </a:r>
            <a:r>
              <a:rPr lang="en-US" i="1" dirty="0"/>
              <a:t>reduce noise</a:t>
            </a:r>
          </a:p>
          <a:p>
            <a:endParaRPr lang="en-US" dirty="0"/>
          </a:p>
        </p:txBody>
      </p:sp>
      <p:pic>
        <p:nvPicPr>
          <p:cNvPr id="4" name="Picture 6" descr="http://www.toyo-elec.co.jp/en/product/elevator/img/multi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851" y="4554908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assets.controlanything.com/photos/PDV-P8001-9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57199"/>
            <a:ext cx="2438400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krunisit.rwb.ac.th/images/frame-res/light/ligh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851" y="2895600"/>
            <a:ext cx="2286000" cy="155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099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iRobot ROOMBA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Roomba vacuums your floors and rugs at the press of a button, helping to maintain a cleaner home.</a:t>
            </a:r>
          </a:p>
          <a:p>
            <a:pPr lvl="1"/>
            <a:r>
              <a:rPr lang="en-US" dirty="0"/>
              <a:t>Self-navigation around corners and doors.</a:t>
            </a:r>
          </a:p>
          <a:p>
            <a:pPr lvl="2"/>
            <a:r>
              <a:rPr lang="en-US" dirty="0"/>
              <a:t>Combines input from smart sensors</a:t>
            </a:r>
          </a:p>
          <a:p>
            <a:pPr lvl="2"/>
            <a:r>
              <a:rPr lang="en-US" dirty="0"/>
              <a:t>Requires minimal human input</a:t>
            </a:r>
          </a:p>
          <a:p>
            <a:pPr lvl="2"/>
            <a:r>
              <a:rPr lang="en-US" dirty="0"/>
              <a:t>System Includes virtual wall units</a:t>
            </a:r>
          </a:p>
          <a:p>
            <a:pPr lvl="3"/>
            <a:r>
              <a:rPr lang="en-US" dirty="0"/>
              <a:t>Sends infra-red signals that cause </a:t>
            </a:r>
            <a:br>
              <a:rPr lang="en-US" dirty="0"/>
            </a:br>
            <a:r>
              <a:rPr lang="en-US" dirty="0"/>
              <a:t>robot to turn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657600"/>
            <a:ext cx="2641600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6629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Fig. 1. Deconstruction of the iRobot Roomba vacuum cleaner. The 10 emitter detector pairs of infrared sensors are show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23515"/>
            <a:ext cx="4806458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Roomba works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077200" cy="121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Roomba (sage) contains 10 sensors</a:t>
            </a:r>
          </a:p>
        </p:txBody>
      </p:sp>
    </p:spTree>
    <p:extLst>
      <p:ext uri="{BB962C8B-B14F-4D97-AF65-F5344CB8AC3E}">
        <p14:creationId xmlns:p14="http://schemas.microsoft.com/office/powerpoint/2010/main" val="1751194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and bottom views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88061"/>
            <a:ext cx="4629150" cy="412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3670218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2314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Roomba Sensors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Roomba avoid steps by using </a:t>
            </a:r>
            <a:r>
              <a:rPr lang="en-US" b="1" dirty="0"/>
              <a:t>cliff sensors.</a:t>
            </a:r>
          </a:p>
          <a:p>
            <a:pPr lvl="1"/>
            <a:r>
              <a:rPr lang="en-US" dirty="0"/>
              <a:t>Constantly send out infrared signals</a:t>
            </a:r>
          </a:p>
          <a:p>
            <a:pPr lvl="2"/>
            <a:r>
              <a:rPr lang="en-US" dirty="0"/>
              <a:t>Normally immediately bounce back</a:t>
            </a:r>
          </a:p>
          <a:p>
            <a:pPr lvl="2"/>
            <a:r>
              <a:rPr lang="en-US" dirty="0"/>
              <a:t>If approaching a cliff, the signals all of a sudden get lost. </a:t>
            </a:r>
          </a:p>
          <a:p>
            <a:r>
              <a:rPr lang="en-US" b="1" dirty="0"/>
              <a:t>Wall sensor</a:t>
            </a:r>
            <a:r>
              <a:rPr lang="en-US" dirty="0"/>
              <a:t> is located on the right side of the bumper</a:t>
            </a:r>
          </a:p>
          <a:p>
            <a:pPr lvl="1"/>
            <a:r>
              <a:rPr lang="en-US" dirty="0"/>
              <a:t>Lets Roomba follow very closely along walls and furniture without touching them.</a:t>
            </a:r>
          </a:p>
          <a:p>
            <a:r>
              <a:rPr lang="en-US" b="1" dirty="0"/>
              <a:t>Object sensors </a:t>
            </a:r>
            <a:r>
              <a:rPr lang="en-US" dirty="0"/>
              <a:t>activated when Roomba touches an obstacle</a:t>
            </a:r>
          </a:p>
          <a:p>
            <a:pPr lvl="1"/>
            <a:r>
              <a:rPr lang="en-US" dirty="0"/>
              <a:t>It then performs the sequential actions of backing up, rotating and moving forward until it finds a clear path</a:t>
            </a:r>
          </a:p>
          <a:p>
            <a:pPr lvl="1"/>
            <a:endParaRPr lang="en-US" dirty="0"/>
          </a:p>
          <a:p>
            <a:pPr lvl="1"/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286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3804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Roomba 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piezoelectric sensor </a:t>
            </a:r>
            <a:r>
              <a:rPr lang="en-US" dirty="0"/>
              <a:t>used to detect dirt</a:t>
            </a:r>
          </a:p>
          <a:p>
            <a:pPr lvl="1"/>
            <a:r>
              <a:rPr lang="en-US" dirty="0"/>
              <a:t>Crystal that generates electrical impulses when touched</a:t>
            </a:r>
          </a:p>
          <a:p>
            <a:pPr lvl="1"/>
            <a:r>
              <a:rPr lang="en-US" dirty="0"/>
              <a:t>causing the robot to retrace its steps, clean a little slower and more thoroughly second time around</a:t>
            </a:r>
          </a:p>
          <a:p>
            <a:r>
              <a:rPr lang="en-US" dirty="0"/>
              <a:t>Newer </a:t>
            </a:r>
            <a:r>
              <a:rPr lang="en-US"/>
              <a:t>versions use </a:t>
            </a:r>
            <a:r>
              <a:rPr lang="en-US" b="1" dirty="0"/>
              <a:t>infrared cameras </a:t>
            </a:r>
            <a:r>
              <a:rPr lang="en-US" dirty="0"/>
              <a:t>to create a `picture’ of the room</a:t>
            </a:r>
          </a:p>
          <a:p>
            <a:pPr lvl="1"/>
            <a:r>
              <a:rPr lang="en-US" dirty="0"/>
              <a:t>Result in efficient, less random cleaning paths</a:t>
            </a:r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9424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281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Making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Sensory inputs will make the robot a little more intelligent</a:t>
            </a:r>
          </a:p>
          <a:p>
            <a:pPr lvl="1"/>
            <a:r>
              <a:rPr lang="en-US" dirty="0"/>
              <a:t>such as the value of the light sensor,</a:t>
            </a:r>
          </a:p>
          <a:p>
            <a:r>
              <a:rPr lang="en-US" dirty="0"/>
              <a:t>We need a </a:t>
            </a:r>
            <a:r>
              <a:rPr lang="en-US" b="1" dirty="0"/>
              <a:t>decision-making </a:t>
            </a:r>
            <a:r>
              <a:rPr lang="en-US" dirty="0"/>
              <a:t>mechanism </a:t>
            </a:r>
          </a:p>
          <a:p>
            <a:pPr lvl="1"/>
            <a:r>
              <a:rPr lang="en-US" dirty="0"/>
              <a:t>To enable robots to react to their environment </a:t>
            </a:r>
            <a:r>
              <a:rPr lang="en-US" b="1" dirty="0"/>
              <a:t>autonomously </a:t>
            </a:r>
            <a:r>
              <a:rPr lang="en-US" dirty="0"/>
              <a:t>(without a human touching it).</a:t>
            </a:r>
          </a:p>
          <a:p>
            <a:r>
              <a:rPr lang="en-US" dirty="0"/>
              <a:t>How can we do that?</a:t>
            </a:r>
          </a:p>
          <a:p>
            <a:pPr lvl="1"/>
            <a:r>
              <a:rPr lang="en-US" dirty="0"/>
              <a:t>Conditional Execution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76200"/>
            <a:ext cx="1662820" cy="1331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6096000"/>
            <a:ext cx="5189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https://www.changedlivesnewjourneys.com/decision-making-after-brain-injury/</a:t>
            </a:r>
          </a:p>
        </p:txBody>
      </p:sp>
    </p:spTree>
    <p:extLst>
      <p:ext uri="{BB962C8B-B14F-4D97-AF65-F5344CB8AC3E}">
        <p14:creationId xmlns:p14="http://schemas.microsoft.com/office/powerpoint/2010/main" val="258314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Locomotion and Manipulations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Choice of effectors and actuators sets the limits on what the robot can do</a:t>
            </a:r>
          </a:p>
          <a:p>
            <a:r>
              <a:rPr lang="en-US" altLang="en-US" dirty="0"/>
              <a:t>Usually categorized as locomotion or manipulation</a:t>
            </a:r>
          </a:p>
          <a:p>
            <a:pPr lvl="1"/>
            <a:r>
              <a:rPr lang="en-US" altLang="en-US" dirty="0"/>
              <a:t>Locomotion: vehicle moving itself</a:t>
            </a:r>
          </a:p>
          <a:p>
            <a:pPr lvl="1"/>
            <a:r>
              <a:rPr lang="en-US" altLang="en-US" dirty="0"/>
              <a:t>Manipulation: An arm moving things</a:t>
            </a:r>
          </a:p>
          <a:p>
            <a:r>
              <a:rPr lang="en-US" altLang="en-US" dirty="0"/>
              <a:t>In both cases can consider the </a:t>
            </a:r>
            <a:r>
              <a:rPr lang="en-US" altLang="en-US" i="1" dirty="0"/>
              <a:t>degrees of freedom </a:t>
            </a:r>
            <a:r>
              <a:rPr lang="en-US" altLang="en-US" dirty="0"/>
              <a:t>in the design</a:t>
            </a:r>
          </a:p>
        </p:txBody>
      </p:sp>
    </p:spTree>
    <p:extLst>
      <p:ext uri="{BB962C8B-B14F-4D97-AF65-F5344CB8AC3E}">
        <p14:creationId xmlns:p14="http://schemas.microsoft.com/office/powerpoint/2010/main" val="2376474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Conditional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400"/>
          </a:xfrm>
        </p:spPr>
        <p:txBody>
          <a:bodyPr>
            <a:normAutofit/>
          </a:bodyPr>
          <a:lstStyle/>
          <a:p>
            <a:r>
              <a:rPr lang="en-US" b="1" dirty="0"/>
              <a:t>Conditional</a:t>
            </a:r>
            <a:r>
              <a:rPr lang="en-US" dirty="0"/>
              <a:t> </a:t>
            </a:r>
            <a:r>
              <a:rPr lang="en-US" b="1" dirty="0"/>
              <a:t>execution </a:t>
            </a:r>
            <a:r>
              <a:rPr lang="en-US" dirty="0"/>
              <a:t>used in decision-making</a:t>
            </a:r>
          </a:p>
          <a:p>
            <a:pPr lvl="1"/>
            <a:r>
              <a:rPr lang="en-US" dirty="0"/>
              <a:t>in the programming environment. </a:t>
            </a:r>
          </a:p>
          <a:p>
            <a:pPr lvl="1"/>
            <a:r>
              <a:rPr lang="en-US" dirty="0"/>
              <a:t>Widely used in programming languages</a:t>
            </a:r>
          </a:p>
          <a:p>
            <a:pPr lvl="1"/>
            <a:r>
              <a:rPr lang="en-US" dirty="0"/>
              <a:t> Common example: </a:t>
            </a:r>
            <a:r>
              <a:rPr lang="en-US" b="1" dirty="0"/>
              <a:t>If–then(–else)</a:t>
            </a:r>
          </a:p>
          <a:p>
            <a:pPr lv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733800"/>
            <a:ext cx="2514600" cy="246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6324600"/>
            <a:ext cx="4484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https://en.wikipedia.org/wiki/Conditional_(computer_programming)</a:t>
            </a:r>
          </a:p>
        </p:txBody>
      </p:sp>
    </p:spTree>
    <p:extLst>
      <p:ext uri="{BB962C8B-B14F-4D97-AF65-F5344CB8AC3E}">
        <p14:creationId xmlns:p14="http://schemas.microsoft.com/office/powerpoint/2010/main" val="2726466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Conditional Execution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structure of </a:t>
            </a:r>
            <a:r>
              <a:rPr lang="en-US" b="1" dirty="0"/>
              <a:t>if-then else construct</a:t>
            </a:r>
            <a:r>
              <a:rPr lang="en-US" dirty="0"/>
              <a:t>:</a:t>
            </a:r>
          </a:p>
          <a:p>
            <a:pPr marL="1257300" lvl="3" indent="0">
              <a:buNone/>
            </a:pPr>
            <a:r>
              <a:rPr lang="en-US" sz="2400" dirty="0"/>
              <a:t>If (</a:t>
            </a:r>
            <a:r>
              <a:rPr lang="en-US" sz="2400" dirty="0" err="1"/>
              <a:t>boolean</a:t>
            </a:r>
            <a:r>
              <a:rPr lang="en-US" sz="2400" dirty="0"/>
              <a:t> condition) Then </a:t>
            </a:r>
          </a:p>
          <a:p>
            <a:pPr marL="1771650" lvl="4" indent="0">
              <a:buNone/>
            </a:pPr>
            <a:r>
              <a:rPr lang="en-US" sz="2400" dirty="0"/>
              <a:t>(consequent) </a:t>
            </a:r>
          </a:p>
          <a:p>
            <a:pPr marL="1257300" lvl="3" indent="0">
              <a:buNone/>
            </a:pPr>
            <a:r>
              <a:rPr lang="en-US" sz="2400" dirty="0"/>
              <a:t>Else </a:t>
            </a:r>
          </a:p>
          <a:p>
            <a:pPr marL="1771650" lvl="4" indent="0">
              <a:buNone/>
            </a:pPr>
            <a:r>
              <a:rPr lang="en-US" sz="2400" dirty="0"/>
              <a:t>(alternative) </a:t>
            </a:r>
          </a:p>
          <a:p>
            <a:pPr marL="1257300" lvl="3" indent="0">
              <a:buNone/>
            </a:pPr>
            <a:r>
              <a:rPr lang="en-US" sz="2400" dirty="0"/>
              <a:t>End If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67077"/>
            <a:ext cx="1257300" cy="1234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6366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Conditional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400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MindStorms</a:t>
            </a:r>
            <a:r>
              <a:rPr lang="en-US" dirty="0"/>
              <a:t>, implemented by </a:t>
            </a:r>
            <a:r>
              <a:rPr lang="en-US" b="1" dirty="0"/>
              <a:t>Conditional Constructs (if-then-else) </a:t>
            </a:r>
            <a:endParaRPr lang="en-US" dirty="0"/>
          </a:p>
          <a:p>
            <a:pPr lvl="1"/>
            <a:r>
              <a:rPr lang="en-US" dirty="0"/>
              <a:t>allows programs to behave differently based on different values of sensor inputs.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704" y="3962400"/>
            <a:ext cx="4490519" cy="251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5300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Time!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work with </a:t>
            </a:r>
            <a:r>
              <a:rPr lang="en-US"/>
              <a:t>the robot!</a:t>
            </a:r>
          </a:p>
        </p:txBody>
      </p:sp>
    </p:spTree>
    <p:extLst>
      <p:ext uri="{BB962C8B-B14F-4D97-AF65-F5344CB8AC3E}">
        <p14:creationId xmlns:p14="http://schemas.microsoft.com/office/powerpoint/2010/main" val="422891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dirty="0"/>
              <a:t>Degrees of freedom (D.O.F.)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305800" cy="5029200"/>
          </a:xfrm>
        </p:spPr>
        <p:txBody>
          <a:bodyPr>
            <a:normAutofit/>
          </a:bodyPr>
          <a:lstStyle/>
          <a:p>
            <a:r>
              <a:rPr lang="en-US" altLang="en-US" dirty="0"/>
              <a:t>Definition: How many independent factors needed to specify the motion of the system?</a:t>
            </a:r>
          </a:p>
          <a:p>
            <a:pPr lvl="1"/>
            <a:r>
              <a:rPr lang="en-US" dirty="0"/>
              <a:t>The specific number of axes that a rigid body is able to freely move in three-dimensional space</a:t>
            </a:r>
            <a:endParaRPr lang="en-US" altLang="en-US" dirty="0"/>
          </a:p>
          <a:p>
            <a:pPr lvl="1"/>
            <a:r>
              <a:rPr lang="en-US" altLang="en-US" dirty="0"/>
              <a:t>For robots: directions of independent motions</a:t>
            </a:r>
          </a:p>
          <a:p>
            <a:pPr>
              <a:buFontTx/>
              <a:buNone/>
            </a:pPr>
            <a:r>
              <a:rPr lang="en-US" altLang="en-US" dirty="0"/>
              <a:t>	</a:t>
            </a:r>
          </a:p>
          <a:p>
            <a:pPr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387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dirty="0"/>
              <a:t>Degrees of freedom (D.O.F.)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305800" cy="50292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For an object in space have:</a:t>
            </a:r>
          </a:p>
          <a:p>
            <a:pPr lvl="1"/>
            <a:r>
              <a:rPr lang="en-US" dirty="0"/>
              <a:t>The body can move straight in three dimensions:</a:t>
            </a:r>
          </a:p>
          <a:p>
            <a:pPr lvl="2"/>
            <a:r>
              <a:rPr lang="en-US" dirty="0"/>
              <a:t>Without rotation</a:t>
            </a:r>
          </a:p>
          <a:p>
            <a:pPr lvl="2"/>
            <a:r>
              <a:rPr lang="en-US" dirty="0"/>
              <a:t>on the </a:t>
            </a:r>
            <a:r>
              <a:rPr lang="en-US" b="1" i="1" dirty="0"/>
              <a:t>X, Y </a:t>
            </a:r>
            <a:r>
              <a:rPr lang="en-US" dirty="0"/>
              <a:t>and </a:t>
            </a:r>
            <a:r>
              <a:rPr lang="en-US" b="1" i="1" dirty="0"/>
              <a:t>Z</a:t>
            </a:r>
            <a:r>
              <a:rPr lang="en-US" dirty="0"/>
              <a:t> axes</a:t>
            </a:r>
          </a:p>
          <a:p>
            <a:pPr lvl="2"/>
            <a:r>
              <a:rPr lang="en-US" dirty="0"/>
              <a:t>A.K.A. Translational degrees of freedom</a:t>
            </a:r>
          </a:p>
          <a:p>
            <a:pPr lvl="1"/>
            <a:r>
              <a:rPr lang="en-US" dirty="0"/>
              <a:t>Also, it can change orientation between those axes though rotation </a:t>
            </a:r>
          </a:p>
          <a:p>
            <a:pPr lvl="2"/>
            <a:r>
              <a:rPr lang="en-US" dirty="0"/>
              <a:t>usually called </a:t>
            </a:r>
            <a:r>
              <a:rPr lang="en-US" b="1" i="1" dirty="0"/>
              <a:t>pitch, yaw and roll</a:t>
            </a:r>
          </a:p>
          <a:p>
            <a:pPr lvl="2"/>
            <a:r>
              <a:rPr lang="en-US" altLang="en-US" b="1" i="1" dirty="0"/>
              <a:t>Rotational degrees of freedom</a:t>
            </a:r>
          </a:p>
          <a:p>
            <a:pPr lvl="1"/>
            <a:r>
              <a:rPr lang="en-US" altLang="en-US" dirty="0"/>
              <a:t>Total of 6 degrees of freedom</a:t>
            </a:r>
          </a:p>
          <a:p>
            <a:pPr>
              <a:buFontTx/>
              <a:buNone/>
            </a:pPr>
            <a:r>
              <a:rPr lang="en-US" altLang="en-US" dirty="0"/>
              <a:t>	</a:t>
            </a:r>
          </a:p>
          <a:p>
            <a:pPr>
              <a:buFontTx/>
              <a:buNone/>
            </a:pPr>
            <a:endParaRPr lang="en-US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397955"/>
            <a:ext cx="3276600" cy="246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11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BD57-9A2D-E74B-833E-A5257AA2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Controllable D.O.F.’s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8C53C-DA0B-074F-A6B7-FD00A5C30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object can move in each direction of the D.O.F., it is Holonomic</a:t>
            </a:r>
          </a:p>
          <a:p>
            <a:pPr lvl="1"/>
            <a:r>
              <a:rPr lang="en-US" dirty="0"/>
              <a:t>All are controllable</a:t>
            </a:r>
          </a:p>
          <a:p>
            <a:r>
              <a:rPr lang="en-US" dirty="0"/>
              <a:t>For this, it needs to have an actuator in each direction</a:t>
            </a:r>
          </a:p>
        </p:txBody>
      </p:sp>
    </p:spTree>
    <p:extLst>
      <p:ext uri="{BB962C8B-B14F-4D97-AF65-F5344CB8AC3E}">
        <p14:creationId xmlns:p14="http://schemas.microsoft.com/office/powerpoint/2010/main" val="365864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Degrees of freedom (D.O.F.)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7696200" cy="4419599"/>
          </a:xfrm>
        </p:spPr>
        <p:txBody>
          <a:bodyPr>
            <a:normAutofit/>
          </a:bodyPr>
          <a:lstStyle/>
          <a:p>
            <a:r>
              <a:rPr lang="en-US" altLang="en-US" dirty="0"/>
              <a:t>How many D.O.F. to specify movement of a vehicle on a flat surface?  </a:t>
            </a:r>
          </a:p>
          <a:p>
            <a:pPr lvl="1"/>
            <a:r>
              <a:rPr lang="en-US" altLang="en-US" dirty="0"/>
              <a:t>Three: X,Y and yaw (turn in x-y dimension)</a:t>
            </a:r>
          </a:p>
          <a:p>
            <a:r>
              <a:rPr lang="en-US" altLang="en-US" dirty="0"/>
              <a:t>How many Controllable D.O.F.’s?</a:t>
            </a:r>
          </a:p>
          <a:p>
            <a:pPr lvl="1"/>
            <a:r>
              <a:rPr lang="en-US" altLang="en-US" dirty="0"/>
              <a:t>In which direction can driver drive the car?</a:t>
            </a:r>
          </a:p>
          <a:p>
            <a:pPr lvl="1"/>
            <a:r>
              <a:rPr lang="en-US" altLang="en-US" dirty="0"/>
              <a:t>X and yaw    </a:t>
            </a:r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2795090"/>
            <a:ext cx="4268708" cy="29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72000"/>
            <a:ext cx="28479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572000"/>
            <a:ext cx="27432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6477000"/>
            <a:ext cx="6442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http://www.f6tech.com/our-solution/, http://www.formula1-dictionary.net/motions_of_f1_car.html</a:t>
            </a:r>
          </a:p>
        </p:txBody>
      </p:sp>
    </p:spTree>
    <p:extLst>
      <p:ext uri="{BB962C8B-B14F-4D97-AF65-F5344CB8AC3E}">
        <p14:creationId xmlns:p14="http://schemas.microsoft.com/office/powerpoint/2010/main" val="307420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Degrees of freedom (D.O.F.)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646" y="1600200"/>
            <a:ext cx="603270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328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00800" cy="1173162"/>
          </a:xfrm>
        </p:spPr>
        <p:txBody>
          <a:bodyPr>
            <a:normAutofit fontScale="90000"/>
          </a:bodyPr>
          <a:lstStyle/>
          <a:p>
            <a:r>
              <a:rPr lang="en-US" dirty="0"/>
              <a:t>Robot’s Variables Affecting D.O.F.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Number of joints/articulations/moving parts</a:t>
            </a:r>
          </a:p>
          <a:p>
            <a:pPr lvl="1"/>
            <a:r>
              <a:rPr lang="en-US" altLang="en-US" dirty="0"/>
              <a:t>If parts are linked,  fewer parameters needed to specify them.</a:t>
            </a:r>
          </a:p>
          <a:p>
            <a:r>
              <a:rPr lang="en-US" altLang="en-US" dirty="0"/>
              <a:t>Number of Individually controlled moving part </a:t>
            </a:r>
          </a:p>
          <a:p>
            <a:pPr lvl="1"/>
            <a:r>
              <a:rPr lang="en-US" altLang="en-US" dirty="0"/>
              <a:t>Need parameters for each to define configuration</a:t>
            </a:r>
          </a:p>
          <a:p>
            <a:pPr lvl="1"/>
            <a:r>
              <a:rPr lang="en-US" altLang="en-US" dirty="0"/>
              <a:t>Often described as ‘controllable degrees of freedom’</a:t>
            </a:r>
          </a:p>
          <a:p>
            <a:pPr lvl="1"/>
            <a:r>
              <a:rPr lang="en-US" altLang="en-US" dirty="0"/>
              <a:t>But some may be </a:t>
            </a:r>
            <a:r>
              <a:rPr lang="en-US" altLang="en-US" i="1" dirty="0" err="1"/>
              <a:t>redundent</a:t>
            </a:r>
            <a:endParaRPr lang="en-US" altLang="en-US" i="1" dirty="0"/>
          </a:p>
          <a:p>
            <a:pPr lvl="2"/>
            <a:r>
              <a:rPr lang="en-US" altLang="en-US" dirty="0"/>
              <a:t>Two movements may be in the same axis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-23446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2585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1250</Words>
  <Application>Microsoft Macintosh PowerPoint</Application>
  <PresentationFormat>On-screen Show (4:3)</PresentationFormat>
  <Paragraphs>169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Exploring Robotics – Unit C</vt:lpstr>
      <vt:lpstr>Reviews – Locomotion and Degrees of Freedom</vt:lpstr>
      <vt:lpstr>Locomotion and Manipulations</vt:lpstr>
      <vt:lpstr>Degrees of freedom (D.O.F.)</vt:lpstr>
      <vt:lpstr>Degrees of freedom (D.O.F.)</vt:lpstr>
      <vt:lpstr>Controllable D.O.F.’s</vt:lpstr>
      <vt:lpstr>Degrees of freedom (D.O.F.)</vt:lpstr>
      <vt:lpstr>Degrees of freedom (D.O.F.)</vt:lpstr>
      <vt:lpstr>Robot’s Variables Affecting D.O.F. </vt:lpstr>
      <vt:lpstr>Sensors</vt:lpstr>
      <vt:lpstr>Sensors are for Perception </vt:lpstr>
      <vt:lpstr>Sensors are for Perception </vt:lpstr>
      <vt:lpstr>Switches</vt:lpstr>
      <vt:lpstr>Levels of Processing</vt:lpstr>
      <vt:lpstr>Levels of Processing</vt:lpstr>
      <vt:lpstr>Levels of Processing</vt:lpstr>
      <vt:lpstr>Locating People</vt:lpstr>
      <vt:lpstr>Finding Distance using Sonar</vt:lpstr>
      <vt:lpstr>Sensor Types  </vt:lpstr>
      <vt:lpstr>Passive vs. Active Sensors</vt:lpstr>
      <vt:lpstr>Global satellite system</vt:lpstr>
      <vt:lpstr>Sensor Types (cont.)</vt:lpstr>
      <vt:lpstr>Light Sensors</vt:lpstr>
      <vt:lpstr>iRobot ROOMBA</vt:lpstr>
      <vt:lpstr>How Roomba works</vt:lpstr>
      <vt:lpstr>Top and bottom views</vt:lpstr>
      <vt:lpstr>Roomba Sensors  </vt:lpstr>
      <vt:lpstr>Roomba Sensors</vt:lpstr>
      <vt:lpstr>Decision Making </vt:lpstr>
      <vt:lpstr>Conditional Execution</vt:lpstr>
      <vt:lpstr>Conditional Execution </vt:lpstr>
      <vt:lpstr>Conditional Execution</vt:lpstr>
      <vt:lpstr>Lab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Tzipi</dc:creator>
  <cp:lastModifiedBy>Tzipora Halevi</cp:lastModifiedBy>
  <cp:revision>241</cp:revision>
  <dcterms:created xsi:type="dcterms:W3CDTF">2017-09-06T20:27:44Z</dcterms:created>
  <dcterms:modified xsi:type="dcterms:W3CDTF">2019-02-28T17:42:14Z</dcterms:modified>
</cp:coreProperties>
</file>