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U9Wd9GKPYb/ApaOPTKfZvJ9U7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21" Type="http://schemas.openxmlformats.org/officeDocument/2006/relationships/font" Target="fonts/Roboto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cda7790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dcda779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cketseat-education/ignite-rn-2022-challenge-marketspace-api/blob/main/src/controllers/UserRefreshToken.ts" TargetMode="External"/><Relationship Id="rId4" Type="http://schemas.openxmlformats.org/officeDocument/2006/relationships/hyperlink" Target="https://github.com/rodrigorgtic/ignitegym-api/blob/main/src/controllers/UserRefreshToken.j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527898" y="1865100"/>
            <a:ext cx="3192021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000">
                <a:solidFill>
                  <a:schemeClr val="dk2"/>
                </a:solidFill>
              </a:rPr>
              <a:t>Refresh Tokens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descr="Free 3D illustration unlock gear security 10854440 PNG with Transparent  Background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262717" y="347943"/>
            <a:ext cx="4024032" cy="4024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Key 3D Illustration download in PNG, OBJ or Blend format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17" y="1990164"/>
            <a:ext cx="2233893" cy="223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037326" y="1785317"/>
            <a:ext cx="4955050" cy="1330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>
                <a:solidFill>
                  <a:schemeClr val="lt1"/>
                </a:solidFill>
              </a:rPr>
              <a:t>Se você desejar aprofundar ainda mais na implantação do lado do servidor, eu recomendo a trilha de Node.js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527898" y="1865100"/>
            <a:ext cx="3192021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000">
                <a:solidFill>
                  <a:schemeClr val="dk2"/>
                </a:solidFill>
              </a:rPr>
              <a:t>Refresh Tokens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descr="Free 3D illustration unlock gear security 10854440 PNG with Transparent  Background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262717" y="347943"/>
            <a:ext cx="4024032" cy="4024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Key 3D Illustration download in PNG, OBJ or Blend format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17" y="1990164"/>
            <a:ext cx="2233893" cy="223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818" y="1129996"/>
            <a:ext cx="7933763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O que é um token?</a:t>
            </a:r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1179285" y="2045462"/>
            <a:ext cx="6556829" cy="1504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Tokens são pedaços de dados que carregam apenas informações suficientes para identificar a identidade ou autorização de um usuário para executar uma ação. Ou seja, os tokens são artefatos que permitem que os sistemas aplicativos executem o processo de </a:t>
            </a:r>
            <a:r>
              <a:rPr b="1" i="0" lang="pt-BR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autorização</a:t>
            </a: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i="0" lang="pt-BR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autenticação</a:t>
            </a: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achá de funcionário com preenchimento sólido"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70" y="997462"/>
            <a:ext cx="728262" cy="728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bloquear com preenchimento sólido" id="40" name="Google Shape;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70" y="3175234"/>
            <a:ext cx="728262" cy="72826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1721224" y="664812"/>
            <a:ext cx="6527306" cy="139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Autenticação:</a:t>
            </a: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é o processo de confirmação da identidade de um usuário ou dispositivo. Durante o processo de autenticação, uma entidade geralmente conta com alguma prova para se autenticar, ou seja, um fator de autenticação como por exemplo o fluxo de Login.</a:t>
            </a:r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1721224" y="3026821"/>
            <a:ext cx="6527306" cy="10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Autorização:</a:t>
            </a: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refere-se ao processo de verificação de quais recursos o usuário ou dispositivo pode acessar ou quais ações podem realizar, ou seja, seus direitos de acesso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0" y="259304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33333E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934571" y="410578"/>
            <a:ext cx="7241242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Token de acesso</a:t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156947" y="2723260"/>
            <a:ext cx="3079214" cy="1519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Quando um aplicativo cliente precisa acessar recursos protegidos em um servidor em nome de um usuário, o token de acesso permite que o cliente sinalize ao servidor que recebeu autorização para executar determinadas tarefas ou acessar determinados recursos.	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934571" y="1657350"/>
            <a:ext cx="914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860612" y="2723260"/>
            <a:ext cx="2749923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Quando um usuário efetua login, o servidor de autorização emite um </a:t>
            </a:r>
            <a:r>
              <a:rPr b="1" i="0" lang="pt-BR" sz="105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de acesso</a:t>
            </a:r>
            <a:r>
              <a:rPr b="0" i="0" lang="pt-BR" sz="10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que é um artefato que os aplicativos clientes podem usar para fazer chamadas seguras para o servidor.</a:t>
            </a:r>
            <a:endParaRPr/>
          </a:p>
        </p:txBody>
      </p:sp>
      <p:pic>
        <p:nvPicPr>
          <p:cNvPr descr="Chave com preenchimento sólido"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40330">
            <a:off x="1426937" y="2188659"/>
            <a:ext cx="588248" cy="5882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/>
          <p:nvPr/>
        </p:nvSpPr>
        <p:spPr>
          <a:xfrm>
            <a:off x="7321761" y="1657350"/>
            <a:ext cx="914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54" name="Google Shape;54;p10"/>
          <p:cNvCxnSpPr>
            <a:stCxn id="50" idx="3"/>
            <a:endCxn id="53" idx="1"/>
          </p:cNvCxnSpPr>
          <p:nvPr/>
        </p:nvCxnSpPr>
        <p:spPr>
          <a:xfrm>
            <a:off x="1848971" y="2114550"/>
            <a:ext cx="54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med" w="med" type="stealth"/>
          </a:ln>
        </p:spPr>
      </p:cxnSp>
      <p:grpSp>
        <p:nvGrpSpPr>
          <p:cNvPr id="55" name="Google Shape;55;p10"/>
          <p:cNvGrpSpPr/>
          <p:nvPr/>
        </p:nvGrpSpPr>
        <p:grpSpPr>
          <a:xfrm>
            <a:off x="3824687" y="1885950"/>
            <a:ext cx="1027315" cy="645699"/>
            <a:chOff x="3797791" y="1885950"/>
            <a:chExt cx="1027315" cy="645699"/>
          </a:xfrm>
        </p:grpSpPr>
        <p:sp>
          <p:nvSpPr>
            <p:cNvPr id="56" name="Google Shape;56;p10"/>
            <p:cNvSpPr/>
            <p:nvPr/>
          </p:nvSpPr>
          <p:spPr>
            <a:xfrm>
              <a:off x="4013426" y="1885950"/>
              <a:ext cx="811680" cy="457199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Token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pic>
          <p:nvPicPr>
            <p:cNvPr descr="Crachá de funcionário com preenchimento sólido" id="57" name="Google Shape;5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97791" y="2140724"/>
              <a:ext cx="390925" cy="390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90818" y="410578"/>
            <a:ext cx="7758953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Por que gerar um novo token?</a:t>
            </a:r>
            <a:endParaRPr/>
          </a:p>
        </p:txBody>
      </p:sp>
      <p:grpSp>
        <p:nvGrpSpPr>
          <p:cNvPr id="63" name="Google Shape;63;p11"/>
          <p:cNvGrpSpPr/>
          <p:nvPr/>
        </p:nvGrpSpPr>
        <p:grpSpPr>
          <a:xfrm>
            <a:off x="746832" y="1326045"/>
            <a:ext cx="7798773" cy="1341347"/>
            <a:chOff x="746832" y="1326045"/>
            <a:chExt cx="7798773" cy="1341347"/>
          </a:xfrm>
        </p:grpSpPr>
        <p:sp>
          <p:nvSpPr>
            <p:cNvPr id="64" name="Google Shape;64;p11"/>
            <p:cNvSpPr txBox="1"/>
            <p:nvPr/>
          </p:nvSpPr>
          <p:spPr>
            <a:xfrm>
              <a:off x="746832" y="1326045"/>
              <a:ext cx="6380110" cy="1067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0" i="0" lang="pt-BR" sz="14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Por questões de segurança, normalmente as aplicações não querem que o usuário fique para sempre logado. Para isso, as estratégias de autenticação normalmente são acompanhadas de algum </a:t>
              </a:r>
              <a:r>
                <a:rPr b="1" i="0" lang="pt-BR" sz="1400" u="none" cap="none" strike="noStrike">
                  <a:solidFill>
                    <a:srgbClr val="E63850"/>
                  </a:solidFill>
                  <a:latin typeface="Roboto"/>
                  <a:ea typeface="Roboto"/>
                  <a:cs typeface="Roboto"/>
                  <a:sym typeface="Roboto"/>
                </a:rPr>
                <a:t>prazo de expiração</a:t>
              </a:r>
              <a:r>
                <a:rPr b="0" i="0" lang="pt-BR" sz="14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Expired - Free time and date icons" id="65" name="Google Shape;6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1600" y="1493793"/>
              <a:ext cx="809400" cy="8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xpired - Free communications icons" id="66" name="Google Shape;6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700000">
              <a:off x="7609725" y="1731512"/>
              <a:ext cx="775308" cy="775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11"/>
          <p:cNvGrpSpPr/>
          <p:nvPr/>
        </p:nvGrpSpPr>
        <p:grpSpPr>
          <a:xfrm>
            <a:off x="746831" y="2749925"/>
            <a:ext cx="7677750" cy="1889311"/>
            <a:chOff x="746831" y="2749925"/>
            <a:chExt cx="7677750" cy="1889311"/>
          </a:xfrm>
        </p:grpSpPr>
        <p:sp>
          <p:nvSpPr>
            <p:cNvPr id="68" name="Google Shape;68;p11"/>
            <p:cNvSpPr txBox="1"/>
            <p:nvPr/>
          </p:nvSpPr>
          <p:spPr>
            <a:xfrm>
              <a:off x="2689413" y="2870949"/>
              <a:ext cx="573516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1200" u="none" cap="none" strike="noStrike">
                  <a:solidFill>
                    <a:srgbClr val="5CD0F9"/>
                  </a:solidFill>
                  <a:latin typeface="Roboto"/>
                  <a:ea typeface="Roboto"/>
                  <a:cs typeface="Roboto"/>
                  <a:sym typeface="Roboto"/>
                </a:rPr>
                <a:t>Motivo:</a:t>
              </a:r>
              <a:r>
                <a:rPr b="0" i="0" lang="pt-BR" sz="1200" u="none" cap="none" strike="noStrike">
                  <a:solidFill>
                    <a:srgbClr val="5CD0F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 token de acesso é um token de portador, ou seja, aqueles que possuem o token podem usá-lo. O token de acesso atua como um artefato de credencial para acessar recursos protegidos em vez de um artefato de identificação. Usuários mal-intencionados com o token de acesso poderiam usar para acessar recursos protegidos apresentando esses tokens diretamente ao servidor.</a:t>
              </a:r>
              <a:endParaRPr/>
            </a:p>
          </p:txBody>
        </p:sp>
        <p:pic>
          <p:nvPicPr>
            <p:cNvPr descr="Modelos de Crachás - Even3" id="69" name="Google Shape;6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6831" y="2749925"/>
              <a:ext cx="1889311" cy="1889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941294" y="484537"/>
            <a:ext cx="8202706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Como mitigar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941294" y="1534813"/>
            <a:ext cx="7315200" cy="2229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 isso, é fundamental ter estratégias de segurança que minimizem o risco de comprometer os tokens de acesso. Um método de mitigação é criar </a:t>
            </a:r>
            <a:r>
              <a:rPr b="1" i="0" lang="pt-BR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tokens de acesso que tenham uma vida útil curta. ⌛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trabalhamos com tokens JWT, conseguimos configurar facilmente a expiração desse token que normalmente é um tempo curto (alguns minutos). </a:t>
            </a:r>
            <a:endParaRPr/>
          </a:p>
        </p:txBody>
      </p:sp>
      <p:grpSp>
        <p:nvGrpSpPr>
          <p:cNvPr id="76" name="Google Shape;76;p12"/>
          <p:cNvGrpSpPr/>
          <p:nvPr/>
        </p:nvGrpSpPr>
        <p:grpSpPr>
          <a:xfrm>
            <a:off x="7288307" y="397666"/>
            <a:ext cx="1274109" cy="1024996"/>
            <a:chOff x="7268136" y="356346"/>
            <a:chExt cx="1274109" cy="1024996"/>
          </a:xfrm>
        </p:grpSpPr>
        <p:pic>
          <p:nvPicPr>
            <p:cNvPr descr="Despertador com preenchimento sólido" id="77" name="Google Shape;7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68136" y="35634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xpired Stamp (PNG Transparent) | OnlyGFX.com" id="78" name="Google Shape;7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52463">
              <a:off x="7346560" y="571476"/>
              <a:ext cx="1169085" cy="7680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984998" y="410578"/>
            <a:ext cx="7174004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Estratégias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1532963" y="1336313"/>
            <a:ext cx="6626038" cy="87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Desloga o usuário: </a:t>
            </a:r>
            <a:r>
              <a:rPr b="0" i="0" lang="pt-BR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um </a:t>
            </a:r>
            <a:r>
              <a:rPr b="1" i="0" lang="pt-BR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token de acesso</a:t>
            </a:r>
            <a:r>
              <a:rPr b="0" i="0" lang="pt-BR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expira o </a:t>
            </a:r>
            <a:r>
              <a:rPr b="0" i="0" lang="pt-BR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aplicativo cliente pode solicitar </a:t>
            </a:r>
            <a:r>
              <a:rPr b="0" i="0" lang="pt-BR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 o usuário efetue o login novamente para obter um novo token de acesso.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aída com preenchimento sólido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689" y="1433381"/>
            <a:ext cx="611232" cy="611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845980" y="3405871"/>
            <a:ext cx="7313021" cy="1119064"/>
            <a:chOff x="845980" y="3405871"/>
            <a:chExt cx="7313021" cy="1119064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1532963" y="3405871"/>
              <a:ext cx="6626038" cy="1119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12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Refresh </a:t>
              </a:r>
              <a:r>
                <a:rPr b="1" lang="pt-BR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b="1" i="0" lang="pt-BR" sz="12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oken </a:t>
              </a:r>
              <a:r>
                <a:rPr b="1" lang="pt-BR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b="1" i="0" lang="pt-BR" sz="12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otation: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o servidor de autorização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emite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um </a:t>
              </a:r>
              <a:r>
                <a:rPr b="1" i="0" lang="pt-BR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token de atualização rotativo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que permite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gerar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um novo token de acesso e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mantém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 usuário sempre logado (a não ser que deletado o refresh token do lado do servidor).</a:t>
              </a:r>
              <a:endPara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Repetir com preenchimento sólido"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5980" y="3635948"/>
              <a:ext cx="618565" cy="6185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3"/>
          <p:cNvGrpSpPr/>
          <p:nvPr/>
        </p:nvGrpSpPr>
        <p:grpSpPr>
          <a:xfrm>
            <a:off x="813606" y="2330741"/>
            <a:ext cx="7345396" cy="872609"/>
            <a:chOff x="813606" y="2330741"/>
            <a:chExt cx="7345396" cy="872609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532964" y="2330741"/>
              <a:ext cx="6626038" cy="872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lang="pt-BR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Expira Refresh Token</a:t>
              </a:r>
              <a:r>
                <a:rPr b="1" i="0" lang="pt-BR" sz="12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quando um token de acesso expira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 aplicação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revalida o token de acesso utilizando um  refresh token. No entanto, </a:t>
              </a:r>
              <a:r>
                <a:rPr b="1" lang="pt-BR" sz="12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se o refresh token expira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 usuário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obtém </a:t>
              </a:r>
              <a:r>
                <a:rPr b="0" i="0" lang="pt-BR" sz="12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um erro 401 e </a:t>
              </a:r>
              <a:r>
                <a:rPr lang="pt-BR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será deslogado para fazer login novamente.</a:t>
              </a:r>
              <a:endPara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Cronômetro 75% com preenchimento sólido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3606" y="2512797"/>
              <a:ext cx="683315" cy="6833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33718" y="368007"/>
            <a:ext cx="7503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Token Rotativo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833718" y="1251826"/>
            <a:ext cx="75036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Refresh Token Rotation 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descartado sempre que 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utilizado para gerar um novo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token de acesso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E um novo token de acesso e refresh token será gerado.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35423" y="2197972"/>
            <a:ext cx="914400" cy="75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Solicita novo Token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7422614" y="2197972"/>
            <a:ext cx="759900" cy="75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1949824" y="2320315"/>
            <a:ext cx="54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med" w="med" type="stealth"/>
          </a:ln>
        </p:spPr>
      </p:cxnSp>
      <p:sp>
        <p:nvSpPr>
          <p:cNvPr id="101" name="Google Shape;101;p19"/>
          <p:cNvSpPr/>
          <p:nvPr/>
        </p:nvSpPr>
        <p:spPr>
          <a:xfrm>
            <a:off x="6010837" y="2174046"/>
            <a:ext cx="1156500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refresh_token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833718" y="3534991"/>
            <a:ext cx="750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ameaça de acesso ilegítimo é reduzida, pois os tokens de atualização são continuamente trocados e invalidados. E se o refresh token for comprometido, como ele é um registro no banco de dados, é fácil invalidá-lo, o que normalmente não acontece com o token JWT.</a:t>
            </a:r>
            <a:endParaRPr b="0" i="0" sz="1200" u="none" cap="none" strike="noStrike">
              <a:solidFill>
                <a:srgbClr val="E1E1E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rot="10800000">
            <a:off x="1949714" y="2866964"/>
            <a:ext cx="54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med" w="med" type="stealth"/>
          </a:ln>
        </p:spPr>
      </p:cxnSp>
      <p:sp>
        <p:nvSpPr>
          <p:cNvPr id="104" name="Google Shape;104;p19"/>
          <p:cNvSpPr/>
          <p:nvPr/>
        </p:nvSpPr>
        <p:spPr>
          <a:xfrm>
            <a:off x="2279115" y="2713971"/>
            <a:ext cx="1701300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token, refresh_token }</a:t>
            </a:r>
            <a:endParaRPr/>
          </a:p>
        </p:txBody>
      </p:sp>
      <p:pic>
        <p:nvPicPr>
          <p:cNvPr descr="Repetir com preenchimento sólido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523" y="2095637"/>
            <a:ext cx="1015255" cy="101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da7790be_0_0"/>
          <p:cNvSpPr txBox="1"/>
          <p:nvPr>
            <p:ph type="title"/>
          </p:nvPr>
        </p:nvSpPr>
        <p:spPr>
          <a:xfrm>
            <a:off x="984998" y="831228"/>
            <a:ext cx="71739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dk2"/>
                </a:solidFill>
              </a:rPr>
              <a:t>Estratégias</a:t>
            </a:r>
            <a:endParaRPr/>
          </a:p>
        </p:txBody>
      </p:sp>
      <p:sp>
        <p:nvSpPr>
          <p:cNvPr id="111" name="Google Shape;111;g1dcda7790be_0_0"/>
          <p:cNvSpPr txBox="1"/>
          <p:nvPr/>
        </p:nvSpPr>
        <p:spPr>
          <a:xfrm>
            <a:off x="1532975" y="2330750"/>
            <a:ext cx="2628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1dcda7790be_0_0"/>
          <p:cNvSpPr txBox="1"/>
          <p:nvPr/>
        </p:nvSpPr>
        <p:spPr>
          <a:xfrm>
            <a:off x="1412150" y="2359825"/>
            <a:ext cx="255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Expira </a:t>
            </a: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Refresh Token</a:t>
            </a:r>
            <a:endParaRPr sz="12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CDDDE"/>
                </a:solidFill>
              </a:rPr>
              <a:t>T</a:t>
            </a:r>
            <a:r>
              <a:rPr lang="pt-BR" sz="1000">
                <a:solidFill>
                  <a:srgbClr val="DCDDDE"/>
                </a:solidFill>
              </a:rPr>
              <a:t>raz uma proteção maior mas uma UX menor </a:t>
            </a:r>
            <a:endParaRPr sz="10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hlinkClick r:id="rId3"/>
              </a:rPr>
              <a:t>Exemplo</a:t>
            </a:r>
            <a:endParaRPr b="1" sz="10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DDE"/>
              </a:solidFill>
            </a:endParaRPr>
          </a:p>
        </p:txBody>
      </p:sp>
      <p:sp>
        <p:nvSpPr>
          <p:cNvPr id="113" name="Google Shape;113;g1dcda7790be_0_0"/>
          <p:cNvSpPr txBox="1"/>
          <p:nvPr/>
        </p:nvSpPr>
        <p:spPr>
          <a:xfrm>
            <a:off x="5600200" y="2359825"/>
            <a:ext cx="255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Refresh Token Rotation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CDDDE"/>
                </a:solidFill>
              </a:rPr>
              <a:t>T</a:t>
            </a:r>
            <a:r>
              <a:rPr lang="pt-BR" sz="1000">
                <a:solidFill>
                  <a:srgbClr val="DCDDDE"/>
                </a:solidFill>
              </a:rPr>
              <a:t>raz melhor UX em prol de uma </a:t>
            </a:r>
            <a:r>
              <a:rPr lang="pt-BR" sz="1000">
                <a:solidFill>
                  <a:srgbClr val="DCDDDE"/>
                </a:solidFill>
              </a:rPr>
              <a:t>proteção</a:t>
            </a:r>
            <a:r>
              <a:rPr lang="pt-BR" sz="1000">
                <a:solidFill>
                  <a:srgbClr val="DCDDDE"/>
                </a:solidFill>
              </a:rPr>
              <a:t> um pouco menor.</a:t>
            </a:r>
            <a:endParaRPr sz="10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hlinkClick r:id="rId4"/>
              </a:rPr>
              <a:t>Exemplo</a:t>
            </a:r>
            <a:endParaRPr b="1" sz="1000">
              <a:solidFill>
                <a:srgbClr val="DCDDDE"/>
              </a:solidFill>
            </a:endParaRPr>
          </a:p>
        </p:txBody>
      </p:sp>
      <p:pic>
        <p:nvPicPr>
          <p:cNvPr descr="Cronômetro 75% com preenchimento sólido" id="114" name="Google Shape;114;g1dcda7790b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351" y="2359825"/>
            <a:ext cx="603900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etir com preenchimento sólido" id="115" name="Google Shape;115;g1dcda7790b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9500" y="2352500"/>
            <a:ext cx="603900" cy="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