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T5aKgvwiO0Q3zPP1G+CHgcWOU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7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6.xml"/><Relationship Id="rId21" Type="http://schemas.openxmlformats.org/officeDocument/2006/relationships/font" Target="fonts/RobotoLight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2e8dddc9bd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g12e8dddc9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e8dddc9bd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12e8dddc9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e8dddc9bd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12e8dddc9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e8dddc9bd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2e8dddc9b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e8dddc9bd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2e8dddc9b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e8dddc9bd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2e8dddc9b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e8dddc9bd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2e8dddc9b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ark them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b="1" sz="2400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purple theme">
  <p:cSld name="TITLE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7"/>
          <p:cNvSpPr txBox="1"/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purple theme">
  <p:cSld name="TITLE_AND_BODY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8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idx="12" type="sldNum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b="0" i="0" sz="18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title"/>
          </p:nvPr>
        </p:nvSpPr>
        <p:spPr>
          <a:xfrm>
            <a:off x="1055075" y="783850"/>
            <a:ext cx="35274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800"/>
              <a:t>Map</a:t>
            </a:r>
            <a:endParaRPr sz="4800"/>
          </a:p>
        </p:txBody>
      </p:sp>
      <p:sp>
        <p:nvSpPr>
          <p:cNvPr id="27" name="Google Shape;27;p2"/>
          <p:cNvSpPr txBox="1"/>
          <p:nvPr/>
        </p:nvSpPr>
        <p:spPr>
          <a:xfrm>
            <a:off x="1055075" y="3747281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28;p2"/>
          <p:cNvSpPr txBox="1"/>
          <p:nvPr/>
        </p:nvSpPr>
        <p:spPr>
          <a:xfrm>
            <a:off x="1220673" y="3985000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4068204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22184" l="14702" r="14610" t="21905"/>
          <a:stretch/>
        </p:blipFill>
        <p:spPr>
          <a:xfrm>
            <a:off x="1948575" y="1219138"/>
            <a:ext cx="5246850" cy="2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g12e8dddc9bd_0_1"/>
          <p:cNvPicPr preferRelativeResize="0"/>
          <p:nvPr/>
        </p:nvPicPr>
        <p:blipFill rotWithShape="1">
          <a:blip r:embed="rId3">
            <a:alphaModFix/>
          </a:blip>
          <a:srcRect b="16047" l="8532" r="8466" t="16297"/>
          <a:stretch/>
        </p:blipFill>
        <p:spPr>
          <a:xfrm>
            <a:off x="1142774" y="1122837"/>
            <a:ext cx="6858474" cy="28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12e8dddc9bd_0_6"/>
          <p:cNvPicPr preferRelativeResize="0"/>
          <p:nvPr/>
        </p:nvPicPr>
        <p:blipFill rotWithShape="1">
          <a:blip r:embed="rId3">
            <a:alphaModFix/>
          </a:blip>
          <a:srcRect b="12508" l="12657" r="13103" t="12275"/>
          <a:stretch/>
        </p:blipFill>
        <p:spPr>
          <a:xfrm>
            <a:off x="2857500" y="751925"/>
            <a:ext cx="3429001" cy="363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g12e8dddc9bd_0_11"/>
          <p:cNvPicPr preferRelativeResize="0"/>
          <p:nvPr/>
        </p:nvPicPr>
        <p:blipFill rotWithShape="1">
          <a:blip r:embed="rId3">
            <a:alphaModFix/>
          </a:blip>
          <a:srcRect b="12125" l="12027" r="11944" t="12185"/>
          <a:stretch/>
        </p:blipFill>
        <p:spPr>
          <a:xfrm>
            <a:off x="4533213" y="749113"/>
            <a:ext cx="3684226" cy="36452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12e8dddc9bd_0_11"/>
          <p:cNvSpPr/>
          <p:nvPr/>
        </p:nvSpPr>
        <p:spPr>
          <a:xfrm>
            <a:off x="4611325" y="1401950"/>
            <a:ext cx="525600" cy="23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12e8dddc9bd_0_11"/>
          <p:cNvSpPr txBox="1"/>
          <p:nvPr/>
        </p:nvSpPr>
        <p:spPr>
          <a:xfrm>
            <a:off x="5136925" y="1425650"/>
            <a:ext cx="2323500" cy="1839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12e8dddc9bd_0_11"/>
          <p:cNvSpPr/>
          <p:nvPr/>
        </p:nvSpPr>
        <p:spPr>
          <a:xfrm>
            <a:off x="340450" y="733975"/>
            <a:ext cx="4123200" cy="705000"/>
          </a:xfrm>
          <a:prstGeom prst="roundRect">
            <a:avLst>
              <a:gd fmla="val 9837" name="adj"/>
            </a:avLst>
          </a:prstGeom>
          <a:solidFill>
            <a:srgbClr val="3E3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2e8dddc9bd_0_11"/>
          <p:cNvSpPr txBox="1"/>
          <p:nvPr/>
        </p:nvSpPr>
        <p:spPr>
          <a:xfrm>
            <a:off x="455200" y="745178"/>
            <a:ext cx="33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React</a:t>
            </a:r>
            <a:endParaRPr b="1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4" name="Google Shape;54;g12e8dddc9bd_0_11"/>
          <p:cNvSpPr/>
          <p:nvPr/>
        </p:nvSpPr>
        <p:spPr>
          <a:xfrm>
            <a:off x="584225" y="1183025"/>
            <a:ext cx="577800" cy="183900"/>
          </a:xfrm>
          <a:prstGeom prst="roundRect">
            <a:avLst>
              <a:gd fmla="val 9837" name="adj"/>
            </a:avLst>
          </a:prstGeom>
          <a:solidFill>
            <a:srgbClr val="F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12e8dddc9bd_0_11"/>
          <p:cNvSpPr txBox="1"/>
          <p:nvPr/>
        </p:nvSpPr>
        <p:spPr>
          <a:xfrm>
            <a:off x="610318" y="1113425"/>
            <a:ext cx="52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32129"/>
                </a:solidFill>
                <a:latin typeface="Roboto Slab"/>
                <a:ea typeface="Roboto Slab"/>
                <a:cs typeface="Roboto Slab"/>
                <a:sym typeface="Roboto Slab"/>
              </a:rPr>
              <a:t>react</a:t>
            </a:r>
            <a:endParaRPr sz="900">
              <a:solidFill>
                <a:srgbClr val="232129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12e8dddc9bd_0_28"/>
          <p:cNvPicPr preferRelativeResize="0"/>
          <p:nvPr/>
        </p:nvPicPr>
        <p:blipFill rotWithShape="1">
          <a:blip r:embed="rId3">
            <a:alphaModFix/>
          </a:blip>
          <a:srcRect b="12125" l="12027" r="11944" t="12185"/>
          <a:stretch/>
        </p:blipFill>
        <p:spPr>
          <a:xfrm>
            <a:off x="4533213" y="749113"/>
            <a:ext cx="3684226" cy="36452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12e8dddc9bd_0_28"/>
          <p:cNvSpPr/>
          <p:nvPr/>
        </p:nvSpPr>
        <p:spPr>
          <a:xfrm>
            <a:off x="4611325" y="1577467"/>
            <a:ext cx="525600" cy="23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2e8dddc9bd_0_28"/>
          <p:cNvSpPr txBox="1"/>
          <p:nvPr/>
        </p:nvSpPr>
        <p:spPr>
          <a:xfrm>
            <a:off x="5136925" y="1601167"/>
            <a:ext cx="2323500" cy="1839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2e8dddc9bd_0_28"/>
          <p:cNvSpPr/>
          <p:nvPr/>
        </p:nvSpPr>
        <p:spPr>
          <a:xfrm>
            <a:off x="340450" y="733975"/>
            <a:ext cx="4123200" cy="705000"/>
          </a:xfrm>
          <a:prstGeom prst="roundRect">
            <a:avLst>
              <a:gd fmla="val 9837" name="adj"/>
            </a:avLst>
          </a:prstGeom>
          <a:solidFill>
            <a:srgbClr val="3E3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2e8dddc9bd_0_28"/>
          <p:cNvSpPr txBox="1"/>
          <p:nvPr/>
        </p:nvSpPr>
        <p:spPr>
          <a:xfrm>
            <a:off x="455200" y="745178"/>
            <a:ext cx="33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React</a:t>
            </a:r>
            <a:endParaRPr b="1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5" name="Google Shape;65;g12e8dddc9bd_0_28"/>
          <p:cNvSpPr/>
          <p:nvPr/>
        </p:nvSpPr>
        <p:spPr>
          <a:xfrm>
            <a:off x="584225" y="1183025"/>
            <a:ext cx="577800" cy="183900"/>
          </a:xfrm>
          <a:prstGeom prst="roundRect">
            <a:avLst>
              <a:gd fmla="val 9837" name="adj"/>
            </a:avLst>
          </a:prstGeom>
          <a:solidFill>
            <a:srgbClr val="F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2e8dddc9bd_0_28"/>
          <p:cNvSpPr txBox="1"/>
          <p:nvPr/>
        </p:nvSpPr>
        <p:spPr>
          <a:xfrm>
            <a:off x="610318" y="1113425"/>
            <a:ext cx="52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32129"/>
                </a:solidFill>
                <a:latin typeface="Roboto Slab"/>
                <a:ea typeface="Roboto Slab"/>
                <a:cs typeface="Roboto Slab"/>
                <a:sym typeface="Roboto Slab"/>
              </a:rPr>
              <a:t>react</a:t>
            </a:r>
            <a:endParaRPr sz="900">
              <a:solidFill>
                <a:srgbClr val="232129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7" name="Google Shape;67;g12e8dddc9bd_0_28"/>
          <p:cNvSpPr/>
          <p:nvPr/>
        </p:nvSpPr>
        <p:spPr>
          <a:xfrm>
            <a:off x="1215750" y="1183025"/>
            <a:ext cx="577800" cy="183900"/>
          </a:xfrm>
          <a:prstGeom prst="roundRect">
            <a:avLst>
              <a:gd fmla="val 9837" name="adj"/>
            </a:avLst>
          </a:prstGeom>
          <a:solidFill>
            <a:srgbClr val="F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2e8dddc9bd_0_28"/>
          <p:cNvSpPr txBox="1"/>
          <p:nvPr/>
        </p:nvSpPr>
        <p:spPr>
          <a:xfrm>
            <a:off x="1220454" y="1113425"/>
            <a:ext cx="57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32129"/>
                </a:solidFill>
                <a:latin typeface="Roboto Slab"/>
                <a:ea typeface="Roboto Slab"/>
                <a:cs typeface="Roboto Slab"/>
                <a:sym typeface="Roboto Slab"/>
              </a:rPr>
              <a:t>nodejs</a:t>
            </a:r>
            <a:endParaRPr sz="900">
              <a:solidFill>
                <a:srgbClr val="232129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e8dddc9bd_0_34"/>
          <p:cNvSpPr txBox="1"/>
          <p:nvPr>
            <p:ph type="title"/>
          </p:nvPr>
        </p:nvSpPr>
        <p:spPr>
          <a:xfrm>
            <a:off x="1055075" y="783850"/>
            <a:ext cx="62148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800"/>
              <a:t>Por quê Map 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800"/>
              <a:t>e não forEach?</a:t>
            </a:r>
            <a:endParaRPr sz="4800"/>
          </a:p>
        </p:txBody>
      </p:sp>
      <p:sp>
        <p:nvSpPr>
          <p:cNvPr id="74" name="Google Shape;74;g12e8dddc9bd_0_34"/>
          <p:cNvSpPr txBox="1"/>
          <p:nvPr/>
        </p:nvSpPr>
        <p:spPr>
          <a:xfrm>
            <a:off x="1055075" y="3747281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g12e8dddc9bd_0_34"/>
          <p:cNvSpPr txBox="1"/>
          <p:nvPr/>
        </p:nvSpPr>
        <p:spPr>
          <a:xfrm>
            <a:off x="1220673" y="3985000"/>
            <a:ext cx="412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g12e8dddc9bd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4068204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e8dddc9bd_0_71"/>
          <p:cNvSpPr txBox="1"/>
          <p:nvPr>
            <p:ph type="title"/>
          </p:nvPr>
        </p:nvSpPr>
        <p:spPr>
          <a:xfrm>
            <a:off x="1055075" y="783850"/>
            <a:ext cx="62148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800"/>
              <a:t>Por que utilizar </a:t>
            </a:r>
            <a:r>
              <a:rPr lang="pt-BR" sz="4800"/>
              <a:t>key </a:t>
            </a:r>
            <a:r>
              <a:rPr lang="pt-BR" sz="4800"/>
              <a:t>em itens de lista</a:t>
            </a:r>
            <a:r>
              <a:rPr lang="pt-BR" sz="4800"/>
              <a:t>s</a:t>
            </a:r>
            <a:r>
              <a:rPr lang="pt-BR" sz="4800"/>
              <a:t>?</a:t>
            </a:r>
            <a:endParaRPr sz="4800"/>
          </a:p>
        </p:txBody>
      </p:sp>
      <p:sp>
        <p:nvSpPr>
          <p:cNvPr id="82" name="Google Shape;82;g12e8dddc9bd_0_71"/>
          <p:cNvSpPr txBox="1"/>
          <p:nvPr/>
        </p:nvSpPr>
        <p:spPr>
          <a:xfrm>
            <a:off x="1055075" y="3747281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g12e8dddc9bd_0_71"/>
          <p:cNvSpPr txBox="1"/>
          <p:nvPr/>
        </p:nvSpPr>
        <p:spPr>
          <a:xfrm>
            <a:off x="1220673" y="3985000"/>
            <a:ext cx="412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g12e8dddc9bd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4068204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2e8dddc9bd_0_78"/>
          <p:cNvPicPr preferRelativeResize="0"/>
          <p:nvPr/>
        </p:nvPicPr>
        <p:blipFill rotWithShape="1">
          <a:blip r:embed="rId3">
            <a:alphaModFix/>
          </a:blip>
          <a:srcRect b="12125" l="12027" r="11944" t="12185"/>
          <a:stretch/>
        </p:blipFill>
        <p:spPr>
          <a:xfrm>
            <a:off x="4533213" y="749113"/>
            <a:ext cx="3684226" cy="36452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2e8dddc9bd_0_78"/>
          <p:cNvSpPr/>
          <p:nvPr/>
        </p:nvSpPr>
        <p:spPr>
          <a:xfrm>
            <a:off x="4938525" y="2868717"/>
            <a:ext cx="525600" cy="23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2e8dddc9bd_0_78"/>
          <p:cNvSpPr txBox="1"/>
          <p:nvPr/>
        </p:nvSpPr>
        <p:spPr>
          <a:xfrm>
            <a:off x="5509225" y="2892425"/>
            <a:ext cx="1162800" cy="1839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2e8dddc9bd_0_78"/>
          <p:cNvSpPr/>
          <p:nvPr/>
        </p:nvSpPr>
        <p:spPr>
          <a:xfrm>
            <a:off x="340450" y="733975"/>
            <a:ext cx="4123200" cy="705000"/>
          </a:xfrm>
          <a:prstGeom prst="roundRect">
            <a:avLst>
              <a:gd fmla="val 9837" name="adj"/>
            </a:avLst>
          </a:prstGeom>
          <a:solidFill>
            <a:srgbClr val="3E3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2e8dddc9bd_0_78"/>
          <p:cNvSpPr txBox="1"/>
          <p:nvPr/>
        </p:nvSpPr>
        <p:spPr>
          <a:xfrm>
            <a:off x="455200" y="745178"/>
            <a:ext cx="33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React</a:t>
            </a:r>
            <a:endParaRPr b="1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4" name="Google Shape;94;g12e8dddc9bd_0_78"/>
          <p:cNvSpPr/>
          <p:nvPr/>
        </p:nvSpPr>
        <p:spPr>
          <a:xfrm>
            <a:off x="584225" y="1183025"/>
            <a:ext cx="577800" cy="183900"/>
          </a:xfrm>
          <a:prstGeom prst="roundRect">
            <a:avLst>
              <a:gd fmla="val 9837" name="adj"/>
            </a:avLst>
          </a:prstGeom>
          <a:solidFill>
            <a:srgbClr val="F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2e8dddc9bd_0_78"/>
          <p:cNvSpPr txBox="1"/>
          <p:nvPr/>
        </p:nvSpPr>
        <p:spPr>
          <a:xfrm>
            <a:off x="610318" y="1113425"/>
            <a:ext cx="52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32129"/>
                </a:solidFill>
                <a:latin typeface="Roboto Slab"/>
                <a:ea typeface="Roboto Slab"/>
                <a:cs typeface="Roboto Slab"/>
                <a:sym typeface="Roboto Slab"/>
              </a:rPr>
              <a:t>react</a:t>
            </a:r>
            <a:endParaRPr sz="900">
              <a:solidFill>
                <a:srgbClr val="232129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6" name="Google Shape;96;g12e8dddc9bd_0_78"/>
          <p:cNvSpPr/>
          <p:nvPr/>
        </p:nvSpPr>
        <p:spPr>
          <a:xfrm>
            <a:off x="1215750" y="1183025"/>
            <a:ext cx="577800" cy="183900"/>
          </a:xfrm>
          <a:prstGeom prst="roundRect">
            <a:avLst>
              <a:gd fmla="val 9837" name="adj"/>
            </a:avLst>
          </a:prstGeom>
          <a:solidFill>
            <a:srgbClr val="F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2e8dddc9bd_0_78"/>
          <p:cNvSpPr txBox="1"/>
          <p:nvPr/>
        </p:nvSpPr>
        <p:spPr>
          <a:xfrm>
            <a:off x="1220454" y="1113425"/>
            <a:ext cx="57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32129"/>
                </a:solidFill>
                <a:latin typeface="Roboto Slab"/>
                <a:ea typeface="Roboto Slab"/>
                <a:cs typeface="Roboto Slab"/>
                <a:sym typeface="Roboto Slab"/>
              </a:rPr>
              <a:t>nodejs</a:t>
            </a:r>
            <a:endParaRPr sz="900">
              <a:solidFill>
                <a:srgbClr val="232129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