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1156" r:id="rId2"/>
    <p:sldId id="1157" r:id="rId3"/>
    <p:sldId id="267" r:id="rId4"/>
    <p:sldId id="1158" r:id="rId5"/>
    <p:sldId id="1159" r:id="rId6"/>
    <p:sldId id="1161" r:id="rId7"/>
    <p:sldId id="1162" r:id="rId8"/>
    <p:sldId id="947" r:id="rId9"/>
    <p:sldId id="1167" r:id="rId10"/>
    <p:sldId id="1166" r:id="rId11"/>
    <p:sldId id="303" r:id="rId12"/>
    <p:sldId id="306" r:id="rId13"/>
    <p:sldId id="1169" r:id="rId14"/>
    <p:sldId id="310" r:id="rId15"/>
    <p:sldId id="1171" r:id="rId16"/>
    <p:sldId id="1170" r:id="rId17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>
      <p:cViewPr varScale="1">
        <p:scale>
          <a:sx n="99" d="100"/>
          <a:sy n="99" d="100"/>
        </p:scale>
        <p:origin x="11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344CD7D-B4CD-4BFE-90A3-66B74AEF6E64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A28FFC-86F2-42C0-AF85-10FDEE5A89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71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>
            <a:extLst>
              <a:ext uri="{FF2B5EF4-FFF2-40B4-BE49-F238E27FC236}">
                <a16:creationId xmlns:a16="http://schemas.microsoft.com/office/drawing/2014/main" id="{6C26570C-E295-445F-9E7F-35F0A06115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備忘稿版面配置區 2">
            <a:extLst>
              <a:ext uri="{FF2B5EF4-FFF2-40B4-BE49-F238E27FC236}">
                <a16:creationId xmlns:a16="http://schemas.microsoft.com/office/drawing/2014/main" id="{BD46404B-A394-4B53-B8D0-BEED23D8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5604" name="投影片編號版面配置區 3">
            <a:extLst>
              <a:ext uri="{FF2B5EF4-FFF2-40B4-BE49-F238E27FC236}">
                <a16:creationId xmlns:a16="http://schemas.microsoft.com/office/drawing/2014/main" id="{550D40C9-10A3-4AD2-98C9-B415C3DD94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1E585C-3001-45D3-AD4E-7EADF68EDF0F}" type="slidenum">
              <a:rPr lang="en-US" altLang="zh-TW"/>
              <a:pPr eaLnBrk="1" hangingPunct="1"/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com.nema.org/medical/dicom/current/output/chtml/part03/sect_10.15.html#table_10-18" TargetMode="External"/><Relationship Id="rId2" Type="http://schemas.openxmlformats.org/officeDocument/2006/relationships/hyperlink" Target="https://dicom.nema.org/medical/dicom/current/output/chtml/part03/sect_C.2.2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mstandard.org/activity/wgs/wg-20" TargetMode="External"/><Relationship Id="rId2" Type="http://schemas.openxmlformats.org/officeDocument/2006/relationships/hyperlink" Target="https://dicom.nema.org/medical/dicom/current/output/chtml/part20/ps3.20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kemkes.go.id/docs" TargetMode="External"/><Relationship Id="rId2" Type="http://schemas.openxmlformats.org/officeDocument/2006/relationships/hyperlink" Target="https://simplifier.net/guide/ihs-fhir-r4-ig/Home?version=curr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md.io/HErarBSCTvqgc6gjFqsDOA" TargetMode="External"/><Relationship Id="rId5" Type="http://schemas.openxmlformats.org/officeDocument/2006/relationships/hyperlink" Target="http://hl7.org/fhir/uv/ips/toc.html" TargetMode="External"/><Relationship Id="rId4" Type="http://schemas.openxmlformats.org/officeDocument/2006/relationships/hyperlink" Target="https://www.hl7.org/fhir/us/cor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HErarBSCTvqgc6gjFqsDOA?view#Patient-resource-for-exam-and-procedu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s2718.github.io/svgFHIR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083B0-74B4-4CDB-A445-DBC20B9D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FHIR patient data sharing in exam workflow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BDA62-6CC2-424E-9996-BF450B7D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檢查流程有許多關卡，病人、就醫、處方等資訊需在各關卡所使用的系統互通</a:t>
            </a:r>
            <a:endParaRPr lang="en-US" altLang="zh-TW" dirty="0"/>
          </a:p>
          <a:p>
            <a:r>
              <a:rPr lang="zh-TW" altLang="en-US" dirty="0"/>
              <a:t>但醫資標準</a:t>
            </a:r>
            <a:r>
              <a:rPr lang="en-US" altLang="zh-TW" dirty="0"/>
              <a:t>(</a:t>
            </a:r>
            <a:r>
              <a:rPr lang="zh-TW" altLang="en-US" dirty="0"/>
              <a:t>含 </a:t>
            </a:r>
            <a:r>
              <a:rPr lang="en-US" altLang="zh-TW" dirty="0"/>
              <a:t>FHIR)</a:t>
            </a:r>
            <a:r>
              <a:rPr lang="zh-TW" altLang="en-US" dirty="0"/>
              <a:t> 規範的欄位眾多，需進一步規範，以利各系統處理資料</a:t>
            </a:r>
            <a:endParaRPr lang="en-US" altLang="zh-TW" dirty="0"/>
          </a:p>
          <a:p>
            <a:pPr lvl="1"/>
            <a:r>
              <a:rPr lang="zh-TW" altLang="en-US" dirty="0"/>
              <a:t>需考慮病人隱私，</a:t>
            </a:r>
            <a:r>
              <a:rPr lang="zh-TW" altLang="en-US" b="1" dirty="0"/>
              <a:t>避免傳遞過多個資給不需要的醫護人員</a:t>
            </a:r>
            <a:endParaRPr lang="en-US" altLang="zh-TW" b="1" dirty="0"/>
          </a:p>
          <a:p>
            <a:pPr lvl="2"/>
            <a:r>
              <a:rPr lang="zh-TW" altLang="en-US" dirty="0"/>
              <a:t>如傳住址、聯絡資訊給檢驗檢查系統</a:t>
            </a:r>
          </a:p>
        </p:txBody>
      </p:sp>
    </p:spTree>
    <p:extLst>
      <p:ext uri="{BB962C8B-B14F-4D97-AF65-F5344CB8AC3E}">
        <p14:creationId xmlns:p14="http://schemas.microsoft.com/office/powerpoint/2010/main" val="158271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1F583-0594-4628-838A-069AB671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探討議題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9EA89-7B1F-4F7A-ADD2-0DF2CB6E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基於 </a:t>
            </a:r>
            <a:r>
              <a:rPr lang="en-US" altLang="zh-TW" dirty="0"/>
              <a:t>PPT</a:t>
            </a:r>
            <a:r>
              <a:rPr lang="zh-TW" altLang="en-US" dirty="0"/>
              <a:t> </a:t>
            </a:r>
            <a:r>
              <a:rPr lang="en-US" altLang="zh-TW" dirty="0"/>
              <a:t>8,9</a:t>
            </a:r>
          </a:p>
          <a:p>
            <a:pPr lvl="1"/>
            <a:r>
              <a:rPr lang="zh-TW" altLang="en-US" dirty="0"/>
              <a:t>身分證號、護照號碼、居留證在哪裡呈現</a:t>
            </a:r>
            <a:endParaRPr lang="en-US" altLang="zh-TW" dirty="0"/>
          </a:p>
          <a:p>
            <a:pPr lvl="1"/>
            <a:r>
              <a:rPr lang="zh-TW" altLang="en-US" dirty="0"/>
              <a:t>可否呈現中文姓名</a:t>
            </a:r>
          </a:p>
        </p:txBody>
      </p:sp>
    </p:spTree>
    <p:extLst>
      <p:ext uri="{BB962C8B-B14F-4D97-AF65-F5344CB8AC3E}">
        <p14:creationId xmlns:p14="http://schemas.microsoft.com/office/powerpoint/2010/main" val="82920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47FB2A-5697-0154-0A9A-23B5097C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26" y="1381899"/>
            <a:ext cx="7352930" cy="46188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000E7-1430-448C-8919-B5B243B4C47E}"/>
              </a:ext>
            </a:extLst>
          </p:cNvPr>
          <p:cNvSpPr txBox="1"/>
          <p:nvPr/>
        </p:nvSpPr>
        <p:spPr>
          <a:xfrm>
            <a:off x="-22196" y="2199547"/>
            <a:ext cx="117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B050"/>
                </a:solidFill>
              </a:rPr>
              <a:t>Filled by system</a:t>
            </a:r>
            <a:endParaRPr lang="en-ID" sz="1200" dirty="0">
              <a:solidFill>
                <a:srgbClr val="00B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F8368-4889-989A-92B9-409618335202}"/>
              </a:ext>
            </a:extLst>
          </p:cNvPr>
          <p:cNvSpPr/>
          <p:nvPr/>
        </p:nvSpPr>
        <p:spPr>
          <a:xfrm>
            <a:off x="1271726" y="2257703"/>
            <a:ext cx="1968869" cy="137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CD489C-DD97-4A39-5831-E53BB4C08083}"/>
              </a:ext>
            </a:extLst>
          </p:cNvPr>
          <p:cNvSpPr/>
          <p:nvPr/>
        </p:nvSpPr>
        <p:spPr>
          <a:xfrm>
            <a:off x="1271725" y="4600298"/>
            <a:ext cx="1968869" cy="145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79381B-F454-B2DC-F53D-27469058F34B}"/>
              </a:ext>
            </a:extLst>
          </p:cNvPr>
          <p:cNvSpPr/>
          <p:nvPr/>
        </p:nvSpPr>
        <p:spPr>
          <a:xfrm>
            <a:off x="1271725" y="2434620"/>
            <a:ext cx="1968869" cy="2124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BE005-BA97-F57E-EDCE-D597B26E0681}"/>
              </a:ext>
            </a:extLst>
          </p:cNvPr>
          <p:cNvSpPr txBox="1"/>
          <p:nvPr/>
        </p:nvSpPr>
        <p:spPr>
          <a:xfrm>
            <a:off x="1" y="3216077"/>
            <a:ext cx="1231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Mandatory to fill</a:t>
            </a:r>
            <a:endParaRPr lang="en-ID" sz="12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619AB5-7D7B-BB6A-EA43-83D4D2FF726B}"/>
              </a:ext>
            </a:extLst>
          </p:cNvPr>
          <p:cNvSpPr/>
          <p:nvPr/>
        </p:nvSpPr>
        <p:spPr>
          <a:xfrm>
            <a:off x="3284064" y="2022919"/>
            <a:ext cx="4046671" cy="1271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C2154B-3DD7-EBE3-EE7D-028934E3C7CC}"/>
              </a:ext>
            </a:extLst>
          </p:cNvPr>
          <p:cNvSpPr/>
          <p:nvPr/>
        </p:nvSpPr>
        <p:spPr>
          <a:xfrm>
            <a:off x="3284064" y="3935190"/>
            <a:ext cx="2149070" cy="139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26C20-D8D9-33CB-E9C8-A6A6E1667570}"/>
              </a:ext>
            </a:extLst>
          </p:cNvPr>
          <p:cNvSpPr/>
          <p:nvPr/>
        </p:nvSpPr>
        <p:spPr>
          <a:xfrm>
            <a:off x="5433134" y="3632839"/>
            <a:ext cx="1968869" cy="600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D94FE6B3-80B6-BAEF-2337-DF0C2582CEC8}"/>
              </a:ext>
            </a:extLst>
          </p:cNvPr>
          <p:cNvSpPr txBox="1">
            <a:spLocks/>
          </p:cNvSpPr>
          <p:nvPr/>
        </p:nvSpPr>
        <p:spPr>
          <a:xfrm>
            <a:off x="175335" y="889872"/>
            <a:ext cx="8833282" cy="451176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325" dirty="0"/>
              <a:t>Patient resource for exam and procedure identifier</a:t>
            </a:r>
            <a:r>
              <a:rPr lang="zh-TW" altLang="en-US" sz="2325" dirty="0"/>
              <a:t> </a:t>
            </a:r>
            <a:r>
              <a:rPr lang="en-US" altLang="zh-TW" sz="2325" dirty="0"/>
              <a:t>(</a:t>
            </a:r>
            <a:r>
              <a:rPr lang="zh-TW" altLang="en-US" sz="2325" dirty="0">
                <a:solidFill>
                  <a:srgbClr val="FF0000"/>
                </a:solidFill>
              </a:rPr>
              <a:t>聯繫或公衛統計用</a:t>
            </a:r>
            <a:r>
              <a:rPr lang="zh-TW" altLang="en-US" sz="2325" dirty="0"/>
              <a:t>，非身分確認</a:t>
            </a:r>
            <a:r>
              <a:rPr lang="en-US" altLang="zh-TW" sz="2325" dirty="0"/>
              <a:t>)</a:t>
            </a:r>
            <a:endParaRPr lang="zh-TW" altLang="en-US" sz="23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4434F-C132-EB0B-6430-262500BDB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192" y="1557313"/>
            <a:ext cx="1520301" cy="3941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2DB34B-44AE-3B71-D324-2D4C5ADA7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187" y="1996436"/>
            <a:ext cx="4736306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5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4043-C50F-3C19-5B5A-8971B953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64FE-A617-DFAC-B108-35FFD01C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E5618-1AAF-40D8-7E94-B38D8DDF4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313"/>
            <a:ext cx="9144000" cy="478034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43B32D22-9589-61C8-D718-CBD36CE854BF}"/>
              </a:ext>
            </a:extLst>
          </p:cNvPr>
          <p:cNvSpPr txBox="1">
            <a:spLocks/>
          </p:cNvSpPr>
          <p:nvPr/>
        </p:nvSpPr>
        <p:spPr>
          <a:xfrm>
            <a:off x="82118" y="889872"/>
            <a:ext cx="8833282" cy="295441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325" dirty="0"/>
              <a:t>DICOM File seen from GE-PACS Universal Viewer Zero Footprint</a:t>
            </a:r>
            <a:endParaRPr lang="zh-TW" altLang="en-US" sz="2325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0A915B5-1C11-4574-9649-28A18374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299613"/>
            <a:ext cx="9144000" cy="478034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5B842A6-9E86-4E7F-8EEF-040C9E037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8" y="1314450"/>
            <a:ext cx="9144000" cy="47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1F583-0594-4628-838A-069AB671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探討議題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9EA89-7B1F-4F7A-ADD2-0DF2CB6E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基於 </a:t>
            </a:r>
            <a:r>
              <a:rPr lang="en-US" altLang="zh-TW" dirty="0"/>
              <a:t>PPT</a:t>
            </a:r>
            <a:r>
              <a:rPr lang="zh-TW" altLang="en-US" dirty="0"/>
              <a:t> </a:t>
            </a:r>
            <a:r>
              <a:rPr lang="en-US" altLang="zh-TW" dirty="0"/>
              <a:t>12</a:t>
            </a:r>
          </a:p>
          <a:p>
            <a:pPr lvl="1"/>
            <a:r>
              <a:rPr lang="zh-TW" altLang="en-US" dirty="0"/>
              <a:t>那些 </a:t>
            </a:r>
            <a:r>
              <a:rPr lang="en-US" altLang="zh-TW" dirty="0"/>
              <a:t>Patient data </a:t>
            </a:r>
            <a:r>
              <a:rPr lang="zh-TW" altLang="en-US" dirty="0"/>
              <a:t>要轉入 </a:t>
            </a:r>
            <a:r>
              <a:rPr lang="en-US" altLang="zh-TW" dirty="0"/>
              <a:t>DICOM</a:t>
            </a:r>
            <a:r>
              <a:rPr lang="zh-TW" altLang="en-US" dirty="0"/>
              <a:t> 物件</a:t>
            </a:r>
            <a:endParaRPr lang="en-US" altLang="zh-TW" dirty="0"/>
          </a:p>
          <a:p>
            <a:pPr lvl="1"/>
            <a:r>
              <a:rPr lang="zh-TW" altLang="en-US" dirty="0"/>
              <a:t>身分證號、護照號碼、居留證要放在哪個 </a:t>
            </a:r>
            <a:r>
              <a:rPr lang="en-US" altLang="zh-TW" dirty="0"/>
              <a:t>DICOM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zh-TW" altLang="en-US" dirty="0"/>
              <a:t>欄位，參考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>
                <a:hlinkClick r:id="rId2"/>
              </a:rPr>
              <a:t>https://dicom.nema.org/medical/dicom/current/output/chtml/part03/sect_C.2.2.html</a:t>
            </a:r>
            <a:endParaRPr lang="en-US" altLang="zh-TW" dirty="0"/>
          </a:p>
          <a:p>
            <a:pPr lvl="2"/>
            <a:r>
              <a:rPr lang="en-US" altLang="zh-TW" dirty="0">
                <a:hlinkClick r:id="rId3"/>
              </a:rPr>
              <a:t>https://dicom.nema.org/medical/dicom/current/output/chtml/part03/sect_10.15.html#table_10-18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zh-TW" altLang="en-US" dirty="0"/>
              <a:t>各國姓名編碼</a:t>
            </a:r>
          </a:p>
        </p:txBody>
      </p:sp>
    </p:spTree>
    <p:extLst>
      <p:ext uri="{BB962C8B-B14F-4D97-AF65-F5344CB8AC3E}">
        <p14:creationId xmlns:p14="http://schemas.microsoft.com/office/powerpoint/2010/main" val="329601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A2DF-507B-2755-FE31-1942B23E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85C7-E1E8-BBF6-609B-FF25AC4C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5D4445-A4C8-6A56-D94A-1A2805B96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3"/>
          <a:stretch/>
        </p:blipFill>
        <p:spPr>
          <a:xfrm>
            <a:off x="0" y="1162336"/>
            <a:ext cx="9144000" cy="4821770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D30AB7C0-663A-A603-5D84-D2AF0FE1DAA7}"/>
              </a:ext>
            </a:extLst>
          </p:cNvPr>
          <p:cNvSpPr txBox="1">
            <a:spLocks/>
          </p:cNvSpPr>
          <p:nvPr/>
        </p:nvSpPr>
        <p:spPr>
          <a:xfrm>
            <a:off x="82118" y="889872"/>
            <a:ext cx="8833282" cy="295441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325" dirty="0"/>
              <a:t>DICOM file information, seen from </a:t>
            </a:r>
            <a:r>
              <a:rPr lang="en-US" altLang="zh-TW" sz="2325" dirty="0" err="1"/>
              <a:t>dicom</a:t>
            </a:r>
            <a:r>
              <a:rPr lang="en-US" altLang="zh-TW" sz="2325" dirty="0"/>
              <a:t> viewer freeware</a:t>
            </a:r>
            <a:endParaRPr lang="zh-TW" altLang="en-US" sz="232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6AFDAD-E5A0-080D-14CE-5EB3AD4C0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64"/>
          <a:stretch/>
        </p:blipFill>
        <p:spPr>
          <a:xfrm>
            <a:off x="1" y="3316173"/>
            <a:ext cx="7124330" cy="1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4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1F583-0594-4628-838A-069AB671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探討議題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9EA89-7B1F-4F7A-ADD2-0DF2CB6E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基於 </a:t>
            </a:r>
            <a:r>
              <a:rPr lang="en-US" altLang="zh-TW" dirty="0"/>
              <a:t>PPT</a:t>
            </a:r>
            <a:r>
              <a:rPr lang="zh-TW" altLang="en-US" dirty="0"/>
              <a:t> </a:t>
            </a:r>
            <a:r>
              <a:rPr lang="en-US" altLang="zh-TW" dirty="0"/>
              <a:t>14</a:t>
            </a:r>
          </a:p>
          <a:p>
            <a:r>
              <a:rPr lang="en-US" altLang="zh-TW" dirty="0"/>
              <a:t>HL7 V2, FHIR, DICOM data mappings</a:t>
            </a:r>
          </a:p>
          <a:p>
            <a:endParaRPr lang="en-US" altLang="zh-TW" dirty="0"/>
          </a:p>
          <a:p>
            <a:r>
              <a:rPr lang="en-US" altLang="zh-TW" dirty="0"/>
              <a:t> http://hl7.org/fhir/patient-mappings.html</a:t>
            </a:r>
          </a:p>
        </p:txBody>
      </p:sp>
    </p:spTree>
    <p:extLst>
      <p:ext uri="{BB962C8B-B14F-4D97-AF65-F5344CB8AC3E}">
        <p14:creationId xmlns:p14="http://schemas.microsoft.com/office/powerpoint/2010/main" val="356811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AB901-DB2B-4D0A-862B-47BB63EA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and DICOM SR mapping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935FB-6ACB-4063-9716-AB01A551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https://dicom.nema.org/medical/dicom/current/output/chtml/part20/ps3.20.html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https://www.dicomstandard.org/activity/wgs/wg-20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98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2D663-A6D9-4F09-86ED-D19F08A6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國際銷售應用要求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80B4E-AA85-48ED-884B-32739AEB8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標準化醫資系統有可能國際銷售應用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若無謹慎評估，各國自訂立 </a:t>
            </a:r>
            <a:r>
              <a:rPr lang="en-US" altLang="zh-TW" dirty="0"/>
              <a:t>FHIR</a:t>
            </a:r>
            <a:r>
              <a:rPr lang="zh-TW" altLang="en-US" dirty="0"/>
              <a:t> 規範</a:t>
            </a:r>
            <a:r>
              <a:rPr lang="en-US" altLang="zh-TW" dirty="0"/>
              <a:t>(</a:t>
            </a:r>
            <a:r>
              <a:rPr lang="zh-TW" altLang="en-US" dirty="0"/>
              <a:t>現況</a:t>
            </a:r>
            <a:r>
              <a:rPr lang="en-US" altLang="zh-TW" dirty="0"/>
              <a:t>)</a:t>
            </a:r>
            <a:r>
              <a:rPr lang="zh-TW" altLang="en-US" dirty="0"/>
              <a:t>，基於當地規範發展的系統，在他國應用可能會有整合上的問題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情境範例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許多檢驗檢查系統會國際銷售應用，但目前 </a:t>
            </a:r>
            <a:r>
              <a:rPr lang="en-US" altLang="zh-TW" dirty="0"/>
              <a:t>FHIR</a:t>
            </a:r>
            <a:r>
              <a:rPr lang="zh-TW" altLang="en-US" dirty="0"/>
              <a:t> 對此並無好的參考規範</a:t>
            </a:r>
          </a:p>
        </p:txBody>
      </p:sp>
    </p:spTree>
    <p:extLst>
      <p:ext uri="{BB962C8B-B14F-4D97-AF65-F5344CB8AC3E}">
        <p14:creationId xmlns:p14="http://schemas.microsoft.com/office/powerpoint/2010/main" val="19790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C79551-D308-4589-870C-53A92BA2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98" y="-13058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The example of FHIR Resources </a:t>
            </a:r>
            <a:r>
              <a:rPr lang="en-US" altLang="zh-TW" sz="2800" strike="sngStrike" dirty="0">
                <a:solidFill>
                  <a:srgbClr val="FF0000"/>
                </a:solidFill>
              </a:rPr>
              <a:t>implementation guide </a:t>
            </a:r>
            <a:r>
              <a:rPr lang="en-US" altLang="zh-TW" sz="2800" dirty="0"/>
              <a:t>of some countries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61E49-A230-4551-8B3B-EA48657B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98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Indonesia</a:t>
            </a:r>
          </a:p>
          <a:p>
            <a:pPr lvl="1"/>
            <a:r>
              <a:rPr lang="en-US" altLang="zh-TW" sz="2000" dirty="0">
                <a:hlinkClick r:id="rId2"/>
              </a:rPr>
              <a:t>https://simplifier.net/guide/ihs-fhir-r4-ig/Home?version=current</a:t>
            </a:r>
            <a:r>
              <a:rPr lang="en-US" altLang="zh-TW" sz="2000" dirty="0"/>
              <a:t>   </a:t>
            </a:r>
          </a:p>
          <a:p>
            <a:pPr lvl="1"/>
            <a:r>
              <a:rPr lang="en-US" altLang="zh-TW" sz="2000" dirty="0">
                <a:hlinkClick r:id="rId3"/>
              </a:rPr>
              <a:t>https://fhir.kemkes.go.id/docs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FHIR US</a:t>
            </a:r>
            <a:r>
              <a:rPr lang="zh-TW" altLang="en-US" sz="2000" dirty="0"/>
              <a:t> </a:t>
            </a:r>
            <a:r>
              <a:rPr lang="en-US" altLang="zh-TW" sz="2000" dirty="0"/>
              <a:t>core</a:t>
            </a:r>
          </a:p>
          <a:p>
            <a:pPr lvl="1"/>
            <a:r>
              <a:rPr lang="en-US" altLang="zh-TW" sz="2000" dirty="0">
                <a:hlinkClick r:id="rId4"/>
              </a:rPr>
              <a:t>https://www.hl7.org/fhir/us/core/</a:t>
            </a:r>
            <a:endParaRPr lang="en-US" altLang="zh-TW" sz="2000" dirty="0"/>
          </a:p>
          <a:p>
            <a:r>
              <a:rPr lang="en-US" altLang="zh-TW" sz="2000" dirty="0"/>
              <a:t>International Patient Summary Implementation Guide</a:t>
            </a:r>
          </a:p>
          <a:p>
            <a:pPr lvl="1"/>
            <a:r>
              <a:rPr lang="en-US" altLang="zh-TW" sz="2000" dirty="0">
                <a:hlinkClick r:id="rId5"/>
              </a:rPr>
              <a:t>http://hl7.org/fhir/uv/ips/toc.html</a:t>
            </a:r>
            <a:endParaRPr lang="en-US" altLang="zh-TW" sz="2000" dirty="0"/>
          </a:p>
          <a:p>
            <a:r>
              <a:rPr lang="en-US" altLang="zh-TW" sz="2000" dirty="0"/>
              <a:t>TW DCC</a:t>
            </a:r>
          </a:p>
          <a:p>
            <a:pPr lvl="1"/>
            <a:r>
              <a:rPr lang="en-US" altLang="zh-TW" sz="2000" dirty="0"/>
              <a:t>https://dccfhirig.mohw.gov.tw/ig/StructureDefinition-Patient-dcc.html</a:t>
            </a:r>
          </a:p>
          <a:p>
            <a:r>
              <a:rPr lang="en-US" altLang="zh-TW" sz="2000" dirty="0"/>
              <a:t>Switzerland</a:t>
            </a:r>
          </a:p>
          <a:p>
            <a:pPr lvl="1"/>
            <a:r>
              <a:rPr lang="en-US" altLang="zh-TW" sz="2000" dirty="0"/>
              <a:t>https://build.fhir.org/ig/hl7ch/ch-core//index.html</a:t>
            </a:r>
          </a:p>
          <a:p>
            <a:r>
              <a:rPr lang="en-US" altLang="zh-TW" sz="2000" dirty="0"/>
              <a:t>MI-TW Patient</a:t>
            </a:r>
          </a:p>
          <a:p>
            <a:pPr lvl="1"/>
            <a:r>
              <a:rPr lang="en-US" altLang="zh-TW" sz="2000" dirty="0">
                <a:hlinkClick r:id="rId6"/>
              </a:rPr>
              <a:t>https://hackmd.io/HErarBSCTvqgc6gjFqsDOA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876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65297-7A02-4574-B493-817F82DA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檢驗系統國際化需處理的問題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2972C4-2C04-42E3-ADF3-072DFF91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各國  </a:t>
            </a:r>
            <a:r>
              <a:rPr lang="en-US" altLang="zh-TW" dirty="0"/>
              <a:t>core IG  </a:t>
            </a:r>
            <a:r>
              <a:rPr lang="zh-TW" altLang="en-US" dirty="0"/>
              <a:t>並無明確規範檢驗系統要互通那些資料</a:t>
            </a:r>
            <a:endParaRPr lang="en-US" altLang="zh-TW" dirty="0"/>
          </a:p>
          <a:p>
            <a:pPr lvl="1"/>
            <a:r>
              <a:rPr lang="zh-TW" altLang="en-US" dirty="0"/>
              <a:t>如定義 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Patient</a:t>
            </a:r>
            <a:r>
              <a:rPr lang="zh-TW" altLang="en-US" dirty="0"/>
              <a:t> 那些欄位需交換，如下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https://hackmd.io/HErarBSCTvqgc6gjFqsDOA?view#Patient-resource-for-exam-and-procedure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病人病歷號、身分證號、護照號碼</a:t>
            </a:r>
          </a:p>
        </p:txBody>
      </p:sp>
    </p:spTree>
    <p:extLst>
      <p:ext uri="{BB962C8B-B14F-4D97-AF65-F5344CB8AC3E}">
        <p14:creationId xmlns:p14="http://schemas.microsoft.com/office/powerpoint/2010/main" val="173299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D1A3C-3A53-41BA-B997-84D23792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</a:t>
            </a:r>
            <a:r>
              <a:rPr lang="zh-TW" altLang="en-US" dirty="0"/>
              <a:t> </a:t>
            </a:r>
            <a:r>
              <a:rPr lang="en-US" altLang="zh-TW" dirty="0"/>
              <a:t>patient identifier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D4209-B464-4BAE-B62D-1255F200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D6C688-9B3F-4468-873D-39690335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724025"/>
            <a:ext cx="89344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36A43-C3EA-47A1-BA6E-302913D8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FHIR</a:t>
            </a:r>
            <a:r>
              <a:rPr lang="zh-TW" altLang="en-US" dirty="0"/>
              <a:t> 檢查流程模擬系統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4CF00-D790-476D-BCBB-A8D7F81F3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可參考下列流程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hlinkClick r:id="rId2"/>
              </a:rPr>
              <a:t>https://mos2718.github.io/svgFHIR/Index.html</a:t>
            </a:r>
            <a:endParaRPr lang="en-US" altLang="zh-TW" dirty="0"/>
          </a:p>
          <a:p>
            <a:r>
              <a:rPr lang="zh-TW" altLang="en-US" dirty="0"/>
              <a:t>部門系統、儀器、分析、及報告有可能國際銷售</a:t>
            </a:r>
            <a:endParaRPr lang="en-US" altLang="zh-TW" dirty="0"/>
          </a:p>
          <a:p>
            <a:pPr lvl="1"/>
            <a:r>
              <a:rPr lang="zh-TW" altLang="en-US" dirty="0"/>
              <a:t>可模擬探討其細部規格要求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475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2BF8B-235D-4351-BF08-923F6D06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作業流程所需介面及功能</a:t>
            </a:r>
            <a:br>
              <a:rPr lang="en-US" altLang="zh-TW" dirty="0"/>
            </a:br>
            <a:r>
              <a:rPr lang="zh-TW" altLang="en-US" dirty="0"/>
              <a:t>以儀器及報告系統為例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849905-CD11-486B-873B-1FFBF419A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zh-TW" altLang="en-US" dirty="0"/>
              <a:t>查詢規格</a:t>
            </a:r>
            <a:r>
              <a:rPr lang="en-US" altLang="zh-TW" dirty="0"/>
              <a:t>:</a:t>
            </a:r>
            <a:r>
              <a:rPr lang="zh-TW" altLang="en-US" dirty="0"/>
              <a:t> 討論可輸入那些查詢條件</a:t>
            </a:r>
            <a:endParaRPr lang="en-US" altLang="zh-TW" dirty="0"/>
          </a:p>
          <a:p>
            <a:pPr lvl="1"/>
            <a:r>
              <a:rPr lang="zh-TW" altLang="en-US" dirty="0"/>
              <a:t>搜尋特定病人</a:t>
            </a:r>
            <a:endParaRPr lang="en-US" altLang="zh-TW" dirty="0"/>
          </a:p>
          <a:p>
            <a:pPr lvl="1"/>
            <a:r>
              <a:rPr lang="zh-TW" altLang="en-US" dirty="0"/>
              <a:t>查詢工作清單</a:t>
            </a:r>
            <a:endParaRPr lang="en-US" altLang="zh-TW" dirty="0"/>
          </a:p>
          <a:p>
            <a:r>
              <a:rPr lang="zh-TW" altLang="en-US" dirty="0"/>
              <a:t>呈現介面需</a:t>
            </a:r>
            <a:r>
              <a:rPr lang="en-US" altLang="zh-TW" dirty="0"/>
              <a:t>(</a:t>
            </a:r>
            <a:r>
              <a:rPr lang="zh-TW" altLang="en-US" dirty="0"/>
              <a:t>可</a:t>
            </a:r>
            <a:r>
              <a:rPr lang="en-US" altLang="zh-TW" dirty="0"/>
              <a:t>)</a:t>
            </a:r>
            <a:r>
              <a:rPr lang="zh-TW" altLang="en-US" dirty="0"/>
              <a:t>呈現那些病人基本資料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950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A20282-D5D6-4B77-B329-3E89358A3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646"/>
            <a:ext cx="8820596" cy="6615354"/>
          </a:xfrm>
          <a:prstGeom prst="rect">
            <a:avLst/>
          </a:prstGeom>
        </p:spPr>
      </p:pic>
      <p:sp>
        <p:nvSpPr>
          <p:cNvPr id="15363" name="文字方塊 5">
            <a:extLst>
              <a:ext uri="{FF2B5EF4-FFF2-40B4-BE49-F238E27FC236}">
                <a16:creationId xmlns:a16="http://schemas.microsoft.com/office/drawing/2014/main" id="{CAFAEEA9-65E7-4FFA-A9A3-2C37BC661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73463"/>
            <a:ext cx="4067175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Patient Name usually be replaced by other identify data( ID card number:</a:t>
            </a:r>
            <a:r>
              <a:rPr lang="zh-TW" altLang="en-US"/>
              <a:t>身分證號 </a:t>
            </a:r>
            <a:r>
              <a:rPr lang="en-US" altLang="zh-TW"/>
              <a:t>in this case, or English name in some of other hospitals.) </a:t>
            </a:r>
            <a:endParaRPr lang="zh-TW" altLang="en-US"/>
          </a:p>
        </p:txBody>
      </p:sp>
      <p:sp>
        <p:nvSpPr>
          <p:cNvPr id="15364" name="文字方塊 6">
            <a:extLst>
              <a:ext uri="{FF2B5EF4-FFF2-40B4-BE49-F238E27FC236}">
                <a16:creationId xmlns:a16="http://schemas.microsoft.com/office/drawing/2014/main" id="{7FAEB622-C621-4FE6-91DF-D08A20F10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157788"/>
            <a:ext cx="4067175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Phys name, procedure descriptions  can not have Chinese also. </a:t>
            </a:r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3BADC85-BCD6-4F18-AA79-317F1C3D7DE1}"/>
              </a:ext>
            </a:extLst>
          </p:cNvPr>
          <p:cNvCxnSpPr/>
          <p:nvPr/>
        </p:nvCxnSpPr>
        <p:spPr>
          <a:xfrm rot="16200000" flipV="1">
            <a:off x="2268537" y="1268413"/>
            <a:ext cx="2735263" cy="2160588"/>
          </a:xfrm>
          <a:prstGeom prst="straightConnector1">
            <a:avLst/>
          </a:prstGeom>
          <a:ln w="476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45F6B21-2CF4-4761-A0C7-22EC2F37FD62}"/>
              </a:ext>
            </a:extLst>
          </p:cNvPr>
          <p:cNvCxnSpPr/>
          <p:nvPr/>
        </p:nvCxnSpPr>
        <p:spPr>
          <a:xfrm rot="16200000" flipV="1">
            <a:off x="5940425" y="2924175"/>
            <a:ext cx="1008063" cy="576263"/>
          </a:xfrm>
          <a:prstGeom prst="straightConnector1">
            <a:avLst/>
          </a:prstGeom>
          <a:ln w="476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文字方塊 17">
            <a:extLst>
              <a:ext uri="{FF2B5EF4-FFF2-40B4-BE49-F238E27FC236}">
                <a16:creationId xmlns:a16="http://schemas.microsoft.com/office/drawing/2014/main" id="{83449E40-24FB-4C57-8B25-BF6BA493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0"/>
            <a:ext cx="5868987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Worklist interface of a Ultrasound modality</a:t>
            </a:r>
            <a:r>
              <a:rPr lang="zh-TW" altLang="en-US" sz="2400"/>
              <a:t> </a:t>
            </a:r>
            <a:r>
              <a:rPr lang="en-US" altLang="zh-TW" sz="2400"/>
              <a:t>used in one Hospital in Taiwan</a:t>
            </a:r>
            <a:endParaRPr lang="zh-TW" altLang="en-US" sz="2400"/>
          </a:p>
        </p:txBody>
      </p:sp>
      <p:sp>
        <p:nvSpPr>
          <p:cNvPr id="24" name="右大括弧 23">
            <a:extLst>
              <a:ext uri="{FF2B5EF4-FFF2-40B4-BE49-F238E27FC236}">
                <a16:creationId xmlns:a16="http://schemas.microsoft.com/office/drawing/2014/main" id="{72CE129A-33C4-4287-924E-93752113ECC1}"/>
              </a:ext>
            </a:extLst>
          </p:cNvPr>
          <p:cNvSpPr/>
          <p:nvPr/>
        </p:nvSpPr>
        <p:spPr>
          <a:xfrm>
            <a:off x="2987675" y="3933825"/>
            <a:ext cx="431800" cy="2663825"/>
          </a:xfrm>
          <a:prstGeom prst="rightBrac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6787-F281-1BAD-6F41-3897690E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B41D-F64D-6B5F-9D3D-970748D3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95E79-6EDF-7285-E5D1-7CC22FC0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81" y="857250"/>
            <a:ext cx="68314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1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12836</TotalTime>
  <Words>672</Words>
  <Application>Microsoft Office PowerPoint</Application>
  <PresentationFormat>如螢幕大小 (4:3)</PresentationFormat>
  <Paragraphs>73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新細明體</vt:lpstr>
      <vt:lpstr>Arial</vt:lpstr>
      <vt:lpstr>Calibri</vt:lpstr>
      <vt:lpstr>Office 佈景主題</vt:lpstr>
      <vt:lpstr>FHIR patient data sharing in exam workflow</vt:lpstr>
      <vt:lpstr>國際銷售應用要求</vt:lpstr>
      <vt:lpstr>The example of FHIR Resources implementation guide of some countries</vt:lpstr>
      <vt:lpstr>檢驗系統國際化需處理的問題</vt:lpstr>
      <vt:lpstr>TW patient identifier </vt:lpstr>
      <vt:lpstr>FHIR 檢查流程模擬系統</vt:lpstr>
      <vt:lpstr>作業流程所需介面及功能 以儀器及報告系統為例</vt:lpstr>
      <vt:lpstr>PowerPoint 簡報</vt:lpstr>
      <vt:lpstr>PowerPoint 簡報</vt:lpstr>
      <vt:lpstr>探討議題</vt:lpstr>
      <vt:lpstr>PowerPoint 簡報</vt:lpstr>
      <vt:lpstr>PowerPoint 簡報</vt:lpstr>
      <vt:lpstr>探討議題</vt:lpstr>
      <vt:lpstr>PowerPoint 簡報</vt:lpstr>
      <vt:lpstr>探討議題</vt:lpstr>
      <vt:lpstr>FHIR and DICOM SR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健保署鼓勵醫事服務機構即時查詢病患就醫資訊方案 上傳醫療檢查影像格式與機制 問題討論</dc:title>
  <dc:creator>Administrator</dc:creator>
  <cp:lastModifiedBy>蕭嘉宏</cp:lastModifiedBy>
  <cp:revision>1204</cp:revision>
  <dcterms:created xsi:type="dcterms:W3CDTF">2018-01-24T01:28:29Z</dcterms:created>
  <dcterms:modified xsi:type="dcterms:W3CDTF">2022-05-17T06:38:49Z</dcterms:modified>
</cp:coreProperties>
</file>