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35" r:id="rId5"/>
    <p:sldMasterId id="2147483736" r:id="rId6"/>
    <p:sldMasterId id="2147483737" r:id="rId7"/>
    <p:sldMasterId id="2147483738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</p:sldIdLst>
  <p:sldSz cy="5143500" cx="9144000"/>
  <p:notesSz cx="6858000" cy="9144000"/>
  <p:embeddedFontLst>
    <p:embeddedFont>
      <p:font typeface="Fira Sans Extra Condensed Medium"/>
      <p:regular r:id="rId45"/>
      <p:bold r:id="rId46"/>
      <p:italic r:id="rId47"/>
      <p:boldItalic r:id="rId48"/>
    </p:embeddedFont>
    <p:embeddedFont>
      <p:font typeface="Roboto Condensed"/>
      <p:regular r:id="rId49"/>
      <p:bold r:id="rId50"/>
      <p:italic r:id="rId51"/>
      <p:boldItalic r:id="rId52"/>
    </p:embeddedFont>
    <p:embeddedFont>
      <p:font typeface="Roboto Condensed Light"/>
      <p:regular r:id="rId53"/>
      <p:bold r:id="rId54"/>
      <p:italic r:id="rId55"/>
      <p:boldItalic r:id="rId56"/>
    </p:embeddedFont>
    <p:embeddedFont>
      <p:font typeface="Bahiana"/>
      <p:regular r:id="rId57"/>
    </p:embeddedFont>
    <p:embeddedFont>
      <p:font typeface="Barlow Semi Condensed"/>
      <p:regular r:id="rId58"/>
      <p:bold r:id="rId59"/>
      <p:italic r:id="rId60"/>
      <p:boldItalic r:id="rId61"/>
    </p:embeddedFont>
    <p:embeddedFont>
      <p:font typeface="Barlow Semi Condensed SemiBold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BE6A40-CCF9-4996-8B69-3BF0DFAEE8EE}">
  <a:tblStyle styleId="{36BE6A40-CCF9-4996-8B69-3BF0DFAEE8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3531EF29-2807-4482-B6F3-DBF3E6ADEB8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FiraSansExtraCondensedMedium-bold.fntdata"/><Relationship Id="rId45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font" Target="fonts/FiraSansExtraCondensedMedium-boldItalic.fntdata"/><Relationship Id="rId47" Type="http://schemas.openxmlformats.org/officeDocument/2006/relationships/font" Target="fonts/FiraSansExtraCondensedMedium-italic.fntdata"/><Relationship Id="rId49" Type="http://schemas.openxmlformats.org/officeDocument/2006/relationships/font" Target="fonts/RobotoCondense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font" Target="fonts/BarlowSemiCondensedSemiBold-regular.fntdata"/><Relationship Id="rId61" Type="http://schemas.openxmlformats.org/officeDocument/2006/relationships/font" Target="fonts/BarlowSemiCondensed-boldItalic.fntdata"/><Relationship Id="rId20" Type="http://schemas.openxmlformats.org/officeDocument/2006/relationships/slide" Target="slides/slide10.xml"/><Relationship Id="rId64" Type="http://schemas.openxmlformats.org/officeDocument/2006/relationships/font" Target="fonts/BarlowSemiCondensedSemiBold-italic.fntdata"/><Relationship Id="rId63" Type="http://schemas.openxmlformats.org/officeDocument/2006/relationships/font" Target="fonts/BarlowSemiCondensedSemiBold-bold.fntdata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65" Type="http://schemas.openxmlformats.org/officeDocument/2006/relationships/font" Target="fonts/BarlowSemiCondensedSemiBold-boldItalic.fntdata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60" Type="http://schemas.openxmlformats.org/officeDocument/2006/relationships/font" Target="fonts/BarlowSemiCondensed-italic.fntdata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Condensed-italic.fntdata"/><Relationship Id="rId50" Type="http://schemas.openxmlformats.org/officeDocument/2006/relationships/font" Target="fonts/RobotoCondensed-bold.fntdata"/><Relationship Id="rId53" Type="http://schemas.openxmlformats.org/officeDocument/2006/relationships/font" Target="fonts/RobotoCondensedLight-regular.fntdata"/><Relationship Id="rId52" Type="http://schemas.openxmlformats.org/officeDocument/2006/relationships/font" Target="fonts/RobotoCondensed-boldItalic.fntdata"/><Relationship Id="rId11" Type="http://schemas.openxmlformats.org/officeDocument/2006/relationships/slide" Target="slides/slide1.xml"/><Relationship Id="rId55" Type="http://schemas.openxmlformats.org/officeDocument/2006/relationships/font" Target="fonts/RobotoCondensedLight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RobotoCondensedLight-bold.fntdata"/><Relationship Id="rId13" Type="http://schemas.openxmlformats.org/officeDocument/2006/relationships/slide" Target="slides/slide3.xml"/><Relationship Id="rId57" Type="http://schemas.openxmlformats.org/officeDocument/2006/relationships/font" Target="fonts/Bahiana-regular.fntdata"/><Relationship Id="rId12" Type="http://schemas.openxmlformats.org/officeDocument/2006/relationships/slide" Target="slides/slide2.xml"/><Relationship Id="rId56" Type="http://schemas.openxmlformats.org/officeDocument/2006/relationships/font" Target="fonts/RobotoCondensedLight-boldItalic.fntdata"/><Relationship Id="rId15" Type="http://schemas.openxmlformats.org/officeDocument/2006/relationships/slide" Target="slides/slide5.xml"/><Relationship Id="rId59" Type="http://schemas.openxmlformats.org/officeDocument/2006/relationships/font" Target="fonts/BarlowSemiCondensed-bold.fntdata"/><Relationship Id="rId14" Type="http://schemas.openxmlformats.org/officeDocument/2006/relationships/slide" Target="slides/slide4.xml"/><Relationship Id="rId58" Type="http://schemas.openxmlformats.org/officeDocument/2006/relationships/font" Target="fonts/BarlowSemiCondensed-regular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ee5c6720a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gee5c6720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ee5c6720a5_0_49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ee5c6720a5_0_49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gee5c6720a5_0_49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e5c6720a5_0_5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e5c6720a5_0_5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gee5c6720a5_0_5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ee5c6720a5_0_5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ee5c6720a5_0_5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gee5c6720a5_0_5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ecad418ac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ecad418ac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gecad418ac9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ecad418ac9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ecad418ac9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gecad418ac9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ecad418ac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ecad418ac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gecad418ac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ee5c6720a5_0_5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ee5c6720a5_0_5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gee5c6720a5_0_5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ee5c6720a5_0_5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ee5c6720a5_0_5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gee5c6720a5_0_5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ee5c6720a5_0_5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ee5c6720a5_0_5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ee5c6720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ee5c6720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ee5c6720a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gee5c6720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Restful API 概述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FHIR API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調閱資料 Get resource API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上傳資料 Post Resource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資料調閱及查詢步驟</a:t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ee5c6720a5_0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1" name="Google Shape;1181;gee5c6720a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ee5c6720a5_0_70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ee5c6720a5_0_70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gee5c6720a5_0_70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ee5c6720a5_0_70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ee5c6720a5_0_70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gee5c6720a5_0_70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ee5c6720a5_0_73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ee5c6720a5_0_7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gee5c6720a5_0_73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ee5c6720a5_0_7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ee5c6720a5_0_7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ee5c6720a5_0_7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ee5c6720a5_0_7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e5c6720a5_0_7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e5c6720a5_0_7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ee5c6720a5_0_7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ee5c6720a5_0_7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ee5c6720a5_0_7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ee5c6720a5_0_7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ee5c6720a5_0_7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ee5c6720a5_0_7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ee5c6720a5_0_39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ee5c6720a5_0_3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ee5c6720a5_0_7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ee5c6720a5_0_7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ee5c6720a5_0_7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ee5c6720a5_0_7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ee5c6720a5_0_7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ee5c6720a5_0_7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e5c6720a5_0_7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e5c6720a5_0_7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ee5c6720a5_0_2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7" name="Google Shape;1337;gee5c6720a5_0_29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ee5c6720a5_0_465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ee5c6720a5_0_4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api is like waiter on the restaurant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user ibarat customer di resto yg request menu makanan, lalu waiter bakal terima request dan antar ke dapur (server).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Kemudian dapur (server) akan kirim respons yg akan disalurkan lewat waiter ke customer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ee5c6720a5_0_439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ee5c6720a5_0_4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</a:rPr>
              <a:t>一組信息，用於記錄一組或多組個信息（可以是臨床或非臨床的信息），具有固定的表示形式，由人類、組織和設備創作和/或證明。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ee5c6720a5_0_46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ee5c6720a5_0_4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ee5c6720a5_0_470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ee5c6720a5_0_4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ee5c6720a5_0_4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ee5c6720a5_0_4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ecad418ac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6" name="Google Shape;1066;gecad418a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51875" y="-34400"/>
            <a:ext cx="3328475" cy="5212300"/>
          </a:xfrm>
          <a:custGeom>
            <a:rect b="b" l="l" r="r" t="t"/>
            <a:pathLst>
              <a:path extrusionOk="0" h="208492" w="133139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3"/>
          <p:cNvSpPr/>
          <p:nvPr/>
        </p:nvSpPr>
        <p:spPr>
          <a:xfrm>
            <a:off x="4947650" y="0"/>
            <a:ext cx="996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6004896" y="670575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4026975" y="643275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ctrTitle"/>
          </p:nvPr>
        </p:nvSpPr>
        <p:spPr>
          <a:xfrm>
            <a:off x="6004896" y="1712750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4026975" y="1685436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5" type="ctrTitle"/>
          </p:nvPr>
        </p:nvSpPr>
        <p:spPr>
          <a:xfrm>
            <a:off x="6004896" y="2754925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4026975" y="2727590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7" type="ctrTitle"/>
          </p:nvPr>
        </p:nvSpPr>
        <p:spPr>
          <a:xfrm>
            <a:off x="6004942" y="3797100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idx="8" type="title"/>
          </p:nvPr>
        </p:nvSpPr>
        <p:spPr>
          <a:xfrm>
            <a:off x="4026975" y="3774175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 flipH="1">
            <a:off x="6374550" y="4165950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9" type="subTitle"/>
          </p:nvPr>
        </p:nvSpPr>
        <p:spPr>
          <a:xfrm flipH="1">
            <a:off x="6374476" y="3127425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3" type="subTitle"/>
          </p:nvPr>
        </p:nvSpPr>
        <p:spPr>
          <a:xfrm flipH="1">
            <a:off x="6374550" y="2081100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 flipH="1">
            <a:off x="6374550" y="1034775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59825" y="96250"/>
            <a:ext cx="301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446291" y="97740"/>
            <a:ext cx="6251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 Semi Condensed"/>
              <a:buNone/>
              <a:defRPr b="1" sz="3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24000" y="1069200"/>
            <a:ext cx="86841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02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020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>
            <a:lvl1pPr indent="0" lvl="0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-76200" y="-8719"/>
            <a:ext cx="9143794" cy="5161041"/>
            <a:chOff x="719873" y="9"/>
            <a:chExt cx="8459427" cy="5161041"/>
          </a:xfrm>
        </p:grpSpPr>
        <p:sp>
          <p:nvSpPr>
            <p:cNvPr id="75" name="Google Shape;75;p16"/>
            <p:cNvSpPr/>
            <p:nvPr/>
          </p:nvSpPr>
          <p:spPr>
            <a:xfrm>
              <a:off x="968850" y="2561050"/>
              <a:ext cx="8210450" cy="2600000"/>
            </a:xfrm>
            <a:custGeom>
              <a:rect b="b" l="l" r="r" t="t"/>
              <a:pathLst>
                <a:path extrusionOk="0" h="104000" w="328418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" name="Google Shape;76;p16"/>
            <p:cNvSpPr/>
            <p:nvPr/>
          </p:nvSpPr>
          <p:spPr>
            <a:xfrm>
              <a:off x="719873" y="9"/>
              <a:ext cx="4287900" cy="5160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2" type="subTitle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3" type="subTitle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72000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7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6183627" y="38654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6183642" y="35117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8"/>
          <p:cNvSpPr txBox="1"/>
          <p:nvPr>
            <p:ph idx="2" type="subTitle"/>
          </p:nvPr>
        </p:nvSpPr>
        <p:spPr>
          <a:xfrm>
            <a:off x="6183627" y="27067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8"/>
          <p:cNvSpPr txBox="1"/>
          <p:nvPr>
            <p:ph idx="3" type="title"/>
          </p:nvPr>
        </p:nvSpPr>
        <p:spPr>
          <a:xfrm>
            <a:off x="6183642" y="23530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8"/>
          <p:cNvSpPr txBox="1"/>
          <p:nvPr>
            <p:ph idx="4" type="subTitle"/>
          </p:nvPr>
        </p:nvSpPr>
        <p:spPr>
          <a:xfrm>
            <a:off x="6183627" y="15480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8"/>
          <p:cNvSpPr txBox="1"/>
          <p:nvPr>
            <p:ph idx="5" type="title"/>
          </p:nvPr>
        </p:nvSpPr>
        <p:spPr>
          <a:xfrm>
            <a:off x="6183642" y="11943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8"/>
          <p:cNvSpPr txBox="1"/>
          <p:nvPr>
            <p:ph idx="6"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 flipH="1">
            <a:off x="25844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title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空白">
  <p:cSld name="1_空白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0" y="485766"/>
            <a:ext cx="8229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116" name="Google Shape;116;p23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17" name="Google Shape;117;p23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57200" y="1082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3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27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160" name="Google Shape;160;p27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61" name="Google Shape;161;p2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頭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9" name="Google Shape;189;p29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0" name="Google Shape;190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3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9" name="Google Shape;199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4" name="Google Shape;214;p3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5" name="Google Shape;215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2" name="Google Shape;222;p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idx="1" type="subTitle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8"/>
          <p:cNvSpPr txBox="1"/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244" name="Google Shape;244;p38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245" name="Google Shape;245;p38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38"/>
          <p:cNvSpPr/>
          <p:nvPr/>
        </p:nvSpPr>
        <p:spPr>
          <a:xfrm>
            <a:off x="-67525" y="-66775"/>
            <a:ext cx="9326125" cy="5245250"/>
          </a:xfrm>
          <a:custGeom>
            <a:rect b="b" l="l" r="r" t="t"/>
            <a:pathLst>
              <a:path extrusionOk="0" h="209810" w="373045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/>
          <p:nvPr/>
        </p:nvSpPr>
        <p:spPr>
          <a:xfrm>
            <a:off x="-51875" y="-34400"/>
            <a:ext cx="3328475" cy="5212300"/>
          </a:xfrm>
          <a:custGeom>
            <a:rect b="b" l="l" r="r" t="t"/>
            <a:pathLst>
              <a:path extrusionOk="0" h="208492" w="133139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9"/>
          <p:cNvSpPr/>
          <p:nvPr/>
        </p:nvSpPr>
        <p:spPr>
          <a:xfrm>
            <a:off x="4947650" y="0"/>
            <a:ext cx="996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9"/>
          <p:cNvSpPr txBox="1"/>
          <p:nvPr>
            <p:ph type="ctrTitle"/>
          </p:nvPr>
        </p:nvSpPr>
        <p:spPr>
          <a:xfrm>
            <a:off x="6004896" y="670575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39"/>
          <p:cNvSpPr txBox="1"/>
          <p:nvPr>
            <p:ph idx="2" type="title"/>
          </p:nvPr>
        </p:nvSpPr>
        <p:spPr>
          <a:xfrm>
            <a:off x="4026975" y="643275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11" name="Google Shape;311;p39"/>
          <p:cNvSpPr txBox="1"/>
          <p:nvPr>
            <p:ph idx="3" type="ctrTitle"/>
          </p:nvPr>
        </p:nvSpPr>
        <p:spPr>
          <a:xfrm>
            <a:off x="6004896" y="1712750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39"/>
          <p:cNvSpPr txBox="1"/>
          <p:nvPr>
            <p:ph idx="4" type="title"/>
          </p:nvPr>
        </p:nvSpPr>
        <p:spPr>
          <a:xfrm>
            <a:off x="4026975" y="1685436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5" type="ctrTitle"/>
          </p:nvPr>
        </p:nvSpPr>
        <p:spPr>
          <a:xfrm>
            <a:off x="6004896" y="2754925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4" name="Google Shape;314;p39"/>
          <p:cNvSpPr txBox="1"/>
          <p:nvPr>
            <p:ph idx="6" type="title"/>
          </p:nvPr>
        </p:nvSpPr>
        <p:spPr>
          <a:xfrm>
            <a:off x="4026975" y="2727590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15" name="Google Shape;315;p39"/>
          <p:cNvSpPr txBox="1"/>
          <p:nvPr>
            <p:ph idx="7" type="ctrTitle"/>
          </p:nvPr>
        </p:nvSpPr>
        <p:spPr>
          <a:xfrm>
            <a:off x="6004942" y="3797100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6" name="Google Shape;316;p39"/>
          <p:cNvSpPr txBox="1"/>
          <p:nvPr>
            <p:ph idx="8" type="title"/>
          </p:nvPr>
        </p:nvSpPr>
        <p:spPr>
          <a:xfrm>
            <a:off x="4026975" y="3774175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17" name="Google Shape;317;p39"/>
          <p:cNvSpPr txBox="1"/>
          <p:nvPr>
            <p:ph idx="1" type="subTitle"/>
          </p:nvPr>
        </p:nvSpPr>
        <p:spPr>
          <a:xfrm flipH="1">
            <a:off x="6374550" y="4165950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9"/>
          <p:cNvSpPr txBox="1"/>
          <p:nvPr>
            <p:ph idx="9" type="subTitle"/>
          </p:nvPr>
        </p:nvSpPr>
        <p:spPr>
          <a:xfrm flipH="1">
            <a:off x="6374476" y="3127425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9"/>
          <p:cNvSpPr txBox="1"/>
          <p:nvPr>
            <p:ph idx="13" type="subTitle"/>
          </p:nvPr>
        </p:nvSpPr>
        <p:spPr>
          <a:xfrm flipH="1">
            <a:off x="6374550" y="2081100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9"/>
          <p:cNvSpPr txBox="1"/>
          <p:nvPr>
            <p:ph idx="14" type="subTitle"/>
          </p:nvPr>
        </p:nvSpPr>
        <p:spPr>
          <a:xfrm flipH="1">
            <a:off x="6374550" y="1034775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/>
          <p:nvPr/>
        </p:nvSpPr>
        <p:spPr>
          <a:xfrm>
            <a:off x="-299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0"/>
          <p:cNvSpPr txBox="1"/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25" name="Google Shape;325;p40"/>
          <p:cNvSpPr txBox="1"/>
          <p:nvPr>
            <p:ph idx="1" type="subTitle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26" name="Google Shape;326;p40"/>
          <p:cNvSpPr txBox="1"/>
          <p:nvPr>
            <p:ph idx="2" type="title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7" name="Google Shape;32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33" name="Google Shape;333;p42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4" name="Google Shape;334;p42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35" name="Google Shape;335;p42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336" name="Google Shape;336;p42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337" name="Google Shape;337;p42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338" name="Google Shape;338;p42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/>
          <p:nvPr/>
        </p:nvSpPr>
        <p:spPr>
          <a:xfrm flipH="1">
            <a:off x="25844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3"/>
          <p:cNvSpPr txBox="1"/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60" name="Google Shape;360;p43"/>
          <p:cNvSpPr txBox="1"/>
          <p:nvPr>
            <p:ph idx="1" type="subTitle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61" name="Google Shape;361;p43"/>
          <p:cNvSpPr txBox="1"/>
          <p:nvPr>
            <p:ph idx="2" type="title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62" name="Google Shape;36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65" name="Google Shape;365;p44"/>
          <p:cNvSpPr txBox="1"/>
          <p:nvPr>
            <p:ph idx="1" type="subTitle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366" name="Google Shape;366;p44"/>
          <p:cNvSpPr txBox="1"/>
          <p:nvPr>
            <p:ph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67" name="Google Shape;367;p44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4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72" name="Google Shape;372;p45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373" name="Google Shape;373;p4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45"/>
          <p:cNvSpPr/>
          <p:nvPr/>
        </p:nvSpPr>
        <p:spPr>
          <a:xfrm>
            <a:off x="-255775" y="0"/>
            <a:ext cx="9502875" cy="2419200"/>
          </a:xfrm>
          <a:custGeom>
            <a:rect b="b" l="l" r="r" t="t"/>
            <a:pathLst>
              <a:path extrusionOk="0" h="96768" w="380115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idx="1" type="subTitle"/>
          </p:nvPr>
        </p:nvSpPr>
        <p:spPr>
          <a:xfrm>
            <a:off x="720000" y="181542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395" name="Google Shape;395;p46"/>
          <p:cNvSpPr txBox="1"/>
          <p:nvPr>
            <p:ph idx="2" type="subTitle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396" name="Google Shape;396;p46"/>
          <p:cNvSpPr txBox="1"/>
          <p:nvPr>
            <p:ph idx="3" type="subTitle"/>
          </p:nvPr>
        </p:nvSpPr>
        <p:spPr>
          <a:xfrm>
            <a:off x="720035" y="215615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7" name="Google Shape;397;p46"/>
          <p:cNvSpPr txBox="1"/>
          <p:nvPr>
            <p:ph idx="4" type="subTitle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8" name="Google Shape;398;p46"/>
          <p:cNvSpPr txBox="1"/>
          <p:nvPr>
            <p:ph idx="5" type="subTitle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399" name="Google Shape;399;p46"/>
          <p:cNvSpPr txBox="1"/>
          <p:nvPr>
            <p:ph idx="6" type="subTitle"/>
          </p:nvPr>
        </p:nvSpPr>
        <p:spPr>
          <a:xfrm>
            <a:off x="6027286" y="316157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400" name="Google Shape;400;p46"/>
          <p:cNvSpPr txBox="1"/>
          <p:nvPr>
            <p:ph idx="7" type="subTitle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1" name="Google Shape;401;p46"/>
          <p:cNvSpPr txBox="1"/>
          <p:nvPr>
            <p:ph idx="8" type="subTitle"/>
          </p:nvPr>
        </p:nvSpPr>
        <p:spPr>
          <a:xfrm>
            <a:off x="6027250" y="350230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2" name="Google Shape;402;p4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3" name="Google Shape;40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06" name="Google Shape;406;p47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407" name="Google Shape;407;p47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7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7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7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7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7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7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7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7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7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47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48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0" name="Google Shape;430;p48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idx="1" type="subTitle"/>
          </p:nvPr>
        </p:nvSpPr>
        <p:spPr>
          <a:xfrm>
            <a:off x="6183627" y="38654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4" name="Google Shape;434;p49"/>
          <p:cNvSpPr txBox="1"/>
          <p:nvPr>
            <p:ph type="title"/>
          </p:nvPr>
        </p:nvSpPr>
        <p:spPr>
          <a:xfrm>
            <a:off x="6183642" y="35117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5" name="Google Shape;435;p49"/>
          <p:cNvSpPr txBox="1"/>
          <p:nvPr>
            <p:ph idx="2" type="subTitle"/>
          </p:nvPr>
        </p:nvSpPr>
        <p:spPr>
          <a:xfrm>
            <a:off x="6183627" y="27067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6" name="Google Shape;436;p49"/>
          <p:cNvSpPr txBox="1"/>
          <p:nvPr>
            <p:ph idx="3" type="title"/>
          </p:nvPr>
        </p:nvSpPr>
        <p:spPr>
          <a:xfrm>
            <a:off x="6183642" y="23530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7" name="Google Shape;437;p49"/>
          <p:cNvSpPr txBox="1"/>
          <p:nvPr>
            <p:ph idx="4" type="subTitle"/>
          </p:nvPr>
        </p:nvSpPr>
        <p:spPr>
          <a:xfrm>
            <a:off x="6183627" y="15480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8" name="Google Shape;438;p49"/>
          <p:cNvSpPr txBox="1"/>
          <p:nvPr>
            <p:ph idx="5" type="title"/>
          </p:nvPr>
        </p:nvSpPr>
        <p:spPr>
          <a:xfrm>
            <a:off x="6183642" y="11943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9" name="Google Shape;439;p49"/>
          <p:cNvSpPr txBox="1"/>
          <p:nvPr>
            <p:ph idx="6"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0" name="Google Shape;44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1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3" name="Google Shape;443;p50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44" name="Google Shape;444;p50"/>
          <p:cNvSpPr/>
          <p:nvPr/>
        </p:nvSpPr>
        <p:spPr>
          <a:xfrm>
            <a:off x="-157950" y="4137400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ctrTitle"/>
          </p:nvPr>
        </p:nvSpPr>
        <p:spPr>
          <a:xfrm>
            <a:off x="59825" y="96250"/>
            <a:ext cx="301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50" name="Google Shape;45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53"/>
          <p:cNvGrpSpPr/>
          <p:nvPr/>
        </p:nvGrpSpPr>
        <p:grpSpPr>
          <a:xfrm>
            <a:off x="720050" y="0"/>
            <a:ext cx="8459250" cy="5161050"/>
            <a:chOff x="720050" y="0"/>
            <a:chExt cx="8459250" cy="5161050"/>
          </a:xfrm>
        </p:grpSpPr>
        <p:sp>
          <p:nvSpPr>
            <p:cNvPr id="453" name="Google Shape;453;p53"/>
            <p:cNvSpPr/>
            <p:nvPr/>
          </p:nvSpPr>
          <p:spPr>
            <a:xfrm>
              <a:off x="968850" y="2561050"/>
              <a:ext cx="8210450" cy="2600000"/>
            </a:xfrm>
            <a:custGeom>
              <a:rect b="b" l="l" r="r" t="t"/>
              <a:pathLst>
                <a:path extrusionOk="0" h="104000" w="328418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4" name="Google Shape;454;p53"/>
            <p:cNvSpPr/>
            <p:nvPr/>
          </p:nvSpPr>
          <p:spPr>
            <a:xfrm>
              <a:off x="720050" y="0"/>
              <a:ext cx="38451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53"/>
          <p:cNvSpPr txBox="1"/>
          <p:nvPr>
            <p:ph idx="1" type="subTitle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56" name="Google Shape;456;p53"/>
          <p:cNvSpPr txBox="1"/>
          <p:nvPr>
            <p:ph idx="2" type="subTitle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57" name="Google Shape;457;p53"/>
          <p:cNvSpPr txBox="1"/>
          <p:nvPr>
            <p:ph idx="3" type="subTitle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58" name="Google Shape;458;p53"/>
          <p:cNvSpPr txBox="1"/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59" name="Google Shape;459;p53"/>
          <p:cNvGrpSpPr/>
          <p:nvPr/>
        </p:nvGrpSpPr>
        <p:grpSpPr>
          <a:xfrm>
            <a:off x="-90599" y="149679"/>
            <a:ext cx="627300" cy="1446850"/>
            <a:chOff x="6656382" y="-78921"/>
            <a:chExt cx="627300" cy="1446850"/>
          </a:xfrm>
        </p:grpSpPr>
        <p:sp>
          <p:nvSpPr>
            <p:cNvPr id="460" name="Google Shape;460;p53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3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3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3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3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3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3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3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3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3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3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3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3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3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3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3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3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3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" name="Google Shape;47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1" name="Google Shape;48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idx="1" type="subTitle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56"/>
          <p:cNvSpPr txBox="1"/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489" name="Google Shape;489;p56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490" name="Google Shape;490;p56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6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6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6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6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6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6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6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6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6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6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6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6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6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6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6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6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6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6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6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6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6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6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6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6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6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6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6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6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6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6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6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6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6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6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6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6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6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6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6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6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6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6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6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6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6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6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6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6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6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6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6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6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56"/>
          <p:cNvSpPr/>
          <p:nvPr/>
        </p:nvSpPr>
        <p:spPr>
          <a:xfrm>
            <a:off x="-67525" y="-66775"/>
            <a:ext cx="9326125" cy="5245250"/>
          </a:xfrm>
          <a:custGeom>
            <a:rect b="b" l="l" r="r" t="t"/>
            <a:pathLst>
              <a:path extrusionOk="0" h="209810" w="373045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/>
          <p:nvPr/>
        </p:nvSpPr>
        <p:spPr>
          <a:xfrm>
            <a:off x="-51875" y="-34400"/>
            <a:ext cx="3328475" cy="5212300"/>
          </a:xfrm>
          <a:custGeom>
            <a:rect b="b" l="l" r="r" t="t"/>
            <a:pathLst>
              <a:path extrusionOk="0" h="208492" w="133139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p57"/>
          <p:cNvSpPr/>
          <p:nvPr/>
        </p:nvSpPr>
        <p:spPr>
          <a:xfrm>
            <a:off x="4947650" y="0"/>
            <a:ext cx="996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7"/>
          <p:cNvSpPr txBox="1"/>
          <p:nvPr>
            <p:ph type="ctrTitle"/>
          </p:nvPr>
        </p:nvSpPr>
        <p:spPr>
          <a:xfrm>
            <a:off x="6004896" y="670575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5" name="Google Shape;555;p57"/>
          <p:cNvSpPr txBox="1"/>
          <p:nvPr>
            <p:ph idx="2" type="title"/>
          </p:nvPr>
        </p:nvSpPr>
        <p:spPr>
          <a:xfrm>
            <a:off x="4026975" y="643275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56" name="Google Shape;556;p57"/>
          <p:cNvSpPr txBox="1"/>
          <p:nvPr>
            <p:ph idx="3" type="ctrTitle"/>
          </p:nvPr>
        </p:nvSpPr>
        <p:spPr>
          <a:xfrm>
            <a:off x="6004896" y="1712750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57"/>
          <p:cNvSpPr txBox="1"/>
          <p:nvPr>
            <p:ph idx="4" type="title"/>
          </p:nvPr>
        </p:nvSpPr>
        <p:spPr>
          <a:xfrm>
            <a:off x="4026975" y="1685436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58" name="Google Shape;558;p57"/>
          <p:cNvSpPr txBox="1"/>
          <p:nvPr>
            <p:ph idx="5" type="ctrTitle"/>
          </p:nvPr>
        </p:nvSpPr>
        <p:spPr>
          <a:xfrm>
            <a:off x="6004896" y="2754925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9" name="Google Shape;559;p57"/>
          <p:cNvSpPr txBox="1"/>
          <p:nvPr>
            <p:ph idx="6" type="title"/>
          </p:nvPr>
        </p:nvSpPr>
        <p:spPr>
          <a:xfrm>
            <a:off x="4026975" y="2727590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0" name="Google Shape;560;p57"/>
          <p:cNvSpPr txBox="1"/>
          <p:nvPr>
            <p:ph idx="7" type="ctrTitle"/>
          </p:nvPr>
        </p:nvSpPr>
        <p:spPr>
          <a:xfrm>
            <a:off x="6004942" y="3797100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1" name="Google Shape;561;p57"/>
          <p:cNvSpPr txBox="1"/>
          <p:nvPr>
            <p:ph idx="8" type="title"/>
          </p:nvPr>
        </p:nvSpPr>
        <p:spPr>
          <a:xfrm>
            <a:off x="4026975" y="3774175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62" name="Google Shape;562;p57"/>
          <p:cNvSpPr txBox="1"/>
          <p:nvPr>
            <p:ph idx="1" type="subTitle"/>
          </p:nvPr>
        </p:nvSpPr>
        <p:spPr>
          <a:xfrm flipH="1">
            <a:off x="6374550" y="4165950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57"/>
          <p:cNvSpPr txBox="1"/>
          <p:nvPr>
            <p:ph idx="9" type="subTitle"/>
          </p:nvPr>
        </p:nvSpPr>
        <p:spPr>
          <a:xfrm flipH="1">
            <a:off x="6374476" y="3127425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57"/>
          <p:cNvSpPr txBox="1"/>
          <p:nvPr>
            <p:ph idx="13" type="subTitle"/>
          </p:nvPr>
        </p:nvSpPr>
        <p:spPr>
          <a:xfrm flipH="1">
            <a:off x="6374550" y="2081100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57"/>
          <p:cNvSpPr txBox="1"/>
          <p:nvPr>
            <p:ph idx="14" type="subTitle"/>
          </p:nvPr>
        </p:nvSpPr>
        <p:spPr>
          <a:xfrm flipH="1">
            <a:off x="6374550" y="1034775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8"/>
          <p:cNvSpPr/>
          <p:nvPr/>
        </p:nvSpPr>
        <p:spPr>
          <a:xfrm>
            <a:off x="-299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58"/>
          <p:cNvSpPr txBox="1"/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70" name="Google Shape;570;p58"/>
          <p:cNvSpPr txBox="1"/>
          <p:nvPr>
            <p:ph idx="1" type="subTitle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571" name="Google Shape;571;p58"/>
          <p:cNvSpPr txBox="1"/>
          <p:nvPr>
            <p:ph idx="2" type="title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72" name="Google Shape;572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0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78" name="Google Shape;578;p60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9" name="Google Shape;579;p60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80" name="Google Shape;580;p60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581" name="Google Shape;581;p60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582" name="Google Shape;582;p60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583" name="Google Shape;583;p60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0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0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0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0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0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0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0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0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0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0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0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0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0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0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0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0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0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1" name="Google Shape;601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1"/>
          <p:cNvSpPr/>
          <p:nvPr/>
        </p:nvSpPr>
        <p:spPr>
          <a:xfrm flipH="1">
            <a:off x="25844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61"/>
          <p:cNvSpPr txBox="1"/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605" name="Google Shape;605;p61"/>
          <p:cNvSpPr txBox="1"/>
          <p:nvPr>
            <p:ph idx="1" type="subTitle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606" name="Google Shape;606;p61"/>
          <p:cNvSpPr txBox="1"/>
          <p:nvPr>
            <p:ph idx="2" type="title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07" name="Google Shape;607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2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610" name="Google Shape;610;p62"/>
          <p:cNvSpPr txBox="1"/>
          <p:nvPr>
            <p:ph idx="1" type="subTitle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611" name="Google Shape;611;p62"/>
          <p:cNvSpPr txBox="1"/>
          <p:nvPr>
            <p:ph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12" name="Google Shape;612;p62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62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3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617" name="Google Shape;617;p63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618" name="Google Shape;618;p63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3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3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3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3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3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3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3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3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3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3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3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3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p63"/>
          <p:cNvSpPr/>
          <p:nvPr/>
        </p:nvSpPr>
        <p:spPr>
          <a:xfrm>
            <a:off x="-255775" y="0"/>
            <a:ext cx="9502875" cy="2419200"/>
          </a:xfrm>
          <a:custGeom>
            <a:rect b="b" l="l" r="r" t="t"/>
            <a:pathLst>
              <a:path extrusionOk="0" h="96768" w="380115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4"/>
          <p:cNvSpPr txBox="1"/>
          <p:nvPr>
            <p:ph idx="1" type="subTitle"/>
          </p:nvPr>
        </p:nvSpPr>
        <p:spPr>
          <a:xfrm>
            <a:off x="720000" y="181542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640" name="Google Shape;640;p64"/>
          <p:cNvSpPr txBox="1"/>
          <p:nvPr>
            <p:ph idx="2" type="subTitle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641" name="Google Shape;641;p64"/>
          <p:cNvSpPr txBox="1"/>
          <p:nvPr>
            <p:ph idx="3" type="subTitle"/>
          </p:nvPr>
        </p:nvSpPr>
        <p:spPr>
          <a:xfrm>
            <a:off x="720035" y="215615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2" name="Google Shape;642;p64"/>
          <p:cNvSpPr txBox="1"/>
          <p:nvPr>
            <p:ph idx="4" type="subTitle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3" name="Google Shape;643;p64"/>
          <p:cNvSpPr txBox="1"/>
          <p:nvPr>
            <p:ph idx="5" type="subTitle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644" name="Google Shape;644;p64"/>
          <p:cNvSpPr txBox="1"/>
          <p:nvPr>
            <p:ph idx="6" type="subTitle"/>
          </p:nvPr>
        </p:nvSpPr>
        <p:spPr>
          <a:xfrm>
            <a:off x="6027286" y="316157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645" name="Google Shape;645;p64"/>
          <p:cNvSpPr txBox="1"/>
          <p:nvPr>
            <p:ph idx="7" type="subTitle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6" name="Google Shape;646;p64"/>
          <p:cNvSpPr txBox="1"/>
          <p:nvPr>
            <p:ph idx="8" type="subTitle"/>
          </p:nvPr>
        </p:nvSpPr>
        <p:spPr>
          <a:xfrm>
            <a:off x="6027250" y="350230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7" name="Google Shape;647;p64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8" name="Google Shape;64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651" name="Google Shape;651;p65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652" name="Google Shape;652;p6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65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4" name="Google Shape;674;p66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5" name="Google Shape;675;p66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7"/>
          <p:cNvSpPr txBox="1"/>
          <p:nvPr>
            <p:ph idx="1" type="subTitle"/>
          </p:nvPr>
        </p:nvSpPr>
        <p:spPr>
          <a:xfrm>
            <a:off x="6183627" y="38654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9" name="Google Shape;679;p67"/>
          <p:cNvSpPr txBox="1"/>
          <p:nvPr>
            <p:ph type="title"/>
          </p:nvPr>
        </p:nvSpPr>
        <p:spPr>
          <a:xfrm>
            <a:off x="6183642" y="35117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0" name="Google Shape;680;p67"/>
          <p:cNvSpPr txBox="1"/>
          <p:nvPr>
            <p:ph idx="2" type="subTitle"/>
          </p:nvPr>
        </p:nvSpPr>
        <p:spPr>
          <a:xfrm>
            <a:off x="6183627" y="27067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1" name="Google Shape;681;p67"/>
          <p:cNvSpPr txBox="1"/>
          <p:nvPr>
            <p:ph idx="3" type="title"/>
          </p:nvPr>
        </p:nvSpPr>
        <p:spPr>
          <a:xfrm>
            <a:off x="6183642" y="23530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2" name="Google Shape;682;p67"/>
          <p:cNvSpPr txBox="1"/>
          <p:nvPr>
            <p:ph idx="4" type="subTitle"/>
          </p:nvPr>
        </p:nvSpPr>
        <p:spPr>
          <a:xfrm>
            <a:off x="6183627" y="15480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3" name="Google Shape;683;p67"/>
          <p:cNvSpPr txBox="1"/>
          <p:nvPr>
            <p:ph idx="5" type="title"/>
          </p:nvPr>
        </p:nvSpPr>
        <p:spPr>
          <a:xfrm>
            <a:off x="6183642" y="11943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4" name="Google Shape;684;p67"/>
          <p:cNvSpPr txBox="1"/>
          <p:nvPr>
            <p:ph idx="6"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5" name="Google Shape;685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1_2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8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8" name="Google Shape;688;p68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89" name="Google Shape;689;p68"/>
          <p:cNvSpPr/>
          <p:nvPr/>
        </p:nvSpPr>
        <p:spPr>
          <a:xfrm>
            <a:off x="-157950" y="4137400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0"/>
          <p:cNvSpPr txBox="1"/>
          <p:nvPr>
            <p:ph type="ctrTitle"/>
          </p:nvPr>
        </p:nvSpPr>
        <p:spPr>
          <a:xfrm>
            <a:off x="59825" y="96250"/>
            <a:ext cx="301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695" name="Google Shape;695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71"/>
          <p:cNvGrpSpPr/>
          <p:nvPr/>
        </p:nvGrpSpPr>
        <p:grpSpPr>
          <a:xfrm>
            <a:off x="-76200" y="-8719"/>
            <a:ext cx="9143794" cy="5161041"/>
            <a:chOff x="719873" y="9"/>
            <a:chExt cx="8459427" cy="5161041"/>
          </a:xfrm>
        </p:grpSpPr>
        <p:sp>
          <p:nvSpPr>
            <p:cNvPr id="698" name="Google Shape;698;p71"/>
            <p:cNvSpPr/>
            <p:nvPr/>
          </p:nvSpPr>
          <p:spPr>
            <a:xfrm>
              <a:off x="968850" y="2561050"/>
              <a:ext cx="8210450" cy="2600000"/>
            </a:xfrm>
            <a:custGeom>
              <a:rect b="b" l="l" r="r" t="t"/>
              <a:pathLst>
                <a:path extrusionOk="0" h="104000" w="328418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99" name="Google Shape;699;p71"/>
            <p:cNvSpPr/>
            <p:nvPr/>
          </p:nvSpPr>
          <p:spPr>
            <a:xfrm>
              <a:off x="719873" y="9"/>
              <a:ext cx="4287900" cy="5160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0" name="Google Shape;700;p71"/>
          <p:cNvSpPr txBox="1"/>
          <p:nvPr>
            <p:ph idx="1" type="subTitle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01" name="Google Shape;701;p71"/>
          <p:cNvSpPr txBox="1"/>
          <p:nvPr>
            <p:ph idx="2" type="subTitle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02" name="Google Shape;702;p71"/>
          <p:cNvSpPr txBox="1"/>
          <p:nvPr>
            <p:ph idx="3" type="subTitle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03" name="Google Shape;703;p71"/>
          <p:cNvSpPr txBox="1"/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4" name="Google Shape;704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72"/>
          <p:cNvGrpSpPr/>
          <p:nvPr/>
        </p:nvGrpSpPr>
        <p:grpSpPr>
          <a:xfrm>
            <a:off x="649750" y="-8737"/>
            <a:ext cx="9143595" cy="5161050"/>
            <a:chOff x="720058" y="0"/>
            <a:chExt cx="8459242" cy="5161050"/>
          </a:xfrm>
        </p:grpSpPr>
        <p:sp>
          <p:nvSpPr>
            <p:cNvPr id="707" name="Google Shape;707;p72"/>
            <p:cNvSpPr/>
            <p:nvPr/>
          </p:nvSpPr>
          <p:spPr>
            <a:xfrm>
              <a:off x="968850" y="2561050"/>
              <a:ext cx="8210450" cy="2600000"/>
            </a:xfrm>
            <a:custGeom>
              <a:rect b="b" l="l" r="r" t="t"/>
              <a:pathLst>
                <a:path extrusionOk="0" h="104000" w="328418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08" name="Google Shape;708;p72"/>
            <p:cNvSpPr/>
            <p:nvPr/>
          </p:nvSpPr>
          <p:spPr>
            <a:xfrm>
              <a:off x="720058" y="0"/>
              <a:ext cx="40005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9" name="Google Shape;709;p72"/>
          <p:cNvSpPr txBox="1"/>
          <p:nvPr>
            <p:ph idx="1" type="subTitle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10" name="Google Shape;710;p72"/>
          <p:cNvSpPr txBox="1"/>
          <p:nvPr>
            <p:ph idx="2" type="subTitle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11" name="Google Shape;711;p72"/>
          <p:cNvSpPr txBox="1"/>
          <p:nvPr>
            <p:ph idx="3" type="subTitle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12" name="Google Shape;712;p72"/>
          <p:cNvSpPr txBox="1"/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13" name="Google Shape;713;p72"/>
          <p:cNvGrpSpPr/>
          <p:nvPr/>
        </p:nvGrpSpPr>
        <p:grpSpPr>
          <a:xfrm>
            <a:off x="-90599" y="149679"/>
            <a:ext cx="627300" cy="1446850"/>
            <a:chOff x="6656382" y="-78921"/>
            <a:chExt cx="627300" cy="1446850"/>
          </a:xfrm>
        </p:grpSpPr>
        <p:sp>
          <p:nvSpPr>
            <p:cNvPr id="714" name="Google Shape;714;p72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2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2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2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2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2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2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2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2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2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2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2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2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2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2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2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2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2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5" name="Google Shape;735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4"/>
          <p:cNvSpPr txBox="1"/>
          <p:nvPr>
            <p:ph type="title"/>
          </p:nvPr>
        </p:nvSpPr>
        <p:spPr>
          <a:xfrm>
            <a:off x="1446291" y="97740"/>
            <a:ext cx="6251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arlow Semi Condensed"/>
              <a:buNone/>
              <a:defRPr b="1" sz="3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8" name="Google Shape;738;p74"/>
          <p:cNvSpPr txBox="1"/>
          <p:nvPr>
            <p:ph idx="1" type="body"/>
          </p:nvPr>
        </p:nvSpPr>
        <p:spPr>
          <a:xfrm>
            <a:off x="324000" y="1069200"/>
            <a:ext cx="86841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02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02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9" name="Google Shape;739;p74"/>
          <p:cNvSpPr txBox="1"/>
          <p:nvPr>
            <p:ph idx="12" type="sldNum"/>
          </p:nvPr>
        </p:nvSpPr>
        <p:spPr>
          <a:xfrm>
            <a:off x="487725" y="599230"/>
            <a:ext cx="795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6"/>
          <p:cNvSpPr txBox="1"/>
          <p:nvPr>
            <p:ph idx="1" type="subTitle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76"/>
          <p:cNvSpPr txBox="1"/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grpSp>
        <p:nvGrpSpPr>
          <p:cNvPr id="747" name="Google Shape;747;p76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748" name="Google Shape;748;p76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6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6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6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6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6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6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6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6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6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6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6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6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6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6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6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6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6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6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6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6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6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6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6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6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6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6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6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6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6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6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6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6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6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6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6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6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6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6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6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6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6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6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6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6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6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6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6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6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76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76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76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76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76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76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6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6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6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76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76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8" name="Google Shape;808;p76"/>
          <p:cNvSpPr/>
          <p:nvPr/>
        </p:nvSpPr>
        <p:spPr>
          <a:xfrm>
            <a:off x="-67525" y="-66775"/>
            <a:ext cx="9326125" cy="5245250"/>
          </a:xfrm>
          <a:custGeom>
            <a:rect b="b" l="l" r="r" t="t"/>
            <a:pathLst>
              <a:path extrusionOk="0" h="209810" w="373045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7"/>
          <p:cNvSpPr/>
          <p:nvPr/>
        </p:nvSpPr>
        <p:spPr>
          <a:xfrm>
            <a:off x="-51875" y="-34400"/>
            <a:ext cx="3328475" cy="5212300"/>
          </a:xfrm>
          <a:custGeom>
            <a:rect b="b" l="l" r="r" t="t"/>
            <a:pathLst>
              <a:path extrusionOk="0" h="208492" w="133139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p77"/>
          <p:cNvSpPr/>
          <p:nvPr/>
        </p:nvSpPr>
        <p:spPr>
          <a:xfrm>
            <a:off x="4947650" y="0"/>
            <a:ext cx="996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77"/>
          <p:cNvSpPr txBox="1"/>
          <p:nvPr>
            <p:ph type="ctrTitle"/>
          </p:nvPr>
        </p:nvSpPr>
        <p:spPr>
          <a:xfrm>
            <a:off x="6004896" y="670575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4" name="Google Shape;814;p77"/>
          <p:cNvSpPr txBox="1"/>
          <p:nvPr>
            <p:ph idx="2" type="title"/>
          </p:nvPr>
        </p:nvSpPr>
        <p:spPr>
          <a:xfrm>
            <a:off x="4026975" y="643275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15" name="Google Shape;815;p77"/>
          <p:cNvSpPr txBox="1"/>
          <p:nvPr>
            <p:ph idx="3" type="ctrTitle"/>
          </p:nvPr>
        </p:nvSpPr>
        <p:spPr>
          <a:xfrm>
            <a:off x="6004896" y="1712750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6" name="Google Shape;816;p77"/>
          <p:cNvSpPr txBox="1"/>
          <p:nvPr>
            <p:ph idx="4" type="title"/>
          </p:nvPr>
        </p:nvSpPr>
        <p:spPr>
          <a:xfrm>
            <a:off x="4026975" y="1685436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17" name="Google Shape;817;p77"/>
          <p:cNvSpPr txBox="1"/>
          <p:nvPr>
            <p:ph idx="5" type="ctrTitle"/>
          </p:nvPr>
        </p:nvSpPr>
        <p:spPr>
          <a:xfrm>
            <a:off x="6004896" y="2754925"/>
            <a:ext cx="4631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8" name="Google Shape;818;p77"/>
          <p:cNvSpPr txBox="1"/>
          <p:nvPr>
            <p:ph idx="6" type="title"/>
          </p:nvPr>
        </p:nvSpPr>
        <p:spPr>
          <a:xfrm>
            <a:off x="4026975" y="2727590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19" name="Google Shape;819;p77"/>
          <p:cNvSpPr txBox="1"/>
          <p:nvPr>
            <p:ph idx="7" type="ctrTitle"/>
          </p:nvPr>
        </p:nvSpPr>
        <p:spPr>
          <a:xfrm>
            <a:off x="6004942" y="3797100"/>
            <a:ext cx="4631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0" name="Google Shape;820;p77"/>
          <p:cNvSpPr txBox="1"/>
          <p:nvPr>
            <p:ph idx="8" type="title"/>
          </p:nvPr>
        </p:nvSpPr>
        <p:spPr>
          <a:xfrm>
            <a:off x="4026975" y="3774175"/>
            <a:ext cx="1770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b="0" sz="60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21" name="Google Shape;821;p77"/>
          <p:cNvSpPr txBox="1"/>
          <p:nvPr>
            <p:ph idx="1" type="subTitle"/>
          </p:nvPr>
        </p:nvSpPr>
        <p:spPr>
          <a:xfrm flipH="1">
            <a:off x="6374550" y="4165950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77"/>
          <p:cNvSpPr txBox="1"/>
          <p:nvPr>
            <p:ph idx="9" type="subTitle"/>
          </p:nvPr>
        </p:nvSpPr>
        <p:spPr>
          <a:xfrm flipH="1">
            <a:off x="6374476" y="3127425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77"/>
          <p:cNvSpPr txBox="1"/>
          <p:nvPr>
            <p:ph idx="13" type="subTitle"/>
          </p:nvPr>
        </p:nvSpPr>
        <p:spPr>
          <a:xfrm flipH="1">
            <a:off x="6374550" y="2081100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77"/>
          <p:cNvSpPr txBox="1"/>
          <p:nvPr>
            <p:ph idx="14" type="subTitle"/>
          </p:nvPr>
        </p:nvSpPr>
        <p:spPr>
          <a:xfrm flipH="1">
            <a:off x="6374550" y="1034775"/>
            <a:ext cx="4261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8"/>
          <p:cNvSpPr/>
          <p:nvPr/>
        </p:nvSpPr>
        <p:spPr>
          <a:xfrm>
            <a:off x="-299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78"/>
          <p:cNvSpPr txBox="1"/>
          <p:nvPr>
            <p:ph type="title"/>
          </p:nvPr>
        </p:nvSpPr>
        <p:spPr>
          <a:xfrm>
            <a:off x="720050" y="1724525"/>
            <a:ext cx="38451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29" name="Google Shape;829;p78"/>
          <p:cNvSpPr txBox="1"/>
          <p:nvPr>
            <p:ph idx="1" type="subTitle"/>
          </p:nvPr>
        </p:nvSpPr>
        <p:spPr>
          <a:xfrm>
            <a:off x="720050" y="3362050"/>
            <a:ext cx="384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30" name="Google Shape;830;p78"/>
          <p:cNvSpPr txBox="1"/>
          <p:nvPr>
            <p:ph idx="2" type="title"/>
          </p:nvPr>
        </p:nvSpPr>
        <p:spPr>
          <a:xfrm>
            <a:off x="720050" y="315950"/>
            <a:ext cx="2100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31" name="Google Shape;831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0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80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37" name="Google Shape;837;p80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8" name="Google Shape;838;p80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39" name="Google Shape;839;p80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840" name="Google Shape;840;p80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841" name="Google Shape;841;p80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842" name="Google Shape;842;p80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0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0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0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0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0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0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0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0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0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0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0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0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0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0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0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0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0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1"/>
          <p:cNvSpPr/>
          <p:nvPr/>
        </p:nvSpPr>
        <p:spPr>
          <a:xfrm flipH="1">
            <a:off x="2584450" y="-39675"/>
            <a:ext cx="6593725" cy="5178625"/>
          </a:xfrm>
          <a:custGeom>
            <a:rect b="b" l="l" r="r" t="t"/>
            <a:pathLst>
              <a:path extrusionOk="0" h="207145" w="263749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p81"/>
          <p:cNvSpPr txBox="1"/>
          <p:nvPr>
            <p:ph type="title"/>
          </p:nvPr>
        </p:nvSpPr>
        <p:spPr>
          <a:xfrm>
            <a:off x="4578850" y="1724550"/>
            <a:ext cx="38451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64" name="Google Shape;864;p81"/>
          <p:cNvSpPr txBox="1"/>
          <p:nvPr>
            <p:ph idx="1" type="subTitle"/>
          </p:nvPr>
        </p:nvSpPr>
        <p:spPr>
          <a:xfrm>
            <a:off x="4578850" y="3362050"/>
            <a:ext cx="384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65" name="Google Shape;865;p81"/>
          <p:cNvSpPr txBox="1"/>
          <p:nvPr>
            <p:ph idx="2" type="title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66" name="Google Shape;866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2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69" name="Google Shape;869;p82"/>
          <p:cNvSpPr txBox="1"/>
          <p:nvPr>
            <p:ph idx="1" type="subTitle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70" name="Google Shape;870;p82"/>
          <p:cNvSpPr txBox="1"/>
          <p:nvPr>
            <p:ph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71" name="Google Shape;871;p82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82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">
  <p:cSld name="TITLE_ONLY_1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3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876" name="Google Shape;876;p83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877" name="Google Shape;877;p83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3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3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83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83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83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83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83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3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3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3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83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83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83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83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83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83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83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83"/>
          <p:cNvSpPr/>
          <p:nvPr/>
        </p:nvSpPr>
        <p:spPr>
          <a:xfrm>
            <a:off x="-255775" y="0"/>
            <a:ext cx="9502875" cy="2419200"/>
          </a:xfrm>
          <a:custGeom>
            <a:rect b="b" l="l" r="r" t="t"/>
            <a:pathLst>
              <a:path extrusionOk="0" h="96768" w="380115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4"/>
          <p:cNvSpPr txBox="1"/>
          <p:nvPr>
            <p:ph idx="1" type="subTitle"/>
          </p:nvPr>
        </p:nvSpPr>
        <p:spPr>
          <a:xfrm>
            <a:off x="720000" y="181542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899" name="Google Shape;899;p84"/>
          <p:cNvSpPr txBox="1"/>
          <p:nvPr>
            <p:ph idx="2" type="subTitle"/>
          </p:nvPr>
        </p:nvSpPr>
        <p:spPr>
          <a:xfrm>
            <a:off x="6027286" y="181542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900" name="Google Shape;900;p84"/>
          <p:cNvSpPr txBox="1"/>
          <p:nvPr>
            <p:ph idx="3" type="subTitle"/>
          </p:nvPr>
        </p:nvSpPr>
        <p:spPr>
          <a:xfrm>
            <a:off x="720035" y="215615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1" name="Google Shape;901;p84"/>
          <p:cNvSpPr txBox="1"/>
          <p:nvPr>
            <p:ph idx="4" type="subTitle"/>
          </p:nvPr>
        </p:nvSpPr>
        <p:spPr>
          <a:xfrm>
            <a:off x="6027250" y="215615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2" name="Google Shape;902;p84"/>
          <p:cNvSpPr txBox="1"/>
          <p:nvPr>
            <p:ph idx="5" type="subTitle"/>
          </p:nvPr>
        </p:nvSpPr>
        <p:spPr>
          <a:xfrm>
            <a:off x="720000" y="3161582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903" name="Google Shape;903;p84"/>
          <p:cNvSpPr txBox="1"/>
          <p:nvPr>
            <p:ph idx="6" type="subTitle"/>
          </p:nvPr>
        </p:nvSpPr>
        <p:spPr>
          <a:xfrm>
            <a:off x="6027286" y="3161575"/>
            <a:ext cx="239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904" name="Google Shape;904;p84"/>
          <p:cNvSpPr txBox="1"/>
          <p:nvPr>
            <p:ph idx="7" type="subTitle"/>
          </p:nvPr>
        </p:nvSpPr>
        <p:spPr>
          <a:xfrm>
            <a:off x="720035" y="350230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5" name="Google Shape;905;p84"/>
          <p:cNvSpPr txBox="1"/>
          <p:nvPr>
            <p:ph idx="8" type="subTitle"/>
          </p:nvPr>
        </p:nvSpPr>
        <p:spPr>
          <a:xfrm>
            <a:off x="6027250" y="3502300"/>
            <a:ext cx="2396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6" name="Google Shape;906;p84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7" name="Google Shape;907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5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910" name="Google Shape;910;p85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911" name="Google Shape;911;p85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85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85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85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85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85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85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85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85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5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5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85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85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5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5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5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85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85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9" name="Google Shape;929;p85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6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3" name="Google Shape;933;p86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4" name="Google Shape;934;p86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7"/>
          <p:cNvSpPr txBox="1"/>
          <p:nvPr>
            <p:ph idx="1" type="subTitle"/>
          </p:nvPr>
        </p:nvSpPr>
        <p:spPr>
          <a:xfrm>
            <a:off x="6183627" y="38654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8" name="Google Shape;938;p87"/>
          <p:cNvSpPr txBox="1"/>
          <p:nvPr>
            <p:ph type="title"/>
          </p:nvPr>
        </p:nvSpPr>
        <p:spPr>
          <a:xfrm>
            <a:off x="6183642" y="35117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9" name="Google Shape;939;p87"/>
          <p:cNvSpPr txBox="1"/>
          <p:nvPr>
            <p:ph idx="2" type="subTitle"/>
          </p:nvPr>
        </p:nvSpPr>
        <p:spPr>
          <a:xfrm>
            <a:off x="6183627" y="27067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40" name="Google Shape;940;p87"/>
          <p:cNvSpPr txBox="1"/>
          <p:nvPr>
            <p:ph idx="3" type="title"/>
          </p:nvPr>
        </p:nvSpPr>
        <p:spPr>
          <a:xfrm>
            <a:off x="6183642" y="23530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1" name="Google Shape;941;p87"/>
          <p:cNvSpPr txBox="1"/>
          <p:nvPr>
            <p:ph idx="4" type="subTitle"/>
          </p:nvPr>
        </p:nvSpPr>
        <p:spPr>
          <a:xfrm>
            <a:off x="6183627" y="1548045"/>
            <a:ext cx="224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42" name="Google Shape;942;p87"/>
          <p:cNvSpPr txBox="1"/>
          <p:nvPr>
            <p:ph idx="5" type="title"/>
          </p:nvPr>
        </p:nvSpPr>
        <p:spPr>
          <a:xfrm>
            <a:off x="6183642" y="1194346"/>
            <a:ext cx="1703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3" name="Google Shape;943;p87"/>
          <p:cNvSpPr txBox="1"/>
          <p:nvPr>
            <p:ph idx="6"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4" name="Google Shape;944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1_2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8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7" name="Google Shape;947;p88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48" name="Google Shape;948;p88"/>
          <p:cNvSpPr/>
          <p:nvPr/>
        </p:nvSpPr>
        <p:spPr>
          <a:xfrm>
            <a:off x="-157950" y="4137400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9" name="Google Shape;949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0"/>
          <p:cNvSpPr txBox="1"/>
          <p:nvPr>
            <p:ph type="ctrTitle"/>
          </p:nvPr>
        </p:nvSpPr>
        <p:spPr>
          <a:xfrm>
            <a:off x="59825" y="96250"/>
            <a:ext cx="3010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b="0" sz="22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54" name="Google Shape;954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91"/>
          <p:cNvGrpSpPr/>
          <p:nvPr/>
        </p:nvGrpSpPr>
        <p:grpSpPr>
          <a:xfrm>
            <a:off x="720050" y="0"/>
            <a:ext cx="8459250" cy="5161050"/>
            <a:chOff x="720050" y="0"/>
            <a:chExt cx="8459250" cy="5161050"/>
          </a:xfrm>
        </p:grpSpPr>
        <p:sp>
          <p:nvSpPr>
            <p:cNvPr id="957" name="Google Shape;957;p91"/>
            <p:cNvSpPr/>
            <p:nvPr/>
          </p:nvSpPr>
          <p:spPr>
            <a:xfrm>
              <a:off x="968850" y="2561050"/>
              <a:ext cx="8210450" cy="2600000"/>
            </a:xfrm>
            <a:custGeom>
              <a:rect b="b" l="l" r="r" t="t"/>
              <a:pathLst>
                <a:path extrusionOk="0" h="104000" w="328418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8" name="Google Shape;958;p91"/>
            <p:cNvSpPr/>
            <p:nvPr/>
          </p:nvSpPr>
          <p:spPr>
            <a:xfrm>
              <a:off x="720050" y="0"/>
              <a:ext cx="38451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9" name="Google Shape;959;p91"/>
          <p:cNvSpPr txBox="1"/>
          <p:nvPr>
            <p:ph idx="1" type="subTitle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60" name="Google Shape;960;p91"/>
          <p:cNvSpPr txBox="1"/>
          <p:nvPr>
            <p:ph idx="2" type="subTitle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61" name="Google Shape;961;p91"/>
          <p:cNvSpPr txBox="1"/>
          <p:nvPr>
            <p:ph idx="3" type="subTitle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62" name="Google Shape;962;p91"/>
          <p:cNvSpPr txBox="1"/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963" name="Google Shape;963;p91"/>
          <p:cNvGrpSpPr/>
          <p:nvPr/>
        </p:nvGrpSpPr>
        <p:grpSpPr>
          <a:xfrm>
            <a:off x="-90599" y="149679"/>
            <a:ext cx="627300" cy="1446850"/>
            <a:chOff x="6656382" y="-78921"/>
            <a:chExt cx="627300" cy="1446850"/>
          </a:xfrm>
        </p:grpSpPr>
        <p:sp>
          <p:nvSpPr>
            <p:cNvPr id="964" name="Google Shape;964;p91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1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1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1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1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1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1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1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1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1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91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91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91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91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91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91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91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91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2" name="Google Shape;982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2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5" name="Google Shape;985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theme" Target="../theme/theme5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70.xml"/><Relationship Id="rId6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18" Type="http://schemas.openxmlformats.org/officeDocument/2006/relationships/theme" Target="../theme/theme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84" name="Google Shape;48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485" name="Google Shape;485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b="0" i="0" sz="2800" u="none" cap="none" strike="noStrik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b="1" i="0" sz="2800" u="none" cap="none" strike="noStrike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42" name="Google Shape;742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 b="0" i="0" sz="1400" u="none" cap="none" strike="noStrik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43" name="Google Shape;743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rt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rt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rt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rt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rt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rt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rt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rtl="0" algn="r">
              <a:buNone/>
              <a:defRPr sz="13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203.64.84.213:8080/fhir/Bundle/370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203.64.84.213:8080/fhir/Composition/370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hl7.org/fhir/sid/icd-1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203.64.84.213:8080/fhir/Immunization/370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203.64.84.213:8080/fhir/Patient/3699" TargetMode="External"/><Relationship Id="rId4" Type="http://schemas.openxmlformats.org/officeDocument/2006/relationships/hyperlink" Target="http://203.64.84.213:8080/fhir/Patient/369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203.64.84.213:8080/fhir/Organization/3698" TargetMode="External"/><Relationship Id="rId4" Type="http://schemas.openxmlformats.org/officeDocument/2006/relationships/hyperlink" Target="http://203.64.84.213:8080/fhir/Organization/3698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203.64.84.213:8080/fhir/Patient/3699" TargetMode="External"/><Relationship Id="rId4" Type="http://schemas.openxmlformats.org/officeDocument/2006/relationships/hyperlink" Target="http://203.64.84.213:8080/fhir/Patient/3699" TargetMode="External"/><Relationship Id="rId9" Type="http://schemas.openxmlformats.org/officeDocument/2006/relationships/hyperlink" Target="http://203.64.84.213:8080/fhir/Organization/3698" TargetMode="External"/><Relationship Id="rId5" Type="http://schemas.openxmlformats.org/officeDocument/2006/relationships/hyperlink" Target="http://203.64.84.213:8080/fhir/Immunization/3700" TargetMode="External"/><Relationship Id="rId6" Type="http://schemas.openxmlformats.org/officeDocument/2006/relationships/hyperlink" Target="http://203.64.84.213:8080/fhir/Organization/3698" TargetMode="External"/><Relationship Id="rId7" Type="http://schemas.openxmlformats.org/officeDocument/2006/relationships/hyperlink" Target="http://203.64.84.213:8080/fhir/Patient/3699" TargetMode="External"/><Relationship Id="rId8" Type="http://schemas.openxmlformats.org/officeDocument/2006/relationships/hyperlink" Target="http://203.64.84.213:8080/fhir/Immunization/370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203.64.84.213:8080/fhir/Bundle/3702" TargetMode="External"/><Relationship Id="rId4" Type="http://schemas.openxmlformats.org/officeDocument/2006/relationships/hyperlink" Target="http://203.64.84.213:8080/fhir/Organization/3698" TargetMode="External"/><Relationship Id="rId5" Type="http://schemas.openxmlformats.org/officeDocument/2006/relationships/hyperlink" Target="http://203.64.84.213:8080/fhir/Patient/156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203.64.84.213:8080/fhir/Immunization/2461" TargetMode="External"/><Relationship Id="rId4" Type="http://schemas.openxmlformats.org/officeDocument/2006/relationships/hyperlink" Target="http://203.64.84.213:8080/fhir/Patient/1562" TargetMode="External"/><Relationship Id="rId5" Type="http://schemas.openxmlformats.org/officeDocument/2006/relationships/hyperlink" Target="http://203.64.84.213:8080/fhir/Organization/1560" TargetMode="External"/><Relationship Id="rId6" Type="http://schemas.openxmlformats.org/officeDocument/2006/relationships/hyperlink" Target="http://203.64.84.213:8080/fhir/Immunization/3650" TargetMode="External"/><Relationship Id="rId7" Type="http://schemas.openxmlformats.org/officeDocument/2006/relationships/hyperlink" Target="http://203.64.84.213:8080/fhir/Bundle/365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thaliazsy/FHIR-Document" TargetMode="External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3"/>
          <p:cNvSpPr txBox="1"/>
          <p:nvPr>
            <p:ph type="ctrTitle"/>
          </p:nvPr>
        </p:nvSpPr>
        <p:spPr>
          <a:xfrm>
            <a:off x="1295700" y="1442850"/>
            <a:ext cx="6552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/>
              <a:t>FHIR </a:t>
            </a:r>
            <a:r>
              <a:rPr b="1" lang="zh-TW" sz="4500">
                <a:solidFill>
                  <a:srgbClr val="DD3333"/>
                </a:solidFill>
              </a:rPr>
              <a:t>DOCUMENT</a:t>
            </a:r>
            <a:r>
              <a:rPr lang="zh-TW" sz="4500"/>
              <a:t> 簡介</a:t>
            </a:r>
            <a:endParaRPr sz="4500"/>
          </a:p>
        </p:txBody>
      </p:sp>
      <p:sp>
        <p:nvSpPr>
          <p:cNvPr id="991" name="Google Shape;991;p93"/>
          <p:cNvSpPr txBox="1"/>
          <p:nvPr>
            <p:ph idx="1" type="subTitle"/>
          </p:nvPr>
        </p:nvSpPr>
        <p:spPr>
          <a:xfrm>
            <a:off x="311700" y="2895502"/>
            <a:ext cx="85206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zh-TW" sz="2400"/>
              <a:t>2021.09.08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02"/>
          <p:cNvSpPr txBox="1"/>
          <p:nvPr>
            <p:ph idx="4294967295" type="title"/>
          </p:nvPr>
        </p:nvSpPr>
        <p:spPr>
          <a:xfrm>
            <a:off x="457200" y="-7239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3600">
                <a:solidFill>
                  <a:srgbClr val="FF0000"/>
                </a:solidFill>
              </a:rPr>
              <a:t>FHIR DOCUMENT </a:t>
            </a:r>
            <a:r>
              <a:rPr lang="zh-TW" sz="3600"/>
              <a:t>主要欄位</a:t>
            </a:r>
            <a:endParaRPr sz="3600"/>
          </a:p>
        </p:txBody>
      </p:sp>
      <p:graphicFrame>
        <p:nvGraphicFramePr>
          <p:cNvPr id="1076" name="Google Shape;1076;p102"/>
          <p:cNvGraphicFramePr/>
          <p:nvPr/>
        </p:nvGraphicFramePr>
        <p:xfrm>
          <a:off x="272586" y="601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{36BE6A40-CCF9-4996-8B69-3BF0DFAEE8EE}</a:tableStyleId>
              </a:tblPr>
              <a:tblGrid>
                <a:gridCol w="2051025"/>
                <a:gridCol w="2673375"/>
                <a:gridCol w="3874425"/>
              </a:tblGrid>
              <a:tr h="2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欄位</a:t>
                      </a:r>
                      <a:endParaRPr sz="1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定義</a:t>
                      </a:r>
                      <a:endParaRPr sz="1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/>
                        <a:t>記錄值</a:t>
                      </a:r>
                      <a:endParaRPr sz="1500" u="none" cap="none" strike="noStrike"/>
                    </a:p>
                  </a:txBody>
                  <a:tcPr marT="34300" marB="34300" marR="91450" marL="91450"/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u="none" cap="none" strike="noStrike">
                          <a:solidFill>
                            <a:srgbClr val="000000"/>
                          </a:solidFill>
                        </a:rPr>
                        <a:t>resourceType</a:t>
                      </a:r>
                      <a:r>
                        <a:rPr lang="zh-TW" sz="12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 u="none" cap="none" strike="noStrike">
                          <a:solidFill>
                            <a:srgbClr val="000000"/>
                          </a:solidFill>
                        </a:rPr>
                        <a:t>Resource 種類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bundle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identifier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數位證明證號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4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identifier[0].system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指揮中心未統一規範前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建議先採院所網址 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https://www.vghtc.gov.tw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76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identifier[0].value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證號全球唯一識別碼, 建議: TW.醫事機構代碼.發證日期年月日時分秒毫秒.流水號，或自訂唯一識別碼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TW.0617060018.20210722143000888.001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4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identifier[0].period.start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發證日期=有效期限起日年-月-日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2021-07-22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identifier[0].period.end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有效期限迄日年-月-日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2021-07-22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type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捆綁類型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document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4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timestamp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證明發證時戳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FHIR日期格式必須包含至秒及時區</a:t>
                      </a: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2021-07-22T14:30:00+08:00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4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entry[0]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文件證據: 必須為 Composition Resource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Composition/</a:t>
                      </a: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b1995ae1-0c52-48cb-b019-afbfc6f92881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59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entry[1] ~ [n]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文件證據: </a:t>
                      </a: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必須包含Composition Resource 參考的其他FHIR Resources (1-n筆resources)</a:t>
                      </a:r>
                      <a:endParaRPr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 r</a:t>
                      </a: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esources :</a:t>
                      </a:r>
                      <a:endParaRPr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Organization, Patient, Immunization/Observation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077" name="Google Shape;1077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78" name="Google Shape;1078;p102"/>
          <p:cNvSpPr txBox="1"/>
          <p:nvPr/>
        </p:nvSpPr>
        <p:spPr>
          <a:xfrm>
            <a:off x="272575" y="4876325"/>
            <a:ext cx="604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範例：</a:t>
            </a:r>
            <a:r>
              <a:rPr lang="zh-TW" sz="1100" u="sng">
                <a:solidFill>
                  <a:srgbClr val="0000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http://203.64.84.213:8080/fhir/Bundle/3702</a:t>
            </a:r>
            <a:endParaRPr sz="1100">
              <a:solidFill>
                <a:srgbClr val="0000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03"/>
          <p:cNvSpPr txBox="1"/>
          <p:nvPr>
            <p:ph idx="4294967295" type="title"/>
          </p:nvPr>
        </p:nvSpPr>
        <p:spPr>
          <a:xfrm>
            <a:off x="457200" y="-7239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3600">
                <a:solidFill>
                  <a:srgbClr val="FF0000"/>
                </a:solidFill>
              </a:rPr>
              <a:t>FHIR COMPOSITION </a:t>
            </a:r>
            <a:r>
              <a:rPr lang="zh-TW" sz="3600"/>
              <a:t>主要欄位</a:t>
            </a:r>
            <a:endParaRPr sz="3600"/>
          </a:p>
        </p:txBody>
      </p:sp>
      <p:graphicFrame>
        <p:nvGraphicFramePr>
          <p:cNvPr id="1085" name="Google Shape;1085;p103"/>
          <p:cNvGraphicFramePr/>
          <p:nvPr/>
        </p:nvGraphicFramePr>
        <p:xfrm>
          <a:off x="272586" y="677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{36BE6A40-CCF9-4996-8B69-3BF0DFAEE8EE}</a:tableStyleId>
              </a:tblPr>
              <a:tblGrid>
                <a:gridCol w="2051025"/>
                <a:gridCol w="2673375"/>
                <a:gridCol w="3874425"/>
              </a:tblGrid>
              <a:tr h="2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欄位</a:t>
                      </a:r>
                      <a:endParaRPr sz="1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定義</a:t>
                      </a:r>
                      <a:endParaRPr sz="15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/>
                        <a:t>記錄值</a:t>
                      </a:r>
                      <a:endParaRPr sz="1500" u="none" cap="none" strike="noStrike"/>
                    </a:p>
                  </a:txBody>
                  <a:tcPr marT="34300" marB="34300" marR="91450" marL="91450"/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resourceType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 Resource 種類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Composition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status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證明摘要狀</a:t>
                      </a: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態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final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type.coding[0].system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證明摘要種類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http://loinc.org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4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type.coding[0].value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證明摘要種類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疫苗=82593-5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PCR=LP6464-4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快篩=LP217198-3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76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type.coding[0].display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證明摘要種類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疫苗=Immunization summary report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PCR=Nucleic acid amplification with probe detection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快篩=Rapid immunoassay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4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subject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病人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urn:uuid:ResourceID (Patient)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date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證明發證時戳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FHIR日期格式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必須包含至秒及時區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title</a:t>
                      </a:r>
                      <a:endParaRPr sz="12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摘要標題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COVID-19 Vaccine Certificate July 22, 2021 14:30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086" name="Google Shape;1086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04"/>
          <p:cNvSpPr txBox="1"/>
          <p:nvPr>
            <p:ph idx="4294967295" type="title"/>
          </p:nvPr>
        </p:nvSpPr>
        <p:spPr>
          <a:xfrm>
            <a:off x="457200" y="-7239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3600">
                <a:solidFill>
                  <a:srgbClr val="FF0000"/>
                </a:solidFill>
              </a:rPr>
              <a:t>FHIR COMPOSITION </a:t>
            </a:r>
            <a:r>
              <a:rPr lang="zh-TW" sz="3600"/>
              <a:t>主要欄位</a:t>
            </a:r>
            <a:endParaRPr sz="3600"/>
          </a:p>
        </p:txBody>
      </p:sp>
      <p:graphicFrame>
        <p:nvGraphicFramePr>
          <p:cNvPr id="1093" name="Google Shape;1093;p104"/>
          <p:cNvGraphicFramePr/>
          <p:nvPr/>
        </p:nvGraphicFramePr>
        <p:xfrm>
          <a:off x="272586" y="677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{36BE6A40-CCF9-4996-8B69-3BF0DFAEE8EE}</a:tableStyleId>
              </a:tblPr>
              <a:tblGrid>
                <a:gridCol w="2051025"/>
                <a:gridCol w="2673375"/>
                <a:gridCol w="3874425"/>
              </a:tblGrid>
              <a:tr h="2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欄位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定義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/>
                        <a:t>記錄值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custodian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發證單位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urn:uuid:ResourceID (Organization)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section.entry[0] ~ [n]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文件條目</a:t>
                      </a:r>
                      <a:endParaRPr sz="1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如果是疫苗證書的話</a:t>
                      </a: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必須包含以下 Resource :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Organization, Patient,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Immunization/Observation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urn:uuid:ResourceID 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Organization, Patient,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Immunization/Observation</a:t>
                      </a: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)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4" name="Google Shape;1094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95" name="Google Shape;1095;p104"/>
          <p:cNvSpPr txBox="1"/>
          <p:nvPr/>
        </p:nvSpPr>
        <p:spPr>
          <a:xfrm>
            <a:off x="272575" y="4495325"/>
            <a:ext cx="604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範例：</a:t>
            </a:r>
            <a:r>
              <a:rPr lang="zh-TW" sz="1600" u="sng">
                <a:solidFill>
                  <a:srgbClr val="0000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http://203.64.84.213:8080/fhir/Composition/3701</a:t>
            </a:r>
            <a:endParaRPr sz="1600">
              <a:solidFill>
                <a:srgbClr val="0000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05"/>
          <p:cNvSpPr txBox="1"/>
          <p:nvPr>
            <p:ph idx="4294967295" type="title"/>
          </p:nvPr>
        </p:nvSpPr>
        <p:spPr>
          <a:xfrm>
            <a:off x="457200" y="-7239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3600">
                <a:solidFill>
                  <a:srgbClr val="FF0000"/>
                </a:solidFill>
              </a:rPr>
              <a:t>FHIR IMUNIZATION </a:t>
            </a:r>
            <a:r>
              <a:rPr lang="zh-TW" sz="3600"/>
              <a:t>主要欄位</a:t>
            </a:r>
            <a:endParaRPr sz="3600"/>
          </a:p>
        </p:txBody>
      </p:sp>
      <p:graphicFrame>
        <p:nvGraphicFramePr>
          <p:cNvPr id="1102" name="Google Shape;1102;p105"/>
          <p:cNvGraphicFramePr/>
          <p:nvPr/>
        </p:nvGraphicFramePr>
        <p:xfrm>
          <a:off x="272586" y="677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{36BE6A40-CCF9-4996-8B69-3BF0DFAEE8EE}</a:tableStyleId>
              </a:tblPr>
              <a:tblGrid>
                <a:gridCol w="2772650"/>
                <a:gridCol w="1951750"/>
                <a:gridCol w="3874425"/>
              </a:tblGrid>
              <a:tr h="2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欄位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定義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/>
                        <a:t>記錄值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resourceType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Resource 種類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Imunization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protocolApplied.targetDisease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目標疾病</a:t>
                      </a:r>
                      <a:endParaRPr b="1"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system=</a:t>
                      </a:r>
                      <a:r>
                        <a:rPr lang="zh-TW" sz="1200" u="sng">
                          <a:solidFill>
                            <a:schemeClr val="hlink"/>
                          </a:solidFill>
                          <a:hlinkClick r:id="rId3"/>
                        </a:rPr>
                        <a:t>http://hl7.org/fhir/sid/icd-10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value=U07.1 (COVID-19)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identifier[0]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疫苗或預防措施</a:t>
                      </a:r>
                      <a:endParaRPr b="1"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J07BX03 covid-19 vaccines (ATC)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1119349007 COVID-19 mRNA vaccine (SNOMED CT)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1119305005  COVID-19 antigen vaccine (SNOMED CT)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vaccineCode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疫苗代碼</a:t>
                      </a:r>
                      <a:endParaRPr b="1" sz="12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VaccineProduct</a:t>
                      </a:r>
                      <a:endParaRPr b="1" sz="120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system=</a:t>
                      </a:r>
                      <a:r>
                        <a:rPr b="0" lang="zh-TW" sz="1200">
                          <a:solidFill>
                            <a:schemeClr val="accent6"/>
                          </a:solidFill>
                        </a:rPr>
                        <a:t>https://www.cdc.gov.tw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200">
                          <a:solidFill>
                            <a:schemeClr val="accent6"/>
                          </a:solidFill>
                        </a:rPr>
                        <a:t>value= NIIS上傳代碼 ex:</a:t>
                      </a:r>
                      <a:r>
                        <a:rPr b="0" lang="zh-TW" sz="120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b="0" lang="zh-TW" sz="1200">
                          <a:solidFill>
                            <a:schemeClr val="accent6"/>
                          </a:solidFill>
                        </a:rPr>
                        <a:t>CoV_AZ</a:t>
                      </a:r>
                      <a:endParaRPr b="0"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vaccineCode.display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疫苗名稱</a:t>
                      </a:r>
                      <a:endParaRPr b="1"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zh-TW" sz="1200">
                          <a:solidFill>
                            <a:schemeClr val="accent6"/>
                          </a:solidFill>
                        </a:rPr>
                        <a:t>Ex: AZD1222, BNT162b2, mRNA-1273, MVC-COV1901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manufacturer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製造商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zh-TW" sz="1200">
                          <a:solidFill>
                            <a:schemeClr val="accent6"/>
                          </a:solidFill>
                        </a:rPr>
                        <a:t>display=AstraZeneca, Pfizer BioNTech, Moderna Biotech, Medigen</a:t>
                      </a:r>
                      <a:endParaRPr b="0"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protocolApplied.doseNumberPositiveInt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劑別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2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protocolApplied.seriesDosesPositiveInt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完整劑數</a:t>
                      </a:r>
                      <a:endParaRPr b="1"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2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lotNumber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批號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CTMAV509-CDC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3" name="Google Shape;1103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06"/>
          <p:cNvSpPr txBox="1"/>
          <p:nvPr>
            <p:ph idx="4294967295" type="title"/>
          </p:nvPr>
        </p:nvSpPr>
        <p:spPr>
          <a:xfrm>
            <a:off x="457200" y="-7239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3600">
                <a:solidFill>
                  <a:srgbClr val="FF0000"/>
                </a:solidFill>
              </a:rPr>
              <a:t>FHIR IMUNIZATION </a:t>
            </a:r>
            <a:r>
              <a:rPr lang="zh-TW" sz="3600"/>
              <a:t>主要欄位</a:t>
            </a:r>
            <a:endParaRPr sz="3600"/>
          </a:p>
        </p:txBody>
      </p:sp>
      <p:graphicFrame>
        <p:nvGraphicFramePr>
          <p:cNvPr id="1110" name="Google Shape;1110;p106"/>
          <p:cNvGraphicFramePr/>
          <p:nvPr/>
        </p:nvGraphicFramePr>
        <p:xfrm>
          <a:off x="272586" y="677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{36BE6A40-CCF9-4996-8B69-3BF0DFAEE8EE}</a:tableStyleId>
              </a:tblPr>
              <a:tblGrid>
                <a:gridCol w="2772650"/>
                <a:gridCol w="1951750"/>
                <a:gridCol w="3874425"/>
              </a:tblGrid>
              <a:tr h="2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欄位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定義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/>
                        <a:t>記錄值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occurrenceDateTime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接種日期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2021-07-22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performer[0].actor  (Organization)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Immunization.location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注射單位</a:t>
                      </a:r>
                      <a:endParaRPr b="1" sz="12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(EU為發證單位)</a:t>
                      </a:r>
                      <a:endParaRPr b="1"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zh-TW" sz="1200">
                          <a:solidFill>
                            <a:schemeClr val="accent6"/>
                          </a:solidFill>
                        </a:rPr>
                        <a:t>建議統一採Organization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zh-TW" sz="1200">
                          <a:solidFill>
                            <a:schemeClr val="accent6"/>
                          </a:solidFill>
                        </a:rPr>
                        <a:t>維護管理方便, 資料量小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performer[1].actor.display  (Practitioner)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醫療人員</a:t>
                      </a:r>
                      <a:endParaRPr b="1"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200">
                          <a:solidFill>
                            <a:schemeClr val="accent6"/>
                          </a:solidFill>
                        </a:rPr>
                        <a:t>display=醫事人員姓名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Calibri"/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performer[0].actor.address.country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location.address.country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chemeClr val="accent6"/>
                          </a:solidFill>
                        </a:rPr>
                        <a:t>接種國家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accent6"/>
                          </a:solidFill>
                        </a:rPr>
                        <a:t>ISO 3166 (TW)</a:t>
                      </a:r>
                      <a:endParaRPr sz="1200">
                        <a:solidFill>
                          <a:schemeClr val="accent6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1" name="Google Shape;1111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12" name="Google Shape;1112;p106"/>
          <p:cNvSpPr txBox="1"/>
          <p:nvPr/>
        </p:nvSpPr>
        <p:spPr>
          <a:xfrm>
            <a:off x="272575" y="4495325"/>
            <a:ext cx="604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範例：</a:t>
            </a:r>
            <a:r>
              <a:rPr lang="zh-TW" sz="1600" u="sng">
                <a:solidFill>
                  <a:srgbClr val="0000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http://203.64.84.213:8080/fhir/Immunization/3700</a:t>
            </a:r>
            <a:endParaRPr sz="1600">
              <a:solidFill>
                <a:srgbClr val="0000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07"/>
          <p:cNvSpPr txBox="1"/>
          <p:nvPr>
            <p:ph idx="4294967295" type="title"/>
          </p:nvPr>
        </p:nvSpPr>
        <p:spPr>
          <a:xfrm>
            <a:off x="457200" y="-7239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3600">
                <a:solidFill>
                  <a:srgbClr val="FF0000"/>
                </a:solidFill>
              </a:rPr>
              <a:t>FHIR PATIENT </a:t>
            </a:r>
            <a:r>
              <a:rPr lang="zh-TW" sz="3600"/>
              <a:t>主要欄位</a:t>
            </a:r>
            <a:endParaRPr sz="3600"/>
          </a:p>
        </p:txBody>
      </p:sp>
      <p:graphicFrame>
        <p:nvGraphicFramePr>
          <p:cNvPr id="1119" name="Google Shape;1119;p107"/>
          <p:cNvGraphicFramePr/>
          <p:nvPr/>
        </p:nvGraphicFramePr>
        <p:xfrm>
          <a:off x="272586" y="677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{36BE6A40-CCF9-4996-8B69-3BF0DFAEE8EE}</a:tableStyleId>
              </a:tblPr>
              <a:tblGrid>
                <a:gridCol w="2213750"/>
                <a:gridCol w="2510650"/>
                <a:gridCol w="3874425"/>
              </a:tblGrid>
              <a:tr h="2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欄位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定義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/>
                        <a:t>記錄值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resourceType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Resource 種類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Patient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name[0]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姓名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family, given (有能力區分時), 全名放 text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name[1]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英文姓名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若出國使用需求由民眾提供護照姓名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identifier[0]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國內身分識別ID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暫用MI-TW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identifier[1]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國外身分識別ID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暫用MI-TW，若出國使用需求由民眾提供護照號碼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gender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性別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male | female | other | unknown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address.country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國籍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TW (ISO 3166)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暫時先簡化實作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birthDate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出生年月日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2000-09-09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0" name="Google Shape;1120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21" name="Google Shape;1121;p107"/>
          <p:cNvSpPr txBox="1"/>
          <p:nvPr/>
        </p:nvSpPr>
        <p:spPr>
          <a:xfrm>
            <a:off x="272575" y="4495325"/>
            <a:ext cx="604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範例：</a:t>
            </a:r>
            <a:r>
              <a:rPr lang="zh-TW" sz="1600" u="sng">
                <a:solidFill>
                  <a:srgbClr val="0000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http://203.64.84.213:8080/fhir/Patient/</a:t>
            </a:r>
            <a:r>
              <a:rPr lang="zh-TW" sz="1600" u="sng">
                <a:solidFill>
                  <a:srgbClr val="0000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3699</a:t>
            </a:r>
            <a:endParaRPr sz="1600">
              <a:solidFill>
                <a:srgbClr val="0000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08"/>
          <p:cNvSpPr txBox="1"/>
          <p:nvPr>
            <p:ph idx="4294967295" type="title"/>
          </p:nvPr>
        </p:nvSpPr>
        <p:spPr>
          <a:xfrm>
            <a:off x="457200" y="-7239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 sz="3600">
                <a:solidFill>
                  <a:srgbClr val="FF0000"/>
                </a:solidFill>
              </a:rPr>
              <a:t>FHIR ORGANIZATION </a:t>
            </a:r>
            <a:r>
              <a:rPr lang="zh-TW" sz="3600"/>
              <a:t>主要欄位</a:t>
            </a:r>
            <a:endParaRPr sz="3600"/>
          </a:p>
        </p:txBody>
      </p:sp>
      <p:graphicFrame>
        <p:nvGraphicFramePr>
          <p:cNvPr id="1128" name="Google Shape;1128;p108"/>
          <p:cNvGraphicFramePr/>
          <p:nvPr/>
        </p:nvGraphicFramePr>
        <p:xfrm>
          <a:off x="272586" y="6776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{36BE6A40-CCF9-4996-8B69-3BF0DFAEE8EE}</a:tableStyleId>
              </a:tblPr>
              <a:tblGrid>
                <a:gridCol w="2213750"/>
                <a:gridCol w="2510650"/>
                <a:gridCol w="3874425"/>
              </a:tblGrid>
              <a:tr h="2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欄位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 u="none" cap="none" strike="noStrike"/>
                        <a:t>定義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500"/>
                        <a:t>記錄值</a:t>
                      </a:r>
                      <a:endParaRPr sz="1500" u="none" cap="none" strike="noStrike"/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resourceType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Resource 種類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Organization</a:t>
                      </a:r>
                      <a:endParaRPr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200"/>
                        <a:t>identifier[0].system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b="0"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機構代碼系統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https://ma.mohw.gov.tw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200"/>
                        <a:t>identifier[0].value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b="0"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機構代碼值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醫事機構代碼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200"/>
                        <a:t>name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b="0"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機構名稱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建議中英文名稱都放此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200"/>
                        <a:t>alias</a:t>
                      </a:r>
                      <a:endParaRPr b="0"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機構別稱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000000"/>
                          </a:solidFill>
                        </a:rPr>
                        <a:t>有需要切換中英文或簡稱時使用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200"/>
                        <a:t>address.country</a:t>
                      </a:r>
                      <a:r>
                        <a:rPr lang="zh-TW" sz="1200">
                          <a:solidFill>
                            <a:srgbClr val="FF0000"/>
                          </a:solidFill>
                        </a:rPr>
                        <a:t>*</a:t>
                      </a:r>
                      <a:endParaRPr b="0"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機構國籍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TW (ISO 3166)</a:t>
                      </a:r>
                      <a:endParaRPr sz="1200"/>
                    </a:p>
                  </a:txBody>
                  <a:tcPr marT="45725" marB="45725" marR="91450" marL="91450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9" name="Google Shape;1129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30" name="Google Shape;1130;p108"/>
          <p:cNvSpPr txBox="1"/>
          <p:nvPr/>
        </p:nvSpPr>
        <p:spPr>
          <a:xfrm>
            <a:off x="272575" y="4495325"/>
            <a:ext cx="604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範例：</a:t>
            </a:r>
            <a:r>
              <a:rPr lang="zh-TW" sz="1600" u="sng">
                <a:solidFill>
                  <a:srgbClr val="0000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http://203.64.84.213:8080/fhir/Organization/</a:t>
            </a:r>
            <a:r>
              <a:rPr lang="zh-TW" sz="1600" u="sng">
                <a:solidFill>
                  <a:srgbClr val="0000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3698</a:t>
            </a:r>
            <a:endParaRPr sz="1600">
              <a:solidFill>
                <a:srgbClr val="0000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09"/>
          <p:cNvSpPr txBox="1"/>
          <p:nvPr>
            <p:ph type="ctrTitle"/>
          </p:nvPr>
        </p:nvSpPr>
        <p:spPr>
          <a:xfrm>
            <a:off x="76200" y="300415"/>
            <a:ext cx="54102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b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2000"/>
          </a:p>
        </p:txBody>
      </p:sp>
      <p:sp>
        <p:nvSpPr>
          <p:cNvPr id="1137" name="Google Shape;1137;p109"/>
          <p:cNvSpPr txBox="1"/>
          <p:nvPr/>
        </p:nvSpPr>
        <p:spPr>
          <a:xfrm>
            <a:off x="2921001" y="300415"/>
            <a:ext cx="28803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09"/>
          <p:cNvSpPr txBox="1"/>
          <p:nvPr/>
        </p:nvSpPr>
        <p:spPr>
          <a:xfrm>
            <a:off x="2357921" y="154225"/>
            <a:ext cx="458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cap="none" strike="noStrike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Resources Relation</a:t>
            </a:r>
            <a:endParaRPr b="1" i="0" sz="3600" u="none" cap="none" strike="noStrike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aphicFrame>
        <p:nvGraphicFramePr>
          <p:cNvPr id="1139" name="Google Shape;1139;p109"/>
          <p:cNvGraphicFramePr/>
          <p:nvPr/>
        </p:nvGraphicFramePr>
        <p:xfrm>
          <a:off x="209077" y="936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{3531EF29-2807-4482-B6F3-DBF3E6ADEB81}</a:tableStyleId>
              </a:tblPr>
              <a:tblGrid>
                <a:gridCol w="1585675"/>
                <a:gridCol w="2314750"/>
              </a:tblGrid>
              <a:tr h="171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Imunization </a:t>
                      </a: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lang="zh-TW"/>
                        <a:t>疫苗</a:t>
                      </a: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1" sz="14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id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urn:uuid:c6371c72-eac3-11eb-9a03-0242ac130003</a:t>
                      </a:r>
                      <a:endParaRPr sz="1100" u="sng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p</a:t>
                      </a: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atient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vaccineCode.code</a:t>
                      </a:r>
                      <a:endParaRPr sz="11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b="0" lang="zh-TW" sz="1100" u="sng" cap="none" strike="noStrike">
                          <a:solidFill>
                            <a:srgbClr val="0000FF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Patient/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e2326984-eabb-11eb-9a03-0242ac130003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</a:rPr>
                        <a:t> 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:CoV_AZ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0" name="Google Shape;1140;p109"/>
          <p:cNvGraphicFramePr/>
          <p:nvPr/>
        </p:nvGraphicFramePr>
        <p:xfrm>
          <a:off x="4649001" y="936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{3531EF29-2807-4482-B6F3-DBF3E6ADEB81}</a:tableStyleId>
              </a:tblPr>
              <a:tblGrid>
                <a:gridCol w="1671200"/>
                <a:gridCol w="2347100"/>
              </a:tblGrid>
              <a:tr h="1546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/>
                        <a:t>Composition </a:t>
                      </a: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lang="zh-TW"/>
                        <a:t>疫苗</a:t>
                      </a:r>
                      <a:r>
                        <a:rPr b="1" lang="zh-TW">
                          <a:solidFill>
                            <a:srgbClr val="000000"/>
                          </a:solidFill>
                        </a:rPr>
                        <a:t>組成</a:t>
                      </a: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1" sz="14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1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id</a:t>
                      </a:r>
                      <a:endParaRPr sz="11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urn:uuid:b1995ae1-0c52-48cb-b019-afbfc6f92881</a:t>
                      </a:r>
                      <a:endParaRPr sz="1100" u="sng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subject</a:t>
                      </a:r>
                      <a:endParaRPr sz="11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Patient/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e2326984-eabb-11eb-9a03-0242ac130003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</a:rPr>
                        <a:t> </a:t>
                      </a:r>
                      <a:endParaRPr sz="1100"/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author</a:t>
                      </a:r>
                      <a:endParaRPr sz="11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Immunization/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c6371c72-eac3-11eb-9a03-0242ac130003</a:t>
                      </a:r>
                      <a:endParaRPr sz="11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section.entry</a:t>
                      </a:r>
                      <a:endParaRPr sz="11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/>
                        <a:t>: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Organization/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</a:rPr>
                        <a:t>45a5c5b1-4ec1-4d60-b4b2-ff5a84a41fd7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u="sng">
                          <a:solidFill>
                            <a:srgbClr val="0000FF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Patient/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e2326984-eabb-11eb-9a03-0242ac130003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</a:rPr>
                        <a:t> </a:t>
                      </a:r>
                      <a:endParaRPr sz="1100" u="sng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u="sng">
                          <a:solidFill>
                            <a:srgbClr val="0000FF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Immunization/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</a:rPr>
                        <a:t>c6371c72-eac3-11eb-9a03-0242ac130003</a:t>
                      </a:r>
                      <a:endParaRPr sz="1100" u="sng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1" name="Google Shape;1141;p109"/>
          <p:cNvGraphicFramePr/>
          <p:nvPr/>
        </p:nvGraphicFramePr>
        <p:xfrm>
          <a:off x="192567" y="2110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{3531EF29-2807-4482-B6F3-DBF3E6ADEB81}</a:tableStyleId>
              </a:tblPr>
              <a:tblGrid>
                <a:gridCol w="1602175"/>
                <a:gridCol w="2314750"/>
              </a:tblGrid>
              <a:tr h="1546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(病人基本資料)</a:t>
                      </a:r>
                      <a:endParaRPr b="1" sz="14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1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id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name.text</a:t>
                      </a:r>
                      <a:endParaRPr sz="11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urn:uuid:e2326984-eabb-11eb-9a03-0242ac130003</a:t>
                      </a:r>
                      <a:r>
                        <a:rPr b="0" lang="zh-TW" sz="1100" u="sng" cap="none" strike="noStrike">
                          <a:solidFill>
                            <a:srgbClr val="0000FF"/>
                          </a:solidFill>
                        </a:rPr>
                        <a:t> </a:t>
                      </a:r>
                      <a:endParaRPr sz="1100" u="sng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: 王大明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b</a:t>
                      </a: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irth</a:t>
                      </a:r>
                      <a:r>
                        <a:rPr lang="zh-TW" sz="1100"/>
                        <a:t>D</a:t>
                      </a: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ate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zh-TW" sz="1100"/>
                        <a:t>1988-12-25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managingOrganization</a:t>
                      </a:r>
                      <a:endParaRPr sz="11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/>
                        <a:t>: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Organization/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</a:rPr>
                        <a:t>45a5c5b1-4ec1-4d60-b4b2-ff5a84a41fd7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2" name="Google Shape;1142;p109"/>
          <p:cNvGraphicFramePr/>
          <p:nvPr/>
        </p:nvGraphicFramePr>
        <p:xfrm>
          <a:off x="209076" y="3616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{3531EF29-2807-4482-B6F3-DBF3E6ADEB81}</a:tableStyleId>
              </a:tblPr>
              <a:tblGrid>
                <a:gridCol w="1585675"/>
                <a:gridCol w="2340400"/>
              </a:tblGrid>
              <a:tr h="1546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Organization (醫療院所)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1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id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n</a:t>
                      </a:r>
                      <a:r>
                        <a:rPr lang="zh-TW" sz="1100"/>
                        <a:t>ame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</a:rPr>
                        <a:t>urn:uuid:45a5c5b1-4ec1-4d60-b4b2-ff5a84a41fd7</a:t>
                      </a:r>
                      <a:endParaRPr b="0" sz="1100" u="sng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: 臺中榮民總醫院 Taichung Veterans General Hospital</a:t>
                      </a:r>
                      <a:endParaRPr b="0" sz="11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address.country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zh-TW" sz="1100"/>
                        <a:t>TW</a:t>
                      </a:r>
                      <a:endParaRPr sz="1100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43" name="Google Shape;1143;p109"/>
          <p:cNvCxnSpPr/>
          <p:nvPr/>
        </p:nvCxnSpPr>
        <p:spPr>
          <a:xfrm>
            <a:off x="1747300" y="1871275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4" name="Google Shape;1144;p109"/>
          <p:cNvSpPr/>
          <p:nvPr/>
        </p:nvSpPr>
        <p:spPr>
          <a:xfrm>
            <a:off x="6499225" y="1919288"/>
            <a:ext cx="441000" cy="1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09"/>
          <p:cNvSpPr/>
          <p:nvPr/>
        </p:nvSpPr>
        <p:spPr>
          <a:xfrm>
            <a:off x="1938788" y="2339344"/>
            <a:ext cx="441000" cy="1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09"/>
          <p:cNvSpPr/>
          <p:nvPr/>
        </p:nvSpPr>
        <p:spPr>
          <a:xfrm>
            <a:off x="8226288" y="1427925"/>
            <a:ext cx="441000" cy="1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09"/>
          <p:cNvSpPr/>
          <p:nvPr/>
        </p:nvSpPr>
        <p:spPr>
          <a:xfrm>
            <a:off x="8134063" y="3966413"/>
            <a:ext cx="441000" cy="1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09"/>
          <p:cNvSpPr txBox="1"/>
          <p:nvPr>
            <p:ph idx="12" type="sldNum"/>
          </p:nvPr>
        </p:nvSpPr>
        <p:spPr>
          <a:xfrm>
            <a:off x="8556784" y="3562388"/>
            <a:ext cx="5487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149" name="Google Shape;1149;p109"/>
          <p:cNvCxnSpPr/>
          <p:nvPr/>
        </p:nvCxnSpPr>
        <p:spPr>
          <a:xfrm>
            <a:off x="1690575" y="3278375"/>
            <a:ext cx="0" cy="332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0" name="Google Shape;1150;p109"/>
          <p:cNvCxnSpPr/>
          <p:nvPr/>
        </p:nvCxnSpPr>
        <p:spPr>
          <a:xfrm rot="10800000">
            <a:off x="4114450" y="1529225"/>
            <a:ext cx="504000" cy="132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1" name="Google Shape;1151;p109"/>
          <p:cNvCxnSpPr/>
          <p:nvPr/>
        </p:nvCxnSpPr>
        <p:spPr>
          <a:xfrm flipH="1">
            <a:off x="4095475" y="2089950"/>
            <a:ext cx="561000" cy="589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109"/>
          <p:cNvCxnSpPr/>
          <p:nvPr/>
        </p:nvCxnSpPr>
        <p:spPr>
          <a:xfrm flipH="1">
            <a:off x="4133613" y="2498825"/>
            <a:ext cx="606900" cy="136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109"/>
          <p:cNvSpPr/>
          <p:nvPr/>
        </p:nvSpPr>
        <p:spPr>
          <a:xfrm>
            <a:off x="40150" y="1916038"/>
            <a:ext cx="3708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2</a:t>
            </a:r>
            <a:endParaRPr sz="800"/>
          </a:p>
        </p:txBody>
      </p:sp>
      <p:sp>
        <p:nvSpPr>
          <p:cNvPr id="1154" name="Google Shape;1154;p109"/>
          <p:cNvSpPr/>
          <p:nvPr/>
        </p:nvSpPr>
        <p:spPr>
          <a:xfrm>
            <a:off x="40150" y="3425325"/>
            <a:ext cx="3708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1</a:t>
            </a:r>
            <a:endParaRPr sz="800"/>
          </a:p>
        </p:txBody>
      </p:sp>
      <p:sp>
        <p:nvSpPr>
          <p:cNvPr id="1155" name="Google Shape;1155;p109"/>
          <p:cNvSpPr/>
          <p:nvPr/>
        </p:nvSpPr>
        <p:spPr>
          <a:xfrm>
            <a:off x="40150" y="723725"/>
            <a:ext cx="3708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3</a:t>
            </a:r>
            <a:endParaRPr sz="800"/>
          </a:p>
        </p:txBody>
      </p:sp>
      <p:sp>
        <p:nvSpPr>
          <p:cNvPr id="1156" name="Google Shape;1156;p109"/>
          <p:cNvSpPr/>
          <p:nvPr/>
        </p:nvSpPr>
        <p:spPr>
          <a:xfrm>
            <a:off x="4386600" y="755875"/>
            <a:ext cx="3708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4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10"/>
          <p:cNvSpPr txBox="1"/>
          <p:nvPr/>
        </p:nvSpPr>
        <p:spPr>
          <a:xfrm>
            <a:off x="2357921" y="154225"/>
            <a:ext cx="458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3600" u="none" cap="none" strike="noStrike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Resources Relation</a:t>
            </a:r>
            <a:endParaRPr b="1" i="0" sz="3600" u="none" cap="none" strike="noStrike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aphicFrame>
        <p:nvGraphicFramePr>
          <p:cNvPr id="1162" name="Google Shape;1162;p110"/>
          <p:cNvGraphicFramePr/>
          <p:nvPr/>
        </p:nvGraphicFramePr>
        <p:xfrm>
          <a:off x="168801" y="8007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{3531EF29-2807-4482-B6F3-DBF3E6ADEB81}</a:tableStyleId>
              </a:tblPr>
              <a:tblGrid>
                <a:gridCol w="3455850"/>
                <a:gridCol w="5391875"/>
              </a:tblGrid>
              <a:tr h="357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/>
                        <a:t>Documentation </a:t>
                      </a: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lang="zh-TW"/>
                        <a:t>文件</a:t>
                      </a: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29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id</a:t>
                      </a:r>
                      <a:endParaRPr sz="11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b="0" lang="zh-TW" sz="900" u="sng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zh-TW" sz="900" u="sng">
                          <a:solidFill>
                            <a:srgbClr val="0000FF"/>
                          </a:solidFill>
                        </a:rPr>
                        <a:t>MI-TW-bundle-document-sample</a:t>
                      </a:r>
                      <a:endParaRPr b="0" sz="900" u="sng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type</a:t>
                      </a:r>
                      <a:endParaRPr sz="11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zh-TW" sz="1100"/>
                        <a:t>document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entry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: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3" name="Google Shape;1163;p110"/>
          <p:cNvGraphicFramePr/>
          <p:nvPr/>
        </p:nvGraphicFramePr>
        <p:xfrm>
          <a:off x="299189" y="19672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{3531EF29-2807-4482-B6F3-DBF3E6ADEB81}</a:tableStyleId>
              </a:tblPr>
              <a:tblGrid>
                <a:gridCol w="1671200"/>
                <a:gridCol w="2347100"/>
              </a:tblGrid>
              <a:tr h="1546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000"/>
                        <a:t>Composition </a:t>
                      </a:r>
                      <a:r>
                        <a:rPr b="1" lang="zh-TW" sz="10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1" lang="zh-TW" sz="1000">
                          <a:solidFill>
                            <a:srgbClr val="000000"/>
                          </a:solidFill>
                        </a:rPr>
                        <a:t>組成</a:t>
                      </a:r>
                      <a:r>
                        <a:rPr b="1" lang="zh-TW" sz="10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0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15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/>
                        <a:t>fullUrl</a:t>
                      </a:r>
                      <a:endParaRPr sz="7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7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zh-TW" sz="10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urn:uuid:b1995ae1-0c52-48cb-b019-afbfc6f92881</a:t>
                      </a:r>
                      <a:endParaRPr sz="700" u="none" cap="none" strike="noStrike"/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/>
                        <a:t>subject</a:t>
                      </a:r>
                      <a:endParaRPr sz="7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7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zh-TW" sz="7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urn:uuid:e2326984-eabb-11eb-9a03-0242ac130003</a:t>
                      </a:r>
                      <a:r>
                        <a:rPr lang="zh-TW" sz="700" u="sng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zh-TW" sz="700"/>
                        <a:t> </a:t>
                      </a:r>
                      <a:endParaRPr sz="700"/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000000"/>
                          </a:solidFill>
                        </a:rPr>
                        <a:t>author</a:t>
                      </a:r>
                      <a:endParaRPr sz="7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7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zh-TW" sz="10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urn:uuid:c6371c72-eac3-11eb-9a03-0242ac130003</a:t>
                      </a:r>
                      <a:endParaRPr sz="700" u="none" cap="none" strike="noStrike"/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/>
                        <a:t>section.entry</a:t>
                      </a:r>
                      <a:endParaRPr sz="7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700" u="none" cap="none" strike="noStrike"/>
                        <a:t>:</a:t>
                      </a:r>
                      <a:r>
                        <a:rPr lang="zh-TW" sz="700" u="sng">
                          <a:solidFill>
                            <a:srgbClr val="0000FF"/>
                          </a:solidFill>
                        </a:rPr>
                        <a:t>urn:uuid:45a5c5b1-4ec1-4d60-b4b2-ff5a84a41fd7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urn:uuid:e2326984-eabb-11eb-9a03-0242ac130003</a:t>
                      </a:r>
                      <a:r>
                        <a:rPr lang="zh-TW" sz="700" u="sng">
                          <a:solidFill>
                            <a:srgbClr val="0000FF"/>
                          </a:solidFill>
                        </a:rPr>
                        <a:t> </a:t>
                      </a:r>
                      <a:endParaRPr sz="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urn:uuid:c6371c72-eac3-11eb-9a03-0242ac130003</a:t>
                      </a:r>
                      <a:endParaRPr sz="700"/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4" name="Google Shape;1164;p110"/>
          <p:cNvGraphicFramePr/>
          <p:nvPr/>
        </p:nvGraphicFramePr>
        <p:xfrm>
          <a:off x="4553414" y="1958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{3531EF29-2807-4482-B6F3-DBF3E6ADEB81}</a:tableStyleId>
              </a:tblPr>
              <a:tblGrid>
                <a:gridCol w="1492150"/>
                <a:gridCol w="2327600"/>
              </a:tblGrid>
              <a:tr h="240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4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Organization (醫療院所)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33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fullUrl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name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</a:rPr>
                        <a:t>urn:uuid:45a5c5b1-4ec1-4d60-b4b2-ff5a84a41fd7</a:t>
                      </a:r>
                      <a:endParaRPr b="0" sz="11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: 臺中榮民總醫院 Taichung Veterans General Hospital</a:t>
                      </a:r>
                      <a:endParaRPr b="0" sz="11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4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address.country</a:t>
                      </a:r>
                      <a:endParaRPr sz="1100" u="none" cap="none" strike="noStrik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: TW</a:t>
                      </a:r>
                      <a:endParaRPr b="0"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5" name="Google Shape;1165;p110"/>
          <p:cNvGraphicFramePr/>
          <p:nvPr/>
        </p:nvGraphicFramePr>
        <p:xfrm>
          <a:off x="299192" y="37611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{3531EF29-2807-4482-B6F3-DBF3E6ADEB81}</a:tableStyleId>
              </a:tblPr>
              <a:tblGrid>
                <a:gridCol w="1688150"/>
                <a:gridCol w="2330150"/>
              </a:tblGrid>
              <a:tr h="2819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TW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(病人基本資料)</a:t>
                      </a:r>
                      <a:endParaRPr b="1" sz="12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4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fullUrl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n</a:t>
                      </a:r>
                      <a:r>
                        <a:rPr lang="zh-TW" sz="900" u="none" cap="none" strike="noStrike"/>
                        <a:t>ame.te</a:t>
                      </a:r>
                      <a:r>
                        <a:rPr lang="zh-TW" sz="900"/>
                        <a:t>x</a:t>
                      </a:r>
                      <a:r>
                        <a:rPr lang="zh-TW" sz="900" u="none" cap="none" strike="noStrike"/>
                        <a:t>t</a:t>
                      </a:r>
                      <a:endParaRPr sz="9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9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zh-TW" sz="9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urn:uuid:e2326984-eabb-11eb-9a03-0242ac130003</a:t>
                      </a:r>
                      <a:r>
                        <a:rPr lang="zh-TW" sz="900" u="sng">
                          <a:solidFill>
                            <a:srgbClr val="0000FF"/>
                          </a:solidFill>
                        </a:rPr>
                        <a:t> </a:t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: </a:t>
                      </a:r>
                      <a:r>
                        <a:rPr lang="zh-TW" sz="900"/>
                        <a:t>王大明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b</a:t>
                      </a:r>
                      <a:r>
                        <a:rPr b="0" lang="zh-TW" sz="900" u="none" cap="none" strike="noStrike">
                          <a:solidFill>
                            <a:schemeClr val="dk1"/>
                          </a:solidFill>
                        </a:rPr>
                        <a:t>irth</a:t>
                      </a:r>
                      <a:r>
                        <a:rPr lang="zh-TW" sz="900"/>
                        <a:t>D</a:t>
                      </a:r>
                      <a:r>
                        <a:rPr b="0" lang="zh-TW" sz="900" u="none" cap="none" strike="noStrike">
                          <a:solidFill>
                            <a:schemeClr val="dk1"/>
                          </a:solidFill>
                        </a:rPr>
                        <a:t>ate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900" u="none" cap="none" strike="noStrike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zh-TW" sz="900"/>
                        <a:t>1988-12-25</a:t>
                      </a:r>
                      <a:endParaRPr sz="900" u="none" cap="none" strike="noStrike"/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/>
                        <a:t>managingOrganization</a:t>
                      </a:r>
                      <a:endParaRPr sz="9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900" u="none" cap="none" strike="noStrike"/>
                        <a:t>:</a:t>
                      </a:r>
                      <a:r>
                        <a:rPr lang="zh-TW" sz="900" u="sng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Organization/</a:t>
                      </a:r>
                      <a:r>
                        <a:rPr lang="zh-TW" sz="900" u="sng">
                          <a:solidFill>
                            <a:srgbClr val="0000FF"/>
                          </a:solidFill>
                        </a:rPr>
                        <a:t>45a5c5b1-4ec1-4d60-b4b2-ff5a84a41fd7</a:t>
                      </a:r>
                      <a:endParaRPr sz="900">
                        <a:solidFill>
                          <a:srgbClr val="0000FF"/>
                        </a:solidFill>
                      </a:endParaRPr>
                    </a:p>
                  </a:txBody>
                  <a:tcPr marT="34300" marB="34300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6" name="Google Shape;1166;p110"/>
          <p:cNvGraphicFramePr/>
          <p:nvPr/>
        </p:nvGraphicFramePr>
        <p:xfrm>
          <a:off x="4571990" y="3761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{3531EF29-2807-4482-B6F3-DBF3E6ADEB81}</a:tableStyleId>
              </a:tblPr>
              <a:tblGrid>
                <a:gridCol w="1651000"/>
                <a:gridCol w="2249425"/>
              </a:tblGrid>
              <a:tr h="171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Immunization </a:t>
                      </a: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lang="zh-TW"/>
                        <a:t>疫苗</a:t>
                      </a:r>
                      <a:r>
                        <a:rPr b="1" lang="zh-TW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1" sz="14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fullUrl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urn:uuid:c6371c72-eac3-11eb-9a03-0242ac130003</a:t>
                      </a:r>
                      <a:endParaRPr sz="1100" u="none" cap="none" strike="noStrike"/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p</a:t>
                      </a: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atient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vaccineCode.code</a:t>
                      </a:r>
                      <a:endParaRPr sz="1100"/>
                    </a:p>
                  </a:txBody>
                  <a:tcPr marT="34300" marB="343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1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b="0" lang="zh-TW" sz="1100" u="sng" cap="none" strike="noStrike">
                          <a:solidFill>
                            <a:srgbClr val="0000FF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Patient/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  <a:latin typeface="Roboto Condensed Light"/>
                          <a:ea typeface="Roboto Condensed Light"/>
                          <a:cs typeface="Roboto Condensed Light"/>
                          <a:sym typeface="Roboto Condensed Light"/>
                        </a:rPr>
                        <a:t>e2326984-eabb-11eb-9a03-0242ac130003</a:t>
                      </a:r>
                      <a:r>
                        <a:rPr lang="zh-TW" sz="1100" u="sng">
                          <a:solidFill>
                            <a:srgbClr val="0000FF"/>
                          </a:solidFill>
                        </a:rPr>
                        <a:t> </a:t>
                      </a:r>
                      <a:endParaRPr sz="1100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chemeClr val="accent6"/>
                          </a:solidFill>
                        </a:rPr>
                        <a:t>:CoV_AZ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7" name="Google Shape;1167;p110"/>
          <p:cNvSpPr/>
          <p:nvPr/>
        </p:nvSpPr>
        <p:spPr>
          <a:xfrm>
            <a:off x="168800" y="1775575"/>
            <a:ext cx="3708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1</a:t>
            </a:r>
            <a:endParaRPr sz="800"/>
          </a:p>
        </p:txBody>
      </p:sp>
      <p:sp>
        <p:nvSpPr>
          <p:cNvPr id="1168" name="Google Shape;1168;p110"/>
          <p:cNvSpPr/>
          <p:nvPr/>
        </p:nvSpPr>
        <p:spPr>
          <a:xfrm>
            <a:off x="4386600" y="1775575"/>
            <a:ext cx="3708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2</a:t>
            </a:r>
            <a:endParaRPr sz="800"/>
          </a:p>
        </p:txBody>
      </p:sp>
      <p:sp>
        <p:nvSpPr>
          <p:cNvPr id="1169" name="Google Shape;1169;p110"/>
          <p:cNvSpPr/>
          <p:nvPr/>
        </p:nvSpPr>
        <p:spPr>
          <a:xfrm>
            <a:off x="4386600" y="3582600"/>
            <a:ext cx="3708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4</a:t>
            </a:r>
            <a:endParaRPr sz="800"/>
          </a:p>
        </p:txBody>
      </p:sp>
      <p:sp>
        <p:nvSpPr>
          <p:cNvPr id="1170" name="Google Shape;1170;p110"/>
          <p:cNvSpPr/>
          <p:nvPr/>
        </p:nvSpPr>
        <p:spPr>
          <a:xfrm>
            <a:off x="73900" y="3582600"/>
            <a:ext cx="3708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3</a:t>
            </a:r>
            <a:endParaRPr sz="800"/>
          </a:p>
        </p:txBody>
      </p:sp>
      <p:sp>
        <p:nvSpPr>
          <p:cNvPr id="1171" name="Google Shape;1171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11"/>
          <p:cNvSpPr txBox="1"/>
          <p:nvPr>
            <p:ph type="ctrTitle"/>
          </p:nvPr>
        </p:nvSpPr>
        <p:spPr>
          <a:xfrm>
            <a:off x="374100" y="1066000"/>
            <a:ext cx="83958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Immunization: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http://203.64.84.213:8080/fhir/Immunization/2461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Patient: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http://203.64.84.213:8080/fhir/Patient/1562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Organization: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http://203.64.84.213:8080/fhir/Organization/1560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Composition: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http://203.64.84.213:8080/fhir/Immunization/3650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Bundle Document: </a:t>
            </a:r>
            <a:r>
              <a:rPr lang="zh-TW" u="sng">
                <a:solidFill>
                  <a:schemeClr val="hlink"/>
                </a:solidFill>
                <a:hlinkClick r:id="rId7"/>
              </a:rPr>
              <a:t>http://203.64.84.213:8080/fhir/Bundle/3651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7" name="Google Shape;1177;p111"/>
          <p:cNvSpPr txBox="1"/>
          <p:nvPr/>
        </p:nvSpPr>
        <p:spPr>
          <a:xfrm>
            <a:off x="2357921" y="154225"/>
            <a:ext cx="458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範例連結</a:t>
            </a:r>
            <a:endParaRPr b="1" i="0" sz="3600" u="none" cap="none" strike="noStrike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78" name="Google Shape;1178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4"/>
          <p:cNvSpPr txBox="1"/>
          <p:nvPr>
            <p:ph type="ctrTitle"/>
          </p:nvPr>
        </p:nvSpPr>
        <p:spPr>
          <a:xfrm>
            <a:off x="6067353" y="1457563"/>
            <a:ext cx="3191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FHIR Document</a:t>
            </a:r>
            <a:endParaRPr sz="3200"/>
          </a:p>
        </p:txBody>
      </p:sp>
      <p:sp>
        <p:nvSpPr>
          <p:cNvPr id="997" name="Google Shape;997;p94"/>
          <p:cNvSpPr txBox="1"/>
          <p:nvPr>
            <p:ph idx="2" type="title"/>
          </p:nvPr>
        </p:nvSpPr>
        <p:spPr>
          <a:xfrm>
            <a:off x="5073500" y="1298238"/>
            <a:ext cx="7128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736"/>
              <a:buNone/>
            </a:pPr>
            <a:r>
              <a:rPr lang="zh-TW" sz="3800"/>
              <a:t>01</a:t>
            </a:r>
            <a:endParaRPr sz="3800"/>
          </a:p>
        </p:txBody>
      </p:sp>
      <p:sp>
        <p:nvSpPr>
          <p:cNvPr id="998" name="Google Shape;998;p94"/>
          <p:cNvSpPr txBox="1"/>
          <p:nvPr>
            <p:ph idx="4" type="title"/>
          </p:nvPr>
        </p:nvSpPr>
        <p:spPr>
          <a:xfrm>
            <a:off x="5073500" y="2111798"/>
            <a:ext cx="7128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736"/>
              <a:buNone/>
            </a:pPr>
            <a:r>
              <a:rPr lang="zh-TW" sz="3800"/>
              <a:t>02</a:t>
            </a:r>
            <a:endParaRPr sz="3800"/>
          </a:p>
        </p:txBody>
      </p:sp>
      <p:sp>
        <p:nvSpPr>
          <p:cNvPr id="999" name="Google Shape;999;p94"/>
          <p:cNvSpPr txBox="1"/>
          <p:nvPr>
            <p:ph idx="5" type="ctrTitle"/>
          </p:nvPr>
        </p:nvSpPr>
        <p:spPr>
          <a:xfrm>
            <a:off x="6050325" y="2250918"/>
            <a:ext cx="3191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879"/>
              <a:t>FHIR DOCUMENT </a:t>
            </a:r>
            <a:r>
              <a:rPr lang="zh-TW" sz="1879"/>
              <a:t>使用的</a:t>
            </a:r>
            <a:r>
              <a:rPr lang="zh-TW" sz="1879"/>
              <a:t>其他RESOURCES以及欄位</a:t>
            </a:r>
            <a:endParaRPr sz="1879"/>
          </a:p>
        </p:txBody>
      </p:sp>
      <p:sp>
        <p:nvSpPr>
          <p:cNvPr id="1000" name="Google Shape;1000;p94"/>
          <p:cNvSpPr txBox="1"/>
          <p:nvPr>
            <p:ph idx="6" type="title"/>
          </p:nvPr>
        </p:nvSpPr>
        <p:spPr>
          <a:xfrm>
            <a:off x="5073500" y="2944378"/>
            <a:ext cx="7128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736"/>
              <a:buNone/>
            </a:pPr>
            <a:r>
              <a:rPr lang="zh-TW" sz="3800"/>
              <a:t>03</a:t>
            </a:r>
            <a:endParaRPr sz="3800"/>
          </a:p>
        </p:txBody>
      </p:sp>
      <p:sp>
        <p:nvSpPr>
          <p:cNvPr id="1001" name="Google Shape;1001;p94"/>
          <p:cNvSpPr txBox="1"/>
          <p:nvPr>
            <p:ph type="ctrTitle"/>
          </p:nvPr>
        </p:nvSpPr>
        <p:spPr>
          <a:xfrm>
            <a:off x="409000" y="2695125"/>
            <a:ext cx="27171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OUTLINE</a:t>
            </a:r>
            <a:endParaRPr sz="4800"/>
          </a:p>
        </p:txBody>
      </p:sp>
      <p:sp>
        <p:nvSpPr>
          <p:cNvPr id="1002" name="Google Shape;1002;p94"/>
          <p:cNvSpPr txBox="1"/>
          <p:nvPr>
            <p:ph idx="7" type="ctrTitle"/>
          </p:nvPr>
        </p:nvSpPr>
        <p:spPr>
          <a:xfrm>
            <a:off x="6067353" y="3081963"/>
            <a:ext cx="3191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</a:rPr>
              <a:t>DEMO &amp; 練習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03" name="Google Shape;1003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12"/>
          <p:cNvSpPr txBox="1"/>
          <p:nvPr>
            <p:ph type="title"/>
          </p:nvPr>
        </p:nvSpPr>
        <p:spPr>
          <a:xfrm>
            <a:off x="3686050" y="1387275"/>
            <a:ext cx="47379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TW"/>
              <a:t>DEMO &amp; 練習</a:t>
            </a:r>
            <a:endParaRPr/>
          </a:p>
        </p:txBody>
      </p:sp>
      <p:sp>
        <p:nvSpPr>
          <p:cNvPr id="1184" name="Google Shape;1184;p112"/>
          <p:cNvSpPr txBox="1"/>
          <p:nvPr>
            <p:ph idx="2" type="title"/>
          </p:nvPr>
        </p:nvSpPr>
        <p:spPr>
          <a:xfrm>
            <a:off x="6323650" y="315950"/>
            <a:ext cx="2100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zh-TW"/>
              <a:t>03</a:t>
            </a:r>
            <a:endParaRPr/>
          </a:p>
        </p:txBody>
      </p:sp>
      <p:pic>
        <p:nvPicPr>
          <p:cNvPr id="1185" name="Google Shape;1185;p112"/>
          <p:cNvPicPr preferRelativeResize="0"/>
          <p:nvPr/>
        </p:nvPicPr>
        <p:blipFill rotWithShape="1">
          <a:blip r:embed="rId3">
            <a:alphaModFix/>
          </a:blip>
          <a:srcRect b="0" l="54650" r="12989" t="0"/>
          <a:stretch/>
        </p:blipFill>
        <p:spPr>
          <a:xfrm>
            <a:off x="0" y="0"/>
            <a:ext cx="24950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93" name="Google Shape;1193;p113"/>
          <p:cNvSpPr txBox="1"/>
          <p:nvPr/>
        </p:nvSpPr>
        <p:spPr>
          <a:xfrm>
            <a:off x="235950" y="354994"/>
            <a:ext cx="867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 SemiBold"/>
              <a:buAutoNum type="arabicPeriod"/>
            </a:pPr>
            <a:r>
              <a:rPr lang="zh-TW" sz="24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下載 Github 連結: </a:t>
            </a:r>
            <a:endParaRPr sz="2400">
              <a:solidFill>
                <a:schemeClr val="dk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u="sng">
                <a:solidFill>
                  <a:srgbClr val="0000FF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https://github.com/thaliazsy/FHIR-Document</a:t>
            </a:r>
            <a:r>
              <a:rPr lang="zh-TW" sz="2400">
                <a:solidFill>
                  <a:srgbClr val="0000FF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194" name="Google Shape;1194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75" y="1278400"/>
            <a:ext cx="7684851" cy="37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113"/>
          <p:cNvSpPr/>
          <p:nvPr/>
        </p:nvSpPr>
        <p:spPr>
          <a:xfrm>
            <a:off x="5354200" y="4325438"/>
            <a:ext cx="1454100" cy="28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113"/>
          <p:cNvSpPr txBox="1"/>
          <p:nvPr/>
        </p:nvSpPr>
        <p:spPr>
          <a:xfrm>
            <a:off x="6204050" y="0"/>
            <a:ext cx="29400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下載安裝程式流程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03" name="Google Shape;1203;p114"/>
          <p:cNvSpPr txBox="1"/>
          <p:nvPr/>
        </p:nvSpPr>
        <p:spPr>
          <a:xfrm>
            <a:off x="293625" y="656888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2.    </a:t>
            </a:r>
            <a:r>
              <a:rPr lang="zh-TW" sz="2400">
                <a:solidFill>
                  <a:srgbClr val="0070C0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解壓縮</a:t>
            </a:r>
            <a:r>
              <a:rPr lang="zh-TW" sz="24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檔案。</a:t>
            </a:r>
            <a:endParaRPr/>
          </a:p>
        </p:txBody>
      </p:sp>
      <p:pic>
        <p:nvPicPr>
          <p:cNvPr id="1204" name="Google Shape;120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388" y="1122151"/>
            <a:ext cx="5237226" cy="38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114"/>
          <p:cNvSpPr/>
          <p:nvPr/>
        </p:nvSpPr>
        <p:spPr>
          <a:xfrm>
            <a:off x="5582425" y="4660756"/>
            <a:ext cx="875700" cy="28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114"/>
          <p:cNvSpPr txBox="1"/>
          <p:nvPr/>
        </p:nvSpPr>
        <p:spPr>
          <a:xfrm>
            <a:off x="6204050" y="0"/>
            <a:ext cx="29400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下載安裝程式流程</a:t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5"/>
          <p:cNvSpPr txBox="1"/>
          <p:nvPr>
            <p:ph idx="12" type="sldNum"/>
          </p:nvPr>
        </p:nvSpPr>
        <p:spPr>
          <a:xfrm>
            <a:off x="8556784" y="4781588"/>
            <a:ext cx="5487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13" name="Google Shape;1213;p115"/>
          <p:cNvSpPr txBox="1"/>
          <p:nvPr/>
        </p:nvSpPr>
        <p:spPr>
          <a:xfrm>
            <a:off x="261175" y="520538"/>
            <a:ext cx="829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3.    使用程式碼編輯器(Visual Studio Code) 打開程式碼。</a:t>
            </a:r>
            <a:endParaRPr sz="2400">
              <a:solidFill>
                <a:schemeClr val="dk1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Semi Condensed SemiBold"/>
              <a:buAutoNum type="alphaLcPeriod"/>
            </a:pPr>
            <a:r>
              <a:rPr lang="zh-TW" sz="24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執行</a:t>
            </a:r>
            <a:r>
              <a:rPr lang="zh-TW" sz="2400">
                <a:solidFill>
                  <a:srgbClr val="0070C0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index.html</a:t>
            </a:r>
            <a:endParaRPr/>
          </a:p>
        </p:txBody>
      </p:sp>
      <p:sp>
        <p:nvSpPr>
          <p:cNvPr id="1214" name="Google Shape;1214;p115"/>
          <p:cNvSpPr txBox="1"/>
          <p:nvPr/>
        </p:nvSpPr>
        <p:spPr>
          <a:xfrm>
            <a:off x="6204050" y="0"/>
            <a:ext cx="29400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下載安裝程式流程</a:t>
            </a:r>
            <a:endParaRPr sz="2500"/>
          </a:p>
        </p:txBody>
      </p:sp>
      <p:pic>
        <p:nvPicPr>
          <p:cNvPr id="1215" name="Google Shape;1215;p115"/>
          <p:cNvPicPr preferRelativeResize="0"/>
          <p:nvPr/>
        </p:nvPicPr>
        <p:blipFill rotWithShape="1">
          <a:blip r:embed="rId3">
            <a:alphaModFix/>
          </a:blip>
          <a:srcRect b="29103" l="0" r="18039" t="0"/>
          <a:stretch/>
        </p:blipFill>
        <p:spPr>
          <a:xfrm>
            <a:off x="366113" y="1443950"/>
            <a:ext cx="8411773" cy="353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115"/>
          <p:cNvSpPr/>
          <p:nvPr/>
        </p:nvSpPr>
        <p:spPr>
          <a:xfrm>
            <a:off x="974363" y="2866800"/>
            <a:ext cx="958200" cy="19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15"/>
          <p:cNvSpPr/>
          <p:nvPr/>
        </p:nvSpPr>
        <p:spPr>
          <a:xfrm>
            <a:off x="2464988" y="2866800"/>
            <a:ext cx="1436100" cy="19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15"/>
          <p:cNvSpPr txBox="1"/>
          <p:nvPr/>
        </p:nvSpPr>
        <p:spPr>
          <a:xfrm>
            <a:off x="5541238" y="3056888"/>
            <a:ext cx="2940000" cy="1293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DD333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Right click index.html</a:t>
            </a:r>
            <a:endParaRPr sz="2400">
              <a:solidFill>
                <a:srgbClr val="DD3333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DD333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select Open with Live Server</a:t>
            </a:r>
            <a:endParaRPr sz="2400">
              <a:solidFill>
                <a:srgbClr val="DD3333"/>
              </a:solidFill>
              <a:latin typeface="Barlow Semi Condensed SemiBold"/>
              <a:ea typeface="Barlow Semi Condensed SemiBold"/>
              <a:cs typeface="Barlow Semi Condensed SemiBold"/>
              <a:sym typeface="Barlow Semi Condensed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4" name="Google Shape;1224;p116"/>
          <p:cNvSpPr txBox="1"/>
          <p:nvPr/>
        </p:nvSpPr>
        <p:spPr>
          <a:xfrm>
            <a:off x="84450" y="15301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Index.html 畫面</a:t>
            </a:r>
            <a:endParaRPr/>
          </a:p>
        </p:txBody>
      </p:sp>
      <p:sp>
        <p:nvSpPr>
          <p:cNvPr id="1225" name="Google Shape;1225;p116"/>
          <p:cNvSpPr txBox="1"/>
          <p:nvPr/>
        </p:nvSpPr>
        <p:spPr>
          <a:xfrm>
            <a:off x="7822425" y="0"/>
            <a:ext cx="13215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b="1" sz="25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226" name="Google Shape;122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9513"/>
            <a:ext cx="8583178" cy="373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32" name="Google Shape;1232;p117"/>
          <p:cNvSpPr txBox="1"/>
          <p:nvPr/>
        </p:nvSpPr>
        <p:spPr>
          <a:xfrm>
            <a:off x="84450" y="153025"/>
            <a:ext cx="660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創建Organization、Patient、Imunization 資料</a:t>
            </a:r>
            <a:endParaRPr/>
          </a:p>
        </p:txBody>
      </p:sp>
      <p:sp>
        <p:nvSpPr>
          <p:cNvPr id="1233" name="Google Shape;1233;p117"/>
          <p:cNvSpPr txBox="1"/>
          <p:nvPr/>
        </p:nvSpPr>
        <p:spPr>
          <a:xfrm>
            <a:off x="7822425" y="0"/>
            <a:ext cx="13215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b="1" sz="25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234" name="Google Shape;123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9513"/>
            <a:ext cx="8583178" cy="3737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117"/>
          <p:cNvSpPr/>
          <p:nvPr/>
        </p:nvSpPr>
        <p:spPr>
          <a:xfrm>
            <a:off x="2367475" y="815975"/>
            <a:ext cx="1699500" cy="25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41" name="Google Shape;1241;p118"/>
          <p:cNvSpPr txBox="1"/>
          <p:nvPr/>
        </p:nvSpPr>
        <p:spPr>
          <a:xfrm>
            <a:off x="7822425" y="0"/>
            <a:ext cx="13215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b="1" sz="25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242" name="Google Shape;1242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50" y="900700"/>
            <a:ext cx="8772900" cy="3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118"/>
          <p:cNvSpPr txBox="1"/>
          <p:nvPr/>
        </p:nvSpPr>
        <p:spPr>
          <a:xfrm>
            <a:off x="84450" y="153025"/>
            <a:ext cx="718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創建FHIR Organization、Patient、Imunization 資料</a:t>
            </a: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畫面</a:t>
            </a:r>
            <a:endParaRPr/>
          </a:p>
        </p:txBody>
      </p:sp>
      <p:sp>
        <p:nvSpPr>
          <p:cNvPr id="1244" name="Google Shape;1244;p118"/>
          <p:cNvSpPr/>
          <p:nvPr/>
        </p:nvSpPr>
        <p:spPr>
          <a:xfrm>
            <a:off x="185550" y="2793525"/>
            <a:ext cx="8834700" cy="189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18"/>
          <p:cNvSpPr txBox="1"/>
          <p:nvPr/>
        </p:nvSpPr>
        <p:spPr>
          <a:xfrm>
            <a:off x="3648675" y="2242100"/>
            <a:ext cx="4810800" cy="43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可使用的Organization、Patient、Imunization 資料範本</a:t>
            </a: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246" name="Google Shape;1246;p118"/>
          <p:cNvCxnSpPr>
            <a:endCxn id="1245" idx="1"/>
          </p:cNvCxnSpPr>
          <p:nvPr/>
        </p:nvCxnSpPr>
        <p:spPr>
          <a:xfrm flipH="1" rot="10800000">
            <a:off x="3268275" y="2457650"/>
            <a:ext cx="380400" cy="26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118"/>
          <p:cNvSpPr txBox="1"/>
          <p:nvPr/>
        </p:nvSpPr>
        <p:spPr>
          <a:xfrm>
            <a:off x="3534500" y="1424750"/>
            <a:ext cx="1483200" cy="43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複製貼上地方</a:t>
            </a: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248" name="Google Shape;1248;p118"/>
          <p:cNvCxnSpPr>
            <a:endCxn id="1247" idx="1"/>
          </p:cNvCxnSpPr>
          <p:nvPr/>
        </p:nvCxnSpPr>
        <p:spPr>
          <a:xfrm flipH="1" rot="10800000">
            <a:off x="3087800" y="1640300"/>
            <a:ext cx="446700" cy="11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9" name="Google Shape;1249;p118"/>
          <p:cNvSpPr txBox="1"/>
          <p:nvPr/>
        </p:nvSpPr>
        <p:spPr>
          <a:xfrm>
            <a:off x="1224475" y="707125"/>
            <a:ext cx="1483200" cy="43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上傳資料按鈕</a:t>
            </a: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250" name="Google Shape;1250;p118"/>
          <p:cNvCxnSpPr>
            <a:endCxn id="1249" idx="1"/>
          </p:cNvCxnSpPr>
          <p:nvPr/>
        </p:nvCxnSpPr>
        <p:spPr>
          <a:xfrm flipH="1" rot="10800000">
            <a:off x="672775" y="922675"/>
            <a:ext cx="551700" cy="5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56" name="Google Shape;1256;p119"/>
          <p:cNvSpPr txBox="1"/>
          <p:nvPr/>
        </p:nvSpPr>
        <p:spPr>
          <a:xfrm>
            <a:off x="84450" y="153025"/>
            <a:ext cx="660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創建FHIR Organization 資料</a:t>
            </a:r>
            <a:endParaRPr/>
          </a:p>
        </p:txBody>
      </p:sp>
      <p:sp>
        <p:nvSpPr>
          <p:cNvPr id="1257" name="Google Shape;1257;p119"/>
          <p:cNvSpPr txBox="1"/>
          <p:nvPr/>
        </p:nvSpPr>
        <p:spPr>
          <a:xfrm>
            <a:off x="7822425" y="0"/>
            <a:ext cx="13215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b="1" sz="25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258" name="Google Shape;125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6525"/>
            <a:ext cx="85629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119"/>
          <p:cNvSpPr/>
          <p:nvPr/>
        </p:nvSpPr>
        <p:spPr>
          <a:xfrm>
            <a:off x="152400" y="1782300"/>
            <a:ext cx="843600" cy="24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19"/>
          <p:cNvSpPr/>
          <p:nvPr/>
        </p:nvSpPr>
        <p:spPr>
          <a:xfrm>
            <a:off x="4507050" y="1606525"/>
            <a:ext cx="2982600" cy="28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19"/>
          <p:cNvSpPr txBox="1"/>
          <p:nvPr/>
        </p:nvSpPr>
        <p:spPr>
          <a:xfrm>
            <a:off x="321100" y="739900"/>
            <a:ext cx="8394300" cy="64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貼上FHIR JSON Organization資料範本 -&gt; 修改內容 -&gt; 點按【Create Resource】按鈕把資料上傳到FHIR SERVER -&gt; 收到 ID 回應 (代表上傳成功)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62" name="Google Shape;1262;p119"/>
          <p:cNvSpPr/>
          <p:nvPr/>
        </p:nvSpPr>
        <p:spPr>
          <a:xfrm>
            <a:off x="206900" y="3516775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1</a:t>
            </a:r>
            <a:endParaRPr sz="800"/>
          </a:p>
        </p:txBody>
      </p:sp>
      <p:sp>
        <p:nvSpPr>
          <p:cNvPr id="1263" name="Google Shape;1263;p119"/>
          <p:cNvSpPr/>
          <p:nvPr/>
        </p:nvSpPr>
        <p:spPr>
          <a:xfrm>
            <a:off x="996000" y="1606825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2</a:t>
            </a:r>
            <a:endParaRPr sz="800"/>
          </a:p>
        </p:txBody>
      </p:sp>
      <p:sp>
        <p:nvSpPr>
          <p:cNvPr id="1264" name="Google Shape;1264;p119"/>
          <p:cNvSpPr/>
          <p:nvPr/>
        </p:nvSpPr>
        <p:spPr>
          <a:xfrm>
            <a:off x="4281788" y="1419175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3</a:t>
            </a:r>
            <a:endParaRPr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70" name="Google Shape;1270;p120"/>
          <p:cNvSpPr txBox="1"/>
          <p:nvPr/>
        </p:nvSpPr>
        <p:spPr>
          <a:xfrm>
            <a:off x="84450" y="153025"/>
            <a:ext cx="660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創建FHIR Patient 資料</a:t>
            </a:r>
            <a:endParaRPr/>
          </a:p>
        </p:txBody>
      </p:sp>
      <p:sp>
        <p:nvSpPr>
          <p:cNvPr id="1271" name="Google Shape;1271;p120"/>
          <p:cNvSpPr txBox="1"/>
          <p:nvPr/>
        </p:nvSpPr>
        <p:spPr>
          <a:xfrm>
            <a:off x="7822425" y="0"/>
            <a:ext cx="13215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b="1" sz="25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72" name="Google Shape;1272;p120"/>
          <p:cNvSpPr txBox="1"/>
          <p:nvPr/>
        </p:nvSpPr>
        <p:spPr>
          <a:xfrm>
            <a:off x="321100" y="739900"/>
            <a:ext cx="8394300" cy="64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貼上FHIR JSON Patient 資料範本 -&gt; 修改內容 -&gt; 點按【Create Resource】按鈕把資料上傳到FHIR SERVER -&gt; 收到 ID 回應 (代表上傳成功)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273" name="Google Shape;1273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50" y="1606525"/>
            <a:ext cx="8738400" cy="301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120"/>
          <p:cNvSpPr/>
          <p:nvPr/>
        </p:nvSpPr>
        <p:spPr>
          <a:xfrm>
            <a:off x="152400" y="1782300"/>
            <a:ext cx="843600" cy="24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20"/>
          <p:cNvSpPr/>
          <p:nvPr/>
        </p:nvSpPr>
        <p:spPr>
          <a:xfrm>
            <a:off x="4507050" y="1606525"/>
            <a:ext cx="2982600" cy="28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20"/>
          <p:cNvSpPr/>
          <p:nvPr/>
        </p:nvSpPr>
        <p:spPr>
          <a:xfrm>
            <a:off x="206900" y="3516775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1</a:t>
            </a:r>
            <a:endParaRPr sz="800"/>
          </a:p>
        </p:txBody>
      </p:sp>
      <p:sp>
        <p:nvSpPr>
          <p:cNvPr id="1277" name="Google Shape;1277;p120"/>
          <p:cNvSpPr/>
          <p:nvPr/>
        </p:nvSpPr>
        <p:spPr>
          <a:xfrm>
            <a:off x="996000" y="1606825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2</a:t>
            </a:r>
            <a:endParaRPr sz="800"/>
          </a:p>
        </p:txBody>
      </p:sp>
      <p:sp>
        <p:nvSpPr>
          <p:cNvPr id="1278" name="Google Shape;1278;p120"/>
          <p:cNvSpPr/>
          <p:nvPr/>
        </p:nvSpPr>
        <p:spPr>
          <a:xfrm>
            <a:off x="4281788" y="1419175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3</a:t>
            </a:r>
            <a:endParaRPr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84" name="Google Shape;1284;p121"/>
          <p:cNvSpPr txBox="1"/>
          <p:nvPr/>
        </p:nvSpPr>
        <p:spPr>
          <a:xfrm>
            <a:off x="84450" y="153025"/>
            <a:ext cx="660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創建FHIR Imunization 資料</a:t>
            </a:r>
            <a:endParaRPr/>
          </a:p>
        </p:txBody>
      </p:sp>
      <p:sp>
        <p:nvSpPr>
          <p:cNvPr id="1285" name="Google Shape;1285;p121"/>
          <p:cNvSpPr txBox="1"/>
          <p:nvPr/>
        </p:nvSpPr>
        <p:spPr>
          <a:xfrm>
            <a:off x="7822425" y="0"/>
            <a:ext cx="13215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b="1" sz="25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86" name="Google Shape;1286;p121"/>
          <p:cNvSpPr txBox="1"/>
          <p:nvPr/>
        </p:nvSpPr>
        <p:spPr>
          <a:xfrm>
            <a:off x="321100" y="739900"/>
            <a:ext cx="8394300" cy="646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貼上FHIR JSON Imunization 資料範本 -&gt; 修改內容 -&gt; 點按【Create Resource】按鈕把資料上傳到FHIR SERVER -&gt; 收到 ID 回應 (代表上傳成功)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287" name="Google Shape;128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1651175"/>
            <a:ext cx="8643419" cy="29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121"/>
          <p:cNvSpPr/>
          <p:nvPr/>
        </p:nvSpPr>
        <p:spPr>
          <a:xfrm>
            <a:off x="152400" y="1782300"/>
            <a:ext cx="843600" cy="24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121"/>
          <p:cNvSpPr/>
          <p:nvPr/>
        </p:nvSpPr>
        <p:spPr>
          <a:xfrm>
            <a:off x="4516400" y="1651175"/>
            <a:ext cx="2982600" cy="28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21"/>
          <p:cNvSpPr/>
          <p:nvPr/>
        </p:nvSpPr>
        <p:spPr>
          <a:xfrm>
            <a:off x="206900" y="3516775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1</a:t>
            </a:r>
            <a:endParaRPr sz="800"/>
          </a:p>
        </p:txBody>
      </p:sp>
      <p:sp>
        <p:nvSpPr>
          <p:cNvPr id="1291" name="Google Shape;1291;p121"/>
          <p:cNvSpPr/>
          <p:nvPr/>
        </p:nvSpPr>
        <p:spPr>
          <a:xfrm>
            <a:off x="996000" y="1606825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2</a:t>
            </a:r>
            <a:endParaRPr sz="800"/>
          </a:p>
        </p:txBody>
      </p:sp>
      <p:sp>
        <p:nvSpPr>
          <p:cNvPr id="1292" name="Google Shape;1292;p121"/>
          <p:cNvSpPr/>
          <p:nvPr/>
        </p:nvSpPr>
        <p:spPr>
          <a:xfrm>
            <a:off x="4281788" y="1419175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3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95"/>
          <p:cNvSpPr txBox="1"/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</a:rPr>
              <a:t>FHIR Document</a:t>
            </a:r>
            <a:endParaRPr/>
          </a:p>
        </p:txBody>
      </p:sp>
      <p:sp>
        <p:nvSpPr>
          <p:cNvPr id="1009" name="Google Shape;1009;p95"/>
          <p:cNvSpPr txBox="1"/>
          <p:nvPr>
            <p:ph idx="4294967295" type="title"/>
          </p:nvPr>
        </p:nvSpPr>
        <p:spPr>
          <a:xfrm>
            <a:off x="5315550" y="1060025"/>
            <a:ext cx="2100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6000"/>
              <a:t>01</a:t>
            </a: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98" name="Google Shape;1298;p122"/>
          <p:cNvSpPr txBox="1"/>
          <p:nvPr/>
        </p:nvSpPr>
        <p:spPr>
          <a:xfrm>
            <a:off x="84450" y="153025"/>
            <a:ext cx="552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搜尋疫苗資料並確認疫苗資料有存在</a:t>
            </a:r>
            <a:endParaRPr/>
          </a:p>
        </p:txBody>
      </p:sp>
      <p:sp>
        <p:nvSpPr>
          <p:cNvPr id="1299" name="Google Shape;1299;p122"/>
          <p:cNvSpPr txBox="1"/>
          <p:nvPr/>
        </p:nvSpPr>
        <p:spPr>
          <a:xfrm>
            <a:off x="7822425" y="0"/>
            <a:ext cx="13215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b="1" sz="25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00" name="Google Shape;1300;p122"/>
          <p:cNvSpPr txBox="1"/>
          <p:nvPr/>
        </p:nvSpPr>
        <p:spPr>
          <a:xfrm>
            <a:off x="1623600" y="745775"/>
            <a:ext cx="19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301" name="Google Shape;1301;p122"/>
          <p:cNvSpPr txBox="1"/>
          <p:nvPr/>
        </p:nvSpPr>
        <p:spPr>
          <a:xfrm>
            <a:off x="359125" y="654325"/>
            <a:ext cx="4335300" cy="415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輸入疫苗資料id -&gt; 點按【Search Imunization】按鈕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302" name="Google Shape;1302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3" y="1298425"/>
            <a:ext cx="8953076" cy="34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122"/>
          <p:cNvSpPr/>
          <p:nvPr/>
        </p:nvSpPr>
        <p:spPr>
          <a:xfrm>
            <a:off x="95200" y="1305500"/>
            <a:ext cx="979200" cy="19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22"/>
          <p:cNvSpPr/>
          <p:nvPr/>
        </p:nvSpPr>
        <p:spPr>
          <a:xfrm>
            <a:off x="95200" y="1586475"/>
            <a:ext cx="1262100" cy="28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22"/>
          <p:cNvSpPr/>
          <p:nvPr/>
        </p:nvSpPr>
        <p:spPr>
          <a:xfrm>
            <a:off x="1357300" y="1586775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1</a:t>
            </a:r>
            <a:endParaRPr sz="800"/>
          </a:p>
        </p:txBody>
      </p:sp>
      <p:sp>
        <p:nvSpPr>
          <p:cNvPr id="1306" name="Google Shape;1306;p122"/>
          <p:cNvSpPr/>
          <p:nvPr/>
        </p:nvSpPr>
        <p:spPr>
          <a:xfrm>
            <a:off x="1074400" y="1260800"/>
            <a:ext cx="304200" cy="289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/>
              <a:t>2</a:t>
            </a:r>
            <a:endParaRPr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12" name="Google Shape;1312;p123"/>
          <p:cNvSpPr txBox="1"/>
          <p:nvPr/>
        </p:nvSpPr>
        <p:spPr>
          <a:xfrm>
            <a:off x="84450" y="153025"/>
            <a:ext cx="493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顯示</a:t>
            </a: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疫苗、</a:t>
            </a: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病人以及醫院的資料</a:t>
            </a:r>
            <a:endParaRPr/>
          </a:p>
        </p:txBody>
      </p:sp>
      <p:sp>
        <p:nvSpPr>
          <p:cNvPr id="1313" name="Google Shape;1313;p123"/>
          <p:cNvSpPr txBox="1"/>
          <p:nvPr/>
        </p:nvSpPr>
        <p:spPr>
          <a:xfrm>
            <a:off x="7822425" y="0"/>
            <a:ext cx="13215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b="1" sz="25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14" name="Google Shape;1314;p123"/>
          <p:cNvSpPr txBox="1"/>
          <p:nvPr/>
        </p:nvSpPr>
        <p:spPr>
          <a:xfrm>
            <a:off x="1623600" y="745775"/>
            <a:ext cx="19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315" name="Google Shape;1315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5" y="1219591"/>
            <a:ext cx="8907151" cy="301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21" name="Google Shape;1321;p124"/>
          <p:cNvSpPr txBox="1"/>
          <p:nvPr/>
        </p:nvSpPr>
        <p:spPr>
          <a:xfrm>
            <a:off x="84450" y="153025"/>
            <a:ext cx="493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6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製創疫苗證明書</a:t>
            </a:r>
            <a:endParaRPr/>
          </a:p>
        </p:txBody>
      </p:sp>
      <p:sp>
        <p:nvSpPr>
          <p:cNvPr id="1322" name="Google Shape;1322;p124"/>
          <p:cNvSpPr txBox="1"/>
          <p:nvPr/>
        </p:nvSpPr>
        <p:spPr>
          <a:xfrm>
            <a:off x="7822425" y="0"/>
            <a:ext cx="13215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b="1" sz="25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323" name="Google Shape;1323;p124"/>
          <p:cNvSpPr txBox="1"/>
          <p:nvPr/>
        </p:nvSpPr>
        <p:spPr>
          <a:xfrm>
            <a:off x="1623600" y="745775"/>
            <a:ext cx="19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324" name="Google Shape;1324;p124"/>
          <p:cNvPicPr preferRelativeResize="0"/>
          <p:nvPr/>
        </p:nvPicPr>
        <p:blipFill rotWithShape="1">
          <a:blip r:embed="rId3">
            <a:alphaModFix/>
          </a:blip>
          <a:srcRect b="6916" l="0" r="0" t="11424"/>
          <a:stretch/>
        </p:blipFill>
        <p:spPr>
          <a:xfrm>
            <a:off x="152400" y="835700"/>
            <a:ext cx="8525701" cy="39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24"/>
          <p:cNvSpPr/>
          <p:nvPr/>
        </p:nvSpPr>
        <p:spPr>
          <a:xfrm>
            <a:off x="1093625" y="943475"/>
            <a:ext cx="12621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24"/>
          <p:cNvSpPr/>
          <p:nvPr/>
        </p:nvSpPr>
        <p:spPr>
          <a:xfrm>
            <a:off x="3071450" y="991300"/>
            <a:ext cx="13950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32" name="Google Shape;133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25" y="642938"/>
            <a:ext cx="85629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125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顯示</a:t>
            </a:r>
            <a:r>
              <a:rPr lang="zh-TW" sz="2400">
                <a:solidFill>
                  <a:schemeClr val="dk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疫苗證明書</a:t>
            </a:r>
            <a:endParaRPr/>
          </a:p>
        </p:txBody>
      </p:sp>
      <p:sp>
        <p:nvSpPr>
          <p:cNvPr id="1334" name="Google Shape;1334;p125"/>
          <p:cNvSpPr txBox="1"/>
          <p:nvPr/>
        </p:nvSpPr>
        <p:spPr>
          <a:xfrm>
            <a:off x="7822425" y="0"/>
            <a:ext cx="1321500" cy="56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>
                <a:solidFill>
                  <a:srgbClr val="33333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Demo</a:t>
            </a:r>
            <a:endParaRPr b="1" sz="2500">
              <a:solidFill>
                <a:srgbClr val="33333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/>
        </p:nvSpPr>
        <p:spPr>
          <a:xfrm>
            <a:off x="1816350" y="1190550"/>
            <a:ext cx="55113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Barlow Semi Condensed SemiBold"/>
              <a:buNone/>
            </a:pPr>
            <a:r>
              <a:rPr b="0" i="0" lang="zh-TW" sz="7200" u="none" cap="none" strike="noStrike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96"/>
          <p:cNvSpPr txBox="1"/>
          <p:nvPr>
            <p:ph idx="4294967295" type="title"/>
          </p:nvPr>
        </p:nvSpPr>
        <p:spPr>
          <a:xfrm>
            <a:off x="100770" y="145475"/>
            <a:ext cx="26835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zh-TW"/>
              <a:t>BACKGROUND</a:t>
            </a:r>
            <a:endParaRPr/>
          </a:p>
        </p:txBody>
      </p:sp>
      <p:pic>
        <p:nvPicPr>
          <p:cNvPr descr="Patient - Free user icons" id="1015" name="Google Shape;101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800" y="1105925"/>
            <a:ext cx="1753075" cy="17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96"/>
          <p:cNvSpPr txBox="1"/>
          <p:nvPr/>
        </p:nvSpPr>
        <p:spPr>
          <a:xfrm>
            <a:off x="4082538" y="2858988"/>
            <a:ext cx="788100" cy="64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FHIR Patient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descr="2020 Immunization Rates - Salem Heights Elementary School" id="1017" name="Google Shape;1017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3088" y="932375"/>
            <a:ext cx="2420387" cy="19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96"/>
          <p:cNvSpPr txBox="1"/>
          <p:nvPr/>
        </p:nvSpPr>
        <p:spPr>
          <a:xfrm>
            <a:off x="6893335" y="2859000"/>
            <a:ext cx="1431000" cy="64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FHIR Imunization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019" name="Google Shape;1019;p96"/>
          <p:cNvCxnSpPr/>
          <p:nvPr/>
        </p:nvCxnSpPr>
        <p:spPr>
          <a:xfrm flipH="1" rot="10800000">
            <a:off x="2841450" y="2001075"/>
            <a:ext cx="804600" cy="1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96"/>
          <p:cNvCxnSpPr/>
          <p:nvPr/>
        </p:nvCxnSpPr>
        <p:spPr>
          <a:xfrm>
            <a:off x="5420913" y="2001200"/>
            <a:ext cx="7992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Hospital Building Icon Transparent PNG #51963 - PNG Images - PNGio" id="1021" name="Google Shape;1021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275" y="840800"/>
            <a:ext cx="2150100" cy="21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96"/>
          <p:cNvSpPr txBox="1"/>
          <p:nvPr/>
        </p:nvSpPr>
        <p:spPr>
          <a:xfrm>
            <a:off x="697835" y="2859000"/>
            <a:ext cx="1431000" cy="64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FHIR </a:t>
            </a:r>
            <a:r>
              <a:rPr lang="zh-TW" sz="1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Organization</a:t>
            </a:r>
            <a:endParaRPr sz="1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023" name="Google Shape;1023;p96"/>
          <p:cNvCxnSpPr/>
          <p:nvPr/>
        </p:nvCxnSpPr>
        <p:spPr>
          <a:xfrm rot="10800000">
            <a:off x="5417875" y="2212225"/>
            <a:ext cx="7635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96"/>
          <p:cNvCxnSpPr/>
          <p:nvPr/>
        </p:nvCxnSpPr>
        <p:spPr>
          <a:xfrm rot="10800000">
            <a:off x="2784275" y="2297825"/>
            <a:ext cx="7635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96"/>
          <p:cNvSpPr txBox="1"/>
          <p:nvPr/>
        </p:nvSpPr>
        <p:spPr>
          <a:xfrm>
            <a:off x="2712725" y="2458800"/>
            <a:ext cx="9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Roboto Condensed"/>
                <a:ea typeface="Roboto Condensed"/>
                <a:cs typeface="Roboto Condensed"/>
                <a:sym typeface="Roboto Condensed"/>
              </a:rPr>
              <a:t>參考到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6" name="Google Shape;1026;p96"/>
          <p:cNvSpPr txBox="1"/>
          <p:nvPr/>
        </p:nvSpPr>
        <p:spPr>
          <a:xfrm>
            <a:off x="5367225" y="2423250"/>
            <a:ext cx="9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Roboto Condensed"/>
                <a:ea typeface="Roboto Condensed"/>
                <a:cs typeface="Roboto Condensed"/>
                <a:sym typeface="Roboto Condensed"/>
              </a:rPr>
              <a:t>參考到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7" name="Google Shape;1027;p96"/>
          <p:cNvSpPr/>
          <p:nvPr/>
        </p:nvSpPr>
        <p:spPr>
          <a:xfrm>
            <a:off x="360350" y="3665075"/>
            <a:ext cx="8598000" cy="10569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96"/>
          <p:cNvSpPr txBox="1"/>
          <p:nvPr/>
        </p:nvSpPr>
        <p:spPr>
          <a:xfrm>
            <a:off x="1009225" y="4044925"/>
            <a:ext cx="764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可以用FHIR Document 紀錄一組文件包括這三個的資訊 (疫苗、病人、醫院的資訊) (作爲疫苗證明書)。</a:t>
            </a:r>
            <a:endParaRPr sz="16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descr="Download Png File Svg - Icon Attached Document PNG Image with No Background  - PNGkey.com" id="1029" name="Google Shape;1029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550" y="3505495"/>
            <a:ext cx="763500" cy="1135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1" name="Google Shape;1031;p96"/>
          <p:cNvSpPr txBox="1"/>
          <p:nvPr/>
        </p:nvSpPr>
        <p:spPr>
          <a:xfrm>
            <a:off x="1048450" y="3665063"/>
            <a:ext cx="764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DD33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怎麽證明病人有打完疫苗？</a:t>
            </a:r>
            <a:endParaRPr b="1" sz="1600">
              <a:solidFill>
                <a:srgbClr val="DD33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97"/>
          <p:cNvSpPr txBox="1"/>
          <p:nvPr>
            <p:ph idx="4294967295" type="title"/>
          </p:nvPr>
        </p:nvSpPr>
        <p:spPr>
          <a:xfrm>
            <a:off x="1446291" y="97740"/>
            <a:ext cx="6251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zh-TW"/>
              <a:t>WHAT IS FHIR DOCUMENT?</a:t>
            </a:r>
            <a:endParaRPr/>
          </a:p>
        </p:txBody>
      </p:sp>
      <p:sp>
        <p:nvSpPr>
          <p:cNvPr id="1037" name="Google Shape;1037;p97"/>
          <p:cNvSpPr txBox="1"/>
          <p:nvPr/>
        </p:nvSpPr>
        <p:spPr>
          <a:xfrm>
            <a:off x="1448075" y="1114250"/>
            <a:ext cx="6937500" cy="2586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lang="zh-TW" sz="2600">
                <a:latin typeface="Roboto Condensed"/>
                <a:ea typeface="Roboto Condensed"/>
                <a:cs typeface="Roboto Condensed"/>
                <a:sym typeface="Roboto Condensed"/>
              </a:rPr>
              <a:t>a bundle of information used to record one or more sets of sub-information (can be clinical or non-clinical information) with a fixed presentation that is authored and/or attested by humans, organizations and devices.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lang="zh-TW" sz="2600">
                <a:latin typeface="Roboto Condensed"/>
                <a:ea typeface="Roboto Condensed"/>
                <a:cs typeface="Roboto Condensed"/>
                <a:sym typeface="Roboto Condensed"/>
              </a:rPr>
              <a:t>FHIR Document is XML/JSON formated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Download Png File Svg - Icon Attached Document PNG Image with No Background  - PNGkey.com" id="1038" name="Google Shape;103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75" y="1114251"/>
            <a:ext cx="954300" cy="1419607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98"/>
          <p:cNvSpPr txBox="1"/>
          <p:nvPr>
            <p:ph idx="4294967295" type="title"/>
          </p:nvPr>
        </p:nvSpPr>
        <p:spPr>
          <a:xfrm>
            <a:off x="1446291" y="97740"/>
            <a:ext cx="6251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zh-TW"/>
              <a:t>WHEN DO WE USE</a:t>
            </a:r>
            <a:r>
              <a:rPr lang="zh-TW"/>
              <a:t> FHIR DOCUMENT?</a:t>
            </a:r>
            <a:endParaRPr/>
          </a:p>
        </p:txBody>
      </p:sp>
      <p:sp>
        <p:nvSpPr>
          <p:cNvPr id="1045" name="Google Shape;1045;p98"/>
          <p:cNvSpPr txBox="1"/>
          <p:nvPr/>
        </p:nvSpPr>
        <p:spPr>
          <a:xfrm>
            <a:off x="1067075" y="1038050"/>
            <a:ext cx="6937500" cy="1785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lang="zh-TW" sz="2600"/>
              <a:t>當一個或幾個文件信息的組合需要製作證書或證明時，FHIR Document 可用作包含已經存在所需和相關信息的證書或證明。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zh-TW" sz="2600"/>
              <a:t>例如: 臺灣數位疫苗接種證明</a:t>
            </a:r>
            <a:endParaRPr sz="2600"/>
          </a:p>
        </p:txBody>
      </p:sp>
      <p:pic>
        <p:nvPicPr>
          <p:cNvPr descr="A vaccine_certificate_process image" id="1046" name="Google Shape;1046;p98"/>
          <p:cNvPicPr preferRelativeResize="0"/>
          <p:nvPr/>
        </p:nvPicPr>
        <p:blipFill rotWithShape="1">
          <a:blip r:embed="rId3">
            <a:alphaModFix/>
          </a:blip>
          <a:srcRect b="37713" l="38381" r="38346" t="25133"/>
          <a:stretch/>
        </p:blipFill>
        <p:spPr>
          <a:xfrm>
            <a:off x="6267225" y="2741825"/>
            <a:ext cx="2452474" cy="22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99"/>
          <p:cNvSpPr txBox="1"/>
          <p:nvPr>
            <p:ph idx="4294967295" type="title"/>
          </p:nvPr>
        </p:nvSpPr>
        <p:spPr>
          <a:xfrm>
            <a:off x="196216" y="69690"/>
            <a:ext cx="6251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zh-TW" sz="2600"/>
              <a:t>WHY DO WE USE FHIR DOCUMENT?</a:t>
            </a:r>
            <a:endParaRPr sz="2600"/>
          </a:p>
        </p:txBody>
      </p:sp>
      <p:sp>
        <p:nvSpPr>
          <p:cNvPr id="1053" name="Google Shape;1053;p99"/>
          <p:cNvSpPr txBox="1"/>
          <p:nvPr/>
        </p:nvSpPr>
        <p:spPr>
          <a:xfrm>
            <a:off x="950075" y="808900"/>
            <a:ext cx="6937500" cy="1847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zh-TW" sz="1800"/>
              <a:t>以FHIR為基礎結構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建立互動</a:t>
            </a:r>
            <a:r>
              <a:rPr b="1" lang="zh-TW" sz="1800"/>
              <a:t>標準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具有提供</a:t>
            </a:r>
            <a:r>
              <a:rPr b="1" lang="zh-TW" sz="1800"/>
              <a:t>豐富</a:t>
            </a:r>
            <a:r>
              <a:rPr lang="zh-TW" sz="1800"/>
              <a:t>屬性和欄位可以用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允許與其他FHIR Resources 做</a:t>
            </a:r>
            <a:r>
              <a:rPr b="1" lang="zh-TW" sz="1800"/>
              <a:t>整合</a:t>
            </a:r>
            <a:r>
              <a:rPr lang="zh-TW" sz="1800"/>
              <a:t> （參考）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固定格式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允許</a:t>
            </a:r>
            <a:r>
              <a:rPr b="1" lang="zh-TW" sz="1800"/>
              <a:t>長期管理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4" name="Google Shape;1054;p99"/>
          <p:cNvSpPr txBox="1"/>
          <p:nvPr>
            <p:ph idx="4294967295" type="title"/>
          </p:nvPr>
        </p:nvSpPr>
        <p:spPr>
          <a:xfrm>
            <a:off x="196216" y="2665440"/>
            <a:ext cx="62514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zh-TW" sz="2500"/>
              <a:t>FHIR DOCUMENT STRUCTURE</a:t>
            </a:r>
            <a:endParaRPr sz="2500"/>
          </a:p>
        </p:txBody>
      </p:sp>
      <p:sp>
        <p:nvSpPr>
          <p:cNvPr id="1055" name="Google Shape;1055;p99"/>
          <p:cNvSpPr txBox="1"/>
          <p:nvPr/>
        </p:nvSpPr>
        <p:spPr>
          <a:xfrm>
            <a:off x="950075" y="3281425"/>
            <a:ext cx="6529500" cy="1847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b="1" lang="zh-TW" sz="1800">
                <a:latin typeface="Roboto Condensed"/>
                <a:ea typeface="Roboto Condensed"/>
                <a:cs typeface="Roboto Condensed"/>
                <a:sym typeface="Roboto Condensed"/>
              </a:rPr>
              <a:t>Bundle </a:t>
            </a:r>
            <a:r>
              <a:rPr lang="zh-TW" sz="1800">
                <a:latin typeface="Roboto Condensed"/>
                <a:ea typeface="Roboto Condensed"/>
                <a:cs typeface="Roboto Condensed"/>
                <a:sym typeface="Roboto Condensed"/>
              </a:rPr>
              <a:t>of resources of </a:t>
            </a:r>
            <a:r>
              <a:rPr b="1" lang="zh-TW" sz="1800">
                <a:latin typeface="Roboto Condensed"/>
                <a:ea typeface="Roboto Condensed"/>
                <a:cs typeface="Roboto Condensed"/>
                <a:sym typeface="Roboto Condensed"/>
              </a:rPr>
              <a:t>type "document"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zh-TW" sz="1800">
                <a:latin typeface="Roboto Condensed"/>
                <a:ea typeface="Roboto Condensed"/>
                <a:cs typeface="Roboto Condensed"/>
                <a:sym typeface="Roboto Condensed"/>
              </a:rPr>
              <a:t>Has a </a:t>
            </a:r>
            <a:r>
              <a:rPr b="1" lang="zh-TW" sz="1800">
                <a:latin typeface="Roboto Condensed"/>
                <a:ea typeface="Roboto Condensed"/>
                <a:cs typeface="Roboto Condensed"/>
                <a:sym typeface="Roboto Condensed"/>
              </a:rPr>
              <a:t>Composition </a:t>
            </a:r>
            <a:r>
              <a:rPr lang="zh-TW" sz="1800">
                <a:latin typeface="Roboto Condensed"/>
                <a:ea typeface="Roboto Condensed"/>
                <a:cs typeface="Roboto Condensed"/>
                <a:sym typeface="Roboto Condensed"/>
              </a:rPr>
              <a:t>resource as the</a:t>
            </a:r>
            <a:r>
              <a:rPr b="1" lang="zh-TW" sz="1800">
                <a:latin typeface="Roboto Condensed"/>
                <a:ea typeface="Roboto Condensed"/>
                <a:cs typeface="Roboto Condensed"/>
                <a:sym typeface="Roboto Condensed"/>
              </a:rPr>
              <a:t> first resource</a:t>
            </a:r>
            <a:r>
              <a:rPr lang="zh-TW" sz="1800">
                <a:latin typeface="Roboto Condensed"/>
                <a:ea typeface="Roboto Condensed"/>
                <a:cs typeface="Roboto Condensed"/>
                <a:sym typeface="Roboto Condensed"/>
              </a:rPr>
              <a:t> in the bundle </a:t>
            </a:r>
            <a:r>
              <a:rPr b="1" lang="zh-TW" sz="1800">
                <a:latin typeface="Roboto Condensed"/>
                <a:ea typeface="Roboto Condensed"/>
                <a:cs typeface="Roboto Condensed"/>
                <a:sym typeface="Roboto Condensed"/>
              </a:rPr>
              <a:t>entry</a:t>
            </a:r>
            <a:endParaRPr b="1"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b="1" lang="zh-TW" sz="1800">
                <a:latin typeface="Roboto Condensed"/>
                <a:ea typeface="Roboto Condensed"/>
                <a:cs typeface="Roboto Condensed"/>
                <a:sym typeface="Roboto Condensed"/>
              </a:rPr>
              <a:t>Composition </a:t>
            </a:r>
            <a:r>
              <a:rPr lang="zh-TW" sz="1800">
                <a:latin typeface="Roboto Condensed"/>
                <a:ea typeface="Roboto Condensed"/>
                <a:cs typeface="Roboto Condensed"/>
                <a:sym typeface="Roboto Condensed"/>
              </a:rPr>
              <a:t>resource contain </a:t>
            </a:r>
            <a:r>
              <a:rPr b="1" lang="zh-TW" sz="1800">
                <a:latin typeface="Roboto Condensed"/>
                <a:ea typeface="Roboto Condensed"/>
                <a:cs typeface="Roboto Condensed"/>
                <a:sym typeface="Roboto Condensed"/>
              </a:rPr>
              <a:t>reference </a:t>
            </a:r>
            <a:r>
              <a:rPr lang="zh-TW" sz="1800">
                <a:latin typeface="Roboto Condensed"/>
                <a:ea typeface="Roboto Condensed"/>
                <a:cs typeface="Roboto Condensed"/>
                <a:sym typeface="Roboto Condensed"/>
              </a:rPr>
              <a:t>to series of other FHIR resources 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Char char="●"/>
            </a:pPr>
            <a:r>
              <a:rPr lang="zh-TW" sz="1800">
                <a:latin typeface="Roboto Condensed"/>
                <a:ea typeface="Roboto Condensed"/>
                <a:cs typeface="Roboto Condensed"/>
                <a:sym typeface="Roboto Condensed"/>
              </a:rPr>
              <a:t>Series of other resources contain in followed bundle entry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6" name="Google Shape;1056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00"/>
          <p:cNvSpPr txBox="1"/>
          <p:nvPr>
            <p:ph type="ctrTitle"/>
          </p:nvPr>
        </p:nvSpPr>
        <p:spPr>
          <a:xfrm>
            <a:off x="136175" y="526675"/>
            <a:ext cx="46329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FHIR DOCUMENT </a:t>
            </a:r>
            <a:r>
              <a:rPr lang="zh-TW" sz="2400"/>
              <a:t>注意事項</a:t>
            </a:r>
            <a:endParaRPr sz="2400"/>
          </a:p>
        </p:txBody>
      </p:sp>
      <p:sp>
        <p:nvSpPr>
          <p:cNvPr id="1062" name="Google Shape;1062;p100"/>
          <p:cNvSpPr txBox="1"/>
          <p:nvPr/>
        </p:nvSpPr>
        <p:spPr>
          <a:xfrm>
            <a:off x="696600" y="1249375"/>
            <a:ext cx="6706200" cy="1847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Bundle 必須要有 identifier (且同時要有 system &amp;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Bundle 必須要有 timestamp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Bundle 的第一個 Entry 必須是 Composition (for summary containing resources)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一建了一個FHIR Document，內容不能改</a:t>
            </a:r>
            <a:br>
              <a:rPr lang="zh-TW" sz="1800">
                <a:latin typeface="Calibri"/>
                <a:ea typeface="Calibri"/>
                <a:cs typeface="Calibri"/>
                <a:sym typeface="Calibri"/>
              </a:rPr>
            </a:b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如果要改Entry內容的話、必要從新作新的FHIR Document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1"/>
          <p:cNvSpPr txBox="1"/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FHIR Document </a:t>
            </a:r>
            <a:r>
              <a:rPr lang="zh-TW" sz="3000">
                <a:solidFill>
                  <a:schemeClr val="dk1"/>
                </a:solidFill>
              </a:rPr>
              <a:t>使用的其他RESOURCES以及欄位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69" name="Google Shape;1069;p101"/>
          <p:cNvSpPr txBox="1"/>
          <p:nvPr>
            <p:ph idx="4294967295" type="title"/>
          </p:nvPr>
        </p:nvSpPr>
        <p:spPr>
          <a:xfrm>
            <a:off x="5315550" y="1060025"/>
            <a:ext cx="2100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6000"/>
              <a:t>02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