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0" r:id="rId7"/>
    <p:sldId id="302" r:id="rId8"/>
    <p:sldId id="303" r:id="rId9"/>
    <p:sldId id="304" r:id="rId10"/>
    <p:sldId id="305" r:id="rId11"/>
    <p:sldId id="306" r:id="rId12"/>
    <p:sldId id="3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pPr algn="l"/>
            <a:r>
              <a:rPr lang="en-US" sz="3600" b="0" i="0" dirty="0">
                <a:effectLst/>
                <a:latin typeface="Roboto" panose="02000000000000000000" pitchFamily="2" charset="0"/>
              </a:rPr>
              <a:t>Sales Insights Data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5">
            <a:extLst>
              <a:ext uri="{FF2B5EF4-FFF2-40B4-BE49-F238E27FC236}">
                <a16:creationId xmlns:a16="http://schemas.microsoft.com/office/drawing/2014/main" id="{1E65F80E-2B3F-4F53-AADC-769A03186651}"/>
              </a:ext>
            </a:extLst>
          </p:cNvPr>
          <p:cNvSpPr>
            <a:spLocks noGrp="1"/>
          </p:cNvSpPr>
          <p:nvPr>
            <p:ph type="ctrTitle"/>
          </p:nvPr>
        </p:nvSpPr>
        <p:spPr/>
        <p:txBody>
          <a:bodyPr>
            <a:noAutofit/>
          </a:bodyPr>
          <a:lstStyle/>
          <a:p>
            <a:r>
              <a:rPr lang="en-US" sz="2800" i="1" dirty="0">
                <a:solidFill>
                  <a:srgbClr val="FFFFFF"/>
                </a:solidFill>
              </a:rPr>
              <a:t>Special Thanks to </a:t>
            </a:r>
            <a:r>
              <a:rPr lang="en-US" sz="2800" i="1" dirty="0" err="1">
                <a:solidFill>
                  <a:srgbClr val="FFFFFF"/>
                </a:solidFill>
              </a:rPr>
              <a:t>Codebasics</a:t>
            </a:r>
            <a:r>
              <a:rPr lang="en-US" sz="2800" i="1" dirty="0">
                <a:solidFill>
                  <a:srgbClr val="FFFFFF"/>
                </a:solidFill>
              </a:rPr>
              <a:t> for providing this real dataset</a:t>
            </a:r>
            <a:endParaRPr lang="en-US" sz="2800" dirty="0"/>
          </a:p>
        </p:txBody>
      </p:sp>
    </p:spTree>
    <p:extLst>
      <p:ext uri="{BB962C8B-B14F-4D97-AF65-F5344CB8AC3E}">
        <p14:creationId xmlns:p14="http://schemas.microsoft.com/office/powerpoint/2010/main" val="422202150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Outline</a:t>
            </a:r>
          </a:p>
        </p:txBody>
      </p:sp>
      <p:sp>
        <p:nvSpPr>
          <p:cNvPr id="5" name="Content Placeholder 4">
            <a:extLst>
              <a:ext uri="{FF2B5EF4-FFF2-40B4-BE49-F238E27FC236}">
                <a16:creationId xmlns:a16="http://schemas.microsoft.com/office/drawing/2014/main" id="{E444E9CD-B043-4571-9EA7-70C1FFD672F7}"/>
              </a:ext>
            </a:extLst>
          </p:cNvPr>
          <p:cNvSpPr>
            <a:spLocks noGrp="1"/>
          </p:cNvSpPr>
          <p:nvPr>
            <p:ph idx="1"/>
          </p:nvPr>
        </p:nvSpPr>
        <p:spPr/>
        <p:txBody>
          <a:bodyPr/>
          <a:lstStyle/>
          <a:p>
            <a:pPr marL="457200" indent="-457200">
              <a:buFont typeface="+mj-lt"/>
              <a:buAutoNum type="arabicPeriod"/>
            </a:pPr>
            <a:r>
              <a:rPr lang="en-US" dirty="0"/>
              <a:t>Client requirements</a:t>
            </a:r>
          </a:p>
          <a:p>
            <a:pPr marL="457200" indent="-457200">
              <a:buFont typeface="+mj-lt"/>
              <a:buAutoNum type="arabicPeriod"/>
            </a:pPr>
            <a:r>
              <a:rPr lang="en-US" dirty="0"/>
              <a:t>Data cleaning</a:t>
            </a:r>
          </a:p>
          <a:p>
            <a:pPr marL="457200" indent="-457200">
              <a:buFont typeface="+mj-lt"/>
              <a:buAutoNum type="arabicPeriod"/>
            </a:pPr>
            <a:r>
              <a:rPr lang="en-US" dirty="0"/>
              <a:t>Generating dashboard</a:t>
            </a:r>
          </a:p>
        </p:txBody>
      </p:sp>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DBDD-8FC2-443B-8C73-89A0FBB91829}"/>
              </a:ext>
            </a:extLst>
          </p:cNvPr>
          <p:cNvSpPr>
            <a:spLocks noGrp="1"/>
          </p:cNvSpPr>
          <p:nvPr>
            <p:ph type="title"/>
          </p:nvPr>
        </p:nvSpPr>
        <p:spPr/>
        <p:txBody>
          <a:bodyPr/>
          <a:lstStyle/>
          <a:p>
            <a:r>
              <a:rPr lang="en-US" dirty="0"/>
              <a:t>1. Client Requirement</a:t>
            </a:r>
          </a:p>
        </p:txBody>
      </p:sp>
      <p:sp>
        <p:nvSpPr>
          <p:cNvPr id="3" name="Content Placeholder 2">
            <a:extLst>
              <a:ext uri="{FF2B5EF4-FFF2-40B4-BE49-F238E27FC236}">
                <a16:creationId xmlns:a16="http://schemas.microsoft.com/office/drawing/2014/main" id="{8BEB65E2-FBA1-49D1-8087-EEF2CCF50F2F}"/>
              </a:ext>
            </a:extLst>
          </p:cNvPr>
          <p:cNvSpPr>
            <a:spLocks noGrp="1"/>
          </p:cNvSpPr>
          <p:nvPr>
            <p:ph idx="1"/>
          </p:nvPr>
        </p:nvSpPr>
        <p:spPr/>
        <p:txBody>
          <a:bodyPr>
            <a:normAutofit/>
          </a:bodyPr>
          <a:lstStyle/>
          <a:p>
            <a:pPr marL="0" indent="0" algn="just">
              <a:buNone/>
            </a:pPr>
            <a:r>
              <a:rPr lang="en-US" dirty="0" err="1"/>
              <a:t>AtliQ</a:t>
            </a:r>
            <a:r>
              <a:rPr lang="en-US" dirty="0"/>
              <a:t> Hardware is a company that supplies computer hardware and peripherals to many of the clients they have. Bhavan Patel is a sales director for this company and he's facing a lot of challenges, so the challenge is this market is growing dynamically and then he's facing issues in terms of tracking the sales. He is interested in getting a simple and understandable insight.</a:t>
            </a:r>
          </a:p>
        </p:txBody>
      </p:sp>
    </p:spTree>
    <p:extLst>
      <p:ext uri="{BB962C8B-B14F-4D97-AF65-F5344CB8AC3E}">
        <p14:creationId xmlns:p14="http://schemas.microsoft.com/office/powerpoint/2010/main" val="3845250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78BBF-5B6E-478C-8CB2-69CE26C932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86ED10-FC16-40C1-9759-0D43DB048F65}"/>
              </a:ext>
            </a:extLst>
          </p:cNvPr>
          <p:cNvSpPr>
            <a:spLocks noGrp="1"/>
          </p:cNvSpPr>
          <p:nvPr>
            <p:ph idx="1"/>
          </p:nvPr>
        </p:nvSpPr>
        <p:spPr/>
        <p:txBody>
          <a:bodyPr/>
          <a:lstStyle/>
          <a:p>
            <a:pPr marL="0" indent="0" algn="just">
              <a:buNone/>
            </a:pPr>
            <a:r>
              <a:rPr lang="en-US" dirty="0"/>
              <a:t>The objective is to offer previously unseen visible insight to the sales team. They can use this information to direct their decisions. We also help them automate the report so that data collection takes less time.</a:t>
            </a:r>
          </a:p>
        </p:txBody>
      </p:sp>
    </p:spTree>
    <p:extLst>
      <p:ext uri="{BB962C8B-B14F-4D97-AF65-F5344CB8AC3E}">
        <p14:creationId xmlns:p14="http://schemas.microsoft.com/office/powerpoint/2010/main" val="521887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8AD6-762F-4BDF-909F-A8C9F61C9915}"/>
              </a:ext>
            </a:extLst>
          </p:cNvPr>
          <p:cNvSpPr>
            <a:spLocks noGrp="1"/>
          </p:cNvSpPr>
          <p:nvPr>
            <p:ph type="title"/>
          </p:nvPr>
        </p:nvSpPr>
        <p:spPr/>
        <p:txBody>
          <a:bodyPr/>
          <a:lstStyle/>
          <a:p>
            <a:r>
              <a:rPr lang="en-US" dirty="0"/>
              <a:t>2. Data Cleaning</a:t>
            </a:r>
          </a:p>
        </p:txBody>
      </p:sp>
      <p:sp>
        <p:nvSpPr>
          <p:cNvPr id="8" name="Content Placeholder 2">
            <a:extLst>
              <a:ext uri="{FF2B5EF4-FFF2-40B4-BE49-F238E27FC236}">
                <a16:creationId xmlns:a16="http://schemas.microsoft.com/office/drawing/2014/main" id="{73599F51-534C-40ED-A957-5AA7D8174D86}"/>
              </a:ext>
            </a:extLst>
          </p:cNvPr>
          <p:cNvSpPr>
            <a:spLocks noGrp="1"/>
          </p:cNvSpPr>
          <p:nvPr>
            <p:ph idx="1"/>
          </p:nvPr>
        </p:nvSpPr>
        <p:spPr>
          <a:xfrm>
            <a:off x="1097280" y="2108201"/>
            <a:ext cx="10058400" cy="3760891"/>
          </a:xfrm>
        </p:spPr>
        <p:txBody>
          <a:bodyPr/>
          <a:lstStyle/>
          <a:p>
            <a:r>
              <a:rPr lang="en-US" dirty="0"/>
              <a:t>Cleaning the data in query editor, do the data transformation and etc.</a:t>
            </a:r>
          </a:p>
        </p:txBody>
      </p:sp>
    </p:spTree>
    <p:extLst>
      <p:ext uri="{BB962C8B-B14F-4D97-AF65-F5344CB8AC3E}">
        <p14:creationId xmlns:p14="http://schemas.microsoft.com/office/powerpoint/2010/main" val="3136493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45D20-2019-4127-A1C9-0CE64DED764E}"/>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8756120D-B7BB-4CCB-B7F8-876F156A80A0}"/>
              </a:ext>
            </a:extLst>
          </p:cNvPr>
          <p:cNvPicPr>
            <a:picLocks noChangeAspect="1"/>
          </p:cNvPicPr>
          <p:nvPr/>
        </p:nvPicPr>
        <p:blipFill>
          <a:blip r:embed="rId2"/>
          <a:stretch>
            <a:fillRect/>
          </a:stretch>
        </p:blipFill>
        <p:spPr>
          <a:xfrm>
            <a:off x="1125797" y="355952"/>
            <a:ext cx="9940406" cy="4686312"/>
          </a:xfrm>
          <a:prstGeom prst="rect">
            <a:avLst/>
          </a:prstGeom>
        </p:spPr>
      </p:pic>
      <p:sp>
        <p:nvSpPr>
          <p:cNvPr id="5" name="TextBox 4">
            <a:extLst>
              <a:ext uri="{FF2B5EF4-FFF2-40B4-BE49-F238E27FC236}">
                <a16:creationId xmlns:a16="http://schemas.microsoft.com/office/drawing/2014/main" id="{DFB35A4F-DDA7-4832-93E3-E54DAFF798B8}"/>
              </a:ext>
            </a:extLst>
          </p:cNvPr>
          <p:cNvSpPr txBox="1"/>
          <p:nvPr/>
        </p:nvSpPr>
        <p:spPr>
          <a:xfrm>
            <a:off x="4451168" y="5413105"/>
            <a:ext cx="3289663" cy="369332"/>
          </a:xfrm>
          <a:prstGeom prst="rect">
            <a:avLst/>
          </a:prstGeom>
          <a:noFill/>
        </p:spPr>
        <p:txBody>
          <a:bodyPr wrap="square" rtlCol="0">
            <a:spAutoFit/>
          </a:bodyPr>
          <a:lstStyle/>
          <a:p>
            <a:pPr algn="ctr"/>
            <a:r>
              <a:rPr lang="en-US"/>
              <a:t>Cleaned data from query editor</a:t>
            </a:r>
            <a:endParaRPr lang="en-US" dirty="0"/>
          </a:p>
        </p:txBody>
      </p:sp>
    </p:spTree>
    <p:extLst>
      <p:ext uri="{BB962C8B-B14F-4D97-AF65-F5344CB8AC3E}">
        <p14:creationId xmlns:p14="http://schemas.microsoft.com/office/powerpoint/2010/main" val="1863948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7137-B323-45A4-BF6A-416213537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15F18A-66C5-4FC6-B777-36BF98034E79}"/>
              </a:ext>
            </a:extLst>
          </p:cNvPr>
          <p:cNvSpPr>
            <a:spLocks noGrp="1"/>
          </p:cNvSpPr>
          <p:nvPr>
            <p:ph idx="1"/>
          </p:nvPr>
        </p:nvSpPr>
        <p:spPr>
          <a:xfrm>
            <a:off x="1097280" y="286603"/>
            <a:ext cx="10058400" cy="3760891"/>
          </a:xfrm>
        </p:spPr>
        <p:txBody>
          <a:bodyPr/>
          <a:lstStyle/>
          <a:p>
            <a:r>
              <a:rPr lang="en-US" dirty="0"/>
              <a:t>Creating the relationship between the tables</a:t>
            </a:r>
          </a:p>
        </p:txBody>
      </p:sp>
      <p:pic>
        <p:nvPicPr>
          <p:cNvPr id="5" name="Picture 4">
            <a:extLst>
              <a:ext uri="{FF2B5EF4-FFF2-40B4-BE49-F238E27FC236}">
                <a16:creationId xmlns:a16="http://schemas.microsoft.com/office/drawing/2014/main" id="{6CED2DBF-64A4-405E-9E43-CF685AB58C44}"/>
              </a:ext>
            </a:extLst>
          </p:cNvPr>
          <p:cNvPicPr>
            <a:picLocks noChangeAspect="1"/>
          </p:cNvPicPr>
          <p:nvPr/>
        </p:nvPicPr>
        <p:blipFill>
          <a:blip r:embed="rId2"/>
          <a:stretch>
            <a:fillRect/>
          </a:stretch>
        </p:blipFill>
        <p:spPr>
          <a:xfrm>
            <a:off x="1286691" y="691285"/>
            <a:ext cx="9679577" cy="5475429"/>
          </a:xfrm>
          <a:prstGeom prst="rect">
            <a:avLst/>
          </a:prstGeom>
        </p:spPr>
      </p:pic>
    </p:spTree>
    <p:extLst>
      <p:ext uri="{BB962C8B-B14F-4D97-AF65-F5344CB8AC3E}">
        <p14:creationId xmlns:p14="http://schemas.microsoft.com/office/powerpoint/2010/main" val="1791444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D3DA-36C0-4C6C-A8B5-1DADCE125116}"/>
              </a:ext>
            </a:extLst>
          </p:cNvPr>
          <p:cNvSpPr>
            <a:spLocks noGrp="1"/>
          </p:cNvSpPr>
          <p:nvPr>
            <p:ph type="title"/>
          </p:nvPr>
        </p:nvSpPr>
        <p:spPr/>
        <p:txBody>
          <a:bodyPr/>
          <a:lstStyle/>
          <a:p>
            <a:r>
              <a:rPr lang="en-US" dirty="0"/>
              <a:t>3. Dashboarding</a:t>
            </a:r>
          </a:p>
        </p:txBody>
      </p:sp>
      <p:sp>
        <p:nvSpPr>
          <p:cNvPr id="3" name="Content Placeholder 2">
            <a:extLst>
              <a:ext uri="{FF2B5EF4-FFF2-40B4-BE49-F238E27FC236}">
                <a16:creationId xmlns:a16="http://schemas.microsoft.com/office/drawing/2014/main" id="{D6B08868-70E6-4C25-91DF-F4E4EEF36A0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75DCCF0-46E9-4812-9621-93F0700251AD}"/>
              </a:ext>
            </a:extLst>
          </p:cNvPr>
          <p:cNvPicPr>
            <a:picLocks noChangeAspect="1"/>
          </p:cNvPicPr>
          <p:nvPr/>
        </p:nvPicPr>
        <p:blipFill>
          <a:blip r:embed="rId2"/>
          <a:stretch>
            <a:fillRect/>
          </a:stretch>
        </p:blipFill>
        <p:spPr>
          <a:xfrm>
            <a:off x="2183674" y="1737360"/>
            <a:ext cx="7824651" cy="4383174"/>
          </a:xfrm>
          <a:prstGeom prst="rect">
            <a:avLst/>
          </a:prstGeom>
        </p:spPr>
      </p:pic>
    </p:spTree>
    <p:extLst>
      <p:ext uri="{BB962C8B-B14F-4D97-AF65-F5344CB8AC3E}">
        <p14:creationId xmlns:p14="http://schemas.microsoft.com/office/powerpoint/2010/main" val="61951906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{4BAD3721-A305-4838-9C19-1FD33147B4E9}tf22712842_win32</Template>
  <TotalTime>36</TotalTime>
  <Words>163</Words>
  <Application>Microsoft Office PowerPoint</Application>
  <PresentationFormat>Widescreen</PresentationFormat>
  <Paragraphs>14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Bookman Old Style</vt:lpstr>
      <vt:lpstr>Calibri</vt:lpstr>
      <vt:lpstr>Franklin Gothic Book</vt:lpstr>
      <vt:lpstr>Roboto</vt:lpstr>
      <vt:lpstr>1_RetrospectVTI</vt:lpstr>
      <vt:lpstr>Sales Insights Data Analysis</vt:lpstr>
      <vt:lpstr>Special Thanks to Codebasics for providing this real dataset</vt:lpstr>
      <vt:lpstr>Outline</vt:lpstr>
      <vt:lpstr>1. Client Requirement</vt:lpstr>
      <vt:lpstr>PowerPoint Presentation</vt:lpstr>
      <vt:lpstr>2. Data Cleaning</vt:lpstr>
      <vt:lpstr>PowerPoint Presentation</vt:lpstr>
      <vt:lpstr>PowerPoint Presentation</vt:lpstr>
      <vt:lpstr>3. Dashboarding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Thalibar Rifqi</dc:creator>
  <cp:lastModifiedBy>Thalibar Rifqi</cp:lastModifiedBy>
  <cp:revision>5</cp:revision>
  <dcterms:created xsi:type="dcterms:W3CDTF">2022-10-02T14:46:51Z</dcterms:created>
  <dcterms:modified xsi:type="dcterms:W3CDTF">2022-10-02T15:27:56Z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