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84" r:id="rId2"/>
    <p:sldId id="257" r:id="rId3"/>
    <p:sldId id="259" r:id="rId4"/>
    <p:sldId id="260" r:id="rId5"/>
    <p:sldId id="272" r:id="rId6"/>
    <p:sldId id="271" r:id="rId7"/>
    <p:sldId id="275" r:id="rId8"/>
    <p:sldId id="276" r:id="rId9"/>
    <p:sldId id="274" r:id="rId10"/>
    <p:sldId id="273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68" r:id="rId19"/>
    <p:sldId id="270" r:id="rId20"/>
  </p:sldIdLst>
  <p:sldSz cx="9144000" cy="5143500" type="screen16x9"/>
  <p:notesSz cx="6858000" cy="9144000"/>
  <p:embeddedFontLst>
    <p:embeddedFont>
      <p:font typeface="Poppins" charset="0"/>
      <p:regular r:id="rId22"/>
      <p:bold r:id="rId23"/>
      <p:italic r:id="rId24"/>
      <p:boldItalic r:id="rId25"/>
    </p:embeddedFont>
    <p:embeddedFont>
      <p:font typeface="Open Sans Light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sDa941EiY/W9xdMC/1aI7YZnz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7" autoAdjust="0"/>
  </p:normalViewPr>
  <p:slideViewPr>
    <p:cSldViewPr snapToGrid="0">
      <p:cViewPr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720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solução é executar o processo de Descoberta de Conhecimento nos dados coletados pela CPA, conferindo assim, sentido a estes dados e gerando resultados qualitativos.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solução é executar o processo de Descoberta de Conhecimento nos dados coletados pela CPA, conferindo assim, sentido a estes dados e gerando resultados qualitativos.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ab1b8b3e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75ab1b8b3e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ab1b8b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75ab1b8b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5ab1b8b3e_3_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75ab1b8b3e_3_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75ab1b8b3e_3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5ab1b8b3e_3_6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75ab1b8b3e_3_6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75ab1b8b3e_3_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5ab1b8b3e_3_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5ab1b8b3e_3_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75ab1b8b3e_3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5ab1b8b3e_3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75ab1b8b3e_3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75ab1b8b3e_3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5ab1b8b3e_3_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75ab1b8b3e_3_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75ab1b8b3e_3_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75ab1b8b3e_3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5ab1b8b3e_3_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75ab1b8b3e_3_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5ab1b8b3e_3_5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75ab1b8b3e_3_5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75ab1b8b3e_3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5ab1b8b3e_3_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75ab1b8b3e_3_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5ab1b8b3e_3_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75ab1b8b3e_3_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75ab1b8b3e_3_5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75ab1b8b3e_3_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75ab1b8b3e_3_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5ab1b8b3e_3_6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75ab1b8b3e_3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5ab1b8b3e_3_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75ab1b8b3e_3_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75ab1b8b3e_3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512700" y="2301064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Um </a:t>
            </a:r>
            <a:r>
              <a:rPr lang="pt-BR" dirty="0" smtClean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Estudo com Regras de Associação e Algoritmos para Classificação de Óbitos</a:t>
            </a:r>
            <a:endParaRPr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256625" y="3269825"/>
            <a:ext cx="88548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Thalita </a:t>
            </a:r>
            <a:r>
              <a:rPr lang="pt-BR" sz="2000" dirty="0">
                <a:latin typeface="Open Sans Light"/>
                <a:ea typeface="Open Sans Light"/>
                <a:cs typeface="Open Sans Light"/>
                <a:sym typeface="Open Sans Light"/>
              </a:rPr>
              <a:t>Sylvia </a:t>
            </a: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Marques</a:t>
            </a:r>
            <a:endParaRPr sz="18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6" name="Google Shape;56;p1"/>
          <p:cNvSpPr/>
          <p:nvPr/>
        </p:nvSpPr>
        <p:spPr>
          <a:xfrm flipH="1">
            <a:off x="256650" y="665450"/>
            <a:ext cx="8700300" cy="170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Impacto de Fatores de Risco em Casos Confirmados de Covid-19 no Estado de São Paulo</a:t>
            </a:r>
            <a:endParaRPr sz="36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254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ANÁLISE EXPLORATÓRIA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1444050"/>
            <a:ext cx="360521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38" y="1486335"/>
            <a:ext cx="3363913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2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REGRAS DE ASSOCIAÇÃO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31" y="1212015"/>
            <a:ext cx="5085937" cy="388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61200" y="1097472"/>
            <a:ext cx="84216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Foram desenvolvidos modelos de classificação com os seguintes algoritmos:</a:t>
            </a: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1. Regressão Logística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2. Árvores de Decisão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3. Florestas Aleatórias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4. Classificação Bayesiana</a:t>
            </a:r>
            <a:endParaRPr sz="20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0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7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MACHINE LEARNING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502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61200" y="1097472"/>
            <a:ext cx="8421600" cy="31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As tentativas de criar os modelos de classificação foram sendo registradas da seguinte forma no relatório:</a:t>
            </a: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1. Tratamentos iniciais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2. Faixas etárias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3. Afunilamento </a:t>
            </a:r>
            <a:r>
              <a:rPr lang="pt-BR" sz="1600" dirty="0">
                <a:latin typeface="Open Sans Light"/>
                <a:ea typeface="Open Sans Light"/>
                <a:cs typeface="Open Sans Light"/>
                <a:sym typeface="Open Sans Light"/>
              </a:rPr>
              <a:t>do </a:t>
            </a: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período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4. Quantidade </a:t>
            </a:r>
            <a:r>
              <a:rPr lang="pt-BR" sz="1600" dirty="0">
                <a:latin typeface="Open Sans Light"/>
                <a:ea typeface="Open Sans Light"/>
                <a:cs typeface="Open Sans Light"/>
                <a:sym typeface="Open Sans Light"/>
              </a:rPr>
              <a:t>de </a:t>
            </a:r>
            <a:r>
              <a:rPr lang="pt-BR" sz="1600" dirty="0" err="1">
                <a:latin typeface="Open Sans Light"/>
                <a:ea typeface="Open Sans Light"/>
                <a:cs typeface="Open Sans Light"/>
                <a:sym typeface="Open Sans Light"/>
              </a:rPr>
              <a:t>comorbidades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5. </a:t>
            </a:r>
            <a:r>
              <a:rPr lang="pt-BR" sz="1600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Undersampling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6. </a:t>
            </a:r>
            <a:r>
              <a:rPr lang="pt-BR" sz="1600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Oversampling</a:t>
            </a:r>
            <a:endParaRPr lang="pt-BR" sz="16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lvl="1" indent="-355600" algn="just">
              <a:lnSpc>
                <a:spcPct val="150000"/>
              </a:lnSpc>
              <a:spcBef>
                <a:spcPts val="0"/>
              </a:spcBef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7. </a:t>
            </a:r>
            <a:r>
              <a:rPr lang="pt-BR" sz="1600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Hiperparâmetros</a:t>
            </a: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1600" dirty="0">
                <a:latin typeface="Open Sans Light"/>
                <a:ea typeface="Open Sans Light"/>
                <a:cs typeface="Open Sans Light"/>
                <a:sym typeface="Open Sans Light"/>
              </a:rPr>
              <a:t>(para alguns algoritmos</a:t>
            </a:r>
            <a:r>
              <a:rPr lang="pt-BR" sz="1600" dirty="0" smtClean="0">
                <a:latin typeface="Open Sans Light"/>
                <a:ea typeface="Open Sans Light"/>
                <a:cs typeface="Open Sans Light"/>
                <a:sym typeface="Open Sans Light"/>
              </a:rPr>
              <a:t>)</a:t>
            </a:r>
            <a:endParaRPr sz="1600" dirty="0" smtClean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 Light"/>
              <a:buNone/>
            </a:pPr>
            <a:endParaRPr sz="20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0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7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MACHINE LEARNING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000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61200" y="1707072"/>
            <a:ext cx="8421600" cy="16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Os resultados dos modelos criados não se distanciaram muito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Será destacada então a interpretação do primeiro modelo:</a:t>
            </a:r>
          </a:p>
          <a:p>
            <a:pPr indent="-355600" algn="just">
              <a:lnSpc>
                <a:spcPct val="15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b="1" dirty="0" smtClean="0">
                <a:latin typeface="Open Sans Light"/>
                <a:ea typeface="Open Sans Light"/>
                <a:cs typeface="Open Sans Light"/>
                <a:sym typeface="Open Sans Light"/>
              </a:rPr>
              <a:t>Regressão Logística </a:t>
            </a:r>
            <a:r>
              <a:rPr lang="pt-BR" sz="2000" dirty="0" smtClean="0">
                <a:latin typeface="Open Sans Light"/>
                <a:ea typeface="Open Sans Light"/>
                <a:cs typeface="Open Sans Light"/>
                <a:sym typeface="Open Sans Light"/>
              </a:rPr>
              <a:t>com os tratamentos iniciais</a:t>
            </a: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Light"/>
              <a:buChar char="❖"/>
            </a:pPr>
            <a:endParaRPr sz="20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7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MACHINE LEARNING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384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411415" y="1120918"/>
            <a:ext cx="5580185" cy="386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 algn="just">
              <a:lnSpc>
                <a:spcPct val="15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/>
              <a:t>Acurácia alta</a:t>
            </a:r>
            <a:r>
              <a:rPr lang="pt-BR" sz="1600" dirty="0"/>
              <a:t>, </a:t>
            </a:r>
            <a:r>
              <a:rPr lang="pt-BR" sz="1600" dirty="0" smtClean="0"/>
              <a:t>porém próxima da precisão da classe zero</a:t>
            </a:r>
          </a:p>
          <a:p>
            <a:pPr indent="-355600" algn="just">
              <a:lnSpc>
                <a:spcPct val="15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/>
              <a:t>A </a:t>
            </a:r>
            <a:r>
              <a:rPr lang="pt-BR" sz="1600" dirty="0" smtClean="0"/>
              <a:t>diferença </a:t>
            </a:r>
            <a:r>
              <a:rPr lang="pt-BR" sz="1600" dirty="0"/>
              <a:t>entre o recall, ou </a:t>
            </a:r>
            <a:r>
              <a:rPr lang="pt-BR" sz="1600" dirty="0" err="1"/>
              <a:t>revocação</a:t>
            </a:r>
            <a:r>
              <a:rPr lang="pt-BR" sz="1600" dirty="0"/>
              <a:t>, para as classes 0 e </a:t>
            </a:r>
            <a:r>
              <a:rPr lang="pt-BR" sz="1600" dirty="0" smtClean="0"/>
              <a:t>1, bem como os valores de precisão mostra que o algoritmo tem mais capacidade de acertar a classe 0</a:t>
            </a:r>
          </a:p>
          <a:p>
            <a:pPr indent="-355600" algn="just">
              <a:lnSpc>
                <a:spcPct val="15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/>
              <a:t>A respeito do F1 Score, o baixo valor apresentado leva a interpretar que a acurácia provavelmente não é relevante e que os valores VP, VN, FP, FN podem apresentar distorções</a:t>
            </a:r>
            <a:endParaRPr sz="16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7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MACHINE LEARNING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9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98721"/>
            <a:ext cx="3275562" cy="14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m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1"/>
          <a:stretch/>
        </p:blipFill>
        <p:spPr bwMode="auto">
          <a:xfrm>
            <a:off x="397764" y="2576598"/>
            <a:ext cx="3228718" cy="256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0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164123" y="1172308"/>
            <a:ext cx="8618677" cy="223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 algn="just">
              <a:lnSpc>
                <a:spcPct val="10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dirty="0"/>
              <a:t>M</a:t>
            </a:r>
            <a:r>
              <a:rPr lang="pt-BR" sz="2000" dirty="0" smtClean="0"/>
              <a:t>odelo </a:t>
            </a:r>
            <a:r>
              <a:rPr lang="pt-BR" sz="2000" dirty="0"/>
              <a:t>de maior valor de </a:t>
            </a:r>
            <a:r>
              <a:rPr lang="pt-BR" sz="2000" b="1" dirty="0"/>
              <a:t>precisão</a:t>
            </a:r>
            <a:r>
              <a:rPr lang="pt-BR" sz="2000" dirty="0"/>
              <a:t> para a classe de </a:t>
            </a:r>
            <a:r>
              <a:rPr lang="pt-BR" sz="2000" b="1" dirty="0" smtClean="0"/>
              <a:t>recuperados</a:t>
            </a:r>
            <a:r>
              <a:rPr lang="pt-BR" sz="2000" dirty="0" smtClean="0"/>
              <a:t>:</a:t>
            </a:r>
          </a:p>
          <a:p>
            <a:pPr lvl="1" indent="-355600" algn="just">
              <a:lnSpc>
                <a:spcPct val="10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/>
              <a:t>Obtido </a:t>
            </a:r>
            <a:r>
              <a:rPr lang="pt-BR" sz="1600" dirty="0"/>
              <a:t>do algoritmo de Classificação Bayesiana, utilizando a </a:t>
            </a:r>
            <a:r>
              <a:rPr lang="pt-BR" sz="1600" dirty="0" smtClean="0"/>
              <a:t>tentativa número 4 </a:t>
            </a:r>
          </a:p>
          <a:p>
            <a:pPr lvl="1" indent="-355600" algn="just">
              <a:lnSpc>
                <a:spcPct val="10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/>
              <a:t>Versão do tratamento dos dados </a:t>
            </a:r>
            <a:r>
              <a:rPr lang="pt-BR" sz="1600" dirty="0"/>
              <a:t>com faixas etárias, período específico e coluna de quantidade de </a:t>
            </a:r>
            <a:r>
              <a:rPr lang="pt-BR" sz="1600" dirty="0" err="1"/>
              <a:t>comorbidades</a:t>
            </a:r>
            <a:r>
              <a:rPr lang="pt-BR" sz="1600" dirty="0"/>
              <a:t> </a:t>
            </a:r>
            <a:endParaRPr lang="pt-BR" sz="1600" dirty="0" smtClean="0"/>
          </a:p>
        </p:txBody>
      </p:sp>
      <p:sp>
        <p:nvSpPr>
          <p:cNvPr id="104" name="Google Shape;104;p7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13" y="3016448"/>
            <a:ext cx="3484361" cy="155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1"/>
          <a:stretch/>
        </p:blipFill>
        <p:spPr bwMode="auto">
          <a:xfrm>
            <a:off x="4975507" y="2559104"/>
            <a:ext cx="2985135" cy="252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164123" y="1172308"/>
            <a:ext cx="8618677" cy="168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 algn="just">
              <a:lnSpc>
                <a:spcPct val="15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2000" dirty="0"/>
              <a:t>M</a:t>
            </a:r>
            <a:r>
              <a:rPr lang="pt-BR" sz="2000" dirty="0" smtClean="0"/>
              <a:t>odelo </a:t>
            </a:r>
            <a:r>
              <a:rPr lang="pt-BR" sz="2000" dirty="0"/>
              <a:t>de maior valor de </a:t>
            </a:r>
            <a:r>
              <a:rPr lang="pt-BR" sz="2000" b="1" dirty="0"/>
              <a:t>precisão</a:t>
            </a:r>
            <a:r>
              <a:rPr lang="pt-BR" sz="2000" dirty="0"/>
              <a:t> para a classe de </a:t>
            </a:r>
            <a:r>
              <a:rPr lang="pt-BR" sz="2000" b="1" dirty="0" smtClean="0"/>
              <a:t>óbitos</a:t>
            </a:r>
            <a:r>
              <a:rPr lang="pt-BR" sz="2000" dirty="0" smtClean="0"/>
              <a:t>:</a:t>
            </a:r>
          </a:p>
          <a:p>
            <a:pPr lvl="1" indent="-355600" algn="just">
              <a:lnSpc>
                <a:spcPct val="150000"/>
              </a:lnSpc>
              <a:buClr>
                <a:schemeClr val="accent5"/>
              </a:buClr>
              <a:buSzPts val="2000"/>
              <a:buFont typeface="Open Sans Light"/>
              <a:buChar char="❖"/>
            </a:pPr>
            <a:r>
              <a:rPr lang="pt-BR" sz="1600" dirty="0" smtClean="0"/>
              <a:t>Obtido com </a:t>
            </a:r>
            <a:r>
              <a:rPr lang="pt-BR" sz="1600" dirty="0"/>
              <a:t>Árvores de </a:t>
            </a:r>
            <a:r>
              <a:rPr lang="pt-BR" sz="1600" dirty="0" smtClean="0"/>
              <a:t>Decisão e com Florestas Aleatórias </a:t>
            </a:r>
            <a:r>
              <a:rPr lang="pt-BR" sz="1600" dirty="0"/>
              <a:t>com a primeira versão de </a:t>
            </a:r>
            <a:r>
              <a:rPr lang="pt-BR" sz="1600" dirty="0" smtClean="0"/>
              <a:t>tratamentos</a:t>
            </a:r>
            <a:r>
              <a:rPr lang="pt-BR" sz="1600" dirty="0"/>
              <a:t> </a:t>
            </a:r>
            <a:r>
              <a:rPr lang="pt-BR" sz="1600" dirty="0" smtClean="0"/>
              <a:t>e resultados iguais</a:t>
            </a:r>
          </a:p>
        </p:txBody>
      </p:sp>
      <p:sp>
        <p:nvSpPr>
          <p:cNvPr id="104" name="Google Shape;104;p7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2" y="3033580"/>
            <a:ext cx="3517750" cy="155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03" y="2563942"/>
            <a:ext cx="2876485" cy="245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0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ab1b8b3e_3_128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sz="4000" i="0" u="none" strike="noStrike" cap="none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103;p7"/>
          <p:cNvSpPr txBox="1">
            <a:spLocks noGrp="1"/>
          </p:cNvSpPr>
          <p:nvPr>
            <p:ph type="body" idx="1"/>
          </p:nvPr>
        </p:nvSpPr>
        <p:spPr>
          <a:xfrm>
            <a:off x="457200" y="1172308"/>
            <a:ext cx="8325600" cy="321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just">
              <a:lnSpc>
                <a:spcPct val="150000"/>
              </a:lnSpc>
              <a:buClr>
                <a:schemeClr val="accent5"/>
              </a:buClr>
              <a:buSzPts val="2000"/>
              <a:buNone/>
            </a:pPr>
            <a:r>
              <a:rPr lang="pt-BR" sz="2000" dirty="0"/>
              <a:t>E</a:t>
            </a:r>
            <a:r>
              <a:rPr lang="pt-BR" sz="2000" dirty="0" smtClean="0"/>
              <a:t>ste </a:t>
            </a:r>
            <a:r>
              <a:rPr lang="pt-BR" sz="2000" dirty="0"/>
              <a:t>trabalho </a:t>
            </a:r>
            <a:r>
              <a:rPr lang="pt-BR" sz="2000" dirty="0" smtClean="0"/>
              <a:t>teve o </a:t>
            </a:r>
            <a:r>
              <a:rPr lang="pt-BR" sz="2000" dirty="0"/>
              <a:t>objetivo de mostrar as </a:t>
            </a:r>
            <a:r>
              <a:rPr lang="pt-BR" sz="2000" dirty="0" err="1"/>
              <a:t>comorbidades</a:t>
            </a:r>
            <a:r>
              <a:rPr lang="pt-BR" sz="2000" dirty="0"/>
              <a:t> no desfecho de óbito dos indivíduos com Covid-19, com a intensão de gerar mais informação sobre o risco de óbito no caso de pessoas expostas a fatores de risco. Acredita-se que o objetivo foi concluído, mesmo que mais pela análise exploratória do que pelos modelos de </a:t>
            </a:r>
            <a:r>
              <a:rPr lang="pt-BR" sz="2000" dirty="0" err="1"/>
              <a:t>M</a:t>
            </a:r>
            <a:r>
              <a:rPr lang="pt-BR" sz="2000" dirty="0" err="1" smtClean="0"/>
              <a:t>achine</a:t>
            </a:r>
            <a:r>
              <a:rPr lang="pt-BR" sz="2000" dirty="0" smtClean="0"/>
              <a:t> Learning</a:t>
            </a:r>
            <a:r>
              <a:rPr lang="pt-BR" sz="2000" dirty="0"/>
              <a:t>.</a:t>
            </a:r>
            <a:endParaRPr sz="20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/>
          <p:nvPr/>
        </p:nvSpPr>
        <p:spPr>
          <a:xfrm flipH="1">
            <a:off x="2038450" y="1627675"/>
            <a:ext cx="54090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8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OBRIGADA</a:t>
            </a: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345649"/>
            <a:ext cx="5549838" cy="336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Pandemia Covid-19 com mais de 350 milhões de casos confirmados ao redor do mundo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Fenômeno</a:t>
            </a:r>
            <a:r>
              <a:rPr lang="pt-BR" sz="2200" i="1" dirty="0" smtClean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200" i="1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Infodemic</a:t>
            </a:r>
            <a:endParaRPr lang="pt-BR" sz="2200" i="1" dirty="0" smtClean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68300" algn="just">
              <a:lnSpc>
                <a:spcPct val="150000"/>
              </a:lnSpc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>
                <a:latin typeface="Open Sans Light"/>
                <a:ea typeface="Open Sans Light"/>
                <a:cs typeface="Open Sans Light"/>
                <a:sym typeface="Open Sans Light"/>
              </a:rPr>
              <a:t>Necessidade em gerar conhecimento científico ou confiável sobre a pandemia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endParaRPr lang="pt-BR" sz="2200" i="1" dirty="0" smtClean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2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CONTEXTO</a:t>
            </a:r>
            <a:endParaRPr sz="4000" i="0" u="none" strike="noStrike" cap="none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" name="Picture 6" descr="1st WHO Infodemiology Con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19" y="2602519"/>
            <a:ext cx="2330228" cy="233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 COVID-19 &amp;#39;Infodemic&amp;#39;? How to Make Sense of What You&amp;#39;re Reading &amp;gt; News &amp;gt;  Yale Medic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07" y="1135540"/>
            <a:ext cx="1921452" cy="10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311701" y="1361208"/>
            <a:ext cx="5338822" cy="338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>
                <a:latin typeface="Open Sans Light"/>
                <a:ea typeface="Open Sans Light"/>
                <a:cs typeface="Open Sans Light"/>
                <a:sym typeface="Open Sans Light"/>
              </a:rPr>
              <a:t>Análise e interpretação dados </a:t>
            </a:r>
            <a:endParaRPr sz="22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>
                <a:latin typeface="Open Sans Light"/>
                <a:ea typeface="Open Sans Light"/>
                <a:cs typeface="Open Sans Light"/>
                <a:sym typeface="Open Sans Light"/>
              </a:rPr>
              <a:t>Tomada de decisão </a:t>
            </a:r>
            <a:endParaRPr lang="pt-BR" sz="2200" dirty="0" smtClean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Combate às </a:t>
            </a:r>
            <a:r>
              <a:rPr lang="pt-BR" sz="2200" i="1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fake</a:t>
            </a:r>
            <a:r>
              <a:rPr lang="pt-BR" sz="2200" i="1" dirty="0" smtClean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200" i="1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news</a:t>
            </a: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Estudar os impactos dos fatores de risco nos casos confirmados de Covid-19</a:t>
            </a:r>
            <a:endParaRPr sz="22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6" name="Google Shape;76;p3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PROBLEMA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Últimas da Covid-19: máscara continua obrigatória em SP; país tem 1.064  óbitos | CNN Bras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56" y="2950489"/>
            <a:ext cx="2738544" cy="151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ab1b8b3e_3_105"/>
          <p:cNvSpPr txBox="1">
            <a:spLocks noGrp="1"/>
          </p:cNvSpPr>
          <p:nvPr>
            <p:ph type="body" idx="1"/>
          </p:nvPr>
        </p:nvSpPr>
        <p:spPr>
          <a:xfrm>
            <a:off x="311699" y="1362150"/>
            <a:ext cx="6157299" cy="362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Análise exploratória como Processo </a:t>
            </a:r>
            <a:r>
              <a:rPr lang="pt-BR" sz="2200" dirty="0">
                <a:latin typeface="Open Sans Light"/>
                <a:ea typeface="Open Sans Light"/>
                <a:cs typeface="Open Sans Light"/>
                <a:sym typeface="Open Sans Light"/>
              </a:rPr>
              <a:t>de Descoberta de </a:t>
            </a: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Conhecimento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Geração de modelos de </a:t>
            </a:r>
            <a:r>
              <a:rPr lang="pt-BR" sz="2200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Machine</a:t>
            </a: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 Learning com algoritmos para classificação 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Fatores de risco como </a:t>
            </a:r>
            <a:r>
              <a:rPr lang="pt-BR" sz="2200" dirty="0" err="1" smtClean="0">
                <a:latin typeface="Open Sans Light"/>
                <a:ea typeface="Open Sans Light"/>
                <a:cs typeface="Open Sans Light"/>
                <a:sym typeface="Open Sans Light"/>
              </a:rPr>
              <a:t>preditores</a:t>
            </a: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 de óbito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endParaRPr sz="22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SOLUÇÃO</a:t>
            </a:r>
            <a:endParaRPr sz="4000" i="0" u="none" strike="noStrike" cap="none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2" descr="OMS declara emergência de saúde pública de importância internacional por  surto de novo coronavírus - OPAS/OMS | Organização Pan-Americana da Saú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58" y="3071447"/>
            <a:ext cx="2347342" cy="143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ab1b8b3e_3_105"/>
          <p:cNvSpPr txBox="1">
            <a:spLocks noGrp="1"/>
          </p:cNvSpPr>
          <p:nvPr>
            <p:ph type="body" idx="1"/>
          </p:nvPr>
        </p:nvSpPr>
        <p:spPr>
          <a:xfrm>
            <a:off x="311700" y="1362150"/>
            <a:ext cx="7803600" cy="26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r>
              <a:rPr lang="pt-BR" sz="2200" dirty="0"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200" dirty="0" smtClean="0">
                <a:latin typeface="Open Sans Light"/>
                <a:ea typeface="Open Sans Light"/>
                <a:cs typeface="Open Sans Light"/>
                <a:sym typeface="Open Sans Light"/>
              </a:rPr>
              <a:t>Portal de dados abertos do Estado de São Paulo</a:t>
            </a: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endParaRPr lang="pt-BR" sz="2200" dirty="0" smtClean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Light"/>
              <a:buChar char="❖"/>
            </a:pPr>
            <a:endParaRPr sz="22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OBTENÇÃO DOS DADOS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15" y="2377919"/>
            <a:ext cx="4250170" cy="19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9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ANÁLISE EXPLORATÓRIA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16" y="1242287"/>
            <a:ext cx="2447751" cy="195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75" y="1302325"/>
            <a:ext cx="2990446" cy="189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21" y="3199242"/>
            <a:ext cx="2802095" cy="178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3" y="2042000"/>
            <a:ext cx="2480831" cy="20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ANÁLISE EXPLORATÓRIA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7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3" y="1494785"/>
            <a:ext cx="2202678" cy="349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60" y="1494784"/>
            <a:ext cx="3001488" cy="349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11" y="1494784"/>
            <a:ext cx="3028860" cy="349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4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ANÁLISE EXPLORATÓRIA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7" y="1744951"/>
            <a:ext cx="3709987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3088"/>
            <a:ext cx="389890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5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ab1b8b3e_3_105"/>
          <p:cNvSpPr/>
          <p:nvPr/>
        </p:nvSpPr>
        <p:spPr>
          <a:xfrm flipH="1">
            <a:off x="311700" y="310650"/>
            <a:ext cx="8520600" cy="113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000" dirty="0" smtClean="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ANÁLISE EXPLORATÓRIA</a:t>
            </a:r>
            <a:endParaRPr sz="4000" i="0" u="none" strike="noStrike" cap="none" dirty="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84" y="1678059"/>
            <a:ext cx="3059546" cy="316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11" y="1678058"/>
            <a:ext cx="3183699" cy="318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5818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514</Words>
  <Application>Microsoft Office PowerPoint</Application>
  <PresentationFormat>Apresentação na tela (16:9)</PresentationFormat>
  <Paragraphs>60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Poppins</vt:lpstr>
      <vt:lpstr>Open Sans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Thalita Marques</dc:creator>
  <cp:lastModifiedBy>Thalita Marques</cp:lastModifiedBy>
  <cp:revision>17</cp:revision>
  <dcterms:modified xsi:type="dcterms:W3CDTF">2022-02-07T00:56:07Z</dcterms:modified>
</cp:coreProperties>
</file>