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aleway"/>
      <p:regular r:id="rId16"/>
      <p:bold r:id="rId17"/>
      <p:italic r:id="rId18"/>
      <p:boldItalic r:id="rId19"/>
    </p:embeddedFont>
    <p:embeddedFont>
      <p:font typeface="Roboto Black"/>
      <p:bold r:id="rId20"/>
      <p:boldItalic r:id="rId21"/>
    </p:embeddedFont>
    <p:embeddedFont>
      <p:font typeface="Roboto"/>
      <p:regular r:id="rId22"/>
      <p:bold r:id="rId23"/>
      <p:italic r:id="rId24"/>
      <p:boldItalic r:id="rId25"/>
    </p:embeddedFont>
    <p:embeddedFont>
      <p:font typeface="Roboto Medium"/>
      <p:regular r:id="rId26"/>
      <p:bold r:id="rId27"/>
      <p:italic r:id="rId28"/>
      <p:boldItalic r:id="rId29"/>
    </p:embeddedFont>
    <p:embeddedFont>
      <p:font typeface="Lato"/>
      <p:regular r:id="rId30"/>
      <p:bold r:id="rId31"/>
      <p:italic r:id="rId32"/>
      <p:boldItalic r:id="rId33"/>
    </p:embeddedFont>
    <p:embeddedFont>
      <p:font typeface="Montserrat"/>
      <p:regular r:id="rId34"/>
      <p:bold r:id="rId35"/>
      <p:italic r:id="rId36"/>
      <p:boldItalic r:id="rId37"/>
    </p:embeddedFont>
    <p:embeddedFont>
      <p:font typeface="Montserrat Medium"/>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0472EC-FC49-403C-800E-6C1CE4108A38}">
  <a:tblStyle styleId="{CF0472EC-FC49-403C-800E-6C1CE4108A3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italic.fntdata"/><Relationship Id="rId20" Type="http://schemas.openxmlformats.org/officeDocument/2006/relationships/font" Target="fonts/RobotoBlack-bold.fntdata"/><Relationship Id="rId41" Type="http://schemas.openxmlformats.org/officeDocument/2006/relationships/font" Target="fonts/MontserratMedium-boldItalic.fntdata"/><Relationship Id="rId22" Type="http://schemas.openxmlformats.org/officeDocument/2006/relationships/font" Target="fonts/Roboto-regular.fntdata"/><Relationship Id="rId21" Type="http://schemas.openxmlformats.org/officeDocument/2006/relationships/font" Target="fonts/RobotoBlack-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edium-regular.fntdata"/><Relationship Id="rId25" Type="http://schemas.openxmlformats.org/officeDocument/2006/relationships/font" Target="fonts/Roboto-boldItalic.fntdata"/><Relationship Id="rId28" Type="http://schemas.openxmlformats.org/officeDocument/2006/relationships/font" Target="fonts/RobotoMedium-italic.fntdata"/><Relationship Id="rId27" Type="http://schemas.openxmlformats.org/officeDocument/2006/relationships/font" Target="fonts/RobotoMedium-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edium-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35" Type="http://schemas.openxmlformats.org/officeDocument/2006/relationships/font" Target="fonts/Montserrat-bold.fntdata"/><Relationship Id="rId12" Type="http://schemas.openxmlformats.org/officeDocument/2006/relationships/slide" Target="slides/slide6.xml"/><Relationship Id="rId34" Type="http://schemas.openxmlformats.org/officeDocument/2006/relationships/font" Target="fonts/Montserrat-regular.fntdata"/><Relationship Id="rId15" Type="http://schemas.openxmlformats.org/officeDocument/2006/relationships/slide" Target="slides/slide9.xml"/><Relationship Id="rId37" Type="http://schemas.openxmlformats.org/officeDocument/2006/relationships/font" Target="fonts/Montserrat-boldItalic.fntdata"/><Relationship Id="rId14" Type="http://schemas.openxmlformats.org/officeDocument/2006/relationships/slide" Target="slides/slide8.xml"/><Relationship Id="rId36" Type="http://schemas.openxmlformats.org/officeDocument/2006/relationships/font" Target="fonts/Montserrat-italic.fntdata"/><Relationship Id="rId17" Type="http://schemas.openxmlformats.org/officeDocument/2006/relationships/font" Target="fonts/Raleway-bold.fntdata"/><Relationship Id="rId39" Type="http://schemas.openxmlformats.org/officeDocument/2006/relationships/font" Target="fonts/MontserratMedium-bold.fntdata"/><Relationship Id="rId16" Type="http://schemas.openxmlformats.org/officeDocument/2006/relationships/font" Target="fonts/Raleway-regular.fntdata"/><Relationship Id="rId38" Type="http://schemas.openxmlformats.org/officeDocument/2006/relationships/font" Target="fonts/MontserratMedium-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1ccc414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1ccc414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1ccc414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1ccc414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1ccc4145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1ccc414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From this graph, it appears that there is a fairly high positive correlation between the number of physical activity days and heart attacks. However, it doesn't necessarily mean that people who spend more days on physical activity are more likely to have a heart attack. On the contrary, because this is based on the survey data,  it could be that because they have been diagnosed with a heart attack, they tend to engage in more physical exercise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1ccc4145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1ccc4145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1ccc4145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1ccc4145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1ccc4145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1ccc4145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1A1A1A"/>
              </a:buClr>
              <a:buSzPts val="1400"/>
              <a:buFont typeface="Roboto Medium"/>
              <a:buChar char="●"/>
            </a:pPr>
            <a:r>
              <a:rPr lang="en" sz="1400">
                <a:solidFill>
                  <a:srgbClr val="1A1A1A"/>
                </a:solidFill>
                <a:latin typeface="Roboto Medium"/>
                <a:ea typeface="Roboto Medium"/>
                <a:cs typeface="Roboto Medium"/>
                <a:sym typeface="Roboto Medium"/>
              </a:rPr>
              <a:t>Cleaning data</a:t>
            </a:r>
            <a:endParaRPr sz="1400">
              <a:solidFill>
                <a:srgbClr val="1A1A1A"/>
              </a:solidFill>
              <a:latin typeface="Roboto Medium"/>
              <a:ea typeface="Roboto Medium"/>
              <a:cs typeface="Roboto Medium"/>
              <a:sym typeface="Roboto Medium"/>
            </a:endParaRPr>
          </a:p>
          <a:p>
            <a:pPr indent="0" lvl="0" marL="457200" rtl="0" algn="l">
              <a:lnSpc>
                <a:spcPct val="115000"/>
              </a:lnSpc>
              <a:spcBef>
                <a:spcPts val="1200"/>
              </a:spcBef>
              <a:spcAft>
                <a:spcPts val="0"/>
              </a:spcAft>
              <a:buClr>
                <a:schemeClr val="dk1"/>
              </a:buClr>
              <a:buSzPts val="1100"/>
              <a:buFont typeface="Arial"/>
              <a:buNone/>
            </a:pPr>
            <a:r>
              <a:rPr lang="en" sz="1300">
                <a:solidFill>
                  <a:srgbClr val="1A1A1A"/>
                </a:solidFill>
                <a:latin typeface="Roboto Medium"/>
                <a:ea typeface="Roboto Medium"/>
                <a:cs typeface="Roboto Medium"/>
                <a:sym typeface="Roboto Medium"/>
              </a:rPr>
              <a:t>7 float64 and 31 objects were converted to float by constructing below</a:t>
            </a:r>
            <a:r>
              <a:rPr lang="en" sz="1300">
                <a:solidFill>
                  <a:srgbClr val="595959"/>
                </a:solidFill>
                <a:latin typeface="Roboto Medium"/>
                <a:ea typeface="Roboto Medium"/>
                <a:cs typeface="Roboto Medium"/>
                <a:sym typeface="Roboto Medium"/>
              </a:rPr>
              <a:t> :</a:t>
            </a:r>
            <a:endParaRPr sz="1300">
              <a:solidFill>
                <a:srgbClr val="595959"/>
              </a:solidFill>
              <a:latin typeface="Roboto Medium"/>
              <a:ea typeface="Roboto Medium"/>
              <a:cs typeface="Roboto Medium"/>
              <a:sym typeface="Roboto Medium"/>
            </a:endParaRPr>
          </a:p>
          <a:p>
            <a:pPr indent="-311150" lvl="0" marL="457200" rtl="0" algn="l">
              <a:lnSpc>
                <a:spcPct val="115000"/>
              </a:lnSpc>
              <a:spcBef>
                <a:spcPts val="1200"/>
              </a:spcBef>
              <a:spcAft>
                <a:spcPts val="0"/>
              </a:spcAft>
              <a:buClr>
                <a:srgbClr val="1A1A1A"/>
              </a:buClr>
              <a:buSzPts val="1300"/>
              <a:buFont typeface="Roboto Medium"/>
              <a:buChar char="●"/>
            </a:pPr>
            <a:r>
              <a:rPr lang="en" sz="1300">
                <a:solidFill>
                  <a:srgbClr val="1A1A1A"/>
                </a:solidFill>
                <a:latin typeface="Roboto Medium"/>
                <a:ea typeface="Roboto Medium"/>
                <a:cs typeface="Roboto Medium"/>
                <a:sym typeface="Roboto Medium"/>
              </a:rPr>
              <a:t>Feature Selection</a:t>
            </a:r>
            <a:endParaRPr sz="1300">
              <a:solidFill>
                <a:srgbClr val="1A1A1A"/>
              </a:solidFill>
              <a:latin typeface="Roboto Medium"/>
              <a:ea typeface="Roboto Medium"/>
              <a:cs typeface="Roboto Medium"/>
              <a:sym typeface="Roboto Medium"/>
            </a:endParaRPr>
          </a:p>
          <a:p>
            <a:pPr indent="-311150" lvl="0" marL="457200" rtl="0" algn="l">
              <a:lnSpc>
                <a:spcPct val="115000"/>
              </a:lnSpc>
              <a:spcBef>
                <a:spcPts val="0"/>
              </a:spcBef>
              <a:spcAft>
                <a:spcPts val="0"/>
              </a:spcAft>
              <a:buClr>
                <a:srgbClr val="1A1A1A"/>
              </a:buClr>
              <a:buSzPts val="1300"/>
              <a:buFont typeface="Roboto Medium"/>
              <a:buChar char="●"/>
            </a:pPr>
            <a:r>
              <a:rPr lang="en" sz="1300">
                <a:solidFill>
                  <a:srgbClr val="1A1A1A"/>
                </a:solidFill>
                <a:latin typeface="Roboto Medium"/>
                <a:ea typeface="Roboto Medium"/>
                <a:cs typeface="Roboto Medium"/>
                <a:sym typeface="Roboto Medium"/>
              </a:rPr>
              <a:t>Run time for the models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1ccc4145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1ccc4145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What model worked best</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How useful model could be in real world</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Impact of use</a:t>
            </a:r>
            <a:endParaRPr sz="1800">
              <a:solidFill>
                <a:srgbClr val="595959"/>
              </a:solidFill>
            </a:endParaRPr>
          </a:p>
          <a:p>
            <a:pPr indent="0" lvl="0" marL="0" rtl="0" algn="l">
              <a:lnSpc>
                <a:spcPct val="115000"/>
              </a:lnSpc>
              <a:spcBef>
                <a:spcPts val="1500"/>
              </a:spcBef>
              <a:spcAft>
                <a:spcPts val="0"/>
              </a:spcAft>
              <a:buClr>
                <a:schemeClr val="dk1"/>
              </a:buClr>
              <a:buSzPts val="1100"/>
              <a:buFont typeface="Arial"/>
              <a:buNone/>
            </a:pPr>
            <a:r>
              <a:rPr b="1" lang="en" sz="1200">
                <a:solidFill>
                  <a:srgbClr val="374151"/>
                </a:solidFill>
                <a:latin typeface="Roboto"/>
                <a:ea typeface="Roboto"/>
                <a:cs typeface="Roboto"/>
                <a:sym typeface="Roboto"/>
              </a:rPr>
              <a:t>Key Takeaway:</a:t>
            </a:r>
            <a:endParaRPr b="1"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Naive Bayes emerges as the most viable model, offering a good balance between accuracy and interpretability. It stands out for its simplicity and effectiveness in predicting heart disease, marking it as a favorable choice for practical applications in healthcare settings.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c7916df69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ec7916df69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kamilpytlak/personal-key-indicators-of-heart-diseas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rive.google.com/file/d/1XnjDfbFPOor-2yYptY-JL8GRYMtJAlaG/view?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380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990"/>
              <a:buNone/>
            </a:pPr>
            <a:r>
              <a:rPr b="0" lang="en" sz="4135">
                <a:solidFill>
                  <a:schemeClr val="accent2"/>
                </a:solidFill>
                <a:latin typeface="Roboto Black"/>
                <a:ea typeface="Roboto Black"/>
                <a:cs typeface="Roboto Black"/>
                <a:sym typeface="Roboto Black"/>
              </a:rPr>
              <a:t>Predicting Heart Disease Using          Machine Learning Algorithm</a:t>
            </a:r>
            <a:endParaRPr b="0" sz="6160">
              <a:latin typeface="Roboto Black"/>
              <a:ea typeface="Roboto Black"/>
              <a:cs typeface="Roboto Black"/>
              <a:sym typeface="Roboto Black"/>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latin typeface="Roboto"/>
                <a:ea typeface="Roboto"/>
                <a:cs typeface="Roboto"/>
                <a:sym typeface="Roboto"/>
              </a:rPr>
              <a:t>Team 14</a:t>
            </a:r>
            <a:r>
              <a:rPr lang="en" sz="1400">
                <a:latin typeface="Roboto"/>
                <a:ea typeface="Roboto"/>
                <a:cs typeface="Roboto"/>
                <a:sym typeface="Roboto"/>
              </a:rPr>
              <a:t>:</a:t>
            </a:r>
            <a:r>
              <a:rPr lang="en" sz="1400">
                <a:latin typeface="Roboto Medium"/>
                <a:ea typeface="Roboto Medium"/>
                <a:cs typeface="Roboto Medium"/>
                <a:sym typeface="Roboto Medium"/>
              </a:rPr>
              <a:t> </a:t>
            </a:r>
            <a:r>
              <a:rPr lang="en" sz="1400">
                <a:solidFill>
                  <a:schemeClr val="dk1"/>
                </a:solidFill>
                <a:latin typeface="Roboto Medium"/>
                <a:ea typeface="Roboto Medium"/>
                <a:cs typeface="Roboto Medium"/>
                <a:sym typeface="Roboto Medium"/>
              </a:rPr>
              <a:t>Atharva </a:t>
            </a:r>
            <a:r>
              <a:rPr lang="en" sz="1400">
                <a:solidFill>
                  <a:schemeClr val="dk1"/>
                </a:solidFill>
                <a:latin typeface="Roboto Medium"/>
                <a:ea typeface="Roboto Medium"/>
                <a:cs typeface="Roboto Medium"/>
                <a:sym typeface="Roboto Medium"/>
              </a:rPr>
              <a:t>Lokhande</a:t>
            </a:r>
            <a:r>
              <a:rPr lang="en" sz="1400">
                <a:solidFill>
                  <a:schemeClr val="dk1"/>
                </a:solidFill>
                <a:latin typeface="Roboto Medium"/>
                <a:ea typeface="Roboto Medium"/>
                <a:cs typeface="Roboto Medium"/>
                <a:sym typeface="Roboto Medium"/>
              </a:rPr>
              <a:t>, Kevin Murphy, Riris Karolina, Shravani Thalla</a:t>
            </a:r>
            <a:endParaRPr sz="1400">
              <a:latin typeface="Roboto Medium"/>
              <a:ea typeface="Roboto Medium"/>
              <a:cs typeface="Roboto Medium"/>
              <a:sym typeface="Robot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53250" y="585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latin typeface="Roboto Black"/>
                <a:ea typeface="Roboto Black"/>
                <a:cs typeface="Roboto Black"/>
                <a:sym typeface="Roboto Black"/>
              </a:rPr>
              <a:t>Context for Our Model:</a:t>
            </a:r>
            <a:endParaRPr b="0">
              <a:latin typeface="Roboto Black"/>
              <a:ea typeface="Roboto Black"/>
              <a:cs typeface="Roboto Black"/>
              <a:sym typeface="Roboto Black"/>
            </a:endParaRPr>
          </a:p>
        </p:txBody>
      </p:sp>
      <p:sp>
        <p:nvSpPr>
          <p:cNvPr id="93" name="Google Shape;93;p14"/>
          <p:cNvSpPr txBox="1"/>
          <p:nvPr>
            <p:ph idx="1" type="body"/>
          </p:nvPr>
        </p:nvSpPr>
        <p:spPr>
          <a:xfrm>
            <a:off x="648900" y="1430325"/>
            <a:ext cx="7937400" cy="3283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Font typeface="Roboto Medium"/>
              <a:buChar char="●"/>
            </a:pPr>
            <a:r>
              <a:rPr lang="en">
                <a:solidFill>
                  <a:schemeClr val="dk2"/>
                </a:solidFill>
                <a:latin typeface="Roboto Medium"/>
                <a:ea typeface="Roboto Medium"/>
                <a:cs typeface="Roboto Medium"/>
                <a:sym typeface="Roboto Medium"/>
              </a:rPr>
              <a:t>In the ongoing battle against heart disease, we're working to identify the factors that contribute to its prevalence, with a focus on promoting public health. Analyzing  CDC's annual survey, our attention is on understanding the key indicators of heart disease among adults in the U.S.</a:t>
            </a:r>
            <a:endParaRPr>
              <a:solidFill>
                <a:schemeClr val="dk2"/>
              </a:solidFill>
              <a:latin typeface="Roboto Medium"/>
              <a:ea typeface="Roboto Medium"/>
              <a:cs typeface="Roboto Medium"/>
              <a:sym typeface="Roboto Medium"/>
            </a:endParaRPr>
          </a:p>
          <a:p>
            <a:pPr indent="-311150" lvl="0" marL="457200" rtl="0" algn="l">
              <a:spcBef>
                <a:spcPts val="1000"/>
              </a:spcBef>
              <a:spcAft>
                <a:spcPts val="0"/>
              </a:spcAft>
              <a:buClr>
                <a:schemeClr val="dk2"/>
              </a:buClr>
              <a:buSzPts val="1300"/>
              <a:buFont typeface="Roboto Medium"/>
              <a:buChar char="●"/>
            </a:pPr>
            <a:r>
              <a:rPr lang="en">
                <a:solidFill>
                  <a:schemeClr val="dk2"/>
                </a:solidFill>
                <a:latin typeface="Roboto Medium"/>
                <a:ea typeface="Roboto Medium"/>
                <a:cs typeface="Roboto Medium"/>
                <a:sym typeface="Roboto Medium"/>
              </a:rPr>
              <a:t>Healthcare professionals, policymakers, and researchers are particularly interested because understanding the key indicators of heart disease is crucial for designing effective preventive measures, interventions, and public health policies.</a:t>
            </a:r>
            <a:endParaRPr>
              <a:solidFill>
                <a:schemeClr val="dk2"/>
              </a:solidFill>
              <a:highlight>
                <a:srgbClr val="343541"/>
              </a:highlight>
              <a:latin typeface="Roboto Medium"/>
              <a:ea typeface="Roboto Medium"/>
              <a:cs typeface="Roboto Medium"/>
              <a:sym typeface="Roboto Medium"/>
            </a:endParaRPr>
          </a:p>
          <a:p>
            <a:pPr indent="-311150" lvl="0" marL="457200" rtl="0" algn="l">
              <a:spcBef>
                <a:spcPts val="1000"/>
              </a:spcBef>
              <a:spcAft>
                <a:spcPts val="1000"/>
              </a:spcAft>
              <a:buClr>
                <a:schemeClr val="dk2"/>
              </a:buClr>
              <a:buSzPts val="1300"/>
              <a:buFont typeface="Roboto Medium"/>
              <a:buChar char="●"/>
            </a:pPr>
            <a:r>
              <a:rPr lang="en">
                <a:solidFill>
                  <a:schemeClr val="dk2"/>
                </a:solidFill>
                <a:latin typeface="Roboto Medium"/>
                <a:ea typeface="Roboto Medium"/>
                <a:cs typeface="Roboto Medium"/>
                <a:sym typeface="Roboto Medium"/>
              </a:rPr>
              <a:t>Heart disease is a leading cause of mortality across various racial groups in the U.S., affecting approximately half of the population. Identifying and comprehending the major risk factors is essential for developing targeted health initiatives.</a:t>
            </a:r>
            <a:endParaRPr>
              <a:solidFill>
                <a:schemeClr val="dk2"/>
              </a:solidFill>
              <a:latin typeface="Roboto Medium"/>
              <a:ea typeface="Roboto Medium"/>
              <a:cs typeface="Roboto Medium"/>
              <a:sym typeface="Robo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801150" y="607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latin typeface="Roboto Black"/>
                <a:ea typeface="Roboto Black"/>
                <a:cs typeface="Roboto Black"/>
                <a:sym typeface="Roboto Black"/>
              </a:rPr>
              <a:t>Dataset Overview</a:t>
            </a:r>
            <a:endParaRPr b="0">
              <a:latin typeface="Roboto Black"/>
              <a:ea typeface="Roboto Black"/>
              <a:cs typeface="Roboto Black"/>
              <a:sym typeface="Roboto Black"/>
            </a:endParaRPr>
          </a:p>
        </p:txBody>
      </p:sp>
      <p:sp>
        <p:nvSpPr>
          <p:cNvPr id="99" name="Google Shape;99;p15"/>
          <p:cNvSpPr txBox="1"/>
          <p:nvPr>
            <p:ph idx="1" type="body"/>
          </p:nvPr>
        </p:nvSpPr>
        <p:spPr>
          <a:xfrm>
            <a:off x="463500" y="1361775"/>
            <a:ext cx="7899600" cy="2978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u="sng">
                <a:solidFill>
                  <a:schemeClr val="dk2"/>
                </a:solidFill>
                <a:latin typeface="Roboto"/>
                <a:ea typeface="Roboto"/>
                <a:cs typeface="Roboto"/>
                <a:sym typeface="Roboto"/>
              </a:rPr>
              <a:t>Data Source:</a:t>
            </a:r>
            <a:endParaRPr b="1" sz="1400" u="sng">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Medium"/>
              <a:buChar char="●"/>
            </a:pPr>
            <a:r>
              <a:rPr lang="en">
                <a:solidFill>
                  <a:schemeClr val="dk2"/>
                </a:solidFill>
                <a:highlight>
                  <a:srgbClr val="FFFFFF"/>
                </a:highlight>
                <a:latin typeface="Roboto Medium"/>
                <a:ea typeface="Roboto Medium"/>
                <a:cs typeface="Roboto Medium"/>
                <a:sym typeface="Roboto Medium"/>
              </a:rPr>
              <a:t>Our  dataset is from a 2022 CDC annual survey regarding heart health nationwide. </a:t>
            </a:r>
            <a:r>
              <a:rPr lang="en" u="sng">
                <a:solidFill>
                  <a:srgbClr val="1155CC"/>
                </a:solidFill>
                <a:latin typeface="Roboto Medium"/>
                <a:ea typeface="Roboto Medium"/>
                <a:cs typeface="Roboto Medium"/>
                <a:sym typeface="Roboto Medium"/>
                <a:hlinkClick r:id="rId3">
                  <a:extLst>
                    <a:ext uri="{A12FA001-AC4F-418D-AE19-62706E023703}">
                      <ahyp:hlinkClr val="tx"/>
                    </a:ext>
                  </a:extLst>
                </a:hlinkClick>
              </a:rPr>
              <a:t>https://www.kaggle.com/datasets/kamilpytlak/personal-key-indicators-of-heart-disease</a:t>
            </a:r>
            <a:r>
              <a:rPr lang="en">
                <a:solidFill>
                  <a:schemeClr val="dk1"/>
                </a:solidFill>
                <a:latin typeface="Roboto Medium"/>
                <a:ea typeface="Roboto Medium"/>
                <a:cs typeface="Roboto Medium"/>
                <a:sym typeface="Roboto Medium"/>
              </a:rPr>
              <a:t> </a:t>
            </a:r>
            <a:endParaRPr>
              <a:solidFill>
                <a:schemeClr val="dk1"/>
              </a:solidFill>
              <a:latin typeface="Roboto Medium"/>
              <a:ea typeface="Roboto Medium"/>
              <a:cs typeface="Roboto Medium"/>
              <a:sym typeface="Roboto Medium"/>
            </a:endParaRPr>
          </a:p>
          <a:p>
            <a:pPr indent="-311150" lvl="0" marL="457200" rtl="0" algn="l">
              <a:spcBef>
                <a:spcPts val="0"/>
              </a:spcBef>
              <a:spcAft>
                <a:spcPts val="0"/>
              </a:spcAft>
              <a:buClr>
                <a:schemeClr val="dk2"/>
              </a:buClr>
              <a:buSzPts val="1300"/>
              <a:buFont typeface="Roboto Medium"/>
              <a:buChar char="●"/>
            </a:pPr>
            <a:r>
              <a:rPr lang="en">
                <a:solidFill>
                  <a:schemeClr val="dk2"/>
                </a:solidFill>
                <a:latin typeface="Roboto Medium"/>
                <a:ea typeface="Roboto Medium"/>
                <a:cs typeface="Roboto Medium"/>
                <a:sym typeface="Roboto Medium"/>
              </a:rPr>
              <a:t>Over 260k rows and 38 unique features</a:t>
            </a:r>
            <a:endParaRPr>
              <a:solidFill>
                <a:schemeClr val="dk2"/>
              </a:solidFill>
              <a:latin typeface="Roboto Medium"/>
              <a:ea typeface="Roboto Medium"/>
              <a:cs typeface="Roboto Medium"/>
              <a:sym typeface="Roboto Medium"/>
            </a:endParaRPr>
          </a:p>
          <a:p>
            <a:pPr indent="-311150" lvl="0" marL="457200" rtl="0" algn="l">
              <a:spcBef>
                <a:spcPts val="0"/>
              </a:spcBef>
              <a:spcAft>
                <a:spcPts val="0"/>
              </a:spcAft>
              <a:buClr>
                <a:schemeClr val="dk2"/>
              </a:buClr>
              <a:buSzPts val="1300"/>
              <a:buFont typeface="Roboto Medium"/>
              <a:buChar char="●"/>
            </a:pPr>
            <a:r>
              <a:rPr lang="en">
                <a:solidFill>
                  <a:schemeClr val="dk2"/>
                </a:solidFill>
                <a:latin typeface="Roboto Medium"/>
                <a:ea typeface="Roboto Medium"/>
                <a:cs typeface="Roboto Medium"/>
                <a:sym typeface="Roboto Medium"/>
              </a:rPr>
              <a:t>Mix of Numeric and Categorical Features</a:t>
            </a:r>
            <a:endParaRPr>
              <a:solidFill>
                <a:schemeClr val="dk2"/>
              </a:solidFill>
              <a:latin typeface="Roboto Medium"/>
              <a:ea typeface="Roboto Medium"/>
              <a:cs typeface="Roboto Medium"/>
              <a:sym typeface="Roboto Medium"/>
            </a:endParaRPr>
          </a:p>
          <a:p>
            <a:pPr indent="-311150" lvl="0" marL="457200" rtl="0" algn="l">
              <a:spcBef>
                <a:spcPts val="0"/>
              </a:spcBef>
              <a:spcAft>
                <a:spcPts val="0"/>
              </a:spcAft>
              <a:buClr>
                <a:schemeClr val="dk2"/>
              </a:buClr>
              <a:buSzPts val="1300"/>
              <a:buFont typeface="Roboto Medium"/>
              <a:buChar char="●"/>
            </a:pPr>
            <a:r>
              <a:rPr lang="en">
                <a:solidFill>
                  <a:schemeClr val="dk2"/>
                </a:solidFill>
                <a:latin typeface="Roboto Medium"/>
                <a:ea typeface="Roboto Medium"/>
                <a:cs typeface="Roboto Medium"/>
                <a:sym typeface="Roboto Medium"/>
              </a:rPr>
              <a:t>Heart Disease is binary - Meaning this is a </a:t>
            </a:r>
            <a:r>
              <a:rPr b="1" lang="en">
                <a:solidFill>
                  <a:schemeClr val="dk2"/>
                </a:solidFill>
                <a:latin typeface="Roboto"/>
                <a:ea typeface="Roboto"/>
                <a:cs typeface="Roboto"/>
                <a:sym typeface="Roboto"/>
              </a:rPr>
              <a:t>classification</a:t>
            </a:r>
            <a:r>
              <a:rPr lang="en">
                <a:solidFill>
                  <a:schemeClr val="dk2"/>
                </a:solidFill>
                <a:latin typeface="Roboto Medium"/>
                <a:ea typeface="Roboto Medium"/>
                <a:cs typeface="Roboto Medium"/>
                <a:sym typeface="Roboto Medium"/>
              </a:rPr>
              <a:t> problem</a:t>
            </a:r>
            <a:endParaRPr>
              <a:solidFill>
                <a:schemeClr val="dk2"/>
              </a:solidFill>
              <a:latin typeface="Roboto Medium"/>
              <a:ea typeface="Roboto Medium"/>
              <a:cs typeface="Roboto Medium"/>
              <a:sym typeface="Roboto Medium"/>
            </a:endParaRPr>
          </a:p>
          <a:p>
            <a:pPr indent="0" lvl="0" marL="0" rtl="0" algn="l">
              <a:spcBef>
                <a:spcPts val="0"/>
              </a:spcBef>
              <a:spcAft>
                <a:spcPts val="0"/>
              </a:spcAft>
              <a:buNone/>
            </a:pPr>
            <a:r>
              <a:t/>
            </a:r>
            <a:endParaRPr>
              <a:solidFill>
                <a:schemeClr val="dk1"/>
              </a:solidFill>
              <a:latin typeface="Roboto Medium"/>
              <a:ea typeface="Roboto Medium"/>
              <a:cs typeface="Roboto Medium"/>
              <a:sym typeface="Roboto Medium"/>
            </a:endParaRPr>
          </a:p>
          <a:p>
            <a:pPr indent="0" lvl="0" marL="0" rtl="0" algn="l">
              <a:spcBef>
                <a:spcPts val="0"/>
              </a:spcBef>
              <a:spcAft>
                <a:spcPts val="0"/>
              </a:spcAft>
              <a:buNone/>
            </a:pPr>
            <a:r>
              <a:rPr b="1" lang="en" sz="1400" u="sng">
                <a:solidFill>
                  <a:schemeClr val="dk2"/>
                </a:solidFill>
                <a:latin typeface="Roboto"/>
                <a:ea typeface="Roboto"/>
                <a:cs typeface="Roboto"/>
                <a:sym typeface="Roboto"/>
              </a:rPr>
              <a:t>Key Variables in Dataset:</a:t>
            </a:r>
            <a:endParaRPr b="1" sz="1400" u="sng">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Medium"/>
              <a:buChar char="●"/>
            </a:pPr>
            <a:r>
              <a:rPr lang="en" sz="1300">
                <a:solidFill>
                  <a:schemeClr val="dk2"/>
                </a:solidFill>
                <a:highlight>
                  <a:srgbClr val="FFFFFF"/>
                </a:highlight>
                <a:latin typeface="Roboto Medium"/>
                <a:ea typeface="Roboto Medium"/>
                <a:cs typeface="Roboto Medium"/>
                <a:sym typeface="Roboto Medium"/>
              </a:rPr>
              <a:t>Demographic Information</a:t>
            </a:r>
            <a:endParaRPr sz="1300">
              <a:solidFill>
                <a:schemeClr val="dk2"/>
              </a:solidFill>
              <a:highlight>
                <a:srgbClr val="FFFFFF"/>
              </a:highlight>
              <a:latin typeface="Roboto Medium"/>
              <a:ea typeface="Roboto Medium"/>
              <a:cs typeface="Roboto Medium"/>
              <a:sym typeface="Roboto Medium"/>
            </a:endParaRPr>
          </a:p>
          <a:p>
            <a:pPr indent="-311150" lvl="0" marL="457200" rtl="0" algn="l">
              <a:spcBef>
                <a:spcPts val="0"/>
              </a:spcBef>
              <a:spcAft>
                <a:spcPts val="0"/>
              </a:spcAft>
              <a:buClr>
                <a:schemeClr val="dk2"/>
              </a:buClr>
              <a:buSzPts val="1300"/>
              <a:buFont typeface="Roboto Medium"/>
              <a:buChar char="●"/>
            </a:pPr>
            <a:r>
              <a:rPr lang="en" sz="1300">
                <a:solidFill>
                  <a:schemeClr val="dk2"/>
                </a:solidFill>
                <a:highlight>
                  <a:srgbClr val="FFFFFF"/>
                </a:highlight>
                <a:latin typeface="Roboto Medium"/>
                <a:ea typeface="Roboto Medium"/>
                <a:cs typeface="Roboto Medium"/>
                <a:sym typeface="Roboto Medium"/>
              </a:rPr>
              <a:t>Health and Lifestyle Factors</a:t>
            </a:r>
            <a:endParaRPr sz="1300">
              <a:solidFill>
                <a:schemeClr val="dk2"/>
              </a:solidFill>
              <a:highlight>
                <a:srgbClr val="FFFFFF"/>
              </a:highlight>
              <a:latin typeface="Roboto Medium"/>
              <a:ea typeface="Roboto Medium"/>
              <a:cs typeface="Roboto Medium"/>
              <a:sym typeface="Roboto Medium"/>
            </a:endParaRPr>
          </a:p>
          <a:p>
            <a:pPr indent="-311150" lvl="0" marL="457200" rtl="0" algn="l">
              <a:spcBef>
                <a:spcPts val="0"/>
              </a:spcBef>
              <a:spcAft>
                <a:spcPts val="0"/>
              </a:spcAft>
              <a:buClr>
                <a:schemeClr val="dk2"/>
              </a:buClr>
              <a:buSzPts val="1300"/>
              <a:buFont typeface="Roboto Medium"/>
              <a:buChar char="●"/>
            </a:pPr>
            <a:r>
              <a:rPr lang="en" sz="1300">
                <a:solidFill>
                  <a:schemeClr val="dk2"/>
                </a:solidFill>
                <a:highlight>
                  <a:srgbClr val="FFFFFF"/>
                </a:highlight>
                <a:latin typeface="Roboto Medium"/>
                <a:ea typeface="Roboto Medium"/>
                <a:cs typeface="Roboto Medium"/>
                <a:sym typeface="Roboto Medium"/>
              </a:rPr>
              <a:t>Physical Metrics</a:t>
            </a:r>
            <a:endParaRPr sz="1300">
              <a:solidFill>
                <a:schemeClr val="dk2"/>
              </a:solidFill>
              <a:highlight>
                <a:srgbClr val="FFFFFF"/>
              </a:highlight>
              <a:latin typeface="Roboto Medium"/>
              <a:ea typeface="Roboto Medium"/>
              <a:cs typeface="Roboto Medium"/>
              <a:sym typeface="Roboto Medium"/>
            </a:endParaRPr>
          </a:p>
          <a:p>
            <a:pPr indent="-311150" lvl="0" marL="457200" rtl="0" algn="l">
              <a:spcBef>
                <a:spcPts val="0"/>
              </a:spcBef>
              <a:spcAft>
                <a:spcPts val="0"/>
              </a:spcAft>
              <a:buClr>
                <a:schemeClr val="dk2"/>
              </a:buClr>
              <a:buSzPts val="1300"/>
              <a:buFont typeface="Roboto Medium"/>
              <a:buChar char="●"/>
            </a:pPr>
            <a:r>
              <a:rPr lang="en" sz="1300">
                <a:solidFill>
                  <a:schemeClr val="dk2"/>
                </a:solidFill>
                <a:highlight>
                  <a:srgbClr val="FFFFFF"/>
                </a:highlight>
                <a:latin typeface="Roboto Medium"/>
                <a:ea typeface="Roboto Medium"/>
                <a:cs typeface="Roboto Medium"/>
                <a:sym typeface="Roboto Medium"/>
              </a:rPr>
              <a:t>Smoking and E-cigarette Usage</a:t>
            </a:r>
            <a:endParaRPr sz="1300">
              <a:solidFill>
                <a:schemeClr val="dk2"/>
              </a:solidFill>
              <a:highlight>
                <a:srgbClr val="FFFFFF"/>
              </a:highlight>
              <a:latin typeface="Roboto Medium"/>
              <a:ea typeface="Roboto Medium"/>
              <a:cs typeface="Roboto Medium"/>
              <a:sym typeface="Roboto Medium"/>
            </a:endParaRPr>
          </a:p>
          <a:p>
            <a:pPr indent="-311150" lvl="0" marL="457200" rtl="0" algn="l">
              <a:spcBef>
                <a:spcPts val="0"/>
              </a:spcBef>
              <a:spcAft>
                <a:spcPts val="0"/>
              </a:spcAft>
              <a:buClr>
                <a:schemeClr val="dk2"/>
              </a:buClr>
              <a:buSzPts val="1300"/>
              <a:buFont typeface="Roboto Medium"/>
              <a:buChar char="●"/>
            </a:pPr>
            <a:r>
              <a:rPr lang="en" sz="1300">
                <a:solidFill>
                  <a:schemeClr val="dk2"/>
                </a:solidFill>
                <a:highlight>
                  <a:srgbClr val="FFFFFF"/>
                </a:highlight>
                <a:latin typeface="Roboto Medium"/>
                <a:ea typeface="Roboto Medium"/>
                <a:cs typeface="Roboto Medium"/>
                <a:sym typeface="Roboto Medium"/>
              </a:rPr>
              <a:t>Health Status and Disease</a:t>
            </a:r>
            <a:endParaRPr sz="1300">
              <a:solidFill>
                <a:schemeClr val="dk2"/>
              </a:solidFill>
              <a:latin typeface="Roboto Medium"/>
              <a:ea typeface="Roboto Medium"/>
              <a:cs typeface="Roboto Medium"/>
              <a:sym typeface="Robot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02300" y="566075"/>
            <a:ext cx="8347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latin typeface="Roboto Black"/>
                <a:ea typeface="Roboto Black"/>
                <a:cs typeface="Roboto Black"/>
                <a:sym typeface="Roboto Black"/>
              </a:rPr>
              <a:t>Descriptive Analysis</a:t>
            </a:r>
            <a:endParaRPr b="0">
              <a:latin typeface="Roboto Black"/>
              <a:ea typeface="Roboto Black"/>
              <a:cs typeface="Roboto Black"/>
              <a:sym typeface="Roboto Black"/>
            </a:endParaRPr>
          </a:p>
        </p:txBody>
      </p:sp>
      <p:sp>
        <p:nvSpPr>
          <p:cNvPr id="105" name="Google Shape;105;p16"/>
          <p:cNvSpPr txBox="1"/>
          <p:nvPr>
            <p:ph idx="1" type="body"/>
          </p:nvPr>
        </p:nvSpPr>
        <p:spPr>
          <a:xfrm>
            <a:off x="377913" y="1090850"/>
            <a:ext cx="3825000" cy="3756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Medium"/>
              <a:ea typeface="Roboto Medium"/>
              <a:cs typeface="Roboto Medium"/>
              <a:sym typeface="Roboto Medium"/>
            </a:endParaRPr>
          </a:p>
          <a:p>
            <a:pPr indent="0" lvl="0" marL="0" rtl="0" algn="ctr">
              <a:spcBef>
                <a:spcPts val="1200"/>
              </a:spcBef>
              <a:spcAft>
                <a:spcPts val="0"/>
              </a:spcAft>
              <a:buNone/>
            </a:pPr>
            <a:r>
              <a:rPr b="1" lang="en" sz="1400">
                <a:solidFill>
                  <a:schemeClr val="dk2"/>
                </a:solidFill>
                <a:latin typeface="Roboto"/>
                <a:ea typeface="Roboto"/>
                <a:cs typeface="Roboto"/>
                <a:sym typeface="Roboto"/>
              </a:rPr>
              <a:t>Variable &amp; Heart Attack Correlation:</a:t>
            </a:r>
            <a:endParaRPr b="1" sz="1400">
              <a:latin typeface="Roboto"/>
              <a:ea typeface="Roboto"/>
              <a:cs typeface="Roboto"/>
              <a:sym typeface="Roboto"/>
            </a:endParaRPr>
          </a:p>
          <a:p>
            <a:pPr indent="0" lvl="0" marL="457200" rtl="0" algn="l">
              <a:spcBef>
                <a:spcPts val="1200"/>
              </a:spcBef>
              <a:spcAft>
                <a:spcPts val="0"/>
              </a:spcAft>
              <a:buNone/>
            </a:pPr>
            <a:r>
              <a:t/>
            </a:r>
            <a:endParaRPr>
              <a:latin typeface="Roboto Medium"/>
              <a:ea typeface="Roboto Medium"/>
              <a:cs typeface="Roboto Medium"/>
              <a:sym typeface="Roboto Medium"/>
            </a:endParaRPr>
          </a:p>
          <a:p>
            <a:pPr indent="0" lvl="0" marL="457200" rtl="0" algn="l">
              <a:spcBef>
                <a:spcPts val="1200"/>
              </a:spcBef>
              <a:spcAft>
                <a:spcPts val="0"/>
              </a:spcAft>
              <a:buNone/>
            </a:pPr>
            <a:r>
              <a:t/>
            </a:r>
            <a:endParaRPr>
              <a:latin typeface="Roboto Medium"/>
              <a:ea typeface="Roboto Medium"/>
              <a:cs typeface="Roboto Medium"/>
              <a:sym typeface="Roboto Medium"/>
            </a:endParaRPr>
          </a:p>
          <a:p>
            <a:pPr indent="0" lvl="0" marL="457200" rtl="0" algn="l">
              <a:spcBef>
                <a:spcPts val="1200"/>
              </a:spcBef>
              <a:spcAft>
                <a:spcPts val="0"/>
              </a:spcAft>
              <a:buNone/>
            </a:pPr>
            <a:r>
              <a:t/>
            </a:r>
            <a:endParaRPr>
              <a:latin typeface="Roboto Medium"/>
              <a:ea typeface="Roboto Medium"/>
              <a:cs typeface="Roboto Medium"/>
              <a:sym typeface="Roboto Medium"/>
            </a:endParaRPr>
          </a:p>
          <a:p>
            <a:pPr indent="0" lvl="0" marL="457200" rtl="0" algn="l">
              <a:spcBef>
                <a:spcPts val="1200"/>
              </a:spcBef>
              <a:spcAft>
                <a:spcPts val="0"/>
              </a:spcAft>
              <a:buNone/>
            </a:pPr>
            <a:r>
              <a:t/>
            </a:r>
            <a:endParaRPr>
              <a:latin typeface="Roboto Medium"/>
              <a:ea typeface="Roboto Medium"/>
              <a:cs typeface="Roboto Medium"/>
              <a:sym typeface="Roboto Medium"/>
            </a:endParaRPr>
          </a:p>
          <a:p>
            <a:pPr indent="0" lvl="0" marL="457200" rtl="0" algn="l">
              <a:spcBef>
                <a:spcPts val="1200"/>
              </a:spcBef>
              <a:spcAft>
                <a:spcPts val="0"/>
              </a:spcAft>
              <a:buNone/>
            </a:pPr>
            <a:r>
              <a:t/>
            </a:r>
            <a:endParaRPr>
              <a:latin typeface="Roboto Medium"/>
              <a:ea typeface="Roboto Medium"/>
              <a:cs typeface="Roboto Medium"/>
              <a:sym typeface="Roboto Medium"/>
            </a:endParaRPr>
          </a:p>
          <a:p>
            <a:pPr indent="0" lvl="0" marL="457200" rtl="0" algn="l">
              <a:spcBef>
                <a:spcPts val="1200"/>
              </a:spcBef>
              <a:spcAft>
                <a:spcPts val="1200"/>
              </a:spcAft>
              <a:buNone/>
            </a:pPr>
            <a:r>
              <a:t/>
            </a:r>
            <a:endParaRPr sz="1300">
              <a:solidFill>
                <a:schemeClr val="dk2"/>
              </a:solidFill>
              <a:highlight>
                <a:srgbClr val="FFFFFF"/>
              </a:highlight>
              <a:latin typeface="Roboto Medium"/>
              <a:ea typeface="Roboto Medium"/>
              <a:cs typeface="Roboto Medium"/>
              <a:sym typeface="Roboto Medium"/>
            </a:endParaRPr>
          </a:p>
        </p:txBody>
      </p:sp>
      <p:pic>
        <p:nvPicPr>
          <p:cNvPr id="106" name="Google Shape;106;p16"/>
          <p:cNvPicPr preferRelativeResize="0"/>
          <p:nvPr/>
        </p:nvPicPr>
        <p:blipFill>
          <a:blip r:embed="rId3">
            <a:alphaModFix/>
          </a:blip>
          <a:stretch>
            <a:fillRect/>
          </a:stretch>
        </p:blipFill>
        <p:spPr>
          <a:xfrm>
            <a:off x="484400" y="1833350"/>
            <a:ext cx="3612025" cy="2848125"/>
          </a:xfrm>
          <a:prstGeom prst="rect">
            <a:avLst/>
          </a:prstGeom>
          <a:noFill/>
          <a:ln>
            <a:noFill/>
          </a:ln>
        </p:spPr>
      </p:pic>
      <p:sp>
        <p:nvSpPr>
          <p:cNvPr id="107" name="Google Shape;107;p16"/>
          <p:cNvSpPr txBox="1"/>
          <p:nvPr>
            <p:ph idx="1" type="body"/>
          </p:nvPr>
        </p:nvSpPr>
        <p:spPr>
          <a:xfrm>
            <a:off x="4223400" y="1090850"/>
            <a:ext cx="4726800" cy="3756000"/>
          </a:xfrm>
          <a:prstGeom prst="rect">
            <a:avLst/>
          </a:prstGeom>
          <a:ln cap="flat" cmpd="sng" w="19050">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00000"/>
              </a:lnSpc>
              <a:spcBef>
                <a:spcPts val="1200"/>
              </a:spcBef>
              <a:spcAft>
                <a:spcPts val="0"/>
              </a:spcAft>
              <a:buNone/>
            </a:pPr>
            <a:r>
              <a:rPr b="1" lang="en" sz="1400" u="sng">
                <a:solidFill>
                  <a:schemeClr val="dk2"/>
                </a:solidFill>
                <a:latin typeface="Roboto"/>
                <a:ea typeface="Roboto"/>
                <a:cs typeface="Roboto"/>
                <a:sym typeface="Roboto"/>
              </a:rPr>
              <a:t>Impact of Findings:</a:t>
            </a:r>
            <a:endParaRPr b="1" sz="1400" u="sng">
              <a:solidFill>
                <a:schemeClr val="dk2"/>
              </a:solidFill>
              <a:latin typeface="Roboto"/>
              <a:ea typeface="Roboto"/>
              <a:cs typeface="Roboto"/>
              <a:sym typeface="Roboto"/>
            </a:endParaRPr>
          </a:p>
          <a:p>
            <a:pPr indent="-317500" lvl="0" marL="457200" rtl="0" algn="l">
              <a:lnSpc>
                <a:spcPct val="100000"/>
              </a:lnSpc>
              <a:spcBef>
                <a:spcPts val="1500"/>
              </a:spcBef>
              <a:spcAft>
                <a:spcPts val="0"/>
              </a:spcAft>
              <a:buClr>
                <a:schemeClr val="dk2"/>
              </a:buClr>
              <a:buSzPts val="1400"/>
              <a:buFont typeface="Roboto Medium"/>
              <a:buChar char="●"/>
            </a:pPr>
            <a:r>
              <a:rPr lang="en" sz="1400">
                <a:solidFill>
                  <a:schemeClr val="dk2"/>
                </a:solidFill>
                <a:latin typeface="Roboto Medium"/>
                <a:ea typeface="Roboto Medium"/>
                <a:cs typeface="Roboto Medium"/>
                <a:sym typeface="Roboto Medium"/>
              </a:rPr>
              <a:t>Critical need for early detection of heart disease.</a:t>
            </a:r>
            <a:endParaRPr sz="1400">
              <a:solidFill>
                <a:schemeClr val="dk2"/>
              </a:solidFill>
              <a:latin typeface="Roboto Medium"/>
              <a:ea typeface="Roboto Medium"/>
              <a:cs typeface="Roboto Medium"/>
              <a:sym typeface="Roboto Medium"/>
            </a:endParaRPr>
          </a:p>
          <a:p>
            <a:pPr indent="-317500" lvl="0" marL="457200" rtl="0" algn="l">
              <a:lnSpc>
                <a:spcPct val="100000"/>
              </a:lnSpc>
              <a:spcBef>
                <a:spcPts val="0"/>
              </a:spcBef>
              <a:spcAft>
                <a:spcPts val="0"/>
              </a:spcAft>
              <a:buClr>
                <a:schemeClr val="dk2"/>
              </a:buClr>
              <a:buSzPts val="1400"/>
              <a:buFont typeface="Roboto Medium"/>
              <a:buChar char="●"/>
            </a:pPr>
            <a:r>
              <a:rPr lang="en" sz="1400">
                <a:solidFill>
                  <a:schemeClr val="dk2"/>
                </a:solidFill>
                <a:latin typeface="Roboto Medium"/>
                <a:ea typeface="Roboto Medium"/>
                <a:cs typeface="Roboto Medium"/>
                <a:sym typeface="Roboto Medium"/>
              </a:rPr>
              <a:t>Improve prediction accuracy.</a:t>
            </a:r>
            <a:endParaRPr sz="1400">
              <a:solidFill>
                <a:schemeClr val="dk2"/>
              </a:solidFill>
              <a:latin typeface="Roboto Medium"/>
              <a:ea typeface="Roboto Medium"/>
              <a:cs typeface="Roboto Medium"/>
              <a:sym typeface="Roboto Medium"/>
            </a:endParaRPr>
          </a:p>
          <a:p>
            <a:pPr indent="-317500" lvl="0" marL="457200" rtl="0" algn="l">
              <a:lnSpc>
                <a:spcPct val="100000"/>
              </a:lnSpc>
              <a:spcBef>
                <a:spcPts val="0"/>
              </a:spcBef>
              <a:spcAft>
                <a:spcPts val="0"/>
              </a:spcAft>
              <a:buClr>
                <a:schemeClr val="dk2"/>
              </a:buClr>
              <a:buSzPts val="1400"/>
              <a:buFont typeface="Roboto Medium"/>
              <a:buChar char="●"/>
            </a:pPr>
            <a:r>
              <a:rPr lang="en" sz="1400">
                <a:solidFill>
                  <a:schemeClr val="dk2"/>
                </a:solidFill>
                <a:latin typeface="Roboto Medium"/>
                <a:ea typeface="Roboto Medium"/>
                <a:cs typeface="Roboto Medium"/>
                <a:sym typeface="Roboto Medium"/>
              </a:rPr>
              <a:t>Provide insight for healthcare professionals</a:t>
            </a:r>
            <a:endParaRPr sz="1200">
              <a:latin typeface="Roboto Medium"/>
              <a:ea typeface="Roboto Medium"/>
              <a:cs typeface="Roboto Medium"/>
              <a:sym typeface="Roboto Medium"/>
            </a:endParaRPr>
          </a:p>
          <a:p>
            <a:pPr indent="0" lvl="0" marL="457200" rtl="0" algn="l">
              <a:spcBef>
                <a:spcPts val="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sz="1300">
              <a:solidFill>
                <a:schemeClr val="dk2"/>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205400" y="545075"/>
            <a:ext cx="4665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a:latin typeface="Roboto Black"/>
                <a:ea typeface="Roboto Black"/>
                <a:cs typeface="Roboto Black"/>
                <a:sym typeface="Roboto Black"/>
              </a:rPr>
              <a:t>Setting Up Model Evaluation</a:t>
            </a:r>
            <a:endParaRPr b="0">
              <a:latin typeface="Roboto Black"/>
              <a:ea typeface="Roboto Black"/>
              <a:cs typeface="Roboto Black"/>
              <a:sym typeface="Roboto Black"/>
            </a:endParaRPr>
          </a:p>
        </p:txBody>
      </p:sp>
      <p:sp>
        <p:nvSpPr>
          <p:cNvPr id="113" name="Google Shape;113;p17"/>
          <p:cNvSpPr txBox="1"/>
          <p:nvPr>
            <p:ph idx="1" type="body"/>
          </p:nvPr>
        </p:nvSpPr>
        <p:spPr>
          <a:xfrm>
            <a:off x="205400" y="1570400"/>
            <a:ext cx="42867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2"/>
              </a:buClr>
              <a:buSzPts val="1400"/>
              <a:buFont typeface="Roboto Medium"/>
              <a:buChar char="●"/>
            </a:pPr>
            <a:r>
              <a:rPr lang="en" sz="1400">
                <a:solidFill>
                  <a:schemeClr val="dk2"/>
                </a:solidFill>
                <a:latin typeface="Roboto Medium"/>
                <a:ea typeface="Roboto Medium"/>
                <a:cs typeface="Roboto Medium"/>
                <a:sym typeface="Roboto Medium"/>
              </a:rPr>
              <a:t>Fit a base model to evaluate future models</a:t>
            </a:r>
            <a:endParaRPr sz="1400">
              <a:solidFill>
                <a:schemeClr val="dk2"/>
              </a:solidFill>
              <a:latin typeface="Roboto Medium"/>
              <a:ea typeface="Roboto Medium"/>
              <a:cs typeface="Roboto Medium"/>
              <a:sym typeface="Roboto Medium"/>
            </a:endParaRPr>
          </a:p>
          <a:p>
            <a:pPr indent="-317500" lvl="1" marL="914400" rtl="0" algn="l">
              <a:spcBef>
                <a:spcPts val="0"/>
              </a:spcBef>
              <a:spcAft>
                <a:spcPts val="0"/>
              </a:spcAft>
              <a:buClr>
                <a:schemeClr val="dk2"/>
              </a:buClr>
              <a:buSzPts val="1400"/>
              <a:buFont typeface="Roboto Medium"/>
              <a:buChar char="○"/>
            </a:pPr>
            <a:r>
              <a:rPr lang="en" sz="1400">
                <a:solidFill>
                  <a:schemeClr val="dk2"/>
                </a:solidFill>
                <a:latin typeface="Roboto Medium"/>
                <a:ea typeface="Roboto Medium"/>
                <a:cs typeface="Roboto Medium"/>
                <a:sym typeface="Roboto Medium"/>
              </a:rPr>
              <a:t>Logistic Regression of numeric variables</a:t>
            </a:r>
            <a:endParaRPr sz="1400">
              <a:solidFill>
                <a:schemeClr val="dk2"/>
              </a:solidFill>
              <a:latin typeface="Roboto Medium"/>
              <a:ea typeface="Roboto Medium"/>
              <a:cs typeface="Roboto Medium"/>
              <a:sym typeface="Roboto Medium"/>
            </a:endParaRPr>
          </a:p>
          <a:p>
            <a:pPr indent="-317500" lvl="0" marL="457200" rtl="0" algn="l">
              <a:spcBef>
                <a:spcPts val="1000"/>
              </a:spcBef>
              <a:spcAft>
                <a:spcPts val="0"/>
              </a:spcAft>
              <a:buClr>
                <a:schemeClr val="dk2"/>
              </a:buClr>
              <a:buSzPts val="1400"/>
              <a:buFont typeface="Roboto Medium"/>
              <a:buChar char="●"/>
            </a:pPr>
            <a:r>
              <a:rPr lang="en" sz="1400">
                <a:solidFill>
                  <a:schemeClr val="dk2"/>
                </a:solidFill>
                <a:latin typeface="Roboto Medium"/>
                <a:ea typeface="Roboto Medium"/>
                <a:cs typeface="Roboto Medium"/>
                <a:sym typeface="Roboto Medium"/>
              </a:rPr>
              <a:t>Utilize</a:t>
            </a:r>
            <a:r>
              <a:rPr lang="en" sz="1400">
                <a:solidFill>
                  <a:schemeClr val="dk2"/>
                </a:solidFill>
                <a:latin typeface="Roboto Medium"/>
                <a:ea typeface="Roboto Medium"/>
                <a:cs typeface="Roboto Medium"/>
                <a:sym typeface="Roboto Medium"/>
              </a:rPr>
              <a:t> Lasso Feature Selection to reduce number of features</a:t>
            </a:r>
            <a:endParaRPr sz="1400">
              <a:solidFill>
                <a:schemeClr val="dk2"/>
              </a:solidFill>
              <a:latin typeface="Roboto Medium"/>
              <a:ea typeface="Roboto Medium"/>
              <a:cs typeface="Roboto Medium"/>
              <a:sym typeface="Roboto Medium"/>
            </a:endParaRPr>
          </a:p>
          <a:p>
            <a:pPr indent="-317500" lvl="0" marL="457200" rtl="0" algn="l">
              <a:spcBef>
                <a:spcPts val="1000"/>
              </a:spcBef>
              <a:spcAft>
                <a:spcPts val="0"/>
              </a:spcAft>
              <a:buClr>
                <a:schemeClr val="dk2"/>
              </a:buClr>
              <a:buSzPts val="1400"/>
              <a:buFont typeface="Roboto Medium"/>
              <a:buChar char="●"/>
            </a:pPr>
            <a:r>
              <a:rPr lang="en" sz="1400">
                <a:solidFill>
                  <a:schemeClr val="dk2"/>
                </a:solidFill>
                <a:latin typeface="Roboto Medium"/>
                <a:ea typeface="Roboto Medium"/>
                <a:cs typeface="Roboto Medium"/>
                <a:sym typeface="Roboto Medium"/>
              </a:rPr>
              <a:t>Create custom cost matrix that aligns with real world problem</a:t>
            </a:r>
            <a:endParaRPr sz="1400">
              <a:solidFill>
                <a:schemeClr val="dk2"/>
              </a:solidFill>
              <a:latin typeface="Roboto Medium"/>
              <a:ea typeface="Roboto Medium"/>
              <a:cs typeface="Roboto Medium"/>
              <a:sym typeface="Roboto Medium"/>
            </a:endParaRPr>
          </a:p>
          <a:p>
            <a:pPr indent="-317500" lvl="0" marL="457200" rtl="0" algn="l">
              <a:spcBef>
                <a:spcPts val="1000"/>
              </a:spcBef>
              <a:spcAft>
                <a:spcPts val="0"/>
              </a:spcAft>
              <a:buClr>
                <a:schemeClr val="dk2"/>
              </a:buClr>
              <a:buSzPts val="1400"/>
              <a:buFont typeface="Roboto Medium"/>
              <a:buChar char="●"/>
            </a:pPr>
            <a:r>
              <a:rPr lang="en" sz="1400">
                <a:solidFill>
                  <a:schemeClr val="dk2"/>
                </a:solidFill>
                <a:latin typeface="Roboto Medium"/>
                <a:ea typeface="Roboto Medium"/>
                <a:cs typeface="Roboto Medium"/>
                <a:sym typeface="Roboto Medium"/>
              </a:rPr>
              <a:t>Evaluate models based on Accuracy, Balanced Accuracy, and Cost</a:t>
            </a:r>
            <a:endParaRPr sz="1400">
              <a:solidFill>
                <a:schemeClr val="dk2"/>
              </a:solidFill>
              <a:latin typeface="Roboto Medium"/>
              <a:ea typeface="Roboto Medium"/>
              <a:cs typeface="Roboto Medium"/>
              <a:sym typeface="Roboto Medium"/>
            </a:endParaRPr>
          </a:p>
          <a:p>
            <a:pPr indent="0" lvl="0" marL="0" rtl="0" algn="l">
              <a:spcBef>
                <a:spcPts val="1000"/>
              </a:spcBef>
              <a:spcAft>
                <a:spcPts val="1000"/>
              </a:spcAft>
              <a:buNone/>
            </a:pPr>
            <a:r>
              <a:t/>
            </a:r>
            <a:endParaRPr sz="1400">
              <a:solidFill>
                <a:schemeClr val="dk2"/>
              </a:solidFill>
              <a:latin typeface="Roboto Medium"/>
              <a:ea typeface="Roboto Medium"/>
              <a:cs typeface="Roboto Medium"/>
              <a:sym typeface="Roboto Medium"/>
            </a:endParaRPr>
          </a:p>
        </p:txBody>
      </p:sp>
      <p:pic>
        <p:nvPicPr>
          <p:cNvPr id="114" name="Google Shape;114;p17"/>
          <p:cNvPicPr preferRelativeResize="0"/>
          <p:nvPr/>
        </p:nvPicPr>
        <p:blipFill>
          <a:blip r:embed="rId3">
            <a:alphaModFix/>
          </a:blip>
          <a:stretch>
            <a:fillRect/>
          </a:stretch>
        </p:blipFill>
        <p:spPr>
          <a:xfrm>
            <a:off x="5443558" y="2198075"/>
            <a:ext cx="3223516" cy="2945425"/>
          </a:xfrm>
          <a:prstGeom prst="rect">
            <a:avLst/>
          </a:prstGeom>
          <a:noFill/>
          <a:ln>
            <a:noFill/>
          </a:ln>
        </p:spPr>
      </p:pic>
      <p:sp>
        <p:nvSpPr>
          <p:cNvPr id="115" name="Google Shape;115;p17"/>
          <p:cNvSpPr txBox="1"/>
          <p:nvPr/>
        </p:nvSpPr>
        <p:spPr>
          <a:xfrm>
            <a:off x="5208250" y="1870950"/>
            <a:ext cx="3892800" cy="42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Montserrat"/>
                <a:ea typeface="Montserrat"/>
                <a:cs typeface="Montserrat"/>
                <a:sym typeface="Montserrat"/>
              </a:rPr>
              <a:t>Base Model Confusion Matrix</a:t>
            </a:r>
            <a:endParaRPr b="1" sz="1800">
              <a:solidFill>
                <a:schemeClr val="dk2"/>
              </a:solidFill>
              <a:latin typeface="Montserrat"/>
              <a:ea typeface="Montserrat"/>
              <a:cs typeface="Montserrat"/>
              <a:sym typeface="Montserrat"/>
            </a:endParaRPr>
          </a:p>
        </p:txBody>
      </p:sp>
      <p:graphicFrame>
        <p:nvGraphicFramePr>
          <p:cNvPr id="116" name="Google Shape;116;p17"/>
          <p:cNvGraphicFramePr/>
          <p:nvPr/>
        </p:nvGraphicFramePr>
        <p:xfrm>
          <a:off x="6060000" y="982625"/>
          <a:ext cx="3000000" cy="3000000"/>
        </p:xfrm>
        <a:graphic>
          <a:graphicData uri="http://schemas.openxmlformats.org/drawingml/2006/table">
            <a:tbl>
              <a:tblPr>
                <a:noFill/>
                <a:tableStyleId>{CF0472EC-FC49-403C-800E-6C1CE4108A38}</a:tableStyleId>
              </a:tblPr>
              <a:tblGrid>
                <a:gridCol w="1094650"/>
                <a:gridCol w="1094650"/>
              </a:tblGrid>
              <a:tr h="396225">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4CCCC"/>
                    </a:solidFill>
                  </a:tcPr>
                </a:tc>
              </a:tr>
              <a:tr h="396225">
                <a:tc>
                  <a:txBody>
                    <a:bodyPr/>
                    <a:lstStyle/>
                    <a:p>
                      <a:pPr indent="0" lvl="0" marL="0" rtl="0" algn="ctr">
                        <a:spcBef>
                          <a:spcPts val="0"/>
                        </a:spcBef>
                        <a:spcAft>
                          <a:spcPts val="0"/>
                        </a:spcAft>
                        <a:buNone/>
                      </a:pPr>
                      <a:r>
                        <a:rPr b="1" lang="en">
                          <a:latin typeface="Montserrat"/>
                          <a:ea typeface="Montserrat"/>
                          <a:cs typeface="Montserrat"/>
                          <a:sym typeface="Montserrat"/>
                        </a:rPr>
                        <a:t>10</a:t>
                      </a:r>
                      <a:endParaRPr b="1">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06666"/>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B6D7A8"/>
                    </a:solidFill>
                  </a:tcPr>
                </a:tc>
              </a:tr>
            </a:tbl>
          </a:graphicData>
        </a:graphic>
      </p:graphicFrame>
      <p:sp>
        <p:nvSpPr>
          <p:cNvPr id="117" name="Google Shape;117;p17"/>
          <p:cNvSpPr txBox="1"/>
          <p:nvPr/>
        </p:nvSpPr>
        <p:spPr>
          <a:xfrm>
            <a:off x="5735363" y="686500"/>
            <a:ext cx="2838600" cy="29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Montserrat"/>
                <a:ea typeface="Montserrat"/>
                <a:cs typeface="Montserrat"/>
                <a:sym typeface="Montserrat"/>
              </a:rPr>
              <a:t>Custom Cost Matrix</a:t>
            </a:r>
            <a:endParaRPr b="1" sz="1800">
              <a:solidFill>
                <a:schemeClr val="dk2"/>
              </a:solidFill>
              <a:latin typeface="Montserrat"/>
              <a:ea typeface="Montserrat"/>
              <a:cs typeface="Montserrat"/>
              <a:sym typeface="Montserrat"/>
            </a:endParaRPr>
          </a:p>
        </p:txBody>
      </p:sp>
      <p:sp>
        <p:nvSpPr>
          <p:cNvPr id="118" name="Google Shape;118;p17"/>
          <p:cNvSpPr txBox="1"/>
          <p:nvPr/>
        </p:nvSpPr>
        <p:spPr>
          <a:xfrm>
            <a:off x="5208263" y="990125"/>
            <a:ext cx="507600" cy="2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TN</a:t>
            </a:r>
            <a:endParaRPr b="1" sz="1800">
              <a:solidFill>
                <a:schemeClr val="dk2"/>
              </a:solidFill>
            </a:endParaRPr>
          </a:p>
        </p:txBody>
      </p:sp>
      <p:cxnSp>
        <p:nvCxnSpPr>
          <p:cNvPr id="119" name="Google Shape;119;p17"/>
          <p:cNvCxnSpPr>
            <a:stCxn id="118" idx="3"/>
          </p:cNvCxnSpPr>
          <p:nvPr/>
        </p:nvCxnSpPr>
        <p:spPr>
          <a:xfrm>
            <a:off x="5715863" y="1136225"/>
            <a:ext cx="336600" cy="0"/>
          </a:xfrm>
          <a:prstGeom prst="straightConnector1">
            <a:avLst/>
          </a:prstGeom>
          <a:noFill/>
          <a:ln cap="flat" cmpd="sng" w="9525">
            <a:solidFill>
              <a:schemeClr val="dk2"/>
            </a:solidFill>
            <a:prstDash val="solid"/>
            <a:round/>
            <a:headEnd len="med" w="med" type="none"/>
            <a:tailEnd len="med" w="med" type="none"/>
          </a:ln>
        </p:spPr>
      </p:cxnSp>
      <p:sp>
        <p:nvSpPr>
          <p:cNvPr id="120" name="Google Shape;120;p17"/>
          <p:cNvSpPr txBox="1"/>
          <p:nvPr/>
        </p:nvSpPr>
        <p:spPr>
          <a:xfrm>
            <a:off x="5208263" y="1424288"/>
            <a:ext cx="507600" cy="2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F</a:t>
            </a:r>
            <a:r>
              <a:rPr b="1" lang="en" sz="1800">
                <a:solidFill>
                  <a:schemeClr val="dk2"/>
                </a:solidFill>
              </a:rPr>
              <a:t>N</a:t>
            </a:r>
            <a:endParaRPr b="1" sz="1800">
              <a:solidFill>
                <a:schemeClr val="dk2"/>
              </a:solidFill>
            </a:endParaRPr>
          </a:p>
        </p:txBody>
      </p:sp>
      <p:cxnSp>
        <p:nvCxnSpPr>
          <p:cNvPr id="121" name="Google Shape;121;p17"/>
          <p:cNvCxnSpPr>
            <a:stCxn id="120" idx="3"/>
          </p:cNvCxnSpPr>
          <p:nvPr/>
        </p:nvCxnSpPr>
        <p:spPr>
          <a:xfrm>
            <a:off x="5715863" y="1570388"/>
            <a:ext cx="336600" cy="0"/>
          </a:xfrm>
          <a:prstGeom prst="straightConnector1">
            <a:avLst/>
          </a:prstGeom>
          <a:noFill/>
          <a:ln cap="flat" cmpd="sng" w="9525">
            <a:solidFill>
              <a:schemeClr val="dk2"/>
            </a:solidFill>
            <a:prstDash val="solid"/>
            <a:round/>
            <a:headEnd len="med" w="med" type="none"/>
            <a:tailEnd len="med" w="med" type="none"/>
          </a:ln>
        </p:spPr>
      </p:cxnSp>
      <p:sp>
        <p:nvSpPr>
          <p:cNvPr id="122" name="Google Shape;122;p17"/>
          <p:cNvSpPr txBox="1"/>
          <p:nvPr/>
        </p:nvSpPr>
        <p:spPr>
          <a:xfrm>
            <a:off x="8593463" y="1424275"/>
            <a:ext cx="507600" cy="2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TP</a:t>
            </a:r>
            <a:endParaRPr b="1" sz="1800">
              <a:solidFill>
                <a:schemeClr val="dk2"/>
              </a:solidFill>
            </a:endParaRPr>
          </a:p>
        </p:txBody>
      </p:sp>
      <p:cxnSp>
        <p:nvCxnSpPr>
          <p:cNvPr id="123" name="Google Shape;123;p17"/>
          <p:cNvCxnSpPr/>
          <p:nvPr/>
        </p:nvCxnSpPr>
        <p:spPr>
          <a:xfrm>
            <a:off x="8249313" y="1570388"/>
            <a:ext cx="336600" cy="0"/>
          </a:xfrm>
          <a:prstGeom prst="straightConnector1">
            <a:avLst/>
          </a:prstGeom>
          <a:noFill/>
          <a:ln cap="flat" cmpd="sng" w="9525">
            <a:solidFill>
              <a:schemeClr val="dk2"/>
            </a:solidFill>
            <a:prstDash val="solid"/>
            <a:round/>
            <a:headEnd len="med" w="med" type="none"/>
            <a:tailEnd len="med" w="med" type="none"/>
          </a:ln>
        </p:spPr>
      </p:cxnSp>
      <p:sp>
        <p:nvSpPr>
          <p:cNvPr id="124" name="Google Shape;124;p17"/>
          <p:cNvSpPr txBox="1"/>
          <p:nvPr/>
        </p:nvSpPr>
        <p:spPr>
          <a:xfrm>
            <a:off x="8593463" y="990113"/>
            <a:ext cx="507600" cy="2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FP</a:t>
            </a:r>
            <a:endParaRPr b="1" sz="1800">
              <a:solidFill>
                <a:schemeClr val="dk2"/>
              </a:solidFill>
            </a:endParaRPr>
          </a:p>
        </p:txBody>
      </p:sp>
      <p:cxnSp>
        <p:nvCxnSpPr>
          <p:cNvPr id="125" name="Google Shape;125;p17"/>
          <p:cNvCxnSpPr>
            <a:endCxn id="124" idx="1"/>
          </p:cNvCxnSpPr>
          <p:nvPr/>
        </p:nvCxnSpPr>
        <p:spPr>
          <a:xfrm>
            <a:off x="8249363" y="1136213"/>
            <a:ext cx="344100" cy="0"/>
          </a:xfrm>
          <a:prstGeom prst="straightConnector1">
            <a:avLst/>
          </a:prstGeom>
          <a:noFill/>
          <a:ln cap="flat" cmpd="sng" w="9525">
            <a:solidFill>
              <a:schemeClr val="dk2"/>
            </a:solidFill>
            <a:prstDash val="solid"/>
            <a:round/>
            <a:headEnd len="med" w="med" type="none"/>
            <a:tailEnd len="med" w="med" type="none"/>
          </a:ln>
        </p:spPr>
      </p:cxnSp>
      <p:sp>
        <p:nvSpPr>
          <p:cNvPr id="126" name="Google Shape;126;p17"/>
          <p:cNvSpPr txBox="1"/>
          <p:nvPr/>
        </p:nvSpPr>
        <p:spPr>
          <a:xfrm>
            <a:off x="5398850" y="1886475"/>
            <a:ext cx="3762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27" name="Google Shape;127;p17"/>
          <p:cNvSpPr txBox="1"/>
          <p:nvPr/>
        </p:nvSpPr>
        <p:spPr>
          <a:xfrm>
            <a:off x="5174850" y="1917750"/>
            <a:ext cx="3892800" cy="3142500"/>
          </a:xfrm>
          <a:prstGeom prst="rect">
            <a:avLst/>
          </a:prstGeom>
          <a:no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28" name="Google Shape;128;p17"/>
          <p:cNvSpPr txBox="1"/>
          <p:nvPr/>
        </p:nvSpPr>
        <p:spPr>
          <a:xfrm>
            <a:off x="5174850" y="686500"/>
            <a:ext cx="3892800" cy="1188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aphicFrame>
        <p:nvGraphicFramePr>
          <p:cNvPr id="133" name="Google Shape;133;p18"/>
          <p:cNvGraphicFramePr/>
          <p:nvPr/>
        </p:nvGraphicFramePr>
        <p:xfrm>
          <a:off x="311600" y="1518000"/>
          <a:ext cx="3000000" cy="3000000"/>
        </p:xfrm>
        <a:graphic>
          <a:graphicData uri="http://schemas.openxmlformats.org/drawingml/2006/table">
            <a:tbl>
              <a:tblPr>
                <a:noFill/>
                <a:tableStyleId>{CF0472EC-FC49-403C-800E-6C1CE4108A38}</a:tableStyleId>
              </a:tblPr>
              <a:tblGrid>
                <a:gridCol w="1362400"/>
                <a:gridCol w="1362400"/>
                <a:gridCol w="1362400"/>
                <a:gridCol w="1362400"/>
                <a:gridCol w="1362400"/>
                <a:gridCol w="136240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Model</a:t>
                      </a:r>
                      <a:endParaRPr b="1">
                        <a:latin typeface="Montserrat"/>
                        <a:ea typeface="Montserrat"/>
                        <a:cs typeface="Montserrat"/>
                        <a:sym typeface="Montserrat"/>
                      </a:endParaRPr>
                    </a:p>
                  </a:txBody>
                  <a:tcPr marT="91425" marB="91425" marR="91425" marL="91425" anchor="ctr">
                    <a:solidFill>
                      <a:srgbClr val="D1D5DB"/>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Base</a:t>
                      </a:r>
                      <a:endParaRPr b="1">
                        <a:latin typeface="Montserrat"/>
                        <a:ea typeface="Montserrat"/>
                        <a:cs typeface="Montserrat"/>
                        <a:sym typeface="Montserrat"/>
                      </a:endParaRPr>
                    </a:p>
                  </a:txBody>
                  <a:tcPr marT="91425" marB="91425" marR="91425" marL="91425" anchor="ctr">
                    <a:solidFill>
                      <a:srgbClr val="D1D5DB"/>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KNN</a:t>
                      </a:r>
                      <a:endParaRPr b="1">
                        <a:latin typeface="Montserrat"/>
                        <a:ea typeface="Montserrat"/>
                        <a:cs typeface="Montserrat"/>
                        <a:sym typeface="Montserrat"/>
                      </a:endParaRPr>
                    </a:p>
                  </a:txBody>
                  <a:tcPr marT="91425" marB="91425" marR="91425" marL="91425" anchor="ctr">
                    <a:solidFill>
                      <a:srgbClr val="D1D5DB"/>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Random </a:t>
                      </a:r>
                      <a:r>
                        <a:rPr b="1" lang="en">
                          <a:latin typeface="Montserrat"/>
                          <a:ea typeface="Montserrat"/>
                          <a:cs typeface="Montserrat"/>
                          <a:sym typeface="Montserrat"/>
                        </a:rPr>
                        <a:t>Forest</a:t>
                      </a:r>
                      <a:endParaRPr b="1">
                        <a:latin typeface="Montserrat"/>
                        <a:ea typeface="Montserrat"/>
                        <a:cs typeface="Montserrat"/>
                        <a:sym typeface="Montserrat"/>
                      </a:endParaRPr>
                    </a:p>
                  </a:txBody>
                  <a:tcPr marT="91425" marB="91425" marR="91425" marL="91425" anchor="ctr">
                    <a:solidFill>
                      <a:srgbClr val="D1D5DB"/>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Logistic Regression</a:t>
                      </a:r>
                      <a:endParaRPr b="1">
                        <a:latin typeface="Montserrat"/>
                        <a:ea typeface="Montserrat"/>
                        <a:cs typeface="Montserrat"/>
                        <a:sym typeface="Montserrat"/>
                      </a:endParaRPr>
                    </a:p>
                  </a:txBody>
                  <a:tcPr marT="91425" marB="91425" marR="91425" marL="91425" anchor="ctr">
                    <a:solidFill>
                      <a:srgbClr val="D1D5DB"/>
                    </a:solidFill>
                  </a:tcPr>
                </a:tc>
                <a:tc>
                  <a:txBody>
                    <a:bodyPr/>
                    <a:lstStyle/>
                    <a:p>
                      <a:pPr indent="0" lvl="0" marL="0" rtl="0" algn="ctr">
                        <a:lnSpc>
                          <a:spcPct val="115000"/>
                        </a:lnSpc>
                        <a:spcBef>
                          <a:spcPts val="700"/>
                        </a:spcBef>
                        <a:spcAft>
                          <a:spcPts val="700"/>
                        </a:spcAft>
                        <a:buNone/>
                      </a:pPr>
                      <a:r>
                        <a:rPr b="1" lang="en" sz="1500">
                          <a:solidFill>
                            <a:schemeClr val="accent2"/>
                          </a:solidFill>
                          <a:latin typeface="Montserrat"/>
                          <a:ea typeface="Montserrat"/>
                          <a:cs typeface="Montserrat"/>
                          <a:sym typeface="Montserrat"/>
                        </a:rPr>
                        <a:t>Naive Bayes</a:t>
                      </a:r>
                      <a:endParaRPr b="1">
                        <a:latin typeface="Montserrat"/>
                        <a:ea typeface="Montserrat"/>
                        <a:cs typeface="Montserrat"/>
                        <a:sym typeface="Montserrat"/>
                      </a:endParaRPr>
                    </a:p>
                  </a:txBody>
                  <a:tcPr marT="91425" marB="91425" marR="91425" marL="91425" anchor="ctr">
                    <a:solidFill>
                      <a:srgbClr val="D1D5DB"/>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Parameters</a:t>
                      </a:r>
                      <a:endParaRPr b="1">
                        <a:latin typeface="Montserrat"/>
                        <a:ea typeface="Montserrat"/>
                        <a:cs typeface="Montserrat"/>
                        <a:sym typeface="Montserrat"/>
                      </a:endParaRPr>
                    </a:p>
                  </a:txBody>
                  <a:tcPr marT="91425" marB="91425" marR="91425" marL="91425" anchor="ctr">
                    <a:solidFill>
                      <a:srgbClr val="D1D5DB"/>
                    </a:solidFill>
                  </a:tcP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n/a</a:t>
                      </a:r>
                      <a:endParaRPr sz="1000">
                        <a:latin typeface="Montserrat Medium"/>
                        <a:ea typeface="Montserrat Medium"/>
                        <a:cs typeface="Montserrat Medium"/>
                        <a:sym typeface="Montserrat Medium"/>
                      </a:endParaRPr>
                    </a:p>
                  </a:txBody>
                  <a:tcPr marT="91425" marB="91425" marR="91425" marL="91425" anchor="ct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K_neighbors = 11</a:t>
                      </a:r>
                      <a:endParaRPr sz="1000">
                        <a:latin typeface="Montserrat Medium"/>
                        <a:ea typeface="Montserrat Medium"/>
                        <a:cs typeface="Montserrat Medium"/>
                        <a:sym typeface="Montserrat Medium"/>
                      </a:endParaRPr>
                    </a:p>
                  </a:txBody>
                  <a:tcPr marT="91425" marB="91425" marR="91425" marL="91425" anchor="ct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M</a:t>
                      </a:r>
                      <a:r>
                        <a:rPr lang="en" sz="1000">
                          <a:latin typeface="Montserrat Medium"/>
                          <a:ea typeface="Montserrat Medium"/>
                          <a:cs typeface="Montserrat Medium"/>
                          <a:sym typeface="Montserrat Medium"/>
                        </a:rPr>
                        <a:t>ax_depth = 9, n_estimators = 17</a:t>
                      </a:r>
                      <a:r>
                        <a:rPr lang="en" sz="1000">
                          <a:latin typeface="Montserrat Medium"/>
                          <a:ea typeface="Montserrat Medium"/>
                          <a:cs typeface="Montserrat Medium"/>
                          <a:sym typeface="Montserrat Medium"/>
                        </a:rPr>
                        <a:t>1</a:t>
                      </a:r>
                      <a:endParaRPr sz="1000">
                        <a:latin typeface="Montserrat Medium"/>
                        <a:ea typeface="Montserrat Medium"/>
                        <a:cs typeface="Montserrat Medium"/>
                        <a:sym typeface="Montserrat Medium"/>
                      </a:endParaRPr>
                    </a:p>
                  </a:txBody>
                  <a:tcPr marT="91425" marB="91425" marR="91425" marL="91425" anchor="ct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n/a</a:t>
                      </a:r>
                      <a:endParaRPr sz="1000">
                        <a:latin typeface="Montserrat Medium"/>
                        <a:ea typeface="Montserrat Medium"/>
                        <a:cs typeface="Montserrat Medium"/>
                        <a:sym typeface="Montserrat Medium"/>
                      </a:endParaRPr>
                    </a:p>
                  </a:txBody>
                  <a:tcPr marT="91425" marB="91425" marR="91425" marL="91425" anchor="ct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V</a:t>
                      </a:r>
                      <a:r>
                        <a:rPr lang="en" sz="1000">
                          <a:latin typeface="Montserrat Medium"/>
                          <a:ea typeface="Montserrat Medium"/>
                          <a:cs typeface="Montserrat Medium"/>
                          <a:sym typeface="Montserrat Medium"/>
                        </a:rPr>
                        <a:t>ar_smoothing = 0.0001</a:t>
                      </a:r>
                      <a:endParaRPr sz="1000">
                        <a:latin typeface="Montserrat Medium"/>
                        <a:ea typeface="Montserrat Medium"/>
                        <a:cs typeface="Montserrat Medium"/>
                        <a:sym typeface="Montserrat Medium"/>
                      </a:endParaRPr>
                    </a:p>
                  </a:txBody>
                  <a:tcPr marT="91425" marB="91425" marR="91425" marL="91425" anchor="ct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Accuracy</a:t>
                      </a:r>
                      <a:endParaRPr b="1">
                        <a:latin typeface="Montserrat"/>
                        <a:ea typeface="Montserrat"/>
                        <a:cs typeface="Montserrat"/>
                        <a:sym typeface="Montserrat"/>
                      </a:endParaRPr>
                    </a:p>
                  </a:txBody>
                  <a:tcPr marT="91425" marB="91425" marR="91425" marL="91425" anchor="ctr">
                    <a:solidFill>
                      <a:srgbClr val="D1D5DB"/>
                    </a:solidFill>
                  </a:tcP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0.9443</a:t>
                      </a:r>
                      <a:endParaRPr sz="1000">
                        <a:latin typeface="Montserrat Medium"/>
                        <a:ea typeface="Montserrat Medium"/>
                        <a:cs typeface="Montserrat Medium"/>
                        <a:sym typeface="Montserrat Medium"/>
                      </a:endParaRPr>
                    </a:p>
                  </a:txBody>
                  <a:tcPr marT="91425" marB="91425" marR="91425" marL="91425" anchor="ct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0.9445</a:t>
                      </a:r>
                      <a:endParaRPr sz="1000">
                        <a:latin typeface="Montserrat Medium"/>
                        <a:ea typeface="Montserrat Medium"/>
                        <a:cs typeface="Montserrat Medium"/>
                        <a:sym typeface="Montserrat Medium"/>
                      </a:endParaRPr>
                    </a:p>
                  </a:txBody>
                  <a:tcPr marT="91425" marB="91425" marR="91425" marL="91425" anchor="ct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0.9443</a:t>
                      </a:r>
                      <a:endParaRPr sz="1000">
                        <a:latin typeface="Montserrat Medium"/>
                        <a:ea typeface="Montserrat Medium"/>
                        <a:cs typeface="Montserrat Medium"/>
                        <a:sym typeface="Montserrat Medium"/>
                      </a:endParaRPr>
                    </a:p>
                  </a:txBody>
                  <a:tcPr marT="91425" marB="91425" marR="91425" marL="91425" anchor="ct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0.9482</a:t>
                      </a:r>
                      <a:endParaRPr sz="1000">
                        <a:latin typeface="Montserrat Medium"/>
                        <a:ea typeface="Montserrat Medium"/>
                        <a:cs typeface="Montserrat Medium"/>
                        <a:sym typeface="Montserrat Medium"/>
                      </a:endParaRPr>
                    </a:p>
                  </a:txBody>
                  <a:tcPr marT="91425" marB="91425" marR="91425" marL="91425" anchor="ct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0.7631</a:t>
                      </a:r>
                      <a:endParaRPr sz="1000">
                        <a:latin typeface="Montserrat Medium"/>
                        <a:ea typeface="Montserrat Medium"/>
                        <a:cs typeface="Montserrat Medium"/>
                        <a:sym typeface="Montserrat Medium"/>
                      </a:endParaRPr>
                    </a:p>
                  </a:txBody>
                  <a:tcPr marT="91425" marB="91425" marR="91425" marL="91425" anchor="ctr"/>
                </a:tc>
              </a:tr>
              <a:tr h="515750">
                <a:tc>
                  <a:txBody>
                    <a:bodyPr/>
                    <a:lstStyle/>
                    <a:p>
                      <a:pPr indent="0" lvl="0" marL="0" rtl="0" algn="ctr">
                        <a:spcBef>
                          <a:spcPts val="0"/>
                        </a:spcBef>
                        <a:spcAft>
                          <a:spcPts val="0"/>
                        </a:spcAft>
                        <a:buNone/>
                      </a:pPr>
                      <a:r>
                        <a:rPr b="1" lang="en">
                          <a:latin typeface="Montserrat"/>
                          <a:ea typeface="Montserrat"/>
                          <a:cs typeface="Montserrat"/>
                          <a:sym typeface="Montserrat"/>
                        </a:rPr>
                        <a:t>Balanced Accuracy</a:t>
                      </a:r>
                      <a:endParaRPr b="1">
                        <a:latin typeface="Montserrat"/>
                        <a:ea typeface="Montserrat"/>
                        <a:cs typeface="Montserrat"/>
                        <a:sym typeface="Montserrat"/>
                      </a:endParaRPr>
                    </a:p>
                  </a:txBody>
                  <a:tcPr marT="91425" marB="91425" marR="91425" marL="91425" anchor="ctr">
                    <a:solidFill>
                      <a:srgbClr val="D1D5DB"/>
                    </a:solidFill>
                  </a:tcP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0.5000</a:t>
                      </a:r>
                      <a:endParaRPr sz="1000">
                        <a:latin typeface="Montserrat Medium"/>
                        <a:ea typeface="Montserrat Medium"/>
                        <a:cs typeface="Montserrat Medium"/>
                        <a:sym typeface="Montserrat Medium"/>
                      </a:endParaRPr>
                    </a:p>
                  </a:txBody>
                  <a:tcPr marT="91425" marB="91425" marR="91425" marL="91425" anchor="ct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0.5121</a:t>
                      </a:r>
                      <a:endParaRPr sz="1000">
                        <a:latin typeface="Montserrat Medium"/>
                        <a:ea typeface="Montserrat Medium"/>
                        <a:cs typeface="Montserrat Medium"/>
                        <a:sym typeface="Montserrat Medium"/>
                      </a:endParaRPr>
                    </a:p>
                  </a:txBody>
                  <a:tcPr marT="91425" marB="91425" marR="91425" marL="91425" anchor="ct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0.5189</a:t>
                      </a:r>
                      <a:endParaRPr sz="1000">
                        <a:latin typeface="Montserrat Medium"/>
                        <a:ea typeface="Montserrat Medium"/>
                        <a:cs typeface="Montserrat Medium"/>
                        <a:sym typeface="Montserrat Medium"/>
                      </a:endParaRPr>
                    </a:p>
                  </a:txBody>
                  <a:tcPr marT="91425" marB="91425" marR="91425" marL="91425" anchor="ct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0.6257</a:t>
                      </a:r>
                      <a:endParaRPr sz="1000">
                        <a:latin typeface="Montserrat Medium"/>
                        <a:ea typeface="Montserrat Medium"/>
                        <a:cs typeface="Montserrat Medium"/>
                        <a:sym typeface="Montserrat Medium"/>
                      </a:endParaRPr>
                    </a:p>
                  </a:txBody>
                  <a:tcPr marT="91425" marB="91425" marR="91425" marL="91425" anchor="ct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0.7578</a:t>
                      </a:r>
                      <a:endParaRPr sz="1000">
                        <a:latin typeface="Montserrat Medium"/>
                        <a:ea typeface="Montserrat Medium"/>
                        <a:cs typeface="Montserrat Medium"/>
                        <a:sym typeface="Montserrat Medium"/>
                      </a:endParaRPr>
                    </a:p>
                  </a:txBody>
                  <a:tcPr marT="91425" marB="91425" marR="91425" marL="91425" anchor="ctr"/>
                </a:tc>
              </a:tr>
              <a:tr h="100000">
                <a:tc>
                  <a:txBody>
                    <a:bodyPr/>
                    <a:lstStyle/>
                    <a:p>
                      <a:pPr indent="0" lvl="0" marL="0" rtl="0" algn="ctr">
                        <a:spcBef>
                          <a:spcPts val="0"/>
                        </a:spcBef>
                        <a:spcAft>
                          <a:spcPts val="0"/>
                        </a:spcAft>
                        <a:buNone/>
                      </a:pPr>
                      <a:r>
                        <a:rPr b="1" lang="en">
                          <a:latin typeface="Montserrat"/>
                          <a:ea typeface="Montserrat"/>
                          <a:cs typeface="Montserrat"/>
                          <a:sym typeface="Montserrat"/>
                        </a:rPr>
                        <a:t>Cost</a:t>
                      </a:r>
                      <a:endParaRPr b="1">
                        <a:latin typeface="Montserrat"/>
                        <a:ea typeface="Montserrat"/>
                        <a:cs typeface="Montserrat"/>
                        <a:sym typeface="Montserrat"/>
                      </a:endParaRPr>
                    </a:p>
                  </a:txBody>
                  <a:tcPr marT="91425" marB="91425" marR="91425" marL="91425" anchor="ctr">
                    <a:solidFill>
                      <a:srgbClr val="D1D5DB"/>
                    </a:solidFill>
                  </a:tcP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5370</a:t>
                      </a:r>
                      <a:endParaRPr sz="1000">
                        <a:latin typeface="Montserrat Medium"/>
                        <a:ea typeface="Montserrat Medium"/>
                        <a:cs typeface="Montserrat Medium"/>
                        <a:sym typeface="Montserrat Medium"/>
                      </a:endParaRPr>
                    </a:p>
                  </a:txBody>
                  <a:tcPr marT="91425" marB="91425" marR="91425" marL="91425" anchor="ct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5260</a:t>
                      </a:r>
                      <a:endParaRPr sz="1000">
                        <a:latin typeface="Montserrat Medium"/>
                        <a:ea typeface="Montserrat Medium"/>
                        <a:cs typeface="Montserrat Medium"/>
                        <a:sym typeface="Montserrat Medium"/>
                      </a:endParaRPr>
                    </a:p>
                  </a:txBody>
                  <a:tcPr marT="91425" marB="91425" marR="91425" marL="91425" anchor="ct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5153</a:t>
                      </a:r>
                      <a:endParaRPr sz="1000">
                        <a:latin typeface="Montserrat Medium"/>
                        <a:ea typeface="Montserrat Medium"/>
                        <a:cs typeface="Montserrat Medium"/>
                        <a:sym typeface="Montserrat Medium"/>
                      </a:endParaRPr>
                    </a:p>
                  </a:txBody>
                  <a:tcPr marT="91425" marB="91425" marR="91425" marL="91425" anchor="ct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4112</a:t>
                      </a:r>
                      <a:endParaRPr sz="1000">
                        <a:latin typeface="Montserrat Medium"/>
                        <a:ea typeface="Montserrat Medium"/>
                        <a:cs typeface="Montserrat Medium"/>
                        <a:sym typeface="Montserrat Medium"/>
                      </a:endParaRPr>
                    </a:p>
                  </a:txBody>
                  <a:tcPr marT="91425" marB="91425" marR="91425" marL="91425" anchor="ct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3232</a:t>
                      </a:r>
                      <a:endParaRPr sz="1000">
                        <a:latin typeface="Montserrat Medium"/>
                        <a:ea typeface="Montserrat Medium"/>
                        <a:cs typeface="Montserrat Medium"/>
                        <a:sym typeface="Montserrat Medium"/>
                      </a:endParaRPr>
                    </a:p>
                  </a:txBody>
                  <a:tcPr marT="91425" marB="91425" marR="91425" marL="91425" anchor="ct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Pros</a:t>
                      </a:r>
                      <a:endParaRPr b="1">
                        <a:latin typeface="Montserrat"/>
                        <a:ea typeface="Montserrat"/>
                        <a:cs typeface="Montserrat"/>
                        <a:sym typeface="Montserrat"/>
                      </a:endParaRPr>
                    </a:p>
                  </a:txBody>
                  <a:tcPr marT="91425" marB="91425" marR="91425" marL="91425" anchor="ctr">
                    <a:solidFill>
                      <a:srgbClr val="D1D5DB"/>
                    </a:solidFill>
                  </a:tcP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Simple</a:t>
                      </a:r>
                      <a:endParaRPr sz="1000">
                        <a:latin typeface="Montserrat Medium"/>
                        <a:ea typeface="Montserrat Medium"/>
                        <a:cs typeface="Montserrat Medium"/>
                        <a:sym typeface="Montserrat Medium"/>
                      </a:endParaRPr>
                    </a:p>
                  </a:txBody>
                  <a:tcPr marT="91425" marB="91425" marR="91425" marL="91425" anchor="ct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Easy to fit</a:t>
                      </a:r>
                      <a:endParaRPr sz="1000">
                        <a:latin typeface="Montserrat Medium"/>
                        <a:ea typeface="Montserrat Medium"/>
                        <a:cs typeface="Montserrat Medium"/>
                        <a:sym typeface="Montserrat Medium"/>
                      </a:endParaRPr>
                    </a:p>
                  </a:txBody>
                  <a:tcPr marT="91425" marB="91425" marR="91425" marL="91425" anchor="ct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High accuracy</a:t>
                      </a:r>
                      <a:endParaRPr sz="1000">
                        <a:latin typeface="Montserrat Medium"/>
                        <a:ea typeface="Montserrat Medium"/>
                        <a:cs typeface="Montserrat Medium"/>
                        <a:sym typeface="Montserrat Medium"/>
                      </a:endParaRPr>
                    </a:p>
                  </a:txBody>
                  <a:tcPr marT="91425" marB="91425" marR="91425" marL="91425" anchor="ct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Simple, Accurate</a:t>
                      </a:r>
                      <a:endParaRPr sz="1000">
                        <a:latin typeface="Montserrat Medium"/>
                        <a:ea typeface="Montserrat Medium"/>
                        <a:cs typeface="Montserrat Medium"/>
                        <a:sym typeface="Montserrat Medium"/>
                      </a:endParaRPr>
                    </a:p>
                  </a:txBody>
                  <a:tcPr marT="91425" marB="91425" marR="91425" marL="91425" anchor="ct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Best Cost</a:t>
                      </a:r>
                      <a:endParaRPr sz="1000">
                        <a:latin typeface="Montserrat Medium"/>
                        <a:ea typeface="Montserrat Medium"/>
                        <a:cs typeface="Montserrat Medium"/>
                        <a:sym typeface="Montserrat Medium"/>
                      </a:endParaRPr>
                    </a:p>
                  </a:txBody>
                  <a:tcPr marT="91425" marB="91425" marR="91425" marL="91425" anchor="ct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Cons</a:t>
                      </a:r>
                      <a:endParaRPr b="1">
                        <a:latin typeface="Montserrat"/>
                        <a:ea typeface="Montserrat"/>
                        <a:cs typeface="Montserrat"/>
                        <a:sym typeface="Montserrat"/>
                      </a:endParaRPr>
                    </a:p>
                  </a:txBody>
                  <a:tcPr marT="91425" marB="91425" marR="91425" marL="91425" anchor="ctr">
                    <a:solidFill>
                      <a:srgbClr val="D1D5DB"/>
                    </a:solidFill>
                  </a:tcP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Severely</a:t>
                      </a:r>
                      <a:r>
                        <a:rPr lang="en" sz="1000">
                          <a:latin typeface="Montserrat Medium"/>
                          <a:ea typeface="Montserrat Medium"/>
                          <a:cs typeface="Montserrat Medium"/>
                          <a:sym typeface="Montserrat Medium"/>
                        </a:rPr>
                        <a:t> Underfit </a:t>
                      </a:r>
                      <a:endParaRPr sz="1000">
                        <a:latin typeface="Montserrat Medium"/>
                        <a:ea typeface="Montserrat Medium"/>
                        <a:cs typeface="Montserrat Medium"/>
                        <a:sym typeface="Montserrat Medium"/>
                      </a:endParaRPr>
                    </a:p>
                  </a:txBody>
                  <a:tcPr marT="91425" marB="91425" marR="91425" marL="91425" anchor="ct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Over Predicts FN, </a:t>
                      </a:r>
                      <a:r>
                        <a:rPr lang="en" sz="1000">
                          <a:latin typeface="Montserrat Medium"/>
                          <a:ea typeface="Montserrat Medium"/>
                          <a:cs typeface="Montserrat Medium"/>
                          <a:sym typeface="Montserrat Medium"/>
                        </a:rPr>
                        <a:t>expensive</a:t>
                      </a:r>
                      <a:r>
                        <a:rPr lang="en" sz="1000">
                          <a:latin typeface="Montserrat Medium"/>
                          <a:ea typeface="Montserrat Medium"/>
                          <a:cs typeface="Montserrat Medium"/>
                          <a:sym typeface="Montserrat Medium"/>
                        </a:rPr>
                        <a:t> to tune</a:t>
                      </a:r>
                      <a:endParaRPr sz="1000">
                        <a:latin typeface="Montserrat Medium"/>
                        <a:ea typeface="Montserrat Medium"/>
                        <a:cs typeface="Montserrat Medium"/>
                        <a:sym typeface="Montserrat Medium"/>
                      </a:endParaRPr>
                    </a:p>
                  </a:txBody>
                  <a:tcPr marT="91425" marB="91425" marR="91425" marL="91425" anchor="ct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 Over Predicts FN</a:t>
                      </a:r>
                      <a:endParaRPr sz="1000">
                        <a:latin typeface="Montserrat Medium"/>
                        <a:ea typeface="Montserrat Medium"/>
                        <a:cs typeface="Montserrat Medium"/>
                        <a:sym typeface="Montserrat Medium"/>
                      </a:endParaRPr>
                    </a:p>
                  </a:txBody>
                  <a:tcPr marT="91425" marB="91425" marR="91425" marL="91425" anchor="ct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Higher Cost than NB</a:t>
                      </a:r>
                      <a:endParaRPr sz="1000">
                        <a:latin typeface="Montserrat Medium"/>
                        <a:ea typeface="Montserrat Medium"/>
                        <a:cs typeface="Montserrat Medium"/>
                        <a:sym typeface="Montserrat Medium"/>
                      </a:endParaRPr>
                    </a:p>
                  </a:txBody>
                  <a:tcPr marT="91425" marB="91425" marR="91425" marL="91425" anchor="ctr"/>
                </a:tc>
                <a:tc>
                  <a:txBody>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Overpredicts Positive Results</a:t>
                      </a:r>
                      <a:endParaRPr sz="1000">
                        <a:latin typeface="Montserrat Medium"/>
                        <a:ea typeface="Montserrat Medium"/>
                        <a:cs typeface="Montserrat Medium"/>
                        <a:sym typeface="Montserrat Medium"/>
                      </a:endParaRPr>
                    </a:p>
                  </a:txBody>
                  <a:tcPr marT="91425" marB="91425" marR="91425" marL="91425" anchor="ctr"/>
                </a:tc>
              </a:tr>
            </a:tbl>
          </a:graphicData>
        </a:graphic>
      </p:graphicFrame>
      <p:sp>
        <p:nvSpPr>
          <p:cNvPr id="134" name="Google Shape;134;p18"/>
          <p:cNvSpPr/>
          <p:nvPr/>
        </p:nvSpPr>
        <p:spPr>
          <a:xfrm>
            <a:off x="7030850" y="1412625"/>
            <a:ext cx="1548000" cy="36585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18"/>
          <p:cNvSpPr/>
          <p:nvPr/>
        </p:nvSpPr>
        <p:spPr>
          <a:xfrm>
            <a:off x="7123700" y="3685725"/>
            <a:ext cx="1362300" cy="39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txBox="1"/>
          <p:nvPr>
            <p:ph type="title"/>
          </p:nvPr>
        </p:nvSpPr>
        <p:spPr>
          <a:xfrm>
            <a:off x="443725" y="528400"/>
            <a:ext cx="3862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latin typeface="Roboto Black"/>
                <a:ea typeface="Roboto Black"/>
                <a:cs typeface="Roboto Black"/>
                <a:sym typeface="Roboto Black"/>
              </a:rPr>
              <a:t>M</a:t>
            </a:r>
            <a:r>
              <a:rPr b="0" lang="en">
                <a:latin typeface="Roboto Black"/>
                <a:ea typeface="Roboto Black"/>
                <a:cs typeface="Roboto Black"/>
                <a:sym typeface="Roboto Black"/>
              </a:rPr>
              <a:t>odel </a:t>
            </a:r>
            <a:r>
              <a:rPr b="0" lang="en">
                <a:latin typeface="Roboto Black"/>
                <a:ea typeface="Roboto Black"/>
                <a:cs typeface="Roboto Black"/>
                <a:sym typeface="Roboto Black"/>
              </a:rPr>
              <a:t>E</a:t>
            </a:r>
            <a:r>
              <a:rPr b="0" lang="en">
                <a:latin typeface="Roboto Black"/>
                <a:ea typeface="Roboto Black"/>
                <a:cs typeface="Roboto Black"/>
                <a:sym typeface="Roboto Black"/>
              </a:rPr>
              <a:t>valuation</a:t>
            </a:r>
            <a:endParaRPr b="0">
              <a:latin typeface="Roboto Black"/>
              <a:ea typeface="Roboto Black"/>
              <a:cs typeface="Roboto Black"/>
              <a:sym typeface="Roboto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448000" y="499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latin typeface="Roboto Black"/>
                <a:ea typeface="Roboto Black"/>
                <a:cs typeface="Roboto Black"/>
                <a:sym typeface="Roboto Black"/>
              </a:rPr>
              <a:t>Challenges Faced</a:t>
            </a:r>
            <a:endParaRPr b="0">
              <a:latin typeface="Roboto Black"/>
              <a:ea typeface="Roboto Black"/>
              <a:cs typeface="Roboto Black"/>
              <a:sym typeface="Roboto Black"/>
            </a:endParaRPr>
          </a:p>
        </p:txBody>
      </p:sp>
      <p:sp>
        <p:nvSpPr>
          <p:cNvPr id="142" name="Google Shape;142;p19"/>
          <p:cNvSpPr/>
          <p:nvPr/>
        </p:nvSpPr>
        <p:spPr>
          <a:xfrm>
            <a:off x="498950" y="1380513"/>
            <a:ext cx="2423100" cy="919800"/>
          </a:xfrm>
          <a:prstGeom prst="rect">
            <a:avLst/>
          </a:prstGeom>
          <a:solidFill>
            <a:srgbClr val="D1D5D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edium"/>
                <a:ea typeface="Roboto Medium"/>
                <a:cs typeface="Roboto Medium"/>
                <a:sym typeface="Roboto Medium"/>
              </a:rPr>
              <a:t>Data Cleaning</a:t>
            </a:r>
            <a:endParaRPr>
              <a:latin typeface="Roboto Medium"/>
              <a:ea typeface="Roboto Medium"/>
              <a:cs typeface="Roboto Medium"/>
              <a:sym typeface="Roboto Medium"/>
            </a:endParaRPr>
          </a:p>
        </p:txBody>
      </p:sp>
      <p:sp>
        <p:nvSpPr>
          <p:cNvPr id="143" name="Google Shape;143;p19"/>
          <p:cNvSpPr/>
          <p:nvPr/>
        </p:nvSpPr>
        <p:spPr>
          <a:xfrm>
            <a:off x="498950" y="2735125"/>
            <a:ext cx="2423100" cy="919800"/>
          </a:xfrm>
          <a:prstGeom prst="rect">
            <a:avLst/>
          </a:prstGeom>
          <a:solidFill>
            <a:srgbClr val="D1D5D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edium"/>
                <a:ea typeface="Roboto Medium"/>
                <a:cs typeface="Roboto Medium"/>
                <a:sym typeface="Roboto Medium"/>
              </a:rPr>
              <a:t>Feature Selection</a:t>
            </a:r>
            <a:endParaRPr>
              <a:latin typeface="Roboto Medium"/>
              <a:ea typeface="Roboto Medium"/>
              <a:cs typeface="Roboto Medium"/>
              <a:sym typeface="Roboto Medium"/>
            </a:endParaRPr>
          </a:p>
        </p:txBody>
      </p:sp>
      <p:sp>
        <p:nvSpPr>
          <p:cNvPr id="144" name="Google Shape;144;p19"/>
          <p:cNvSpPr/>
          <p:nvPr/>
        </p:nvSpPr>
        <p:spPr>
          <a:xfrm>
            <a:off x="498950" y="4089738"/>
            <a:ext cx="2423100" cy="919800"/>
          </a:xfrm>
          <a:prstGeom prst="rect">
            <a:avLst/>
          </a:prstGeom>
          <a:solidFill>
            <a:srgbClr val="D1D5D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edium"/>
                <a:ea typeface="Roboto Medium"/>
                <a:cs typeface="Roboto Medium"/>
                <a:sym typeface="Roboto Medium"/>
              </a:rPr>
              <a:t>Long Runtimes</a:t>
            </a:r>
            <a:endParaRPr>
              <a:latin typeface="Roboto Medium"/>
              <a:ea typeface="Roboto Medium"/>
              <a:cs typeface="Roboto Medium"/>
              <a:sym typeface="Roboto Medium"/>
            </a:endParaRPr>
          </a:p>
        </p:txBody>
      </p:sp>
      <p:sp>
        <p:nvSpPr>
          <p:cNvPr id="145" name="Google Shape;145;p19"/>
          <p:cNvSpPr txBox="1"/>
          <p:nvPr/>
        </p:nvSpPr>
        <p:spPr>
          <a:xfrm>
            <a:off x="4195075" y="1266613"/>
            <a:ext cx="4486800" cy="120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l">
              <a:spcBef>
                <a:spcPts val="0"/>
              </a:spcBef>
              <a:spcAft>
                <a:spcPts val="0"/>
              </a:spcAft>
              <a:buClr>
                <a:srgbClr val="1A1A1A"/>
              </a:buClr>
              <a:buSzPts val="1300"/>
              <a:buFont typeface="Roboto Medium"/>
              <a:buChar char="●"/>
            </a:pPr>
            <a:r>
              <a:rPr lang="en" sz="1300">
                <a:solidFill>
                  <a:srgbClr val="1A1A1A"/>
                </a:solidFill>
                <a:latin typeface="Roboto Medium"/>
                <a:ea typeface="Roboto Medium"/>
                <a:cs typeface="Roboto Medium"/>
                <a:sym typeface="Roboto Medium"/>
              </a:rPr>
              <a:t>Dataset contained many messy categorical values that needed to be converted into numeric values</a:t>
            </a:r>
            <a:endParaRPr sz="1300">
              <a:solidFill>
                <a:srgbClr val="1A1A1A"/>
              </a:solidFill>
              <a:latin typeface="Roboto Medium"/>
              <a:ea typeface="Roboto Medium"/>
              <a:cs typeface="Roboto Medium"/>
              <a:sym typeface="Roboto Medium"/>
            </a:endParaRPr>
          </a:p>
          <a:p>
            <a:pPr indent="0" lvl="0" marL="457200" rtl="0" algn="l">
              <a:spcBef>
                <a:spcPts val="0"/>
              </a:spcBef>
              <a:spcAft>
                <a:spcPts val="0"/>
              </a:spcAft>
              <a:buNone/>
            </a:pPr>
            <a:r>
              <a:t/>
            </a:r>
            <a:endParaRPr sz="1300">
              <a:solidFill>
                <a:srgbClr val="1A1A1A"/>
              </a:solidFill>
              <a:latin typeface="Roboto Medium"/>
              <a:ea typeface="Roboto Medium"/>
              <a:cs typeface="Roboto Medium"/>
              <a:sym typeface="Roboto Medium"/>
            </a:endParaRPr>
          </a:p>
          <a:p>
            <a:pPr indent="-311150" lvl="0" marL="457200" rtl="0" algn="l">
              <a:spcBef>
                <a:spcPts val="0"/>
              </a:spcBef>
              <a:spcAft>
                <a:spcPts val="0"/>
              </a:spcAft>
              <a:buClr>
                <a:srgbClr val="1A1A1A"/>
              </a:buClr>
              <a:buSzPts val="1300"/>
              <a:buFont typeface="Roboto Medium"/>
              <a:buChar char="●"/>
            </a:pPr>
            <a:r>
              <a:rPr lang="en" sz="1300">
                <a:solidFill>
                  <a:srgbClr val="1A1A1A"/>
                </a:solidFill>
                <a:latin typeface="Roboto Medium"/>
                <a:ea typeface="Roboto Medium"/>
                <a:cs typeface="Roboto Medium"/>
                <a:sym typeface="Roboto Medium"/>
              </a:rPr>
              <a:t>We used a pipeline to convert 38 columns into 64 usable features</a:t>
            </a:r>
            <a:endParaRPr sz="1300">
              <a:solidFill>
                <a:srgbClr val="1A1A1A"/>
              </a:solidFill>
              <a:latin typeface="Roboto Medium"/>
              <a:ea typeface="Roboto Medium"/>
              <a:cs typeface="Roboto Medium"/>
              <a:sym typeface="Roboto Medium"/>
            </a:endParaRPr>
          </a:p>
        </p:txBody>
      </p:sp>
      <p:sp>
        <p:nvSpPr>
          <p:cNvPr id="146" name="Google Shape;146;p19"/>
          <p:cNvSpPr txBox="1"/>
          <p:nvPr/>
        </p:nvSpPr>
        <p:spPr>
          <a:xfrm>
            <a:off x="4195075" y="2602338"/>
            <a:ext cx="4486800" cy="1200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spcBef>
                <a:spcPts val="0"/>
              </a:spcBef>
              <a:spcAft>
                <a:spcPts val="0"/>
              </a:spcAft>
              <a:buClr>
                <a:srgbClr val="1A1A1A"/>
              </a:buClr>
              <a:buSzPts val="1300"/>
              <a:buFont typeface="Roboto Medium"/>
              <a:buChar char="●"/>
            </a:pPr>
            <a:r>
              <a:rPr lang="en" sz="1300">
                <a:solidFill>
                  <a:srgbClr val="1A1A1A"/>
                </a:solidFill>
                <a:latin typeface="Roboto Medium"/>
                <a:ea typeface="Roboto Medium"/>
                <a:cs typeface="Roboto Medium"/>
                <a:sym typeface="Roboto Medium"/>
              </a:rPr>
              <a:t>We used kBest and Lasso feature selection to get data to run our models on</a:t>
            </a:r>
            <a:endParaRPr sz="1300">
              <a:solidFill>
                <a:srgbClr val="1A1A1A"/>
              </a:solidFill>
              <a:latin typeface="Roboto Medium"/>
              <a:ea typeface="Roboto Medium"/>
              <a:cs typeface="Roboto Medium"/>
              <a:sym typeface="Roboto Medium"/>
            </a:endParaRPr>
          </a:p>
        </p:txBody>
      </p:sp>
      <p:sp>
        <p:nvSpPr>
          <p:cNvPr id="147" name="Google Shape;147;p19"/>
          <p:cNvSpPr txBox="1"/>
          <p:nvPr/>
        </p:nvSpPr>
        <p:spPr>
          <a:xfrm>
            <a:off x="4195075" y="3938063"/>
            <a:ext cx="4486800" cy="1200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spcBef>
                <a:spcPts val="0"/>
              </a:spcBef>
              <a:spcAft>
                <a:spcPts val="0"/>
              </a:spcAft>
              <a:buClr>
                <a:schemeClr val="dk2"/>
              </a:buClr>
              <a:buSzPts val="1300"/>
              <a:buFont typeface="Roboto Medium"/>
              <a:buChar char="●"/>
            </a:pPr>
            <a:r>
              <a:rPr lang="en" sz="1300">
                <a:solidFill>
                  <a:schemeClr val="dk2"/>
                </a:solidFill>
                <a:latin typeface="Roboto Medium"/>
                <a:ea typeface="Roboto Medium"/>
                <a:cs typeface="Roboto Medium"/>
                <a:sym typeface="Roboto Medium"/>
              </a:rPr>
              <a:t>Even with feature selection, models such as SVM &amp; KNN took hours to run</a:t>
            </a:r>
            <a:endParaRPr sz="1300">
              <a:solidFill>
                <a:schemeClr val="dk2"/>
              </a:solidFill>
              <a:latin typeface="Roboto Medium"/>
              <a:ea typeface="Roboto Medium"/>
              <a:cs typeface="Roboto Medium"/>
              <a:sym typeface="Roboto Medium"/>
            </a:endParaRPr>
          </a:p>
          <a:p>
            <a:pPr indent="0" lvl="0" marL="457200" rtl="0" algn="l">
              <a:spcBef>
                <a:spcPts val="0"/>
              </a:spcBef>
              <a:spcAft>
                <a:spcPts val="0"/>
              </a:spcAft>
              <a:buNone/>
            </a:pPr>
            <a:r>
              <a:t/>
            </a:r>
            <a:endParaRPr sz="1300">
              <a:solidFill>
                <a:schemeClr val="dk2"/>
              </a:solidFill>
              <a:latin typeface="Roboto Medium"/>
              <a:ea typeface="Roboto Medium"/>
              <a:cs typeface="Roboto Medium"/>
              <a:sym typeface="Roboto Medium"/>
            </a:endParaRPr>
          </a:p>
          <a:p>
            <a:pPr indent="-311150" lvl="0" marL="457200" rtl="0" algn="l">
              <a:spcBef>
                <a:spcPts val="0"/>
              </a:spcBef>
              <a:spcAft>
                <a:spcPts val="0"/>
              </a:spcAft>
              <a:buClr>
                <a:schemeClr val="dk2"/>
              </a:buClr>
              <a:buSzPts val="1300"/>
              <a:buFont typeface="Roboto Medium"/>
              <a:buChar char="●"/>
            </a:pPr>
            <a:r>
              <a:rPr lang="en" sz="1300">
                <a:solidFill>
                  <a:schemeClr val="dk2"/>
                </a:solidFill>
                <a:latin typeface="Roboto Medium"/>
                <a:ea typeface="Roboto Medium"/>
                <a:cs typeface="Roboto Medium"/>
                <a:sym typeface="Roboto Medium"/>
              </a:rPr>
              <a:t>We took a sample of 10% to run initial models to combat this</a:t>
            </a:r>
            <a:endParaRPr sz="1300">
              <a:solidFill>
                <a:schemeClr val="dk2"/>
              </a:solidFill>
              <a:latin typeface="Roboto Medium"/>
              <a:ea typeface="Roboto Medium"/>
              <a:cs typeface="Roboto Medium"/>
              <a:sym typeface="Roboto Medium"/>
            </a:endParaRPr>
          </a:p>
        </p:txBody>
      </p:sp>
      <p:cxnSp>
        <p:nvCxnSpPr>
          <p:cNvPr id="148" name="Google Shape;148;p19"/>
          <p:cNvCxnSpPr/>
          <p:nvPr/>
        </p:nvCxnSpPr>
        <p:spPr>
          <a:xfrm>
            <a:off x="3210125" y="1808300"/>
            <a:ext cx="703500" cy="0"/>
          </a:xfrm>
          <a:prstGeom prst="straightConnector1">
            <a:avLst/>
          </a:prstGeom>
          <a:noFill/>
          <a:ln cap="flat" cmpd="sng" w="38100">
            <a:solidFill>
              <a:srgbClr val="1A1A1A"/>
            </a:solidFill>
            <a:prstDash val="solid"/>
            <a:round/>
            <a:headEnd len="med" w="med" type="none"/>
            <a:tailEnd len="med" w="med" type="triangle"/>
          </a:ln>
        </p:spPr>
      </p:cxnSp>
      <p:cxnSp>
        <p:nvCxnSpPr>
          <p:cNvPr id="149" name="Google Shape;149;p19"/>
          <p:cNvCxnSpPr/>
          <p:nvPr/>
        </p:nvCxnSpPr>
        <p:spPr>
          <a:xfrm>
            <a:off x="3206813" y="3195025"/>
            <a:ext cx="703500" cy="0"/>
          </a:xfrm>
          <a:prstGeom prst="straightConnector1">
            <a:avLst/>
          </a:prstGeom>
          <a:noFill/>
          <a:ln cap="flat" cmpd="sng" w="38100">
            <a:solidFill>
              <a:srgbClr val="1A1A1A"/>
            </a:solidFill>
            <a:prstDash val="solid"/>
            <a:round/>
            <a:headEnd len="med" w="med" type="none"/>
            <a:tailEnd len="med" w="med" type="triangle"/>
          </a:ln>
        </p:spPr>
      </p:cxnSp>
      <p:cxnSp>
        <p:nvCxnSpPr>
          <p:cNvPr id="150" name="Google Shape;150;p19"/>
          <p:cNvCxnSpPr/>
          <p:nvPr/>
        </p:nvCxnSpPr>
        <p:spPr>
          <a:xfrm>
            <a:off x="3206800" y="4473050"/>
            <a:ext cx="703500" cy="0"/>
          </a:xfrm>
          <a:prstGeom prst="straightConnector1">
            <a:avLst/>
          </a:prstGeom>
          <a:noFill/>
          <a:ln cap="flat" cmpd="sng" w="38100">
            <a:solidFill>
              <a:srgbClr val="1A1A1A"/>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650925" y="533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latin typeface="Roboto Black"/>
                <a:ea typeface="Roboto Black"/>
                <a:cs typeface="Roboto Black"/>
                <a:sym typeface="Roboto Black"/>
              </a:rPr>
              <a:t>Conclusion </a:t>
            </a:r>
            <a:endParaRPr b="0">
              <a:latin typeface="Roboto Black"/>
              <a:ea typeface="Roboto Black"/>
              <a:cs typeface="Roboto Black"/>
              <a:sym typeface="Roboto Black"/>
            </a:endParaRPr>
          </a:p>
        </p:txBody>
      </p:sp>
      <p:sp>
        <p:nvSpPr>
          <p:cNvPr id="156" name="Google Shape;156;p20"/>
          <p:cNvSpPr/>
          <p:nvPr/>
        </p:nvSpPr>
        <p:spPr>
          <a:xfrm>
            <a:off x="346550" y="1861988"/>
            <a:ext cx="2423100" cy="919800"/>
          </a:xfrm>
          <a:prstGeom prst="rect">
            <a:avLst/>
          </a:prstGeom>
          <a:solidFill>
            <a:srgbClr val="D1D5D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edium"/>
                <a:ea typeface="Roboto Medium"/>
                <a:cs typeface="Roboto Medium"/>
                <a:sym typeface="Roboto Medium"/>
              </a:rPr>
              <a:t>Feature Selection is important to use in large datasets</a:t>
            </a:r>
            <a:endParaRPr>
              <a:latin typeface="Roboto Medium"/>
              <a:ea typeface="Roboto Medium"/>
              <a:cs typeface="Roboto Medium"/>
              <a:sym typeface="Roboto Medium"/>
            </a:endParaRPr>
          </a:p>
        </p:txBody>
      </p:sp>
      <p:sp>
        <p:nvSpPr>
          <p:cNvPr id="157" name="Google Shape;157;p20"/>
          <p:cNvSpPr/>
          <p:nvPr/>
        </p:nvSpPr>
        <p:spPr>
          <a:xfrm>
            <a:off x="3360450" y="1836413"/>
            <a:ext cx="2423100" cy="919800"/>
          </a:xfrm>
          <a:prstGeom prst="rect">
            <a:avLst/>
          </a:prstGeom>
          <a:solidFill>
            <a:srgbClr val="D1D5D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edium"/>
                <a:ea typeface="Roboto Medium"/>
                <a:cs typeface="Roboto Medium"/>
                <a:sym typeface="Roboto Medium"/>
              </a:rPr>
              <a:t>Model Evaluation should be directly related to the problem statement</a:t>
            </a:r>
            <a:endParaRPr>
              <a:latin typeface="Roboto Medium"/>
              <a:ea typeface="Roboto Medium"/>
              <a:cs typeface="Roboto Medium"/>
              <a:sym typeface="Roboto Medium"/>
            </a:endParaRPr>
          </a:p>
        </p:txBody>
      </p:sp>
      <p:sp>
        <p:nvSpPr>
          <p:cNvPr id="158" name="Google Shape;158;p20"/>
          <p:cNvSpPr/>
          <p:nvPr/>
        </p:nvSpPr>
        <p:spPr>
          <a:xfrm>
            <a:off x="6374350" y="1861988"/>
            <a:ext cx="2423100" cy="919800"/>
          </a:xfrm>
          <a:prstGeom prst="rect">
            <a:avLst/>
          </a:prstGeom>
          <a:solidFill>
            <a:srgbClr val="D1D5D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edium"/>
                <a:ea typeface="Roboto Medium"/>
                <a:cs typeface="Roboto Medium"/>
                <a:sym typeface="Roboto Medium"/>
              </a:rPr>
              <a:t>Simple Models can sometimes produce the best results</a:t>
            </a:r>
            <a:endParaRPr>
              <a:latin typeface="Roboto Medium"/>
              <a:ea typeface="Roboto Medium"/>
              <a:cs typeface="Roboto Medium"/>
              <a:sym typeface="Roboto Medium"/>
            </a:endParaRPr>
          </a:p>
        </p:txBody>
      </p:sp>
      <p:sp>
        <p:nvSpPr>
          <p:cNvPr id="159" name="Google Shape;159;p20"/>
          <p:cNvSpPr/>
          <p:nvPr/>
        </p:nvSpPr>
        <p:spPr>
          <a:xfrm>
            <a:off x="601050" y="3418550"/>
            <a:ext cx="7941900" cy="919800"/>
          </a:xfrm>
          <a:prstGeom prst="rect">
            <a:avLst/>
          </a:prstGeom>
          <a:noFill/>
          <a:ln cap="flat" cmpd="sng" w="28575">
            <a:solidFill>
              <a:srgbClr val="34354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edium"/>
                <a:ea typeface="Roboto Medium"/>
                <a:cs typeface="Roboto Medium"/>
                <a:sym typeface="Roboto Medium"/>
              </a:rPr>
              <a:t>Naive Bayes emerged as the best model for our project, </a:t>
            </a:r>
            <a:r>
              <a:rPr lang="en">
                <a:latin typeface="Roboto Medium"/>
                <a:ea typeface="Roboto Medium"/>
                <a:cs typeface="Roboto Medium"/>
                <a:sym typeface="Roboto Medium"/>
              </a:rPr>
              <a:t>because</a:t>
            </a:r>
            <a:r>
              <a:rPr lang="en">
                <a:latin typeface="Roboto Medium"/>
                <a:ea typeface="Roboto Medium"/>
                <a:cs typeface="Roboto Medium"/>
                <a:sym typeface="Roboto Medium"/>
              </a:rPr>
              <a:t> of its </a:t>
            </a:r>
            <a:r>
              <a:rPr lang="en">
                <a:latin typeface="Roboto Medium"/>
                <a:ea typeface="Roboto Medium"/>
                <a:cs typeface="Roboto Medium"/>
                <a:sym typeface="Roboto Medium"/>
              </a:rPr>
              <a:t>tendency</a:t>
            </a:r>
            <a:r>
              <a:rPr lang="en">
                <a:latin typeface="Roboto Medium"/>
                <a:ea typeface="Roboto Medium"/>
                <a:cs typeface="Roboto Medium"/>
                <a:sym typeface="Roboto Medium"/>
              </a:rPr>
              <a:t> to over predict positive results</a:t>
            </a:r>
            <a:endParaRPr>
              <a:latin typeface="Roboto Medium"/>
              <a:ea typeface="Roboto Medium"/>
              <a:cs typeface="Roboto Medium"/>
              <a:sym typeface="Robot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 to Notebook</a:t>
            </a:r>
            <a:endParaRPr/>
          </a:p>
        </p:txBody>
      </p:sp>
      <p:sp>
        <p:nvSpPr>
          <p:cNvPr id="165" name="Google Shape;16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https://drive.google.com/file/d/1XnjDfbFPOor-2yYptY-JL8GRYMtJAlaG/view?usp=sharing</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