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0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62" autoAdjust="0"/>
    <p:restoredTop sz="94660"/>
  </p:normalViewPr>
  <p:slideViewPr>
    <p:cSldViewPr snapToGrid="0">
      <p:cViewPr varScale="1">
        <p:scale>
          <a:sx n="73" d="100"/>
          <a:sy n="73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E035A-F4AB-4565-9571-1FDF9F14E1AD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83D9C-4290-41D4-9DFE-02CC5735D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267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E035A-F4AB-4565-9571-1FDF9F14E1AD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83D9C-4290-41D4-9DFE-02CC5735D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422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E035A-F4AB-4565-9571-1FDF9F14E1AD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83D9C-4290-41D4-9DFE-02CC5735DF4E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686641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E035A-F4AB-4565-9571-1FDF9F14E1AD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83D9C-4290-41D4-9DFE-02CC5735D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7591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E035A-F4AB-4565-9571-1FDF9F14E1AD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83D9C-4290-41D4-9DFE-02CC5735DF4E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002031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E035A-F4AB-4565-9571-1FDF9F14E1AD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83D9C-4290-41D4-9DFE-02CC5735D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809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E035A-F4AB-4565-9571-1FDF9F14E1AD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83D9C-4290-41D4-9DFE-02CC5735D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1295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E035A-F4AB-4565-9571-1FDF9F14E1AD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83D9C-4290-41D4-9DFE-02CC5735D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882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E035A-F4AB-4565-9571-1FDF9F14E1AD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83D9C-4290-41D4-9DFE-02CC5735D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419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E035A-F4AB-4565-9571-1FDF9F14E1AD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83D9C-4290-41D4-9DFE-02CC5735D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6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E035A-F4AB-4565-9571-1FDF9F14E1AD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83D9C-4290-41D4-9DFE-02CC5735D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468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E035A-F4AB-4565-9571-1FDF9F14E1AD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83D9C-4290-41D4-9DFE-02CC5735D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832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E035A-F4AB-4565-9571-1FDF9F14E1AD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83D9C-4290-41D4-9DFE-02CC5735D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280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E035A-F4AB-4565-9571-1FDF9F14E1AD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83D9C-4290-41D4-9DFE-02CC5735D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147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E035A-F4AB-4565-9571-1FDF9F14E1AD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83D9C-4290-41D4-9DFE-02CC5735D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033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E035A-F4AB-4565-9571-1FDF9F14E1AD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83D9C-4290-41D4-9DFE-02CC5735D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160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3E035A-F4AB-4565-9571-1FDF9F14E1AD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D783D9C-4290-41D4-9DFE-02CC5735D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598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4502/projects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adobe.com/docs/en/aem/6-2/develop/dev-tools/dialog-conversion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Touch UI dialog introduction and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654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Touch UI Dialog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Touch UI support was introduced by adobe in AEM </a:t>
            </a:r>
            <a:r>
              <a:rPr lang="en-US" dirty="0" smtClean="0"/>
              <a:t>5.6.</a:t>
            </a:r>
          </a:p>
          <a:p>
            <a:r>
              <a:rPr lang="en-US" dirty="0"/>
              <a:t>AEM (5.6+) supports both classic UI &amp; Touch UI. Default UI is set as Touch UI by adobe in AEM 5.6+ but it provides the options to users to switch classic UI as default. </a:t>
            </a:r>
          </a:p>
        </p:txBody>
      </p:sp>
    </p:spTree>
    <p:extLst>
      <p:ext uri="{BB962C8B-B14F-4D97-AF65-F5344CB8AC3E}">
        <p14:creationId xmlns:p14="http://schemas.microsoft.com/office/powerpoint/2010/main" val="3302703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u="sng" dirty="0" smtClean="0"/>
              <a:t/>
            </a:r>
            <a:br>
              <a:rPr lang="en-US" b="1" u="sng" dirty="0" smtClean="0"/>
            </a:br>
            <a:r>
              <a:rPr lang="en-US" b="1" u="sng" dirty="0"/>
              <a:t>Differences between Classic UI &amp; Touch UI</a:t>
            </a:r>
            <a:r>
              <a:rPr lang="en-US" dirty="0"/>
              <a:t/>
            </a:r>
            <a:br>
              <a:rPr lang="en-US" dirty="0"/>
            </a:br>
            <a:r>
              <a:rPr lang="en-US" b="1" u="sng" dirty="0"/>
              <a:t/>
            </a:r>
            <a:br>
              <a:rPr lang="en-US" b="1" u="sng" dirty="0"/>
            </a:br>
            <a:r>
              <a:rPr lang="en-US" b="1" u="sng" dirty="0" smtClean="0"/>
              <a:t/>
            </a:r>
            <a:br>
              <a:rPr lang="en-US" b="1" u="sng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2419853"/>
              </p:ext>
            </p:extLst>
          </p:nvPr>
        </p:nvGraphicFramePr>
        <p:xfrm>
          <a:off x="1254035" y="1841864"/>
          <a:ext cx="8921932" cy="4244120"/>
        </p:xfrm>
        <a:graphic>
          <a:graphicData uri="http://schemas.openxmlformats.org/drawingml/2006/table">
            <a:tbl>
              <a:tblPr/>
              <a:tblGrid>
                <a:gridCol w="4237218">
                  <a:extLst>
                    <a:ext uri="{9D8B030D-6E8A-4147-A177-3AD203B41FA5}">
                      <a16:colId xmlns:a16="http://schemas.microsoft.com/office/drawing/2014/main" val="3577319702"/>
                    </a:ext>
                  </a:extLst>
                </a:gridCol>
                <a:gridCol w="4684714">
                  <a:extLst>
                    <a:ext uri="{9D8B030D-6E8A-4147-A177-3AD203B41FA5}">
                      <a16:colId xmlns:a16="http://schemas.microsoft.com/office/drawing/2014/main" val="3038189676"/>
                    </a:ext>
                  </a:extLst>
                </a:gridCol>
              </a:tblGrid>
              <a:tr h="517540">
                <a:tc>
                  <a:txBody>
                    <a:bodyPr/>
                    <a:lstStyle/>
                    <a:p>
                      <a:pPr algn="l"/>
                      <a:r>
                        <a:rPr lang="en-US" b="1" i="0">
                          <a:effectLst/>
                          <a:latin typeface="inherit"/>
                        </a:rPr>
                        <a:t>Classic UI Dialog</a:t>
                      </a:r>
                      <a:endParaRPr lang="en-US" b="0" i="0">
                        <a:effectLst/>
                        <a:latin typeface="inherit"/>
                      </a:endParaRPr>
                    </a:p>
                  </a:txBody>
                  <a:tcPr marL="115186" marR="115186" marT="115186" marB="1151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i="0">
                          <a:effectLst/>
                          <a:latin typeface="inherit"/>
                        </a:rPr>
                        <a:t>Touch UI Dialog</a:t>
                      </a:r>
                      <a:endParaRPr lang="en-US" b="0" i="0">
                        <a:effectLst/>
                        <a:latin typeface="inherit"/>
                      </a:endParaRPr>
                    </a:p>
                  </a:txBody>
                  <a:tcPr marL="115186" marR="115186" marT="115186" marB="1151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5542264"/>
                  </a:ext>
                </a:extLst>
              </a:tr>
              <a:tr h="798843">
                <a:tc>
                  <a:txBody>
                    <a:bodyPr/>
                    <a:lstStyle/>
                    <a:p>
                      <a:pPr algn="l"/>
                      <a:r>
                        <a:rPr lang="en-US" b="0" i="0">
                          <a:effectLst/>
                          <a:latin typeface="inherit"/>
                        </a:rPr>
                        <a:t>Classic UI dialog is based on EXTJs</a:t>
                      </a:r>
                    </a:p>
                  </a:txBody>
                  <a:tcPr marL="115186" marR="115186" marT="115186" marB="11518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i="0" dirty="0">
                          <a:effectLst/>
                          <a:latin typeface="inherit"/>
                        </a:rPr>
                        <a:t>Touch UI dialog is based on Coral UI + Granite UI</a:t>
                      </a:r>
                    </a:p>
                  </a:txBody>
                  <a:tcPr marL="115186" marR="115186" marT="115186" marB="11518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0686950"/>
                  </a:ext>
                </a:extLst>
              </a:tr>
              <a:tr h="1048747">
                <a:tc>
                  <a:txBody>
                    <a:bodyPr/>
                    <a:lstStyle/>
                    <a:p>
                      <a:pPr algn="l"/>
                      <a:r>
                        <a:rPr lang="en-US" b="0" i="0">
                          <a:effectLst/>
                          <a:latin typeface="inherit"/>
                        </a:rPr>
                        <a:t>Classic UI dialog is not responsive</a:t>
                      </a:r>
                    </a:p>
                  </a:txBody>
                  <a:tcPr marL="115186" marR="115186" marT="115186" marB="11518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i="0">
                          <a:effectLst/>
                          <a:latin typeface="inherit"/>
                        </a:rPr>
                        <a:t>Touch UI dialog is responsive &amp; uses Mobile first approach</a:t>
                      </a:r>
                    </a:p>
                  </a:txBody>
                  <a:tcPr marL="115186" marR="115186" marT="115186" marB="11518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921661"/>
                  </a:ext>
                </a:extLst>
              </a:tr>
              <a:tr h="798843">
                <a:tc>
                  <a:txBody>
                    <a:bodyPr/>
                    <a:lstStyle/>
                    <a:p>
                      <a:pPr algn="l"/>
                      <a:r>
                        <a:rPr lang="nl-NL" b="0" i="0" dirty="0">
                          <a:effectLst/>
                          <a:latin typeface="inherit"/>
                        </a:rPr>
                        <a:t>dialog is the root node</a:t>
                      </a:r>
                    </a:p>
                    <a:p>
                      <a:pPr algn="l"/>
                      <a:r>
                        <a:rPr lang="nl-NL" b="0" i="0" dirty="0">
                          <a:effectLst/>
                          <a:latin typeface="inherit"/>
                        </a:rPr>
                        <a:t> </a:t>
                      </a:r>
                    </a:p>
                  </a:txBody>
                  <a:tcPr marL="115186" marR="115186" marT="115186" marB="11518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i="0" dirty="0" err="1">
                          <a:effectLst/>
                          <a:latin typeface="inherit"/>
                        </a:rPr>
                        <a:t>cq:dialog</a:t>
                      </a:r>
                      <a:r>
                        <a:rPr lang="en-US" b="0" i="0" dirty="0">
                          <a:effectLst/>
                          <a:latin typeface="inherit"/>
                        </a:rPr>
                        <a:t> is the root node</a:t>
                      </a:r>
                    </a:p>
                    <a:p>
                      <a:pPr algn="l"/>
                      <a:r>
                        <a:rPr lang="en-US" b="0" i="0" dirty="0">
                          <a:effectLst/>
                          <a:latin typeface="inherit"/>
                        </a:rPr>
                        <a:t> </a:t>
                      </a:r>
                    </a:p>
                  </a:txBody>
                  <a:tcPr marL="115186" marR="115186" marT="115186" marB="11518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2488257"/>
                  </a:ext>
                </a:extLst>
              </a:tr>
              <a:tr h="1080147">
                <a:tc>
                  <a:txBody>
                    <a:bodyPr/>
                    <a:lstStyle/>
                    <a:p>
                      <a:pPr algn="l"/>
                      <a:r>
                        <a:rPr lang="nl-NL" b="0" i="0" dirty="0">
                          <a:effectLst/>
                          <a:latin typeface="inherit"/>
                        </a:rPr>
                        <a:t>Root node uses EXTJs xtypes</a:t>
                      </a:r>
                    </a:p>
                    <a:p>
                      <a:pPr algn="l"/>
                      <a:r>
                        <a:rPr lang="nl-NL" b="0" i="0" dirty="0">
                          <a:effectLst/>
                          <a:latin typeface="inherit"/>
                        </a:rPr>
                        <a:t> </a:t>
                      </a:r>
                    </a:p>
                  </a:txBody>
                  <a:tcPr marL="115186" marR="115186" marT="115186" marB="11518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i="0" dirty="0">
                          <a:effectLst/>
                          <a:latin typeface="inherit"/>
                        </a:rPr>
                        <a:t>Root node uses Granite UI resource Types</a:t>
                      </a:r>
                    </a:p>
                    <a:p>
                      <a:pPr algn="l"/>
                      <a:r>
                        <a:rPr lang="en-US" b="0" i="0" dirty="0">
                          <a:effectLst/>
                          <a:latin typeface="inherit"/>
                        </a:rPr>
                        <a:t> </a:t>
                      </a:r>
                    </a:p>
                  </a:txBody>
                  <a:tcPr marL="115186" marR="115186" marT="115186" marB="11518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39011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5560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Switch User Interface from Touch UI to Classic UI</a:t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There are 2 ways to switch from touch from Touch UI to classic UI. </a:t>
            </a:r>
          </a:p>
          <a:p>
            <a:pPr marL="0" indent="0">
              <a:buNone/>
            </a:pPr>
            <a:r>
              <a:rPr lang="en-US" dirty="0" smtClean="0"/>
              <a:t>1. AEM </a:t>
            </a:r>
            <a:r>
              <a:rPr lang="en-US" dirty="0"/>
              <a:t>Site </a:t>
            </a:r>
            <a:r>
              <a:rPr lang="en-US" dirty="0" smtClean="0"/>
              <a:t>side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Go</a:t>
            </a:r>
            <a:r>
              <a:rPr lang="en-US" dirty="0"/>
              <a:t> to Projects (</a:t>
            </a:r>
            <a:r>
              <a:rPr lang="en-US" dirty="0">
                <a:hlinkClick r:id="rId2"/>
              </a:rPr>
              <a:t>http://localhost:4502/projects.html</a:t>
            </a:r>
            <a:r>
              <a:rPr lang="en-US" dirty="0" smtClean="0"/>
              <a:t>).</a:t>
            </a:r>
          </a:p>
          <a:p>
            <a:pPr marL="0" indent="0">
              <a:buNone/>
            </a:pPr>
            <a:r>
              <a:rPr lang="en-US" dirty="0" smtClean="0"/>
              <a:t>2. Configuration Manager.</a:t>
            </a:r>
          </a:p>
          <a:p>
            <a:pPr marL="0" indent="0">
              <a:buNone/>
            </a:pPr>
            <a:r>
              <a:rPr lang="en-US" dirty="0" smtClean="0"/>
              <a:t>      WCM </a:t>
            </a:r>
            <a:r>
              <a:rPr lang="en-US" dirty="0"/>
              <a:t>Authoring UI Mode Service.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711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How to convert classic UI to Touch UI dialog?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Download package from </a:t>
            </a:r>
            <a:r>
              <a:rPr lang="en-US" b="1" dirty="0">
                <a:hlinkClick r:id="rId2"/>
              </a:rPr>
              <a:t>https://docs.adobe.com/docs/en/aem/6-2/develop/dev-tools/dialog-conversion.html</a:t>
            </a:r>
            <a:endParaRPr lang="en-US" b="1" dirty="0"/>
          </a:p>
          <a:p>
            <a:r>
              <a:rPr lang="en-US" dirty="0" smtClean="0"/>
              <a:t>Open </a:t>
            </a:r>
            <a:r>
              <a:rPr lang="en-US" dirty="0"/>
              <a:t>dialog conversion console </a:t>
            </a:r>
            <a:r>
              <a:rPr lang="en-US" b="1" dirty="0">
                <a:solidFill>
                  <a:schemeClr val="accent1"/>
                </a:solidFill>
              </a:rPr>
              <a:t>http://&lt;</a:t>
            </a:r>
            <a:r>
              <a:rPr lang="en-US" b="1" i="1" dirty="0">
                <a:solidFill>
                  <a:schemeClr val="accent1"/>
                </a:solidFill>
              </a:rPr>
              <a:t>hostname</a:t>
            </a:r>
            <a:r>
              <a:rPr lang="en-US" b="1" dirty="0">
                <a:solidFill>
                  <a:schemeClr val="accent1"/>
                </a:solidFill>
              </a:rPr>
              <a:t>&gt;:&lt;</a:t>
            </a:r>
            <a:r>
              <a:rPr lang="en-US" b="1" i="1" dirty="0">
                <a:solidFill>
                  <a:schemeClr val="accent1"/>
                </a:solidFill>
              </a:rPr>
              <a:t>port-nr</a:t>
            </a:r>
            <a:r>
              <a:rPr lang="en-US" b="1" dirty="0">
                <a:solidFill>
                  <a:schemeClr val="accent1"/>
                </a:solidFill>
              </a:rPr>
              <a:t>&gt;/libs/cq/dialogconversion/content/console.html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118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954" y="600891"/>
            <a:ext cx="8660048" cy="5440471"/>
          </a:xfrm>
        </p:spPr>
        <p:txBody>
          <a:bodyPr/>
          <a:lstStyle/>
          <a:p>
            <a:r>
              <a:rPr lang="en-US" dirty="0" smtClean="0"/>
              <a:t>Conversion Console</a:t>
            </a:r>
            <a:endParaRPr lang="en-US" dirty="0"/>
          </a:p>
        </p:txBody>
      </p:sp>
      <p:pic>
        <p:nvPicPr>
          <p:cNvPr id="5" name="Picture 2" descr="dialc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1193" y="1432853"/>
            <a:ext cx="6926156" cy="4882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5699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What if my component does not have touch </a:t>
            </a:r>
            <a:r>
              <a:rPr lang="en-US" b="1" dirty="0" err="1"/>
              <a:t>ui</a:t>
            </a:r>
            <a:r>
              <a:rPr lang="en-US" b="1" dirty="0"/>
              <a:t> dialog?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If </a:t>
            </a:r>
            <a:r>
              <a:rPr lang="en-US" dirty="0"/>
              <a:t>for any component, touch UI is not used then it will fallback to Classic UI. </a:t>
            </a:r>
          </a:p>
        </p:txBody>
      </p:sp>
    </p:spTree>
    <p:extLst>
      <p:ext uri="{BB962C8B-B14F-4D97-AF65-F5344CB8AC3E}">
        <p14:creationId xmlns:p14="http://schemas.microsoft.com/office/powerpoint/2010/main" val="2471859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Example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670776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 smtClean="0"/>
              <a:t>Thank You 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090216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1557</TotalTime>
  <Words>213</Words>
  <Application>Microsoft Office PowerPoint</Application>
  <PresentationFormat>Widescreen</PresentationFormat>
  <Paragraphs>34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inherit</vt:lpstr>
      <vt:lpstr>Trebuchet MS</vt:lpstr>
      <vt:lpstr>Wingdings 3</vt:lpstr>
      <vt:lpstr>Facet</vt:lpstr>
      <vt:lpstr>Touch UI dialog introduction and Example</vt:lpstr>
      <vt:lpstr>Introduction to Touch UI Dialog</vt:lpstr>
      <vt:lpstr> Differences between Classic UI &amp; Touch UI    </vt:lpstr>
      <vt:lpstr>Switch User Interface from Touch UI to Classic UI    </vt:lpstr>
      <vt:lpstr>How to convert classic UI to Touch UI dialog? </vt:lpstr>
      <vt:lpstr>PowerPoint Presentation</vt:lpstr>
      <vt:lpstr>What if my component does not have touch ui dialog? </vt:lpstr>
      <vt:lpstr>PowerPoint Presentation</vt:lpstr>
      <vt:lpstr>PowerPoint Presentation</vt:lpstr>
    </vt:vector>
  </TitlesOfParts>
  <Company>Cognizant Technology Solutions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Touch UI dialog introduction and Example</dc:title>
  <dc:creator>Arimi Reddy, Bhuvaneswari (Cognizant)</dc:creator>
  <cp:lastModifiedBy>Arimi Reddy, Bhuvaneswari (Cognizant)</cp:lastModifiedBy>
  <cp:revision>15</cp:revision>
  <dcterms:created xsi:type="dcterms:W3CDTF">2018-06-12T05:45:06Z</dcterms:created>
  <dcterms:modified xsi:type="dcterms:W3CDTF">2018-06-13T10:35:06Z</dcterms:modified>
</cp:coreProperties>
</file>