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  <p:sldMasterId id="2147483685" r:id="rId3"/>
    <p:sldMasterId id="2147483698" r:id="rId4"/>
    <p:sldMasterId id="2147483711" r:id="rId5"/>
  </p:sldMasterIdLst>
  <p:notesMasterIdLst>
    <p:notesMasterId r:id="rId67"/>
  </p:notesMasterIdLst>
  <p:sldIdLst>
    <p:sldId id="259" r:id="rId6"/>
    <p:sldId id="262" r:id="rId7"/>
    <p:sldId id="265" r:id="rId8"/>
    <p:sldId id="268" r:id="rId9"/>
    <p:sldId id="271" r:id="rId10"/>
    <p:sldId id="274" r:id="rId11"/>
    <p:sldId id="277" r:id="rId12"/>
    <p:sldId id="280" r:id="rId13"/>
    <p:sldId id="283" r:id="rId14"/>
    <p:sldId id="286" r:id="rId15"/>
    <p:sldId id="289" r:id="rId16"/>
    <p:sldId id="292" r:id="rId17"/>
    <p:sldId id="295" r:id="rId18"/>
    <p:sldId id="298" r:id="rId19"/>
    <p:sldId id="301" r:id="rId20"/>
    <p:sldId id="304" r:id="rId21"/>
    <p:sldId id="307" r:id="rId22"/>
    <p:sldId id="310" r:id="rId23"/>
    <p:sldId id="313" r:id="rId24"/>
    <p:sldId id="316" r:id="rId25"/>
    <p:sldId id="319" r:id="rId26"/>
    <p:sldId id="322" r:id="rId27"/>
    <p:sldId id="325" r:id="rId28"/>
    <p:sldId id="328" r:id="rId29"/>
    <p:sldId id="331" r:id="rId30"/>
    <p:sldId id="334" r:id="rId31"/>
    <p:sldId id="337" r:id="rId32"/>
    <p:sldId id="340" r:id="rId33"/>
    <p:sldId id="343" r:id="rId34"/>
    <p:sldId id="346" r:id="rId35"/>
    <p:sldId id="349" r:id="rId36"/>
    <p:sldId id="352" r:id="rId37"/>
    <p:sldId id="355" r:id="rId38"/>
    <p:sldId id="358" r:id="rId39"/>
    <p:sldId id="361" r:id="rId40"/>
    <p:sldId id="364" r:id="rId41"/>
    <p:sldId id="367" r:id="rId42"/>
    <p:sldId id="370" r:id="rId43"/>
    <p:sldId id="373" r:id="rId44"/>
    <p:sldId id="376" r:id="rId45"/>
    <p:sldId id="379" r:id="rId46"/>
    <p:sldId id="382" r:id="rId47"/>
    <p:sldId id="385" r:id="rId48"/>
    <p:sldId id="388" r:id="rId49"/>
    <p:sldId id="391" r:id="rId50"/>
    <p:sldId id="394" r:id="rId51"/>
    <p:sldId id="397" r:id="rId52"/>
    <p:sldId id="400" r:id="rId53"/>
    <p:sldId id="403" r:id="rId54"/>
    <p:sldId id="406" r:id="rId55"/>
    <p:sldId id="409" r:id="rId56"/>
    <p:sldId id="412" r:id="rId57"/>
    <p:sldId id="415" r:id="rId58"/>
    <p:sldId id="418" r:id="rId59"/>
    <p:sldId id="421" r:id="rId60"/>
    <p:sldId id="424" r:id="rId61"/>
    <p:sldId id="427" r:id="rId62"/>
    <p:sldId id="430" r:id="rId63"/>
    <p:sldId id="433" r:id="rId64"/>
    <p:sldId id="436" r:id="rId65"/>
    <p:sldId id="439" r:id="rId6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68"/>
      <p:bold r:id="rId69"/>
      <p:italic r:id="rId70"/>
      <p:boldItalic r:id="rId71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font" Target="fonts/font2.fntdata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3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ableStyles" Target="tableStyles.xml"/><Relationship Id="rId7" Type="http://schemas.openxmlformats.org/officeDocument/2006/relationships/slide" Target="slides/slide2.xml"/><Relationship Id="rId7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181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433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804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46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53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79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183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84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665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193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988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444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30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8119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613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41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852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0971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53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832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199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524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493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399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810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1221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20311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9354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0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015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1489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2527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715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66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9972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1326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6d3f5ae1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116d3f5ae1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522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1851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147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87871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71508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67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49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856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07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0359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DE01A7-28FA-4CC8-9BA4-BD27A13A231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C2BEC4-9EE1-4B3E-A12F-86FDA9AA3CD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93EFD6-5172-42AD-BBAA-00254F022E6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52D8C6-4AC5-4409-A3C7-6255FBABCF2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1B4F4C1-572A-4947-81A2-B65ED7C8324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B99F86D-A8D7-4AD0-B2DF-926DBDB7FA6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C60A3D0-9B0E-475C-88DF-3949C99EC621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3A4575D6-4351-40A3-891D-E4C671BC38B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AF06AC3-8818-445B-BB2F-77871A184618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53B88B-04B6-44FE-B4A3-FEAD7C671E8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C3DDCD2-2C7E-44DE-98BF-19123E396FA0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ransition/>
  <p:hf hdr="0" ftr="0" dt="0"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w3.org/standards/webdesign/accessibility#wai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jpeg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Entendendo HTML Semântico + Acessibilidade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class=“cabecalho”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class=“corpo”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class=“rodape”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2595417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5015F289-202F-BBCF-E753-FE959D72B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85826" y="1123672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50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F88686C2-42B5-D6BD-573E-937966A9F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65897" y="1104900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03185F0-9493-E951-9B6A-2B50A7DE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06102" y="1962150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9223488-2BA7-3667-FF43-B18F6A5C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898752" y="1962150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ADE1100-7843-354C-601A-B93A74EDC224}"/>
              </a:ext>
            </a:extLst>
          </p:cNvPr>
          <p:cNvSpPr/>
          <p:nvPr/>
        </p:nvSpPr>
        <p:spPr>
          <a:xfrm>
            <a:off x="3576638" y="2231231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9305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Ué? Não usa mais?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Mudanças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42320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HTML 4 para HTML 5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426339" y="452786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A08A8F-D91A-7915-27B2-15A402681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45152"/>
            <a:ext cx="4345178" cy="28299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163A966-55F9-2CEF-1FED-ACCA43F31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160" y="1265619"/>
            <a:ext cx="3036720" cy="30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35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Novos elementos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121856-B135-4CFD-857F-93941E64F308}"/>
              </a:ext>
            </a:extLst>
          </p:cNvPr>
          <p:cNvSpPr txBox="1"/>
          <p:nvPr/>
        </p:nvSpPr>
        <p:spPr>
          <a:xfrm>
            <a:off x="539750" y="1299213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&lt;aside&gt;, &lt;article&gt;, &lt;vídeo&gt;...</a:t>
            </a:r>
            <a:endParaRPr lang="pt-BR" sz="200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18CB788-FCB8-E8DC-6C4C-4CCC08E48A79}"/>
              </a:ext>
            </a:extLst>
          </p:cNvPr>
          <p:cNvSpPr txBox="1"/>
          <p:nvPr/>
        </p:nvSpPr>
        <p:spPr>
          <a:xfrm>
            <a:off x="539750" y="2870847"/>
            <a:ext cx="5905500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&lt;basefont&gt;, </a:t>
            </a:r>
            <a:r>
              <a:rPr lang="en-US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&lt;big&gt;, &lt;center&gt;, </a:t>
            </a:r>
            <a: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&lt;font&gt;, &lt;strike&gt;, &lt;tt&gt;, &lt;frame&gt;, &lt;frameset&gt;...</a:t>
            </a:r>
            <a:endParaRPr lang="pt-BR" sz="200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D43C30-1EE3-24C4-6D2E-CB7591FBC831}"/>
              </a:ext>
            </a:extLst>
          </p:cNvPr>
          <p:cNvSpPr txBox="1"/>
          <p:nvPr/>
        </p:nvSpPr>
        <p:spPr>
          <a:xfrm>
            <a:off x="539750" y="2490165"/>
            <a:ext cx="5905500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SzPct val="130000"/>
            </a:pPr>
            <a:r>
              <a:rPr lang="pt-BR" sz="14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Deprecated</a:t>
            </a:r>
            <a:endParaRPr lang="pt-B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516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Nova estrutura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45BD02-BC8C-3F85-A2DE-5DDBDEEBAA57}"/>
              </a:ext>
            </a:extLst>
          </p:cNvPr>
          <p:cNvSpPr txBox="1"/>
          <p:nvPr/>
        </p:nvSpPr>
        <p:spPr>
          <a:xfrm>
            <a:off x="539750" y="446130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https://www.w3.org/TR/html5-diff/</a:t>
            </a: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2376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2189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761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911452" y="2076172"/>
            <a:ext cx="113079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452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6340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Internet é para TODOS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Acessibilidade</a:t>
            </a:r>
            <a:endParaRPr lang="en-US">
              <a:sym typeface="Calibri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95;p5">
            <a:extLst>
              <a:ext uri="{FF2B5EF4-FFF2-40B4-BE49-F238E27FC236}">
                <a16:creationId xmlns:a16="http://schemas.microsoft.com/office/drawing/2014/main" id="{9A3BC6B1-C2C5-3FAF-4DDF-A555C385D78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6373208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b="1" i="0">
                <a:solidFill>
                  <a:srgbClr val="333333"/>
                </a:solidFill>
                <a:effectLst/>
                <a:latin typeface="'Helvetica Neue'"/>
              </a:rPr>
              <a:t>Accessibility is essential for developers and organizations that want to create high quality websites and web tools, and not exclude people from using their products and services.</a:t>
            </a:r>
          </a:p>
          <a:p>
            <a:pPr algn="l"/>
            <a:endParaRPr lang="en-US" b="0" i="0">
              <a:solidFill>
                <a:srgbClr val="333333"/>
              </a:solidFill>
              <a:effectLst/>
              <a:latin typeface="'Helvetica Neue'"/>
            </a:endParaRPr>
          </a:p>
          <a:p>
            <a:pPr algn="l"/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The mission of the </a:t>
            </a:r>
            <a:r>
              <a:rPr lang="en-US" b="0" i="0" u="none" strike="noStrike">
                <a:solidFill>
                  <a:srgbClr val="003366"/>
                </a:solidFill>
                <a:effectLst/>
                <a:latin typeface="'Helvetica Neue'"/>
                <a:hlinkClick r:id="rId4"/>
              </a:rPr>
              <a:t>Web Accessibility Initiative (WAI)</a:t>
            </a:r>
            <a:r>
              <a:rPr lang="en-US" b="0" i="0">
                <a:solidFill>
                  <a:srgbClr val="333333"/>
                </a:solidFill>
                <a:effectLst/>
                <a:latin typeface="'Helvetica Neue'"/>
              </a:rPr>
              <a:t> is to lead the Web to its full potential to be accessible, enabling people with disabilities to participate equally on the Web.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78906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98647" y="22246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Internet é para todas as pessoas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7193AAC-02B3-5AE9-10FF-3D804EA05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150" y="1309690"/>
            <a:ext cx="5183397" cy="316705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A2B3EF-8E25-BEB0-6410-9B841F6F33EE}"/>
              </a:ext>
            </a:extLst>
          </p:cNvPr>
          <p:cNvSpPr txBox="1"/>
          <p:nvPr/>
        </p:nvSpPr>
        <p:spPr>
          <a:xfrm>
            <a:off x="398647" y="1398590"/>
            <a:ext cx="271740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acessibilidade é essencial para desenvolvedores e organizações que desejam criar sites e ferramentas da Web de alta qualidade e não excluir as pessoas de usar seus produtos e serviços.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pt-PT" altLang="pt-BR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 missão da </a:t>
            </a:r>
            <a:r>
              <a:rPr kumimoji="0" lang="pt-PT" altLang="pt-BR" sz="1400" b="1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Iniciativa de Acessibilidade da Web (WAI) </a:t>
            </a:r>
            <a:r>
              <a:rPr kumimoji="0" lang="pt-PT" altLang="pt-B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é levar a Web a todo o seu potencial para ser acessível, permitindo que pessoas com deficiência participem igualmente na rede.</a:t>
            </a:r>
            <a:r>
              <a:rPr kumimoji="0" lang="pt-PT" altLang="pt-BR" sz="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PT" altLang="pt-B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B8AB05C-2829-0D3E-57C5-69FFC343A54D}"/>
              </a:ext>
            </a:extLst>
          </p:cNvPr>
          <p:cNvSpPr/>
          <p:nvPr/>
        </p:nvSpPr>
        <p:spPr>
          <a:xfrm>
            <a:off x="4641850" y="3098800"/>
            <a:ext cx="3657600" cy="5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95051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WCAG (Web Content Acessibility Guidelines)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5DAFA9-0290-0791-6D37-B814A3A6E2CF}"/>
              </a:ext>
            </a:extLst>
          </p:cNvPr>
          <p:cNvSpPr txBox="1"/>
          <p:nvPr/>
        </p:nvSpPr>
        <p:spPr>
          <a:xfrm>
            <a:off x="373247" y="457886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https://www.w3.org/WAI/WCAG21/quickref/?versions=2.0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67782A1-79D1-CBAA-B02D-F5821B7B2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7" y="908050"/>
            <a:ext cx="6858198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69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Entendendo HTML Semântico + Acessibilidade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Introduction to ARIA">
            <a:extLst>
              <a:ext uri="{FF2B5EF4-FFF2-40B4-BE49-F238E27FC236}">
                <a16:creationId xmlns:a16="http://schemas.microsoft.com/office/drawing/2014/main" id="{E6578FD2-405D-5DA9-C9DD-F94F8806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3747" y="965200"/>
            <a:ext cx="5900553" cy="39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16759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2070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Árvore de acessibilidade (Accessibility Tree)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3074" name="Picture 2" descr="Get More Website Traffic: Guide to Increasing Your SEO Ranking | by  Miroslav Pillár | The Startup | Medium">
            <a:extLst>
              <a:ext uri="{FF2B5EF4-FFF2-40B4-BE49-F238E27FC236}">
                <a16:creationId xmlns:a16="http://schemas.microsoft.com/office/drawing/2014/main" id="{DA81F11C-FD1B-E02A-DF68-A26354B4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950" y="1301750"/>
            <a:ext cx="7146474" cy="237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5770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WAI-ARIA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26" name="Picture 2" descr="ARIA ou WAI-ARIA: a importância da acessibilidade online">
            <a:extLst>
              <a:ext uri="{FF2B5EF4-FFF2-40B4-BE49-F238E27FC236}">
                <a16:creationId xmlns:a16="http://schemas.microsoft.com/office/drawing/2014/main" id="{77083BF6-C2AF-AD79-0446-F202C0EAC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8794" y="1108965"/>
            <a:ext cx="4710112" cy="368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12B28F-2160-A732-45A3-E96231621B90}"/>
              </a:ext>
            </a:extLst>
          </p:cNvPr>
          <p:cNvSpPr txBox="1"/>
          <p:nvPr/>
        </p:nvSpPr>
        <p:spPr>
          <a:xfrm>
            <a:off x="322447" y="117246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ccessible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R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ich </a:t>
            </a:r>
            <a:r>
              <a:rPr lang="pt-BR" sz="2800" b="1">
                <a:solidFill>
                  <a:srgbClr val="EA4E60"/>
                </a:solidFill>
                <a:latin typeface="Century Gothic"/>
              </a:rPr>
              <a:t>I</a:t>
            </a:r>
            <a:r>
              <a:rPr lang="pt-BR" sz="1800" b="0" i="0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nternet </a:t>
            </a:r>
            <a:r>
              <a:rPr lang="pt-BR" sz="2800" b="1" err="1">
                <a:solidFill>
                  <a:srgbClr val="EA4E60"/>
                </a:solidFill>
                <a:latin typeface="Century Gothic"/>
              </a:rPr>
              <a:t>A</a:t>
            </a:r>
            <a:r>
              <a:rPr lang="pt-BR" sz="1800" b="0" i="0" err="1">
                <a:solidFill>
                  <a:srgbClr val="1D1D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pplications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4561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Eeeeeita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Scraping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A773B77-A333-5FB4-B542-5FC51E6AA0B3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67237945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começar do início…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6" name="Picture 10" descr="Googlebot e Crawley exploram a Web.">
            <a:extLst>
              <a:ext uri="{FF2B5EF4-FFF2-40B4-BE49-F238E27FC236}">
                <a16:creationId xmlns:a16="http://schemas.microsoft.com/office/drawing/2014/main" id="{6BC576E3-F51B-ED55-D5B1-6B3B62ABE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47" y="2137491"/>
            <a:ext cx="5699298" cy="2374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5EDB548-733A-2A9B-40CE-57399AA92610}"/>
              </a:ext>
            </a:extLst>
          </p:cNvPr>
          <p:cNvSpPr txBox="1"/>
          <p:nvPr/>
        </p:nvSpPr>
        <p:spPr>
          <a:xfrm>
            <a:off x="322447" y="991092"/>
            <a:ext cx="7429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b="1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"Rastreador" 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b="1" i="0" err="1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Crawler</a:t>
            </a:r>
            <a:r>
              <a:rPr lang="pt-BR" b="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 às vezes também chamado de "robô" ou "indexador") é um termo genérico para qualquer programa usado para descobrir e examinar sites automaticamente seguindo links entre páginas da Web.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9498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5" y="1686776"/>
            <a:ext cx="5549438" cy="259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1198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B7FDB5-9C44-19D9-1F5E-F65DA0AA3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266477" y="908050"/>
            <a:ext cx="3882095" cy="3803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CA46547-3233-8892-F33E-BCADA9E7BC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2305050" y="1829292"/>
            <a:ext cx="6654800" cy="127945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AD21610-94FC-8E3D-D02C-7494930DF998}"/>
              </a:ext>
            </a:extLst>
          </p:cNvPr>
          <p:cNvSpPr/>
          <p:nvPr/>
        </p:nvSpPr>
        <p:spPr>
          <a:xfrm>
            <a:off x="438150" y="1035542"/>
            <a:ext cx="3359150" cy="66625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1860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entendiiii…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94618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4104" name="Picture 8" descr="Introduction to Scraping in Python | DataDrivenInvestor">
            <a:extLst>
              <a:ext uri="{FF2B5EF4-FFF2-40B4-BE49-F238E27FC236}">
                <a16:creationId xmlns:a16="http://schemas.microsoft.com/office/drawing/2014/main" id="{DA40EDF3-4F33-2BCF-BD48-E6D85216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943"/>
          <a:stretch>
            <a:fillRect/>
          </a:stretch>
        </p:blipFill>
        <p:spPr bwMode="auto">
          <a:xfrm>
            <a:off x="627247" y="760203"/>
            <a:ext cx="4279156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ntroduction to Scraping in Python | DataDrivenInvestor">
            <a:extLst>
              <a:ext uri="{FF2B5EF4-FFF2-40B4-BE49-F238E27FC236}">
                <a16:creationId xmlns:a16="http://schemas.microsoft.com/office/drawing/2014/main" id="{57E38B95-9D4F-2CA4-5EF3-E1CDADECE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80"/>
          <a:stretch>
            <a:fillRect/>
          </a:stretch>
        </p:blipFill>
        <p:spPr bwMode="auto">
          <a:xfrm>
            <a:off x="4305446" y="760203"/>
            <a:ext cx="1962004" cy="359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06262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Web Scraping?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6146" name="Picture 2" descr="Example of Using Data Scraping">
            <a:extLst>
              <a:ext uri="{FF2B5EF4-FFF2-40B4-BE49-F238E27FC236}">
                <a16:creationId xmlns:a16="http://schemas.microsoft.com/office/drawing/2014/main" id="{6EFD5F30-AA4D-BFF4-6E03-A37DF486A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73" b="2578"/>
          <a:stretch>
            <a:fillRect/>
          </a:stretch>
        </p:blipFill>
        <p:spPr bwMode="auto">
          <a:xfrm>
            <a:off x="519113" y="1035542"/>
            <a:ext cx="5411657" cy="376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9734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“péra aí”… isso não é ilegal?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8194" name="Picture 2" descr="hiQ Labs">
            <a:extLst>
              <a:ext uri="{FF2B5EF4-FFF2-40B4-BE49-F238E27FC236}">
                <a16:creationId xmlns:a16="http://schemas.microsoft.com/office/drawing/2014/main" id="{E1745EA2-27B9-B585-E51D-2C4120E3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022" y="1320346"/>
            <a:ext cx="1962150" cy="102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LinkedIn alcança marca de 50 milhões de usuários no Brasil - TecMundo">
            <a:extLst>
              <a:ext uri="{FF2B5EF4-FFF2-40B4-BE49-F238E27FC236}">
                <a16:creationId xmlns:a16="http://schemas.microsoft.com/office/drawing/2014/main" id="{7C7430EE-89C2-5AED-1FD9-7293B4D1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1074" y="2122695"/>
            <a:ext cx="4068485" cy="1525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434441" y="3648377"/>
            <a:ext cx="6156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6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Podemos dizer que Web Scraping não é ilegal por si só, mas deve-se ser ético ao fazê-lo. Se bem feito, o Web Scraping pode nos ajudar a fazer o melhor uso da web, cujo maior exemplo é o Google Search Engine</a:t>
            </a:r>
            <a:endParaRPr lang="pt-B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202" name="Picture 10" descr="I wonder what game has this. : r/NANIKPosting">
            <a:extLst>
              <a:ext uri="{FF2B5EF4-FFF2-40B4-BE49-F238E27FC236}">
                <a16:creationId xmlns:a16="http://schemas.microsoft.com/office/drawing/2014/main" id="{605F3CE5-8515-91CA-A148-4F5DB9EF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8473" y="1703170"/>
            <a:ext cx="1638127" cy="112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536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Sem Divs (só no momento certo)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&lt;main&gt;, &lt;header&gt;, &lt;footer&gt;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28594616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Nav = Navigator… faz sentido!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&lt;nav&gt;, &lt;section&gt;, &lt;aside&gt;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87993570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&lt;q&gt; = Quê? 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&lt;article&gt;, &lt;blockquote&gt;, &lt;q&gt;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5833585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Tudo foto (oooou será que não?)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&lt;figure&gt;, &lt;figcaption&gt;, &lt;picture&gt;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12287980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Bora para o bate papo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buSzPts val="3200"/>
            </a:pPr>
            <a:r>
              <a:rPr lang="pt-BR"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Resenha: O que é SEO?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95;p5">
            <a:extLst>
              <a:ext uri="{FF2B5EF4-FFF2-40B4-BE49-F238E27FC236}">
                <a16:creationId xmlns:a16="http://schemas.microsoft.com/office/drawing/2014/main" id="{54BA7CAC-CC30-AFF1-C25D-5D6302E0F326}"/>
              </a:ext>
            </a:extLst>
          </p:cNvPr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</p:spTree>
    <p:extLst>
      <p:ext uri="{BB962C8B-B14F-4D97-AF65-F5344CB8AC3E}">
        <p14:creationId xmlns:p14="http://schemas.microsoft.com/office/powerpoint/2010/main" val="373901158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178F02-3B8D-D7A2-CAA4-DB594E2EC3C8}"/>
              </a:ext>
            </a:extLst>
          </p:cNvPr>
          <p:cNvSpPr txBox="1"/>
          <p:nvPr/>
        </p:nvSpPr>
        <p:spPr>
          <a:xfrm>
            <a:off x="322447" y="844424"/>
            <a:ext cx="7932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000" b="1" i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pt-BR" sz="20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earch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ngine </a:t>
            </a:r>
            <a:r>
              <a:rPr lang="pt-BR" sz="2000" b="1" i="0" err="1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pt-BR" sz="2000" b="0" i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ptimization (Otimização para Mecanismos de Buscas)</a:t>
            </a:r>
            <a:endParaRPr lang="pt-B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51E2A34-1CB4-187C-EEAC-12FE68B68D73}"/>
              </a:ext>
            </a:extLst>
          </p:cNvPr>
          <p:cNvSpPr txBox="1"/>
          <p:nvPr/>
        </p:nvSpPr>
        <p:spPr>
          <a:xfrm>
            <a:off x="404997" y="2140072"/>
            <a:ext cx="25795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b="0" i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Conjunto de técnicas voltadas para otimizar o posicionamento do site em mecanismos de buscas.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013EAC-7C51-C29D-AD28-958439A8A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28"/>
          <a:stretch>
            <a:fillRect/>
          </a:stretch>
        </p:blipFill>
        <p:spPr>
          <a:xfrm>
            <a:off x="3225800" y="1292587"/>
            <a:ext cx="3583971" cy="35115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A56C95B-C624-6C5B-25F0-CA2609174958}"/>
              </a:ext>
            </a:extLst>
          </p:cNvPr>
          <p:cNvSpPr/>
          <p:nvPr/>
        </p:nvSpPr>
        <p:spPr>
          <a:xfrm>
            <a:off x="3390900" y="1370445"/>
            <a:ext cx="3112377" cy="66235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2051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GoogleBot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5122" name="Picture 2" descr="GOOGLE SPIDER: O QUE É, E COMO FUNCIONA? | Blog Carratu">
            <a:extLst>
              <a:ext uri="{FF2B5EF4-FFF2-40B4-BE49-F238E27FC236}">
                <a16:creationId xmlns:a16="http://schemas.microsoft.com/office/drawing/2014/main" id="{7F04756D-2E42-B2A7-A6D1-ED672DE22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9574" y="1566452"/>
            <a:ext cx="5752781" cy="269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E283B0-49DF-51BC-95BD-94034FF10327}"/>
              </a:ext>
            </a:extLst>
          </p:cNvPr>
          <p:cNvSpPr txBox="1"/>
          <p:nvPr/>
        </p:nvSpPr>
        <p:spPr>
          <a:xfrm>
            <a:off x="322447" y="975952"/>
            <a:ext cx="742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 i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Através de uma página, o robô segue os links, vai visitando, e vai indexando...</a:t>
            </a:r>
            <a:endParaRPr lang="pt-BR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185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318802" y="2601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Lógico que lembro…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D64DCF69-2631-3C71-D8AF-A4E5EE18A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4208" r="54353" b="14570"/>
          <a:stretch>
            <a:fillRect/>
          </a:stretch>
        </p:blipFill>
        <p:spPr bwMode="auto">
          <a:xfrm>
            <a:off x="1498526" y="1199594"/>
            <a:ext cx="214558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umudu Siriwardana on Twitter: &quot;Day 02 of #100DaysOfCode Did some research  on semantic markup. Semantic is about meaning, &amp; writing semantic code  means creating more meaningful web pages that both users and">
            <a:extLst>
              <a:ext uri="{FF2B5EF4-FFF2-40B4-BE49-F238E27FC236}">
                <a16:creationId xmlns:a16="http://schemas.microsoft.com/office/drawing/2014/main" id="{62E55E08-ED8A-92CB-4723-DAF6ACA2A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12" t="4208" r="6920" b="14570"/>
          <a:stretch>
            <a:fillRect/>
          </a:stretch>
        </p:blipFill>
        <p:spPr bwMode="auto">
          <a:xfrm>
            <a:off x="4978597" y="1180822"/>
            <a:ext cx="2247900" cy="2838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4A38CDC-9894-32CB-6DCF-7CD62F5D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26" b="52963"/>
          <a:stretch>
            <a:fillRect/>
          </a:stretch>
        </p:blipFill>
        <p:spPr bwMode="auto">
          <a:xfrm>
            <a:off x="318802" y="2038072"/>
            <a:ext cx="1243224" cy="99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892D62C7-B770-46A3-2231-8BFDF4C4B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5" r="50830"/>
          <a:stretch>
            <a:fillRect/>
          </a:stretch>
        </p:blipFill>
        <p:spPr bwMode="auto">
          <a:xfrm>
            <a:off x="3689825" y="1842732"/>
            <a:ext cx="1352421" cy="119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CF61759-02F2-089F-4528-8FCF95CD659A}"/>
              </a:ext>
            </a:extLst>
          </p:cNvPr>
          <p:cNvSpPr/>
          <p:nvPr/>
        </p:nvSpPr>
        <p:spPr>
          <a:xfrm>
            <a:off x="3589338" y="2307153"/>
            <a:ext cx="45719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pic>
        <p:nvPicPr>
          <p:cNvPr id="7170" name="Picture 2" descr="Caramel Gourmet - HOME">
            <a:extLst>
              <a:ext uri="{FF2B5EF4-FFF2-40B4-BE49-F238E27FC236}">
                <a16:creationId xmlns:a16="http://schemas.microsoft.com/office/drawing/2014/main" id="{77C92BA9-024A-CBBE-C5DE-768D20FA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220" y="2151799"/>
            <a:ext cx="310707" cy="31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aramel Gourmet - HOME">
            <a:extLst>
              <a:ext uri="{FF2B5EF4-FFF2-40B4-BE49-F238E27FC236}">
                <a16:creationId xmlns:a16="http://schemas.microsoft.com/office/drawing/2014/main" id="{569E6D2C-D614-FDD8-5926-C9E87729C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7979" y="2095387"/>
            <a:ext cx="378830" cy="3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75795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9A13D77-FA36-A4E3-830F-8141607FB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24"/>
          <a:stretch>
            <a:fillRect/>
          </a:stretch>
        </p:blipFill>
        <p:spPr>
          <a:xfrm>
            <a:off x="445770" y="1136650"/>
            <a:ext cx="6752540" cy="331470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98B8AD2-8E4F-045B-A61C-9C666940FB5C}"/>
              </a:ext>
            </a:extLst>
          </p:cNvPr>
          <p:cNvSpPr/>
          <p:nvPr/>
        </p:nvSpPr>
        <p:spPr>
          <a:xfrm>
            <a:off x="445770" y="1409700"/>
            <a:ext cx="919480" cy="146050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Search Console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00F10D7-84E0-D07E-3376-6BAD78389E6D}"/>
              </a:ext>
            </a:extLst>
          </p:cNvPr>
          <p:cNvSpPr/>
          <p:nvPr/>
        </p:nvSpPr>
        <p:spPr>
          <a:xfrm>
            <a:off x="2592070" y="1193800"/>
            <a:ext cx="919480" cy="101846"/>
          </a:xfrm>
          <a:prstGeom prst="rect">
            <a:avLst/>
          </a:prstGeom>
          <a:solidFill>
            <a:srgbClr val="E2E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617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Semântico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Melhorias nas versões do HTML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Acessibilidade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Scraping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&lt;main&gt;,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&lt;header&gt;, &lt;footer&gt;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&lt;nav&gt;, &lt;section&gt;, &lt;aside&gt;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&lt;article&gt;, &lt;blockquote&gt;, &lt;q&gt;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&lt;figure&gt;, &lt;figcaption&gt;, &lt;picture&gt;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Resenha: o que é SEO?</a:t>
            </a: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en-US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AB83F00-0291-F9D9-1C3E-97998595C643}"/>
              </a:ext>
            </a:extLst>
          </p:cNvPr>
          <p:cNvSpPr/>
          <p:nvPr/>
        </p:nvSpPr>
        <p:spPr>
          <a:xfrm>
            <a:off x="1070952" y="422288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Ads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8" name="Picture 4" descr="Agence Google Ads à Dijon | Solutions Digitales Intégrées | Web Agency">
            <a:extLst>
              <a:ext uri="{FF2B5EF4-FFF2-40B4-BE49-F238E27FC236}">
                <a16:creationId xmlns:a16="http://schemas.microsoft.com/office/drawing/2014/main" id="{5AF5E245-FD56-32E5-6CC9-7E3DE44C7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249" y="1942274"/>
            <a:ext cx="5054601" cy="27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pt-BR" sz="1800" b="0" i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 principal serviço de publicidade da Google e principal fonte de receita desta empresa.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030873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644672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títulos que condizem com o conteúdo da sua página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831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 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&lt;/title&gt;</a:t>
            </a:r>
          </a:p>
        </p:txBody>
      </p:sp>
    </p:spTree>
    <p:extLst>
      <p:ext uri="{BB962C8B-B14F-4D97-AF65-F5344CB8AC3E}">
        <p14:creationId xmlns:p14="http://schemas.microsoft.com/office/powerpoint/2010/main" val="209015050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566315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Adicione descrições objetivas e condizentes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835DB0-4363-81DE-77C6-66CF20DF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70" t="3426" r="8529" b="80073"/>
          <a:stretch>
            <a:fillRect/>
          </a:stretch>
        </p:blipFill>
        <p:spPr>
          <a:xfrm>
            <a:off x="627247" y="2292350"/>
            <a:ext cx="6654800" cy="1279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1EDBF3B-DAB8-746C-EC80-F1854CA562BE}"/>
              </a:ext>
            </a:extLst>
          </p:cNvPr>
          <p:cNvSpPr/>
          <p:nvPr/>
        </p:nvSpPr>
        <p:spPr>
          <a:xfrm>
            <a:off x="654050" y="2533091"/>
            <a:ext cx="4387850" cy="323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A68C8B-C9FE-BB29-D4A7-2D269051174A}"/>
              </a:ext>
            </a:extLst>
          </p:cNvPr>
          <p:cNvSpPr txBox="1"/>
          <p:nvPr/>
        </p:nvSpPr>
        <p:spPr>
          <a:xfrm>
            <a:off x="511175" y="4006930"/>
            <a:ext cx="8121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&lt;meta name=“</a:t>
            </a:r>
            <a:r>
              <a:rPr lang="pt-BR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 content=“</a:t>
            </a:r>
            <a:r>
              <a:rPr lang="pt-BR">
                <a:latin typeface="Calibri" panose="020F0502020204030204" pitchFamily="34" charset="0"/>
                <a:cs typeface="Calibri" panose="020F0502020204030204" pitchFamily="34" charset="0"/>
              </a:rPr>
              <a:t>PC Gamer com 15% OFF no PIX | Kabum!”</a:t>
            </a:r>
            <a:r>
              <a:rPr lang="pt-BR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</p:txBody>
      </p:sp>
    </p:spTree>
    <p:extLst>
      <p:ext uri="{BB962C8B-B14F-4D97-AF65-F5344CB8AC3E}">
        <p14:creationId xmlns:p14="http://schemas.microsoft.com/office/powerpoint/2010/main" val="297045414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27247" y="1381649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Ótima semântica no HTML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1CC35E-B365-CC73-D69F-BF388297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364" y="1856817"/>
            <a:ext cx="4256086" cy="299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1535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563747" y="1456024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4B1CC8F-33A0-7575-14BB-492CA41DA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7" y="1920606"/>
            <a:ext cx="4542886" cy="294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954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BD1E2A-15EF-D487-E3CA-3B7156B52E41}"/>
              </a:ext>
            </a:extLst>
          </p:cNvPr>
          <p:cNvSpPr txBox="1"/>
          <p:nvPr/>
        </p:nvSpPr>
        <p:spPr>
          <a:xfrm>
            <a:off x="322447" y="906481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Dicas para otimizar seu HTML para ele aparecer melhor nas buscas.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4DD3C97-68D9-C321-D1A9-744A61F3B079}"/>
              </a:ext>
            </a:extLst>
          </p:cNvPr>
          <p:cNvSpPr txBox="1"/>
          <p:nvPr/>
        </p:nvSpPr>
        <p:spPr>
          <a:xfrm>
            <a:off x="639947" y="1526253"/>
            <a:ext cx="812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800">
                <a:solidFill>
                  <a:srgbClr val="4D51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Schema.org</a:t>
            </a:r>
            <a:endParaRPr lang="pt-B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2BD54B-47D8-B613-E438-35CC15AB86A0}"/>
              </a:ext>
            </a:extLst>
          </p:cNvPr>
          <p:cNvSpPr txBox="1"/>
          <p:nvPr/>
        </p:nvSpPr>
        <p:spPr>
          <a:xfrm>
            <a:off x="639947" y="2120350"/>
            <a:ext cx="80168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"https://schema.org/SportsTeam"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212529"/>
                </a:solidFill>
                <a:effectLst/>
                <a:latin typeface="Courier"/>
              </a:rPr>
              <a:t>  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San Francisco 49ers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>
                <a:solidFill>
                  <a:srgbClr val="444444"/>
                </a:solidFill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"https://schema.org/OrganizationRole"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&lt;div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"member"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itemscope</a:t>
            </a:r>
            <a:r>
              <a:rPr lang="pt-BR" sz="1200" b="1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itemtype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"https://schema.org/Person"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Joe Montana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"startDate"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1979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"endDate"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1992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&lt;span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 </a:t>
            </a:r>
            <a:r>
              <a:rPr lang="pt-BR" sz="1200" b="1" i="0" err="1">
                <a:solidFill>
                  <a:srgbClr val="660003"/>
                </a:solidFill>
                <a:effectLst/>
                <a:latin typeface="Courier"/>
              </a:rPr>
              <a:t>itemprop</a:t>
            </a:r>
            <a:r>
              <a:rPr lang="pt-BR" sz="1200" b="1" i="0">
                <a:solidFill>
                  <a:srgbClr val="666600"/>
                </a:solidFill>
                <a:effectLst/>
                <a:latin typeface="Courier"/>
              </a:rPr>
              <a:t>=</a:t>
            </a:r>
            <a:r>
              <a:rPr lang="pt-BR" sz="1200" b="1" i="0">
                <a:solidFill>
                  <a:srgbClr val="008800"/>
                </a:solidFill>
                <a:effectLst/>
                <a:latin typeface="Courier"/>
              </a:rPr>
              <a:t>"roleName"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&gt;</a:t>
            </a: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Quarterback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&lt;/span&gt;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444444"/>
                </a:solidFill>
                <a:effectLst/>
                <a:latin typeface="Courier"/>
              </a:rPr>
              <a:t>    </a:t>
            </a: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br>
              <a:rPr lang="pt-BR" sz="1200" b="0" i="0">
                <a:solidFill>
                  <a:srgbClr val="212529"/>
                </a:solidFill>
                <a:effectLst/>
                <a:latin typeface="Courier"/>
              </a:rPr>
            </a:br>
            <a:r>
              <a:rPr lang="pt-BR" sz="1200" b="0" i="0">
                <a:solidFill>
                  <a:srgbClr val="515484"/>
                </a:solidFill>
                <a:effectLst/>
                <a:latin typeface="Courier"/>
              </a:rPr>
              <a:t>&lt;/div&gt;</a:t>
            </a:r>
            <a:endParaRPr lang="pt-BR" sz="1200" b="0" i="0">
              <a:solidFill>
                <a:srgbClr val="212529"/>
              </a:solidFill>
              <a:effectLst/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1390608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4673FA7-1997-2034-208C-4314AF77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9715"/>
            <a:ext cx="65" cy="257769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pt-PT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1" name="Google Shape;169;p3">
            <a:extLst>
              <a:ext uri="{FF2B5EF4-FFF2-40B4-BE49-F238E27FC236}">
                <a16:creationId xmlns:a16="http://schemas.microsoft.com/office/drawing/2014/main" id="{7A4F5E8B-C45F-444A-717A-62D310A24F76}"/>
              </a:ext>
            </a:extLst>
          </p:cNvPr>
          <p:cNvSpPr txBox="1"/>
          <p:nvPr/>
        </p:nvSpPr>
        <p:spPr>
          <a:xfrm>
            <a:off x="322447" y="19104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8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SEO é um conjunto de técnicas</a:t>
            </a:r>
            <a:endParaRPr sz="28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098" name="Picture 2" descr="SEO services in Australia - Marketing Agency">
            <a:extLst>
              <a:ext uri="{FF2B5EF4-FFF2-40B4-BE49-F238E27FC236}">
                <a16:creationId xmlns:a16="http://schemas.microsoft.com/office/drawing/2014/main" id="{E9547463-934C-C44E-D0B2-8309D1690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231900"/>
            <a:ext cx="6223378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7316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438625" y="1644855"/>
            <a:ext cx="7737600" cy="1703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400">
                <a:sym typeface="Century Gothic"/>
              </a:rPr>
              <a:t>Recursos especiais</a:t>
            </a:r>
            <a:endParaRPr sz="4400"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10a057ae1a2_0_175"/>
          <p:cNvSpPr txBox="1"/>
          <p:nvPr/>
        </p:nvSpPr>
        <p:spPr>
          <a:xfrm>
            <a:off x="438625" y="88625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342227" y="2517968"/>
            <a:ext cx="6761700" cy="230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8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 Medeiros Mainardes</a:t>
            </a:r>
            <a:br>
              <a:rPr lang="pt-BR" sz="20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Sênior / Tech Lead</a:t>
            </a: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  <p:sp>
        <p:nvSpPr>
          <p:cNvPr id="5" name="Google Shape;155;p2">
            <a:extLst>
              <a:ext uri="{FF2B5EF4-FFF2-40B4-BE49-F238E27FC236}">
                <a16:creationId xmlns:a16="http://schemas.microsoft.com/office/drawing/2014/main" id="{E869B7C6-36B6-7F35-91AF-6A50B30226FB}"/>
              </a:ext>
            </a:extLst>
          </p:cNvPr>
          <p:cNvSpPr txBox="1"/>
          <p:nvPr/>
        </p:nvSpPr>
        <p:spPr>
          <a:xfrm>
            <a:off x="342227" y="713906"/>
            <a:ext cx="821455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>
                <a:sym typeface="Century Gothic"/>
              </a:rPr>
              <a:t>Recursos especiais</a:t>
            </a:r>
          </a:p>
        </p:txBody>
      </p:sp>
      <p:sp>
        <p:nvSpPr>
          <p:cNvPr id="6" name="Google Shape;262;g10a057ae1a2_0_175">
            <a:extLst>
              <a:ext uri="{FF2B5EF4-FFF2-40B4-BE49-F238E27FC236}">
                <a16:creationId xmlns:a16="http://schemas.microsoft.com/office/drawing/2014/main" id="{6C49EEBB-EEB4-B4D7-73C7-C988B1617D39}"/>
              </a:ext>
            </a:extLst>
          </p:cNvPr>
          <p:cNvSpPr txBox="1"/>
          <p:nvPr/>
        </p:nvSpPr>
        <p:spPr>
          <a:xfrm>
            <a:off x="342227" y="360043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II: Ampliando o conhecimento</a:t>
            </a:r>
            <a:endParaRPr lang="pt-BR"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555166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Virar expert em semântica no HTML. Saber mais sobre a importância da acessibilidade no HTML. Conhecer as novas tags estruturais e criar um site do jeito que tem que ser.  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ffa863cd_0_0"/>
          <p:cNvSpPr txBox="1"/>
          <p:nvPr/>
        </p:nvSpPr>
        <p:spPr>
          <a:xfrm>
            <a:off x="491566" y="387779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09ffa863cd_0_0"/>
          <p:cNvSpPr txBox="1"/>
          <p:nvPr/>
        </p:nvSpPr>
        <p:spPr>
          <a:xfrm>
            <a:off x="410884" y="943167"/>
            <a:ext cx="7991100" cy="28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Mais de 20 anos como programador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prático em diversos projetos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Experiência em gestão de pessoas e treinamentos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pt-BR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Investidor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Cozinhar para mim é uma terapia</a:t>
            </a:r>
            <a:endParaRPr lang="en-US"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Lives na Twitch. </a:t>
            </a:r>
            <a:r>
              <a:rPr lang="pt-BR" sz="22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novidades, me adicionem no Instagram</a:t>
            </a:r>
            <a:endParaRPr sz="22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54;p2">
            <a:extLst>
              <a:ext uri="{FF2B5EF4-FFF2-40B4-BE49-F238E27FC236}">
                <a16:creationId xmlns:a16="http://schemas.microsoft.com/office/drawing/2014/main" id="{48690005-08EB-89CF-B902-A7CCA4D35BBB}"/>
              </a:ext>
            </a:extLst>
          </p:cNvPr>
          <p:cNvSpPr txBox="1"/>
          <p:nvPr/>
        </p:nvSpPr>
        <p:spPr>
          <a:xfrm>
            <a:off x="491566" y="347574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6d3f5ae16_1_6"/>
          <p:cNvSpPr txBox="1"/>
          <p:nvPr/>
        </p:nvSpPr>
        <p:spPr>
          <a:xfrm>
            <a:off x="518460" y="317682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40;g116d3f5ae16_1_6">
            <a:extLst>
              <a:ext uri="{FF2B5EF4-FFF2-40B4-BE49-F238E27FC236}">
                <a16:creationId xmlns:a16="http://schemas.microsoft.com/office/drawing/2014/main" id="{394BE2D4-1308-43DE-D8CD-9CC40331119E}"/>
              </a:ext>
            </a:extLst>
          </p:cNvPr>
          <p:cNvSpPr/>
          <p:nvPr/>
        </p:nvSpPr>
        <p:spPr>
          <a:xfrm>
            <a:off x="1215240" y="1102976"/>
            <a:ext cx="5866242" cy="3436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&lt;datalist&gt;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&lt;code&gt;, &lt;kbd&gt;, &lt;pre&gt;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&lt;details&gt;, &lt;summary&gt;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&lt;mark&gt; (com Javascript)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&lt;meter&gt;, &lt;progress&gt;</a:t>
            </a:r>
            <a:endParaRPr lang="en-US"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1)</a:t>
            </a:r>
          </a:p>
          <a:p>
            <a:pPr>
              <a:lnSpc>
                <a:spcPct val="150000"/>
              </a:lnSpc>
              <a:buSzPct val="130000"/>
            </a:pPr>
            <a:r>
              <a:rPr lang="pt-BR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&lt;canvas&gt; (parte 2)</a:t>
            </a:r>
          </a:p>
          <a:p>
            <a:pPr>
              <a:lnSpc>
                <a:spcPct val="150000"/>
              </a:lnSpc>
              <a:buSzPct val="130000"/>
            </a:pPr>
            <a:r>
              <a:rPr lang="en-US" sz="1600" u="none" cap="none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Novos atributos bem úteis no HTML 5</a:t>
            </a:r>
          </a:p>
          <a:p>
            <a:pPr marL="285750" indent="-285750">
              <a:lnSpc>
                <a:spcPct val="150000"/>
              </a:lnSpc>
              <a:buSzPct val="130000"/>
              <a:buFont typeface="Calibri" panose="020F0502020204030204" pitchFamily="34" charset="0"/>
              <a:buChar char="›"/>
            </a:pPr>
            <a:endParaRPr lang="pt-BR"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30000"/>
              <a:buFont typeface="Calibri" panose="020F0502020204030204" pitchFamily="34" charset="0"/>
              <a:buChar char="›"/>
            </a:pPr>
            <a:endParaRPr sz="1600" u="non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3FC568-EB64-58CB-F988-847BF77F92A6}"/>
              </a:ext>
            </a:extLst>
          </p:cNvPr>
          <p:cNvSpPr/>
          <p:nvPr/>
        </p:nvSpPr>
        <p:spPr>
          <a:xfrm>
            <a:off x="1058438" y="131353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68DB53-D9E7-CB1A-C9B9-75BBBF7A5EBC}"/>
              </a:ext>
            </a:extLst>
          </p:cNvPr>
          <p:cNvSpPr/>
          <p:nvPr/>
        </p:nvSpPr>
        <p:spPr>
          <a:xfrm>
            <a:off x="1058438" y="167720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3F9E36-88F2-0EDC-FD27-CC07101C1429}"/>
              </a:ext>
            </a:extLst>
          </p:cNvPr>
          <p:cNvSpPr/>
          <p:nvPr/>
        </p:nvSpPr>
        <p:spPr>
          <a:xfrm>
            <a:off x="1058438" y="204087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6CCFC5-30D2-5955-07D1-E8AC42ACEB8A}"/>
              </a:ext>
            </a:extLst>
          </p:cNvPr>
          <p:cNvSpPr/>
          <p:nvPr/>
        </p:nvSpPr>
        <p:spPr>
          <a:xfrm>
            <a:off x="1070953" y="2404542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5A92C09-7EA6-6820-1FE5-12CEE296FA68}"/>
              </a:ext>
            </a:extLst>
          </p:cNvPr>
          <p:cNvSpPr/>
          <p:nvPr/>
        </p:nvSpPr>
        <p:spPr>
          <a:xfrm>
            <a:off x="1058253" y="2768210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3713258-5E82-FEEB-6603-38691F12CDB0}"/>
              </a:ext>
            </a:extLst>
          </p:cNvPr>
          <p:cNvSpPr/>
          <p:nvPr/>
        </p:nvSpPr>
        <p:spPr>
          <a:xfrm>
            <a:off x="1070953" y="3131878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D48C4F5-AA66-34D6-F4CC-75417CD6F2A2}"/>
              </a:ext>
            </a:extLst>
          </p:cNvPr>
          <p:cNvSpPr/>
          <p:nvPr/>
        </p:nvSpPr>
        <p:spPr>
          <a:xfrm>
            <a:off x="1070953" y="3495546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CC3203E-0E65-9594-4697-C4F7E6154BCF}"/>
              </a:ext>
            </a:extLst>
          </p:cNvPr>
          <p:cNvSpPr/>
          <p:nvPr/>
        </p:nvSpPr>
        <p:spPr>
          <a:xfrm>
            <a:off x="1070952" y="3859214"/>
            <a:ext cx="105255" cy="98676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defRPr>
            </a:lvl9pPr>
          </a:lstStyle>
          <a:p>
            <a:pPr algn="ctr"/>
            <a:endParaRPr lang="pt-BR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431924" y="1624747"/>
            <a:ext cx="8016900" cy="18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1" indent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Dominar tags muito importantes, mas as vezes mal utilizada do HTML 5. Uma breve introdução ao desenvolvimento com javascript. Conhecer novos atributos bem úteis para o desenvolvimento mais complexo.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Tá, e o que tem a ver com selectbox?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&lt;datalist&gt;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Fontes Monospaced? Que é isso?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&lt;code&gt;, &lt;kbd&gt;, &lt;pre&gt;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43882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E eu que usei javascript para fazer isso… #sad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&lt;details&gt;, &lt;summary&gt;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114377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Olha ele aí de novo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&lt;mark&gt; (com javascript)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4434439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Não são iguais, são semelhantes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&lt;meter&gt;, &lt;progress&gt;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51498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Games? Gosto…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9045644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Pegue um guarda-chuva (só as pessoas fortes entenderão)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&lt;canvas&gt; (exemplos)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19948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Um pouco de conceito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Entendendo HTML Semântico + Acessibilidade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>
                <a:sym typeface="Calibri"/>
              </a:rPr>
              <a:t>O que é Semântica?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4" y="3874338"/>
            <a:ext cx="8076825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Pois, eu também não usava alguns… #aprendersempre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>
                <a:sym typeface="Century Gothic"/>
              </a:rPr>
              <a:t>Recursos especiais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3" y="1614113"/>
            <a:ext cx="7410300" cy="100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defPPr>
            <a:lvl1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  <a:defRPr sz="40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err="1">
                <a:sym typeface="Calibri"/>
              </a:rPr>
              <a:t>Novos atributos bem úteis do HTML 5</a:t>
            </a:r>
          </a:p>
        </p:txBody>
      </p:sp>
      <p:pic>
        <p:nvPicPr>
          <p:cNvPr id="197" name="Google Shape;19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125570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54;p2">
            <a:extLst>
              <a:ext uri="{FF2B5EF4-FFF2-40B4-BE49-F238E27FC236}">
                <a16:creationId xmlns:a16="http://schemas.microsoft.com/office/drawing/2014/main" id="{673F20ED-EA6B-6BC5-7526-7B343B272C51}"/>
              </a:ext>
            </a:extLst>
          </p:cNvPr>
          <p:cNvSpPr txBox="1"/>
          <p:nvPr/>
        </p:nvSpPr>
        <p:spPr>
          <a:xfrm>
            <a:off x="1162075" y="2377198"/>
            <a:ext cx="6761700" cy="1274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diogomainardes.dev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linkedin.com/in/diogomainardes</a:t>
            </a:r>
            <a:b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twitch.tv/dimmbr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9;p3">
            <a:extLst>
              <a:ext uri="{FF2B5EF4-FFF2-40B4-BE49-F238E27FC236}">
                <a16:creationId xmlns:a16="http://schemas.microsoft.com/office/drawing/2014/main" id="{A1F18272-E393-AE81-E510-5826443B1188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semântica">
            <a:extLst>
              <a:ext uri="{FF2B5EF4-FFF2-40B4-BE49-F238E27FC236}">
                <a16:creationId xmlns:a16="http://schemas.microsoft.com/office/drawing/2014/main" id="{09194777-AF78-90D7-CC45-B69568AFB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638" y="1462881"/>
            <a:ext cx="6819959" cy="237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62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F3C55EA6-E76B-F1A5-8DC8-5AF7EBE4AE66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53E13CFD-D39A-DD5D-7B87-EDDD61AE709C}"/>
              </a:ext>
            </a:extLst>
          </p:cNvPr>
          <p:cNvSpPr txBox="1"/>
          <p:nvPr/>
        </p:nvSpPr>
        <p:spPr>
          <a:xfrm>
            <a:off x="455797" y="1665771"/>
            <a:ext cx="3011451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&lt;div&gt;...&lt;/div&gt;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  <p:sp>
        <p:nvSpPr>
          <p:cNvPr id="4" name="Google Shape;163;g109ffa863cd_0_0">
            <a:extLst>
              <a:ext uri="{FF2B5EF4-FFF2-40B4-BE49-F238E27FC236}">
                <a16:creationId xmlns:a16="http://schemas.microsoft.com/office/drawing/2014/main" id="{5B43C42F-7FBD-71D0-9D91-857F012E26E5}"/>
              </a:ext>
            </a:extLst>
          </p:cNvPr>
          <p:cNvSpPr txBox="1"/>
          <p:nvPr/>
        </p:nvSpPr>
        <p:spPr>
          <a:xfrm>
            <a:off x="3717215" y="1665771"/>
            <a:ext cx="4755482" cy="1811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&lt;header&gt;...&lt;/header&gt;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&lt;main&gt;...&lt;/main&gt;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280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    &lt;footer&gt;...&lt;/footer&gt;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28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40953007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9;p3">
            <a:extLst>
              <a:ext uri="{FF2B5EF4-FFF2-40B4-BE49-F238E27FC236}">
                <a16:creationId xmlns:a16="http://schemas.microsoft.com/office/drawing/2014/main" id="{039D998D-A0E2-EB96-9FBE-4F2B12BB28BE}"/>
              </a:ext>
            </a:extLst>
          </p:cNvPr>
          <p:cNvSpPr txBox="1"/>
          <p:nvPr/>
        </p:nvSpPr>
        <p:spPr>
          <a:xfrm>
            <a:off x="455797" y="374422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32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163;g109ffa863cd_0_0">
            <a:extLst>
              <a:ext uri="{FF2B5EF4-FFF2-40B4-BE49-F238E27FC236}">
                <a16:creationId xmlns:a16="http://schemas.microsoft.com/office/drawing/2014/main" id="{2A0A083C-0E42-5064-0BFA-6A0E2877869E}"/>
              </a:ext>
            </a:extLst>
          </p:cNvPr>
          <p:cNvSpPr txBox="1"/>
          <p:nvPr/>
        </p:nvSpPr>
        <p:spPr>
          <a:xfrm>
            <a:off x="455797" y="1222375"/>
            <a:ext cx="6306953" cy="269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defPPr>
            <a:lvl1pPr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&lt;body&gt;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class=“header”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class=“main”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>
              <a:buClr>
                <a:srgbClr val="040A24"/>
              </a:buClr>
              <a:buSzPts val="2400"/>
            </a:pP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    &lt;div </a:t>
            </a:r>
            <a:r>
              <a:rPr lang="pt-BR" sz="320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class=“footer”</a:t>
            </a:r>
            <a:r>
              <a:rPr lang="pt-BR" sz="32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&gt;...&lt;/div&gt;</a:t>
            </a:r>
          </a:p>
          <a:p>
            <a:pPr marL="76200" marR="0" lvl="0" algn="l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40A24"/>
              </a:buClr>
              <a:buSzPts val="2400"/>
            </a:pPr>
            <a:r>
              <a:rPr lang="pt-BR" sz="3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9897902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8"/>
  <p:tag name="AS_OS" val="Unix 5.13.0.1017"/>
  <p:tag name="AS_RELEASE_DATE" val="2022.04.14"/>
  <p:tag name="AS_TITLE" val="Aspose.Slides for .NET5"/>
  <p:tag name="AS_VERSION" val="22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imple Light override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Apresentação na tela (16:9)</PresentationFormat>
  <Paragraphs>188</Paragraphs>
  <Slides>61</Slides>
  <Notes>61</Notes>
  <HiddenSlides>0</HiddenSlides>
  <MMClips>0</MMClips>
  <ScaleCrop>false</ScaleCrop>
  <HeadingPairs>
    <vt:vector size="4" baseType="variant">
      <vt:variant>
        <vt:lpstr>Tema</vt:lpstr>
      </vt:variant>
      <vt:variant>
        <vt:i4>5</vt:i4>
      </vt:variant>
      <vt:variant>
        <vt:lpstr>Títulos de slides</vt:lpstr>
      </vt:variant>
      <vt:variant>
        <vt:i4>61</vt:i4>
      </vt:variant>
    </vt:vector>
  </HeadingPairs>
  <TitlesOfParts>
    <vt:vector size="66" baseType="lpstr">
      <vt:lpstr>Office Theme</vt:lpstr>
      <vt:lpstr>Simple Light</vt:lpstr>
      <vt:lpstr>Simple Light</vt:lpstr>
      <vt:lpstr>Simple Light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cp:lastPrinted>2022-08-18T16:08:43Z</cp:lastPrinted>
  <dcterms:created xsi:type="dcterms:W3CDTF">2022-08-18T16:08:43Z</dcterms:created>
  <dcterms:modified xsi:type="dcterms:W3CDTF">2024-11-09T04:27:10Z</dcterms:modified>
</cp:coreProperties>
</file>