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7" r:id="rId2"/>
    <p:sldId id="298" r:id="rId3"/>
    <p:sldId id="326" r:id="rId4"/>
    <p:sldId id="342" r:id="rId5"/>
    <p:sldId id="332" r:id="rId6"/>
    <p:sldId id="346" r:id="rId7"/>
    <p:sldId id="272" r:id="rId8"/>
    <p:sldId id="321" r:id="rId9"/>
    <p:sldId id="340" r:id="rId10"/>
    <p:sldId id="339" r:id="rId11"/>
    <p:sldId id="338" r:id="rId12"/>
    <p:sldId id="324" r:id="rId13"/>
    <p:sldId id="341" r:id="rId14"/>
    <p:sldId id="345" r:id="rId15"/>
    <p:sldId id="343" r:id="rId16"/>
    <p:sldId id="344" r:id="rId17"/>
    <p:sldId id="261" r:id="rId18"/>
    <p:sldId id="322" r:id="rId19"/>
    <p:sldId id="278" r:id="rId20"/>
    <p:sldId id="293" r:id="rId21"/>
    <p:sldId id="34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3594" autoAdjust="0"/>
  </p:normalViewPr>
  <p:slideViewPr>
    <p:cSldViewPr>
      <p:cViewPr>
        <p:scale>
          <a:sx n="66" d="100"/>
          <a:sy n="66" d="100"/>
        </p:scale>
        <p:origin x="-123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193F5-C4A7-4156-BEC2-C3EF6A997980}" type="datetimeFigureOut">
              <a:rPr lang="pt-BR" smtClean="0"/>
              <a:pPr/>
              <a:t>11/09/2017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6ADB2-F47A-4970-B573-61DC25831E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2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6ADB2-F47A-4970-B573-61DC25831E8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2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subtítulo mestre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subtítulo mestre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/>
          <p:nvPr/>
        </p:nvPicPr>
        <p:blipFill>
          <a:blip r:embed="rId14"/>
          <a:srcRect l="15330" t="-242" r="16199" b="7243"/>
          <a:stretch/>
        </p:blipFill>
        <p:spPr>
          <a:xfrm>
            <a:off x="0" y="0"/>
            <a:ext cx="1284840" cy="2098800"/>
          </a:xfrm>
          <a:prstGeom prst="rect">
            <a:avLst/>
          </a:prstGeom>
          <a:ln>
            <a:noFill/>
          </a:ln>
        </p:spPr>
      </p:pic>
      <p:pic>
        <p:nvPicPr>
          <p:cNvPr id="10" name="Picture 11"/>
          <p:cNvPicPr/>
          <p:nvPr/>
        </p:nvPicPr>
        <p:blipFill>
          <a:blip r:embed="rId14"/>
          <a:srcRect l="15330" t="-242" r="16199" b="7243"/>
          <a:stretch/>
        </p:blipFill>
        <p:spPr>
          <a:xfrm>
            <a:off x="0" y="2093040"/>
            <a:ext cx="1284840" cy="2045880"/>
          </a:xfrm>
          <a:prstGeom prst="rect">
            <a:avLst/>
          </a:prstGeom>
          <a:ln>
            <a:noFill/>
          </a:ln>
        </p:spPr>
      </p:pic>
      <p:pic>
        <p:nvPicPr>
          <p:cNvPr id="2" name="Picture 12"/>
          <p:cNvPicPr/>
          <p:nvPr/>
        </p:nvPicPr>
        <p:blipFill>
          <a:blip r:embed="rId14"/>
          <a:srcRect l="15330" t="-436" r="16199" b="1259"/>
          <a:stretch/>
        </p:blipFill>
        <p:spPr>
          <a:xfrm>
            <a:off x="0" y="6175800"/>
            <a:ext cx="1284840" cy="681120"/>
          </a:xfrm>
          <a:prstGeom prst="rect">
            <a:avLst/>
          </a:prstGeom>
          <a:ln>
            <a:noFill/>
          </a:ln>
        </p:spPr>
      </p:pic>
      <p:pic>
        <p:nvPicPr>
          <p:cNvPr id="3" name="Picture 13"/>
          <p:cNvPicPr/>
          <p:nvPr/>
        </p:nvPicPr>
        <p:blipFill>
          <a:blip r:embed="rId15"/>
          <a:stretch/>
        </p:blipFill>
        <p:spPr>
          <a:xfrm>
            <a:off x="190440" y="291600"/>
            <a:ext cx="968760" cy="1343880"/>
          </a:xfrm>
          <a:prstGeom prst="rect">
            <a:avLst/>
          </a:prstGeom>
          <a:ln>
            <a:noFill/>
          </a:ln>
        </p:spPr>
      </p:pic>
      <p:pic>
        <p:nvPicPr>
          <p:cNvPr id="4" name="Picture 14"/>
          <p:cNvPicPr/>
          <p:nvPr/>
        </p:nvPicPr>
        <p:blipFill>
          <a:blip r:embed="rId14"/>
          <a:srcRect l="15330" t="-242" r="16199" b="7243"/>
          <a:stretch/>
        </p:blipFill>
        <p:spPr>
          <a:xfrm>
            <a:off x="0" y="4130280"/>
            <a:ext cx="1284840" cy="20444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205200" y="1557360"/>
            <a:ext cx="876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Tahoma"/>
                <a:ea typeface="DejaVu Sans"/>
              </a:rPr>
              <a:t>UFPE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 rot="16200000">
            <a:off x="-1609200" y="3564000"/>
            <a:ext cx="4393080" cy="11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/>
          <a:lstStyle/>
          <a:p>
            <a:pPr algn="ctr">
              <a:lnSpc>
                <a:spcPct val="130000"/>
              </a:lnSpc>
            </a:pPr>
            <a:r>
              <a:rPr lang="pt-BR" sz="1900" b="1" strike="noStrike">
                <a:solidFill>
                  <a:srgbClr val="3333CC"/>
                </a:solidFill>
                <a:latin typeface="Arial"/>
                <a:ea typeface="DejaVu Sans"/>
              </a:rPr>
              <a:t>Programa de Pós-Graduação em Ciências Geodésicas e Tecnologias da Geoinformação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1259640" y="354960"/>
            <a:ext cx="7883280" cy="14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/>
          <a:lstStyle/>
          <a:p>
            <a:pPr algn="ctr">
              <a:spcAft>
                <a:spcPts val="100"/>
              </a:spcAft>
            </a:pPr>
            <a:r>
              <a:rPr lang="pt-BR" sz="1500" b="1" dirty="0" smtClean="0">
                <a:solidFill>
                  <a:srgbClr val="000000"/>
                </a:solidFill>
                <a:latin typeface="Arial"/>
                <a:ea typeface="DejaVu Sans"/>
              </a:rPr>
              <a:t>UNIVERSIDADE FEDERAL DE PERNAMBUCO</a:t>
            </a:r>
            <a:endParaRPr sz="1500" dirty="0"/>
          </a:p>
          <a:p>
            <a:pPr algn="ctr">
              <a:spcAft>
                <a:spcPts val="100"/>
              </a:spcAft>
            </a:pPr>
            <a:r>
              <a:rPr lang="pt-BR" sz="1500" b="1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CENTRO DE TECNOLOGIAS E GEOCIÊNCIAS</a:t>
            </a:r>
            <a:endParaRPr sz="1500" dirty="0"/>
          </a:p>
          <a:p>
            <a:pPr algn="ctr">
              <a:spcAft>
                <a:spcPts val="100"/>
              </a:spcAft>
            </a:pPr>
            <a:r>
              <a:rPr lang="pt-BR" sz="1500" b="1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DEPARTAMENTO DE ENGENHARIA CARTOGRÁFICA</a:t>
            </a:r>
            <a:endParaRPr sz="1500" dirty="0"/>
          </a:p>
          <a:p>
            <a:pPr algn="ctr">
              <a:spcAft>
                <a:spcPts val="100"/>
              </a:spcAft>
            </a:pPr>
            <a:r>
              <a:rPr lang="pt-BR" sz="1500" b="1" dirty="0" smtClean="0">
                <a:solidFill>
                  <a:srgbClr val="000000"/>
                </a:solidFill>
              </a:rPr>
              <a:t>PROGRAMA DE PÓS-GRADUAÇÃO EM CIÊNCIAS GEODÉSICAS E TECNOLOGIAS DA GEOINFORMAÇÃO</a:t>
            </a:r>
            <a:endParaRPr lang="pt-BR" sz="1500" dirty="0"/>
          </a:p>
        </p:txBody>
      </p:sp>
      <p:sp>
        <p:nvSpPr>
          <p:cNvPr id="11" name="CustomShape 3"/>
          <p:cNvSpPr/>
          <p:nvPr/>
        </p:nvSpPr>
        <p:spPr>
          <a:xfrm>
            <a:off x="2966548" y="4322417"/>
            <a:ext cx="4289621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pt-BR" sz="1600" strike="noStrike" dirty="0" smtClean="0">
                <a:solidFill>
                  <a:srgbClr val="000000"/>
                </a:solidFill>
                <a:latin typeface="+mj-lt"/>
                <a:ea typeface="DejaVu Sans"/>
              </a:rPr>
              <a:t>THALLES RAMON PINHEIRO DE SOUSA</a:t>
            </a:r>
            <a:endParaRPr lang="pt-BR" sz="1600" dirty="0">
              <a:latin typeface="+mj-lt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14" name="CustomShape 6"/>
          <p:cNvSpPr/>
          <p:nvPr/>
        </p:nvSpPr>
        <p:spPr>
          <a:xfrm>
            <a:off x="1525800" y="2966479"/>
            <a:ext cx="7350960" cy="1355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b="1" dirty="0" smtClean="0"/>
              <a:t>PROPOSTA DE MODELAGEM  DE DADOS ESPACIAIS PARA ARMAZENAMENTO E GERENCIAMENTO DE SMART CITIES UTILIZANDO PREMISSAS DE BIG DATA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419600" y="5878331"/>
            <a:ext cx="1383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Recife,  2017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05755" y="2819399"/>
            <a:ext cx="4591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Bebas Neue" pitchFamily="34" charset="0"/>
              </a:rPr>
              <a:t>E PORQUE implantar tecnologias no Planejamento E Gerenciamento das NOSSAS CIDADES?</a:t>
            </a:r>
            <a:endParaRPr lang="pt-BR" sz="2800" b="1" dirty="0"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6" t="18585" r="21523" b="14844"/>
          <a:stretch/>
        </p:blipFill>
        <p:spPr bwMode="auto">
          <a:xfrm>
            <a:off x="1612426" y="1143000"/>
            <a:ext cx="7214548" cy="462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612426" y="6138446"/>
            <a:ext cx="2060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latin typeface="Titillium" pitchFamily="50" charset="0"/>
              </a:rPr>
              <a:t>Fonte: </a:t>
            </a:r>
            <a:r>
              <a:rPr lang="pt-BR" sz="1600" dirty="0" smtClean="0">
                <a:latin typeface="Titillium" pitchFamily="50" charset="0"/>
              </a:rPr>
              <a:t>DEPINÉ (2016)</a:t>
            </a:r>
            <a:endParaRPr lang="pt-BR" sz="1600" dirty="0">
              <a:latin typeface="Titillium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00200" y="5867400"/>
            <a:ext cx="4159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latin typeface="Titillium" pitchFamily="50" charset="0"/>
              </a:rPr>
              <a:t>Figura 1 – População urbana do último século.</a:t>
            </a:r>
            <a:endParaRPr lang="pt-BR" sz="1600" dirty="0">
              <a:latin typeface="Titill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0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303268" y="2209800"/>
            <a:ext cx="7804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err="1" smtClean="0">
                <a:solidFill>
                  <a:srgbClr val="00B050"/>
                </a:solidFill>
                <a:latin typeface="Klondike" panose="02000506000000020004" pitchFamily="2" charset="0"/>
              </a:rPr>
              <a:t>Smart</a:t>
            </a:r>
            <a:r>
              <a:rPr lang="pt-BR" sz="4800" b="1" dirty="0" smtClean="0">
                <a:solidFill>
                  <a:srgbClr val="00B050"/>
                </a:solidFill>
                <a:latin typeface="Klondike" panose="02000506000000020004" pitchFamily="2" charset="0"/>
              </a:rPr>
              <a:t> </a:t>
            </a:r>
            <a:r>
              <a:rPr lang="pt-BR" sz="4800" b="1" dirty="0" err="1" smtClean="0">
                <a:solidFill>
                  <a:srgbClr val="00B050"/>
                </a:solidFill>
                <a:latin typeface="Klondike" panose="02000506000000020004" pitchFamily="2" charset="0"/>
              </a:rPr>
              <a:t>Cities</a:t>
            </a:r>
            <a:endParaRPr lang="pt-BR" sz="4800" b="1" dirty="0">
              <a:solidFill>
                <a:srgbClr val="00B050"/>
              </a:solidFill>
              <a:latin typeface="Klondike" panose="02000506000000020004" pitchFamily="2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295400" y="4168914"/>
            <a:ext cx="78047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00B050"/>
                </a:solidFill>
                <a:latin typeface="Vipnagorgialla" panose="00000400000000000000" pitchFamily="2" charset="0"/>
              </a:rPr>
              <a:t>Internet </a:t>
            </a:r>
            <a:r>
              <a:rPr lang="pt-BR" sz="4400" b="1" dirty="0" err="1" smtClean="0">
                <a:solidFill>
                  <a:srgbClr val="00B050"/>
                </a:solidFill>
                <a:latin typeface="Vipnagorgialla" panose="00000400000000000000" pitchFamily="2" charset="0"/>
              </a:rPr>
              <a:t>of</a:t>
            </a:r>
            <a:r>
              <a:rPr lang="pt-BR" sz="4400" b="1" dirty="0" smtClean="0">
                <a:solidFill>
                  <a:srgbClr val="00B050"/>
                </a:solidFill>
                <a:latin typeface="Vipnagorgialla" panose="00000400000000000000" pitchFamily="2" charset="0"/>
              </a:rPr>
              <a:t> </a:t>
            </a:r>
            <a:r>
              <a:rPr lang="pt-BR" sz="4400" b="1" dirty="0" err="1" smtClean="0">
                <a:solidFill>
                  <a:srgbClr val="00B050"/>
                </a:solidFill>
                <a:latin typeface="Vipnagorgialla" panose="00000400000000000000" pitchFamily="2" charset="0"/>
              </a:rPr>
              <a:t>things</a:t>
            </a:r>
            <a:endParaRPr lang="pt-BR" sz="4400" b="1" dirty="0">
              <a:solidFill>
                <a:srgbClr val="00B050"/>
              </a:solidFill>
              <a:latin typeface="Vipnagorgialla" panose="00000400000000000000" pitchFamily="2" charset="0"/>
            </a:endParaRPr>
          </a:p>
        </p:txBody>
      </p:sp>
      <p:sp>
        <p:nvSpPr>
          <p:cNvPr id="2" name="Diferente de 1"/>
          <p:cNvSpPr/>
          <p:nvPr/>
        </p:nvSpPr>
        <p:spPr>
          <a:xfrm>
            <a:off x="4740596" y="3124200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 em curva para a direita 21"/>
          <p:cNvSpPr/>
          <p:nvPr/>
        </p:nvSpPr>
        <p:spPr>
          <a:xfrm>
            <a:off x="1475484" y="2625298"/>
            <a:ext cx="1010731" cy="1777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 em curva para a direita 23"/>
          <p:cNvSpPr/>
          <p:nvPr/>
        </p:nvSpPr>
        <p:spPr>
          <a:xfrm rot="10800000">
            <a:off x="7924800" y="2692873"/>
            <a:ext cx="1010731" cy="1777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3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3268" y="1168568"/>
            <a:ext cx="780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Internet </a:t>
            </a:r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of</a:t>
            </a:r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 </a:t>
            </a:r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things</a:t>
            </a:r>
            <a:endParaRPr lang="pt-BR" sz="2400" b="1" dirty="0">
              <a:solidFill>
                <a:srgbClr val="00B050"/>
              </a:solidFill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 rot="1339017">
            <a:off x="5186606" y="2601892"/>
            <a:ext cx="47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00B050"/>
                </a:solidFill>
                <a:latin typeface="11S01 Black Tuesday" panose="020B0604020202020204" pitchFamily="34" charset="0"/>
              </a:rPr>
              <a:t>”</a:t>
            </a:r>
            <a:endParaRPr lang="pt-BR" sz="5400" dirty="0">
              <a:latin typeface="11S01 Black Tuesday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839876" y="1828800"/>
            <a:ext cx="6694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Titillium" pitchFamily="50" charset="0"/>
              </a:rPr>
              <a:t>Infraestrutura </a:t>
            </a:r>
            <a:r>
              <a:rPr lang="pt-BR" dirty="0">
                <a:latin typeface="Titillium" pitchFamily="50" charset="0"/>
              </a:rPr>
              <a:t>global </a:t>
            </a:r>
            <a:r>
              <a:rPr lang="pt-BR" dirty="0" smtClean="0">
                <a:latin typeface="Titillium" pitchFamily="50" charset="0"/>
              </a:rPr>
              <a:t>para sistemas da informação</a:t>
            </a:r>
            <a:r>
              <a:rPr lang="pt-BR" dirty="0">
                <a:latin typeface="Titillium" pitchFamily="50" charset="0"/>
              </a:rPr>
              <a:t>, que permite serviços avançados (</a:t>
            </a:r>
            <a:r>
              <a:rPr lang="pt-BR" dirty="0" smtClean="0">
                <a:latin typeface="Titillium" pitchFamily="50" charset="0"/>
              </a:rPr>
              <a:t>físico </a:t>
            </a:r>
            <a:r>
              <a:rPr lang="pt-BR" dirty="0">
                <a:latin typeface="Titillium" pitchFamily="50" charset="0"/>
              </a:rPr>
              <a:t>e </a:t>
            </a:r>
            <a:r>
              <a:rPr lang="pt-BR" dirty="0" smtClean="0">
                <a:latin typeface="Titillium" pitchFamily="50" charset="0"/>
              </a:rPr>
              <a:t>virtual) interligando </a:t>
            </a:r>
            <a:r>
              <a:rPr lang="pt-BR" dirty="0">
                <a:latin typeface="Titillium" pitchFamily="50" charset="0"/>
              </a:rPr>
              <a:t>coisas baseadas em tecnologias de informação e comunicação </a:t>
            </a:r>
            <a:r>
              <a:rPr lang="pt-BR" dirty="0" smtClean="0">
                <a:latin typeface="Titillium" pitchFamily="50" charset="0"/>
              </a:rPr>
              <a:t>interoperáveis </a:t>
            </a:r>
            <a:r>
              <a:rPr lang="pt-BR" dirty="0">
                <a:latin typeface="Titillium" pitchFamily="50" charset="0"/>
              </a:rPr>
              <a:t>existentes e em desenvolvimento.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59205" y="3020438"/>
            <a:ext cx="4327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600" dirty="0" err="1">
                <a:latin typeface="Titillium" pitchFamily="50" charset="0"/>
              </a:rPr>
              <a:t>International</a:t>
            </a:r>
            <a:r>
              <a:rPr lang="pt-BR" sz="1600" dirty="0">
                <a:latin typeface="Titillium" pitchFamily="50" charset="0"/>
              </a:rPr>
              <a:t> </a:t>
            </a:r>
            <a:r>
              <a:rPr lang="pt-BR" sz="1600" dirty="0" err="1">
                <a:latin typeface="Titillium" pitchFamily="50" charset="0"/>
              </a:rPr>
              <a:t>Telecommunication</a:t>
            </a:r>
            <a:r>
              <a:rPr lang="pt-BR" sz="1600" dirty="0">
                <a:latin typeface="Titillium" pitchFamily="50" charset="0"/>
              </a:rPr>
              <a:t> Union</a:t>
            </a:r>
            <a:r>
              <a:rPr lang="pt-BR" sz="1600" dirty="0" smtClean="0">
                <a:latin typeface="Titillium" pitchFamily="50" charset="0"/>
              </a:rPr>
              <a:t> (2012)</a:t>
            </a:r>
            <a:endParaRPr lang="pt-BR" sz="1600" dirty="0">
              <a:latin typeface="Titillium" pitchFamily="50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111001">
            <a:off x="1429643" y="1615465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B050"/>
                </a:solidFill>
                <a:latin typeface="11S01 Black Tuesday" panose="020B0604020202020204" pitchFamily="34" charset="0"/>
              </a:rPr>
              <a:t>“</a:t>
            </a:r>
            <a:endParaRPr lang="pt-BR" sz="5400" b="1" dirty="0">
              <a:solidFill>
                <a:srgbClr val="00B050"/>
              </a:solidFill>
              <a:latin typeface="11S01 Black Tuesday" panose="020B0604020202020204" pitchFamily="34" charset="0"/>
            </a:endParaRPr>
          </a:p>
        </p:txBody>
      </p:sp>
      <p:pic>
        <p:nvPicPr>
          <p:cNvPr id="8194" name="Picture 2" descr="C:\Users\thall\Desktop\internet-of-things-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4705349" cy="24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9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3268" y="1168568"/>
            <a:ext cx="780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Internet </a:t>
            </a:r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of</a:t>
            </a:r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 </a:t>
            </a:r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things</a:t>
            </a:r>
            <a:endParaRPr lang="pt-BR" sz="2400" b="1" dirty="0">
              <a:solidFill>
                <a:srgbClr val="00B050"/>
              </a:solidFill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3" t="19130" r="26947" b="19070"/>
          <a:stretch/>
        </p:blipFill>
        <p:spPr bwMode="auto">
          <a:xfrm>
            <a:off x="2951018" y="1833828"/>
            <a:ext cx="4537364" cy="410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048000" y="5892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latin typeface="Titillium" pitchFamily="50" charset="0"/>
              </a:rPr>
              <a:t>Figura </a:t>
            </a:r>
            <a:r>
              <a:rPr lang="pt-BR" sz="1600" dirty="0" smtClean="0">
                <a:latin typeface="Titillium" pitchFamily="50" charset="0"/>
              </a:rPr>
              <a:t>2 </a:t>
            </a:r>
            <a:r>
              <a:rPr lang="pt-BR" sz="1600" dirty="0">
                <a:latin typeface="Titillium" pitchFamily="50" charset="0"/>
              </a:rPr>
              <a:t>- Aplicações de </a:t>
            </a:r>
            <a:r>
              <a:rPr lang="pt-BR" sz="1600" dirty="0" err="1" smtClean="0">
                <a:latin typeface="Titillium" pitchFamily="50" charset="0"/>
              </a:rPr>
              <a:t>IoT</a:t>
            </a:r>
            <a:r>
              <a:rPr lang="pt-BR" sz="1600" dirty="0" smtClean="0">
                <a:latin typeface="Titillium" pitchFamily="50" charset="0"/>
              </a:rPr>
              <a:t>. </a:t>
            </a:r>
          </a:p>
          <a:p>
            <a:r>
              <a:rPr lang="pt-BR" sz="1600" dirty="0" smtClean="0">
                <a:latin typeface="Titillium" pitchFamily="50" charset="0"/>
              </a:rPr>
              <a:t>Fonte</a:t>
            </a:r>
            <a:r>
              <a:rPr lang="pt-BR" sz="1600" dirty="0">
                <a:latin typeface="Titillium" pitchFamily="50" charset="0"/>
              </a:rPr>
              <a:t>: </a:t>
            </a:r>
            <a:r>
              <a:rPr lang="pt-BR" sz="1600" dirty="0" smtClean="0">
                <a:latin typeface="Titillium" pitchFamily="50" charset="0"/>
              </a:rPr>
              <a:t>Mancini</a:t>
            </a:r>
            <a:r>
              <a:rPr lang="pt-BR" sz="1600" dirty="0">
                <a:latin typeface="Titillium" pitchFamily="50" charset="0"/>
              </a:rPr>
              <a:t> </a:t>
            </a:r>
            <a:r>
              <a:rPr lang="pt-BR" sz="1600" dirty="0" smtClean="0">
                <a:latin typeface="Titillium" pitchFamily="50" charset="0"/>
              </a:rPr>
              <a:t>(2017</a:t>
            </a:r>
            <a:r>
              <a:rPr lang="pt-BR" sz="1600" dirty="0">
                <a:latin typeface="Titillium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76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3268" y="1168568"/>
            <a:ext cx="780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BIG DATA</a:t>
            </a:r>
            <a:endParaRPr lang="pt-BR" sz="2400" b="1" dirty="0">
              <a:solidFill>
                <a:srgbClr val="00B050"/>
              </a:solidFill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 rot="1339017">
            <a:off x="7898978" y="2379484"/>
            <a:ext cx="47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00B050"/>
                </a:solidFill>
                <a:latin typeface="11S01 Black Tuesday" panose="020B0604020202020204" pitchFamily="34" charset="0"/>
              </a:rPr>
              <a:t>”</a:t>
            </a:r>
            <a:endParaRPr lang="pt-BR" sz="5400" dirty="0">
              <a:latin typeface="11S01 Black Tuesday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839876" y="1828800"/>
            <a:ext cx="6694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Titillium" pitchFamily="50" charset="0"/>
              </a:rPr>
              <a:t>A nomenclatura Big Data é um conceito abstrato que surgiu </a:t>
            </a:r>
            <a:r>
              <a:rPr lang="pt-BR" sz="2000" dirty="0" smtClean="0">
                <a:latin typeface="Titillium" pitchFamily="50" charset="0"/>
              </a:rPr>
              <a:t>para </a:t>
            </a:r>
            <a:r>
              <a:rPr lang="pt-BR" sz="2000" dirty="0">
                <a:latin typeface="Titillium" pitchFamily="50" charset="0"/>
              </a:rPr>
              <a:t>designar a tendência tecnológica de gerar grandes quantidades de dados, de diferentes origens e </a:t>
            </a:r>
            <a:r>
              <a:rPr lang="pt-BR" sz="2000" dirty="0" smtClean="0">
                <a:latin typeface="Titillium" pitchFamily="50" charset="0"/>
              </a:rPr>
              <a:t>formatos.</a:t>
            </a:r>
            <a:endParaRPr lang="pt-BR" sz="2000" dirty="0">
              <a:latin typeface="Titillium" pitchFamily="50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998171" y="2785646"/>
            <a:ext cx="1698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600" dirty="0" smtClean="0">
                <a:latin typeface="Titillium" pitchFamily="50" charset="0"/>
              </a:rPr>
              <a:t>(</a:t>
            </a:r>
            <a:r>
              <a:rPr lang="pt-BR" sz="1600" dirty="0">
                <a:latin typeface="Titillium" pitchFamily="50" charset="0"/>
              </a:rPr>
              <a:t>Chen et </a:t>
            </a:r>
            <a:r>
              <a:rPr lang="pt-BR" sz="1600" dirty="0" smtClean="0">
                <a:latin typeface="Titillium" pitchFamily="50" charset="0"/>
              </a:rPr>
              <a:t>al.</a:t>
            </a:r>
            <a:r>
              <a:rPr lang="pt-BR" sz="1600" dirty="0" smtClean="0">
                <a:latin typeface="Titillium" pitchFamily="50" charset="0"/>
              </a:rPr>
              <a:t>,2014)</a:t>
            </a:r>
            <a:endParaRPr lang="pt-BR" sz="1600" dirty="0">
              <a:latin typeface="Titillium" pitchFamily="50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111001">
            <a:off x="1429643" y="1615465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B050"/>
                </a:solidFill>
                <a:latin typeface="11S01 Black Tuesday" panose="020B0604020202020204" pitchFamily="34" charset="0"/>
              </a:rPr>
              <a:t>“</a:t>
            </a:r>
            <a:endParaRPr lang="pt-BR" sz="5400" b="1" dirty="0">
              <a:solidFill>
                <a:srgbClr val="00B050"/>
              </a:solidFill>
              <a:latin typeface="11S01 Black Tuesday" panose="020B0604020202020204" pitchFamily="34" charset="0"/>
            </a:endParaRPr>
          </a:p>
        </p:txBody>
      </p:sp>
      <p:pic>
        <p:nvPicPr>
          <p:cNvPr id="6146" name="Picture 2" descr="C:\Users\thall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2615693" cy="26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hall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11489"/>
            <a:ext cx="1450218" cy="15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2057400" y="4971871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Titillium" pitchFamily="50" charset="0"/>
              </a:rPr>
              <a:t>Nova </a:t>
            </a:r>
            <a:r>
              <a:rPr lang="pt-BR" dirty="0">
                <a:latin typeface="Titillium" pitchFamily="50" charset="0"/>
              </a:rPr>
              <a:t>maneira de </a:t>
            </a:r>
            <a:r>
              <a:rPr lang="pt-BR" b="1" dirty="0">
                <a:latin typeface="Titillium" pitchFamily="50" charset="0"/>
              </a:rPr>
              <a:t>armazenar</a:t>
            </a:r>
            <a:r>
              <a:rPr lang="pt-BR" dirty="0">
                <a:latin typeface="Titillium" pitchFamily="50" charset="0"/>
              </a:rPr>
              <a:t>, </a:t>
            </a:r>
            <a:r>
              <a:rPr lang="pt-BR" b="1" dirty="0">
                <a:latin typeface="Titillium" pitchFamily="50" charset="0"/>
              </a:rPr>
              <a:t>gerenciar</a:t>
            </a:r>
            <a:r>
              <a:rPr lang="pt-BR" dirty="0">
                <a:latin typeface="Titillium" pitchFamily="50" charset="0"/>
              </a:rPr>
              <a:t> e </a:t>
            </a:r>
            <a:r>
              <a:rPr lang="pt-BR" b="1" dirty="0">
                <a:latin typeface="Titillium" pitchFamily="50" charset="0"/>
              </a:rPr>
              <a:t>analisar</a:t>
            </a:r>
            <a:r>
              <a:rPr lang="pt-BR" dirty="0">
                <a:latin typeface="Titillium" pitchFamily="50" charset="0"/>
              </a:rPr>
              <a:t> grandes volumes de dados de diversas </a:t>
            </a:r>
            <a:r>
              <a:rPr lang="pt-BR" dirty="0" smtClean="0">
                <a:latin typeface="Titillium" pitchFamily="50" charset="0"/>
              </a:rPr>
              <a:t>fontes.</a:t>
            </a:r>
            <a:endParaRPr lang="pt-BR" dirty="0">
              <a:latin typeface="Titill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6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3268" y="1168568"/>
            <a:ext cx="780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BIG DATA</a:t>
            </a:r>
            <a:endParaRPr lang="pt-BR" sz="2400" b="1" dirty="0">
              <a:solidFill>
                <a:srgbClr val="00B050"/>
              </a:solidFill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 rot="1339017">
            <a:off x="3066620" y="2830491"/>
            <a:ext cx="47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00B050"/>
                </a:solidFill>
                <a:latin typeface="11S01 Black Tuesday" panose="020B0604020202020204" pitchFamily="34" charset="0"/>
              </a:rPr>
              <a:t>”</a:t>
            </a:r>
            <a:endParaRPr lang="pt-BR" sz="5400" dirty="0">
              <a:latin typeface="11S01 Black Tuesday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 rot="1111001">
            <a:off x="1429643" y="1615465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B050"/>
                </a:solidFill>
                <a:latin typeface="11S01 Black Tuesday" panose="020B0604020202020204" pitchFamily="34" charset="0"/>
              </a:rPr>
              <a:t>“</a:t>
            </a:r>
            <a:endParaRPr lang="pt-BR" sz="5400" b="1" dirty="0">
              <a:solidFill>
                <a:srgbClr val="00B050"/>
              </a:solidFill>
              <a:latin typeface="11S01 Black Tuesday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24000" y="3884474"/>
            <a:ext cx="43430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Titillium" pitchFamily="50" charset="0"/>
              </a:rPr>
              <a:t>São </a:t>
            </a:r>
            <a:r>
              <a:rPr lang="pt-BR" sz="1600" dirty="0">
                <a:latin typeface="Titillium" pitchFamily="50" charset="0"/>
              </a:rPr>
              <a:t>recursos de informação de alto volume, alta velocidade e alta variedade que exigem formas inovadoras e econômicas de processamento de informações para uma melhor compreensão e tomada de </a:t>
            </a:r>
            <a:r>
              <a:rPr lang="pt-BR" sz="1600" dirty="0" smtClean="0">
                <a:latin typeface="Titillium" pitchFamily="50" charset="0"/>
              </a:rPr>
              <a:t>decisão.</a:t>
            </a:r>
            <a:endParaRPr lang="pt-BR" sz="1600" dirty="0">
              <a:latin typeface="Titillium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28800" y="1799272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itillium" pitchFamily="50" charset="0"/>
              </a:rPr>
              <a:t>O grande número de dados é um termo que descreve grandes volumes de dados de alta velocidade, complexos e variáveis que exigem técnicas e tecnologias avançadas para permitir a captura, armazenamento, distribuição, gerenciamento e análise da informação.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6171807" y="3157639"/>
            <a:ext cx="2378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tillium" pitchFamily="50" charset="0"/>
              </a:rPr>
              <a:t>TECHAMERICA (2012) </a:t>
            </a:r>
            <a:endParaRPr lang="pt-BR" dirty="0">
              <a:latin typeface="Titillium" pitchFamily="50" charset="0"/>
            </a:endParaRPr>
          </a:p>
        </p:txBody>
      </p:sp>
      <p:pic>
        <p:nvPicPr>
          <p:cNvPr id="7170" name="Picture 2" descr="C:\Users\thall\Desktop\big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53" y="3810000"/>
            <a:ext cx="3083108" cy="26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467100" y="2678668"/>
            <a:ext cx="3200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Bebas Neue" pitchFamily="34" charset="0"/>
              </a:rPr>
              <a:t>Modelo de dados</a:t>
            </a:r>
            <a:endParaRPr lang="pt-BR" sz="2400" dirty="0">
              <a:latin typeface="Bebas Neue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866900" y="4431268"/>
            <a:ext cx="1981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Bebas Neue" pitchFamily="34" charset="0"/>
              </a:rPr>
              <a:t>Conceitual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92569" y="504086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tillium" pitchFamily="50" charset="0"/>
              </a:rPr>
              <a:t>Definido por </a:t>
            </a:r>
            <a:r>
              <a:rPr lang="pt-BR" dirty="0" err="1" smtClean="0">
                <a:latin typeface="Titillium" pitchFamily="50" charset="0"/>
              </a:rPr>
              <a:t>Poolet</a:t>
            </a:r>
            <a:r>
              <a:rPr lang="pt-BR" dirty="0" smtClean="0">
                <a:latin typeface="Titillium" pitchFamily="50" charset="0"/>
              </a:rPr>
              <a:t> (2000).</a:t>
            </a:r>
            <a:endParaRPr lang="pt-BR" dirty="0">
              <a:latin typeface="Titillium" pitchFamily="50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371600" y="912600"/>
            <a:ext cx="8076840" cy="45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pt-BR" sz="2400" b="1" dirty="0" smtClean="0">
                <a:latin typeface="Bebas Neue" pitchFamily="34" charset="0"/>
              </a:rPr>
              <a:t>Modelo </a:t>
            </a:r>
            <a:r>
              <a:rPr lang="pt-BR" sz="2400" b="1" dirty="0">
                <a:latin typeface="Bebas Neue" pitchFamily="34" charset="0"/>
              </a:rPr>
              <a:t>de Dados 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067300" y="3212068"/>
            <a:ext cx="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857500" y="3680936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991100" y="3680936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4076700" y="4431268"/>
            <a:ext cx="1981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Bebas Neue" pitchFamily="34" charset="0"/>
              </a:rPr>
              <a:t>Lógico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286500" y="4431268"/>
            <a:ext cx="1981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atin typeface="Bebas Neue" pitchFamily="34" charset="0"/>
              </a:rPr>
              <a:t>Físico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067300" y="3680936"/>
            <a:ext cx="0" cy="729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124700" y="3680936"/>
            <a:ext cx="0" cy="729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2857500" y="3680936"/>
            <a:ext cx="0" cy="729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638300" y="1515070"/>
            <a:ext cx="712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itillium" pitchFamily="50" charset="0"/>
              </a:rPr>
              <a:t>Os modelos de dados objetivam </a:t>
            </a:r>
            <a:r>
              <a:rPr lang="pt-BR" dirty="0" smtClean="0">
                <a:latin typeface="Titillium" pitchFamily="50" charset="0"/>
              </a:rPr>
              <a:t>representar </a:t>
            </a:r>
            <a:r>
              <a:rPr lang="pt-BR" dirty="0">
                <a:latin typeface="Titillium" pitchFamily="50" charset="0"/>
              </a:rPr>
              <a:t>a realidade de algum objeto ou </a:t>
            </a:r>
            <a:r>
              <a:rPr lang="pt-BR" dirty="0" smtClean="0">
                <a:latin typeface="Titillium" pitchFamily="50" charset="0"/>
              </a:rPr>
              <a:t>fenômeno e são usados para </a:t>
            </a:r>
            <a:r>
              <a:rPr lang="pt-BR" dirty="0">
                <a:latin typeface="Titillium" pitchFamily="50" charset="0"/>
              </a:rPr>
              <a:t>análises, diagnósticos e criação de bases de dados.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thall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6" y="4551363"/>
            <a:ext cx="2100780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hall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22563"/>
            <a:ext cx="2100780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thall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6" y="990600"/>
            <a:ext cx="2100780" cy="63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78000" y="1591270"/>
            <a:ext cx="660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Titillium" pitchFamily="50" charset="0"/>
              </a:rPr>
              <a:t>Formato </a:t>
            </a:r>
            <a:r>
              <a:rPr lang="pt-BR" dirty="0">
                <a:latin typeface="Titillium" pitchFamily="50" charset="0"/>
              </a:rPr>
              <a:t>gráfico que facilita a representação das necessidades de informação da aplicação e o entendimento de todos os usuários e </a:t>
            </a:r>
            <a:r>
              <a:rPr lang="pt-BR" dirty="0" smtClean="0">
                <a:latin typeface="Titillium" pitchFamily="50" charset="0"/>
              </a:rPr>
              <a:t>projetistas</a:t>
            </a:r>
            <a:r>
              <a:rPr lang="pt-BR" dirty="0" smtClean="0">
                <a:latin typeface="Titillium" pitchFamily="50" charset="0"/>
              </a:rPr>
              <a:t>.</a:t>
            </a:r>
            <a:endParaRPr lang="pt-BR" dirty="0" smtClean="0">
              <a:latin typeface="Titillium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78000" y="5181600"/>
            <a:ext cx="660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>
                <a:latin typeface="Titillium" pitchFamily="50" charset="0"/>
              </a:rPr>
              <a:t>Elmasri</a:t>
            </a:r>
            <a:r>
              <a:rPr lang="pt-BR" dirty="0">
                <a:latin typeface="Titillium" pitchFamily="50" charset="0"/>
              </a:rPr>
              <a:t> e </a:t>
            </a:r>
            <a:r>
              <a:rPr lang="pt-BR" dirty="0" err="1">
                <a:latin typeface="Titillium" pitchFamily="50" charset="0"/>
              </a:rPr>
              <a:t>Navathe</a:t>
            </a:r>
            <a:r>
              <a:rPr lang="pt-BR" dirty="0">
                <a:latin typeface="Titillium" pitchFamily="50" charset="0"/>
              </a:rPr>
              <a:t> (2006) afirmam que o modelo físico de dados contém conceitos que descrevem detalhes de como os dados estão armazenados no computador.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78000" y="3420070"/>
            <a:ext cx="660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Titillium" pitchFamily="50" charset="0"/>
              </a:rPr>
              <a:t>O modelo lógico leva em consideração as limitações e possíveis relacionamentos e objetiva demonstrar como as entidades se relacionam entre si.</a:t>
            </a:r>
            <a:endParaRPr lang="pt-BR" dirty="0">
              <a:latin typeface="Titillium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371600" y="2819400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b="1" dirty="0">
                <a:solidFill>
                  <a:schemeClr val="bg1"/>
                </a:solidFill>
                <a:latin typeface="Bebas Neue Bold" pitchFamily="34" charset="0"/>
              </a:rPr>
              <a:t>Modelo </a:t>
            </a:r>
            <a:r>
              <a:rPr lang="pt-BR" sz="2400" b="1" dirty="0" smtClean="0">
                <a:solidFill>
                  <a:schemeClr val="bg1"/>
                </a:solidFill>
                <a:latin typeface="Bebas Neue Bold" pitchFamily="34" charset="0"/>
              </a:rPr>
              <a:t>Lógico</a:t>
            </a:r>
            <a:endParaRPr lang="pt-BR" sz="2400" b="1" dirty="0">
              <a:solidFill>
                <a:schemeClr val="bg1"/>
              </a:solidFill>
              <a:latin typeface="Bebas Neue Bold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61743" y="4633457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b="1" dirty="0">
                <a:solidFill>
                  <a:schemeClr val="bg1"/>
                </a:solidFill>
                <a:latin typeface="Bebas Neue Bold" pitchFamily="34" charset="0"/>
              </a:rPr>
              <a:t>Modelo </a:t>
            </a:r>
            <a:r>
              <a:rPr lang="pt-BR" sz="2400" b="1" dirty="0" smtClean="0">
                <a:solidFill>
                  <a:schemeClr val="bg1"/>
                </a:solidFill>
                <a:latin typeface="Bebas Neue Bold" pitchFamily="34" charset="0"/>
              </a:rPr>
              <a:t>físico</a:t>
            </a:r>
            <a:endParaRPr lang="pt-BR" sz="2400" b="1" dirty="0">
              <a:solidFill>
                <a:schemeClr val="bg1"/>
              </a:solidFill>
              <a:latin typeface="Bebas Neue Bold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379986" y="1085779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b="1" dirty="0">
                <a:solidFill>
                  <a:schemeClr val="bg1"/>
                </a:solidFill>
                <a:latin typeface="Bebas Neue Bold" pitchFamily="34" charset="0"/>
              </a:rPr>
              <a:t>Modelo </a:t>
            </a:r>
            <a:r>
              <a:rPr lang="pt-BR" sz="2400" b="1" dirty="0" smtClean="0">
                <a:solidFill>
                  <a:schemeClr val="bg1"/>
                </a:solidFill>
                <a:latin typeface="Bebas Neue Bold" pitchFamily="34" charset="0"/>
              </a:rPr>
              <a:t>Conceitual</a:t>
            </a:r>
            <a:endParaRPr lang="pt-BR" sz="2400" b="1" dirty="0">
              <a:solidFill>
                <a:schemeClr val="bg1"/>
              </a:solidFill>
              <a:latin typeface="Bebas Neue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9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09800" y="5791200"/>
            <a:ext cx="5648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Figura 1 </a:t>
            </a:r>
            <a:r>
              <a:rPr lang="pt-BR" sz="1400" dirty="0" smtClean="0"/>
              <a:t>– Localização do bairro das Graças, Recife – Pernambuco. </a:t>
            </a:r>
            <a:endParaRPr lang="pt-BR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t="13093" r="18120" b="14089"/>
          <a:stretch/>
        </p:blipFill>
        <p:spPr bwMode="auto">
          <a:xfrm>
            <a:off x="2310318" y="1447800"/>
            <a:ext cx="5548086" cy="4228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209800" y="6016823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smtClean="0"/>
              <a:t>Google </a:t>
            </a:r>
            <a:r>
              <a:rPr lang="pt-BR" sz="1400" dirty="0" err="1" smtClean="0"/>
              <a:t>Maps</a:t>
            </a:r>
            <a:r>
              <a:rPr lang="pt-BR" sz="1400" dirty="0" smtClean="0"/>
              <a:t> (2017).</a:t>
            </a:r>
            <a:endParaRPr lang="pt-BR" sz="14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 smtClean="0">
                <a:solidFill>
                  <a:sysClr val="windowText" lastClr="000000"/>
                </a:solidFill>
                <a:latin typeface="Bebas Neue" pitchFamily="34" charset="0"/>
              </a:rPr>
              <a:t>Área de estudo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1386000" y="2565000"/>
            <a:ext cx="7415640" cy="15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3960000" y="2051640"/>
            <a:ext cx="3705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1500166" y="1071546"/>
            <a:ext cx="7429552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" name="CaixaDeTexto 8"/>
          <p:cNvSpPr txBox="1"/>
          <p:nvPr/>
        </p:nvSpPr>
        <p:spPr>
          <a:xfrm>
            <a:off x="1428728" y="1500174"/>
            <a:ext cx="74295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PROBLEMA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ESTADO DA  ARTE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OBJETIVOS</a:t>
            </a:r>
            <a:endParaRPr lang="pt-B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REVISÃO DE LITERATURA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ÁREA DE ESTUDO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REFERÊNCIAS BLIBIOGRÁFICAS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7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8" name="Retângulo 7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 Neue" pitchFamily="34" charset="0"/>
              </a:rPr>
              <a:t>SUMÁRIO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95400" y="1066800"/>
            <a:ext cx="76961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CHEN, M., MAO, </a:t>
            </a:r>
            <a:r>
              <a:rPr lang="en-US" sz="1200" dirty="0" smtClean="0">
                <a:latin typeface="+mj-lt"/>
              </a:rPr>
              <a:t>S.;LIU</a:t>
            </a:r>
            <a:r>
              <a:rPr lang="en-US" sz="1200" dirty="0">
                <a:latin typeface="+mj-lt"/>
              </a:rPr>
              <a:t>, Y. </a:t>
            </a:r>
            <a:r>
              <a:rPr lang="en-US" sz="1200" b="1" dirty="0">
                <a:latin typeface="+mj-lt"/>
              </a:rPr>
              <a:t>BIG DATA: A SURVEY. MOBILE NETWORKS AND APPLICATIONS</a:t>
            </a:r>
            <a:r>
              <a:rPr lang="en-US" sz="1200" dirty="0">
                <a:latin typeface="+mj-lt"/>
              </a:rPr>
              <a:t>. 19(2), 171–209, 2014. </a:t>
            </a:r>
            <a:endParaRPr lang="pt-BR" sz="1200" dirty="0">
              <a:latin typeface="+mj-lt"/>
            </a:endParaRPr>
          </a:p>
          <a:p>
            <a:endParaRPr lang="pt-BR" sz="1200" dirty="0" smtClean="0">
              <a:latin typeface="+mj-lt"/>
            </a:endParaRPr>
          </a:p>
          <a:p>
            <a:r>
              <a:rPr lang="pt-BR" sz="1200" dirty="0" smtClean="0">
                <a:latin typeface="+mj-lt"/>
              </a:rPr>
              <a:t>DEPINÉ, Á. C. </a:t>
            </a:r>
            <a:r>
              <a:rPr lang="pt-BR" sz="1200" b="1" dirty="0" smtClean="0">
                <a:latin typeface="+mj-lt"/>
              </a:rPr>
              <a:t>FATORES DE ATRAÇÃO E RETENÇÃO DA CLASSE CRIATIVA: O POTENCIAL DE FLORIANÓPOLIS COMO CIDADE HUMANA INTELIGENTE. </a:t>
            </a:r>
            <a:r>
              <a:rPr lang="pt-BR" sz="1200" dirty="0" smtClean="0">
                <a:latin typeface="+mj-lt"/>
              </a:rPr>
              <a:t>120 F. DISSERTAÇÃO (MESTRADO EM ENGENHARIA E GESTÃO DO CONHECIMENTO) - UNIVERSIDADE FEDERAL DE SANTA CATARINA, SANTA CATARINA, 2016.</a:t>
            </a:r>
          </a:p>
          <a:p>
            <a:endParaRPr lang="pt-BR" sz="1200" dirty="0">
              <a:latin typeface="+mj-lt"/>
            </a:endParaRPr>
          </a:p>
          <a:p>
            <a:r>
              <a:rPr lang="pt-BR" sz="1200" dirty="0" smtClean="0"/>
              <a:t>ELMASRI, R.; NAVATHE, S. B.</a:t>
            </a:r>
            <a:r>
              <a:rPr lang="pt-BR" sz="1200" b="1" dirty="0" smtClean="0"/>
              <a:t> SISTEMA DE BANCO DE DADOS.</a:t>
            </a:r>
            <a:r>
              <a:rPr lang="pt-BR" sz="1200" dirty="0" smtClean="0"/>
              <a:t> SÃO PAULO: PEARSON, 2005. </a:t>
            </a:r>
            <a:endParaRPr lang="pt-BR" sz="1200" dirty="0" smtClean="0">
              <a:latin typeface="+mj-lt"/>
            </a:endParaRPr>
          </a:p>
          <a:p>
            <a:r>
              <a:rPr lang="pt-BR" sz="1200" dirty="0" smtClean="0">
                <a:latin typeface="+mj-lt"/>
              </a:rPr>
              <a:t> </a:t>
            </a:r>
          </a:p>
          <a:p>
            <a:pPr algn="just"/>
            <a:r>
              <a:rPr lang="en-US" sz="1200" dirty="0" smtClean="0">
                <a:latin typeface="+mj-lt"/>
              </a:rPr>
              <a:t>KANTER, R. M.; LITOW, S. S. </a:t>
            </a:r>
            <a:r>
              <a:rPr lang="en-US" sz="1200" b="1" dirty="0" smtClean="0">
                <a:latin typeface="+mj-lt"/>
              </a:rPr>
              <a:t>INFORMED AND INTERCONNECTED: A MANIFESTO FOR SMARTER CITIES.</a:t>
            </a:r>
            <a:r>
              <a:rPr lang="en-US" sz="1200" dirty="0" smtClean="0">
                <a:latin typeface="+mj-lt"/>
              </a:rPr>
              <a:t> HARVARD BUSINESS SCHOOL GENERAL MANAGEMENT UNIT WORKING PAPER 09-141, 2009, DISPONÍVEL </a:t>
            </a:r>
            <a:r>
              <a:rPr lang="en-US" sz="1200" dirty="0">
                <a:latin typeface="+mj-lt"/>
              </a:rPr>
              <a:t>EM http://www.hbs.edu/faculty/Publication%20Files/09-141.pdf. </a:t>
            </a:r>
            <a:r>
              <a:rPr lang="en-US" sz="1200" dirty="0" smtClean="0">
                <a:latin typeface="+mj-lt"/>
              </a:rPr>
              <a:t>ACESSO EM 08 SETEMBRO 2017. </a:t>
            </a:r>
          </a:p>
          <a:p>
            <a:pPr algn="just"/>
            <a:r>
              <a:rPr lang="pt-BR" sz="1200" dirty="0" smtClean="0">
                <a:latin typeface="+mj-lt"/>
              </a:rPr>
              <a:t> </a:t>
            </a:r>
            <a:endParaRPr lang="pt-BR" sz="1200" dirty="0">
              <a:latin typeface="+mj-lt"/>
            </a:endParaRPr>
          </a:p>
          <a:p>
            <a:r>
              <a:rPr lang="pt-BR" sz="1200" dirty="0" smtClean="0">
                <a:latin typeface="+mj-lt"/>
              </a:rPr>
              <a:t>POOLET, </a:t>
            </a:r>
            <a:r>
              <a:rPr lang="pt-BR" sz="1200" dirty="0">
                <a:latin typeface="+mj-lt"/>
              </a:rPr>
              <a:t>M. </a:t>
            </a:r>
            <a:r>
              <a:rPr lang="pt-BR" sz="1200" dirty="0" smtClean="0">
                <a:latin typeface="+mj-lt"/>
              </a:rPr>
              <a:t>A</a:t>
            </a:r>
            <a:r>
              <a:rPr lang="pt-BR" sz="1200" b="1" dirty="0" smtClean="0">
                <a:latin typeface="+mj-lt"/>
              </a:rPr>
              <a:t>. DATA MODELING. </a:t>
            </a:r>
            <a:r>
              <a:rPr lang="pt-BR" sz="1200" dirty="0" smtClean="0">
                <a:latin typeface="+mj-lt"/>
              </a:rPr>
              <a:t>2000. DISPONÍVEL EM &lt;http://sqlmag.com/business-intelligence/data-modeling&gt; ACESSO</a:t>
            </a:r>
            <a:r>
              <a:rPr lang="pt-BR" sz="1200" b="1" dirty="0" smtClean="0">
                <a:latin typeface="+mj-lt"/>
              </a:rPr>
              <a:t>: </a:t>
            </a:r>
            <a:r>
              <a:rPr lang="pt-BR" sz="1200" dirty="0" smtClean="0">
                <a:latin typeface="+mj-lt"/>
              </a:rPr>
              <a:t>28 ABRIL 2017.</a:t>
            </a:r>
          </a:p>
          <a:p>
            <a:endParaRPr lang="pt-BR" sz="1200" b="1" dirty="0">
              <a:latin typeface="+mj-lt"/>
            </a:endParaRPr>
          </a:p>
          <a:p>
            <a:r>
              <a:rPr lang="pt-BR" sz="1200" dirty="0">
                <a:latin typeface="+mj-lt"/>
              </a:rPr>
              <a:t>MANCINI, M. </a:t>
            </a:r>
            <a:r>
              <a:rPr lang="pt-BR" sz="1200" b="1" dirty="0" smtClean="0">
                <a:latin typeface="+mj-lt"/>
              </a:rPr>
              <a:t>INTERNET DAS COISAS: HISTÓRIA, CONCEITOS, APLICAÇÕES E DESAFIOS. </a:t>
            </a:r>
            <a:r>
              <a:rPr lang="pt-BR" sz="1200" dirty="0" smtClean="0">
                <a:latin typeface="+mj-lt"/>
              </a:rPr>
              <a:t>2017</a:t>
            </a:r>
            <a:r>
              <a:rPr lang="pt-BR" sz="1200" dirty="0">
                <a:latin typeface="+mj-lt"/>
              </a:rPr>
              <a:t>. DISPONÍVEL &lt;https://pmisp.org.br/documents/acervo-arquivos/241-internet-das-coisas-historia-conceitos-aplicacoes-e-desafios/file. ACESSO: 10 SETEMBRO 2017.</a:t>
            </a:r>
          </a:p>
          <a:p>
            <a:pPr algn="just"/>
            <a:endParaRPr lang="pt-BR" sz="1200" dirty="0" smtClean="0">
              <a:latin typeface="+mj-lt"/>
            </a:endParaRPr>
          </a:p>
          <a:p>
            <a:r>
              <a:rPr lang="en-US" sz="1200" dirty="0">
                <a:latin typeface="+mj-lt"/>
              </a:rPr>
              <a:t>ITU </a:t>
            </a:r>
            <a:r>
              <a:rPr lang="en-US" sz="1200" dirty="0" smtClean="0">
                <a:latin typeface="+mj-lt"/>
              </a:rPr>
              <a:t>- INTERNATIONAL TELECOMMUNICATION UNION. </a:t>
            </a:r>
            <a:r>
              <a:rPr lang="en-US" sz="1200" b="1" dirty="0" smtClean="0">
                <a:latin typeface="+mj-lt"/>
              </a:rPr>
              <a:t>OVERVIEW OF THE INTERNET OF THINGS. </a:t>
            </a:r>
            <a:r>
              <a:rPr lang="en-US" sz="1200" dirty="0">
                <a:latin typeface="+mj-lt"/>
              </a:rPr>
              <a:t>SERIES Y: GLOBAL INFORMATION INFRASTRUCTURE, INTERNET PROTOCOL ASPECTS AND NEXT-GENERATION </a:t>
            </a:r>
            <a:r>
              <a:rPr lang="en-US" sz="1200" dirty="0" smtClean="0">
                <a:latin typeface="+mj-lt"/>
              </a:rPr>
              <a:t>NETWORKS, </a:t>
            </a:r>
            <a:r>
              <a:rPr lang="en-US" sz="1200" dirty="0">
                <a:latin typeface="+mj-lt"/>
              </a:rPr>
              <a:t>2012</a:t>
            </a:r>
            <a:r>
              <a:rPr lang="en-US" sz="1200" dirty="0" smtClean="0">
                <a:latin typeface="+mj-lt"/>
              </a:rPr>
              <a:t>.  </a:t>
            </a:r>
            <a:r>
              <a:rPr lang="pt-BR" sz="1200" dirty="0">
                <a:latin typeface="+mj-lt"/>
              </a:rPr>
              <a:t> </a:t>
            </a:r>
            <a:endParaRPr lang="pt-BR" sz="1200" dirty="0" smtClean="0">
              <a:latin typeface="+mj-lt"/>
            </a:endParaRPr>
          </a:p>
          <a:p>
            <a:endParaRPr lang="pt-BR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TECHAMERICA - </a:t>
            </a:r>
            <a:r>
              <a:rPr lang="en-US" sz="1200" dirty="0">
                <a:latin typeface="+mj-lt"/>
              </a:rPr>
              <a:t>TECHAMERICA</a:t>
            </a:r>
            <a:r>
              <a:rPr lang="en-US" sz="1200" dirty="0" smtClean="0">
                <a:latin typeface="+mj-lt"/>
              </a:rPr>
              <a:t> FOUNDATION’S FEDERAL BIG DATA COMMISSION. </a:t>
            </a:r>
            <a:r>
              <a:rPr lang="en-US" sz="1200" b="1" dirty="0" smtClean="0">
                <a:latin typeface="+mj-lt"/>
              </a:rPr>
              <a:t>DEMYSTIFYING BIG DATA: A PRACTICAL GUIDE TO TRANSFORMING THE BUSINESS OF GOVERNMENT</a:t>
            </a:r>
            <a:r>
              <a:rPr lang="en-US" sz="1200" dirty="0" smtClean="0">
                <a:latin typeface="+mj-lt"/>
              </a:rPr>
              <a:t>. 2012. </a:t>
            </a:r>
            <a:r>
              <a:rPr lang="pt-BR" sz="1200" dirty="0">
                <a:latin typeface="+mj-lt"/>
              </a:rPr>
              <a:t>DISPONÍVEL EM &lt;https://bigdatawg.nist.gov/_uploadfiles/M0068_v1_3903747095.pdf&gt; ACESSO</a:t>
            </a:r>
            <a:r>
              <a:rPr lang="pt-BR" sz="1200" b="1" dirty="0">
                <a:latin typeface="+mj-lt"/>
              </a:rPr>
              <a:t>: </a:t>
            </a:r>
            <a:r>
              <a:rPr lang="pt-BR" sz="1200" dirty="0" smtClean="0">
                <a:latin typeface="+mj-lt"/>
              </a:rPr>
              <a:t>10 SETEMBRO 2017</a:t>
            </a:r>
            <a:r>
              <a:rPr lang="pt-BR" sz="1200" dirty="0">
                <a:latin typeface="+mj-lt"/>
              </a:rPr>
              <a:t>.</a:t>
            </a:r>
            <a:endParaRPr lang="pt-BR" sz="1200" b="1" dirty="0">
              <a:latin typeface="+mj-lt"/>
            </a:endParaRPr>
          </a:p>
          <a:p>
            <a:pPr algn="just"/>
            <a:endParaRPr lang="pt-BR" sz="1200" dirty="0">
              <a:latin typeface="+mj-lt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71600" y="0"/>
            <a:ext cx="8076840" cy="1144800"/>
          </a:xfrm>
        </p:spPr>
        <p:txBody>
          <a:bodyPr/>
          <a:lstStyle/>
          <a:p>
            <a:pPr algn="l"/>
            <a:r>
              <a:rPr lang="pt-BR" b="1" dirty="0" smtClean="0"/>
              <a:t>REFERÊNCIAS BIBLIOGRÁFICAS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95400" y="1066800"/>
            <a:ext cx="76961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RAMALHO, J. L. B. R. </a:t>
            </a:r>
            <a:r>
              <a:rPr lang="pt-BR" sz="1200" b="1" dirty="0" smtClean="0"/>
              <a:t>SMART CITIES – FAZER UMA AVALIAÇÃO DO ESTADO DA ARTE DO CONCEITO, E HIERARQUIZAR, COM BASE NUMA METODOLOGIA DE DECISÃO, AS MEDIDAS A IMPLEMENTAR NO TERRITÓRIO DE INTERVENÇÃO DA ENERGAIA.</a:t>
            </a:r>
            <a:r>
              <a:rPr lang="pt-BR" sz="1200" dirty="0" smtClean="0"/>
              <a:t> 56 F.  DISSERTAÇÃO (MESTRADO EM ENGENHARIA ELECTROTÉCNICA E DE COMPUTADORES)  - UNIVERSIDADE DO PORTO, PORTO, 2015. </a:t>
            </a:r>
          </a:p>
          <a:p>
            <a:pPr algn="just"/>
            <a:endParaRPr lang="pt-BR" sz="1200" dirty="0" smtClean="0"/>
          </a:p>
          <a:p>
            <a:r>
              <a:rPr lang="pt-BR" sz="1200" dirty="0" smtClean="0"/>
              <a:t>MAIA, D. C. M. </a:t>
            </a:r>
            <a:r>
              <a:rPr lang="pt-BR" sz="1200" b="1" dirty="0" smtClean="0"/>
              <a:t>ARQUITETURA DE ARMAZENAMENTO DE DADOS PARA SISTEMAS DE INFORMAÇÃO GEOGRÁFICA VOLUNTÁRIA UTILIZANDO BANCO DE DADOS NOSQL BASEADO EM DOCUMENTO</a:t>
            </a:r>
            <a:r>
              <a:rPr lang="pt-BR" sz="1200" dirty="0" smtClean="0"/>
              <a:t>. 110 F.  DISSERTAÇÃO (MESTRADO EM INFORMÁTICA)  - UNIVERSIDADE DE BRASILIA, BRASÍLIA, 2015. </a:t>
            </a:r>
          </a:p>
          <a:p>
            <a:pPr algn="just"/>
            <a:endParaRPr lang="pt-BR" sz="1200" dirty="0" smtClean="0"/>
          </a:p>
          <a:p>
            <a:pPr algn="just"/>
            <a:r>
              <a:rPr lang="pt-BR" sz="1200" dirty="0" smtClean="0"/>
              <a:t>KLEIN, V. B. </a:t>
            </a:r>
            <a:r>
              <a:rPr lang="pt-BR" sz="1200" b="1" dirty="0" smtClean="0"/>
              <a:t>UMA PROPOSTA DE MODELO CONCEITUAL PARA USO DE BIG DATA E OPEN DATA PARA SMART CITIES.</a:t>
            </a:r>
            <a:r>
              <a:rPr lang="pt-BR" sz="1200" dirty="0" smtClean="0"/>
              <a:t> 167 F.  DISSERTAÇÃO (MESTRADO EM ENGENHARIA E GESTÃO DO CONHECIMENTO)  - UNIVERSIDADE FEDERAL DE SANTA CATARINA , FLORIANÓPOLIS, 2015. 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 smtClean="0"/>
              <a:t>DURAND, A. E. J. </a:t>
            </a:r>
            <a:r>
              <a:rPr lang="pt-BR" sz="1200" b="1" dirty="0" smtClean="0"/>
              <a:t>CIDADES INTELIGENTES – ANÁLISE DE UM ESTUDO DE CASO.</a:t>
            </a:r>
            <a:r>
              <a:rPr lang="pt-BR" sz="1200" dirty="0" smtClean="0"/>
              <a:t> 82 F.  DISSERTAÇÃO (MESTRADO EM SISTEMAS DE INFORMAÇÃO ORGANIZACIONAIS) - INSTITUTO POLITÉCNICO DE SETÚBAL, SETÚBAL, 2013. 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 smtClean="0"/>
              <a:t>BRUHN, J. C. </a:t>
            </a:r>
            <a:r>
              <a:rPr lang="pt-BR" sz="1200" b="1" dirty="0" smtClean="0"/>
              <a:t>PROPOSTA DE MODELO PARA ESTRUTURAÇÃO DE CENTROS DE CONTROLE INTEGRADOS EM CIDADES MÉDIAS. </a:t>
            </a:r>
            <a:r>
              <a:rPr lang="pt-BR" sz="1200" dirty="0" smtClean="0"/>
              <a:t>89</a:t>
            </a:r>
            <a:r>
              <a:rPr lang="pt-BR" sz="1200" b="1" dirty="0" smtClean="0"/>
              <a:t> </a:t>
            </a:r>
            <a:r>
              <a:rPr lang="pt-BR" sz="1200" dirty="0" smtClean="0"/>
              <a:t>F.  DISSERTAÇÃO (MESTRADO </a:t>
            </a:r>
            <a:r>
              <a:rPr lang="pt-BR" sz="1200" dirty="0"/>
              <a:t>EM ENGENHARIA DE </a:t>
            </a:r>
            <a:r>
              <a:rPr lang="pt-BR" sz="1200" dirty="0" smtClean="0"/>
              <a:t>PRODUÇÃO) - UNIVERSIDADE FEDERAL DO RIO GRANDE DO SUL, PORTO ALEGRE, 2017. </a:t>
            </a:r>
          </a:p>
          <a:p>
            <a:pPr algn="just"/>
            <a:endParaRPr lang="pt-BR" sz="1200" dirty="0" smtClean="0"/>
          </a:p>
          <a:p>
            <a:pPr algn="just"/>
            <a:endParaRPr lang="pt-BR" sz="1200" dirty="0" smtClean="0"/>
          </a:p>
          <a:p>
            <a:pPr algn="just"/>
            <a:endParaRPr lang="pt-BR" sz="1200" dirty="0">
              <a:latin typeface="+mj-lt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71600" y="0"/>
            <a:ext cx="8076840" cy="1144800"/>
          </a:xfrm>
        </p:spPr>
        <p:txBody>
          <a:bodyPr/>
          <a:lstStyle/>
          <a:p>
            <a:pPr algn="l"/>
            <a:r>
              <a:rPr lang="pt-BR" b="1" dirty="0" smtClean="0"/>
              <a:t>REFERÊNCIAS BIBLIOGRÁFICAS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6992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1386000" y="2565000"/>
            <a:ext cx="7415640" cy="15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3960000" y="2051640"/>
            <a:ext cx="3705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1500166" y="1071546"/>
            <a:ext cx="7429552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" name="CaixaDeTexto 8"/>
          <p:cNvSpPr txBox="1"/>
          <p:nvPr/>
        </p:nvSpPr>
        <p:spPr>
          <a:xfrm>
            <a:off x="1428728" y="1500174"/>
            <a:ext cx="7429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tillium" pitchFamily="50" charset="0"/>
              </a:rPr>
              <a:t>A informação é usada em quase todos os aspectos da atividade humana e o seu </a:t>
            </a:r>
            <a:r>
              <a:rPr lang="pt-BR" dirty="0" smtClean="0">
                <a:latin typeface="Titillium" pitchFamily="50" charset="0"/>
              </a:rPr>
              <a:t>conhecimento/gerenciamento </a:t>
            </a:r>
            <a:r>
              <a:rPr lang="pt-BR" dirty="0">
                <a:latin typeface="Titillium" pitchFamily="50" charset="0"/>
              </a:rPr>
              <a:t>se faz </a:t>
            </a:r>
            <a:r>
              <a:rPr lang="pt-BR" dirty="0" smtClean="0">
                <a:latin typeface="Titillium" pitchFamily="50" charset="0"/>
              </a:rPr>
              <a:t>imprescindível.</a:t>
            </a:r>
          </a:p>
          <a:p>
            <a:pPr algn="just"/>
            <a:endParaRPr lang="pt-BR" dirty="0">
              <a:latin typeface="Titillium" pitchFamily="50" charset="0"/>
            </a:endParaRPr>
          </a:p>
          <a:p>
            <a:pPr algn="just"/>
            <a:r>
              <a:rPr lang="pt-BR" dirty="0" smtClean="0">
                <a:latin typeface="Titillium" pitchFamily="50" charset="0"/>
              </a:rPr>
              <a:t>Necessidade de gerenciar </a:t>
            </a:r>
            <a:r>
              <a:rPr lang="pt-BR" b="1" dirty="0">
                <a:latin typeface="Titillium" pitchFamily="50" charset="0"/>
              </a:rPr>
              <a:t>estruturas </a:t>
            </a:r>
            <a:r>
              <a:rPr lang="pt-BR" b="1" dirty="0" smtClean="0">
                <a:latin typeface="Titillium" pitchFamily="50" charset="0"/>
              </a:rPr>
              <a:t>complexas</a:t>
            </a:r>
            <a:r>
              <a:rPr lang="pt-BR" dirty="0" smtClean="0">
                <a:latin typeface="Titillium" pitchFamily="50" charset="0"/>
              </a:rPr>
              <a:t>, </a:t>
            </a:r>
            <a:r>
              <a:rPr lang="pt-BR" dirty="0">
                <a:latin typeface="Titillium" pitchFamily="50" charset="0"/>
              </a:rPr>
              <a:t>como os dados </a:t>
            </a:r>
            <a:r>
              <a:rPr lang="pt-BR" dirty="0" smtClean="0">
                <a:latin typeface="Titillium" pitchFamily="50" charset="0"/>
              </a:rPr>
              <a:t>espaciais: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Titillium" pitchFamily="50" charset="0"/>
              </a:rPr>
              <a:t>Estruturar </a:t>
            </a:r>
            <a:r>
              <a:rPr lang="pt-BR" dirty="0">
                <a:latin typeface="Titillium" pitchFamily="50" charset="0"/>
              </a:rPr>
              <a:t>os dados </a:t>
            </a:r>
            <a:r>
              <a:rPr lang="pt-BR" dirty="0" smtClean="0">
                <a:latin typeface="Titillium" pitchFamily="50" charset="0"/>
              </a:rPr>
              <a:t>relacionados;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Titillium" pitchFamily="50" charset="0"/>
              </a:rPr>
              <a:t>Unir </a:t>
            </a:r>
            <a:r>
              <a:rPr lang="pt-BR" dirty="0">
                <a:latin typeface="Titillium" pitchFamily="50" charset="0"/>
              </a:rPr>
              <a:t>diferentes tipos e estruturas de dados, armazenando-os de forma </a:t>
            </a:r>
            <a:r>
              <a:rPr lang="pt-BR" dirty="0" smtClean="0">
                <a:latin typeface="Titillium" pitchFamily="50" charset="0"/>
              </a:rPr>
              <a:t>lógica;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Titillium" pitchFamily="50" charset="0"/>
              </a:rPr>
              <a:t>Identificar a semântica </a:t>
            </a:r>
            <a:r>
              <a:rPr lang="pt-BR" dirty="0" smtClean="0">
                <a:latin typeface="Titillium" pitchFamily="50" charset="0"/>
              </a:rPr>
              <a:t>e </a:t>
            </a:r>
            <a:r>
              <a:rPr lang="pt-BR" dirty="0" smtClean="0">
                <a:latin typeface="Titillium" pitchFamily="50" charset="0"/>
              </a:rPr>
              <a:t>gerar informação através da análise e tratamento</a:t>
            </a:r>
            <a:r>
              <a:rPr lang="pt-BR" dirty="0" smtClean="0">
                <a:latin typeface="Titillium" pitchFamily="50" charset="0"/>
              </a:rPr>
              <a:t>.</a:t>
            </a:r>
            <a:endParaRPr lang="pt-BR" dirty="0" smtClean="0">
              <a:latin typeface="Titillium" pitchFamily="50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 Neue" pitchFamily="34" charset="0"/>
              </a:rPr>
              <a:t>INTRODUÇÃO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12" name="Retângulo 11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00166" y="4267200"/>
            <a:ext cx="730147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Titillium" pitchFamily="50" charset="0"/>
              </a:rPr>
              <a:t>Cidades mais inteligentes podem ajudar?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tillium" pitchFamily="50" charset="0"/>
              </a:rPr>
              <a:t>Melhorar os serviços urbanos;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tillium" pitchFamily="50" charset="0"/>
              </a:rPr>
              <a:t>Aumentar a qualidade de vida de seus cidadãos; 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tillium" pitchFamily="50" charset="0"/>
              </a:rPr>
              <a:t>Gerar maior desenvolvimento econômico sustentável .</a:t>
            </a:r>
            <a:endParaRPr lang="pt-BR" dirty="0">
              <a:latin typeface="Titillium" pitchFamily="50" charset="0"/>
            </a:endParaRPr>
          </a:p>
        </p:txBody>
      </p:sp>
      <p:pic>
        <p:nvPicPr>
          <p:cNvPr id="1026" name="Picture 2" descr="C:\Users\thall\Desktop\city-and-wi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697" y="4800601"/>
            <a:ext cx="2265822" cy="16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3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1386000" y="2565000"/>
            <a:ext cx="7415640" cy="15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3" name="CustomShape 5"/>
          <p:cNvSpPr/>
          <p:nvPr/>
        </p:nvSpPr>
        <p:spPr>
          <a:xfrm>
            <a:off x="3960000" y="2051640"/>
            <a:ext cx="3705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1500166" y="1071546"/>
            <a:ext cx="7429552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 Neue" pitchFamily="34" charset="0"/>
              </a:rPr>
              <a:t>INTRODUÇÃO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12" name="Retângulo 11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500166" y="1451475"/>
            <a:ext cx="73014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Titillium" pitchFamily="50" charset="0"/>
              </a:rPr>
              <a:t>Os </a:t>
            </a:r>
            <a:r>
              <a:rPr lang="pt-BR" b="1" dirty="0" smtClean="0">
                <a:latin typeface="Titillium" pitchFamily="50" charset="0"/>
              </a:rPr>
              <a:t>pilares</a:t>
            </a:r>
            <a:r>
              <a:rPr lang="pt-BR" dirty="0" smtClean="0">
                <a:latin typeface="Titillium" pitchFamily="50" charset="0"/>
              </a:rPr>
              <a:t> para a construção de </a:t>
            </a:r>
            <a:r>
              <a:rPr lang="pt-BR" b="1" dirty="0">
                <a:latin typeface="Titillium" pitchFamily="50" charset="0"/>
              </a:rPr>
              <a:t>cidades </a:t>
            </a:r>
            <a:r>
              <a:rPr lang="pt-BR" b="1" dirty="0" smtClean="0">
                <a:latin typeface="Titillium" pitchFamily="50" charset="0"/>
              </a:rPr>
              <a:t>inteligentes </a:t>
            </a:r>
            <a:r>
              <a:rPr lang="pt-BR" dirty="0" smtClean="0">
                <a:latin typeface="Titillium" pitchFamily="50" charset="0"/>
              </a:rPr>
              <a:t>são </a:t>
            </a:r>
            <a:r>
              <a:rPr lang="pt-BR" dirty="0" smtClean="0">
                <a:latin typeface="Titillium" pitchFamily="50" charset="0"/>
              </a:rPr>
              <a:t>as conex</a:t>
            </a:r>
            <a:r>
              <a:rPr lang="pt-BR" dirty="0" smtClean="0">
                <a:latin typeface="Titillium" pitchFamily="50" charset="0"/>
              </a:rPr>
              <a:t>ões</a:t>
            </a:r>
            <a:r>
              <a:rPr lang="pt-BR" dirty="0" smtClean="0">
                <a:latin typeface="Titillium" pitchFamily="50" charset="0"/>
              </a:rPr>
              <a:t> </a:t>
            </a:r>
            <a:r>
              <a:rPr lang="pt-BR" dirty="0" smtClean="0">
                <a:latin typeface="Titillium" pitchFamily="50" charset="0"/>
              </a:rPr>
              <a:t>entre: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Titillium" pitchFamily="50" charset="0"/>
              </a:rPr>
              <a:t>Capital humano;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Titillium" pitchFamily="50" charset="0"/>
              </a:rPr>
              <a:t>Capital social; </a:t>
            </a:r>
            <a:r>
              <a:rPr lang="pt-BR" dirty="0">
                <a:latin typeface="Titillium" pitchFamily="50" charset="0"/>
              </a:rPr>
              <a:t>e </a:t>
            </a:r>
            <a:endParaRPr lang="pt-BR" dirty="0" smtClean="0">
              <a:latin typeface="Titillium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>
                <a:latin typeface="Titillium" pitchFamily="50" charset="0"/>
              </a:rPr>
              <a:t>Infraestruturas de Tecnologias da Informação e Comunicação (TIC).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>
              <a:latin typeface="Titillium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itillium" pitchFamily="50" charset="0"/>
            </a:endParaRPr>
          </a:p>
          <a:p>
            <a:r>
              <a:rPr lang="pt-BR" dirty="0" smtClean="0">
                <a:latin typeface="Titillium" pitchFamily="50" charset="0"/>
              </a:rPr>
              <a:t>Plataformas </a:t>
            </a:r>
            <a:r>
              <a:rPr lang="pt-BR" dirty="0">
                <a:latin typeface="Titillium" pitchFamily="50" charset="0"/>
              </a:rPr>
              <a:t>de </a:t>
            </a:r>
            <a:r>
              <a:rPr lang="pt-BR" i="1" dirty="0">
                <a:latin typeface="Titillium" pitchFamily="50" charset="0"/>
              </a:rPr>
              <a:t>software</a:t>
            </a:r>
            <a:r>
              <a:rPr lang="pt-BR" dirty="0">
                <a:latin typeface="Titillium" pitchFamily="50" charset="0"/>
              </a:rPr>
              <a:t> </a:t>
            </a:r>
            <a:r>
              <a:rPr lang="pt-BR" dirty="0" smtClean="0">
                <a:latin typeface="Titillium" pitchFamily="50" charset="0"/>
              </a:rPr>
              <a:t>podem </a:t>
            </a:r>
            <a:r>
              <a:rPr lang="pt-BR" dirty="0">
                <a:latin typeface="Titillium" pitchFamily="50" charset="0"/>
              </a:rPr>
              <a:t>ser </a:t>
            </a:r>
            <a:r>
              <a:rPr lang="pt-BR" dirty="0" smtClean="0">
                <a:latin typeface="Titillium" pitchFamily="50" charset="0"/>
              </a:rPr>
              <a:t>usadas </a:t>
            </a:r>
            <a:r>
              <a:rPr lang="pt-BR" dirty="0">
                <a:latin typeface="Titillium" pitchFamily="50" charset="0"/>
              </a:rPr>
              <a:t>para facilitar </a:t>
            </a:r>
            <a:r>
              <a:rPr lang="pt-BR" dirty="0" smtClean="0">
                <a:latin typeface="Titillium" pitchFamily="50" charset="0"/>
              </a:rPr>
              <a:t>a </a:t>
            </a:r>
            <a:r>
              <a:rPr lang="pt-BR" dirty="0">
                <a:latin typeface="Titillium" pitchFamily="50" charset="0"/>
              </a:rPr>
              <a:t>criação e integração de aplicações robustas para cidades </a:t>
            </a:r>
            <a:r>
              <a:rPr lang="pt-BR" dirty="0" smtClean="0">
                <a:latin typeface="Titillium" pitchFamily="50" charset="0"/>
              </a:rPr>
              <a:t>inteligentes.</a:t>
            </a:r>
            <a:endParaRPr lang="pt-BR" dirty="0">
              <a:latin typeface="Titillium" pitchFamily="50" charset="0"/>
            </a:endParaRPr>
          </a:p>
        </p:txBody>
      </p:sp>
      <p:pic>
        <p:nvPicPr>
          <p:cNvPr id="4098" name="Picture 2" descr="C:\Users\thall\Desktop\Big-Data-Big-Challe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03" y="3863611"/>
            <a:ext cx="4040655" cy="26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7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2133600" y="1609966"/>
            <a:ext cx="6095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Bebas Neue" pitchFamily="34" charset="0"/>
              </a:rPr>
              <a:t>Como gerenciar </a:t>
            </a:r>
            <a:r>
              <a:rPr lang="pt-BR" sz="2800" dirty="0" smtClean="0">
                <a:latin typeface="Bebas Neue" pitchFamily="34" charset="0"/>
              </a:rPr>
              <a:t>uma grande quantidade </a:t>
            </a:r>
            <a:r>
              <a:rPr lang="pt-BR" sz="2800" dirty="0">
                <a:latin typeface="Bebas Neue" pitchFamily="34" charset="0"/>
              </a:rPr>
              <a:t>de dados gerados a partir de implementação de uma SMART CITY em </a:t>
            </a:r>
            <a:r>
              <a:rPr lang="pt-BR" sz="2800" dirty="0" smtClean="0">
                <a:latin typeface="Bebas Neue" pitchFamily="34" charset="0"/>
              </a:rPr>
              <a:t>espaço URBANO consolidado?</a:t>
            </a:r>
          </a:p>
        </p:txBody>
      </p:sp>
      <p:sp>
        <p:nvSpPr>
          <p:cNvPr id="16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17" name="Retângulo 16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 Neue" pitchFamily="34" charset="0"/>
              </a:rPr>
              <a:t>PROBLEMA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714500" y="312420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solidFill>
                  <a:srgbClr val="00B050"/>
                </a:solidFill>
                <a:latin typeface="Bebas Neue" pitchFamily="34" charset="0"/>
              </a:rPr>
              <a:t>Criando um sistema de informação geográfica e modelando </a:t>
            </a:r>
            <a:r>
              <a:rPr lang="pt-BR" sz="2000" dirty="0">
                <a:solidFill>
                  <a:srgbClr val="00B050"/>
                </a:solidFill>
                <a:latin typeface="Bebas Neue" pitchFamily="34" charset="0"/>
              </a:rPr>
              <a:t>o banco de dados espacial PARA GERENCIAR E ARMAZENAR </a:t>
            </a:r>
            <a:r>
              <a:rPr lang="pt-BR" sz="2000" dirty="0" smtClean="0">
                <a:solidFill>
                  <a:srgbClr val="00B050"/>
                </a:solidFill>
                <a:latin typeface="Bebas Neue" pitchFamily="34" charset="0"/>
              </a:rPr>
              <a:t>INFORMAÇÕES em big data</a:t>
            </a:r>
            <a:endParaRPr lang="pt-BR" sz="2000" dirty="0">
              <a:solidFill>
                <a:srgbClr val="00B050"/>
              </a:solidFill>
              <a:latin typeface="Bebas Neue" pitchFamily="34" charset="0"/>
            </a:endParaRPr>
          </a:p>
        </p:txBody>
      </p:sp>
      <p:pic>
        <p:nvPicPr>
          <p:cNvPr id="2050" name="Picture 2" descr="C:\Users\thall\Desktop\Cidades-intelig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80" y="3918466"/>
            <a:ext cx="4835998" cy="23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8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 smtClean="0">
                <a:solidFill>
                  <a:sysClr val="windowText" lastClr="000000"/>
                </a:solidFill>
                <a:latin typeface="Bebas Neue" pitchFamily="34" charset="0"/>
              </a:rPr>
              <a:t>Estado da arte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1497"/>
              </p:ext>
            </p:extLst>
          </p:nvPr>
        </p:nvGraphicFramePr>
        <p:xfrm>
          <a:off x="1600200" y="1524000"/>
          <a:ext cx="7315200" cy="402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777066"/>
                <a:gridCol w="2099734"/>
              </a:tblGrid>
              <a:tr h="31890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Aplicação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de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Autores</a:t>
                      </a:r>
                      <a:endParaRPr lang="pt-BR" sz="1600" dirty="0"/>
                    </a:p>
                  </a:txBody>
                  <a:tcPr/>
                </a:tc>
              </a:tr>
              <a:tr h="79724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0" i="0" u="none" strike="noStrike" baseline="0" dirty="0" smtClean="0">
                          <a:solidFill>
                            <a:schemeClr val="dk1"/>
                          </a:solidFill>
                          <a:latin typeface="Titillium" pitchFamily="50" charset="0"/>
                          <a:ea typeface="+mn-ea"/>
                          <a:cs typeface="+mn-cs"/>
                        </a:rPr>
                        <a:t>Arquitetura de Armazenamento de Dados </a:t>
                      </a:r>
                      <a:r>
                        <a:rPr lang="pt-BR" sz="1500" b="0" i="0" u="none" strike="noStrike" baseline="0" dirty="0" err="1" smtClean="0">
                          <a:solidFill>
                            <a:schemeClr val="dk1"/>
                          </a:solidFill>
                          <a:latin typeface="Titillium" pitchFamily="50" charset="0"/>
                          <a:ea typeface="+mn-ea"/>
                          <a:cs typeface="+mn-cs"/>
                        </a:rPr>
                        <a:t>NoSQL</a:t>
                      </a:r>
                      <a:r>
                        <a:rPr lang="pt-BR" sz="1500" b="0" i="0" u="none" strike="noStrike" baseline="0" dirty="0" smtClean="0">
                          <a:solidFill>
                            <a:schemeClr val="dk1"/>
                          </a:solidFill>
                          <a:latin typeface="Titillium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(Dissertação)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Arquitetura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de dados e BD </a:t>
                      </a:r>
                      <a:r>
                        <a:rPr lang="pt-BR" sz="1500" baseline="0" dirty="0" err="1" smtClean="0">
                          <a:latin typeface="Titillium" pitchFamily="50" charset="0"/>
                        </a:rPr>
                        <a:t>NoSQL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MAIA (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2015)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</a:tr>
              <a:tr h="558074"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Estudo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de 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Implementação de </a:t>
                      </a:r>
                      <a:r>
                        <a:rPr lang="pt-BR" sz="1500" dirty="0" err="1" smtClean="0">
                          <a:latin typeface="Titillium" pitchFamily="50" charset="0"/>
                        </a:rPr>
                        <a:t>Smart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 </a:t>
                      </a:r>
                      <a:r>
                        <a:rPr lang="pt-BR" sz="1500" dirty="0" err="1" smtClean="0">
                          <a:latin typeface="Titillium" pitchFamily="50" charset="0"/>
                        </a:rPr>
                        <a:t>Cities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 (Dissertação)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err="1" smtClean="0">
                          <a:latin typeface="Titillium" pitchFamily="50" charset="0"/>
                        </a:rPr>
                        <a:t>Smart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 </a:t>
                      </a:r>
                      <a:r>
                        <a:rPr lang="pt-BR" sz="1500" dirty="0" err="1" smtClean="0">
                          <a:latin typeface="Titillium" pitchFamily="50" charset="0"/>
                        </a:rPr>
                        <a:t>Cities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RAMALHO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 (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2016)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</a:tr>
              <a:tr h="55807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Titillium" pitchFamily="50" charset="0"/>
                        </a:rPr>
                        <a:t>Proposta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de modelo conceitual para </a:t>
                      </a:r>
                      <a:r>
                        <a:rPr lang="pt-BR" sz="1500" baseline="0" dirty="0" err="1" smtClean="0">
                          <a:latin typeface="Titillium" pitchFamily="50" charset="0"/>
                        </a:rPr>
                        <a:t>Smart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</a:t>
                      </a:r>
                      <a:r>
                        <a:rPr lang="pt-BR" sz="1500" baseline="0" dirty="0" err="1" smtClean="0">
                          <a:latin typeface="Titillium" pitchFamily="50" charset="0"/>
                        </a:rPr>
                        <a:t>Cities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(Dissertação)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err="1" smtClean="0">
                          <a:latin typeface="Titillium" pitchFamily="50" charset="0"/>
                        </a:rPr>
                        <a:t>Smart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 </a:t>
                      </a:r>
                      <a:r>
                        <a:rPr lang="pt-BR" sz="1500" dirty="0" err="1" smtClean="0">
                          <a:latin typeface="Titillium" pitchFamily="50" charset="0"/>
                        </a:rPr>
                        <a:t>Cities</a:t>
                      </a:r>
                      <a:endParaRPr lang="pt-BR" sz="1500" dirty="0" smtClean="0">
                        <a:latin typeface="Titillium" pitchFamily="50" charset="0"/>
                      </a:endParaRPr>
                    </a:p>
                    <a:p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KLEIN (2015)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</a:tr>
              <a:tr h="55807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Titillium" pitchFamily="50" charset="0"/>
                        </a:rPr>
                        <a:t>Estudo de caso em Cidades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inteligentes</a:t>
                      </a:r>
                      <a:endParaRPr lang="pt-BR" sz="1500" dirty="0" smtClean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err="1" smtClean="0">
                          <a:latin typeface="Titillium" pitchFamily="50" charset="0"/>
                        </a:rPr>
                        <a:t>Smart</a:t>
                      </a:r>
                      <a:r>
                        <a:rPr lang="pt-BR" sz="1500" dirty="0" smtClean="0">
                          <a:latin typeface="Titillium" pitchFamily="50" charset="0"/>
                        </a:rPr>
                        <a:t> </a:t>
                      </a:r>
                      <a:r>
                        <a:rPr lang="pt-BR" sz="1500" dirty="0" err="1" smtClean="0">
                          <a:latin typeface="Titillium" pitchFamily="50" charset="0"/>
                        </a:rPr>
                        <a:t>Cities</a:t>
                      </a:r>
                      <a:endParaRPr lang="pt-BR" sz="1500" dirty="0" smtClean="0">
                        <a:latin typeface="Titillium" pitchFamily="50" charset="0"/>
                      </a:endParaRPr>
                    </a:p>
                    <a:p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DURAND (2013)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</a:tr>
              <a:tr h="55807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Titillium" pitchFamily="50" charset="0"/>
                        </a:rPr>
                        <a:t>Estruturação de centros de controle integrados em cidades médias</a:t>
                      </a:r>
                      <a:endParaRPr lang="pt-BR" sz="1500" dirty="0" smtClean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Sistemas</a:t>
                      </a:r>
                      <a:r>
                        <a:rPr lang="pt-BR" sz="1500" baseline="0" dirty="0" smtClean="0">
                          <a:latin typeface="Titillium" pitchFamily="50" charset="0"/>
                        </a:rPr>
                        <a:t> de Infraestrutura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>
                          <a:latin typeface="Titillium" pitchFamily="50" charset="0"/>
                        </a:rPr>
                        <a:t>BRUHN (2017)</a:t>
                      </a:r>
                      <a:endParaRPr lang="pt-BR" sz="1500" dirty="0">
                        <a:latin typeface="Titillium" pitchFamily="5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2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368800" y="1371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Titillium" pitchFamily="50" charset="0"/>
              </a:rPr>
              <a:t>Propor uma metodologia </a:t>
            </a:r>
            <a:r>
              <a:rPr lang="pt-BR" sz="1600" dirty="0">
                <a:latin typeface="Titillium" pitchFamily="50" charset="0"/>
              </a:rPr>
              <a:t>de </a:t>
            </a:r>
            <a:r>
              <a:rPr lang="pt-BR" sz="1600" dirty="0" smtClean="0">
                <a:latin typeface="Titillium" pitchFamily="50" charset="0"/>
              </a:rPr>
              <a:t>modelagem conceitual de dados </a:t>
            </a:r>
            <a:r>
              <a:rPr lang="pt-BR" sz="1600" dirty="0">
                <a:latin typeface="Titillium" pitchFamily="50" charset="0"/>
              </a:rPr>
              <a:t>espaciais </a:t>
            </a:r>
            <a:r>
              <a:rPr lang="pt-BR" sz="1600" dirty="0" smtClean="0">
                <a:latin typeface="Titillium" pitchFamily="50" charset="0"/>
              </a:rPr>
              <a:t>para a implementação </a:t>
            </a:r>
            <a:r>
              <a:rPr lang="pt-BR" sz="1600" dirty="0" smtClean="0">
                <a:latin typeface="Titillium" pitchFamily="50" charset="0"/>
              </a:rPr>
              <a:t>de ‘</a:t>
            </a:r>
            <a:r>
              <a:rPr lang="pt-BR" sz="1600" dirty="0" err="1" smtClean="0">
                <a:latin typeface="Titillium" pitchFamily="50" charset="0"/>
              </a:rPr>
              <a:t>Smart</a:t>
            </a:r>
            <a:r>
              <a:rPr lang="pt-BR" sz="1600" dirty="0" smtClean="0">
                <a:latin typeface="Titillium" pitchFamily="50" charset="0"/>
              </a:rPr>
              <a:t> </a:t>
            </a:r>
            <a:r>
              <a:rPr lang="pt-BR" sz="1600" dirty="0" err="1" smtClean="0">
                <a:latin typeface="Titillium" pitchFamily="50" charset="0"/>
              </a:rPr>
              <a:t>Cities</a:t>
            </a:r>
            <a:r>
              <a:rPr lang="pt-BR" sz="1600" dirty="0" smtClean="0">
                <a:latin typeface="Titillium" pitchFamily="50" charset="0"/>
              </a:rPr>
              <a:t>’ baseados em conceitos de Big Data. </a:t>
            </a:r>
            <a:endParaRPr lang="pt-BR" sz="1600" dirty="0">
              <a:latin typeface="Titillium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38600" y="2743200"/>
            <a:ext cx="495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Titillium" pitchFamily="50" charset="0"/>
              </a:rPr>
              <a:t>Analisar</a:t>
            </a:r>
            <a:r>
              <a:rPr lang="pt-BR" sz="1600" b="1" dirty="0" smtClean="0">
                <a:latin typeface="Titillium" pitchFamily="50" charset="0"/>
              </a:rPr>
              <a:t> </a:t>
            </a:r>
            <a:r>
              <a:rPr lang="pt-BR" sz="1600" dirty="0" smtClean="0">
                <a:latin typeface="Titillium" pitchFamily="50" charset="0"/>
              </a:rPr>
              <a:t>os dados referentes à implementação da </a:t>
            </a:r>
            <a:r>
              <a:rPr lang="pt-BR" sz="1600" dirty="0" err="1" smtClean="0">
                <a:latin typeface="Titillium" pitchFamily="50" charset="0"/>
              </a:rPr>
              <a:t>Smart</a:t>
            </a:r>
            <a:r>
              <a:rPr lang="pt-BR" sz="1600" dirty="0" smtClean="0">
                <a:latin typeface="Titillium" pitchFamily="50" charset="0"/>
              </a:rPr>
              <a:t> City e auferir os parâmetros técnicos necessários à modelagem dos dados</a:t>
            </a:r>
            <a:r>
              <a:rPr lang="pt-BR" sz="1600" dirty="0" smtClean="0">
                <a:latin typeface="Titillium" pitchFamily="50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Titillium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Titillium" pitchFamily="50" charset="0"/>
              </a:rPr>
              <a:t>Definir</a:t>
            </a:r>
            <a:r>
              <a:rPr lang="pt-BR" sz="1600" b="1" dirty="0" smtClean="0">
                <a:latin typeface="Titillium" pitchFamily="50" charset="0"/>
              </a:rPr>
              <a:t> </a:t>
            </a:r>
            <a:r>
              <a:rPr lang="pt-BR" sz="1600" dirty="0" smtClean="0">
                <a:latin typeface="Titillium" pitchFamily="50" charset="0"/>
              </a:rPr>
              <a:t>uma metodologia de modelagem de dados espaciais para a criação de uma categoria de </a:t>
            </a:r>
            <a:r>
              <a:rPr lang="pt-BR" sz="1600" dirty="0" err="1" smtClean="0">
                <a:latin typeface="Titillium" pitchFamily="50" charset="0"/>
              </a:rPr>
              <a:t>Smart</a:t>
            </a:r>
            <a:r>
              <a:rPr lang="pt-BR" sz="1600" dirty="0" smtClean="0">
                <a:latin typeface="Titillium" pitchFamily="50" charset="0"/>
              </a:rPr>
              <a:t> </a:t>
            </a:r>
            <a:r>
              <a:rPr lang="pt-BR" sz="1600" dirty="0" err="1" smtClean="0">
                <a:latin typeface="Titillium" pitchFamily="50" charset="0"/>
              </a:rPr>
              <a:t>Cities</a:t>
            </a:r>
            <a:r>
              <a:rPr lang="pt-BR" sz="1600" dirty="0" smtClean="0">
                <a:latin typeface="Titillium" pitchFamily="50" charset="0"/>
              </a:rPr>
              <a:t> baseado nos padrões da UML</a:t>
            </a:r>
            <a:r>
              <a:rPr lang="pt-BR" sz="1600" dirty="0" smtClean="0">
                <a:latin typeface="Titillium" pitchFamily="50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Titillium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Titillium" pitchFamily="50" charset="0"/>
              </a:rPr>
              <a:t>Estruturar</a:t>
            </a:r>
            <a:r>
              <a:rPr lang="pt-BR" sz="1600" b="1" dirty="0" smtClean="0">
                <a:latin typeface="Titillium" pitchFamily="50" charset="0"/>
              </a:rPr>
              <a:t> </a:t>
            </a:r>
            <a:r>
              <a:rPr lang="pt-BR" sz="1600" dirty="0" smtClean="0">
                <a:latin typeface="Titillium" pitchFamily="50" charset="0"/>
              </a:rPr>
              <a:t>o modelo físico do BDG utilizando o método </a:t>
            </a:r>
            <a:r>
              <a:rPr lang="pt-BR" sz="1600" dirty="0" err="1" smtClean="0">
                <a:latin typeface="Titillium" pitchFamily="50" charset="0"/>
              </a:rPr>
              <a:t>NoSQL</a:t>
            </a:r>
            <a:r>
              <a:rPr lang="pt-BR" sz="1600" dirty="0" smtClean="0">
                <a:latin typeface="Titillium" pitchFamily="50" charset="0"/>
              </a:rPr>
              <a:t> e o objeto-relacional para o armazenamento e organização dos dados </a:t>
            </a:r>
            <a:r>
              <a:rPr lang="pt-BR" sz="1600" dirty="0" smtClean="0">
                <a:latin typeface="Titillium" pitchFamily="50" charset="0"/>
              </a:rPr>
              <a:t>do projeto </a:t>
            </a:r>
            <a:r>
              <a:rPr lang="pt-BR" sz="1600" dirty="0" err="1" smtClean="0">
                <a:latin typeface="Titillium" pitchFamily="50" charset="0"/>
              </a:rPr>
              <a:t>Smart</a:t>
            </a:r>
            <a:r>
              <a:rPr lang="pt-BR" sz="1600" dirty="0" smtClean="0">
                <a:latin typeface="Titillium" pitchFamily="50" charset="0"/>
              </a:rPr>
              <a:t> </a:t>
            </a:r>
            <a:r>
              <a:rPr lang="pt-BR" sz="1600" dirty="0" smtClean="0">
                <a:latin typeface="Titillium" pitchFamily="50" charset="0"/>
              </a:rPr>
              <a:t>City </a:t>
            </a:r>
            <a:r>
              <a:rPr lang="pt-BR" sz="1600" dirty="0" smtClean="0">
                <a:latin typeface="Titillium" pitchFamily="50" charset="0"/>
              </a:rPr>
              <a:t>Graças-Recife.</a:t>
            </a:r>
            <a:endParaRPr lang="pt-BR" sz="1600" dirty="0">
              <a:latin typeface="Titillium" pitchFamily="50" charset="0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14" name="Retângulo 13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 Neue" pitchFamily="34" charset="0"/>
              </a:rPr>
              <a:t>OBJETIVOS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F:\Mestrado\Disciplinas\Metodologia da Pesquisa Científica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532930"/>
            <a:ext cx="18319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91283" y="53537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pt-BR" dirty="0">
              <a:latin typeface="Bebas Neue Bold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71176" y="1537990"/>
            <a:ext cx="113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bas Neue Bold" pitchFamily="34" charset="0"/>
              </a:rPr>
              <a:t>Principal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8" name="Picture 2" descr="F:\Mestrado\Disciplinas\Metodologia da Pesquisa Científica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4" y="2895600"/>
            <a:ext cx="18319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67397" y="291963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bas Neue Bold" pitchFamily="34" charset="0"/>
              </a:rPr>
              <a:t>Específicos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F:\Mestrado\Disciplinas\Metodologia da Pesquisa Científica\s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1600200"/>
            <a:ext cx="595312" cy="3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:\Mestrado\Disciplinas\Metodologia da Pesquisa Científica\s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595312" cy="3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3268" y="1168568"/>
            <a:ext cx="780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Smart</a:t>
            </a:r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 </a:t>
            </a:r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Cities</a:t>
            </a:r>
            <a:endParaRPr lang="pt-BR" sz="2400" b="1" dirty="0">
              <a:solidFill>
                <a:srgbClr val="00B050"/>
              </a:solidFill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39876" y="1828800"/>
            <a:ext cx="6770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Titillium" pitchFamily="50" charset="0"/>
              </a:rPr>
              <a:t>Cidades inteligentes são ecossistemas urbanos inovadores caracterizados por uma utilização generalizada de Tecnologias da Informação e </a:t>
            </a:r>
            <a:r>
              <a:rPr lang="pt-BR" dirty="0" smtClean="0">
                <a:latin typeface="Titillium" pitchFamily="50" charset="0"/>
              </a:rPr>
              <a:t>Comunicação (TIC), </a:t>
            </a:r>
            <a:r>
              <a:rPr lang="pt-BR" dirty="0" smtClean="0">
                <a:latin typeface="Titillium" pitchFamily="50" charset="0"/>
              </a:rPr>
              <a:t>na gestão de seus recursos.</a:t>
            </a:r>
            <a:endParaRPr lang="pt-BR" dirty="0">
              <a:latin typeface="Titillium" pitchFamily="50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rot="1111001">
            <a:off x="1429643" y="1615465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B050"/>
                </a:solidFill>
                <a:latin typeface="11S01 Black Tuesday" panose="020B0604020202020204" pitchFamily="34" charset="0"/>
              </a:rPr>
              <a:t>“</a:t>
            </a:r>
            <a:endParaRPr lang="pt-BR" sz="5400" b="1" dirty="0">
              <a:solidFill>
                <a:srgbClr val="00B050"/>
              </a:solidFill>
              <a:latin typeface="11S01 Black Tuesday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339017">
            <a:off x="7898978" y="2373291"/>
            <a:ext cx="47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00B050"/>
                </a:solidFill>
                <a:latin typeface="11S01 Black Tuesday" panose="020B0604020202020204" pitchFamily="34" charset="0"/>
              </a:rPr>
              <a:t>”</a:t>
            </a:r>
            <a:endParaRPr lang="pt-BR" sz="5400" dirty="0">
              <a:latin typeface="11S01 Black Tuesday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84238" y="2667000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latin typeface="Titillium" pitchFamily="50" charset="0"/>
              </a:rPr>
              <a:t>DEPINÉ (2016) </a:t>
            </a:r>
            <a:endParaRPr lang="pt-BR" sz="1600" dirty="0" smtClean="0">
              <a:latin typeface="Titillium" pitchFamily="50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thall\Desktop\Smart-Cit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3276600" cy="282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hall\Desktop\smart-cit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26" y="3962400"/>
            <a:ext cx="4157474" cy="25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8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1371600" y="0"/>
            <a:ext cx="80768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3268" y="1168568"/>
            <a:ext cx="7804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Smart</a:t>
            </a:r>
            <a:r>
              <a:rPr lang="pt-BR" sz="2400" b="1" dirty="0" smtClean="0">
                <a:solidFill>
                  <a:srgbClr val="00B050"/>
                </a:solidFill>
                <a:latin typeface="Bebas Neue" pitchFamily="34" charset="0"/>
              </a:rPr>
              <a:t> </a:t>
            </a:r>
            <a:r>
              <a:rPr lang="pt-BR" sz="2400" b="1" dirty="0" err="1" smtClean="0">
                <a:solidFill>
                  <a:srgbClr val="00B050"/>
                </a:solidFill>
                <a:latin typeface="Bebas Neue" pitchFamily="34" charset="0"/>
              </a:rPr>
              <a:t>Cities</a:t>
            </a:r>
            <a:endParaRPr lang="pt-BR" sz="2400" b="1" dirty="0">
              <a:solidFill>
                <a:srgbClr val="00B050"/>
              </a:solidFill>
              <a:latin typeface="Bebas Neue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259640" y="6526440"/>
            <a:ext cx="7883280" cy="33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sz="1500" dirty="0"/>
          </a:p>
        </p:txBody>
      </p:sp>
      <p:sp>
        <p:nvSpPr>
          <p:cNvPr id="6" name="Retângulo 5"/>
          <p:cNvSpPr/>
          <p:nvPr/>
        </p:nvSpPr>
        <p:spPr>
          <a:xfrm>
            <a:off x="7086600" y="6487588"/>
            <a:ext cx="202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thallesrps0@gmail.com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0483" y="6538331"/>
            <a:ext cx="1280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dirty="0">
                <a:solidFill>
                  <a:srgbClr val="FFFFFF"/>
                </a:solidFill>
                <a:latin typeface="Titillium" pitchFamily="50" charset="0"/>
              </a:rPr>
              <a:t>SOUSA, T. R. P.</a:t>
            </a:r>
            <a:endParaRPr lang="pt-BR" sz="1400" dirty="0">
              <a:latin typeface="Titillium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 rot="1339017">
            <a:off x="6786806" y="2875579"/>
            <a:ext cx="47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00B050"/>
                </a:solidFill>
                <a:latin typeface="11S01 Black Tuesday" panose="020B0604020202020204" pitchFamily="34" charset="0"/>
              </a:rPr>
              <a:t>”</a:t>
            </a:r>
            <a:endParaRPr lang="pt-BR" sz="5400" dirty="0">
              <a:latin typeface="11S01 Black Tuesday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71600" y="0"/>
            <a:ext cx="4038420" cy="838200"/>
          </a:xfrm>
          <a:prstGeom prst="rect">
            <a:avLst/>
          </a:prstGeom>
        </p:spPr>
        <p:txBody>
          <a:bodyPr anchor="ctr"/>
          <a:lstStyle/>
          <a:p>
            <a:pPr lvl="0">
              <a:defRPr/>
            </a:pPr>
            <a:r>
              <a:rPr lang="pt-BR" sz="2800" b="1" kern="0" dirty="0">
                <a:solidFill>
                  <a:sysClr val="windowText" lastClr="000000"/>
                </a:solidFill>
                <a:latin typeface="Bebas Neue" pitchFamily="34" charset="0"/>
              </a:rPr>
              <a:t>Revisão bibliográfica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 Neue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1295400" y="838200"/>
            <a:ext cx="784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839876" y="1828800"/>
            <a:ext cx="66945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itillium" pitchFamily="50" charset="0"/>
              </a:rPr>
              <a:t>Cidades inteligentes são aquelas capazes de </a:t>
            </a:r>
            <a:r>
              <a:rPr lang="pt-BR" dirty="0" smtClean="0">
                <a:latin typeface="Titillium" pitchFamily="50" charset="0"/>
              </a:rPr>
              <a:t>conectar de </a:t>
            </a:r>
            <a:r>
              <a:rPr lang="pt-BR" dirty="0">
                <a:latin typeface="Titillium" pitchFamily="50" charset="0"/>
              </a:rPr>
              <a:t>forma </a:t>
            </a:r>
            <a:r>
              <a:rPr lang="pt-BR" dirty="0" err="1">
                <a:latin typeface="Titillium" pitchFamily="50" charset="0"/>
              </a:rPr>
              <a:t>inovativa</a:t>
            </a:r>
            <a:r>
              <a:rPr lang="pt-BR" dirty="0">
                <a:latin typeface="Titillium" pitchFamily="50" charset="0"/>
              </a:rPr>
              <a:t> as infraestruturas físicas e de </a:t>
            </a:r>
            <a:r>
              <a:rPr lang="pt-BR" dirty="0" smtClean="0">
                <a:latin typeface="Titillium" pitchFamily="50" charset="0"/>
              </a:rPr>
              <a:t>TIC, de </a:t>
            </a:r>
            <a:r>
              <a:rPr lang="pt-BR" dirty="0">
                <a:latin typeface="Titillium" pitchFamily="50" charset="0"/>
              </a:rPr>
              <a:t>forma eficiente e eficaz, convergindo os </a:t>
            </a:r>
            <a:r>
              <a:rPr lang="pt-BR" dirty="0" smtClean="0">
                <a:latin typeface="Titillium" pitchFamily="50" charset="0"/>
              </a:rPr>
              <a:t>aspectos organizacionais</a:t>
            </a:r>
            <a:r>
              <a:rPr lang="pt-BR" dirty="0">
                <a:latin typeface="Titillium" pitchFamily="50" charset="0"/>
              </a:rPr>
              <a:t>, normativos, sociais e tecnológicos </a:t>
            </a:r>
            <a:r>
              <a:rPr lang="pt-BR" dirty="0" smtClean="0">
                <a:latin typeface="Titillium" pitchFamily="50" charset="0"/>
              </a:rPr>
              <a:t>a fim </a:t>
            </a:r>
            <a:r>
              <a:rPr lang="pt-BR" dirty="0">
                <a:latin typeface="Titillium" pitchFamily="50" charset="0"/>
              </a:rPr>
              <a:t>de melhorar as condições de sustentabilidade </a:t>
            </a:r>
            <a:r>
              <a:rPr lang="pt-BR" dirty="0" smtClean="0">
                <a:latin typeface="Titillium" pitchFamily="50" charset="0"/>
              </a:rPr>
              <a:t>e de </a:t>
            </a:r>
            <a:r>
              <a:rPr lang="pt-BR" dirty="0">
                <a:latin typeface="Titillium" pitchFamily="50" charset="0"/>
              </a:rPr>
              <a:t>qualidade vida da </a:t>
            </a:r>
            <a:r>
              <a:rPr lang="pt-BR" dirty="0" smtClean="0">
                <a:latin typeface="Titillium" pitchFamily="50" charset="0"/>
              </a:rPr>
              <a:t>população.</a:t>
            </a:r>
            <a:endParaRPr lang="pt-BR" dirty="0">
              <a:latin typeface="Titillium" pitchFamily="50" charset="0"/>
            </a:endParaRPr>
          </a:p>
        </p:txBody>
      </p:sp>
      <p:pic>
        <p:nvPicPr>
          <p:cNvPr id="3074" name="Picture 2" descr="C:\Users\thall\Desktop\agartal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581400"/>
            <a:ext cx="5521294" cy="29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6287464" y="3276600"/>
            <a:ext cx="2323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600" dirty="0" smtClean="0">
                <a:latin typeface="Titillium" pitchFamily="50" charset="0"/>
              </a:rPr>
              <a:t>KANTER &amp; LITOW (2009</a:t>
            </a:r>
            <a:r>
              <a:rPr lang="pt-BR" sz="1600" dirty="0" smtClean="0">
                <a:latin typeface="Titillium" pitchFamily="50" charset="0"/>
              </a:rPr>
              <a:t>)</a:t>
            </a:r>
            <a:endParaRPr lang="pt-BR" sz="1600" dirty="0" smtClean="0">
              <a:latin typeface="Titillium" pitchFamily="50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111001">
            <a:off x="1429643" y="1615465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rgbClr val="00B050"/>
                </a:solidFill>
                <a:latin typeface="11S01 Black Tuesday" panose="020B0604020202020204" pitchFamily="34" charset="0"/>
              </a:rPr>
              <a:t>“</a:t>
            </a:r>
            <a:endParaRPr lang="pt-BR" sz="5400" b="1" dirty="0">
              <a:solidFill>
                <a:srgbClr val="00B050"/>
              </a:solidFill>
              <a:latin typeface="11S01 Black Tuesday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6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16435</TotalTime>
  <Words>1396</Words>
  <Application>Microsoft Office PowerPoint</Application>
  <PresentationFormat>Apresentação na tela (4:3)</PresentationFormat>
  <Paragraphs>194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Company>UFPE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da faixa litorânea através dos índices de vegetação NDVI/SAVI e sua correlação com a vulnerabilidade à erosão costeira.</dc:title>
  <dc:creator>Heithor Queiroz</dc:creator>
  <cp:lastModifiedBy>Thalles Sousa</cp:lastModifiedBy>
  <cp:revision>247</cp:revision>
  <dcterms:created xsi:type="dcterms:W3CDTF">2015-12-05T21:47:47Z</dcterms:created>
  <dcterms:modified xsi:type="dcterms:W3CDTF">2017-09-11T16:28:52Z</dcterms:modified>
</cp:coreProperties>
</file>