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0177d49f5_2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0177d49f5_2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0177d49f5_2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0177d49f5_2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1372149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1372149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b1372149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b1372149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1372149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b1372149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13721494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b13721494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13721494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b1372149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b13721494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b13721494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13721494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1372149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13721494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b13721494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13721494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b13721494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0177d49f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0177d49f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b13721494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b13721494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13721494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b13721494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b13721494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b13721494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affe34b1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affe34b1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0177d49f5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b0177d49f5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0177d49f5_2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0177d49f5_2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0177d49f5_2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0177d49f5_2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0177d49f5_2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0177d49f5_2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0177d49f5_2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0177d49f5_2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0177d49f5_2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0177d49f5_2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0177d49f5_2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0177d49f5_2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 sz="2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0400" y="1287950"/>
            <a:ext cx="6403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549" y="3879075"/>
            <a:ext cx="1483275" cy="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5" y="3991050"/>
            <a:ext cx="1050126" cy="10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43282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ubTitle"/>
          </p:nvPr>
        </p:nvSpPr>
        <p:spPr>
          <a:xfrm>
            <a:off x="4026450" y="3879075"/>
            <a:ext cx="10911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5" type="body"/>
          </p:nvPr>
        </p:nvSpPr>
        <p:spPr>
          <a:xfrm>
            <a:off x="3142650" y="2764850"/>
            <a:ext cx="28587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11700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295817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horizontal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311700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4702805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0"/>
            <a:ext cx="9144000" cy="51477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title"/>
          </p:nvPr>
        </p:nvSpPr>
        <p:spPr>
          <a:xfrm>
            <a:off x="311700" y="216000"/>
            <a:ext cx="3552300" cy="8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1700" y="1209178"/>
            <a:ext cx="3552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07250" y="450150"/>
            <a:ext cx="846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u="sn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2" type="body"/>
          </p:nvPr>
        </p:nvSpPr>
        <p:spPr>
          <a:xfrm>
            <a:off x="4939500" y="277100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alternativo">
  <p:cSld name="SECTION_TITLE_AND_DESCRIPTION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4752825" y="1210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4752825" y="27799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67500" y="277225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73150" y="4407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imentos">
  <p:cSld name="BIG_NUMB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632525" y="2550325"/>
            <a:ext cx="381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2">
            <a:alphaModFix/>
          </a:blip>
          <a:srcRect b="26089" l="0" r="0" t="26170"/>
          <a:stretch/>
        </p:blipFill>
        <p:spPr>
          <a:xfrm>
            <a:off x="2632537" y="3465523"/>
            <a:ext cx="3817498" cy="136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ido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6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924850" y="1713600"/>
            <a:ext cx="92400" cy="1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ro">
  <p:cSld name="BLANK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65" y="-225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936000"/>
            <a:ext cx="7670100" cy="3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ódigo">
  <p:cSld name="TITLE_AND_BODY_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5400" y="1354850"/>
            <a:ext cx="7446900" cy="35373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386225" y="944613"/>
            <a:ext cx="7240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horizontal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700" y="936000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">
  <p:cSld name="TITLE_AND_BODY_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85575" y="1759450"/>
            <a:ext cx="7565700" cy="26238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11700" y="939025"/>
            <a:ext cx="75315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>
            <a:off x="385725" y="1798875"/>
            <a:ext cx="72957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 horizontal">
  <p:cSld name="TITLE_AND_BODY_3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24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94400" y="1759450"/>
            <a:ext cx="8470200" cy="24705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11700" y="939025"/>
            <a:ext cx="8432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idx="3" type="subTitle"/>
          </p:nvPr>
        </p:nvSpPr>
        <p:spPr>
          <a:xfrm>
            <a:off x="394576" y="1798875"/>
            <a:ext cx="81681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horizontal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160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36000"/>
            <a:ext cx="85206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200">
                <a:solidFill>
                  <a:schemeClr val="dk1"/>
                </a:solidFill>
              </a:defRPr>
            </a:lvl1pPr>
            <a:lvl2pPr lvl="1" algn="r">
              <a:buNone/>
              <a:defRPr b="1" sz="1200">
                <a:solidFill>
                  <a:schemeClr val="dk1"/>
                </a:solidFill>
              </a:defRPr>
            </a:lvl2pPr>
            <a:lvl3pPr lvl="2" algn="r">
              <a:buNone/>
              <a:defRPr b="1" sz="1200">
                <a:solidFill>
                  <a:schemeClr val="dk1"/>
                </a:solidFill>
              </a:defRPr>
            </a:lvl3pPr>
            <a:lvl4pPr lvl="3" algn="r">
              <a:buNone/>
              <a:defRPr b="1" sz="1200">
                <a:solidFill>
                  <a:schemeClr val="dk1"/>
                </a:solidFill>
              </a:defRPr>
            </a:lvl4pPr>
            <a:lvl5pPr lvl="4" algn="r">
              <a:buNone/>
              <a:defRPr b="1" sz="1200">
                <a:solidFill>
                  <a:schemeClr val="dk1"/>
                </a:solidFill>
              </a:defRPr>
            </a:lvl5pPr>
            <a:lvl6pPr lvl="5" algn="r">
              <a:buNone/>
              <a:defRPr b="1" sz="1200">
                <a:solidFill>
                  <a:schemeClr val="dk1"/>
                </a:solidFill>
              </a:defRPr>
            </a:lvl6pPr>
            <a:lvl7pPr lvl="6" algn="r">
              <a:buNone/>
              <a:defRPr b="1" sz="1200">
                <a:solidFill>
                  <a:schemeClr val="dk1"/>
                </a:solidFill>
              </a:defRPr>
            </a:lvl7pPr>
            <a:lvl8pPr lvl="7" algn="r">
              <a:buNone/>
              <a:defRPr b="1" sz="1200">
                <a:solidFill>
                  <a:schemeClr val="dk1"/>
                </a:solidFill>
              </a:defRPr>
            </a:lvl8pPr>
            <a:lvl9pPr lvl="8" algn="r">
              <a:buNone/>
              <a:defRPr b="1"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ulana@ufg.br" TargetMode="External"/><Relationship Id="rId4" Type="http://schemas.openxmlformats.org/officeDocument/2006/relationships/hyperlink" Target="mailto:fulana@ufg.br" TargetMode="External"/><Relationship Id="rId5" Type="http://schemas.openxmlformats.org/officeDocument/2006/relationships/hyperlink" Target="mailto:deltrano@inf.ufg.br" TargetMode="External"/><Relationship Id="rId6" Type="http://schemas.openxmlformats.org/officeDocument/2006/relationships/hyperlink" Target="mailto:fulana@ufg.br" TargetMode="External"/><Relationship Id="rId7" Type="http://schemas.openxmlformats.org/officeDocument/2006/relationships/hyperlink" Target="mailto:deltrano@inf.ufg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Competição 1</a:t>
            </a:r>
            <a:endParaRPr/>
          </a:p>
        </p:txBody>
      </p:sp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1370400" y="1287950"/>
            <a:ext cx="6403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Inteligência computacional</a:t>
            </a:r>
            <a:endParaRPr/>
          </a:p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1659900" y="1996263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Thallis André</a:t>
            </a:r>
            <a:endParaRPr baseline="30000"/>
          </a:p>
        </p:txBody>
      </p:sp>
      <p:sp>
        <p:nvSpPr>
          <p:cNvPr id="127" name="Google Shape;127;p22"/>
          <p:cNvSpPr txBox="1"/>
          <p:nvPr>
            <p:ph idx="3" type="body"/>
          </p:nvPr>
        </p:nvSpPr>
        <p:spPr>
          <a:xfrm>
            <a:off x="4572000" y="1996263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Ian Chaves</a:t>
            </a:r>
            <a:endParaRPr baseline="30000"/>
          </a:p>
        </p:txBody>
      </p:sp>
      <p:sp>
        <p:nvSpPr>
          <p:cNvPr id="128" name="Google Shape;128;p22"/>
          <p:cNvSpPr txBox="1"/>
          <p:nvPr>
            <p:ph idx="4" type="subTitle"/>
          </p:nvPr>
        </p:nvSpPr>
        <p:spPr>
          <a:xfrm>
            <a:off x="4026450" y="3776400"/>
            <a:ext cx="10911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2022</a:t>
            </a:r>
            <a:endParaRPr/>
          </a:p>
        </p:txBody>
      </p:sp>
      <p:sp>
        <p:nvSpPr>
          <p:cNvPr id="129" name="Google Shape;129;p22"/>
          <p:cNvSpPr txBox="1"/>
          <p:nvPr>
            <p:ph idx="5" type="body"/>
          </p:nvPr>
        </p:nvSpPr>
        <p:spPr>
          <a:xfrm>
            <a:off x="2829000" y="3043800"/>
            <a:ext cx="3486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1199" lvl="0" marL="224999" rtl="0" algn="ctr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u="sng">
                <a:solidFill>
                  <a:schemeClr val="hlink"/>
                </a:solidFill>
                <a:hlinkClick r:id="rId3"/>
              </a:rPr>
              <a:t>thallisandre</a:t>
            </a:r>
            <a:r>
              <a:rPr lang="pt-BR" u="sng">
                <a:solidFill>
                  <a:schemeClr val="hlink"/>
                </a:solidFill>
                <a:hlinkClick r:id="rId4"/>
              </a:rPr>
              <a:t>@discente.ufg.br</a:t>
            </a:r>
            <a:endParaRPr/>
          </a:p>
          <a:p>
            <a:pPr indent="-121199" lvl="0" marL="224999" rtl="0" algn="ctr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u="sng">
                <a:solidFill>
                  <a:schemeClr val="hlink"/>
                </a:solidFill>
                <a:hlinkClick r:id="rId5"/>
              </a:rPr>
              <a:t>ianchaves@</a:t>
            </a:r>
            <a:r>
              <a:rPr lang="pt-BR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discente.</a:t>
            </a:r>
            <a:r>
              <a:rPr lang="pt-BR" u="sng">
                <a:solidFill>
                  <a:schemeClr val="hlink"/>
                </a:solidFill>
                <a:hlinkClick r:id="rId7"/>
              </a:rPr>
              <a:t>ufg.br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2269800" y="2381688"/>
            <a:ext cx="169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Matrícula: 201802707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181900" y="2381688"/>
            <a:ext cx="169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Matrícula: 201802707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Cross-Validation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00" y="1256550"/>
            <a:ext cx="66008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Cross-Validation e Optuna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350" y="1349500"/>
            <a:ext cx="2444474" cy="1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500" y="1103438"/>
            <a:ext cx="1527774" cy="1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1375" y="1420321"/>
            <a:ext cx="1080625" cy="10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863" y="2957829"/>
            <a:ext cx="3543450" cy="13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Hiperparâmetros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975" y="1548025"/>
            <a:ext cx="65055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Cálculos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125" y="1522175"/>
            <a:ext cx="5865450" cy="31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4050"/>
            <a:ext cx="37338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950" y="822600"/>
            <a:ext cx="46005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1963" y="2961025"/>
            <a:ext cx="3944790" cy="2044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36"/>
          <p:cNvCxnSpPr>
            <a:stCxn id="230" idx="1"/>
            <a:endCxn id="229" idx="0"/>
          </p:cNvCxnSpPr>
          <p:nvPr/>
        </p:nvCxnSpPr>
        <p:spPr>
          <a:xfrm flipH="1">
            <a:off x="2178650" y="1246463"/>
            <a:ext cx="657300" cy="7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6"/>
          <p:cNvCxnSpPr>
            <a:stCxn id="229" idx="2"/>
            <a:endCxn id="231" idx="1"/>
          </p:cNvCxnSpPr>
          <p:nvPr/>
        </p:nvCxnSpPr>
        <p:spPr>
          <a:xfrm>
            <a:off x="2178600" y="3119425"/>
            <a:ext cx="2123400" cy="8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5075"/>
            <a:ext cx="42767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8925"/>
            <a:ext cx="39147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6775"/>
            <a:ext cx="6939050" cy="28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7900"/>
            <a:ext cx="7197450" cy="37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Assuntos Abordados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017725"/>
            <a:ext cx="69627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pt-BR"/>
              <a:t>Descrição do problema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▸"/>
            </a:pPr>
            <a:r>
              <a:rPr b="1" lang="pt-BR"/>
              <a:t>Conjunto de dados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pt-BR"/>
              <a:t>Algoritmos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pt-BR"/>
              <a:t>Avaliação dos resultados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7" name="Google Shape;267;p41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(continuação)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0625"/>
            <a:ext cx="59436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4" name="Google Shape;274;p42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(continuação)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9475"/>
            <a:ext cx="7410351" cy="31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1" name="Google Shape;281;p43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(continuação)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8600"/>
            <a:ext cx="4651975" cy="22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/>
        </p:nvSpPr>
        <p:spPr>
          <a:xfrm>
            <a:off x="3181200" y="2171550"/>
            <a:ext cx="278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Obrigado!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problema</a:t>
            </a:r>
            <a:endParaRPr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311700" y="939025"/>
            <a:ext cx="75315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principal objetivo da operadora é controlar os gastos gerados pelos beneficiários, garantindo que eles realizem apenas os procedimentos contratualizados e que sejam pertinentes para a manutenção da saúde. Para isso, a operadora exige que todos os atos assistenciais sejam previamente autorizados.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Caso o sistema da operadora não consiga dar uma resposta automática, a solicitação é enviada para um auditor (funcionário da operadora). No entanto, os auditores são profissionais especializados que geram custos elevados para a operadora.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Visando diminuir ou até mesmo eliminar a necessidade do uso de auditores, foi proposto um modelo que baseado em um histórico consiga realizar predições para os pedidos de autorização.</a:t>
            </a:r>
            <a:endParaRPr/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 de dados</a:t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Quantidade de atributos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1009" l="1048" r="0" t="0"/>
          <a:stretch/>
        </p:blipFill>
        <p:spPr>
          <a:xfrm>
            <a:off x="2456312" y="1044275"/>
            <a:ext cx="3157675" cy="393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Escolha dos atributos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88" y="1447050"/>
            <a:ext cx="75914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Pré-processamento de dados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738" y="1705625"/>
            <a:ext cx="6532425" cy="1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Pré-processamento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013" y="822600"/>
            <a:ext cx="66198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FGTeX Presentation">
  <a:themeElements>
    <a:clrScheme name="Simple Light">
      <a:dk1>
        <a:srgbClr val="212121"/>
      </a:dk1>
      <a:lt1>
        <a:srgbClr val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