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13" r:id="rId4"/>
  </p:sldMasterIdLst>
  <p:notesMasterIdLst>
    <p:notesMasterId r:id="rId18"/>
  </p:notesMasterIdLst>
  <p:sldIdLst>
    <p:sldId id="256" r:id="rId5"/>
    <p:sldId id="258" r:id="rId6"/>
    <p:sldId id="259" r:id="rId7"/>
    <p:sldId id="260" r:id="rId8"/>
    <p:sldId id="261" r:id="rId9"/>
    <p:sldId id="262" r:id="rId10"/>
    <p:sldId id="265" r:id="rId11"/>
    <p:sldId id="266" r:id="rId12"/>
    <p:sldId id="267" r:id="rId13"/>
    <p:sldId id="272" r:id="rId14"/>
    <p:sldId id="273" r:id="rId15"/>
    <p:sldId id="274" r:id="rId16"/>
    <p:sldId id="275"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Microsoft Yahei" panose="020B0503020204020204" pitchFamily="34" charset="-122"/>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0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5E071E-3863-4434-B26A-A9BFC603B3CF}">
  <a:tblStyle styleId="{5F5E071E-3863-4434-B26A-A9BFC603B3C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1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9" name="Google Shape;719;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rgbClr val="ED1C2A"/>
                </a:solidFill>
                <a:latin typeface="Times New Roman" panose="02020603050405020304" pitchFamily="18" charset="0"/>
                <a:cs typeface="Times New Roman" panose="02020603050405020304" pitchFamily="18" charset="0"/>
                <a:sym typeface="Arial"/>
              </a:rPr>
              <a:t>ĐỒ ÁN TỐT NGHIỆP</a:t>
            </a:r>
            <a:endParaRPr sz="5400" b="1" i="0" u="none" strike="noStrike" cap="none" dirty="0">
              <a:solidFill>
                <a:srgbClr val="ED1C2A"/>
              </a:solidFill>
              <a:latin typeface="Times New Roman" panose="02020603050405020304" pitchFamily="18" charset="0"/>
              <a:cs typeface="Times New Roman" panose="02020603050405020304" pitchFamily="18" charset="0"/>
              <a:sym typeface="Arial"/>
            </a:endParaRPr>
          </a:p>
        </p:txBody>
      </p:sp>
      <p:sp>
        <p:nvSpPr>
          <p:cNvPr id="466" name="Google Shape;466;p1"/>
          <p:cNvSpPr txBox="1"/>
          <p:nvPr/>
        </p:nvSpPr>
        <p:spPr>
          <a:xfrm>
            <a:off x="3172708" y="4456096"/>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MSV:</a:t>
            </a:r>
            <a:r>
              <a:rPr lang="vi-VN"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vi-VN" sz="2800" b="1" i="0" u="none" strike="noStrike" cap="none" dirty="0" smtClean="0">
                <a:solidFill>
                  <a:schemeClr val="dk1"/>
                </a:solidFill>
                <a:latin typeface="Times New Roman" panose="02020603050405020304" pitchFamily="18" charset="0"/>
                <a:cs typeface="Times New Roman" panose="02020603050405020304" pitchFamily="18" charset="0"/>
                <a:sym typeface="Arial"/>
              </a:rPr>
              <a:t>202060</a:t>
            </a:r>
            <a:r>
              <a:rPr lang="en-US" sz="2800" b="1" i="0" u="none" strike="noStrike" cap="none" dirty="0" smtClean="0">
                <a:solidFill>
                  <a:schemeClr val="dk1"/>
                </a:solidFill>
                <a:latin typeface="Times New Roman" panose="02020603050405020304" pitchFamily="18" charset="0"/>
                <a:cs typeface="Times New Roman" panose="02020603050405020304" pitchFamily="18" charset="0"/>
                <a:sym typeface="Arial"/>
              </a:rPr>
              <a:t>0630 </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467" name="Google Shape;467;p1"/>
          <p:cNvSpPr txBox="1"/>
          <p:nvPr/>
        </p:nvSpPr>
        <p:spPr>
          <a:xfrm>
            <a:off x="3172708" y="5020680"/>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GVHD: </a:t>
            </a:r>
            <a:r>
              <a:rPr lang="vi-VN" sz="2800" b="1" i="0" u="none" strike="noStrike" cap="none" dirty="0">
                <a:solidFill>
                  <a:schemeClr val="dk1"/>
                </a:solidFill>
                <a:latin typeface="Times New Roman" panose="02020603050405020304" pitchFamily="18" charset="0"/>
                <a:cs typeface="Times New Roman" panose="02020603050405020304" pitchFamily="18" charset="0"/>
                <a:sym typeface="Arial"/>
              </a:rPr>
              <a:t>Ts. </a:t>
            </a:r>
            <a:r>
              <a:rPr lang="en-US" sz="2800" b="1"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Nguyễn</a:t>
            </a:r>
            <a:r>
              <a:rPr lang="en-US" sz="2800" b="1" i="0" u="none" strike="noStrike" cap="none" dirty="0" smtClean="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Văn</a:t>
            </a:r>
            <a:r>
              <a:rPr lang="en-US" sz="2800" b="1" i="0" u="none" strike="noStrike" cap="none" dirty="0" smtClean="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Tỉnh</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468" name="Google Shape;468;p1"/>
          <p:cNvSpPr txBox="1"/>
          <p:nvPr/>
        </p:nvSpPr>
        <p:spPr>
          <a:xfrm>
            <a:off x="3142376" y="3881379"/>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Sinh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viên</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thực</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hiện</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a:t>
            </a:r>
            <a:r>
              <a:rPr lang="vi-VN"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Trần</a:t>
            </a:r>
            <a:r>
              <a:rPr lang="en-US" sz="2800" b="1" i="0" u="none" strike="noStrike" cap="none" dirty="0" smtClean="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Thị</a:t>
            </a:r>
            <a:r>
              <a:rPr lang="en-US" sz="2800" b="1" i="0" u="none" strike="noStrike" cap="none" dirty="0" smtClean="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Hồng</a:t>
            </a:r>
            <a:r>
              <a:rPr lang="en-US" sz="2800" b="1" i="0" u="none" strike="noStrike" cap="none" dirty="0" smtClean="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Thắm</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Times New Roman" panose="02020603050405020304" pitchFamily="18" charset="0"/>
                <a:cs typeface="Times New Roman" panose="02020603050405020304" pitchFamily="18" charset="0"/>
                <a:sym typeface="Arial"/>
              </a:rPr>
              <a:t>ĐẠI HỌC CÔNG NGHIỆP HÀ NỘI</a:t>
            </a:r>
            <a:endParaRPr sz="4000" b="1" i="0" u="none" strike="noStrike" cap="none" dirty="0">
              <a:solidFill>
                <a:srgbClr val="0070C0"/>
              </a:solidFill>
              <a:latin typeface="Times New Roman" panose="02020603050405020304" pitchFamily="18" charset="0"/>
              <a:cs typeface="Times New Roman" panose="02020603050405020304" pitchFamily="18" charset="0"/>
              <a:sym typeface="Arial"/>
            </a:endParaRPr>
          </a:p>
        </p:txBody>
      </p:sp>
      <p:pic>
        <p:nvPicPr>
          <p:cNvPr id="472" name="Google Shape;472;p1"/>
          <p:cNvPicPr preferRelativeResize="0"/>
          <p:nvPr/>
        </p:nvPicPr>
        <p:blipFill rotWithShape="1">
          <a:blip r:embed="rId3">
            <a:alphaModFix/>
          </a:blip>
          <a:srcRect/>
          <a:stretch/>
        </p:blipFill>
        <p:spPr>
          <a:xfrm>
            <a:off x="1" y="0"/>
            <a:ext cx="1978090" cy="1595535"/>
          </a:xfrm>
          <a:prstGeom prst="rect">
            <a:avLst/>
          </a:prstGeom>
          <a:noFill/>
          <a:ln>
            <a:noFill/>
          </a:ln>
        </p:spPr>
      </p:pic>
      <p:sp>
        <p:nvSpPr>
          <p:cNvPr id="11" name="Rectangle 10"/>
          <p:cNvSpPr/>
          <p:nvPr/>
        </p:nvSpPr>
        <p:spPr>
          <a:xfrm>
            <a:off x="0" y="-128016"/>
            <a:ext cx="12192000" cy="126187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04457" y="43042"/>
            <a:ext cx="7385152" cy="523220"/>
          </a:xfrm>
          <a:prstGeom prst="rect">
            <a:avLst/>
          </a:prstGeom>
          <a:noFill/>
        </p:spPr>
        <p:txBody>
          <a:bodyPr wrap="square" rtlCol="0">
            <a:spAutoFit/>
          </a:bodyPr>
          <a:lstStyle/>
          <a:p>
            <a:r>
              <a:rPr lang="en-US" sz="2800" dirty="0" smtClean="0">
                <a:solidFill>
                  <a:schemeClr val="bg1">
                    <a:lumMod val="95000"/>
                  </a:schemeClr>
                </a:solidFill>
              </a:rPr>
              <a:t>TRƯỜNG ĐẠI HỌC CÔNG NGHIỆP HÀ NỘI</a:t>
            </a:r>
            <a:endParaRPr lang="en-US" sz="2800" dirty="0">
              <a:solidFill>
                <a:schemeClr val="bg1">
                  <a:lumMod val="95000"/>
                </a:schemeClr>
              </a:solidFill>
            </a:endParaRPr>
          </a:p>
        </p:txBody>
      </p:sp>
      <p:sp>
        <p:nvSpPr>
          <p:cNvPr id="13" name="Rectangle 12"/>
          <p:cNvSpPr/>
          <p:nvPr/>
        </p:nvSpPr>
        <p:spPr>
          <a:xfrm>
            <a:off x="0" y="1127463"/>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8016"/>
            <a:ext cx="1719072" cy="17190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461900" y="616648"/>
            <a:ext cx="4470266" cy="400110"/>
          </a:xfrm>
          <a:prstGeom prst="rect">
            <a:avLst/>
          </a:prstGeom>
          <a:noFill/>
        </p:spPr>
        <p:txBody>
          <a:bodyPr wrap="square" rtlCol="0">
            <a:spAutoFit/>
          </a:bodyPr>
          <a:lstStyle/>
          <a:p>
            <a:r>
              <a:rPr lang="en-US" sz="2000" i="1" dirty="0" smtClean="0">
                <a:solidFill>
                  <a:schemeClr val="bg1">
                    <a:lumMod val="95000"/>
                  </a:schemeClr>
                </a:solidFill>
              </a:rPr>
              <a:t>NGÀNH HỆ THỐNG THÔNG TIN</a:t>
            </a:r>
            <a:endParaRPr lang="en-US" sz="2000" i="1" dirty="0">
              <a:solidFill>
                <a:schemeClr val="bg1">
                  <a:lumMod val="95000"/>
                </a:schemeClr>
              </a:solidFill>
            </a:endParaRPr>
          </a:p>
        </p:txBody>
      </p:sp>
      <p:sp>
        <p:nvSpPr>
          <p:cNvPr id="16" name="TextBox 15"/>
          <p:cNvSpPr txBox="1"/>
          <p:nvPr/>
        </p:nvSpPr>
        <p:spPr>
          <a:xfrm>
            <a:off x="3618948" y="1188299"/>
            <a:ext cx="6156170" cy="338554"/>
          </a:xfrm>
          <a:prstGeom prst="rect">
            <a:avLst/>
          </a:prstGeom>
          <a:noFill/>
        </p:spPr>
        <p:txBody>
          <a:bodyPr wrap="square" rtlCol="0">
            <a:spAutoFit/>
          </a:bodyPr>
          <a:lstStyle/>
          <a:p>
            <a:r>
              <a:rPr lang="en-US" sz="1600" i="1" dirty="0" err="1" smtClean="0">
                <a:solidFill>
                  <a:schemeClr val="bg1">
                    <a:lumMod val="95000"/>
                  </a:schemeClr>
                </a:solidFill>
              </a:rPr>
              <a:t>Sinh</a:t>
            </a:r>
            <a:r>
              <a:rPr lang="en-US" sz="1600" i="1" dirty="0" smtClean="0">
                <a:solidFill>
                  <a:schemeClr val="bg1">
                    <a:lumMod val="95000"/>
                  </a:schemeClr>
                </a:solidFill>
              </a:rPr>
              <a:t> </a:t>
            </a:r>
            <a:r>
              <a:rPr lang="en-US" sz="1600" i="1" dirty="0" err="1" smtClean="0">
                <a:solidFill>
                  <a:schemeClr val="bg1">
                    <a:lumMod val="95000"/>
                  </a:schemeClr>
                </a:solidFill>
              </a:rPr>
              <a:t>viên</a:t>
            </a:r>
            <a:r>
              <a:rPr lang="en-US" sz="1600" i="1" dirty="0" smtClean="0">
                <a:solidFill>
                  <a:schemeClr val="bg1">
                    <a:lumMod val="95000"/>
                  </a:schemeClr>
                </a:solidFill>
              </a:rPr>
              <a:t>: </a:t>
            </a:r>
            <a:r>
              <a:rPr lang="en-US" sz="1600" i="1" dirty="0" err="1" smtClean="0">
                <a:solidFill>
                  <a:schemeClr val="bg1">
                    <a:lumMod val="95000"/>
                  </a:schemeClr>
                </a:solidFill>
              </a:rPr>
              <a:t>Trần</a:t>
            </a:r>
            <a:r>
              <a:rPr lang="en-US" sz="1600" i="1" dirty="0" smtClean="0">
                <a:solidFill>
                  <a:schemeClr val="bg1">
                    <a:lumMod val="95000"/>
                  </a:schemeClr>
                </a:solidFill>
              </a:rPr>
              <a:t> </a:t>
            </a:r>
            <a:r>
              <a:rPr lang="en-US" sz="1600" i="1" dirty="0" err="1" smtClean="0">
                <a:solidFill>
                  <a:schemeClr val="bg1">
                    <a:lumMod val="95000"/>
                  </a:schemeClr>
                </a:solidFill>
              </a:rPr>
              <a:t>Thị</a:t>
            </a:r>
            <a:r>
              <a:rPr lang="en-US" sz="1600" i="1" dirty="0" smtClean="0">
                <a:solidFill>
                  <a:schemeClr val="bg1">
                    <a:lumMod val="95000"/>
                  </a:schemeClr>
                </a:solidFill>
              </a:rPr>
              <a:t> </a:t>
            </a:r>
            <a:r>
              <a:rPr lang="en-US" sz="1600" i="1" dirty="0" err="1" smtClean="0">
                <a:solidFill>
                  <a:schemeClr val="bg1">
                    <a:lumMod val="95000"/>
                  </a:schemeClr>
                </a:solidFill>
              </a:rPr>
              <a:t>Hồng</a:t>
            </a:r>
            <a:r>
              <a:rPr lang="en-US" sz="1600" i="1" dirty="0" smtClean="0">
                <a:solidFill>
                  <a:schemeClr val="bg1">
                    <a:lumMod val="95000"/>
                  </a:schemeClr>
                </a:solidFill>
              </a:rPr>
              <a:t> </a:t>
            </a:r>
            <a:r>
              <a:rPr lang="en-US" sz="1600" i="1" dirty="0" err="1" smtClean="0">
                <a:solidFill>
                  <a:schemeClr val="bg1">
                    <a:lumMod val="95000"/>
                  </a:schemeClr>
                </a:solidFill>
              </a:rPr>
              <a:t>Thắm</a:t>
            </a:r>
            <a:r>
              <a:rPr lang="en-US" sz="1600" i="1" dirty="0" smtClean="0">
                <a:solidFill>
                  <a:schemeClr val="bg1">
                    <a:lumMod val="95000"/>
                  </a:schemeClr>
                </a:solidFill>
              </a:rPr>
              <a:t>. GVHD: TS. </a:t>
            </a:r>
            <a:r>
              <a:rPr lang="en-US" sz="1600" i="1" dirty="0" err="1" smtClean="0">
                <a:solidFill>
                  <a:schemeClr val="bg1">
                    <a:lumMod val="95000"/>
                  </a:schemeClr>
                </a:solidFill>
              </a:rPr>
              <a:t>Nguyễn</a:t>
            </a:r>
            <a:r>
              <a:rPr lang="en-US" sz="1600" i="1" dirty="0" smtClean="0">
                <a:solidFill>
                  <a:schemeClr val="bg1">
                    <a:lumMod val="95000"/>
                  </a:schemeClr>
                </a:solidFill>
              </a:rPr>
              <a:t> </a:t>
            </a:r>
            <a:r>
              <a:rPr lang="en-US" sz="1600" i="1" dirty="0" err="1" smtClean="0">
                <a:solidFill>
                  <a:schemeClr val="bg1">
                    <a:lumMod val="95000"/>
                  </a:schemeClr>
                </a:solidFill>
              </a:rPr>
              <a:t>Văn</a:t>
            </a:r>
            <a:r>
              <a:rPr lang="en-US" sz="1600" i="1" dirty="0" smtClean="0">
                <a:solidFill>
                  <a:schemeClr val="bg1">
                    <a:lumMod val="95000"/>
                  </a:schemeClr>
                </a:solidFill>
              </a:rPr>
              <a:t> </a:t>
            </a:r>
            <a:r>
              <a:rPr lang="en-US" sz="1600" i="1" dirty="0" err="1" smtClean="0">
                <a:solidFill>
                  <a:schemeClr val="bg1">
                    <a:lumMod val="95000"/>
                  </a:schemeClr>
                </a:solidFill>
              </a:rPr>
              <a:t>Tỉnh</a:t>
            </a:r>
            <a:endParaRPr lang="en-US" sz="1600" i="1" dirty="0">
              <a:solidFill>
                <a:schemeClr val="bg1">
                  <a:lumMod val="95000"/>
                </a:schemeClr>
              </a:solidFill>
            </a:endParaRPr>
          </a:p>
        </p:txBody>
      </p:sp>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r="5528"/>
          <a:stretch/>
        </p:blipFill>
        <p:spPr>
          <a:xfrm>
            <a:off x="0" y="1565032"/>
            <a:ext cx="12716610" cy="5143679"/>
          </a:xfrm>
          <a:prstGeom prst="rect">
            <a:avLst/>
          </a:prstGeom>
        </p:spPr>
      </p:pic>
      <p:sp>
        <p:nvSpPr>
          <p:cNvPr id="18" name="Flowchart: Manual Input 17"/>
          <p:cNvSpPr/>
          <p:nvPr/>
        </p:nvSpPr>
        <p:spPr>
          <a:xfrm rot="5400000">
            <a:off x="590806" y="936042"/>
            <a:ext cx="5181859" cy="636348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8"/>
              <a:gd name="connsiteY0" fmla="*/ 4552 h 10000"/>
              <a:gd name="connsiteX1" fmla="*/ 10018 w 10018"/>
              <a:gd name="connsiteY1" fmla="*/ 0 h 10000"/>
              <a:gd name="connsiteX2" fmla="*/ 10018 w 10018"/>
              <a:gd name="connsiteY2" fmla="*/ 10000 h 10000"/>
              <a:gd name="connsiteX3" fmla="*/ 18 w 10018"/>
              <a:gd name="connsiteY3" fmla="*/ 10000 h 10000"/>
              <a:gd name="connsiteX4" fmla="*/ 0 w 10018"/>
              <a:gd name="connsiteY4" fmla="*/ 4552 h 10000"/>
              <a:gd name="connsiteX0" fmla="*/ 0 w 10018"/>
              <a:gd name="connsiteY0" fmla="*/ 3929 h 10000"/>
              <a:gd name="connsiteX1" fmla="*/ 10018 w 10018"/>
              <a:gd name="connsiteY1" fmla="*/ 0 h 10000"/>
              <a:gd name="connsiteX2" fmla="*/ 10018 w 10018"/>
              <a:gd name="connsiteY2" fmla="*/ 10000 h 10000"/>
              <a:gd name="connsiteX3" fmla="*/ 18 w 10018"/>
              <a:gd name="connsiteY3" fmla="*/ 10000 h 10000"/>
              <a:gd name="connsiteX4" fmla="*/ 0 w 10018"/>
              <a:gd name="connsiteY4" fmla="*/ 392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8" h="10000">
                <a:moveTo>
                  <a:pt x="0" y="3929"/>
                </a:moveTo>
                <a:lnTo>
                  <a:pt x="10018" y="0"/>
                </a:lnTo>
                <a:lnTo>
                  <a:pt x="10018" y="10000"/>
                </a:lnTo>
                <a:lnTo>
                  <a:pt x="18" y="10000"/>
                </a:lnTo>
                <a:cubicBezTo>
                  <a:pt x="12" y="7976"/>
                  <a:pt x="6" y="5953"/>
                  <a:pt x="0" y="3929"/>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71499" y="2696666"/>
            <a:ext cx="4158761" cy="3323987"/>
          </a:xfrm>
          <a:prstGeom prst="rect">
            <a:avLst/>
          </a:prstGeom>
          <a:noFill/>
        </p:spPr>
        <p:txBody>
          <a:bodyPr wrap="square" rtlCol="0">
            <a:spAutoFit/>
          </a:bodyPr>
          <a:lstStyle/>
          <a:p>
            <a:pPr algn="ctr">
              <a:lnSpc>
                <a:spcPct val="150000"/>
              </a:lnSpc>
            </a:pPr>
            <a:r>
              <a:rPr lang="en-US" sz="2800" b="1" dirty="0" smtClean="0">
                <a:solidFill>
                  <a:schemeClr val="bg1"/>
                </a:solidFill>
              </a:rPr>
              <a:t>ĐỀ TÀI:</a:t>
            </a:r>
          </a:p>
          <a:p>
            <a:pPr algn="ctr">
              <a:lnSpc>
                <a:spcPct val="150000"/>
              </a:lnSpc>
            </a:pPr>
            <a:r>
              <a:rPr lang="en-US" sz="2800" b="1" dirty="0" smtClean="0">
                <a:solidFill>
                  <a:schemeClr val="bg1"/>
                </a:solidFill>
              </a:rPr>
              <a:t>XÂY DỰNG WEBSITE BÁN QUẦN ÁO CHO COLO SHOP BẰNG ASP.NET</a:t>
            </a:r>
            <a:endParaRPr lang="en-US" sz="28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Times New Roman" panose="02020603050405020304" pitchFamily="18" charset="0"/>
                <a:ea typeface="Calibri"/>
                <a:cs typeface="Times New Roman" panose="02020603050405020304" pitchFamily="18" charset="0"/>
                <a:sym typeface="Calibri"/>
              </a:rPr>
              <a:t>Phần</a:t>
            </a:r>
            <a:r>
              <a:rPr lang="en-US" sz="4800" b="1" i="1" u="none" strike="noStrike" cap="none" dirty="0">
                <a:solidFill>
                  <a:srgbClr val="FF3737"/>
                </a:solidFill>
                <a:latin typeface="Times New Roman" panose="02020603050405020304" pitchFamily="18" charset="0"/>
                <a:ea typeface="Calibri"/>
                <a:cs typeface="Times New Roman" panose="02020603050405020304" pitchFamily="18" charset="0"/>
                <a:sym typeface="Calibri"/>
              </a:rPr>
              <a:t> </a:t>
            </a:r>
            <a:r>
              <a:rPr lang="en-US" sz="4800" b="1" i="1" u="none" strike="noStrike" cap="none" dirty="0" smtClean="0">
                <a:solidFill>
                  <a:srgbClr val="FF3737"/>
                </a:solidFill>
                <a:latin typeface="Times New Roman" panose="02020603050405020304" pitchFamily="18" charset="0"/>
                <a:ea typeface="Calibri"/>
                <a:cs typeface="Times New Roman" panose="02020603050405020304" pitchFamily="18" charset="0"/>
                <a:sym typeface="Calibri"/>
              </a:rPr>
              <a:t>4</a:t>
            </a:r>
            <a:endParaRPr sz="4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nvGrpSpPr>
          <p:cNvPr id="877" name="Google Shape;877;p17"/>
          <p:cNvGrpSpPr/>
          <p:nvPr/>
        </p:nvGrpSpPr>
        <p:grpSpPr>
          <a:xfrm>
            <a:off x="5915324" y="1567904"/>
            <a:ext cx="5089653" cy="3240593"/>
            <a:chOff x="6437529" y="1770480"/>
            <a:chExt cx="4182155" cy="405846"/>
          </a:xfrm>
        </p:grpSpPr>
        <p:sp>
          <p:nvSpPr>
            <p:cNvPr id="878" name="Google Shape;878;p17"/>
            <p:cNvSpPr/>
            <p:nvPr/>
          </p:nvSpPr>
          <p:spPr>
            <a:xfrm>
              <a:off x="6437529" y="1887418"/>
              <a:ext cx="4182155" cy="28890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Kết</a:t>
              </a:r>
              <a:r>
                <a:rPr lang="en-US" sz="4800" b="1" i="0" u="none" strike="noStrike" cap="none" dirty="0" smtClean="0">
                  <a:solidFill>
                    <a:schemeClr val="dk1"/>
                  </a:solidFill>
                  <a:latin typeface="Times New Roman" panose="02020603050405020304" pitchFamily="18" charset="0"/>
                  <a:cs typeface="Times New Roman" panose="02020603050405020304" pitchFamily="18" charset="0"/>
                  <a:sym typeface="Arial"/>
                </a:rPr>
                <a:t> </a:t>
              </a:r>
              <a:r>
                <a:rPr lang="en-US" sz="4800" b="1"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luận</a:t>
              </a:r>
              <a:endParaRPr sz="14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chemeClr val="dk1"/>
                  </a:solidFill>
                  <a:latin typeface="Times New Roman" panose="02020603050405020304" pitchFamily="18" charset="0"/>
                  <a:cs typeface="Times New Roman" panose="02020603050405020304" pitchFamily="18" charset="0"/>
                  <a:sym typeface="Arial"/>
                </a:rPr>
                <a:t>&amp;</a:t>
              </a:r>
              <a:endParaRPr sz="48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1" dirty="0" err="1">
                  <a:solidFill>
                    <a:schemeClr val="dk1"/>
                  </a:solidFill>
                  <a:latin typeface="Times New Roman" panose="02020603050405020304" pitchFamily="18" charset="0"/>
                  <a:cs typeface="Times New Roman" panose="02020603050405020304" pitchFamily="18" charset="0"/>
                </a:rPr>
                <a:t>Hướng</a:t>
              </a:r>
              <a:r>
                <a:rPr lang="en-US" sz="4800" b="1" dirty="0">
                  <a:solidFill>
                    <a:schemeClr val="dk1"/>
                  </a:solidFill>
                  <a:latin typeface="Times New Roman" panose="02020603050405020304" pitchFamily="18" charset="0"/>
                  <a:cs typeface="Times New Roman" panose="02020603050405020304" pitchFamily="18" charset="0"/>
                </a:rPr>
                <a:t> </a:t>
              </a:r>
              <a:r>
                <a:rPr lang="en-US" sz="4800" b="1" dirty="0" err="1">
                  <a:solidFill>
                    <a:schemeClr val="dk1"/>
                  </a:solidFill>
                  <a:latin typeface="Times New Roman" panose="02020603050405020304" pitchFamily="18" charset="0"/>
                  <a:cs typeface="Times New Roman" panose="02020603050405020304" pitchFamily="18" charset="0"/>
                </a:rPr>
                <a:t>phát</a:t>
              </a:r>
              <a:r>
                <a:rPr lang="en-US" sz="4800" b="1" dirty="0">
                  <a:solidFill>
                    <a:schemeClr val="dk1"/>
                  </a:solidFill>
                  <a:latin typeface="Times New Roman" panose="02020603050405020304" pitchFamily="18" charset="0"/>
                  <a:cs typeface="Times New Roman" panose="02020603050405020304" pitchFamily="18" charset="0"/>
                </a:rPr>
                <a:t> </a:t>
              </a:r>
              <a:r>
                <a:rPr lang="en-US" sz="4800" b="1" dirty="0" err="1" smtClean="0">
                  <a:solidFill>
                    <a:schemeClr val="dk1"/>
                  </a:solidFill>
                  <a:latin typeface="Times New Roman" panose="02020603050405020304" pitchFamily="18" charset="0"/>
                  <a:cs typeface="Times New Roman" panose="02020603050405020304" pitchFamily="18" charset="0"/>
                </a:rPr>
                <a:t>triển</a:t>
              </a:r>
              <a:endParaRPr sz="14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Hạn</a:t>
            </a:r>
            <a:r>
              <a:rPr lang="en-US" sz="2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1"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chế</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grpSp>
        <p:nvGrpSpPr>
          <p:cNvPr id="887" name="Google Shape;887;p18"/>
          <p:cNvGrpSpPr/>
          <p:nvPr/>
        </p:nvGrpSpPr>
        <p:grpSpPr>
          <a:xfrm>
            <a:off x="2273541" y="3734160"/>
            <a:ext cx="2498484" cy="2153392"/>
            <a:chOff x="3216730" y="4110749"/>
            <a:chExt cx="2400222" cy="2153392"/>
          </a:xfrm>
        </p:grpSpPr>
        <p:sp>
          <p:nvSpPr>
            <p:cNvPr id="888" name="Google Shape;888;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000" b="0" i="0" u="none" strike="noStrike" cap="none">
                <a:solidFill>
                  <a:srgbClr val="7F7F7F"/>
                </a:solidFill>
                <a:latin typeface="Times New Roman" panose="02020603050405020304" pitchFamily="18" charset="0"/>
                <a:cs typeface="Times New Roman" panose="02020603050405020304" pitchFamily="18" charset="0"/>
                <a:sym typeface="Arial"/>
              </a:endParaRPr>
            </a:p>
          </p:txBody>
        </p:sp>
        <p:sp>
          <p:nvSpPr>
            <p:cNvPr id="889" name="Google Shape;889;p18"/>
            <p:cNvSpPr/>
            <p:nvPr/>
          </p:nvSpPr>
          <p:spPr>
            <a:xfrm>
              <a:off x="3299517" y="4350807"/>
              <a:ext cx="2168047"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dirty="0" err="1">
                  <a:solidFill>
                    <a:schemeClr val="dk1"/>
                  </a:solidFill>
                  <a:latin typeface="Times New Roman" panose="02020603050405020304" pitchFamily="18" charset="0"/>
                  <a:cs typeface="Times New Roman" panose="02020603050405020304" pitchFamily="18" charset="0"/>
                </a:rPr>
                <a:t>Chức</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năng</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thanh</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toán</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chưa</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sử</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dụng</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được</a:t>
              </a:r>
              <a:r>
                <a:rPr lang="en-US" sz="2000" dirty="0">
                  <a:solidFill>
                    <a:schemeClr val="dk1"/>
                  </a:solidFill>
                  <a:latin typeface="Times New Roman" panose="02020603050405020304" pitchFamily="18" charset="0"/>
                  <a:cs typeface="Times New Roman" panose="02020603050405020304" pitchFamily="18" charset="0"/>
                </a:rPr>
                <a:t> QR code.</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890" name="Google Shape;890;p18"/>
          <p:cNvGrpSpPr/>
          <p:nvPr/>
        </p:nvGrpSpPr>
        <p:grpSpPr>
          <a:xfrm>
            <a:off x="2286000" y="1371600"/>
            <a:ext cx="7620000" cy="2153392"/>
            <a:chOff x="3229189" y="1748189"/>
            <a:chExt cx="2400222" cy="2153392"/>
          </a:xfrm>
        </p:grpSpPr>
        <p:sp>
          <p:nvSpPr>
            <p:cNvPr id="891" name="Google Shape;891;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2" name="Google Shape;892;p18"/>
            <p:cNvSpPr/>
            <p:nvPr/>
          </p:nvSpPr>
          <p:spPr>
            <a:xfrm>
              <a:off x="3325152" y="2021615"/>
              <a:ext cx="2208296"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1" i="0" u="none" strike="noStrike" cap="none" dirty="0" err="1">
                  <a:solidFill>
                    <a:schemeClr val="dk1"/>
                  </a:solidFill>
                  <a:latin typeface="Times New Roman" panose="02020603050405020304" pitchFamily="18" charset="0"/>
                  <a:cs typeface="Times New Roman" panose="02020603050405020304" pitchFamily="18" charset="0"/>
                  <a:sym typeface="Arial"/>
                </a:rPr>
                <a:t>Phần</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1" i="0" u="none" strike="noStrike" cap="none" dirty="0" err="1">
                  <a:solidFill>
                    <a:schemeClr val="dk1"/>
                  </a:solidFill>
                  <a:latin typeface="Times New Roman" panose="02020603050405020304" pitchFamily="18" charset="0"/>
                  <a:cs typeface="Times New Roman" panose="02020603050405020304" pitchFamily="18" charset="0"/>
                  <a:sym typeface="Arial"/>
                </a:rPr>
                <a:t>mềm</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1" i="0" u="none" strike="noStrike" cap="none" dirty="0" err="1">
                  <a:solidFill>
                    <a:schemeClr val="dk1"/>
                  </a:solidFill>
                  <a:latin typeface="Times New Roman" panose="02020603050405020304" pitchFamily="18" charset="0"/>
                  <a:cs typeface="Times New Roman" panose="02020603050405020304" pitchFamily="18" charset="0"/>
                  <a:sym typeface="Arial"/>
                </a:rPr>
                <a:t>vẫn</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1" i="0" u="none" strike="noStrike" cap="none" dirty="0" err="1">
                  <a:solidFill>
                    <a:schemeClr val="dk1"/>
                  </a:solidFill>
                  <a:latin typeface="Times New Roman" panose="02020603050405020304" pitchFamily="18" charset="0"/>
                  <a:cs typeface="Times New Roman" panose="02020603050405020304" pitchFamily="18" charset="0"/>
                  <a:sym typeface="Arial"/>
                </a:rPr>
                <a:t>còn</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1" i="0" u="none" strike="noStrike" cap="none" dirty="0" err="1">
                  <a:solidFill>
                    <a:schemeClr val="dk1"/>
                  </a:solidFill>
                  <a:latin typeface="Times New Roman" panose="02020603050405020304" pitchFamily="18" charset="0"/>
                  <a:cs typeface="Times New Roman" panose="02020603050405020304" pitchFamily="18" charset="0"/>
                  <a:sym typeface="Arial"/>
                </a:rPr>
                <a:t>thiếu</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1" i="0" u="none" strike="noStrike" cap="none" dirty="0" err="1">
                  <a:solidFill>
                    <a:schemeClr val="dk1"/>
                  </a:solidFill>
                  <a:latin typeface="Times New Roman" panose="02020603050405020304" pitchFamily="18" charset="0"/>
                  <a:cs typeface="Times New Roman" panose="02020603050405020304" pitchFamily="18" charset="0"/>
                  <a:sym typeface="Arial"/>
                </a:rPr>
                <a:t>chức</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1" i="0" u="none" strike="noStrike" cap="none" dirty="0" err="1">
                  <a:solidFill>
                    <a:schemeClr val="dk1"/>
                  </a:solidFill>
                  <a:latin typeface="Times New Roman" panose="02020603050405020304" pitchFamily="18" charset="0"/>
                  <a:cs typeface="Times New Roman" panose="02020603050405020304" pitchFamily="18" charset="0"/>
                  <a:sym typeface="Arial"/>
                </a:rPr>
                <a:t>năng</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1" i="0" u="none" strike="noStrike" cap="none" dirty="0" err="1">
                  <a:solidFill>
                    <a:schemeClr val="dk1"/>
                  </a:solidFill>
                  <a:latin typeface="Times New Roman" panose="02020603050405020304" pitchFamily="18" charset="0"/>
                  <a:cs typeface="Times New Roman" panose="02020603050405020304" pitchFamily="18" charset="0"/>
                  <a:sym typeface="Arial"/>
                </a:rPr>
                <a:t>chưa</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1" i="0" u="none" strike="noStrike" cap="none" dirty="0" err="1">
                  <a:solidFill>
                    <a:schemeClr val="dk1"/>
                  </a:solidFill>
                  <a:latin typeface="Times New Roman" panose="02020603050405020304" pitchFamily="18" charset="0"/>
                  <a:cs typeface="Times New Roman" panose="02020603050405020304" pitchFamily="18" charset="0"/>
                  <a:sym typeface="Arial"/>
                </a:rPr>
                <a:t>hoàn</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1" i="0" u="none" strike="noStrike" cap="none" dirty="0" err="1">
                  <a:solidFill>
                    <a:schemeClr val="dk1"/>
                  </a:solidFill>
                  <a:latin typeface="Times New Roman" panose="02020603050405020304" pitchFamily="18" charset="0"/>
                  <a:cs typeface="Times New Roman" panose="02020603050405020304" pitchFamily="18" charset="0"/>
                  <a:sym typeface="Arial"/>
                </a:rPr>
                <a:t>thiện</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1" i="0" u="none" strike="noStrike" cap="none" dirty="0" err="1">
                  <a:solidFill>
                    <a:schemeClr val="dk1"/>
                  </a:solidFill>
                  <a:latin typeface="Times New Roman" panose="02020603050405020304" pitchFamily="18" charset="0"/>
                  <a:cs typeface="Times New Roman" panose="02020603050405020304" pitchFamily="18" charset="0"/>
                  <a:sym typeface="Arial"/>
                </a:rPr>
                <a:t>như</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a:t>
              </a:r>
              <a:endParaRPr sz="2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893" name="Google Shape;893;p18"/>
          <p:cNvGrpSpPr/>
          <p:nvPr/>
        </p:nvGrpSpPr>
        <p:grpSpPr>
          <a:xfrm>
            <a:off x="7658100" y="3678358"/>
            <a:ext cx="2300227" cy="2153392"/>
            <a:chOff x="6541160" y="4110749"/>
            <a:chExt cx="2205506" cy="2153392"/>
          </a:xfrm>
        </p:grpSpPr>
        <p:sp>
          <p:nvSpPr>
            <p:cNvPr id="894" name="Google Shape;894;p18"/>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000" b="0" i="0" u="none" strike="noStrike" cap="none">
                <a:solidFill>
                  <a:srgbClr val="7F7F7F"/>
                </a:solidFill>
                <a:latin typeface="Times New Roman" panose="02020603050405020304" pitchFamily="18" charset="0"/>
                <a:cs typeface="Times New Roman" panose="02020603050405020304" pitchFamily="18" charset="0"/>
                <a:sym typeface="Arial"/>
              </a:endParaRPr>
            </a:p>
          </p:txBody>
        </p:sp>
        <p:sp>
          <p:nvSpPr>
            <p:cNvPr id="895" name="Google Shape;895;p18"/>
            <p:cNvSpPr/>
            <p:nvPr/>
          </p:nvSpPr>
          <p:spPr>
            <a:xfrm>
              <a:off x="6585851" y="4350807"/>
              <a:ext cx="2160815"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Liên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kết</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tài</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khoản</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với</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bên</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thứ</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ba</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như</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smtClean="0">
                  <a:solidFill>
                    <a:schemeClr val="dk1"/>
                  </a:solidFill>
                  <a:latin typeface="Times New Roman" panose="02020603050405020304" pitchFamily="18" charset="0"/>
                  <a:cs typeface="Times New Roman" panose="02020603050405020304" pitchFamily="18" charset="0"/>
                  <a:sym typeface="Arial"/>
                </a:rPr>
                <a:t>google, </a:t>
              </a:r>
              <a:r>
                <a:rPr lang="en-US" sz="2000" b="0"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facebook</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sp>
        <p:nvSpPr>
          <p:cNvPr id="896" name="Google Shape;896;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Times New Roman" panose="02020603050405020304" pitchFamily="18" charset="0"/>
                <a:cs typeface="Times New Roman" panose="02020603050405020304" pitchFamily="18" charset="0"/>
                <a:sym typeface="Arial"/>
              </a:rPr>
              <a:t>1</a:t>
            </a:r>
            <a:endParaRPr sz="5400" b="0" i="0" u="none" strike="noStrike" cap="none" dirty="0">
              <a:solidFill>
                <a:srgbClr val="426687"/>
              </a:solidFill>
              <a:latin typeface="Times New Roman" panose="02020603050405020304" pitchFamily="18" charset="0"/>
              <a:cs typeface="Times New Roman" panose="02020603050405020304" pitchFamily="18" charset="0"/>
              <a:sym typeface="Arial"/>
            </a:endParaRPr>
          </a:p>
        </p:txBody>
      </p:sp>
      <p:sp>
        <p:nvSpPr>
          <p:cNvPr id="897" name="Google Shape;897;p18"/>
          <p:cNvSpPr/>
          <p:nvPr/>
        </p:nvSpPr>
        <p:spPr>
          <a:xfrm>
            <a:off x="3171535"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Times New Roman" panose="02020603050405020304" pitchFamily="18" charset="0"/>
                <a:cs typeface="Times New Roman" panose="02020603050405020304" pitchFamily="18" charset="0"/>
                <a:sym typeface="Arial"/>
              </a:rPr>
              <a:t>2</a:t>
            </a:r>
            <a:endParaRPr sz="5400" b="0" i="0" u="none" strike="noStrike" cap="none" dirty="0">
              <a:solidFill>
                <a:srgbClr val="426687"/>
              </a:solidFill>
              <a:latin typeface="Times New Roman" panose="02020603050405020304" pitchFamily="18" charset="0"/>
              <a:cs typeface="Times New Roman" panose="02020603050405020304" pitchFamily="18" charset="0"/>
              <a:sym typeface="Arial"/>
            </a:endParaRPr>
          </a:p>
        </p:txBody>
      </p:sp>
      <p:sp>
        <p:nvSpPr>
          <p:cNvPr id="898" name="Google Shape;898;p18"/>
          <p:cNvSpPr/>
          <p:nvPr/>
        </p:nvSpPr>
        <p:spPr>
          <a:xfrm>
            <a:off x="8378619"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Times New Roman" panose="02020603050405020304" pitchFamily="18" charset="0"/>
                <a:cs typeface="Times New Roman" panose="02020603050405020304" pitchFamily="18" charset="0"/>
                <a:sym typeface="Arial"/>
              </a:rPr>
              <a:t>3</a:t>
            </a:r>
            <a:endParaRPr sz="5400" b="0" i="0" u="none" strike="noStrike" cap="none" dirty="0">
              <a:solidFill>
                <a:srgbClr val="426687"/>
              </a:solidFill>
              <a:latin typeface="Times New Roman" panose="02020603050405020304" pitchFamily="18" charset="0"/>
              <a:cs typeface="Times New Roman" panose="02020603050405020304" pitchFamily="18" charset="0"/>
              <a:sym typeface="Arial"/>
            </a:endParaRPr>
          </a:p>
        </p:txBody>
      </p:sp>
      <p:sp>
        <p:nvSpPr>
          <p:cNvPr id="2" name="Google Shape;892;p18">
            <a:extLst>
              <a:ext uri="{FF2B5EF4-FFF2-40B4-BE49-F238E27FC236}">
                <a16:creationId xmlns:a16="http://schemas.microsoft.com/office/drawing/2014/main" id="{1219E41C-EF72-0A81-5A91-B6B58019138F}"/>
              </a:ext>
            </a:extLst>
          </p:cNvPr>
          <p:cNvSpPr/>
          <p:nvPr/>
        </p:nvSpPr>
        <p:spPr>
          <a:xfrm>
            <a:off x="2590654" y="2106898"/>
            <a:ext cx="6324745" cy="101562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800"/>
              <a:buFontTx/>
              <a:buChar char="-"/>
            </a:pPr>
            <a:r>
              <a:rPr lang="vi-VN" sz="2000" i="0" u="none" strike="noStrike" cap="none" dirty="0" smtClean="0">
                <a:solidFill>
                  <a:srgbClr val="000000"/>
                </a:solidFill>
                <a:latin typeface="Times New Roman" panose="02020603050405020304" pitchFamily="18" charset="0"/>
                <a:cs typeface="Times New Roman" panose="02020603050405020304" pitchFamily="18" charset="0"/>
                <a:sym typeface="Arial"/>
              </a:rPr>
              <a:t>Chưa </a:t>
            </a:r>
            <a:r>
              <a:rPr lang="vi-VN" sz="2000" i="0" u="none" strike="noStrike" cap="none" dirty="0">
                <a:solidFill>
                  <a:srgbClr val="000000"/>
                </a:solidFill>
                <a:latin typeface="Times New Roman" panose="02020603050405020304" pitchFamily="18" charset="0"/>
                <a:cs typeface="Times New Roman" panose="02020603050405020304" pitchFamily="18" charset="0"/>
                <a:sym typeface="Arial"/>
              </a:rPr>
              <a:t>có chức năng gợi ý sản phẩm, khuyến mại</a:t>
            </a:r>
            <a:r>
              <a:rPr lang="vi-VN" sz="2000" i="0" u="none" strike="noStrike" cap="none" dirty="0" smtClean="0">
                <a:solidFill>
                  <a:srgbClr val="000000"/>
                </a:solidFill>
                <a:latin typeface="Times New Roman" panose="02020603050405020304" pitchFamily="18" charset="0"/>
                <a:cs typeface="Times New Roman" panose="02020603050405020304" pitchFamily="18" charset="0"/>
                <a:sym typeface="Arial"/>
              </a:rPr>
              <a:t>...</a:t>
            </a:r>
            <a:endParaRPr lang="en-US" sz="2000" i="0" u="none" strike="noStrike" cap="none" dirty="0" smtClean="0">
              <a:solidFill>
                <a:srgbClr val="000000"/>
              </a:solidFill>
              <a:latin typeface="Times New Roman" panose="02020603050405020304" pitchFamily="18" charset="0"/>
              <a:cs typeface="Times New Roman" panose="02020603050405020304" pitchFamily="18" charset="0"/>
              <a:sym typeface="Arial"/>
            </a:endParaRPr>
          </a:p>
          <a:p>
            <a:pPr marL="342900" lvl="0" indent="-342900">
              <a:buSzPts val="1800"/>
              <a:buFontTx/>
              <a:buChar char="-"/>
            </a:pPr>
            <a:r>
              <a:rPr lang="en-US" sz="2000" dirty="0" err="1" smtClean="0">
                <a:latin typeface="Times New Roman" panose="02020603050405020304" pitchFamily="18" charset="0"/>
                <a:cs typeface="Times New Roman" panose="02020603050405020304" pitchFamily="18" charset="0"/>
              </a:rPr>
              <a:t>Chưa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chức </a:t>
            </a:r>
            <a:r>
              <a:rPr lang="vi-VN" sz="2000" dirty="0">
                <a:latin typeface="Times New Roman" panose="02020603050405020304" pitchFamily="18" charset="0"/>
                <a:cs typeface="Times New Roman" panose="02020603050405020304" pitchFamily="18" charset="0"/>
              </a:rPr>
              <a:t>năng cho Shipper để thuận tiện cho việc quản lý đơn hàng dễ dàng hơn.</a:t>
            </a:r>
            <a:endParaRPr sz="200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6"/>
                                        </p:tgtEl>
                                        <p:attrNameLst>
                                          <p:attrName>style.visibility</p:attrName>
                                        </p:attrNameLst>
                                      </p:cBhvr>
                                      <p:to>
                                        <p:strVal val="visible"/>
                                      </p:to>
                                    </p:set>
                                    <p:animEffect transition="in" filter="fade">
                                      <p:cBhvr>
                                        <p:cTn id="10" dur="500"/>
                                        <p:tgtEl>
                                          <p:spTgt spid="896"/>
                                        </p:tgtEl>
                                      </p:cBhvr>
                                    </p:animEffect>
                                  </p:childTnLst>
                                </p:cTn>
                              </p:par>
                              <p:par>
                                <p:cTn id="11" presetID="10" presetClass="entr" presetSubtype="0" fill="hold" nodeType="withEffect">
                                  <p:stCondLst>
                                    <p:cond delay="0"/>
                                  </p:stCondLst>
                                  <p:childTnLst>
                                    <p:set>
                                      <p:cBhvr>
                                        <p:cTn id="12" dur="1" fill="hold">
                                          <p:stCondLst>
                                            <p:cond delay="0"/>
                                          </p:stCondLst>
                                        </p:cTn>
                                        <p:tgtEl>
                                          <p:spTgt spid="890"/>
                                        </p:tgtEl>
                                        <p:attrNameLst>
                                          <p:attrName>style.visibility</p:attrName>
                                        </p:attrNameLst>
                                      </p:cBhvr>
                                      <p:to>
                                        <p:strVal val="visible"/>
                                      </p:to>
                                    </p:set>
                                    <p:animEffect transition="in" filter="fade">
                                      <p:cBhvr>
                                        <p:cTn id="13" dur="500"/>
                                        <p:tgtEl>
                                          <p:spTgt spid="890"/>
                                        </p:tgtEl>
                                      </p:cBhvr>
                                    </p:animEffect>
                                  </p:childTnLst>
                                </p:cTn>
                              </p:par>
                              <p:par>
                                <p:cTn id="14" presetID="10" presetClass="entr" presetSubtype="0" fill="hold" nodeType="withEffect">
                                  <p:stCondLst>
                                    <p:cond delay="0"/>
                                  </p:stCondLst>
                                  <p:childTnLst>
                                    <p:set>
                                      <p:cBhvr>
                                        <p:cTn id="15" dur="1" fill="hold">
                                          <p:stCondLst>
                                            <p:cond delay="0"/>
                                          </p:stCondLst>
                                        </p:cTn>
                                        <p:tgtEl>
                                          <p:spTgt spid="887"/>
                                        </p:tgtEl>
                                        <p:attrNameLst>
                                          <p:attrName>style.visibility</p:attrName>
                                        </p:attrNameLst>
                                      </p:cBhvr>
                                      <p:to>
                                        <p:strVal val="visible"/>
                                      </p:to>
                                    </p:set>
                                    <p:animEffect transition="in" filter="fade">
                                      <p:cBhvr>
                                        <p:cTn id="16" dur="500"/>
                                        <p:tgtEl>
                                          <p:spTgt spid="8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97"/>
                                        </p:tgtEl>
                                        <p:attrNameLst>
                                          <p:attrName>style.visibility</p:attrName>
                                        </p:attrNameLst>
                                      </p:cBhvr>
                                      <p:to>
                                        <p:strVal val="visible"/>
                                      </p:to>
                                    </p:set>
                                    <p:animEffect transition="in" filter="fade">
                                      <p:cBhvr>
                                        <p:cTn id="19" dur="500"/>
                                        <p:tgtEl>
                                          <p:spTgt spid="89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98"/>
                                        </p:tgtEl>
                                        <p:attrNameLst>
                                          <p:attrName>style.visibility</p:attrName>
                                        </p:attrNameLst>
                                      </p:cBhvr>
                                      <p:to>
                                        <p:strVal val="visible"/>
                                      </p:to>
                                    </p:set>
                                    <p:animEffect transition="in" filter="fade">
                                      <p:cBhvr>
                                        <p:cTn id="22" dur="500"/>
                                        <p:tgtEl>
                                          <p:spTgt spid="898"/>
                                        </p:tgtEl>
                                      </p:cBhvr>
                                    </p:animEffect>
                                  </p:childTnLst>
                                </p:cTn>
                              </p:par>
                              <p:par>
                                <p:cTn id="23" presetID="10" presetClass="entr" presetSubtype="0" fill="hold" nodeType="withEffect">
                                  <p:stCondLst>
                                    <p:cond delay="0"/>
                                  </p:stCondLst>
                                  <p:childTnLst>
                                    <p:set>
                                      <p:cBhvr>
                                        <p:cTn id="24" dur="1" fill="hold">
                                          <p:stCondLst>
                                            <p:cond delay="0"/>
                                          </p:stCondLst>
                                        </p:cTn>
                                        <p:tgtEl>
                                          <p:spTgt spid="893"/>
                                        </p:tgtEl>
                                        <p:attrNameLst>
                                          <p:attrName>style.visibility</p:attrName>
                                        </p:attrNameLst>
                                      </p:cBhvr>
                                      <p:to>
                                        <p:strVal val="visible"/>
                                      </p:to>
                                    </p:set>
                                    <p:animEffect transition="in" filter="fade">
                                      <p:cBhvr>
                                        <p:cTn id="25" dur="500"/>
                                        <p:tgtEl>
                                          <p:spTgt spid="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 grpId="0"/>
      <p:bldP spid="897" grpId="0"/>
      <p:bldP spid="898"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Hướng</a:t>
            </a:r>
            <a:r>
              <a:rPr lang="en-US" sz="2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1"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phát</a:t>
            </a:r>
            <a:r>
              <a:rPr lang="en-US" sz="2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1"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triển</a:t>
            </a:r>
            <a:r>
              <a:rPr lang="en-US" sz="2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1"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đề</a:t>
            </a:r>
            <a:r>
              <a:rPr lang="en-US" sz="2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2400" b="1" i="0" u="none" strike="noStrike" cap="none" dirty="0" err="1">
                <a:solidFill>
                  <a:schemeClr val="tx1"/>
                </a:solidFill>
                <a:latin typeface="Times New Roman" panose="02020603050405020304" pitchFamily="18" charset="0"/>
                <a:ea typeface="Calibri"/>
                <a:cs typeface="Times New Roman" panose="02020603050405020304" pitchFamily="18" charset="0"/>
                <a:sym typeface="Calibri"/>
              </a:rPr>
              <a:t>tài</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144588"/>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7033627" y="1849188"/>
              <a:ext cx="4819650" cy="92328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Phát</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triển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thêm</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nhiều</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chức</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năng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của</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website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như</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bình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luận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đánh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giá</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của</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khách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hàng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trò</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chuyện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với</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nhân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viên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tư</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vấn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thanh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toán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bằng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QR code.</a:t>
              </a:r>
              <a:endParaRPr sz="1800" b="0" i="0" u="none" strike="noStrike" cap="none" dirty="0">
                <a:solidFill>
                  <a:schemeClr val="lt1"/>
                </a:solidFill>
                <a:latin typeface="Times New Roman" panose="02020603050405020304" pitchFamily="18" charset="0"/>
                <a:ea typeface="Oi"/>
                <a:cs typeface="Times New Roman" panose="02020603050405020304" pitchFamily="18" charset="0"/>
                <a:sym typeface="Oi"/>
              </a:endParaRPr>
            </a:p>
          </p:txBody>
        </p:sp>
      </p:grpSp>
      <p:grpSp>
        <p:nvGrpSpPr>
          <p:cNvPr id="928" name="Google Shape;928;p19"/>
          <p:cNvGrpSpPr/>
          <p:nvPr/>
        </p:nvGrpSpPr>
        <p:grpSpPr>
          <a:xfrm>
            <a:off x="3335337" y="2868613"/>
            <a:ext cx="8323262" cy="1228724"/>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135063"/>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774864" y="4392720"/>
            <a:ext cx="4648200" cy="6463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Tích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hợp</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API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của</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Google Map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để</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phát</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triển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chức</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năng</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định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vị</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và</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nghiệp</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vụ</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giao</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hàng</a:t>
            </a:r>
            <a:endParaRPr sz="1800" b="0" i="0" u="none" strike="noStrike" cap="none" dirty="0">
              <a:solidFill>
                <a:schemeClr val="lt1"/>
              </a:solidFill>
              <a:latin typeface="Times New Roman" panose="02020603050405020304" pitchFamily="18" charset="0"/>
              <a:ea typeface="Oi"/>
              <a:cs typeface="Times New Roman" panose="02020603050405020304" pitchFamily="18" charset="0"/>
              <a:sym typeface="Oi"/>
            </a:endParaRPr>
          </a:p>
        </p:txBody>
      </p:sp>
      <p:sp>
        <p:nvSpPr>
          <p:cNvPr id="941" name="Google Shape;941;p19"/>
          <p:cNvSpPr txBox="1"/>
          <p:nvPr/>
        </p:nvSpPr>
        <p:spPr>
          <a:xfrm>
            <a:off x="6747738" y="3292185"/>
            <a:ext cx="4648200"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Tích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hợp</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dịch</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vụ</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của</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các</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bên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vận</a:t>
            </a: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lt1"/>
                </a:solidFill>
                <a:latin typeface="Times New Roman" panose="02020603050405020304" pitchFamily="18" charset="0"/>
                <a:cs typeface="Times New Roman" panose="02020603050405020304" pitchFamily="18" charset="0"/>
                <a:sym typeface="Arial"/>
              </a:rPr>
              <a:t>chuyển</a:t>
            </a:r>
            <a:r>
              <a:rPr lang="en-US" sz="1800" dirty="0">
                <a:solidFill>
                  <a:schemeClr val="lt1"/>
                </a:solidFill>
                <a:latin typeface="Times New Roman" panose="02020603050405020304" pitchFamily="18" charset="0"/>
                <a:cs typeface="Times New Roman" panose="02020603050405020304" pitchFamily="18" charset="0"/>
              </a:rPr>
              <a:t>.</a:t>
            </a:r>
            <a:endParaRPr sz="1800" b="0" i="0" u="none" strike="noStrike" cap="none" dirty="0">
              <a:solidFill>
                <a:schemeClr val="lt1"/>
              </a:solidFill>
              <a:latin typeface="Times New Roman" panose="02020603050405020304" pitchFamily="18" charset="0"/>
              <a:ea typeface="Oi"/>
              <a:cs typeface="Times New Roman" panose="02020603050405020304" pitchFamily="18" charset="0"/>
              <a:sym typeface="Oi"/>
            </a:endParaRPr>
          </a:p>
        </p:txBody>
      </p:sp>
    </p:spTree>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1000"/>
                                        <p:tgtEl>
                                          <p:spTgt spid="92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928"/>
                                        </p:tgtEl>
                                        <p:attrNameLst>
                                          <p:attrName>style.visibility</p:attrName>
                                        </p:attrNameLst>
                                      </p:cBhvr>
                                      <p:to>
                                        <p:strVal val="visible"/>
                                      </p:to>
                                    </p:set>
                                    <p:anim calcmode="lin" valueType="num">
                                      <p:cBhvr additive="base">
                                        <p:cTn id="10" dur="1000"/>
                                        <p:tgtEl>
                                          <p:spTgt spid="928"/>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934"/>
                                        </p:tgtEl>
                                        <p:attrNameLst>
                                          <p:attrName>style.visibility</p:attrName>
                                        </p:attrNameLst>
                                      </p:cBhvr>
                                      <p:to>
                                        <p:strVal val="visible"/>
                                      </p:to>
                                    </p:set>
                                    <p:anim calcmode="lin" valueType="num">
                                      <p:cBhvr additive="base">
                                        <p:cTn id="13" dur="1000"/>
                                        <p:tgtEl>
                                          <p:spTgt spid="934"/>
                                        </p:tgtEl>
                                        <p:attrNameLst>
                                          <p:attrName>ppt_x</p:attrName>
                                        </p:attrNameLst>
                                      </p:cBhvr>
                                      <p:tavLst>
                                        <p:tav tm="0">
                                          <p:val>
                                            <p:strVal val="#ppt_x+1"/>
                                          </p:val>
                                        </p:tav>
                                        <p:tav tm="100000">
                                          <p:val>
                                            <p:strVal val="#ppt_x"/>
                                          </p:val>
                                        </p:tav>
                                      </p:tavLst>
                                    </p:anim>
                                  </p:childTnLst>
                                </p:cTn>
                              </p:par>
                              <p:par>
                                <p:cTn id="14" presetID="2" presetClass="entr" presetSubtype="4" fill="hold" nodeType="withEffect">
                                  <p:stCondLst>
                                    <p:cond delay="0"/>
                                  </p:stCondLst>
                                  <p:childTnLst>
                                    <p:set>
                                      <p:cBhvr>
                                        <p:cTn id="15" dur="1" fill="hold">
                                          <p:stCondLst>
                                            <p:cond delay="0"/>
                                          </p:stCondLst>
                                        </p:cTn>
                                        <p:tgtEl>
                                          <p:spTgt spid="940"/>
                                        </p:tgtEl>
                                        <p:attrNameLst>
                                          <p:attrName>style.visibility</p:attrName>
                                        </p:attrNameLst>
                                      </p:cBhvr>
                                      <p:to>
                                        <p:strVal val="visible"/>
                                      </p:to>
                                    </p:set>
                                    <p:anim calcmode="lin" valueType="num">
                                      <p:cBhvr additive="base">
                                        <p:cTn id="16" dur="500"/>
                                        <p:tgtEl>
                                          <p:spTgt spid="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pic>
        <p:nvPicPr>
          <p:cNvPr id="948" name="Google Shape;948;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533400" y="2277704"/>
            <a:ext cx="4786320" cy="1445096"/>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THANK YOU </a:t>
            </a:r>
            <a:endParaRPr sz="44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FF3737"/>
                </a:solidFill>
                <a:latin typeface="Times New Roman" panose="02020603050405020304" pitchFamily="18" charset="0"/>
                <a:ea typeface="Calibri"/>
                <a:cs typeface="Times New Roman" panose="02020603050405020304" pitchFamily="18" charset="0"/>
                <a:sym typeface="Calibri"/>
              </a:rPr>
              <a:t>FOR WATCHING</a:t>
            </a:r>
            <a:endParaRPr sz="44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53" name="Google Shape;953;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Em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xin</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chân</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thành</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cảm</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ơn</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hội</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đồng</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thầy</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cô</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đã</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lắng</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nghe</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và</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theo</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dõi</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bài</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thuyết</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trình</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của</a:t>
            </a:r>
            <a:r>
              <a:rPr lang="en-US" sz="2400" b="0" i="0" u="none" strike="noStrike" cap="none" dirty="0">
                <a:solidFill>
                  <a:srgbClr val="595959"/>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err="1">
                <a:solidFill>
                  <a:srgbClr val="595959"/>
                </a:solidFill>
                <a:latin typeface="Times New Roman" panose="02020603050405020304" pitchFamily="18" charset="0"/>
                <a:ea typeface="Calibri"/>
                <a:cs typeface="Times New Roman" panose="02020603050405020304" pitchFamily="18" charset="0"/>
                <a:sym typeface="Calibri"/>
              </a:rPr>
              <a:t>em</a:t>
            </a:r>
            <a:r>
              <a:rPr lang="en-US" sz="2400" dirty="0">
                <a:solidFill>
                  <a:srgbClr val="595959"/>
                </a:solidFill>
                <a:latin typeface="Times New Roman" panose="02020603050405020304" pitchFamily="18" charset="0"/>
                <a:ea typeface="Calibri"/>
                <a:cs typeface="Times New Roman" panose="02020603050405020304" pitchFamily="18" charset="0"/>
                <a:sym typeface="Calibri"/>
              </a:rPr>
              <a:t>!</a:t>
            </a:r>
            <a:endParaRPr sz="24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Times New Roman" panose="02020603050405020304" pitchFamily="18" charset="0"/>
                  <a:cs typeface="Times New Roman" panose="02020603050405020304" pitchFamily="18" charset="0"/>
                  <a:sym typeface="Arial"/>
                </a:rPr>
                <a:t>NỘI DUNG</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Times New Roman" panose="02020603050405020304" pitchFamily="18" charset="0"/>
                  <a:cs typeface="Times New Roman" panose="02020603050405020304" pitchFamily="18" charset="0"/>
                  <a:sym typeface="Arial"/>
                </a:rPr>
                <a:t>CHÍNH</a:t>
              </a:r>
              <a:endParaRPr sz="44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dirty="0">
                <a:solidFill>
                  <a:srgbClr val="3F3F3F"/>
                </a:solidFill>
                <a:latin typeface="Times New Roman"/>
                <a:ea typeface="Times New Roman"/>
                <a:cs typeface="Times New Roman"/>
                <a:sym typeface="Times New Roman"/>
              </a:rPr>
              <a:t> </a:t>
            </a:r>
            <a:r>
              <a:rPr lang="en-US" sz="2400" b="1" i="0" u="none" strike="noStrike" cap="none" dirty="0" err="1">
                <a:solidFill>
                  <a:srgbClr val="3F3F3F"/>
                </a:solidFill>
                <a:latin typeface="Times New Roman"/>
                <a:ea typeface="Times New Roman"/>
                <a:cs typeface="Times New Roman"/>
                <a:sym typeface="Times New Roman"/>
              </a:rPr>
              <a:t>Tổng</a:t>
            </a:r>
            <a:r>
              <a:rPr lang="en-US" sz="2400" b="1" i="0" u="none" strike="noStrike" cap="none" dirty="0">
                <a:solidFill>
                  <a:srgbClr val="3F3F3F"/>
                </a:solidFill>
                <a:latin typeface="Times New Roman"/>
                <a:ea typeface="Times New Roman"/>
                <a:cs typeface="Times New Roman"/>
                <a:sym typeface="Times New Roman"/>
              </a:rPr>
              <a:t> </a:t>
            </a:r>
            <a:r>
              <a:rPr lang="en-US" sz="2400" b="1" i="0" u="none" strike="noStrike" cap="none" dirty="0" err="1">
                <a:solidFill>
                  <a:srgbClr val="3F3F3F"/>
                </a:solidFill>
                <a:latin typeface="Times New Roman"/>
                <a:ea typeface="Times New Roman"/>
                <a:cs typeface="Times New Roman"/>
                <a:sym typeface="Times New Roman"/>
              </a:rPr>
              <a:t>quan</a:t>
            </a:r>
            <a:r>
              <a:rPr lang="en-US" sz="2400" b="1" i="0" u="none" strike="noStrike" cap="none" dirty="0">
                <a:solidFill>
                  <a:srgbClr val="3F3F3F"/>
                </a:solidFill>
                <a:latin typeface="Times New Roman"/>
                <a:ea typeface="Times New Roman"/>
                <a:cs typeface="Times New Roman"/>
                <a:sym typeface="Times New Roman"/>
              </a:rPr>
              <a:t> </a:t>
            </a:r>
            <a:r>
              <a:rPr lang="en-US" sz="2400" b="1" i="0" u="none" strike="noStrike" cap="none" dirty="0" err="1">
                <a:solidFill>
                  <a:srgbClr val="3F3F3F"/>
                </a:solidFill>
                <a:latin typeface="Times New Roman"/>
                <a:ea typeface="Times New Roman"/>
                <a:cs typeface="Times New Roman"/>
                <a:sym typeface="Times New Roman"/>
              </a:rPr>
              <a:t>về</a:t>
            </a:r>
            <a:r>
              <a:rPr lang="en-US" sz="2400" b="1" i="0" u="none" strike="noStrike" cap="none" dirty="0">
                <a:solidFill>
                  <a:srgbClr val="3F3F3F"/>
                </a:solidFill>
                <a:latin typeface="Times New Roman"/>
                <a:ea typeface="Times New Roman"/>
                <a:cs typeface="Times New Roman"/>
                <a:sym typeface="Times New Roman"/>
              </a:rPr>
              <a:t> </a:t>
            </a:r>
            <a:r>
              <a:rPr lang="en-US" sz="2400" b="1" i="0" u="none" strike="noStrike" cap="none" dirty="0" err="1">
                <a:solidFill>
                  <a:srgbClr val="3F3F3F"/>
                </a:solidFill>
                <a:latin typeface="Times New Roman"/>
                <a:ea typeface="Times New Roman"/>
                <a:cs typeface="Times New Roman"/>
                <a:sym typeface="Times New Roman"/>
              </a:rPr>
              <a:t>đề</a:t>
            </a:r>
            <a:r>
              <a:rPr lang="en-US" sz="2400" b="1" i="0" u="none" strike="noStrike" cap="none" dirty="0">
                <a:solidFill>
                  <a:srgbClr val="3F3F3F"/>
                </a:solidFill>
                <a:latin typeface="Times New Roman"/>
                <a:ea typeface="Times New Roman"/>
                <a:cs typeface="Times New Roman"/>
                <a:sym typeface="Times New Roman"/>
              </a:rPr>
              <a:t> </a:t>
            </a:r>
            <a:r>
              <a:rPr lang="en-US" sz="2400" b="1" i="0" u="none" strike="noStrike" cap="none" dirty="0" err="1">
                <a:solidFill>
                  <a:srgbClr val="3F3F3F"/>
                </a:solidFill>
                <a:latin typeface="Times New Roman"/>
                <a:ea typeface="Times New Roman"/>
                <a:cs typeface="Times New Roman"/>
                <a:sym typeface="Times New Roman"/>
              </a:rPr>
              <a:t>tài</a:t>
            </a:r>
            <a:endParaRPr sz="2400" b="1" i="0" u="none" strike="noStrike" cap="none" dirty="0">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5060705" y="921408"/>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3" name="Google Shape;513;p3"/>
          <p:cNvGrpSpPr/>
          <p:nvPr/>
        </p:nvGrpSpPr>
        <p:grpSpPr>
          <a:xfrm>
            <a:off x="6103978" y="2402970"/>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6" name="Google Shape;516;p3"/>
          <p:cNvGrpSpPr/>
          <p:nvPr/>
        </p:nvGrpSpPr>
        <p:grpSpPr>
          <a:xfrm rot="-5400000">
            <a:off x="5084476" y="2199775"/>
            <a:ext cx="18288" cy="822960"/>
            <a:chOff x="5839691" y="2713589"/>
            <a:chExt cx="1406625" cy="1430822"/>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8" name="Google Shape;518;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9" name="Google Shape;519;p3"/>
          <p:cNvSpPr/>
          <p:nvPr/>
        </p:nvSpPr>
        <p:spPr>
          <a:xfrm>
            <a:off x="753705" y="2396570"/>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6130611" y="3664630"/>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3" name="Google Shape;523;p3"/>
          <p:cNvGrpSpPr/>
          <p:nvPr/>
        </p:nvGrpSpPr>
        <p:grpSpPr>
          <a:xfrm rot="-5400000">
            <a:off x="5090640" y="3492442"/>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759869" y="368923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7" name="Google Shape;527;p3"/>
          <p:cNvGrpSpPr/>
          <p:nvPr/>
        </p:nvGrpSpPr>
        <p:grpSpPr>
          <a:xfrm>
            <a:off x="6125375" y="5069597"/>
            <a:ext cx="880712" cy="810164"/>
            <a:chOff x="5917531" y="813457"/>
            <a:chExt cx="938013" cy="939583"/>
          </a:xfrm>
        </p:grpSpPr>
        <p:sp>
          <p:nvSpPr>
            <p:cNvPr id="528" name="Google Shape;528;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9" name="Google Shape;529;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sp>
        <p:nvSpPr>
          <p:cNvPr id="530" name="Google Shape;530;p3"/>
          <p:cNvSpPr/>
          <p:nvPr/>
        </p:nvSpPr>
        <p:spPr>
          <a:xfrm>
            <a:off x="750268" y="53007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dirty="0">
                <a:solidFill>
                  <a:srgbClr val="3F3F3F"/>
                </a:solidFill>
                <a:latin typeface="Times New Roman"/>
                <a:ea typeface="Times New Roman"/>
                <a:cs typeface="Times New Roman"/>
                <a:sym typeface="Times New Roman"/>
              </a:rPr>
              <a:t>  </a:t>
            </a:r>
            <a:r>
              <a:rPr lang="en-US" sz="2400" b="1" i="0" u="none" strike="noStrike" cap="none" dirty="0" err="1" smtClean="0">
                <a:solidFill>
                  <a:srgbClr val="3F3F3F"/>
                </a:solidFill>
                <a:latin typeface="Times New Roman"/>
                <a:ea typeface="Times New Roman"/>
                <a:cs typeface="Times New Roman"/>
                <a:sym typeface="Times New Roman"/>
              </a:rPr>
              <a:t>Kết</a:t>
            </a:r>
            <a:r>
              <a:rPr lang="en-US" sz="2400" b="1" i="0" u="none" strike="noStrike" cap="none" dirty="0" smtClean="0">
                <a:solidFill>
                  <a:srgbClr val="3F3F3F"/>
                </a:solidFill>
                <a:latin typeface="Times New Roman"/>
                <a:ea typeface="Times New Roman"/>
                <a:cs typeface="Times New Roman"/>
                <a:sym typeface="Times New Roman"/>
              </a:rPr>
              <a:t> </a:t>
            </a:r>
            <a:r>
              <a:rPr lang="en-US" sz="2400" b="1" i="0" u="none" strike="noStrike" cap="none" dirty="0" err="1" smtClean="0">
                <a:solidFill>
                  <a:srgbClr val="3F3F3F"/>
                </a:solidFill>
                <a:latin typeface="Times New Roman"/>
                <a:ea typeface="Times New Roman"/>
                <a:cs typeface="Times New Roman"/>
                <a:sym typeface="Times New Roman"/>
              </a:rPr>
              <a:t>luận</a:t>
            </a:r>
            <a:r>
              <a:rPr lang="en-US" sz="2400" b="1" i="0" u="none" strike="noStrike" cap="none" dirty="0" smtClean="0">
                <a:solidFill>
                  <a:srgbClr val="3F3F3F"/>
                </a:solidFill>
                <a:latin typeface="Times New Roman"/>
                <a:ea typeface="Times New Roman"/>
                <a:cs typeface="Times New Roman"/>
                <a:sym typeface="Times New Roman"/>
              </a:rPr>
              <a:t> </a:t>
            </a:r>
            <a:r>
              <a:rPr lang="en-US" sz="2400" b="1" i="0" u="none" strike="noStrike" cap="none" dirty="0" err="1" smtClean="0">
                <a:solidFill>
                  <a:srgbClr val="3F3F3F"/>
                </a:solidFill>
                <a:latin typeface="Times New Roman"/>
                <a:ea typeface="Times New Roman"/>
                <a:cs typeface="Times New Roman"/>
                <a:sym typeface="Times New Roman"/>
              </a:rPr>
              <a:t>và</a:t>
            </a:r>
            <a:r>
              <a:rPr lang="en-US" sz="2400" b="1" i="0" u="none" strike="noStrike" cap="none" dirty="0" smtClean="0">
                <a:solidFill>
                  <a:srgbClr val="3F3F3F"/>
                </a:solidFill>
                <a:latin typeface="Times New Roman"/>
                <a:ea typeface="Times New Roman"/>
                <a:cs typeface="Times New Roman"/>
                <a:sym typeface="Times New Roman"/>
              </a:rPr>
              <a:t> </a:t>
            </a:r>
            <a:r>
              <a:rPr lang="en-US" sz="2400" b="1" i="0" u="none" strike="noStrike" cap="none" dirty="0" err="1" smtClean="0">
                <a:solidFill>
                  <a:srgbClr val="3F3F3F"/>
                </a:solidFill>
                <a:latin typeface="Times New Roman"/>
                <a:ea typeface="Times New Roman"/>
                <a:cs typeface="Times New Roman"/>
                <a:sym typeface="Times New Roman"/>
              </a:rPr>
              <a:t>hướng</a:t>
            </a:r>
            <a:r>
              <a:rPr lang="en-US" sz="2400" b="1" i="0" u="none" strike="noStrike" cap="none" dirty="0" smtClean="0">
                <a:solidFill>
                  <a:srgbClr val="3F3F3F"/>
                </a:solidFill>
                <a:latin typeface="Times New Roman"/>
                <a:ea typeface="Times New Roman"/>
                <a:cs typeface="Times New Roman"/>
                <a:sym typeface="Times New Roman"/>
              </a:rPr>
              <a:t> </a:t>
            </a:r>
            <a:r>
              <a:rPr lang="en-US" sz="2400" b="1" i="0" u="none" strike="noStrike" cap="none" dirty="0" err="1" smtClean="0">
                <a:solidFill>
                  <a:srgbClr val="3F3F3F"/>
                </a:solidFill>
                <a:latin typeface="Times New Roman"/>
                <a:ea typeface="Times New Roman"/>
                <a:cs typeface="Times New Roman"/>
                <a:sym typeface="Times New Roman"/>
              </a:rPr>
              <a:t>phát</a:t>
            </a:r>
            <a:r>
              <a:rPr lang="en-US" sz="2400" b="1" i="0" u="none" strike="noStrike" cap="none" dirty="0" smtClean="0">
                <a:solidFill>
                  <a:srgbClr val="3F3F3F"/>
                </a:solidFill>
                <a:latin typeface="Times New Roman"/>
                <a:ea typeface="Times New Roman"/>
                <a:cs typeface="Times New Roman"/>
                <a:sym typeface="Times New Roman"/>
              </a:rPr>
              <a:t> </a:t>
            </a:r>
            <a:r>
              <a:rPr lang="en-US" sz="2400" b="1" i="0" u="none" strike="noStrike" cap="none" dirty="0" err="1" smtClean="0">
                <a:solidFill>
                  <a:srgbClr val="3F3F3F"/>
                </a:solidFill>
                <a:latin typeface="Times New Roman"/>
                <a:ea typeface="Times New Roman"/>
                <a:cs typeface="Times New Roman"/>
                <a:sym typeface="Times New Roman"/>
              </a:rPr>
              <a:t>triển</a:t>
            </a:r>
            <a:endParaRPr sz="2400" b="1" i="0" u="none" strike="noStrike" cap="none" dirty="0">
              <a:solidFill>
                <a:srgbClr val="3F3F3F"/>
              </a:solidFill>
              <a:latin typeface="Times New Roman"/>
              <a:ea typeface="Times New Roman"/>
              <a:cs typeface="Times New Roman"/>
              <a:sym typeface="Times New Roman"/>
            </a:endParaRPr>
          </a:p>
        </p:txBody>
      </p:sp>
      <p:grpSp>
        <p:nvGrpSpPr>
          <p:cNvPr id="531" name="Google Shape;531;p3"/>
          <p:cNvGrpSpPr/>
          <p:nvPr/>
        </p:nvGrpSpPr>
        <p:grpSpPr>
          <a:xfrm rot="-5400000">
            <a:off x="5138812" y="4977783"/>
            <a:ext cx="18288" cy="822960"/>
            <a:chOff x="5839691" y="2713589"/>
            <a:chExt cx="1406625" cy="1430822"/>
          </a:xfrm>
        </p:grpSpPr>
        <p:sp>
          <p:nvSpPr>
            <p:cNvPr id="532" name="Google Shape;532;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3" name="Google Shape;533;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4" name="Google Shape;534;p3"/>
          <p:cNvSpPr/>
          <p:nvPr/>
        </p:nvSpPr>
        <p:spPr>
          <a:xfrm>
            <a:off x="766541" y="5099258"/>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813248" y="379079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dirty="0">
                <a:solidFill>
                  <a:srgbClr val="3F3F3F"/>
                </a:solidFill>
                <a:latin typeface="Times New Roman"/>
                <a:ea typeface="Times New Roman"/>
                <a:cs typeface="Times New Roman"/>
                <a:sym typeface="Times New Roman"/>
              </a:rPr>
              <a:t> </a:t>
            </a:r>
            <a:r>
              <a:rPr lang="en-US" sz="2400" b="1" dirty="0" smtClean="0">
                <a:solidFill>
                  <a:srgbClr val="3F3F3F"/>
                </a:solidFill>
                <a:latin typeface="Times New Roman"/>
                <a:ea typeface="Times New Roman"/>
                <a:cs typeface="Times New Roman"/>
                <a:sym typeface="Times New Roman"/>
              </a:rPr>
              <a:t>Demo </a:t>
            </a:r>
            <a:r>
              <a:rPr lang="en-US" sz="2400" b="1" dirty="0" err="1" smtClean="0">
                <a:solidFill>
                  <a:srgbClr val="3F3F3F"/>
                </a:solidFill>
                <a:latin typeface="Times New Roman"/>
                <a:ea typeface="Times New Roman"/>
                <a:cs typeface="Times New Roman"/>
                <a:sym typeface="Times New Roman"/>
              </a:rPr>
              <a:t>sản</a:t>
            </a:r>
            <a:r>
              <a:rPr lang="en-US" sz="2400" b="1" dirty="0" smtClean="0">
                <a:solidFill>
                  <a:srgbClr val="3F3F3F"/>
                </a:solidFill>
                <a:latin typeface="Times New Roman"/>
                <a:ea typeface="Times New Roman"/>
                <a:cs typeface="Times New Roman"/>
                <a:sym typeface="Times New Roman"/>
              </a:rPr>
              <a:t> </a:t>
            </a:r>
            <a:r>
              <a:rPr lang="en-US" sz="2400" b="1" dirty="0" err="1" smtClean="0">
                <a:solidFill>
                  <a:srgbClr val="3F3F3F"/>
                </a:solidFill>
                <a:latin typeface="Times New Roman"/>
                <a:ea typeface="Times New Roman"/>
                <a:cs typeface="Times New Roman"/>
                <a:sym typeface="Times New Roman"/>
              </a:rPr>
              <a:t>phẩm</a:t>
            </a:r>
            <a:endParaRPr sz="2400" b="1" i="0" u="none" strike="noStrike" cap="none" dirty="0">
              <a:solidFill>
                <a:srgbClr val="3F3F3F"/>
              </a:solidFill>
              <a:latin typeface="Times New Roman"/>
              <a:ea typeface="Times New Roman"/>
              <a:cs typeface="Times New Roman"/>
              <a:sym typeface="Times New Roman"/>
            </a:endParaRPr>
          </a:p>
        </p:txBody>
      </p:sp>
      <p:sp>
        <p:nvSpPr>
          <p:cNvPr id="544" name="Google Shape;544;p3"/>
          <p:cNvSpPr/>
          <p:nvPr/>
        </p:nvSpPr>
        <p:spPr>
          <a:xfrm>
            <a:off x="766541" y="2540822"/>
            <a:ext cx="497094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dirty="0">
                <a:solidFill>
                  <a:srgbClr val="3F3F3F"/>
                </a:solidFill>
                <a:latin typeface="Times New Roman"/>
                <a:ea typeface="Times New Roman"/>
                <a:cs typeface="Times New Roman"/>
                <a:sym typeface="Times New Roman"/>
              </a:rPr>
              <a:t> </a:t>
            </a:r>
            <a:r>
              <a:rPr lang="en-US" sz="2400" b="1" i="0" u="none" strike="noStrike" cap="none" dirty="0" err="1">
                <a:solidFill>
                  <a:srgbClr val="3F3F3F"/>
                </a:solidFill>
                <a:latin typeface="Times New Roman"/>
                <a:ea typeface="Times New Roman"/>
                <a:cs typeface="Times New Roman"/>
                <a:sym typeface="Times New Roman"/>
              </a:rPr>
              <a:t>Mục</a:t>
            </a:r>
            <a:r>
              <a:rPr lang="en-US" sz="2400" b="1" i="0" u="none" strike="noStrike" cap="none" dirty="0">
                <a:solidFill>
                  <a:srgbClr val="3F3F3F"/>
                </a:solidFill>
                <a:latin typeface="Times New Roman"/>
                <a:ea typeface="Times New Roman"/>
                <a:cs typeface="Times New Roman"/>
                <a:sym typeface="Times New Roman"/>
              </a:rPr>
              <a:t> </a:t>
            </a:r>
            <a:r>
              <a:rPr lang="en-US" sz="2400" b="1" i="0" u="none" strike="noStrike" cap="none" dirty="0" err="1">
                <a:solidFill>
                  <a:srgbClr val="3F3F3F"/>
                </a:solidFill>
                <a:latin typeface="Times New Roman"/>
                <a:ea typeface="Times New Roman"/>
                <a:cs typeface="Times New Roman"/>
                <a:sym typeface="Times New Roman"/>
              </a:rPr>
              <a:t>tiêu</a:t>
            </a:r>
            <a:r>
              <a:rPr lang="en-US" sz="2400" b="1" i="0" u="none" strike="noStrike" cap="none" dirty="0">
                <a:solidFill>
                  <a:srgbClr val="3F3F3F"/>
                </a:solidFill>
                <a:latin typeface="Times New Roman"/>
                <a:ea typeface="Times New Roman"/>
                <a:cs typeface="Times New Roman"/>
                <a:sym typeface="Times New Roman"/>
              </a:rPr>
              <a:t> </a:t>
            </a:r>
            <a:r>
              <a:rPr lang="en-US" sz="2400" b="1" i="0" u="none" strike="noStrike" cap="none" dirty="0" err="1">
                <a:solidFill>
                  <a:srgbClr val="3F3F3F"/>
                </a:solidFill>
                <a:latin typeface="Times New Roman"/>
                <a:ea typeface="Times New Roman"/>
                <a:cs typeface="Times New Roman"/>
                <a:sym typeface="Times New Roman"/>
              </a:rPr>
              <a:t>đề</a:t>
            </a:r>
            <a:r>
              <a:rPr lang="en-US" sz="2400" b="1" i="0" u="none" strike="noStrike" cap="none" dirty="0">
                <a:solidFill>
                  <a:srgbClr val="3F3F3F"/>
                </a:solidFill>
                <a:latin typeface="Times New Roman"/>
                <a:ea typeface="Times New Roman"/>
                <a:cs typeface="Times New Roman"/>
                <a:sym typeface="Times New Roman"/>
              </a:rPr>
              <a:t> </a:t>
            </a:r>
            <a:r>
              <a:rPr lang="en-US" sz="2400" b="1" i="0" u="none" strike="noStrike" cap="none" dirty="0" err="1">
                <a:solidFill>
                  <a:srgbClr val="3F3F3F"/>
                </a:solidFill>
                <a:latin typeface="Times New Roman"/>
                <a:ea typeface="Times New Roman"/>
                <a:cs typeface="Times New Roman"/>
                <a:sym typeface="Times New Roman"/>
              </a:rPr>
              <a:t>tài</a:t>
            </a:r>
            <a:endParaRPr sz="2400" b="1"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par>
                                <p:cTn id="12" presetID="10" presetClass="entr" presetSubtype="0" fill="hold" nodeType="withEffect">
                                  <p:stCondLst>
                                    <p:cond delay="0"/>
                                  </p:stCondLst>
                                  <p:childTnLst>
                                    <p:set>
                                      <p:cBhvr>
                                        <p:cTn id="13" dur="1" fill="hold">
                                          <p:stCondLst>
                                            <p:cond delay="0"/>
                                          </p:stCondLst>
                                        </p:cTn>
                                        <p:tgtEl>
                                          <p:spTgt spid="513"/>
                                        </p:tgtEl>
                                        <p:attrNameLst>
                                          <p:attrName>style.visibility</p:attrName>
                                        </p:attrNameLst>
                                      </p:cBhvr>
                                      <p:to>
                                        <p:strVal val="visible"/>
                                      </p:to>
                                    </p:set>
                                    <p:animEffect transition="in" filter="fade">
                                      <p:cBhvr>
                                        <p:cTn id="14" dur="500"/>
                                        <p:tgtEl>
                                          <p:spTgt spid="51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44"/>
                                        </p:tgtEl>
                                        <p:attrNameLst>
                                          <p:attrName>style.visibility</p:attrName>
                                        </p:attrNameLst>
                                      </p:cBhvr>
                                      <p:to>
                                        <p:strVal val="visible"/>
                                      </p:to>
                                    </p:set>
                                    <p:animEffect transition="in" filter="fade">
                                      <p:cBhvr>
                                        <p:cTn id="18" dur="500"/>
                                        <p:tgtEl>
                                          <p:spTgt spid="544"/>
                                        </p:tgtEl>
                                      </p:cBhvr>
                                    </p:animEffect>
                                  </p:childTnLst>
                                </p:cTn>
                              </p:par>
                              <p:par>
                                <p:cTn id="19" presetID="10" presetClass="entr" presetSubtype="0" fill="hold" nodeType="withEffect">
                                  <p:stCondLst>
                                    <p:cond delay="0"/>
                                  </p:stCondLst>
                                  <p:childTnLst>
                                    <p:set>
                                      <p:cBhvr>
                                        <p:cTn id="20" dur="1" fill="hold">
                                          <p:stCondLst>
                                            <p:cond delay="0"/>
                                          </p:stCondLst>
                                        </p:cTn>
                                        <p:tgtEl>
                                          <p:spTgt spid="520"/>
                                        </p:tgtEl>
                                        <p:attrNameLst>
                                          <p:attrName>style.visibility</p:attrName>
                                        </p:attrNameLst>
                                      </p:cBhvr>
                                      <p:to>
                                        <p:strVal val="visible"/>
                                      </p:to>
                                    </p:set>
                                    <p:animEffect transition="in" filter="fade">
                                      <p:cBhvr>
                                        <p:cTn id="21" dur="500"/>
                                        <p:tgtEl>
                                          <p:spTgt spid="520"/>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43"/>
                                        </p:tgtEl>
                                        <p:attrNameLst>
                                          <p:attrName>style.visibility</p:attrName>
                                        </p:attrNameLst>
                                      </p:cBhvr>
                                      <p:to>
                                        <p:strVal val="visible"/>
                                      </p:to>
                                    </p:set>
                                    <p:animEffect transition="in" filter="fade">
                                      <p:cBhvr>
                                        <p:cTn id="25" dur="500"/>
                                        <p:tgtEl>
                                          <p:spTgt spid="543"/>
                                        </p:tgtEl>
                                      </p:cBhvr>
                                    </p:animEffect>
                                  </p:childTnLst>
                                </p:cTn>
                              </p:par>
                              <p:par>
                                <p:cTn id="26" presetID="10" presetClass="entr" presetSubtype="0" fill="hold" nodeType="withEffect">
                                  <p:stCondLst>
                                    <p:cond delay="0"/>
                                  </p:stCondLst>
                                  <p:childTnLst>
                                    <p:set>
                                      <p:cBhvr>
                                        <p:cTn id="27" dur="1" fill="hold">
                                          <p:stCondLst>
                                            <p:cond delay="0"/>
                                          </p:stCondLst>
                                        </p:cTn>
                                        <p:tgtEl>
                                          <p:spTgt spid="527"/>
                                        </p:tgtEl>
                                        <p:attrNameLst>
                                          <p:attrName>style.visibility</p:attrName>
                                        </p:attrNameLst>
                                      </p:cBhvr>
                                      <p:to>
                                        <p:strVal val="visible"/>
                                      </p:to>
                                    </p:set>
                                    <p:animEffect transition="in" filter="fade">
                                      <p:cBhvr>
                                        <p:cTn id="28" dur="500"/>
                                        <p:tgtEl>
                                          <p:spTgt spid="527"/>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530"/>
                                        </p:tgtEl>
                                        <p:attrNameLst>
                                          <p:attrName>style.visibility</p:attrName>
                                        </p:attrNameLst>
                                      </p:cBhvr>
                                      <p:to>
                                        <p:strVal val="visible"/>
                                      </p:to>
                                    </p:set>
                                    <p:animEffect transition="in" filter="fade">
                                      <p:cBhvr>
                                        <p:cTn id="32" dur="5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Times New Roman" panose="02020603050405020304" pitchFamily="18" charset="0"/>
                <a:ea typeface="Calibri"/>
                <a:cs typeface="Times New Roman" panose="02020603050405020304" pitchFamily="18" charset="0"/>
                <a:sym typeface="Calibri"/>
              </a:rPr>
              <a:t>Phần</a:t>
            </a:r>
            <a:r>
              <a:rPr lang="en-US" sz="4800" b="1" i="1" u="none" strike="noStrike" cap="none" dirty="0">
                <a:solidFill>
                  <a:srgbClr val="FF3737"/>
                </a:solidFill>
                <a:latin typeface="Times New Roman" panose="02020603050405020304" pitchFamily="18" charset="0"/>
                <a:ea typeface="Calibri"/>
                <a:cs typeface="Times New Roman" panose="02020603050405020304" pitchFamily="18" charset="0"/>
                <a:sym typeface="Calibri"/>
              </a:rPr>
              <a:t> 1</a:t>
            </a:r>
            <a:endParaRPr sz="4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nvGrpSpPr>
          <p:cNvPr id="564" name="Google Shape;564;p4"/>
          <p:cNvGrpSpPr/>
          <p:nvPr/>
        </p:nvGrpSpPr>
        <p:grpSpPr>
          <a:xfrm>
            <a:off x="6055566" y="2495342"/>
            <a:ext cx="5424128" cy="1937539"/>
            <a:chOff x="6070825" y="1770109"/>
            <a:chExt cx="5083181" cy="242654"/>
          </a:xfrm>
        </p:grpSpPr>
        <p:sp>
          <p:nvSpPr>
            <p:cNvPr id="565" name="Google Shape;565;p4"/>
            <p:cNvSpPr/>
            <p:nvPr/>
          </p:nvSpPr>
          <p:spPr>
            <a:xfrm>
              <a:off x="6070825" y="1770109"/>
              <a:ext cx="5083181"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err="1">
                  <a:solidFill>
                    <a:srgbClr val="414141"/>
                  </a:solidFill>
                  <a:latin typeface="Times New Roman" panose="02020603050405020304" pitchFamily="18" charset="0"/>
                  <a:ea typeface="Calibri"/>
                  <a:cs typeface="Times New Roman" panose="02020603050405020304" pitchFamily="18" charset="0"/>
                  <a:sym typeface="Calibri"/>
                </a:rPr>
                <a:t>Tổng</a:t>
              </a:r>
              <a:r>
                <a:rPr lang="en-US" sz="6000" b="1" i="0" u="none" strike="noStrike" cap="none" dirty="0">
                  <a:solidFill>
                    <a:srgbClr val="414141"/>
                  </a:solidFill>
                  <a:latin typeface="Times New Roman" panose="02020603050405020304" pitchFamily="18" charset="0"/>
                  <a:ea typeface="Calibri"/>
                  <a:cs typeface="Times New Roman" panose="02020603050405020304" pitchFamily="18" charset="0"/>
                  <a:sym typeface="Calibri"/>
                </a:rPr>
                <a:t> </a:t>
              </a:r>
              <a:r>
                <a:rPr lang="en-US" sz="6000" b="1" i="0" u="none" strike="noStrike" cap="none" dirty="0" err="1">
                  <a:solidFill>
                    <a:srgbClr val="414141"/>
                  </a:solidFill>
                  <a:latin typeface="Times New Roman" panose="02020603050405020304" pitchFamily="18" charset="0"/>
                  <a:ea typeface="Calibri"/>
                  <a:cs typeface="Times New Roman" panose="02020603050405020304" pitchFamily="18" charset="0"/>
                  <a:sym typeface="Calibri"/>
                </a:rPr>
                <a:t>quan</a:t>
              </a:r>
              <a:r>
                <a:rPr lang="en-US" sz="6000" b="1" i="0" u="none" strike="noStrike" cap="none" dirty="0">
                  <a:solidFill>
                    <a:srgbClr val="414141"/>
                  </a:solidFill>
                  <a:latin typeface="Times New Roman" panose="02020603050405020304" pitchFamily="18" charset="0"/>
                  <a:ea typeface="Calibri"/>
                  <a:cs typeface="Times New Roman" panose="02020603050405020304" pitchFamily="18" charset="0"/>
                  <a:sym typeface="Calibri"/>
                </a:rPr>
                <a:t> </a:t>
              </a:r>
              <a:r>
                <a:rPr lang="en-US" sz="6000" b="1" i="0" u="none" strike="noStrike" cap="none" dirty="0" err="1">
                  <a:solidFill>
                    <a:srgbClr val="414141"/>
                  </a:solidFill>
                  <a:latin typeface="Times New Roman" panose="02020603050405020304" pitchFamily="18" charset="0"/>
                  <a:ea typeface="Calibri"/>
                  <a:cs typeface="Times New Roman" panose="02020603050405020304" pitchFamily="18" charset="0"/>
                  <a:sym typeface="Calibri"/>
                </a:rPr>
                <a:t>về</a:t>
              </a:r>
              <a:r>
                <a:rPr lang="en-US" sz="6000" b="1" i="0" u="none" strike="noStrike" cap="none" dirty="0">
                  <a:solidFill>
                    <a:srgbClr val="414141"/>
                  </a:solidFill>
                  <a:latin typeface="Times New Roman" panose="02020603050405020304" pitchFamily="18" charset="0"/>
                  <a:ea typeface="Calibri"/>
                  <a:cs typeface="Times New Roman" panose="02020603050405020304" pitchFamily="18" charset="0"/>
                  <a:sym typeface="Calibri"/>
                </a:rPr>
                <a:t> </a:t>
              </a:r>
              <a:r>
                <a:rPr lang="en-US" sz="6000" b="1" i="0" u="none" strike="noStrike" cap="none" dirty="0" err="1">
                  <a:solidFill>
                    <a:srgbClr val="414141"/>
                  </a:solidFill>
                  <a:latin typeface="Times New Roman" panose="02020603050405020304" pitchFamily="18" charset="0"/>
                  <a:ea typeface="Calibri"/>
                  <a:cs typeface="Times New Roman" panose="02020603050405020304" pitchFamily="18" charset="0"/>
                  <a:sym typeface="Calibri"/>
                </a:rPr>
                <a:t>đề</a:t>
              </a:r>
              <a:r>
                <a:rPr lang="en-US" sz="6000" b="1" i="0" u="none" strike="noStrike" cap="none" dirty="0">
                  <a:solidFill>
                    <a:srgbClr val="414141"/>
                  </a:solidFill>
                  <a:latin typeface="Times New Roman" panose="02020603050405020304" pitchFamily="18" charset="0"/>
                  <a:ea typeface="Calibri"/>
                  <a:cs typeface="Times New Roman" panose="02020603050405020304" pitchFamily="18" charset="0"/>
                  <a:sym typeface="Calibri"/>
                </a:rPr>
                <a:t> </a:t>
              </a:r>
              <a:r>
                <a:rPr lang="en-US" sz="6000" b="1" i="0" u="none" strike="noStrike" cap="none" dirty="0" err="1">
                  <a:solidFill>
                    <a:srgbClr val="414141"/>
                  </a:solidFill>
                  <a:latin typeface="Times New Roman" panose="02020603050405020304" pitchFamily="18" charset="0"/>
                  <a:ea typeface="Calibri"/>
                  <a:cs typeface="Times New Roman" panose="02020603050405020304" pitchFamily="18" charset="0"/>
                  <a:sym typeface="Calibri"/>
                </a:rPr>
                <a:t>tài</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66" name="Google Shape;566;p4"/>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Times New Roman" panose="02020603050405020304" pitchFamily="18" charset="0"/>
                  <a:ea typeface="Calibri"/>
                  <a:cs typeface="Times New Roman" panose="02020603050405020304" pitchFamily="18" charset="0"/>
                  <a:sym typeface="Calibri"/>
                </a:rPr>
                <a:t>1</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grpSp>
        <p:nvGrpSpPr>
          <p:cNvPr id="579" name="Google Shape;579;p5"/>
          <p:cNvGrpSpPr/>
          <p:nvPr/>
        </p:nvGrpSpPr>
        <p:grpSpPr>
          <a:xfrm>
            <a:off x="927360" y="4399652"/>
            <a:ext cx="10443005" cy="1786690"/>
            <a:chOff x="5472720" y="1306800"/>
            <a:chExt cx="6033600" cy="2094120"/>
          </a:xfrm>
        </p:grpSpPr>
        <p:sp>
          <p:nvSpPr>
            <p:cNvPr id="580" name="Google Shape;580;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
            <p:cNvSpPr/>
            <p:nvPr/>
          </p:nvSpPr>
          <p:spPr>
            <a:xfrm>
              <a:off x="5583247" y="1721841"/>
              <a:ext cx="5864657" cy="1405162"/>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000"/>
                <a:buFont typeface="Arial"/>
                <a:buNone/>
              </a:pPr>
              <a:r>
                <a:rPr lang="en-US" sz="2000" dirty="0">
                  <a:solidFill>
                    <a:srgbClr val="FFFFFF"/>
                  </a:solidFill>
                  <a:latin typeface="Times New Roman"/>
                  <a:ea typeface="Times New Roman"/>
                  <a:cs typeface="Times New Roman"/>
                  <a:sym typeface="Times New Roman"/>
                </a:rPr>
                <a:t>S</a:t>
              </a:r>
              <a:r>
                <a:rPr lang="en-US" sz="2000" b="0" i="0" u="none" strike="noStrike" cap="none" dirty="0">
                  <a:solidFill>
                    <a:srgbClr val="FFFFFF"/>
                  </a:solidFill>
                  <a:latin typeface="Times New Roman"/>
                  <a:ea typeface="Times New Roman"/>
                  <a:cs typeface="Times New Roman"/>
                  <a:sym typeface="Times New Roman"/>
                </a:rPr>
                <a:t>o </a:t>
              </a:r>
              <a:r>
                <a:rPr lang="en-US" sz="2000" b="0" i="0" u="none" strike="noStrike" cap="none" dirty="0" err="1">
                  <a:solidFill>
                    <a:srgbClr val="FFFFFF"/>
                  </a:solidFill>
                  <a:latin typeface="Times New Roman"/>
                  <a:ea typeface="Times New Roman"/>
                  <a:cs typeface="Times New Roman"/>
                  <a:sym typeface="Times New Roman"/>
                </a:rPr>
                <a:t>với</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việc</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kinh</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doanh</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truyền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thống</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thì</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thương</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mại</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điện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tử</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có</a:t>
              </a:r>
              <a:r>
                <a:rPr lang="en-US" sz="2000" b="0" i="0" u="none" strike="noStrike" cap="none" dirty="0">
                  <a:solidFill>
                    <a:srgbClr val="FFFFFF"/>
                  </a:solidFill>
                  <a:latin typeface="Times New Roman"/>
                  <a:ea typeface="Times New Roman"/>
                  <a:cs typeface="Times New Roman"/>
                  <a:sym typeface="Times New Roman"/>
                </a:rPr>
                <a:t> chi </a:t>
              </a:r>
              <a:r>
                <a:rPr lang="en-US" sz="2000" b="0" i="0" u="none" strike="noStrike" cap="none" dirty="0" err="1">
                  <a:solidFill>
                    <a:srgbClr val="FFFFFF"/>
                  </a:solidFill>
                  <a:latin typeface="Times New Roman"/>
                  <a:ea typeface="Times New Roman"/>
                  <a:cs typeface="Times New Roman"/>
                  <a:sym typeface="Times New Roman"/>
                </a:rPr>
                <a:t>phí</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thấp</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hơn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hiệu</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quả</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cao</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hơn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cùng</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với</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lợi</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thế</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của</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công</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nghệ</a:t>
              </a:r>
              <a:r>
                <a:rPr lang="en-US" sz="2000" b="0" i="0" u="none" strike="noStrike" cap="none" dirty="0">
                  <a:solidFill>
                    <a:srgbClr val="FFFFFF"/>
                  </a:solidFill>
                  <a:latin typeface="Times New Roman"/>
                  <a:ea typeface="Times New Roman"/>
                  <a:cs typeface="Times New Roman"/>
                  <a:sym typeface="Times New Roman"/>
                </a:rPr>
                <a:t> internet </a:t>
              </a:r>
              <a:r>
                <a:rPr lang="en-US" sz="2000" b="0" i="0" u="none" strike="noStrike" cap="none" dirty="0" err="1">
                  <a:solidFill>
                    <a:srgbClr val="FFFFFF"/>
                  </a:solidFill>
                  <a:latin typeface="Times New Roman"/>
                  <a:ea typeface="Times New Roman"/>
                  <a:cs typeface="Times New Roman"/>
                  <a:sym typeface="Times New Roman"/>
                </a:rPr>
                <a:t>nên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việc</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truyền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tải</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thông</a:t>
              </a:r>
              <a:r>
                <a:rPr lang="en-US" sz="2000" b="0" i="0" u="none" strike="noStrike" cap="none" dirty="0">
                  <a:solidFill>
                    <a:srgbClr val="FFFFFF"/>
                  </a:solidFill>
                  <a:latin typeface="Times New Roman"/>
                  <a:ea typeface="Times New Roman"/>
                  <a:cs typeface="Times New Roman"/>
                  <a:sym typeface="Times New Roman"/>
                </a:rPr>
                <a:t> tin </a:t>
              </a:r>
              <a:r>
                <a:rPr lang="en-US" sz="2000" b="0" i="0" u="none" strike="noStrike" cap="none" dirty="0" err="1">
                  <a:solidFill>
                    <a:srgbClr val="FFFFFF"/>
                  </a:solidFill>
                  <a:latin typeface="Times New Roman"/>
                  <a:ea typeface="Times New Roman"/>
                  <a:cs typeface="Times New Roman"/>
                  <a:sym typeface="Times New Roman"/>
                </a:rPr>
                <a:t>về</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sản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phẩm</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nhanh</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chóng</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thuận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tiện</a:t>
              </a:r>
              <a:r>
                <a:rPr lang="en-US" sz="2000" b="0" i="0" u="none" strike="noStrike" cap="none" dirty="0">
                  <a:solidFill>
                    <a:srgbClr val="FFFFFF"/>
                  </a:solidFill>
                  <a:latin typeface="Times New Roman"/>
                  <a:ea typeface="Times New Roman"/>
                  <a:cs typeface="Times New Roman"/>
                  <a:sym typeface="Times New Roman"/>
                </a:rPr>
                <a:t>. </a:t>
              </a:r>
              <a:endParaRPr sz="2000" b="0" i="0" u="none" strike="noStrike" cap="none" dirty="0">
                <a:solidFill>
                  <a:schemeClr val="dk1"/>
                </a:solidFill>
                <a:latin typeface="Arial"/>
                <a:ea typeface="Arial"/>
                <a:cs typeface="Arial"/>
                <a:sym typeface="Arial"/>
              </a:endParaRPr>
            </a:p>
          </p:txBody>
        </p:sp>
      </p:gr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1. TỔNG QUAN VỀ ĐỀ TÀI</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3" name="Picture 2">
            <a:extLst>
              <a:ext uri="{FF2B5EF4-FFF2-40B4-BE49-F238E27FC236}">
                <a16:creationId xmlns:a16="http://schemas.microsoft.com/office/drawing/2014/main" id="{6C41F650-B5FA-A04A-0495-6EAE7A2C9445}"/>
              </a:ext>
            </a:extLst>
          </p:cNvPr>
          <p:cNvPicPr>
            <a:picLocks noChangeAspect="1"/>
          </p:cNvPicPr>
          <p:nvPr/>
        </p:nvPicPr>
        <p:blipFill>
          <a:blip r:embed="rId3"/>
          <a:stretch>
            <a:fillRect/>
          </a:stretch>
        </p:blipFill>
        <p:spPr>
          <a:xfrm>
            <a:off x="927360" y="1306800"/>
            <a:ext cx="3727378" cy="2135788"/>
          </a:xfrm>
          <a:prstGeom prst="rect">
            <a:avLst/>
          </a:prstGeom>
          <a:effectLst>
            <a:outerShdw blurRad="63500" sx="102000" sy="102000" algn="ctr" rotWithShape="0">
              <a:prstClr val="black">
                <a:alpha val="40000"/>
              </a:prstClr>
            </a:outerShdw>
          </a:effectLst>
        </p:spPr>
      </p:pic>
      <p:sp>
        <p:nvSpPr>
          <p:cNvPr id="4" name="TextBox 3">
            <a:extLst>
              <a:ext uri="{FF2B5EF4-FFF2-40B4-BE49-F238E27FC236}">
                <a16:creationId xmlns:a16="http://schemas.microsoft.com/office/drawing/2014/main" id="{F64999E5-D275-A687-7407-A6A091FA6021}"/>
              </a:ext>
            </a:extLst>
          </p:cNvPr>
          <p:cNvSpPr txBox="1"/>
          <p:nvPr/>
        </p:nvSpPr>
        <p:spPr>
          <a:xfrm>
            <a:off x="1158794" y="3609730"/>
            <a:ext cx="3247075" cy="615553"/>
          </a:xfrm>
          <a:prstGeom prst="rect">
            <a:avLst/>
          </a:prstGeom>
        </p:spPr>
        <p:txBody>
          <a:bodyPr wrap="square" lIns="0" tIns="0" rIns="0" bIns="0" rtlCol="0" anchor="t">
            <a:spAutoFit/>
          </a:bodyPr>
          <a:lstStyle/>
          <a:p>
            <a:pPr algn="ctr"/>
            <a:r>
              <a:rPr lang="en-US" sz="2000" b="1" dirty="0" err="1">
                <a:solidFill>
                  <a:schemeClr val="tx1"/>
                </a:solidFill>
                <a:latin typeface="Times New Roman" panose="02020603050405020304" pitchFamily="18" charset="0"/>
                <a:cs typeface="Times New Roman" panose="02020603050405020304" pitchFamily="18" charset="0"/>
              </a:rPr>
              <a:t>Cuộc</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cách</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mạng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công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nghệ</a:t>
            </a:r>
            <a:r>
              <a:rPr lang="en-US" sz="2000" b="1" dirty="0">
                <a:solidFill>
                  <a:schemeClr val="tx1"/>
                </a:solidFill>
                <a:latin typeface="Times New Roman" panose="02020603050405020304" pitchFamily="18" charset="0"/>
                <a:cs typeface="Times New Roman" panose="02020603050405020304" pitchFamily="18" charset="0"/>
              </a:rPr>
              <a:t> 4.0</a:t>
            </a:r>
          </a:p>
        </p:txBody>
      </p:sp>
      <p:pic>
        <p:nvPicPr>
          <p:cNvPr id="7" name="Picture 4" descr="Hand drawn people shopping in the supermarket background">
            <a:extLst>
              <a:ext uri="{FF2B5EF4-FFF2-40B4-BE49-F238E27FC236}">
                <a16:creationId xmlns:a16="http://schemas.microsoft.com/office/drawing/2014/main" id="{06BB86F9-3E3D-AD64-69F1-62A5911A53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633" b="10673"/>
          <a:stretch/>
        </p:blipFill>
        <p:spPr bwMode="auto">
          <a:xfrm>
            <a:off x="7057015" y="1348468"/>
            <a:ext cx="4134679" cy="20941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TextBox 3">
            <a:extLst>
              <a:ext uri="{FF2B5EF4-FFF2-40B4-BE49-F238E27FC236}">
                <a16:creationId xmlns:a16="http://schemas.microsoft.com/office/drawing/2014/main" id="{06313BA6-1065-9C43-1DF1-644F621128E0}"/>
              </a:ext>
            </a:extLst>
          </p:cNvPr>
          <p:cNvSpPr txBox="1"/>
          <p:nvPr/>
        </p:nvSpPr>
        <p:spPr>
          <a:xfrm>
            <a:off x="7057015" y="3605423"/>
            <a:ext cx="4134679" cy="615553"/>
          </a:xfrm>
          <a:prstGeom prst="rect">
            <a:avLst/>
          </a:prstGeom>
        </p:spPr>
        <p:txBody>
          <a:bodyPr wrap="square" lIns="0" tIns="0" rIns="0" bIns="0" rtlCol="0" anchor="t">
            <a:spAutoFit/>
          </a:bodyPr>
          <a:lstStyle/>
          <a:p>
            <a:pPr algn="ctr"/>
            <a:r>
              <a:rPr lang="en-US" sz="2000" b="1" dirty="0" err="1">
                <a:solidFill>
                  <a:schemeClr val="tx1"/>
                </a:solidFill>
                <a:latin typeface="Times New Roman" panose="02020603050405020304" pitchFamily="18" charset="0"/>
                <a:cs typeface="Times New Roman" panose="02020603050405020304" pitchFamily="18" charset="0"/>
              </a:rPr>
              <a:t>Việc</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mua</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hàng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trực</a:t>
            </a:r>
            <a:r>
              <a:rPr lang="en-US" sz="2000" b="1" dirty="0">
                <a:solidFill>
                  <a:schemeClr val="tx1"/>
                </a:solidFill>
                <a:latin typeface="Times New Roman" panose="02020603050405020304" pitchFamily="18" charset="0"/>
                <a:cs typeface="Times New Roman" panose="02020603050405020304" pitchFamily="18" charset="0"/>
              </a:rPr>
              <a:t> </a:t>
            </a:r>
            <a:r>
              <a:rPr lang="vi-VN" sz="2000" b="1" dirty="0">
                <a:solidFill>
                  <a:schemeClr val="tx1"/>
                </a:solidFill>
                <a:latin typeface="Times New Roman" panose="02020603050405020304" pitchFamily="18" charset="0"/>
                <a:cs typeface="Times New Roman" panose="02020603050405020304" pitchFamily="18" charset="0"/>
              </a:rPr>
              <a:t>tiếp </a:t>
            </a:r>
            <a:r>
              <a:rPr lang="en-US" sz="2000" b="1" dirty="0" err="1">
                <a:solidFill>
                  <a:schemeClr val="tx1"/>
                </a:solidFill>
                <a:latin typeface="Times New Roman" panose="02020603050405020304" pitchFamily="18" charset="0"/>
                <a:cs typeface="Times New Roman" panose="02020603050405020304" pitchFamily="18" charset="0"/>
              </a:rPr>
              <a:t>tại</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cửa</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hàng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suy</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hướng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giảm</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9" name="Cross 8">
            <a:extLst>
              <a:ext uri="{FF2B5EF4-FFF2-40B4-BE49-F238E27FC236}">
                <a16:creationId xmlns:a16="http://schemas.microsoft.com/office/drawing/2014/main" id="{76351289-3D59-732E-E9F4-1915EE0CA0EE}"/>
              </a:ext>
            </a:extLst>
          </p:cNvPr>
          <p:cNvSpPr/>
          <p:nvPr/>
        </p:nvSpPr>
        <p:spPr>
          <a:xfrm>
            <a:off x="5490141" y="2035488"/>
            <a:ext cx="840046" cy="873908"/>
          </a:xfrm>
          <a:prstGeom prst="plus">
            <a:avLst>
              <a:gd name="adj" fmla="val 3794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Times New Roman" panose="02020603050405020304" pitchFamily="18" charset="0"/>
                <a:ea typeface="Calibri"/>
                <a:cs typeface="Times New Roman" panose="02020603050405020304" pitchFamily="18" charset="0"/>
                <a:sym typeface="Calibri"/>
              </a:rPr>
              <a:t>LÝ DO CHỌN ĐỀ TÀI</a:t>
            </a:r>
            <a:endParaRPr sz="2400" b="0" i="0" u="none" strike="noStrike" cap="none" dirty="0">
              <a:solidFill>
                <a:srgbClr val="202020"/>
              </a:solidFill>
              <a:latin typeface="Times New Roman" panose="02020603050405020304" pitchFamily="18" charset="0"/>
              <a:cs typeface="Times New Roman" panose="02020603050405020304" pitchFamily="18" charset="0"/>
              <a:sym typeface="Arial"/>
            </a:endParaRPr>
          </a:p>
        </p:txBody>
      </p:sp>
      <p:grpSp>
        <p:nvGrpSpPr>
          <p:cNvPr id="593" name="Google Shape;593;p6"/>
          <p:cNvGrpSpPr/>
          <p:nvPr/>
        </p:nvGrpSpPr>
        <p:grpSpPr>
          <a:xfrm>
            <a:off x="4171161" y="1568249"/>
            <a:ext cx="3353532" cy="2494709"/>
            <a:chOff x="4543425" y="2828924"/>
            <a:chExt cx="3105150" cy="2276476"/>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791134" y="3680786"/>
              <a:ext cx="2689700" cy="120766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Giúp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tối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ưu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hóa</a:t>
              </a:r>
              <a:r>
                <a:rPr lang="en-US" sz="2000" b="1" i="0" u="none" strike="noStrike" cap="none" dirty="0">
                  <a:solidFill>
                    <a:schemeClr val="dk1"/>
                  </a:solidFill>
                  <a:latin typeface="Times New Roman"/>
                  <a:ea typeface="Times New Roman"/>
                  <a:cs typeface="Times New Roman"/>
                  <a:sym typeface="Times New Roman"/>
                </a:rPr>
                <a:t> chi </a:t>
              </a:r>
              <a:r>
                <a:rPr lang="en-US" sz="2000" b="1" i="0" u="none" strike="noStrike" cap="none" dirty="0" err="1">
                  <a:solidFill>
                    <a:schemeClr val="dk1"/>
                  </a:solidFill>
                  <a:latin typeface="Times New Roman"/>
                  <a:ea typeface="Times New Roman"/>
                  <a:cs typeface="Times New Roman"/>
                  <a:sym typeface="Times New Roman"/>
                </a:rPr>
                <a:t>phí</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nâng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cao</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hiệu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quả</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kinh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doanh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Dễ</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dàng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quản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lý</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kiểm</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soát</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được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cửa</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hàng</a:t>
              </a:r>
              <a:endParaRPr sz="2000" b="1" i="0" u="none" strike="noStrike" cap="none" dirty="0">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273230" y="1563292"/>
            <a:ext cx="3439786" cy="2504626"/>
            <a:chOff x="7971474" y="2819876"/>
            <a:chExt cx="3150058" cy="2285524"/>
          </a:xfrm>
        </p:grpSpPr>
        <p:sp>
          <p:nvSpPr>
            <p:cNvPr id="602" name="Google Shape;602;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6"/>
            <p:cNvSpPr txBox="1"/>
            <p:nvPr/>
          </p:nvSpPr>
          <p:spPr>
            <a:xfrm>
              <a:off x="8204896" y="3677214"/>
              <a:ext cx="2689700" cy="12076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Mong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muốn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đưa</a:t>
              </a:r>
              <a:r>
                <a:rPr lang="en-US" sz="2000" b="1" i="0" u="none" strike="noStrike" cap="none"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sản</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phẩm</a:t>
              </a:r>
              <a:r>
                <a:rPr lang="en-US" sz="2000" b="1" dirty="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của</a:t>
              </a:r>
              <a:r>
                <a:rPr lang="en-US" sz="2000" b="1" dirty="0" smtClean="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cửa</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hàng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đến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gần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hơn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với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mọi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người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thông</a:t>
              </a:r>
              <a:r>
                <a:rPr lang="en-US" sz="2000" b="1" i="0" u="none" strike="noStrike" cap="none" dirty="0">
                  <a:solidFill>
                    <a:schemeClr val="dk1"/>
                  </a:solidFill>
                  <a:latin typeface="Times New Roman"/>
                  <a:ea typeface="Times New Roman"/>
                  <a:cs typeface="Times New Roman"/>
                  <a:sym typeface="Times New Roman"/>
                </a:rPr>
                <a:t> qua website</a:t>
              </a:r>
              <a:endParaRPr sz="2000" b="1" i="0" u="none" strike="noStrike" cap="none" dirty="0">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9" name="Google Shape;609;p6"/>
          <p:cNvGrpSpPr/>
          <p:nvPr/>
        </p:nvGrpSpPr>
        <p:grpSpPr>
          <a:xfrm>
            <a:off x="856547" y="4547374"/>
            <a:ext cx="9743804" cy="1015622"/>
            <a:chOff x="1061986" y="4966692"/>
            <a:chExt cx="9743804" cy="1015622"/>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274483" y="4966692"/>
              <a:ext cx="8531307"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a:t>
              </a:r>
              <a:r>
                <a:rPr lang="en-US" sz="2000" b="0" i="0" u="none" strike="noStrike" cap="none" dirty="0" err="1">
                  <a:solidFill>
                    <a:schemeClr val="dk1"/>
                  </a:solidFill>
                  <a:latin typeface="Times New Roman"/>
                  <a:ea typeface="Times New Roman"/>
                  <a:cs typeface="Times New Roman"/>
                  <a:sym typeface="Times New Roman"/>
                </a:rPr>
                <a:t>Xây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smtClean="0">
                  <a:solidFill>
                    <a:schemeClr val="dk1"/>
                  </a:solidFill>
                  <a:latin typeface="Times New Roman"/>
                  <a:ea typeface="Times New Roman"/>
                  <a:cs typeface="Times New Roman"/>
                  <a:sym typeface="Times New Roman"/>
                </a:rPr>
                <a:t>dựng</a:t>
              </a:r>
              <a:r>
                <a:rPr lang="en-US" sz="2000" b="0" i="0" u="none" strike="noStrike" cap="none" dirty="0" smtClean="0">
                  <a:solidFill>
                    <a:schemeClr val="dk1"/>
                  </a:solidFill>
                  <a:latin typeface="Times New Roman"/>
                  <a:ea typeface="Times New Roman"/>
                  <a:cs typeface="Times New Roman"/>
                  <a:sym typeface="Times New Roman"/>
                </a:rPr>
                <a:t> website </a:t>
              </a:r>
              <a:r>
                <a:rPr lang="en-US" sz="2000" dirty="0" err="1" smtClean="0">
                  <a:solidFill>
                    <a:schemeClr val="dk1"/>
                  </a:solidFill>
                  <a:latin typeface="Times New Roman"/>
                  <a:ea typeface="Times New Roman"/>
                  <a:cs typeface="Times New Roman"/>
                  <a:sym typeface="Times New Roman"/>
                </a:rPr>
                <a:t>bán</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quần</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áo</a:t>
              </a:r>
              <a:r>
                <a:rPr lang="en-US" sz="2000" b="0" i="0" u="none" strike="noStrike" cap="none" dirty="0" smtClean="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là</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việc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cần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thiết</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để</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tạo</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điều</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kiện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thuận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lợi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cho</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người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tiêu</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dùng</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dễ</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dàng</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tiếp</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cận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được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sản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phẩm</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dịch</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vụ</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của</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cửa</a:t>
              </a:r>
              <a:r>
                <a:rPr lang="en-US" sz="2000" dirty="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hàng</a:t>
              </a:r>
              <a:r>
                <a:rPr lang="en-US" sz="2000" dirty="0" smtClean="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mọi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lúc</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mọi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nơi</a:t>
              </a:r>
              <a:r>
                <a:rPr lang="en-US" sz="2000" b="0" i="0" u="none" strike="noStrike" cap="none" dirty="0">
                  <a:solidFill>
                    <a:schemeClr val="dk1"/>
                  </a:solidFill>
                  <a:latin typeface="Times New Roman"/>
                  <a:ea typeface="Times New Roman"/>
                  <a:cs typeface="Times New Roman"/>
                  <a:sym typeface="Times New Roman"/>
                </a:rPr>
                <a:t>.  </a:t>
              </a:r>
              <a:endParaRPr sz="2000" b="0" i="0" u="none" strike="noStrike" cap="none" dirty="0">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082738" y="1573206"/>
            <a:ext cx="3350301" cy="2455941"/>
            <a:chOff x="1015001" y="1430874"/>
            <a:chExt cx="3130156" cy="2294164"/>
          </a:xfrm>
        </p:grpSpPr>
        <p:grpSp>
          <p:nvGrpSpPr>
            <p:cNvPr id="613" name="Google Shape;613;p6"/>
            <p:cNvGrpSpPr/>
            <p:nvPr/>
          </p:nvGrpSpPr>
          <p:grpSpPr>
            <a:xfrm>
              <a:off x="1015001" y="1430874"/>
              <a:ext cx="3105150" cy="2294164"/>
              <a:chOff x="1121329" y="2828924"/>
              <a:chExt cx="3105150" cy="2294164"/>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154125" y="2298276"/>
              <a:ext cx="2991032" cy="9487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Quảng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bá</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được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hình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ảnh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xây</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dựng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thương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hiệu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và</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uy</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tín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cho</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cửa</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hàng</a:t>
              </a:r>
              <a:r>
                <a:rPr lang="en-US" sz="2000" b="1" i="0" u="none" strike="noStrike" cap="none" dirty="0">
                  <a:solidFill>
                    <a:schemeClr val="dk1"/>
                  </a:solidFill>
                  <a:latin typeface="Times New Roman"/>
                  <a:ea typeface="Times New Roman"/>
                  <a:cs typeface="Times New Roman"/>
                  <a:sym typeface="Times New Roman"/>
                </a:rPr>
                <a:t>. </a:t>
              </a:r>
              <a:endParaRPr sz="2000" b="1" i="0" u="none" strike="noStrike" cap="none" dirty="0">
                <a:solidFill>
                  <a:schemeClr val="dk1"/>
                </a:solidFill>
                <a:latin typeface="Times New Roman"/>
                <a:ea typeface="Times New Roman"/>
                <a:cs typeface="Times New Roman"/>
                <a:sym typeface="Times New Roman"/>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circle(in)">
                                      <p:cBhvr>
                                        <p:cTn id="7" dur="2000"/>
                                        <p:tgtEl>
                                          <p:spTgt spid="612"/>
                                        </p:tgtEl>
                                      </p:cBhvr>
                                    </p:animEffect>
                                  </p:childTnLst>
                                </p:cTn>
                              </p:par>
                              <p:par>
                                <p:cTn id="8" presetID="6" presetClass="entr" presetSubtype="16"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circle(in)">
                                      <p:cBhvr>
                                        <p:cTn id="10" dur="2000"/>
                                        <p:tgtEl>
                                          <p:spTgt spid="593"/>
                                        </p:tgtEl>
                                      </p:cBhvr>
                                    </p:animEffect>
                                  </p:childTnLst>
                                </p:cTn>
                              </p:par>
                              <p:par>
                                <p:cTn id="11" presetID="6" presetClass="entr" presetSubtype="16"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circle(in)">
                                      <p:cBhvr>
                                        <p:cTn id="13" dur="2000"/>
                                        <p:tgtEl>
                                          <p:spTgt spid="601"/>
                                        </p:tgtEl>
                                      </p:cBhvr>
                                    </p:animEffect>
                                  </p:childTnLst>
                                </p:cTn>
                              </p:par>
                              <p:par>
                                <p:cTn id="14" presetID="42" presetClass="entr" presetSubtype="0" fill="hold" nodeType="withEffect">
                                  <p:stCondLst>
                                    <p:cond delay="0"/>
                                  </p:stCondLst>
                                  <p:childTnLst>
                                    <p:set>
                                      <p:cBhvr>
                                        <p:cTn id="15" dur="1" fill="hold">
                                          <p:stCondLst>
                                            <p:cond delay="0"/>
                                          </p:stCondLst>
                                        </p:cTn>
                                        <p:tgtEl>
                                          <p:spTgt spid="609"/>
                                        </p:tgtEl>
                                        <p:attrNameLst>
                                          <p:attrName>style.visibility</p:attrName>
                                        </p:attrNameLst>
                                      </p:cBhvr>
                                      <p:to>
                                        <p:strVal val="visible"/>
                                      </p:to>
                                    </p:set>
                                    <p:animEffect transition="in" filter="fade">
                                      <p:cBhvr>
                                        <p:cTn id="16" dur="1000"/>
                                        <p:tgtEl>
                                          <p:spTgt spid="609"/>
                                        </p:tgtEl>
                                      </p:cBhvr>
                                    </p:animEffect>
                                    <p:anim calcmode="lin" valueType="num">
                                      <p:cBhvr>
                                        <p:cTn id="17" dur="1000" fill="hold"/>
                                        <p:tgtEl>
                                          <p:spTgt spid="609"/>
                                        </p:tgtEl>
                                        <p:attrNameLst>
                                          <p:attrName>ppt_x</p:attrName>
                                        </p:attrNameLst>
                                      </p:cBhvr>
                                      <p:tavLst>
                                        <p:tav tm="0">
                                          <p:val>
                                            <p:strVal val="#ppt_x"/>
                                          </p:val>
                                        </p:tav>
                                        <p:tav tm="100000">
                                          <p:val>
                                            <p:strVal val="#ppt_x"/>
                                          </p:val>
                                        </p:tav>
                                      </p:tavLst>
                                    </p:anim>
                                    <p:anim calcmode="lin" valueType="num">
                                      <p:cBhvr>
                                        <p:cTn id="18" dur="1000" fill="hold"/>
                                        <p:tgtEl>
                                          <p:spTgt spid="6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Times New Roman" panose="02020603050405020304" pitchFamily="18" charset="0"/>
                <a:ea typeface="Calibri"/>
                <a:cs typeface="Times New Roman" panose="02020603050405020304" pitchFamily="18" charset="0"/>
                <a:sym typeface="Calibri"/>
              </a:rPr>
              <a:t>CÔNG NGHỆ VÀ NGÔN NGỮ SỬ DỤNG</a:t>
            </a:r>
            <a:endParaRPr sz="2400" b="0" i="0" u="none" strike="noStrike" cap="none" dirty="0">
              <a:solidFill>
                <a:srgbClr val="202020"/>
              </a:solidFill>
              <a:latin typeface="Times New Roman" panose="02020603050405020304" pitchFamily="18" charset="0"/>
              <a:cs typeface="Times New Roman" panose="02020603050405020304" pitchFamily="18" charset="0"/>
              <a:sym typeface="Arial"/>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09820" y="15723969"/>
            <a:ext cx="4429429" cy="1117481"/>
          </a:xfrm>
          <a:prstGeom prst="rect">
            <a:avLst/>
          </a:prstGeom>
        </p:spPr>
      </p:pic>
      <p:pic>
        <p:nvPicPr>
          <p:cNvPr id="18" name="Picture 5" descr="HTML – Wikipedia tiếng Việ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2936" y="1546286"/>
            <a:ext cx="1509943" cy="21327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The Evolution of JavaScript: A Journey from ES1 to the Latest Version (Part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278" y="4332208"/>
            <a:ext cx="3808857" cy="214248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26185" y="1673260"/>
            <a:ext cx="2339150" cy="2005821"/>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1616" y="4695277"/>
            <a:ext cx="4429429" cy="1117481"/>
          </a:xfrm>
          <a:prstGeom prst="rect">
            <a:avLst/>
          </a:prstGeom>
        </p:spPr>
      </p:pic>
      <p:pic>
        <p:nvPicPr>
          <p:cNvPr id="1030" name="Picture 6" descr="VNPAY | Hanoi"/>
          <p:cNvPicPr>
            <a:picLocks noChangeAspect="1" noChangeArrowheads="1"/>
          </p:cNvPicPr>
          <p:nvPr/>
        </p:nvPicPr>
        <p:blipFill rotWithShape="1">
          <a:blip r:embed="rId7">
            <a:extLst>
              <a:ext uri="{28A0092B-C50C-407E-A947-70E740481C1C}">
                <a14:useLocalDpi xmlns:a14="http://schemas.microsoft.com/office/drawing/2010/main" val="0"/>
              </a:ext>
            </a:extLst>
          </a:blip>
          <a:srcRect b="19482"/>
          <a:stretch/>
        </p:blipFill>
        <p:spPr bwMode="auto">
          <a:xfrm>
            <a:off x="4148408" y="3996949"/>
            <a:ext cx="2673350" cy="2152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1000"/>
                                        <p:tgtEl>
                                          <p:spTgt spid="1030"/>
                                        </p:tgtEl>
                                      </p:cBhvr>
                                    </p:animEffect>
                                    <p:anim calcmode="lin" valueType="num">
                                      <p:cBhvr>
                                        <p:cTn id="23" dur="1000" fill="hold"/>
                                        <p:tgtEl>
                                          <p:spTgt spid="1030"/>
                                        </p:tgtEl>
                                        <p:attrNameLst>
                                          <p:attrName>ppt_x</p:attrName>
                                        </p:attrNameLst>
                                      </p:cBhvr>
                                      <p:tavLst>
                                        <p:tav tm="0">
                                          <p:val>
                                            <p:strVal val="#ppt_x"/>
                                          </p:val>
                                        </p:tav>
                                        <p:tav tm="100000">
                                          <p:val>
                                            <p:strVal val="#ppt_x"/>
                                          </p:val>
                                        </p:tav>
                                      </p:tavLst>
                                    </p:anim>
                                    <p:anim calcmode="lin" valueType="num">
                                      <p:cBhvr>
                                        <p:cTn id="24" dur="1000" fill="hold"/>
                                        <p:tgtEl>
                                          <p:spTgt spid="103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grpSp>
        <p:nvGrpSpPr>
          <p:cNvPr id="721" name="Google Shape;721;p10"/>
          <p:cNvGrpSpPr/>
          <p:nvPr/>
        </p:nvGrpSpPr>
        <p:grpSpPr>
          <a:xfrm>
            <a:off x="2386080" y="0"/>
            <a:ext cx="3314880" cy="6857640"/>
            <a:chOff x="2386080" y="0"/>
            <a:chExt cx="3314880" cy="6857640"/>
          </a:xfrm>
        </p:grpSpPr>
        <p:sp>
          <p:nvSpPr>
            <p:cNvPr id="722" name="Google Shape;722;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4" name="Google Shape;734;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Times New Roman" panose="02020603050405020304" pitchFamily="18" charset="0"/>
                <a:ea typeface="Calibri"/>
                <a:cs typeface="Times New Roman" panose="02020603050405020304" pitchFamily="18" charset="0"/>
                <a:sym typeface="Calibri"/>
              </a:rPr>
              <a:t>Phần</a:t>
            </a:r>
            <a:r>
              <a:rPr lang="en-US" sz="4800" b="1" i="1" u="none" strike="noStrike" cap="none" dirty="0">
                <a:solidFill>
                  <a:srgbClr val="FF3737"/>
                </a:solidFill>
                <a:latin typeface="Times New Roman" panose="02020603050405020304" pitchFamily="18" charset="0"/>
                <a:ea typeface="Calibri"/>
                <a:cs typeface="Times New Roman" panose="02020603050405020304" pitchFamily="18" charset="0"/>
                <a:sym typeface="Calibri"/>
              </a:rPr>
              <a:t> 2</a:t>
            </a:r>
            <a:endParaRPr sz="4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nvGrpSpPr>
          <p:cNvPr id="735" name="Google Shape;735;p10"/>
          <p:cNvGrpSpPr/>
          <p:nvPr/>
        </p:nvGrpSpPr>
        <p:grpSpPr>
          <a:xfrm>
            <a:off x="6362999" y="2455550"/>
            <a:ext cx="4937098" cy="2954649"/>
            <a:chOff x="6422449" y="1765125"/>
            <a:chExt cx="5259520" cy="370035"/>
          </a:xfrm>
        </p:grpSpPr>
        <p:sp>
          <p:nvSpPr>
            <p:cNvPr id="736" name="Google Shape;736;p10"/>
            <p:cNvSpPr/>
            <p:nvPr/>
          </p:nvSpPr>
          <p:spPr>
            <a:xfrm>
              <a:off x="6422449" y="1765125"/>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err="1">
                  <a:solidFill>
                    <a:schemeClr val="dk1"/>
                  </a:solidFill>
                  <a:latin typeface="Times New Roman" panose="02020603050405020304" pitchFamily="18" charset="0"/>
                  <a:cs typeface="Times New Roman" panose="02020603050405020304" pitchFamily="18" charset="0"/>
                  <a:sym typeface="Arial"/>
                </a:rPr>
                <a:t>Mục</a:t>
              </a:r>
              <a:r>
                <a:rPr lang="en-US" sz="6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6000" b="1" i="0" u="none" strike="noStrike" cap="none" dirty="0" err="1">
                  <a:solidFill>
                    <a:schemeClr val="dk1"/>
                  </a:solidFill>
                  <a:latin typeface="Times New Roman" panose="02020603050405020304" pitchFamily="18" charset="0"/>
                  <a:cs typeface="Times New Roman" panose="02020603050405020304" pitchFamily="18" charset="0"/>
                  <a:sym typeface="Arial"/>
                </a:rPr>
                <a:t>tiêu</a:t>
              </a:r>
              <a:r>
                <a:rPr lang="en-US" sz="6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6000" b="1" i="0" u="none" strike="noStrike" cap="none" dirty="0" err="1">
                  <a:solidFill>
                    <a:schemeClr val="dk1"/>
                  </a:solidFill>
                  <a:latin typeface="Times New Roman" panose="02020603050405020304" pitchFamily="18" charset="0"/>
                  <a:cs typeface="Times New Roman" panose="02020603050405020304" pitchFamily="18" charset="0"/>
                  <a:sym typeface="Arial"/>
                </a:rPr>
                <a:t>của</a:t>
              </a:r>
              <a:r>
                <a:rPr lang="en-US" sz="6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6000" b="1" i="0" u="none" strike="noStrike" cap="none" dirty="0" err="1">
                  <a:solidFill>
                    <a:schemeClr val="dk1"/>
                  </a:solidFill>
                  <a:latin typeface="Times New Roman" panose="02020603050405020304" pitchFamily="18" charset="0"/>
                  <a:cs typeface="Times New Roman" panose="02020603050405020304" pitchFamily="18" charset="0"/>
                  <a:sym typeface="Arial"/>
                </a:rPr>
                <a:t>đề</a:t>
              </a:r>
              <a:r>
                <a:rPr lang="en-US" sz="6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6000" b="1" i="0" u="none" strike="noStrike" cap="none" dirty="0" err="1">
                  <a:solidFill>
                    <a:schemeClr val="dk1"/>
                  </a:solidFill>
                  <a:latin typeface="Times New Roman" panose="02020603050405020304" pitchFamily="18" charset="0"/>
                  <a:cs typeface="Times New Roman" panose="02020603050405020304" pitchFamily="18" charset="0"/>
                  <a:sym typeface="Arial"/>
                </a:rPr>
                <a:t>tài</a:t>
              </a:r>
              <a:endParaRPr sz="14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737" name="Google Shape;737;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1447489" y="1909742"/>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6397579" y="5147413"/>
            <a:ext cx="524880" cy="492840"/>
            <a:chOff x="6517080" y="5463720"/>
            <a:chExt cx="524880" cy="492840"/>
          </a:xfrm>
        </p:grpSpPr>
        <p:sp>
          <p:nvSpPr>
            <p:cNvPr id="762" name="Google Shape;762;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4" name="Google Shape;764;p11"/>
          <p:cNvGrpSpPr/>
          <p:nvPr/>
        </p:nvGrpSpPr>
        <p:grpSpPr>
          <a:xfrm>
            <a:off x="7179498" y="3271093"/>
            <a:ext cx="3983801" cy="1330075"/>
            <a:chOff x="7298999" y="3587400"/>
            <a:chExt cx="3983801" cy="1330075"/>
          </a:xfrm>
        </p:grpSpPr>
        <p:sp>
          <p:nvSpPr>
            <p:cNvPr id="765" name="Google Shape;765;p11"/>
            <p:cNvSpPr/>
            <p:nvPr/>
          </p:nvSpPr>
          <p:spPr>
            <a:xfrm>
              <a:off x="7299000" y="394020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Các</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chức</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năng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quản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lý</a:t>
              </a:r>
              <a:r>
                <a:rPr lang="en-US" sz="1600" b="0" i="0" u="none" strike="noStrike" cap="none" dirty="0">
                  <a:solidFill>
                    <a:srgbClr val="404040"/>
                  </a:solidFill>
                  <a:latin typeface="Calibri"/>
                  <a:ea typeface="Calibri"/>
                  <a:cs typeface="Calibri"/>
                  <a:sym typeface="Calibri"/>
                </a:rPr>
                <a:t>: </a:t>
              </a:r>
              <a:r>
                <a:rPr lang="vi-VN" sz="1600" dirty="0">
                  <a:solidFill>
                    <a:srgbClr val="404040"/>
                  </a:solidFill>
                  <a:latin typeface="Calibri"/>
                  <a:ea typeface="Calibri"/>
                  <a:cs typeface="Calibri"/>
                  <a:sym typeface="Calibri"/>
                </a:rPr>
                <a:t>S</a:t>
              </a:r>
              <a:r>
                <a:rPr lang="en-US" sz="1600" b="0" i="0" u="none" strike="noStrike" cap="none" dirty="0" err="1">
                  <a:solidFill>
                    <a:srgbClr val="404040"/>
                  </a:solidFill>
                  <a:latin typeface="Calibri"/>
                  <a:ea typeface="Calibri"/>
                  <a:cs typeface="Calibri"/>
                  <a:sym typeface="Calibri"/>
                </a:rPr>
                <a:t>ản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phẩm</a:t>
              </a:r>
              <a:r>
                <a:rPr lang="en-US" sz="1600" b="0" i="0" u="none" strike="noStrike" cap="none" dirty="0">
                  <a:solidFill>
                    <a:srgbClr val="404040"/>
                  </a:solidFill>
                  <a:latin typeface="Calibri"/>
                  <a:ea typeface="Calibri"/>
                  <a:cs typeface="Calibri"/>
                  <a:sym typeface="Calibri"/>
                </a:rPr>
                <a:t>, </a:t>
              </a:r>
              <a:r>
                <a:rPr lang="vi-VN" sz="1600" b="0" i="0" u="none" strike="noStrike" cap="none" dirty="0">
                  <a:solidFill>
                    <a:srgbClr val="404040"/>
                  </a:solidFill>
                  <a:latin typeface="Calibri"/>
                  <a:ea typeface="Calibri"/>
                  <a:cs typeface="Calibri"/>
                  <a:sym typeface="Calibri"/>
                </a:rPr>
                <a:t>Danh mục</a:t>
              </a:r>
              <a:r>
                <a:rPr lang="en-US" sz="1600" b="0" i="0" u="none" strike="noStrike" cap="none" dirty="0">
                  <a:solidFill>
                    <a:srgbClr val="404040"/>
                  </a:solidFill>
                  <a:latin typeface="Calibri"/>
                  <a:ea typeface="Calibri"/>
                  <a:cs typeface="Calibri"/>
                  <a:sym typeface="Calibri"/>
                </a:rPr>
                <a:t> </a:t>
              </a:r>
              <a:r>
                <a:rPr lang="vi-VN" sz="1600" dirty="0">
                  <a:solidFill>
                    <a:srgbClr val="404040"/>
                  </a:solidFill>
                  <a:latin typeface="Calibri"/>
                  <a:ea typeface="Calibri"/>
                  <a:cs typeface="Calibri"/>
                  <a:sym typeface="Calibri"/>
                </a:rPr>
                <a:t>s</a:t>
              </a:r>
              <a:r>
                <a:rPr lang="en-US" sz="1600" b="0" i="0" u="none" strike="noStrike" cap="none" dirty="0" err="1">
                  <a:solidFill>
                    <a:srgbClr val="404040"/>
                  </a:solidFill>
                  <a:latin typeface="Calibri"/>
                  <a:ea typeface="Calibri"/>
                  <a:cs typeface="Calibri"/>
                  <a:sym typeface="Calibri"/>
                </a:rPr>
                <a:t>ản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phẩm</a:t>
              </a:r>
              <a:r>
                <a:rPr lang="en-US" sz="1600" b="0" i="0" u="none" strike="noStrike" cap="none" dirty="0">
                  <a:solidFill>
                    <a:srgbClr val="404040"/>
                  </a:solidFill>
                  <a:latin typeface="Calibri"/>
                  <a:ea typeface="Calibri"/>
                  <a:cs typeface="Calibri"/>
                  <a:sym typeface="Calibri"/>
                </a:rPr>
                <a:t>, Tin </a:t>
              </a:r>
              <a:r>
                <a:rPr lang="en-US" sz="1600" b="0" i="0" u="none" strike="noStrike" cap="none" dirty="0" err="1" smtClean="0">
                  <a:solidFill>
                    <a:srgbClr val="404040"/>
                  </a:solidFill>
                  <a:latin typeface="Calibri"/>
                  <a:ea typeface="Calibri"/>
                  <a:cs typeface="Calibri"/>
                  <a:sym typeface="Calibri"/>
                </a:rPr>
                <a:t>tức</a:t>
              </a:r>
              <a:r>
                <a:rPr lang="en-US" sz="1600" b="0" i="0" u="none" strike="noStrike" cap="none" dirty="0" smtClean="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Đơn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vi-VN" sz="1600" dirty="0" smtClean="0">
                  <a:solidFill>
                    <a:srgbClr val="404040"/>
                  </a:solidFill>
                  <a:latin typeface="Calibri"/>
                  <a:ea typeface="Calibri"/>
                  <a:cs typeface="Calibri"/>
                  <a:sym typeface="Calibri"/>
                </a:rPr>
                <a:t>Phân </a:t>
              </a:r>
              <a:r>
                <a:rPr lang="vi-VN" sz="1600" dirty="0">
                  <a:solidFill>
                    <a:srgbClr val="404040"/>
                  </a:solidFill>
                  <a:latin typeface="Calibri"/>
                  <a:ea typeface="Calibri"/>
                  <a:cs typeface="Calibri"/>
                  <a:sym typeface="Calibri"/>
                </a:rPr>
                <a:t>quyền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Thống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smtClean="0">
                  <a:solidFill>
                    <a:srgbClr val="404040"/>
                  </a:solidFill>
                  <a:latin typeface="Calibri"/>
                  <a:ea typeface="Calibri"/>
                  <a:cs typeface="Calibri"/>
                  <a:sym typeface="Calibri"/>
                </a:rPr>
                <a:t>kê</a:t>
              </a:r>
              <a:r>
                <a:rPr lang="en-US" sz="1600" dirty="0" smtClean="0">
                  <a:solidFill>
                    <a:srgbClr val="404040"/>
                  </a:solidFill>
                  <a:latin typeface="Calibri"/>
                  <a:ea typeface="Calibri"/>
                  <a:cs typeface="Calibri"/>
                  <a:sym typeface="Calibri"/>
                </a:rPr>
                <a:t>…</a:t>
              </a:r>
              <a:endParaRPr sz="1600" b="0" i="0" u="none" strike="noStrike" cap="none" dirty="0">
                <a:solidFill>
                  <a:schemeClr val="dk1"/>
                </a:solidFill>
                <a:latin typeface="Arial"/>
                <a:ea typeface="Arial"/>
                <a:cs typeface="Arial"/>
                <a:sym typeface="Arial"/>
              </a:endParaRPr>
            </a:p>
          </p:txBody>
        </p:sp>
        <p:sp>
          <p:nvSpPr>
            <p:cNvPr id="766" name="Google Shape;766;p11"/>
            <p:cNvSpPr/>
            <p:nvPr/>
          </p:nvSpPr>
          <p:spPr>
            <a:xfrm>
              <a:off x="7298999" y="3587400"/>
              <a:ext cx="3983801" cy="42327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800" b="1" i="0" u="none" strike="noStrike" cap="none" dirty="0" err="1">
                  <a:solidFill>
                    <a:srgbClr val="262626"/>
                  </a:solidFill>
                  <a:latin typeface="Calibri"/>
                  <a:ea typeface="Calibri"/>
                  <a:cs typeface="Calibri"/>
                  <a:sym typeface="Calibri"/>
                </a:rPr>
                <a:t>Quản</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lý</a:t>
              </a:r>
              <a:r>
                <a:rPr lang="en-US" sz="1800" b="1" i="0" u="none" strike="noStrike" cap="none" dirty="0">
                  <a:solidFill>
                    <a:srgbClr val="262626"/>
                  </a:solidFill>
                  <a:latin typeface="Calibri"/>
                  <a:ea typeface="Calibri"/>
                  <a:cs typeface="Calibri"/>
                  <a:sym typeface="Calibri"/>
                </a:rPr>
                <a:t> website </a:t>
              </a:r>
              <a:r>
                <a:rPr lang="en-US" sz="1800" b="1" i="0" u="none" strike="noStrike" cap="none" dirty="0" err="1">
                  <a:solidFill>
                    <a:srgbClr val="262626"/>
                  </a:solidFill>
                  <a:latin typeface="Calibri"/>
                  <a:ea typeface="Calibri"/>
                  <a:cs typeface="Calibri"/>
                  <a:sym typeface="Calibri"/>
                </a:rPr>
                <a:t>đối</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với</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người</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quản</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lý</a:t>
              </a:r>
              <a:endParaRPr sz="1800" b="0" i="0" u="none" strike="noStrike" cap="none" dirty="0">
                <a:solidFill>
                  <a:schemeClr val="dk1"/>
                </a:solidFill>
                <a:sym typeface="Arial"/>
              </a:endParaRPr>
            </a:p>
          </p:txBody>
        </p:sp>
      </p:grpSp>
      <p:grpSp>
        <p:nvGrpSpPr>
          <p:cNvPr id="767" name="Google Shape;767;p11"/>
          <p:cNvGrpSpPr/>
          <p:nvPr/>
        </p:nvGrpSpPr>
        <p:grpSpPr>
          <a:xfrm>
            <a:off x="7189219" y="4956613"/>
            <a:ext cx="3785400" cy="1034250"/>
            <a:chOff x="7308720" y="5272920"/>
            <a:chExt cx="3785400" cy="1034250"/>
          </a:xfrm>
        </p:grpSpPr>
        <p:sp>
          <p:nvSpPr>
            <p:cNvPr id="768" name="Google Shape;768;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Nâng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cao</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chất</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lượng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uy</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tín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thương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hiệu</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của</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cửa</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đến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người</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dùng</a:t>
              </a:r>
              <a:r>
                <a:rPr lang="en-US" sz="1600" b="0" i="0" u="none" strike="noStrike" cap="none" dirty="0">
                  <a:solidFill>
                    <a:srgbClr val="404040"/>
                  </a:solidFill>
                  <a:latin typeface="Calibri"/>
                  <a:ea typeface="Calibri"/>
                  <a:cs typeface="Calibri"/>
                  <a:sym typeface="Calibri"/>
                </a:rPr>
                <a:t>.</a:t>
              </a:r>
              <a:endParaRPr sz="1600" b="0" i="0" u="none" strike="noStrike" cap="none" dirty="0">
                <a:solidFill>
                  <a:schemeClr val="dk1"/>
                </a:solidFill>
                <a:latin typeface="Arial"/>
                <a:ea typeface="Arial"/>
                <a:cs typeface="Arial"/>
                <a:sym typeface="Arial"/>
              </a:endParaRPr>
            </a:p>
          </p:txBody>
        </p:sp>
        <p:sp>
          <p:nvSpPr>
            <p:cNvPr id="769" name="Google Shape;769;p11"/>
            <p:cNvSpPr/>
            <p:nvPr/>
          </p:nvSpPr>
          <p:spPr>
            <a:xfrm>
              <a:off x="7308720" y="5272920"/>
              <a:ext cx="3785400" cy="42327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800" b="1" i="0" u="none" strike="noStrike" cap="none" dirty="0" err="1">
                  <a:solidFill>
                    <a:srgbClr val="262626"/>
                  </a:solidFill>
                  <a:latin typeface="Calibri"/>
                  <a:ea typeface="Calibri"/>
                  <a:cs typeface="Calibri"/>
                  <a:sym typeface="Calibri"/>
                </a:rPr>
                <a:t>Phát</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triển</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thương</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hiệu</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của</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cửa</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hàng</a:t>
              </a:r>
              <a:endParaRPr sz="1800" b="0" i="0" u="none" strike="noStrike" cap="none" dirty="0">
                <a:solidFill>
                  <a:schemeClr val="dk1"/>
                </a:solidFil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202020"/>
                </a:solidFill>
                <a:latin typeface="Calibri"/>
                <a:ea typeface="Calibri"/>
                <a:cs typeface="Calibri"/>
                <a:sym typeface="Calibri"/>
              </a:rPr>
              <a:t>2</a:t>
            </a:r>
            <a:r>
              <a:rPr lang="en-US" sz="2400" b="1" i="0" u="none" strike="noStrike" cap="none" dirty="0" smtClean="0">
                <a:solidFill>
                  <a:srgbClr val="202020"/>
                </a:solidFill>
                <a:latin typeface="Calibri"/>
                <a:ea typeface="Calibri"/>
                <a:cs typeface="Calibri"/>
                <a:sym typeface="Calibri"/>
              </a:rPr>
              <a:t>. </a:t>
            </a:r>
            <a:r>
              <a:rPr lang="en-US" sz="2400" b="1" i="0" u="none" strike="noStrike" cap="none" dirty="0">
                <a:solidFill>
                  <a:srgbClr val="202020"/>
                </a:solidFill>
                <a:latin typeface="Calibri"/>
                <a:ea typeface="Calibri"/>
                <a:cs typeface="Calibri"/>
                <a:sym typeface="Calibri"/>
              </a:rPr>
              <a:t>MỤC TIÊU ĐỀ TÀI</a:t>
            </a:r>
            <a:endParaRPr sz="2400" b="1" i="0" u="none" strike="noStrike" cap="none" dirty="0">
              <a:solidFill>
                <a:srgbClr val="202020"/>
              </a:solidFill>
              <a:latin typeface="Arial"/>
              <a:ea typeface="Arial"/>
              <a:cs typeface="Arial"/>
              <a:sym typeface="Arial"/>
            </a:endParaRPr>
          </a:p>
        </p:txBody>
      </p:sp>
      <p:grpSp>
        <p:nvGrpSpPr>
          <p:cNvPr id="772" name="Google Shape;772;p11"/>
          <p:cNvGrpSpPr/>
          <p:nvPr/>
        </p:nvGrpSpPr>
        <p:grpSpPr>
          <a:xfrm>
            <a:off x="6392894" y="3426982"/>
            <a:ext cx="507960" cy="509760"/>
            <a:chOff x="6516000" y="3775320"/>
            <a:chExt cx="507960" cy="509760"/>
          </a:xfrm>
        </p:grpSpPr>
        <p:sp>
          <p:nvSpPr>
            <p:cNvPr id="773" name="Google Shape;773;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6" name="Google Shape;776;p11"/>
          <p:cNvSpPr/>
          <p:nvPr/>
        </p:nvSpPr>
        <p:spPr>
          <a:xfrm>
            <a:off x="6397579" y="207577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7" name="Google Shape;777;p11"/>
          <p:cNvGrpSpPr/>
          <p:nvPr/>
        </p:nvGrpSpPr>
        <p:grpSpPr>
          <a:xfrm>
            <a:off x="6476059" y="722170"/>
            <a:ext cx="348840" cy="507960"/>
            <a:chOff x="6595560" y="1087200"/>
            <a:chExt cx="348840" cy="507960"/>
          </a:xfrm>
        </p:grpSpPr>
        <p:sp>
          <p:nvSpPr>
            <p:cNvPr id="778" name="Google Shape;778;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0" name="Google Shape;780;p11"/>
          <p:cNvGrpSpPr/>
          <p:nvPr/>
        </p:nvGrpSpPr>
        <p:grpSpPr>
          <a:xfrm>
            <a:off x="7179499" y="538930"/>
            <a:ext cx="3785400" cy="1034250"/>
            <a:chOff x="7299000" y="903960"/>
            <a:chExt cx="3785400" cy="1034250"/>
          </a:xfrm>
        </p:grpSpPr>
        <p:sp>
          <p:nvSpPr>
            <p:cNvPr id="781" name="Google Shape;781;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Tìm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kiếm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sản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phẫm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dễ</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dàng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với</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tính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năng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smtClean="0">
                  <a:solidFill>
                    <a:srgbClr val="404040"/>
                  </a:solidFill>
                  <a:latin typeface="Calibri"/>
                  <a:ea typeface="Calibri"/>
                  <a:cs typeface="Calibri"/>
                  <a:sym typeface="Calibri"/>
                </a:rPr>
                <a:t>lọc</a:t>
              </a:r>
              <a:r>
                <a:rPr lang="en-US" sz="1600" b="0" i="0" u="none" strike="noStrike" cap="none" dirty="0" smtClean="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theo</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yêu</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cầu</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của</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khách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a:t>
              </a:r>
              <a:endParaRPr sz="1600" b="0" i="0" u="none" strike="noStrike" cap="none" dirty="0">
                <a:solidFill>
                  <a:schemeClr val="dk1"/>
                </a:solidFill>
                <a:latin typeface="Arial"/>
                <a:ea typeface="Arial"/>
                <a:cs typeface="Arial"/>
                <a:sym typeface="Arial"/>
              </a:endParaRPr>
            </a:p>
          </p:txBody>
        </p:sp>
        <p:sp>
          <p:nvSpPr>
            <p:cNvPr id="782" name="Google Shape;782;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Sự tương tác với khách hàng</a:t>
              </a:r>
              <a:endParaRPr sz="1800" b="0" i="0" u="none" strike="noStrike" cap="none">
                <a:solidFill>
                  <a:schemeClr val="dk1"/>
                </a:solidFill>
                <a:latin typeface="Arial"/>
                <a:ea typeface="Arial"/>
                <a:cs typeface="Arial"/>
                <a:sym typeface="Arial"/>
              </a:endParaRPr>
            </a:p>
          </p:txBody>
        </p:sp>
      </p:grpSp>
      <p:grpSp>
        <p:nvGrpSpPr>
          <p:cNvPr id="783" name="Google Shape;783;p11"/>
          <p:cNvGrpSpPr/>
          <p:nvPr/>
        </p:nvGrpSpPr>
        <p:grpSpPr>
          <a:xfrm>
            <a:off x="7189219" y="1891090"/>
            <a:ext cx="4128840" cy="1034250"/>
            <a:chOff x="7308720" y="2256120"/>
            <a:chExt cx="4128840" cy="1034250"/>
          </a:xfrm>
        </p:grpSpPr>
        <p:sp>
          <p:nvSpPr>
            <p:cNvPr id="784" name="Google Shape;784;p11"/>
            <p:cNvSpPr/>
            <p:nvPr/>
          </p:nvSpPr>
          <p:spPr>
            <a:xfrm>
              <a:off x="7308720" y="26085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Hỗ</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trợ</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mua</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vi-VN" sz="1600" dirty="0">
                  <a:solidFill>
                    <a:srgbClr val="404040"/>
                  </a:solidFill>
                  <a:latin typeface="Calibri"/>
                  <a:ea typeface="Calibri"/>
                  <a:cs typeface="Calibri"/>
                  <a:sym typeface="Calibri"/>
                </a:rPr>
                <a:t>với </a:t>
              </a:r>
              <a:r>
                <a:rPr lang="en-US" sz="1600" b="0" i="0" u="none" strike="noStrike" cap="none" dirty="0" err="1">
                  <a:solidFill>
                    <a:srgbClr val="404040"/>
                  </a:solidFill>
                  <a:latin typeface="Calibri"/>
                  <a:ea typeface="Calibri"/>
                  <a:cs typeface="Calibri"/>
                  <a:sym typeface="Calibri"/>
                </a:rPr>
                <a:t>quy</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trình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đặt</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nhanh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smtClean="0">
                  <a:solidFill>
                    <a:srgbClr val="404040"/>
                  </a:solidFill>
                  <a:latin typeface="Calibri"/>
                  <a:ea typeface="Calibri"/>
                  <a:cs typeface="Calibri"/>
                  <a:sym typeface="Calibri"/>
                </a:rPr>
                <a:t>dễ</a:t>
              </a:r>
              <a:r>
                <a:rPr lang="en-US" sz="1600" b="0" i="0" u="none" strike="noStrike" cap="none" dirty="0" smtClean="0">
                  <a:solidFill>
                    <a:srgbClr val="404040"/>
                  </a:solidFill>
                  <a:latin typeface="Calibri"/>
                  <a:ea typeface="Calibri"/>
                  <a:cs typeface="Calibri"/>
                  <a:sym typeface="Calibri"/>
                </a:rPr>
                <a:t> </a:t>
              </a:r>
              <a:r>
                <a:rPr lang="en-US" sz="1600" b="0" i="0" u="none" strike="noStrike" cap="none" dirty="0" err="1" smtClean="0">
                  <a:solidFill>
                    <a:srgbClr val="404040"/>
                  </a:solidFill>
                  <a:latin typeface="Calibri"/>
                  <a:ea typeface="Calibri"/>
                  <a:cs typeface="Calibri"/>
                  <a:sym typeface="Calibri"/>
                </a:rPr>
                <a:t>dàng</a:t>
              </a:r>
              <a:r>
                <a:rPr lang="en-US" sz="1600" b="0" i="0" u="none" strike="noStrike" cap="none" dirty="0" smtClean="0">
                  <a:solidFill>
                    <a:srgbClr val="404040"/>
                  </a:solidFill>
                  <a:latin typeface="Calibri"/>
                  <a:ea typeface="Calibri"/>
                  <a:cs typeface="Calibri"/>
                  <a:sym typeface="Calibri"/>
                </a:rPr>
                <a:t>.</a:t>
              </a:r>
              <a:endParaRPr sz="1600" b="0" i="0" u="none" strike="noStrike" cap="none" dirty="0">
                <a:solidFill>
                  <a:schemeClr val="dk1"/>
                </a:solidFill>
                <a:latin typeface="Arial"/>
                <a:ea typeface="Arial"/>
                <a:cs typeface="Arial"/>
                <a:sym typeface="Arial"/>
              </a:endParaRPr>
            </a:p>
          </p:txBody>
        </p:sp>
        <p:sp>
          <p:nvSpPr>
            <p:cNvPr id="785" name="Google Shape;785;p11"/>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err="1">
                  <a:solidFill>
                    <a:srgbClr val="262626"/>
                  </a:solidFill>
                  <a:latin typeface="Calibri"/>
                  <a:ea typeface="Calibri"/>
                  <a:cs typeface="Calibri"/>
                  <a:sym typeface="Calibri"/>
                </a:rPr>
                <a:t>Mua</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smtClean="0">
                  <a:solidFill>
                    <a:srgbClr val="262626"/>
                  </a:solidFill>
                  <a:latin typeface="Calibri"/>
                  <a:ea typeface="Calibri"/>
                  <a:cs typeface="Calibri"/>
                  <a:sym typeface="Calibri"/>
                </a:rPr>
                <a:t>hàng</a:t>
              </a:r>
              <a:r>
                <a:rPr lang="en-US" sz="1800" b="1" i="0" u="none" strike="noStrike" cap="none" dirty="0" smtClean="0">
                  <a:solidFill>
                    <a:srgbClr val="262626"/>
                  </a:solidFill>
                  <a:latin typeface="Calibri"/>
                  <a:ea typeface="Calibri"/>
                  <a:cs typeface="Calibri"/>
                  <a:sym typeface="Calibri"/>
                </a:rPr>
                <a:t> </a:t>
              </a:r>
              <a:r>
                <a:rPr lang="en-US" sz="1800" b="1" i="0" u="none" strike="noStrike" cap="none" dirty="0" err="1" smtClean="0">
                  <a:solidFill>
                    <a:srgbClr val="262626"/>
                  </a:solidFill>
                  <a:latin typeface="Calibri"/>
                  <a:ea typeface="Calibri"/>
                  <a:cs typeface="Calibri"/>
                  <a:sym typeface="Calibri"/>
                </a:rPr>
                <a:t>nhanh</a:t>
              </a:r>
              <a:r>
                <a:rPr lang="en-US" sz="1800" b="1" i="0" u="none" strike="noStrike" cap="none" dirty="0" smtClean="0">
                  <a:solidFill>
                    <a:srgbClr val="262626"/>
                  </a:solidFill>
                  <a:latin typeface="Calibri"/>
                  <a:ea typeface="Calibri"/>
                  <a:cs typeface="Calibri"/>
                  <a:sym typeface="Calibri"/>
                </a:rPr>
                <a:t> </a:t>
              </a:r>
              <a:r>
                <a:rPr lang="en-US" sz="1800" b="1" i="0" u="none" strike="noStrike" cap="none" dirty="0" err="1" smtClean="0">
                  <a:solidFill>
                    <a:srgbClr val="262626"/>
                  </a:solidFill>
                  <a:latin typeface="Calibri"/>
                  <a:ea typeface="Calibri"/>
                  <a:cs typeface="Calibri"/>
                  <a:sym typeface="Calibri"/>
                </a:rPr>
                <a:t>chóng</a:t>
              </a:r>
              <a:r>
                <a:rPr lang="en-US" sz="1800" b="1" i="0" u="none" strike="noStrike" cap="none" dirty="0" smtClean="0">
                  <a:solidFill>
                    <a:srgbClr val="262626"/>
                  </a:solidFill>
                  <a:latin typeface="Calibri"/>
                  <a:ea typeface="Calibri"/>
                  <a:cs typeface="Calibri"/>
                  <a:sym typeface="Calibri"/>
                </a:rPr>
                <a:t>.</a:t>
              </a:r>
              <a:endParaRPr sz="1800" b="0" i="0" u="none" strike="noStrike" cap="none" dirty="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2"/>
                                        </p:tgtEl>
                                        <p:attrNameLst>
                                          <p:attrName>style.visibility</p:attrName>
                                        </p:attrNameLst>
                                      </p:cBhvr>
                                      <p:to>
                                        <p:strVal val="visible"/>
                                      </p:to>
                                    </p:set>
                                    <p:animEffect transition="in" filter="fade">
                                      <p:cBhvr>
                                        <p:cTn id="7" dur="500"/>
                                        <p:tgtEl>
                                          <p:spTgt spid="772"/>
                                        </p:tgtEl>
                                      </p:cBhvr>
                                    </p:animEffect>
                                  </p:childTnLst>
                                </p:cTn>
                              </p:par>
                              <p:par>
                                <p:cTn id="8" presetID="10" presetClass="entr" presetSubtype="0" fill="hold" nodeType="withEffect">
                                  <p:stCondLst>
                                    <p:cond delay="0"/>
                                  </p:stCondLst>
                                  <p:childTnLst>
                                    <p:set>
                                      <p:cBhvr>
                                        <p:cTn id="9" dur="1" fill="hold">
                                          <p:stCondLst>
                                            <p:cond delay="0"/>
                                          </p:stCondLst>
                                        </p:cTn>
                                        <p:tgtEl>
                                          <p:spTgt spid="776"/>
                                        </p:tgtEl>
                                        <p:attrNameLst>
                                          <p:attrName>style.visibility</p:attrName>
                                        </p:attrNameLst>
                                      </p:cBhvr>
                                      <p:to>
                                        <p:strVal val="visible"/>
                                      </p:to>
                                    </p:set>
                                    <p:animEffect transition="in" filter="fade">
                                      <p:cBhvr>
                                        <p:cTn id="10" dur="500"/>
                                        <p:tgtEl>
                                          <p:spTgt spid="776"/>
                                        </p:tgtEl>
                                      </p:cBhvr>
                                    </p:animEffect>
                                  </p:childTnLst>
                                </p:cTn>
                              </p:par>
                              <p:par>
                                <p:cTn id="11" presetID="10" presetClass="entr" presetSubtype="0" fill="hold" nodeType="withEffect">
                                  <p:stCondLst>
                                    <p:cond delay="0"/>
                                  </p:stCondLst>
                                  <p:childTnLst>
                                    <p:set>
                                      <p:cBhvr>
                                        <p:cTn id="12" dur="1" fill="hold">
                                          <p:stCondLst>
                                            <p:cond delay="0"/>
                                          </p:stCondLst>
                                        </p:cTn>
                                        <p:tgtEl>
                                          <p:spTgt spid="777"/>
                                        </p:tgtEl>
                                        <p:attrNameLst>
                                          <p:attrName>style.visibility</p:attrName>
                                        </p:attrNameLst>
                                      </p:cBhvr>
                                      <p:to>
                                        <p:strVal val="visible"/>
                                      </p:to>
                                    </p:set>
                                    <p:animEffect transition="in" filter="fade">
                                      <p:cBhvr>
                                        <p:cTn id="13" dur="500"/>
                                        <p:tgtEl>
                                          <p:spTgt spid="777"/>
                                        </p:tgtEl>
                                      </p:cBhvr>
                                    </p:animEffect>
                                  </p:childTnLst>
                                </p:cTn>
                              </p:par>
                              <p:par>
                                <p:cTn id="14" presetID="10" presetClass="entr" presetSubtype="0" fill="hold" nodeType="withEffect">
                                  <p:stCondLst>
                                    <p:cond delay="0"/>
                                  </p:stCondLst>
                                  <p:childTnLst>
                                    <p:set>
                                      <p:cBhvr>
                                        <p:cTn id="15" dur="1" fill="hold">
                                          <p:stCondLst>
                                            <p:cond delay="0"/>
                                          </p:stCondLst>
                                        </p:cTn>
                                        <p:tgtEl>
                                          <p:spTgt spid="780"/>
                                        </p:tgtEl>
                                        <p:attrNameLst>
                                          <p:attrName>style.visibility</p:attrName>
                                        </p:attrNameLst>
                                      </p:cBhvr>
                                      <p:to>
                                        <p:strVal val="visible"/>
                                      </p:to>
                                    </p:set>
                                    <p:animEffect transition="in" filter="fade">
                                      <p:cBhvr>
                                        <p:cTn id="16" dur="500"/>
                                        <p:tgtEl>
                                          <p:spTgt spid="780"/>
                                        </p:tgtEl>
                                      </p:cBhvr>
                                    </p:animEffect>
                                  </p:childTnLst>
                                </p:cTn>
                              </p:par>
                              <p:par>
                                <p:cTn id="17" presetID="10" presetClass="entr" presetSubtype="0" fill="hold" nodeType="withEffect">
                                  <p:stCondLst>
                                    <p:cond delay="0"/>
                                  </p:stCondLst>
                                  <p:childTnLst>
                                    <p:set>
                                      <p:cBhvr>
                                        <p:cTn id="18" dur="1" fill="hold">
                                          <p:stCondLst>
                                            <p:cond delay="0"/>
                                          </p:stCondLst>
                                        </p:cTn>
                                        <p:tgtEl>
                                          <p:spTgt spid="783"/>
                                        </p:tgtEl>
                                        <p:attrNameLst>
                                          <p:attrName>style.visibility</p:attrName>
                                        </p:attrNameLst>
                                      </p:cBhvr>
                                      <p:to>
                                        <p:strVal val="visible"/>
                                      </p:to>
                                    </p:set>
                                    <p:animEffect transition="in" filter="fade">
                                      <p:cBhvr>
                                        <p:cTn id="19" dur="500"/>
                                        <p:tgtEl>
                                          <p:spTgt spid="783"/>
                                        </p:tgtEl>
                                      </p:cBhvr>
                                    </p:animEffect>
                                  </p:childTnLst>
                                </p:cTn>
                              </p:par>
                              <p:par>
                                <p:cTn id="20" presetID="10" presetClass="entr" presetSubtype="0" fill="hold" nodeType="withEffect">
                                  <p:stCondLst>
                                    <p:cond delay="0"/>
                                  </p:stCondLst>
                                  <p:childTnLst>
                                    <p:set>
                                      <p:cBhvr>
                                        <p:cTn id="21" dur="1" fill="hold">
                                          <p:stCondLst>
                                            <p:cond delay="0"/>
                                          </p:stCondLst>
                                        </p:cTn>
                                        <p:tgtEl>
                                          <p:spTgt spid="764"/>
                                        </p:tgtEl>
                                        <p:attrNameLst>
                                          <p:attrName>style.visibility</p:attrName>
                                        </p:attrNameLst>
                                      </p:cBhvr>
                                      <p:to>
                                        <p:strVal val="visible"/>
                                      </p:to>
                                    </p:set>
                                    <p:animEffect transition="in" filter="fade">
                                      <p:cBhvr>
                                        <p:cTn id="22" dur="500"/>
                                        <p:tgtEl>
                                          <p:spTgt spid="764"/>
                                        </p:tgtEl>
                                      </p:cBhvr>
                                    </p:animEffect>
                                  </p:childTnLst>
                                </p:cTn>
                              </p:par>
                              <p:par>
                                <p:cTn id="23" presetID="10" presetClass="entr" presetSubtype="0" fill="hold" nodeType="withEffect">
                                  <p:stCondLst>
                                    <p:cond delay="0"/>
                                  </p:stCondLst>
                                  <p:childTnLst>
                                    <p:set>
                                      <p:cBhvr>
                                        <p:cTn id="24" dur="1" fill="hold">
                                          <p:stCondLst>
                                            <p:cond delay="0"/>
                                          </p:stCondLst>
                                        </p:cTn>
                                        <p:tgtEl>
                                          <p:spTgt spid="767"/>
                                        </p:tgtEl>
                                        <p:attrNameLst>
                                          <p:attrName>style.visibility</p:attrName>
                                        </p:attrNameLst>
                                      </p:cBhvr>
                                      <p:to>
                                        <p:strVal val="visible"/>
                                      </p:to>
                                    </p:set>
                                    <p:animEffect transition="in" filter="fade">
                                      <p:cBhvr>
                                        <p:cTn id="25" dur="500"/>
                                        <p:tgtEl>
                                          <p:spTgt spid="767"/>
                                        </p:tgtEl>
                                      </p:cBhvr>
                                    </p:animEffect>
                                  </p:childTnLst>
                                </p:cTn>
                              </p:par>
                              <p:par>
                                <p:cTn id="26" presetID="10" presetClass="entr" presetSubtype="0" fill="hold" nodeType="withEffect">
                                  <p:stCondLst>
                                    <p:cond delay="0"/>
                                  </p:stCondLst>
                                  <p:childTnLst>
                                    <p:set>
                                      <p:cBhvr>
                                        <p:cTn id="27" dur="1" fill="hold">
                                          <p:stCondLst>
                                            <p:cond delay="0"/>
                                          </p:stCondLst>
                                        </p:cTn>
                                        <p:tgtEl>
                                          <p:spTgt spid="761"/>
                                        </p:tgtEl>
                                        <p:attrNameLst>
                                          <p:attrName>style.visibility</p:attrName>
                                        </p:attrNameLst>
                                      </p:cBhvr>
                                      <p:to>
                                        <p:strVal val="visible"/>
                                      </p:to>
                                    </p:set>
                                    <p:animEffect transition="in" filter="fade">
                                      <p:cBhvr>
                                        <p:cTn id="28" dur="500"/>
                                        <p:tgtEl>
                                          <p:spTgt spid="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Times New Roman" panose="02020603050405020304" pitchFamily="18" charset="0"/>
                <a:ea typeface="Calibri"/>
                <a:cs typeface="Times New Roman" panose="02020603050405020304" pitchFamily="18" charset="0"/>
                <a:sym typeface="Calibri"/>
              </a:rPr>
              <a:t>Phần</a:t>
            </a:r>
            <a:r>
              <a:rPr lang="en-US" sz="4800" b="1" i="1" u="none" strike="noStrike" cap="none" dirty="0">
                <a:solidFill>
                  <a:srgbClr val="FF3737"/>
                </a:solidFill>
                <a:latin typeface="Times New Roman" panose="02020603050405020304" pitchFamily="18" charset="0"/>
                <a:ea typeface="Calibri"/>
                <a:cs typeface="Times New Roman" panose="02020603050405020304" pitchFamily="18" charset="0"/>
                <a:sym typeface="Calibri"/>
              </a:rPr>
              <a:t> 3</a:t>
            </a:r>
            <a:endParaRPr sz="4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nvGrpSpPr>
          <p:cNvPr id="805" name="Google Shape;805;p12"/>
          <p:cNvGrpSpPr/>
          <p:nvPr/>
        </p:nvGrpSpPr>
        <p:grpSpPr>
          <a:xfrm>
            <a:off x="6096000" y="2776902"/>
            <a:ext cx="5486399" cy="1014213"/>
            <a:chOff x="5894486" y="1770109"/>
            <a:chExt cx="5259520" cy="107973"/>
          </a:xfrm>
        </p:grpSpPr>
        <p:sp>
          <p:nvSpPr>
            <p:cNvPr id="806" name="Google Shape;806;p12"/>
            <p:cNvSpPr/>
            <p:nvPr/>
          </p:nvSpPr>
          <p:spPr>
            <a:xfrm>
              <a:off x="5894486" y="1770109"/>
              <a:ext cx="5259520" cy="10797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smtClean="0">
                  <a:solidFill>
                    <a:schemeClr val="dk1"/>
                  </a:solidFill>
                  <a:latin typeface="Times New Roman" panose="02020603050405020304" pitchFamily="18" charset="0"/>
                  <a:cs typeface="Times New Roman" panose="02020603050405020304" pitchFamily="18" charset="0"/>
                  <a:sym typeface="Arial"/>
                </a:rPr>
                <a:t>Demo </a:t>
              </a:r>
              <a:r>
                <a:rPr lang="en-US" sz="6000" b="1"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sản</a:t>
              </a:r>
              <a:r>
                <a:rPr lang="en-US" sz="6000" b="1" i="0" u="none" strike="noStrike" cap="none" dirty="0" smtClean="0">
                  <a:solidFill>
                    <a:schemeClr val="dk1"/>
                  </a:solidFill>
                  <a:latin typeface="Times New Roman" panose="02020603050405020304" pitchFamily="18" charset="0"/>
                  <a:cs typeface="Times New Roman" panose="02020603050405020304" pitchFamily="18" charset="0"/>
                  <a:sym typeface="Arial"/>
                </a:rPr>
                <a:t> </a:t>
              </a:r>
              <a:r>
                <a:rPr lang="en-US" sz="6000" b="1" i="0" u="none" strike="noStrike" cap="none" dirty="0" err="1" smtClean="0">
                  <a:solidFill>
                    <a:schemeClr val="dk1"/>
                  </a:solidFill>
                  <a:latin typeface="Times New Roman" panose="02020603050405020304" pitchFamily="18" charset="0"/>
                  <a:cs typeface="Times New Roman" panose="02020603050405020304" pitchFamily="18" charset="0"/>
                  <a:sym typeface="Arial"/>
                </a:rPr>
                <a:t>phẩm</a:t>
              </a:r>
              <a:endParaRPr sz="14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807" name="Google Shape;807;p12"/>
            <p:cNvSpPr/>
            <p:nvPr/>
          </p:nvSpPr>
          <p:spPr>
            <a:xfrm>
              <a:off x="6525360" y="1770480"/>
              <a:ext cx="297000" cy="3916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Times New Roman" panose="02020603050405020304" pitchFamily="18" charset="0"/>
                  <a:ea typeface="Calibri"/>
                  <a:cs typeface="Times New Roman" panose="02020603050405020304" pitchFamily="18" charset="0"/>
                  <a:sym typeface="Calibri"/>
                </a:rPr>
                <a:t>1</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1070</Words>
  <Application>Microsoft Office PowerPoint</Application>
  <PresentationFormat>Widescreen</PresentationFormat>
  <Paragraphs>108</Paragraphs>
  <Slides>13</Slides>
  <Notes>13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Calibri</vt:lpstr>
      <vt:lpstr>Century Gothic</vt:lpstr>
      <vt:lpstr>Times New Roman</vt:lpstr>
      <vt:lpstr>Microsoft Yahei</vt:lpstr>
      <vt:lpstr>Oi</vt:lpstr>
      <vt:lpstr>Arial</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Admin</cp:lastModifiedBy>
  <cp:revision>16</cp:revision>
  <dcterms:created xsi:type="dcterms:W3CDTF">2017-11-02T08:38:29Z</dcterms:created>
  <dcterms:modified xsi:type="dcterms:W3CDTF">2024-05-20T04:15:32Z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