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9" r:id="rId15"/>
    <p:sldId id="270" r:id="rId16"/>
    <p:sldId id="271" r:id="rId17"/>
    <p:sldId id="272" r:id="rId18"/>
    <p:sldId id="273" r:id="rId19"/>
    <p:sldId id="274" r:id="rId20"/>
    <p:sldId id="275" r:id="rId21"/>
    <p:sldId id="278" r:id="rId22"/>
    <p:sldId id="279" r:id="rId23"/>
    <p:sldId id="280" r:id="rId24"/>
    <p:sldId id="281" r:id="rId25"/>
    <p:sldId id="282" r:id="rId26"/>
    <p:sldId id="283" r:id="rId27"/>
    <p:sldId id="284" r:id="rId28"/>
    <p:sldId id="287"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4A7595-F984-484B-864F-C75B5EF497B1}" styleName="Table_0">
    <a:wholeTbl>
      <a:tcTxStyle>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Style>
        <a:tcBdr/>
        <a:fill>
          <a:solidFill>
            <a:srgbClr val="D0DEEF"/>
          </a:solidFill>
        </a:fill>
      </a:tcStyle>
    </a:band1H>
    <a:band2H>
      <a:tcStyle>
        <a:tcBdr/>
      </a:tcStyle>
    </a:band2H>
    <a:band1V>
      <a:tcStyle>
        <a:tcBdr/>
        <a:fill>
          <a:solidFill>
            <a:srgbClr val="D0DEEF"/>
          </a:solidFill>
        </a:fill>
      </a:tcStyle>
    </a:band1V>
    <a:band2V>
      <a:tcStyle>
        <a:tcBdr/>
      </a:tcStyle>
    </a:band2V>
    <a:lastCol>
      <a:tcTxStyle b="on">
        <a:font>
          <a:latin typeface="Calibri"/>
          <a:ea typeface="Calibri"/>
          <a:cs typeface="Calibri"/>
        </a:font>
        <a:schemeClr val="lt1"/>
      </a:tcTxStyle>
      <a:tcStyle>
        <a:tcBdr/>
        <a:fill>
          <a:solidFill>
            <a:schemeClr val="accent1"/>
          </a:solidFill>
        </a:fill>
      </a:tcStyle>
    </a:lastCol>
    <a:firstCol>
      <a:tcTxStyle b="on">
        <a:font>
          <a:latin typeface="Calibri"/>
          <a:ea typeface="Calibri"/>
          <a:cs typeface="Calibri"/>
        </a:font>
        <a:schemeClr val="lt1"/>
      </a:tcTxStyle>
      <a:tcStyle>
        <a:tcBdr/>
        <a:fill>
          <a:solidFill>
            <a:schemeClr val="accent1"/>
          </a:solidFill>
        </a:fill>
      </a:tcStyle>
    </a:firstCol>
    <a:lastRow>
      <a:tcTxStyle b="on">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Style>
        <a:tcBdr/>
      </a:tcStyle>
    </a:seCell>
    <a:swCell>
      <a:tcStyle>
        <a:tcBdr/>
      </a:tcStyle>
    </a:swCell>
    <a:firstRow>
      <a:tcTxStyle b="on">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312" y="5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67"/>
        <p:cNvGrpSpPr/>
        <p:nvPr/>
      </p:nvGrpSpPr>
      <p:grpSpPr>
        <a:xfrm>
          <a:off x="0" y="0"/>
          <a:ext cx="0" cy="0"/>
          <a:chOff x="0" y="0"/>
          <a:chExt cx="0" cy="0"/>
        </a:xfrm>
      </p:grpSpPr>
      <p:sp>
        <p:nvSpPr>
          <p:cNvPr id="168" name="Google Shape;168;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9" name="Google Shape;169;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6"/>
        <p:cNvGrpSpPr/>
        <p:nvPr/>
      </p:nvGrpSpPr>
      <p:grpSpPr>
        <a:xfrm>
          <a:off x="0" y="0"/>
          <a:ext cx="0" cy="0"/>
          <a:chOff x="0" y="0"/>
          <a:chExt cx="0" cy="0"/>
        </a:xfrm>
      </p:grpSpPr>
      <p:sp>
        <p:nvSpPr>
          <p:cNvPr id="177" name="Google Shape;177;g2fd1f3621d4_0_42: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78" name="Google Shape;178;g2fd1f3621d4_0_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05" name="Google Shape;205;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2"/>
        <p:cNvGrpSpPr/>
        <p:nvPr/>
      </p:nvGrpSpPr>
      <p:grpSpPr>
        <a:xfrm>
          <a:off x="0" y="0"/>
          <a:ext cx="0" cy="0"/>
          <a:chOff x="0" y="0"/>
          <a:chExt cx="0" cy="0"/>
        </a:xfrm>
      </p:grpSpPr>
      <p:sp>
        <p:nvSpPr>
          <p:cNvPr id="213" name="Google Shape;213;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14" name="Google Shape;214;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1"/>
        <p:cNvGrpSpPr/>
        <p:nvPr/>
      </p:nvGrpSpPr>
      <p:grpSpPr>
        <a:xfrm>
          <a:off x="0" y="0"/>
          <a:ext cx="0" cy="0"/>
          <a:chOff x="0" y="0"/>
          <a:chExt cx="0" cy="0"/>
        </a:xfrm>
      </p:grpSpPr>
      <p:sp>
        <p:nvSpPr>
          <p:cNvPr id="222" name="Google Shape;222;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23" name="Google Shape;223;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0"/>
        <p:cNvGrpSpPr/>
        <p:nvPr/>
      </p:nvGrpSpPr>
      <p:grpSpPr>
        <a:xfrm>
          <a:off x="0" y="0"/>
          <a:ext cx="0" cy="0"/>
          <a:chOff x="0" y="0"/>
          <a:chExt cx="0" cy="0"/>
        </a:xfrm>
      </p:grpSpPr>
      <p:sp>
        <p:nvSpPr>
          <p:cNvPr id="231" name="Google Shape;231;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32" name="Google Shape;232;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g2fd1f3621d4_0_6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41" name="Google Shape;241;g2fd1f3621d4_0_6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8"/>
        <p:cNvGrpSpPr/>
        <p:nvPr/>
      </p:nvGrpSpPr>
      <p:grpSpPr>
        <a:xfrm>
          <a:off x="0" y="0"/>
          <a:ext cx="0" cy="0"/>
          <a:chOff x="0" y="0"/>
          <a:chExt cx="0" cy="0"/>
        </a:xfrm>
      </p:grpSpPr>
      <p:sp>
        <p:nvSpPr>
          <p:cNvPr id="249" name="Google Shape;249;g2fd1f3621d4_0_8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0" name="Google Shape;250;g2fd1f3621d4_0_8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7"/>
        <p:cNvGrpSpPr/>
        <p:nvPr/>
      </p:nvGrpSpPr>
      <p:grpSpPr>
        <a:xfrm>
          <a:off x="0" y="0"/>
          <a:ext cx="0" cy="0"/>
          <a:chOff x="0" y="0"/>
          <a:chExt cx="0" cy="0"/>
        </a:xfrm>
      </p:grpSpPr>
      <p:sp>
        <p:nvSpPr>
          <p:cNvPr id="258" name="Google Shape;258;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59" name="Google Shape;25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4"/>
        <p:cNvGrpSpPr/>
        <p:nvPr/>
      </p:nvGrpSpPr>
      <p:grpSpPr>
        <a:xfrm>
          <a:off x="0" y="0"/>
          <a:ext cx="0" cy="0"/>
          <a:chOff x="0" y="0"/>
          <a:chExt cx="0" cy="0"/>
        </a:xfrm>
      </p:grpSpPr>
      <p:sp>
        <p:nvSpPr>
          <p:cNvPr id="285" name="Google Shape;28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86" name="Google Shape;286;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5"/>
        <p:cNvGrpSpPr/>
        <p:nvPr/>
      </p:nvGrpSpPr>
      <p:grpSpPr>
        <a:xfrm>
          <a:off x="0" y="0"/>
          <a:ext cx="0" cy="0"/>
          <a:chOff x="0" y="0"/>
          <a:chExt cx="0" cy="0"/>
        </a:xfrm>
      </p:grpSpPr>
      <p:sp>
        <p:nvSpPr>
          <p:cNvPr id="96" name="Google Shape;96;g2fd1f3621d4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97" name="Google Shape;97;g2fd1f3621d4_0_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3"/>
        <p:cNvGrpSpPr/>
        <p:nvPr/>
      </p:nvGrpSpPr>
      <p:grpSpPr>
        <a:xfrm>
          <a:off x="0" y="0"/>
          <a:ext cx="0" cy="0"/>
          <a:chOff x="0" y="0"/>
          <a:chExt cx="0" cy="0"/>
        </a:xfrm>
      </p:grpSpPr>
      <p:sp>
        <p:nvSpPr>
          <p:cNvPr id="294" name="Google Shape;29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295" name="Google Shape;295;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2"/>
        <p:cNvGrpSpPr/>
        <p:nvPr/>
      </p:nvGrpSpPr>
      <p:grpSpPr>
        <a:xfrm>
          <a:off x="0" y="0"/>
          <a:ext cx="0" cy="0"/>
          <a:chOff x="0" y="0"/>
          <a:chExt cx="0" cy="0"/>
        </a:xfrm>
      </p:grpSpPr>
      <p:sp>
        <p:nvSpPr>
          <p:cNvPr id="303" name="Google Shape;303;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04" name="Google Shape;304;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1"/>
        <p:cNvGrpSpPr/>
        <p:nvPr/>
      </p:nvGrpSpPr>
      <p:grpSpPr>
        <a:xfrm>
          <a:off x="0" y="0"/>
          <a:ext cx="0" cy="0"/>
          <a:chOff x="0" y="0"/>
          <a:chExt cx="0" cy="0"/>
        </a:xfrm>
      </p:grpSpPr>
      <p:sp>
        <p:nvSpPr>
          <p:cNvPr id="312" name="Google Shape;312;g2fd1f3621d4_0_89: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13" name="Google Shape;313;g2fd1f3621d4_0_8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0"/>
        <p:cNvGrpSpPr/>
        <p:nvPr/>
      </p:nvGrpSpPr>
      <p:grpSpPr>
        <a:xfrm>
          <a:off x="0" y="0"/>
          <a:ext cx="0" cy="0"/>
          <a:chOff x="0" y="0"/>
          <a:chExt cx="0" cy="0"/>
        </a:xfrm>
      </p:grpSpPr>
      <p:sp>
        <p:nvSpPr>
          <p:cNvPr id="321" name="Google Shape;321;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22" name="Google Shape;322;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31" name="Google Shape;33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38"/>
        <p:cNvGrpSpPr/>
        <p:nvPr/>
      </p:nvGrpSpPr>
      <p:grpSpPr>
        <a:xfrm>
          <a:off x="0" y="0"/>
          <a:ext cx="0" cy="0"/>
          <a:chOff x="0" y="0"/>
          <a:chExt cx="0" cy="0"/>
        </a:xfrm>
      </p:grpSpPr>
      <p:sp>
        <p:nvSpPr>
          <p:cNvPr id="339" name="Google Shape;33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40" name="Google Shape;340;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64"/>
        <p:cNvGrpSpPr/>
        <p:nvPr/>
      </p:nvGrpSpPr>
      <p:grpSpPr>
        <a:xfrm>
          <a:off x="0" y="0"/>
          <a:ext cx="0" cy="0"/>
          <a:chOff x="0" y="0"/>
          <a:chExt cx="0" cy="0"/>
        </a:xfrm>
      </p:grpSpPr>
      <p:sp>
        <p:nvSpPr>
          <p:cNvPr id="365" name="Google Shape;365;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366" name="Google Shape;366;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fd1f3621d4_0_13: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06" name="Google Shape;106;g2fd1f3621d4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15" name="Google Shape;11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24" name="Google Shape;124;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1"/>
        <p:cNvGrpSpPr/>
        <p:nvPr/>
      </p:nvGrpSpPr>
      <p:grpSpPr>
        <a:xfrm>
          <a:off x="0" y="0"/>
          <a:ext cx="0" cy="0"/>
          <a:chOff x="0" y="0"/>
          <a:chExt cx="0" cy="0"/>
        </a:xfrm>
      </p:grpSpPr>
      <p:sp>
        <p:nvSpPr>
          <p:cNvPr id="132" name="Google Shape;132;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33" name="Google Shape;13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g2fd1f3621d4_0_24: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42" name="Google Shape;142;g2fd1f3621d4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9"/>
        <p:cNvGrpSpPr/>
        <p:nvPr/>
      </p:nvGrpSpPr>
      <p:grpSpPr>
        <a:xfrm>
          <a:off x="0" y="0"/>
          <a:ext cx="0" cy="0"/>
          <a:chOff x="0" y="0"/>
          <a:chExt cx="0" cy="0"/>
        </a:xfrm>
      </p:grpSpPr>
      <p:sp>
        <p:nvSpPr>
          <p:cNvPr id="150" name="Google Shape;1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51" name="Google Shape;1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p>
        </p:txBody>
      </p:sp>
      <p:sp>
        <p:nvSpPr>
          <p:cNvPr id="160" name="Google Shape;16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hyperlink" Target="https://drive.google.com/drive/folders/1_BykVXHMcatcO4SHHfWXehlaGpfCkpwp?usp=drive_link" TargetMode="Externa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hyperlink" Target="https://pursuit.unimelb.edu.au/articles/finding-the-building-blocks-of"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836032" y="1236704"/>
            <a:ext cx="9144000" cy="1007377"/>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Clr>
                <a:schemeClr val="dk1"/>
              </a:buClr>
              <a:buSzPts val="1800"/>
              <a:buFont typeface="Cambria" panose="02040503050406030204"/>
              <a:buNone/>
            </a:pPr>
            <a:r>
              <a:rPr lang="en-US" sz="1800" b="1" dirty="0">
                <a:latin typeface="Cambria" panose="02040503050406030204"/>
                <a:ea typeface="Cambria" panose="02040503050406030204"/>
                <a:cs typeface="Cambria" panose="02040503050406030204"/>
                <a:sym typeface="Cambria" panose="02040503050406030204"/>
              </a:rPr>
              <a:t>Academic Year 2024 - 25 </a:t>
            </a:r>
            <a:br>
              <a:rPr lang="en-US" sz="1800" b="1" dirty="0">
                <a:latin typeface="Cambria" panose="02040503050406030204"/>
                <a:ea typeface="Cambria" panose="02040503050406030204"/>
                <a:cs typeface="Cambria" panose="02040503050406030204"/>
                <a:sym typeface="Cambria" panose="02040503050406030204"/>
              </a:rPr>
            </a:br>
            <a:r>
              <a:rPr lang="en-US" sz="1800" b="1" dirty="0">
                <a:solidFill>
                  <a:srgbClr val="C00000"/>
                </a:solidFill>
                <a:latin typeface="Cambria" panose="02040503050406030204"/>
                <a:ea typeface="Cambria" panose="02040503050406030204"/>
                <a:cs typeface="Cambria" panose="02040503050406030204"/>
                <a:sym typeface="Cambria" panose="02040503050406030204"/>
              </a:rPr>
              <a:t>S7 PROJECT WORK I</a:t>
            </a:r>
            <a:br>
              <a:rPr lang="en-US" sz="1800" b="1" dirty="0">
                <a:solidFill>
                  <a:srgbClr val="C00000"/>
                </a:solidFill>
                <a:latin typeface="Cambria" panose="02040503050406030204"/>
                <a:ea typeface="Cambria" panose="02040503050406030204"/>
                <a:cs typeface="Cambria" panose="02040503050406030204"/>
                <a:sym typeface="Cambria" panose="02040503050406030204"/>
              </a:rPr>
            </a:br>
            <a:r>
              <a:rPr lang="en-US" sz="1800" b="1" dirty="0">
                <a:latin typeface="Cambria" panose="02040503050406030204"/>
                <a:ea typeface="Cambria" panose="02040503050406030204"/>
                <a:cs typeface="Cambria" panose="02040503050406030204"/>
                <a:sym typeface="Cambria" panose="02040503050406030204"/>
              </a:rPr>
              <a:t>First Review </a:t>
            </a:r>
            <a:endParaRPr sz="1800" b="1" dirty="0">
              <a:latin typeface="Cambria" panose="02040503050406030204"/>
              <a:ea typeface="Cambria" panose="02040503050406030204"/>
              <a:cs typeface="Cambria" panose="02040503050406030204"/>
              <a:sym typeface="Cambria" panose="02040503050406030204"/>
            </a:endParaRPr>
          </a:p>
        </p:txBody>
      </p:sp>
      <p:sp>
        <p:nvSpPr>
          <p:cNvPr id="89" name="Google Shape;89;p13"/>
          <p:cNvSpPr txBox="1">
            <a:spLocks noGrp="1"/>
          </p:cNvSpPr>
          <p:nvPr>
            <p:ph type="subTitle" idx="1"/>
          </p:nvPr>
        </p:nvSpPr>
        <p:spPr>
          <a:xfrm>
            <a:off x="1836032" y="2204425"/>
            <a:ext cx="9144000" cy="1276360"/>
          </a:xfrm>
          <a:prstGeom prst="rect">
            <a:avLst/>
          </a:prstGeom>
          <a:noFill/>
          <a:ln>
            <a:noFill/>
          </a:ln>
        </p:spPr>
        <p:txBody>
          <a:bodyPr spcFirstLastPara="1" wrap="square" lIns="91425" tIns="45700" rIns="91425" bIns="45700" anchor="t" anchorCtr="0">
            <a:normAutofit fontScale="32500" lnSpcReduction="20000"/>
          </a:bodyPr>
          <a:lstStyle/>
          <a:p>
            <a:pPr marL="0" lvl="0" indent="0" algn="ctr" rtl="0">
              <a:lnSpc>
                <a:spcPct val="90000"/>
              </a:lnSpc>
              <a:spcBef>
                <a:spcPts val="0"/>
              </a:spcBef>
              <a:spcAft>
                <a:spcPts val="0"/>
              </a:spcAft>
              <a:buClr>
                <a:srgbClr val="385623"/>
              </a:buClr>
              <a:buSzPct val="33000"/>
              <a:buNone/>
            </a:pPr>
            <a:r>
              <a:rPr lang="en-US" sz="7175" b="1" dirty="0">
                <a:solidFill>
                  <a:srgbClr val="385623"/>
                </a:solidFill>
                <a:latin typeface="Cambria" panose="02040503050406030204"/>
                <a:ea typeface="Cambria" panose="02040503050406030204"/>
                <a:cs typeface="Cambria" panose="02040503050406030204"/>
                <a:sym typeface="Cambria" panose="02040503050406030204"/>
              </a:rPr>
              <a:t>PROJECT TITLE</a:t>
            </a:r>
            <a:endParaRPr sz="7175" dirty="0"/>
          </a:p>
          <a:p>
            <a:pPr marL="0" lvl="0" indent="0" algn="l" rtl="0">
              <a:spcBef>
                <a:spcPts val="0"/>
              </a:spcBef>
              <a:spcAft>
                <a:spcPts val="0"/>
              </a:spcAft>
              <a:buClr>
                <a:schemeClr val="dk1"/>
              </a:buClr>
              <a:buSzPts val="275"/>
              <a:buFont typeface="Arial" panose="020B0604020202020204"/>
              <a:buNone/>
            </a:pPr>
            <a:r>
              <a:rPr lang="en-US" sz="7175" b="1" dirty="0">
                <a:solidFill>
                  <a:srgbClr val="002060"/>
                </a:solidFill>
                <a:latin typeface="Cambria" panose="02040503050406030204"/>
                <a:ea typeface="Cambria" panose="02040503050406030204"/>
                <a:cs typeface="Cambria" panose="02040503050406030204"/>
                <a:sym typeface="Cambria" panose="02040503050406030204"/>
              </a:rPr>
              <a:t>     </a:t>
            </a:r>
            <a:br>
              <a:rPr lang="en-US" sz="7175" b="1" dirty="0">
                <a:solidFill>
                  <a:srgbClr val="002060"/>
                </a:solidFill>
                <a:latin typeface="Cambria" panose="02040503050406030204"/>
                <a:ea typeface="Cambria" panose="02040503050406030204"/>
                <a:cs typeface="Cambria" panose="02040503050406030204"/>
                <a:sym typeface="Cambria" panose="02040503050406030204"/>
              </a:rPr>
            </a:br>
            <a:r>
              <a:rPr lang="en-US" sz="7175" b="1" dirty="0">
                <a:solidFill>
                  <a:srgbClr val="002060"/>
                </a:solidFill>
                <a:latin typeface="Cambria" panose="02040503050406030204"/>
                <a:ea typeface="Cambria" panose="02040503050406030204"/>
                <a:cs typeface="Cambria" panose="02040503050406030204"/>
                <a:sym typeface="Cambria" panose="02040503050406030204"/>
              </a:rPr>
              <a:t>            </a:t>
            </a:r>
            <a:r>
              <a:rPr lang="en-US" sz="7975" b="1" dirty="0">
                <a:solidFill>
                  <a:srgbClr val="002060"/>
                </a:solidFill>
                <a:latin typeface="Cambria" panose="02040503050406030204"/>
                <a:ea typeface="Cambria" panose="02040503050406030204"/>
                <a:cs typeface="Cambria" panose="02040503050406030204"/>
                <a:sym typeface="Cambria" panose="02040503050406030204"/>
              </a:rPr>
              <a:t>"SMART FACTORY AUTOMATION USING PLC-BASED SPEED CONTROL"</a:t>
            </a:r>
            <a:endParaRPr sz="7975" b="1" dirty="0">
              <a:solidFill>
                <a:srgbClr val="00206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rgbClr val="002060"/>
              </a:buClr>
              <a:buSzPct val="33000"/>
              <a:buNone/>
            </a:pPr>
            <a:endParaRPr sz="7175" b="1" dirty="0">
              <a:solidFill>
                <a:srgbClr val="00206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chemeClr val="dk1"/>
              </a:buClr>
              <a:buSzPct val="100000"/>
              <a:buNone/>
            </a:pPr>
            <a:endParaRPr b="1" dirty="0">
              <a:solidFill>
                <a:srgbClr val="7030A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chemeClr val="dk1"/>
              </a:buClr>
              <a:buSzPct val="100000"/>
              <a:buNone/>
            </a:pPr>
            <a:endParaRPr b="1" dirty="0">
              <a:latin typeface="Cambria" panose="02040503050406030204"/>
              <a:ea typeface="Cambria" panose="02040503050406030204"/>
              <a:cs typeface="Cambria" panose="02040503050406030204"/>
              <a:sym typeface="Cambria" panose="02040503050406030204"/>
            </a:endParaRPr>
          </a:p>
        </p:txBody>
      </p:sp>
      <p:pic>
        <p:nvPicPr>
          <p:cNvPr id="90" name="Google Shape;90;p13"/>
          <p:cNvPicPr preferRelativeResize="0"/>
          <p:nvPr/>
        </p:nvPicPr>
        <p:blipFill rotWithShape="1">
          <a:blip r:embed="rId1"/>
          <a:srcRect/>
          <a:stretch>
            <a:fillRect/>
          </a:stretch>
        </p:blipFill>
        <p:spPr>
          <a:xfrm>
            <a:off x="2244435" y="0"/>
            <a:ext cx="7675419" cy="1308626"/>
          </a:xfrm>
          <a:prstGeom prst="rect">
            <a:avLst/>
          </a:prstGeom>
          <a:noFill/>
          <a:ln>
            <a:noFill/>
          </a:ln>
        </p:spPr>
      </p:pic>
      <p:sp>
        <p:nvSpPr>
          <p:cNvPr id="91" name="Google Shape;91;p13"/>
          <p:cNvSpPr txBox="1"/>
          <p:nvPr/>
        </p:nvSpPr>
        <p:spPr>
          <a:xfrm>
            <a:off x="180100" y="4706800"/>
            <a:ext cx="5226900" cy="20427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lnSpc>
                <a:spcPct val="90000"/>
              </a:lnSpc>
              <a:spcBef>
                <a:spcPts val="0"/>
              </a:spcBef>
              <a:spcAft>
                <a:spcPts val="0"/>
              </a:spcAft>
              <a:buClr>
                <a:srgbClr val="385623"/>
              </a:buClr>
              <a:buSzPct val="77000"/>
              <a:buFont typeface="Arial" panose="020B0604020202020204"/>
              <a:buNone/>
            </a:pPr>
            <a:r>
              <a:rPr lang="en-US" sz="2605" b="1" i="0" u="none" strike="noStrike" cap="none" dirty="0">
                <a:solidFill>
                  <a:srgbClr val="385623"/>
                </a:solidFill>
                <a:latin typeface="Cambria" panose="02040503050406030204"/>
                <a:ea typeface="Cambria" panose="02040503050406030204"/>
                <a:cs typeface="Cambria" panose="02040503050406030204"/>
                <a:sym typeface="Cambria" panose="02040503050406030204"/>
              </a:rPr>
              <a:t>BATCH MEMBERS</a:t>
            </a:r>
            <a:endParaRPr sz="2005"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lnSpc>
                <a:spcPct val="90000"/>
              </a:lnSpc>
              <a:spcBef>
                <a:spcPts val="1000"/>
              </a:spcBef>
              <a:spcAft>
                <a:spcPts val="0"/>
              </a:spcAft>
              <a:buClr>
                <a:schemeClr val="dk1"/>
              </a:buClr>
              <a:buSzPct val="46000"/>
              <a:buFont typeface="Arial" panose="020B0604020202020204"/>
              <a:buNone/>
            </a:pPr>
            <a:r>
              <a:rPr lang="en-US" sz="2405" dirty="0">
                <a:solidFill>
                  <a:srgbClr val="7030A0"/>
                </a:solidFill>
                <a:latin typeface="Verdana" panose="020B0604030504040204"/>
                <a:ea typeface="Verdana" panose="020B0604030504040204"/>
                <a:cs typeface="Verdana" panose="020B0604030504040204"/>
                <a:sym typeface="Verdana" panose="020B0604030504040204"/>
              </a:rPr>
              <a:t>VIGNESHRAM R</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a:t>
            </a:r>
            <a:r>
              <a:rPr lang="en-US" sz="2405" dirty="0">
                <a:solidFill>
                  <a:srgbClr val="7030A0"/>
                </a:solidFill>
                <a:latin typeface="Verdana" panose="020B0604030504040204"/>
                <a:ea typeface="Verdana" panose="020B0604030504040204"/>
                <a:cs typeface="Verdana" panose="020B0604030504040204"/>
                <a:sym typeface="Verdana" panose="020B0604030504040204"/>
              </a:rPr>
              <a:t>7376211MC145</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a:t>
            </a:r>
            <a:endParaRPr sz="2405" b="1" dirty="0">
              <a:solidFill>
                <a:srgbClr val="7030A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chemeClr val="dk1"/>
              </a:buClr>
              <a:buSzPct val="46000"/>
              <a:buFont typeface="Arial" panose="020B0604020202020204"/>
              <a:buNone/>
            </a:pPr>
            <a:r>
              <a:rPr lang="en-US" sz="2405" dirty="0">
                <a:solidFill>
                  <a:srgbClr val="7030A0"/>
                </a:solidFill>
                <a:latin typeface="Verdana" panose="020B0604030504040204"/>
                <a:ea typeface="Verdana" panose="020B0604030504040204"/>
                <a:cs typeface="Verdana" panose="020B0604030504040204"/>
                <a:sym typeface="Verdana" panose="020B0604030504040204"/>
              </a:rPr>
              <a:t>KAVIN RAJ S</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 (</a:t>
            </a:r>
            <a:r>
              <a:rPr lang="en-US" sz="2405" dirty="0">
                <a:solidFill>
                  <a:srgbClr val="7030A0"/>
                </a:solidFill>
                <a:latin typeface="Verdana" panose="020B0604030504040204"/>
                <a:ea typeface="Verdana" panose="020B0604030504040204"/>
                <a:cs typeface="Verdana" panose="020B0604030504040204"/>
                <a:sym typeface="Verdana" panose="020B0604030504040204"/>
              </a:rPr>
              <a:t>7376211MC119</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a:t>
            </a:r>
            <a:endParaRPr sz="2405" b="1" dirty="0">
              <a:solidFill>
                <a:srgbClr val="7030A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chemeClr val="dk1"/>
              </a:buClr>
              <a:buSzPct val="46000"/>
              <a:buFont typeface="Arial" panose="020B0604020202020204"/>
              <a:buNone/>
            </a:pPr>
            <a:r>
              <a:rPr lang="en-US" sz="2405" dirty="0">
                <a:solidFill>
                  <a:srgbClr val="7030A0"/>
                </a:solidFill>
                <a:latin typeface="Verdana" panose="020B0604030504040204"/>
                <a:ea typeface="Verdana" panose="020B0604030504040204"/>
                <a:cs typeface="Verdana" panose="020B0604030504040204"/>
                <a:sym typeface="Verdana" panose="020B0604030504040204"/>
              </a:rPr>
              <a:t>THAMARAI KANNAN M K S</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 (</a:t>
            </a:r>
            <a:r>
              <a:rPr lang="en-US" sz="2405" dirty="0">
                <a:solidFill>
                  <a:srgbClr val="7030A0"/>
                </a:solidFill>
                <a:latin typeface="Verdana" panose="020B0604030504040204"/>
                <a:ea typeface="Verdana" panose="020B0604030504040204"/>
                <a:cs typeface="Verdana" panose="020B0604030504040204"/>
                <a:sym typeface="Verdana" panose="020B0604030504040204"/>
              </a:rPr>
              <a:t>7376221MC508</a:t>
            </a:r>
            <a:r>
              <a:rPr lang="en-US" sz="2405" b="1" dirty="0">
                <a:solidFill>
                  <a:srgbClr val="7030A0"/>
                </a:solidFill>
                <a:latin typeface="Cambria" panose="02040503050406030204"/>
                <a:ea typeface="Cambria" panose="02040503050406030204"/>
                <a:cs typeface="Cambria" panose="02040503050406030204"/>
                <a:sym typeface="Cambria" panose="02040503050406030204"/>
              </a:rPr>
              <a:t>)</a:t>
            </a:r>
            <a:endParaRPr sz="2405" b="1" dirty="0">
              <a:solidFill>
                <a:srgbClr val="7030A0"/>
              </a:solidFill>
              <a:latin typeface="Cambria" panose="02040503050406030204"/>
              <a:ea typeface="Cambria" panose="02040503050406030204"/>
              <a:cs typeface="Cambria" panose="02040503050406030204"/>
              <a:sym typeface="Cambria" panose="02040503050406030204"/>
            </a:endParaRPr>
          </a:p>
          <a:p>
            <a:pPr marL="0" lvl="0" indent="0" algn="ctr" rtl="0">
              <a:lnSpc>
                <a:spcPct val="90000"/>
              </a:lnSpc>
              <a:spcBef>
                <a:spcPts val="1000"/>
              </a:spcBef>
              <a:spcAft>
                <a:spcPts val="0"/>
              </a:spcAft>
              <a:buClr>
                <a:schemeClr val="dk1"/>
              </a:buClr>
              <a:buSzPct val="46000"/>
              <a:buFont typeface="Arial" panose="020B0604020202020204"/>
              <a:buNone/>
            </a:pPr>
            <a:r>
              <a:rPr lang="en-US" sz="2405" dirty="0">
                <a:solidFill>
                  <a:srgbClr val="7030A0"/>
                </a:solidFill>
                <a:latin typeface="Verdana" panose="020B0604030504040204"/>
                <a:ea typeface="Verdana" panose="020B0604030504040204"/>
                <a:cs typeface="Verdana" panose="020B0604030504040204"/>
                <a:sym typeface="Verdana" panose="020B0604030504040204"/>
              </a:rPr>
              <a:t>JUBAIR AHAMED L(7376211MC117)</a:t>
            </a:r>
            <a:endParaRPr sz="2405" dirty="0">
              <a:solidFill>
                <a:srgbClr val="7030A0"/>
              </a:solidFill>
              <a:latin typeface="Verdana" panose="020B0604030504040204"/>
              <a:ea typeface="Verdana" panose="020B0604030504040204"/>
              <a:cs typeface="Verdana" panose="020B0604030504040204"/>
              <a:sym typeface="Verdana" panose="020B0604030504040204"/>
            </a:endParaRPr>
          </a:p>
          <a:p>
            <a:pPr marL="0" marR="0" lvl="0" indent="0" algn="ctr" rtl="0">
              <a:lnSpc>
                <a:spcPct val="90000"/>
              </a:lnSpc>
              <a:spcBef>
                <a:spcPts val="1000"/>
              </a:spcBef>
              <a:spcAft>
                <a:spcPts val="0"/>
              </a:spcAft>
              <a:buClr>
                <a:schemeClr val="dk1"/>
              </a:buClr>
              <a:buSzPct val="133000"/>
              <a:buFont typeface="Arial" panose="020B0604020202020204"/>
              <a:buNone/>
            </a:pPr>
            <a:endParaRPr sz="1800" b="1" dirty="0">
              <a:solidFill>
                <a:srgbClr val="7030A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90000"/>
              </a:lnSpc>
              <a:spcBef>
                <a:spcPts val="1000"/>
              </a:spcBef>
              <a:spcAft>
                <a:spcPts val="0"/>
              </a:spcAft>
              <a:buClr>
                <a:schemeClr val="dk1"/>
              </a:buClr>
              <a:buSzPct val="100000"/>
              <a:buFont typeface="Arial" panose="020B0604020202020204"/>
              <a:buNone/>
            </a:pPr>
            <a:endParaRPr sz="24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92" name="Google Shape;92;p13"/>
          <p:cNvSpPr txBox="1"/>
          <p:nvPr/>
        </p:nvSpPr>
        <p:spPr>
          <a:xfrm>
            <a:off x="6771255" y="5126181"/>
            <a:ext cx="5032817" cy="1440874"/>
          </a:xfrm>
          <a:prstGeom prst="rect">
            <a:avLst/>
          </a:prstGeom>
          <a:no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385623"/>
              </a:buClr>
              <a:buSzPts val="2000"/>
              <a:buFont typeface="Arial" panose="020B0604020202020204"/>
              <a:buNone/>
            </a:pPr>
            <a:r>
              <a:rPr lang="en-US" sz="2000" b="1" i="0" u="none" strike="noStrike" cap="none" dirty="0">
                <a:solidFill>
                  <a:srgbClr val="385623"/>
                </a:solidFill>
                <a:latin typeface="Cambria" panose="02040503050406030204"/>
                <a:ea typeface="Cambria" panose="02040503050406030204"/>
                <a:cs typeface="Cambria" panose="02040503050406030204"/>
                <a:sym typeface="Cambria" panose="02040503050406030204"/>
              </a:rPr>
              <a:t>GUIDE </a:t>
            </a:r>
            <a:endParaRPr sz="14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lnSpc>
                <a:spcPct val="115000"/>
              </a:lnSpc>
              <a:spcBef>
                <a:spcPts val="600"/>
              </a:spcBef>
              <a:spcAft>
                <a:spcPts val="0"/>
              </a:spcAft>
              <a:buClr>
                <a:schemeClr val="dk1"/>
              </a:buClr>
              <a:buSzPts val="1100"/>
              <a:buFont typeface="Arial" panose="020B0604020202020204"/>
              <a:buNone/>
            </a:pPr>
            <a:r>
              <a:rPr lang="en-US" sz="1740" dirty="0" err="1">
                <a:solidFill>
                  <a:srgbClr val="7030A0"/>
                </a:solidFill>
                <a:latin typeface="Verdana" panose="020B0604030504040204"/>
                <a:ea typeface="Verdana" panose="020B0604030504040204"/>
                <a:cs typeface="Verdana" panose="020B0604030504040204"/>
                <a:sym typeface="Verdana" panose="020B0604030504040204"/>
              </a:rPr>
              <a:t>Mr</a:t>
            </a:r>
            <a:r>
              <a:rPr lang="en-US" sz="1740" dirty="0">
                <a:solidFill>
                  <a:srgbClr val="7030A0"/>
                </a:solidFill>
                <a:latin typeface="Verdana" panose="020B0604030504040204"/>
                <a:ea typeface="Verdana" panose="020B0604030504040204"/>
                <a:cs typeface="Verdana" panose="020B0604030504040204"/>
                <a:sym typeface="Verdana" panose="020B0604030504040204"/>
              </a:rPr>
              <a:t> RAGHUNATH M</a:t>
            </a:r>
            <a:endParaRPr sz="1740" dirty="0">
              <a:solidFill>
                <a:srgbClr val="7030A0"/>
              </a:solidFill>
              <a:latin typeface="Verdana" panose="020B0604030504040204"/>
              <a:ea typeface="Verdana" panose="020B0604030504040204"/>
              <a:cs typeface="Verdana" panose="020B0604030504040204"/>
              <a:sym typeface="Verdana" panose="020B0604030504040204"/>
            </a:endParaRPr>
          </a:p>
          <a:p>
            <a:pPr marL="0" lvl="0" indent="0" algn="ctr" rtl="0">
              <a:lnSpc>
                <a:spcPct val="115000"/>
              </a:lnSpc>
              <a:spcBef>
                <a:spcPts val="600"/>
              </a:spcBef>
              <a:spcAft>
                <a:spcPts val="0"/>
              </a:spcAft>
              <a:buClr>
                <a:schemeClr val="dk1"/>
              </a:buClr>
              <a:buSzPts val="1100"/>
              <a:buFont typeface="Arial" panose="020B0604020202020204"/>
              <a:buNone/>
            </a:pPr>
            <a:r>
              <a:rPr lang="en-US" sz="1740" b="1" dirty="0">
                <a:solidFill>
                  <a:srgbClr val="7030A0"/>
                </a:solidFill>
                <a:latin typeface="Cambria" panose="02040503050406030204"/>
                <a:ea typeface="Cambria" panose="02040503050406030204"/>
                <a:cs typeface="Cambria" panose="02040503050406030204"/>
                <a:sym typeface="Cambria" panose="02040503050406030204"/>
              </a:rPr>
              <a:t>Assistant Professor Level II</a:t>
            </a:r>
            <a:endParaRPr sz="1740" b="1" dirty="0">
              <a:solidFill>
                <a:srgbClr val="7030A0"/>
              </a:solidFill>
              <a:latin typeface="Cambria" panose="02040503050406030204"/>
              <a:ea typeface="Cambria" panose="02040503050406030204"/>
              <a:cs typeface="Cambria" panose="02040503050406030204"/>
              <a:sym typeface="Cambria" panose="02040503050406030204"/>
            </a:endParaRPr>
          </a:p>
          <a:p>
            <a:pPr marL="0" lvl="0" indent="0" algn="ctr" rtl="0">
              <a:lnSpc>
                <a:spcPct val="115000"/>
              </a:lnSpc>
              <a:spcBef>
                <a:spcPts val="600"/>
              </a:spcBef>
              <a:spcAft>
                <a:spcPts val="0"/>
              </a:spcAft>
              <a:buClr>
                <a:schemeClr val="dk1"/>
              </a:buClr>
              <a:buSzPts val="1100"/>
              <a:buFont typeface="Arial" panose="020B0604020202020204"/>
              <a:buNone/>
            </a:pPr>
            <a:r>
              <a:rPr lang="en-US" sz="1740" b="1" dirty="0">
                <a:solidFill>
                  <a:srgbClr val="7030A0"/>
                </a:solidFill>
                <a:latin typeface="Cambria" panose="02040503050406030204"/>
                <a:ea typeface="Cambria" panose="02040503050406030204"/>
                <a:cs typeface="Cambria" panose="02040503050406030204"/>
                <a:sym typeface="Cambria" panose="02040503050406030204"/>
              </a:rPr>
              <a:t>Department of Mechatronics Engineering</a:t>
            </a:r>
            <a:endParaRPr sz="1740" b="1" dirty="0">
              <a:solidFill>
                <a:srgbClr val="7030A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100000"/>
              </a:lnSpc>
              <a:spcBef>
                <a:spcPts val="600"/>
              </a:spcBef>
              <a:spcAft>
                <a:spcPts val="0"/>
              </a:spcAft>
              <a:buClr>
                <a:srgbClr val="7030A0"/>
              </a:buClr>
              <a:buSzPts val="1800"/>
              <a:buFont typeface="Arial" panose="020B0604020202020204"/>
              <a:buNone/>
            </a:pPr>
            <a:endParaRPr sz="1800" b="1" dirty="0">
              <a:solidFill>
                <a:srgbClr val="7030A0"/>
              </a:solidFill>
              <a:latin typeface="Cambria" panose="02040503050406030204"/>
              <a:ea typeface="Cambria" panose="02040503050406030204"/>
              <a:cs typeface="Cambria" panose="02040503050406030204"/>
              <a:sym typeface="Cambria" panose="02040503050406030204"/>
            </a:endParaRPr>
          </a:p>
          <a:p>
            <a:pPr marL="0" marR="0" lvl="0" indent="0" algn="ctr" rtl="0">
              <a:lnSpc>
                <a:spcPct val="90000"/>
              </a:lnSpc>
              <a:spcBef>
                <a:spcPts val="1000"/>
              </a:spcBef>
              <a:spcAft>
                <a:spcPts val="0"/>
              </a:spcAft>
              <a:buClr>
                <a:schemeClr val="dk1"/>
              </a:buClr>
              <a:buSzPts val="2400"/>
              <a:buFont typeface="Arial" panose="020B0604020202020204"/>
              <a:buNone/>
            </a:pPr>
            <a:endParaRPr sz="2400" b="1" i="0" u="none" strike="noStrike" cap="none" dirty="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93" name="Google Shape;93;p13"/>
          <p:cNvSpPr txBox="1"/>
          <p:nvPr/>
        </p:nvSpPr>
        <p:spPr>
          <a:xfrm>
            <a:off x="1446300" y="3994175"/>
            <a:ext cx="2937300" cy="64650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2F5496"/>
                </a:solidFill>
                <a:latin typeface="Cambria" panose="02040503050406030204"/>
                <a:ea typeface="Cambria" panose="02040503050406030204"/>
                <a:cs typeface="Cambria" panose="02040503050406030204"/>
                <a:sym typeface="Cambria" panose="02040503050406030204"/>
              </a:rPr>
              <a:t>BIP PROJECT ID</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lvl="0" indent="0" algn="ctr" rtl="0">
              <a:lnSpc>
                <a:spcPct val="115000"/>
              </a:lnSpc>
              <a:spcBef>
                <a:spcPts val="0"/>
              </a:spcBef>
              <a:spcAft>
                <a:spcPts val="0"/>
              </a:spcAft>
              <a:buClr>
                <a:schemeClr val="dk1"/>
              </a:buClr>
              <a:buSzPts val="1100"/>
              <a:buFont typeface="Arial" panose="020B0604020202020204"/>
              <a:buNone/>
            </a:pPr>
            <a:r>
              <a:rPr lang="en-US" sz="1800">
                <a:solidFill>
                  <a:schemeClr val="dk1"/>
                </a:solidFill>
                <a:latin typeface="Verdana" panose="020B0604030504040204"/>
                <a:ea typeface="Verdana" panose="020B0604030504040204"/>
                <a:cs typeface="Verdana" panose="020B0604030504040204"/>
                <a:sym typeface="Verdana" panose="020B0604030504040204"/>
              </a:rPr>
              <a:t>25S7INT016</a:t>
            </a:r>
            <a:endParaRPr sz="1800">
              <a:solidFill>
                <a:schemeClr val="dk1"/>
              </a:solidFill>
              <a:latin typeface="Verdana" panose="020B0604030504040204"/>
              <a:ea typeface="Verdana" panose="020B0604030504040204"/>
              <a:cs typeface="Verdana" panose="020B0604030504040204"/>
              <a:sym typeface="Verdana" panose="020B0604030504040204"/>
            </a:endParaRPr>
          </a:p>
          <a:p>
            <a:pPr marL="0" marR="0" lvl="0" indent="0" algn="ctr" rtl="0">
              <a:lnSpc>
                <a:spcPct val="100000"/>
              </a:lnSpc>
              <a:spcBef>
                <a:spcPts val="0"/>
              </a:spcBef>
              <a:spcAft>
                <a:spcPts val="0"/>
              </a:spcAft>
              <a:buClr>
                <a:srgbClr val="000000"/>
              </a:buClr>
              <a:buSzPts val="1800"/>
              <a:buFont typeface="Arial" panose="020B0604020202020204"/>
              <a:buNone/>
            </a:pPr>
            <a:endParaRPr sz="1800" b="1">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94" name="Google Shape;94;p13"/>
          <p:cNvSpPr txBox="1"/>
          <p:nvPr/>
        </p:nvSpPr>
        <p:spPr>
          <a:xfrm>
            <a:off x="5666510" y="3970524"/>
            <a:ext cx="6137700" cy="646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a:solidFill>
                  <a:srgbClr val="2F5496"/>
                </a:solidFill>
                <a:latin typeface="Cambria" panose="02040503050406030204"/>
                <a:ea typeface="Cambria" panose="02040503050406030204"/>
                <a:cs typeface="Cambria" panose="02040503050406030204"/>
                <a:sym typeface="Cambria" panose="02040503050406030204"/>
              </a:rPr>
              <a:t>CATEGORY</a:t>
            </a:r>
            <a:r>
              <a:rPr lang="en-US" sz="1800" b="1" i="0" u="none" strike="noStrike" cap="none">
                <a:solidFill>
                  <a:srgbClr val="2F5496"/>
                </a:solidFill>
                <a:latin typeface="Cambria" panose="02040503050406030204"/>
                <a:ea typeface="Cambria" panose="02040503050406030204"/>
                <a:cs typeface="Cambria" panose="02040503050406030204"/>
                <a:sym typeface="Cambria" panose="02040503050406030204"/>
              </a:rPr>
              <a:t> </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i="0" u="none" strike="noStrike" cap="none">
                <a:solidFill>
                  <a:srgbClr val="C00000"/>
                </a:solidFill>
                <a:latin typeface="Cambria" panose="02040503050406030204"/>
                <a:ea typeface="Cambria" panose="02040503050406030204"/>
                <a:cs typeface="Cambria" panose="02040503050406030204"/>
                <a:sym typeface="Cambria" panose="02040503050406030204"/>
              </a:rPr>
              <a:t>INTERNAL </a:t>
            </a:r>
            <a:endParaRPr sz="1800" b="1" i="0" u="none" strike="noStrike" cap="none">
              <a:solidFill>
                <a:schemeClr val="dk1"/>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2"/>
          <p:cNvSpPr txBox="1">
            <a:spLocks noGrp="1"/>
          </p:cNvSpPr>
          <p:nvPr>
            <p:ph type="body" idx="1"/>
          </p:nvPr>
        </p:nvSpPr>
        <p:spPr>
          <a:xfrm>
            <a:off x="838200" y="297726"/>
            <a:ext cx="10674900" cy="59229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400"/>
              </a:spcBef>
              <a:spcAft>
                <a:spcPts val="0"/>
              </a:spcAft>
              <a:buClr>
                <a:schemeClr val="dk1"/>
              </a:buClr>
              <a:buSzPts val="1100"/>
              <a:buFont typeface="Arial" panose="020B0604020202020204"/>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1. Technical Feasibility: </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lnSpc>
                <a:spcPct val="115000"/>
              </a:lnSpc>
              <a:spcBef>
                <a:spcPts val="1400"/>
              </a:spcBef>
              <a:spcAft>
                <a:spcPts val="0"/>
              </a:spcAft>
              <a:buClr>
                <a:schemeClr val="dk1"/>
              </a:buClr>
              <a:buSzPts val="1100"/>
              <a:buFont typeface="Arial" panose="020B0604020202020204"/>
              <a:buNone/>
            </a:pPr>
            <a:r>
              <a:rPr lang="en-US" sz="1800">
                <a:solidFill>
                  <a:schemeClr val="tx1"/>
                </a:solidFill>
                <a:latin typeface="Calibri" panose="020F0502020204030204" charset="0"/>
                <a:ea typeface="Cambria" panose="02040503050406030204"/>
                <a:cs typeface="Calibri" panose="020F0502020204030204" charset="0"/>
                <a:sym typeface="Cambria" panose="02040503050406030204"/>
              </a:rPr>
              <a:t>The technical feasibility of the proposed solution for ( large-scale production in small-scale industries ) will depend on factors. Firstly, the compatibility of the solution with existing machinery and infrastructure within these industries must be assessed. This includes evaluating the compatibility of the solution with different types of capping machines and workpiece handling equipment. Additionally, the scalability of the solution to ensure that can accommodate future growth and increasing production demands. Factors such as the modular design of the solution and its ability to be easily expanded or modified will taken into account .</a:t>
            </a:r>
            <a:endParaRPr lang="en-US" sz="1800" b="1">
              <a:solidFill>
                <a:srgbClr val="9900FF"/>
              </a:solidFill>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1400"/>
              </a:spcBef>
              <a:spcAft>
                <a:spcPts val="0"/>
              </a:spcAft>
              <a:buClr>
                <a:schemeClr val="dk1"/>
              </a:buClr>
              <a:buSzPts val="1100"/>
              <a:buFont typeface="Arial" panose="020B0604020202020204"/>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2. Economic Feasibility:</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lnSpc>
                <a:spcPct val="115000"/>
              </a:lnSpc>
              <a:spcBef>
                <a:spcPts val="1400"/>
              </a:spcBef>
              <a:spcAft>
                <a:spcPts val="0"/>
              </a:spcAft>
              <a:buClr>
                <a:schemeClr val="dk1"/>
              </a:buClr>
              <a:buSzPts val="1100"/>
              <a:buFont typeface="Arial" panose="020B0604020202020204"/>
              <a:buNone/>
            </a:pPr>
            <a:r>
              <a:rPr lang="en-US" sz="1800">
                <a:latin typeface="Calibri" panose="020F0502020204030204" charset="0"/>
                <a:ea typeface="Cambria" panose="02040503050406030204"/>
                <a:cs typeface="Calibri" panose="020F0502020204030204" charset="0"/>
                <a:sym typeface="Cambria" panose="02040503050406030204"/>
              </a:rPr>
              <a:t>The economic feasibility of the project will be influenced by the initial investment costs, potential cost savings from increased efficiency, and the expected return on investment. The initial costs will include the development and installation of the solution. Cost savings can be realized through reduced downtime, minimized errors, and improved productivity. Factors such as the cost of labor, energy consumption, and maintenance costs will also need to be considered. By analyzing the potential cost savings and comparing them to the initial investment, a comprehensive assessment of the project's economic viability can be made.</a:t>
            </a:r>
            <a:r>
              <a:rPr lang="en-US" sz="1800" b="1">
                <a:latin typeface="Calibri" panose="020F0502020204030204" charset="0"/>
                <a:ea typeface="Cambria" panose="02040503050406030204"/>
                <a:cs typeface="Calibri" panose="020F0502020204030204" charset="0"/>
                <a:sym typeface="Cambria" panose="02040503050406030204"/>
              </a:rPr>
              <a:t> </a:t>
            </a:r>
            <a:endParaRPr sz="1800" b="1">
              <a:latin typeface="Calibri" panose="020F0502020204030204" charset="0"/>
              <a:cs typeface="Calibri" panose="020F0502020204030204" charset="0"/>
            </a:endParaRPr>
          </a:p>
          <a:p>
            <a:pPr marL="914400" lvl="2" indent="0" algn="l" rtl="0">
              <a:lnSpc>
                <a:spcPct val="90000"/>
              </a:lnSpc>
              <a:spcBef>
                <a:spcPts val="500"/>
              </a:spcBef>
              <a:spcAft>
                <a:spcPts val="0"/>
              </a:spcAft>
              <a:buClr>
                <a:schemeClr val="dk1"/>
              </a:buClr>
              <a:buSzPts val="2000"/>
              <a:buNone/>
            </a:pPr>
            <a:endParaRPr sz="1800" b="1">
              <a:latin typeface="Calibri" panose="020F0502020204030204" charset="0"/>
              <a:cs typeface="Calibri" panose="020F0502020204030204" charset="0"/>
            </a:endParaRPr>
          </a:p>
          <a:p>
            <a:pPr marL="1143000" lvl="2" indent="-101600" algn="l" rtl="0">
              <a:lnSpc>
                <a:spcPct val="90000"/>
              </a:lnSpc>
              <a:spcBef>
                <a:spcPts val="500"/>
              </a:spcBef>
              <a:spcAft>
                <a:spcPts val="0"/>
              </a:spcAft>
              <a:buClr>
                <a:schemeClr val="dk1"/>
              </a:buClr>
              <a:buSzPts val="2000"/>
              <a:buNone/>
            </a:pPr>
            <a:endParaRPr sz="1800" b="1">
              <a:latin typeface="Calibri" panose="020F0502020204030204" charset="0"/>
              <a:cs typeface="Calibri" panose="020F0502020204030204" charset="0"/>
            </a:endParaRPr>
          </a:p>
          <a:p>
            <a:pPr marL="228600" lvl="0" indent="-50800" algn="l" rtl="0">
              <a:lnSpc>
                <a:spcPct val="90000"/>
              </a:lnSpc>
              <a:spcBef>
                <a:spcPts val="1000"/>
              </a:spcBef>
              <a:spcAft>
                <a:spcPts val="0"/>
              </a:spcAft>
              <a:buClr>
                <a:schemeClr val="dk1"/>
              </a:buClr>
              <a:buSzPts val="2800"/>
              <a:buNone/>
            </a:pPr>
            <a:endParaRPr sz="1800" b="1">
              <a:latin typeface="Calibri" panose="020F0502020204030204" charset="0"/>
              <a:cs typeface="Calibri" panose="020F0502020204030204" charset="0"/>
            </a:endParaRPr>
          </a:p>
        </p:txBody>
      </p:sp>
      <p:sp>
        <p:nvSpPr>
          <p:cNvPr id="172" name="Google Shape;172;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chemeClr val="dk1"/>
                </a:solidFill>
              </a:rPr>
              <a:t>09-09-2024</a:t>
            </a:r>
            <a:endParaRPr sz="1800" b="1">
              <a:solidFill>
                <a:schemeClr val="dk1"/>
              </a:solidFill>
            </a:endParaRPr>
          </a:p>
        </p:txBody>
      </p:sp>
      <p:sp>
        <p:nvSpPr>
          <p:cNvPr id="173" name="Google Shape;173;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174" name="Google Shape;174;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175" name="Google Shape;175;p22"/>
          <p:cNvSpPr txBox="1">
            <a:spLocks noGrp="1"/>
          </p:cNvSpPr>
          <p:nvPr>
            <p:ph type="title"/>
          </p:nvPr>
        </p:nvSpPr>
        <p:spPr>
          <a:xfrm>
            <a:off x="838200" y="51904"/>
            <a:ext cx="10515600" cy="245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FEASIBILITY ANALYSIS Cont….</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3. Operational Feasibility:</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101600" lvl="0" indent="457200" algn="just" rtl="0">
              <a:lnSpc>
                <a:spcPct val="115000"/>
              </a:lnSpc>
              <a:spcBef>
                <a:spcPts val="1200"/>
              </a:spcBef>
              <a:spcAft>
                <a:spcPts val="0"/>
              </a:spcAft>
              <a:buSzPts val="2000"/>
              <a:buNone/>
            </a:pPr>
            <a:r>
              <a:rPr lang="en-US" sz="1800">
                <a:latin typeface="Calibri" panose="020F0502020204030204" charset="0"/>
                <a:ea typeface="Cambria" panose="02040503050406030204"/>
                <a:cs typeface="Calibri" panose="020F0502020204030204" charset="0"/>
                <a:sym typeface="Cambria" panose="02040503050406030204"/>
              </a:rPr>
              <a:t>The operational feasibility of the project will depend on the potential impact of the solution on existing workflows and processes within small-scale industries. Factors to includes the ease of implementation, the required training for employees, and the potential for disruptions during the transition period. </a:t>
            </a:r>
            <a:endParaRPr lang="en-US" sz="1800">
              <a:latin typeface="Calibri" panose="020F0502020204030204" charset="0"/>
              <a:ea typeface="Cambria" panose="02040503050406030204"/>
              <a:cs typeface="Calibri" panose="020F0502020204030204" charset="0"/>
              <a:sym typeface="Cambria" panose="02040503050406030204"/>
            </a:endParaRPr>
          </a:p>
          <a:p>
            <a:pPr marL="101600" lvl="0" indent="457200" algn="l" rtl="0">
              <a:lnSpc>
                <a:spcPct val="115000"/>
              </a:lnSpc>
              <a:spcBef>
                <a:spcPts val="1200"/>
              </a:spcBef>
              <a:spcAft>
                <a:spcPts val="0"/>
              </a:spcAft>
              <a:buSzPts val="2000"/>
              <a:buNone/>
            </a:pPr>
            <a:r>
              <a:rPr lang="en-US" b="1">
                <a:solidFill>
                  <a:srgbClr val="9900FF"/>
                </a:solidFill>
                <a:latin typeface="Cambria" panose="02040503050406030204"/>
                <a:ea typeface="Cambria" panose="02040503050406030204"/>
                <a:cs typeface="Cambria" panose="02040503050406030204"/>
                <a:sym typeface="Cambria" panose="02040503050406030204"/>
              </a:rPr>
              <a:t> </a:t>
            </a:r>
            <a:endParaRPr lang="en-US" b="1">
              <a:solidFill>
                <a:srgbClr val="9900FF"/>
              </a:solidFill>
              <a:latin typeface="Cambria" panose="02040503050406030204"/>
              <a:ea typeface="Cambria" panose="02040503050406030204"/>
              <a:cs typeface="Cambria" panose="02040503050406030204"/>
              <a:sym typeface="Cambria" panose="02040503050406030204"/>
            </a:endParaRPr>
          </a:p>
          <a:p>
            <a:pPr marL="101600" lvl="0" indent="457200" algn="just" rtl="0">
              <a:lnSpc>
                <a:spcPct val="115000"/>
              </a:lnSpc>
              <a:spcBef>
                <a:spcPts val="1200"/>
              </a:spcBef>
              <a:spcAft>
                <a:spcPts val="0"/>
              </a:spcAft>
              <a:buSzPts val="2000"/>
              <a:buNone/>
            </a:pPr>
            <a:r>
              <a:rPr sz="1800">
                <a:latin typeface="Calibri" panose="020F0502020204030204" charset="0"/>
                <a:cs typeface="Calibri" panose="020F0502020204030204" charset="0"/>
              </a:rPr>
              <a:t>Market feasibility will depend on the demand for such a solution within the target market and the competitive landscape. Understanding the specific needs and preferences of small-scale industries is crucial in determining the potential market for the solution. Factors such as the size of the target market, the growth potential of the industry, and the competitive landscape will need to be analyzed. Additionally, the pricing strategy for the solution will be a key factor in determining its market viability. By conducting market research and analyzing the competitive landscape, a comprehensive assessment of the market feasibility can be made.</a:t>
            </a:r>
            <a:endParaRPr sz="1800">
              <a:latin typeface="Calibri" panose="020F0502020204030204" charset="0"/>
              <a:cs typeface="Calibri" panose="020F0502020204030204" charset="0"/>
            </a:endParaRPr>
          </a:p>
        </p:txBody>
      </p:sp>
      <p:sp>
        <p:nvSpPr>
          <p:cNvPr id="181" name="Google Shape;181;p23"/>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chemeClr val="dk1"/>
                </a:solidFill>
              </a:rPr>
              <a:t>09-09-2024</a:t>
            </a:r>
            <a:endParaRPr sz="1800" b="1">
              <a:solidFill>
                <a:schemeClr val="dk1"/>
              </a:solidFill>
            </a:endParaRPr>
          </a:p>
        </p:txBody>
      </p:sp>
      <p:sp>
        <p:nvSpPr>
          <p:cNvPr id="182" name="Google Shape;182;p23"/>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183" name="Google Shape;183;p2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184" name="Google Shape;184;p23"/>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FEASIBILITY ANALYSIS Cont….</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
        <p:nvSpPr>
          <p:cNvPr id="2" name="Text Box 1"/>
          <p:cNvSpPr txBox="1"/>
          <p:nvPr/>
        </p:nvSpPr>
        <p:spPr>
          <a:xfrm>
            <a:off x="868680" y="2593340"/>
            <a:ext cx="4553585" cy="850900"/>
          </a:xfrm>
          <a:prstGeom prst="rect">
            <a:avLst/>
          </a:prstGeom>
          <a:noFill/>
        </p:spPr>
        <p:txBody>
          <a:bodyPr wrap="square" rtlCol="0">
            <a:noAutofit/>
          </a:bodyPr>
          <a:lstStyle/>
          <a:p>
            <a:r>
              <a:rPr lang="en-US" sz="2400" b="1">
                <a:solidFill>
                  <a:srgbClr val="9900FF"/>
                </a:solidFill>
                <a:latin typeface="Cambria" panose="02040503050406030204"/>
                <a:ea typeface="Cambria" panose="02040503050406030204"/>
                <a:cs typeface="Cambria" panose="02040503050406030204"/>
                <a:sym typeface="Cambria" panose="02040503050406030204"/>
              </a:rPr>
              <a:t>4. Market Feasibility:</a:t>
            </a:r>
            <a:endParaRPr lang="en-US"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08" name="Google Shape;20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09" name="Google Shape;20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10" name="Google Shape;210;p26"/>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PROPOSED METHODOLOGY ( Gantt Chart)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pic>
        <p:nvPicPr>
          <p:cNvPr id="2" name="Picture 1" descr="Blue Aesthetic Professional Gantt Graph"/>
          <p:cNvPicPr>
            <a:picLocks noChangeAspect="1"/>
          </p:cNvPicPr>
          <p:nvPr/>
        </p:nvPicPr>
        <p:blipFill>
          <a:blip r:embed="rId1"/>
          <a:stretch>
            <a:fillRect/>
          </a:stretch>
        </p:blipFill>
        <p:spPr>
          <a:xfrm>
            <a:off x="2639695" y="692150"/>
            <a:ext cx="7275195" cy="545655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7"/>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PLC (Programmable Logic Controller):</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b="1">
                <a:latin typeface="Cambria" panose="02040503050406030204" pitchFamily="18" charset="0"/>
                <a:ea typeface="Cambria" panose="02040503050406030204"/>
                <a:cs typeface="Cambria" panose="02040503050406030204" pitchFamily="18" charset="0"/>
                <a:sym typeface="Cambria" panose="02040503050406030204"/>
              </a:rPr>
              <a:t>Component</a:t>
            </a:r>
            <a:r>
              <a:rPr lang="en-US" sz="1800">
                <a:latin typeface="Cambria" panose="02040503050406030204" pitchFamily="18" charset="0"/>
                <a:ea typeface="Cambria" panose="02040503050406030204"/>
                <a:cs typeface="Cambria" panose="02040503050406030204" pitchFamily="18" charset="0"/>
                <a:sym typeface="Cambria" panose="02040503050406030204"/>
              </a:rPr>
              <a:t>: Siemens S7-1500, Allen Bradley, or similar PLC with sufficient I/O ports.</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pitchFamily="18" charset="0"/>
                <a:ea typeface="Cambria" panose="02040503050406030204"/>
                <a:cs typeface="Cambria" panose="02040503050406030204" pitchFamily="18" charset="0"/>
                <a:sym typeface="Cambria" panose="02040503050406030204"/>
              </a:rPr>
              <a:t> </a:t>
            </a:r>
            <a:r>
              <a:rPr lang="en-US" sz="1800" b="1">
                <a:latin typeface="Cambria" panose="02040503050406030204" pitchFamily="18" charset="0"/>
                <a:ea typeface="Cambria" panose="02040503050406030204"/>
                <a:cs typeface="Cambria" panose="02040503050406030204" pitchFamily="18" charset="0"/>
                <a:sym typeface="Cambria" panose="02040503050406030204"/>
              </a:rPr>
              <a:t>Function: </a:t>
            </a:r>
            <a:r>
              <a:rPr lang="en-US" sz="1800">
                <a:latin typeface="Cambria" panose="02040503050406030204" pitchFamily="18" charset="0"/>
                <a:ea typeface="Cambria" panose="02040503050406030204"/>
                <a:cs typeface="Cambria" panose="02040503050406030204" pitchFamily="18" charset="0"/>
                <a:sym typeface="Cambria" panose="02040503050406030204"/>
              </a:rPr>
              <a:t>Central control unit to manage the capping, and pick-and-place operations.</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pitchFamily="18" charset="0"/>
                <a:ea typeface="Cambria" panose="02040503050406030204"/>
                <a:cs typeface="Cambria" panose="02040503050406030204" pitchFamily="18" charset="0"/>
                <a:sym typeface="Cambria" panose="02040503050406030204"/>
              </a:rPr>
              <a:t> </a:t>
            </a:r>
            <a:r>
              <a:rPr lang="en-US" sz="1800" b="1">
                <a:latin typeface="Cambria" panose="02040503050406030204" pitchFamily="18" charset="0"/>
                <a:ea typeface="Cambria" panose="02040503050406030204"/>
                <a:cs typeface="Cambria" panose="02040503050406030204" pitchFamily="18" charset="0"/>
                <a:sym typeface="Cambria" panose="02040503050406030204"/>
              </a:rPr>
              <a:t>Method:</a:t>
            </a:r>
            <a:r>
              <a:rPr lang="en-US" sz="1800">
                <a:latin typeface="Cambria" panose="02040503050406030204" pitchFamily="18" charset="0"/>
                <a:ea typeface="Cambria" panose="02040503050406030204"/>
                <a:cs typeface="Cambria" panose="02040503050406030204" pitchFamily="18" charset="0"/>
                <a:sym typeface="Cambria" panose="02040503050406030204"/>
              </a:rPr>
              <a:t> Ladder logic or structured text programming for control flow, sensors integration, and system automation.</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101600" lvl="0" indent="0" algn="l" rtl="0">
              <a:lnSpc>
                <a:spcPct val="115000"/>
              </a:lnSpc>
              <a:spcBef>
                <a:spcPts val="1200"/>
              </a:spcBef>
              <a:spcAft>
                <a:spcPts val="0"/>
              </a:spcAft>
              <a:buSzPts val="2000"/>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Sensors:</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a:p>
            <a:pPr marL="444500" lvl="0" algn="l" rtl="0">
              <a:lnSpc>
                <a:spcPct val="115000"/>
              </a:lnSpc>
              <a:spcBef>
                <a:spcPts val="1200"/>
              </a:spcBef>
              <a:spcAft>
                <a:spcPts val="0"/>
              </a:spcAft>
              <a:buSzPts val="2000"/>
            </a:pPr>
            <a:r>
              <a:rPr lang="en-US" sz="1800" b="1">
                <a:latin typeface="Cambria" panose="02040503050406030204" pitchFamily="18" charset="0"/>
                <a:ea typeface="Cambria" panose="02040503050406030204"/>
                <a:cs typeface="Cambria" panose="02040503050406030204" pitchFamily="18" charset="0"/>
                <a:sym typeface="Cambria" panose="02040503050406030204"/>
              </a:rPr>
              <a:t>Proximity Sensors:</a:t>
            </a:r>
            <a:r>
              <a:rPr lang="en-US" sz="1800">
                <a:latin typeface="Cambria" panose="02040503050406030204" pitchFamily="18" charset="0"/>
                <a:ea typeface="Cambria" panose="02040503050406030204"/>
                <a:cs typeface="Cambria" panose="02040503050406030204" pitchFamily="18" charset="0"/>
                <a:sym typeface="Cambria" panose="02040503050406030204"/>
              </a:rPr>
              <a:t> Detect the presence of Workpiece at different stages (e.g., capping stations).</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44500" lvl="0" algn="l" rtl="0">
              <a:lnSpc>
                <a:spcPct val="115000"/>
              </a:lnSpc>
              <a:spcBef>
                <a:spcPts val="1200"/>
              </a:spcBef>
              <a:spcAft>
                <a:spcPts val="0"/>
              </a:spcAft>
              <a:buSzPts val="2000"/>
            </a:pPr>
            <a:r>
              <a:rPr lang="en-US" sz="1800" b="1">
                <a:latin typeface="Cambria" panose="02040503050406030204" pitchFamily="18" charset="0"/>
                <a:ea typeface="Cambria" panose="02040503050406030204"/>
                <a:cs typeface="Cambria" panose="02040503050406030204" pitchFamily="18" charset="0"/>
                <a:sym typeface="Cambria" panose="02040503050406030204"/>
              </a:rPr>
              <a:t>Function:</a:t>
            </a:r>
            <a:r>
              <a:rPr lang="en-US" sz="1800">
                <a:latin typeface="Cambria" panose="02040503050406030204" pitchFamily="18" charset="0"/>
                <a:ea typeface="Cambria" panose="02040503050406030204"/>
                <a:cs typeface="Cambria" panose="02040503050406030204" pitchFamily="18" charset="0"/>
                <a:sym typeface="Cambria" panose="02040503050406030204"/>
              </a:rPr>
              <a:t> Provide real-time feedback to the PLC for accurate control.</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44500" lvl="0" algn="l" rtl="0">
              <a:lnSpc>
                <a:spcPct val="115000"/>
              </a:lnSpc>
              <a:spcBef>
                <a:spcPts val="1200"/>
              </a:spcBef>
              <a:spcAft>
                <a:spcPts val="0"/>
              </a:spcAft>
              <a:buSzPts val="2000"/>
            </a:pPr>
            <a:r>
              <a:rPr lang="en-US" sz="1800" b="1">
                <a:latin typeface="Cambria" panose="02040503050406030204" pitchFamily="18" charset="0"/>
                <a:ea typeface="Cambria" panose="02040503050406030204"/>
                <a:cs typeface="Cambria" panose="02040503050406030204" pitchFamily="18" charset="0"/>
                <a:sym typeface="Cambria" panose="02040503050406030204"/>
              </a:rPr>
              <a:t>Method:</a:t>
            </a:r>
            <a:r>
              <a:rPr lang="en-US" sz="1800">
                <a:latin typeface="Cambria" panose="02040503050406030204" pitchFamily="18" charset="0"/>
                <a:ea typeface="Cambria" panose="02040503050406030204"/>
                <a:cs typeface="Cambria" panose="02040503050406030204" pitchFamily="18" charset="0"/>
                <a:sym typeface="Cambria" panose="02040503050406030204"/>
              </a:rPr>
              <a:t> Use of discrete and analog sensors for detection and measurement the Height of the Workpiece.</a:t>
            </a:r>
            <a:br>
              <a:rPr lang="en-US" sz="2000">
                <a:latin typeface="Cambria" panose="02040503050406030204"/>
                <a:ea typeface="Cambria" panose="02040503050406030204"/>
                <a:cs typeface="Cambria" panose="02040503050406030204"/>
                <a:sym typeface="Cambria" panose="02040503050406030204"/>
              </a:rPr>
            </a:br>
            <a:endParaRPr sz="2000" b="1">
              <a:latin typeface="Cambria" panose="02040503050406030204"/>
              <a:ea typeface="Cambria" panose="02040503050406030204"/>
              <a:cs typeface="Cambria" panose="02040503050406030204"/>
              <a:sym typeface="Cambria" panose="02040503050406030204"/>
            </a:endParaRPr>
          </a:p>
          <a:p>
            <a:pPr marL="0" lvl="2" indent="0" algn="l" rtl="0">
              <a:lnSpc>
                <a:spcPct val="90000"/>
              </a:lnSpc>
              <a:spcBef>
                <a:spcPts val="1200"/>
              </a:spcBef>
              <a:spcAft>
                <a:spcPts val="0"/>
              </a:spcAft>
              <a:buClr>
                <a:schemeClr val="dk1"/>
              </a:buClr>
              <a:buSzPts val="2000"/>
              <a:buNone/>
            </a:pPr>
            <a:endParaRPr sz="2000" b="1">
              <a:latin typeface="Cambria" panose="02040503050406030204"/>
              <a:ea typeface="Cambria" panose="02040503050406030204"/>
              <a:cs typeface="Cambria" panose="02040503050406030204"/>
              <a:sym typeface="Cambria" panose="02040503050406030204"/>
            </a:endParaRPr>
          </a:p>
          <a:p>
            <a:pPr marL="1143000" lvl="2" indent="-101600" algn="l" rtl="0">
              <a:lnSpc>
                <a:spcPct val="90000"/>
              </a:lnSpc>
              <a:spcBef>
                <a:spcPts val="500"/>
              </a:spcBef>
              <a:spcAft>
                <a:spcPts val="0"/>
              </a:spcAft>
              <a:buClr>
                <a:schemeClr val="dk1"/>
              </a:buClr>
              <a:buSzPts val="2000"/>
              <a:buNone/>
            </a:pPr>
            <a:endParaRPr sz="2000" b="1">
              <a:latin typeface="Cambria" panose="02040503050406030204"/>
              <a:ea typeface="Cambria" panose="02040503050406030204"/>
              <a:cs typeface="Cambria" panose="02040503050406030204"/>
              <a:sym typeface="Cambria" panose="02040503050406030204"/>
            </a:endParaRPr>
          </a:p>
          <a:p>
            <a:pPr marL="228600" lvl="0" indent="-50800" algn="l" rtl="0">
              <a:lnSpc>
                <a:spcPct val="90000"/>
              </a:lnSpc>
              <a:spcBef>
                <a:spcPts val="1000"/>
              </a:spcBef>
              <a:spcAft>
                <a:spcPts val="0"/>
              </a:spcAft>
              <a:buClr>
                <a:schemeClr val="dk1"/>
              </a:buClr>
              <a:buSzPts val="2800"/>
              <a:buNone/>
            </a:pPr>
            <a:endParaRPr sz="2000" b="1">
              <a:latin typeface="Cambria" panose="02040503050406030204"/>
              <a:ea typeface="Cambria" panose="02040503050406030204"/>
              <a:cs typeface="Cambria" panose="02040503050406030204"/>
              <a:sym typeface="Cambria" panose="02040503050406030204"/>
            </a:endParaRPr>
          </a:p>
        </p:txBody>
      </p:sp>
      <p:sp>
        <p:nvSpPr>
          <p:cNvPr id="217" name="Google Shape;217;p27"/>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18" name="Google Shape;2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19" name="Google Shape;2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20" name="Google Shape;220;p27"/>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CHOICE  OF  COMPONENTS  /  MODULES  / METHODS/TECHNIQUES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EQUIPMENT  USED FOR  PROJECT DEVELOPMENT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8"/>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0"/>
              </a:spcBef>
              <a:spcAft>
                <a:spcPts val="0"/>
              </a:spcAft>
              <a:buNone/>
            </a:pPr>
            <a:r>
              <a:rPr lang="en-US" sz="2000">
                <a:latin typeface="Cambria" panose="02040503050406030204"/>
                <a:ea typeface="Cambria" panose="02040503050406030204"/>
                <a:cs typeface="Cambria" panose="02040503050406030204"/>
                <a:sym typeface="Cambria" panose="02040503050406030204"/>
              </a:rPr>
              <a:t>  </a:t>
            </a:r>
            <a:r>
              <a:rPr lang="en-US" sz="2400" b="1">
                <a:solidFill>
                  <a:srgbClr val="9900FF"/>
                </a:solidFill>
                <a:latin typeface="Cambria" panose="02040503050406030204"/>
                <a:ea typeface="Cambria" panose="02040503050406030204"/>
                <a:cs typeface="Cambria" panose="02040503050406030204"/>
                <a:sym typeface="Cambria" panose="02040503050406030204"/>
              </a:rPr>
              <a:t>capping system :</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b="1">
                <a:latin typeface="Cambria" panose="02040503050406030204" pitchFamily="18" charset="0"/>
                <a:ea typeface="Cambria" panose="02040503050406030204"/>
                <a:cs typeface="Cambria" panose="02040503050406030204" pitchFamily="18" charset="0"/>
                <a:sym typeface="Cambria" panose="02040503050406030204"/>
              </a:rPr>
              <a:t>Component:</a:t>
            </a:r>
            <a:r>
              <a:rPr lang="en-US" sz="1800">
                <a:latin typeface="Cambria" panose="02040503050406030204" pitchFamily="18" charset="0"/>
                <a:ea typeface="Cambria" panose="02040503050406030204"/>
                <a:cs typeface="Cambria" panose="02040503050406030204" pitchFamily="18" charset="0"/>
                <a:sym typeface="Cambria" panose="02040503050406030204"/>
              </a:rPr>
              <a:t> Pneumatic Rotary Actuator.</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57200" lvl="0" indent="-355600" algn="l" rtl="0">
              <a:lnSpc>
                <a:spcPct val="115000"/>
              </a:lnSpc>
              <a:spcBef>
                <a:spcPts val="1200"/>
              </a:spcBef>
              <a:spcAft>
                <a:spcPts val="0"/>
              </a:spcAft>
              <a:buSzPts val="2000"/>
              <a:buChar char="●"/>
            </a:pPr>
            <a:r>
              <a:rPr lang="en-US" sz="1800" b="1">
                <a:latin typeface="Cambria" panose="02040503050406030204" pitchFamily="18" charset="0"/>
                <a:ea typeface="Cambria" panose="02040503050406030204"/>
                <a:cs typeface="Cambria" panose="02040503050406030204" pitchFamily="18" charset="0"/>
                <a:sym typeface="Cambria" panose="02040503050406030204"/>
              </a:rPr>
              <a:t>Function:</a:t>
            </a:r>
            <a:r>
              <a:rPr lang="en-US" sz="1800">
                <a:latin typeface="Cambria" panose="02040503050406030204" pitchFamily="18" charset="0"/>
                <a:ea typeface="Cambria" panose="02040503050406030204"/>
                <a:cs typeface="Cambria" panose="02040503050406030204" pitchFamily="18" charset="0"/>
                <a:sym typeface="Cambria" panose="02040503050406030204"/>
              </a:rPr>
              <a:t> Automatically caps the Workpiece.</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457200" lvl="0" indent="-355600" algn="l" rtl="0">
              <a:lnSpc>
                <a:spcPct val="115000"/>
              </a:lnSpc>
              <a:spcBef>
                <a:spcPts val="1200"/>
              </a:spcBef>
              <a:spcAft>
                <a:spcPts val="0"/>
              </a:spcAft>
              <a:buSzPts val="2000"/>
              <a:buChar char="●"/>
            </a:pPr>
            <a:r>
              <a:rPr lang="en-US" sz="1800" b="1">
                <a:latin typeface="Cambria" panose="02040503050406030204" pitchFamily="18" charset="0"/>
                <a:ea typeface="Cambria" panose="02040503050406030204"/>
                <a:cs typeface="Cambria" panose="02040503050406030204" pitchFamily="18" charset="0"/>
                <a:sym typeface="Cambria" panose="02040503050406030204"/>
              </a:rPr>
              <a:t>Method:</a:t>
            </a:r>
            <a:r>
              <a:rPr lang="en-US" sz="1800">
                <a:latin typeface="Cambria" panose="02040503050406030204" pitchFamily="18" charset="0"/>
                <a:ea typeface="Cambria" panose="02040503050406030204"/>
                <a:cs typeface="Cambria" panose="02040503050406030204" pitchFamily="18" charset="0"/>
                <a:sym typeface="Cambria" panose="02040503050406030204"/>
              </a:rPr>
              <a:t> The PLC coordinates the timing of the capping process.</a:t>
            </a: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101600" lvl="0" indent="0" algn="l" rtl="0">
              <a:lnSpc>
                <a:spcPct val="115000"/>
              </a:lnSpc>
              <a:spcBef>
                <a:spcPts val="1200"/>
              </a:spcBef>
              <a:spcAft>
                <a:spcPts val="0"/>
              </a:spcAft>
              <a:buSzPts val="2000"/>
              <a:buNone/>
            </a:pPr>
            <a:endParaRPr lang="en-US" sz="1800">
              <a:latin typeface="Cambria" panose="02040503050406030204" pitchFamily="18" charset="0"/>
              <a:ea typeface="Cambria" panose="02040503050406030204"/>
              <a:cs typeface="Cambria" panose="02040503050406030204" pitchFamily="18" charset="0"/>
              <a:sym typeface="Cambria" panose="02040503050406030204"/>
            </a:endParaRPr>
          </a:p>
          <a:p>
            <a:pPr marL="101600" lvl="0" indent="0" algn="l" rtl="0">
              <a:lnSpc>
                <a:spcPct val="115000"/>
              </a:lnSpc>
              <a:spcBef>
                <a:spcPts val="1200"/>
              </a:spcBef>
              <a:spcAft>
                <a:spcPts val="0"/>
              </a:spcAft>
              <a:buSzPts val="2000"/>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 Pick and place mechanism :</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a:p>
            <a:pPr marL="444500" lvl="0" algn="l" rtl="0">
              <a:lnSpc>
                <a:spcPct val="115000"/>
              </a:lnSpc>
              <a:spcBef>
                <a:spcPts val="1200"/>
              </a:spcBef>
              <a:spcAft>
                <a:spcPts val="0"/>
              </a:spcAft>
              <a:buSzPts val="2000"/>
            </a:pPr>
            <a:r>
              <a:rPr lang="en-US" sz="1800">
                <a:latin typeface="Cambria" panose="02040503050406030204"/>
                <a:ea typeface="Cambria" panose="02040503050406030204"/>
                <a:cs typeface="Cambria" panose="02040503050406030204"/>
                <a:sym typeface="Cambria" panose="02040503050406030204"/>
              </a:rPr>
              <a:t> </a:t>
            </a:r>
            <a:r>
              <a:rPr sz="1800" b="1">
                <a:latin typeface="Cambria" panose="02040503050406030204"/>
                <a:ea typeface="Cambria" panose="02040503050406030204"/>
                <a:cs typeface="Cambria" panose="02040503050406030204"/>
                <a:sym typeface="Cambria" panose="02040503050406030204"/>
              </a:rPr>
              <a:t>Component:</a:t>
            </a:r>
            <a:r>
              <a:rPr sz="1800">
                <a:latin typeface="Cambria" panose="02040503050406030204"/>
                <a:ea typeface="Cambria" panose="02040503050406030204"/>
                <a:cs typeface="Cambria" panose="02040503050406030204"/>
                <a:sym typeface="Cambria" panose="02040503050406030204"/>
              </a:rPr>
              <a:t> cartesian pic and place using pneumatic cylinders with a Pneumatic gripper.</a:t>
            </a:r>
            <a:endParaRPr sz="1800">
              <a:latin typeface="Cambria" panose="02040503050406030204"/>
              <a:ea typeface="Cambria" panose="02040503050406030204"/>
              <a:cs typeface="Cambria" panose="02040503050406030204"/>
              <a:sym typeface="Cambria" panose="02040503050406030204"/>
            </a:endParaRPr>
          </a:p>
          <a:p>
            <a:pPr marL="444500" lvl="0" algn="l" rtl="0">
              <a:lnSpc>
                <a:spcPct val="115000"/>
              </a:lnSpc>
              <a:spcBef>
                <a:spcPts val="1200"/>
              </a:spcBef>
              <a:spcAft>
                <a:spcPts val="0"/>
              </a:spcAft>
              <a:buSzPts val="2000"/>
            </a:pPr>
            <a:r>
              <a:rPr sz="1800">
                <a:latin typeface="Cambria" panose="02040503050406030204"/>
                <a:ea typeface="Cambria" panose="02040503050406030204"/>
                <a:cs typeface="Cambria" panose="02040503050406030204"/>
                <a:sym typeface="Cambria" panose="02040503050406030204"/>
              </a:rPr>
              <a:t> </a:t>
            </a:r>
            <a:r>
              <a:rPr sz="1800" b="1">
                <a:latin typeface="Cambria" panose="02040503050406030204"/>
                <a:ea typeface="Cambria" panose="02040503050406030204"/>
                <a:cs typeface="Cambria" panose="02040503050406030204"/>
                <a:sym typeface="Cambria" panose="02040503050406030204"/>
              </a:rPr>
              <a:t>Function:</a:t>
            </a:r>
            <a:r>
              <a:rPr sz="1800">
                <a:latin typeface="Cambria" panose="02040503050406030204"/>
                <a:ea typeface="Cambria" panose="02040503050406030204"/>
                <a:cs typeface="Cambria" panose="02040503050406030204"/>
                <a:sym typeface="Cambria" panose="02040503050406030204"/>
              </a:rPr>
              <a:t> Picks up  capped Workpiece from the conveyor and places them in designated storage.</a:t>
            </a:r>
            <a:endParaRPr sz="1800">
              <a:latin typeface="Cambria" panose="02040503050406030204"/>
              <a:ea typeface="Cambria" panose="02040503050406030204"/>
              <a:cs typeface="Cambria" panose="02040503050406030204"/>
              <a:sym typeface="Cambria" panose="02040503050406030204"/>
            </a:endParaRPr>
          </a:p>
          <a:p>
            <a:pPr marL="444500" lvl="0" algn="l" rtl="0">
              <a:lnSpc>
                <a:spcPct val="115000"/>
              </a:lnSpc>
              <a:spcBef>
                <a:spcPts val="1200"/>
              </a:spcBef>
              <a:spcAft>
                <a:spcPts val="0"/>
              </a:spcAft>
              <a:buSzPts val="2000"/>
            </a:pPr>
            <a:r>
              <a:rPr sz="1800" b="1">
                <a:latin typeface="Cambria" panose="02040503050406030204"/>
                <a:ea typeface="Cambria" panose="02040503050406030204"/>
                <a:cs typeface="Cambria" panose="02040503050406030204"/>
                <a:sym typeface="Cambria" panose="02040503050406030204"/>
              </a:rPr>
              <a:t> Method:</a:t>
            </a:r>
            <a:r>
              <a:rPr sz="1800">
                <a:latin typeface="Cambria" panose="02040503050406030204"/>
                <a:ea typeface="Cambria" panose="02040503050406030204"/>
                <a:cs typeface="Cambria" panose="02040503050406030204"/>
                <a:sym typeface="Cambria" panose="02040503050406030204"/>
              </a:rPr>
              <a:t> PLC-controlled motors to handle Workpiece movement based on predefined paths.</a:t>
            </a:r>
            <a:endParaRPr sz="1800">
              <a:latin typeface="Cambria" panose="02040503050406030204"/>
              <a:ea typeface="Cambria" panose="02040503050406030204"/>
              <a:cs typeface="Cambria" panose="02040503050406030204"/>
              <a:sym typeface="Cambria" panose="02040503050406030204"/>
            </a:endParaRPr>
          </a:p>
          <a:p>
            <a:pPr marL="0" lvl="0" indent="0" algn="l" rtl="0">
              <a:spcBef>
                <a:spcPts val="1200"/>
              </a:spcBef>
              <a:spcAft>
                <a:spcPts val="0"/>
              </a:spcAft>
              <a:buNone/>
            </a:pPr>
            <a:endParaRPr sz="1800">
              <a:latin typeface="Cambria" panose="02040503050406030204"/>
              <a:ea typeface="Cambria" panose="02040503050406030204"/>
              <a:cs typeface="Cambria" panose="02040503050406030204"/>
              <a:sym typeface="Cambria" panose="02040503050406030204"/>
            </a:endParaRPr>
          </a:p>
          <a:p>
            <a:pPr marL="457200" lvl="0" indent="0" algn="l" rtl="0">
              <a:lnSpc>
                <a:spcPct val="90000"/>
              </a:lnSpc>
              <a:spcBef>
                <a:spcPts val="0"/>
              </a:spcBef>
              <a:spcAft>
                <a:spcPts val="0"/>
              </a:spcAft>
              <a:buNone/>
            </a:pPr>
            <a:endParaRPr sz="1800">
              <a:latin typeface="Cambria" panose="02040503050406030204"/>
              <a:ea typeface="Cambria" panose="02040503050406030204"/>
              <a:cs typeface="Cambria" panose="02040503050406030204"/>
              <a:sym typeface="Cambria" panose="02040503050406030204"/>
            </a:endParaRPr>
          </a:p>
          <a:p>
            <a:pPr marL="914400" lvl="2" indent="0" algn="l" rtl="0">
              <a:lnSpc>
                <a:spcPct val="90000"/>
              </a:lnSpc>
              <a:spcBef>
                <a:spcPts val="500"/>
              </a:spcBef>
              <a:spcAft>
                <a:spcPts val="0"/>
              </a:spcAft>
              <a:buClr>
                <a:schemeClr val="dk1"/>
              </a:buClr>
              <a:buSzPts val="2000"/>
              <a:buNone/>
            </a:pPr>
            <a:endParaRPr sz="1800">
              <a:latin typeface="Cambria" panose="02040503050406030204"/>
              <a:ea typeface="Cambria" panose="02040503050406030204"/>
              <a:cs typeface="Cambria" panose="02040503050406030204"/>
              <a:sym typeface="Cambria" panose="02040503050406030204"/>
            </a:endParaRPr>
          </a:p>
          <a:p>
            <a:pPr marL="1143000" lvl="2" indent="-101600" algn="l" rtl="0">
              <a:lnSpc>
                <a:spcPct val="90000"/>
              </a:lnSpc>
              <a:spcBef>
                <a:spcPts val="500"/>
              </a:spcBef>
              <a:spcAft>
                <a:spcPts val="0"/>
              </a:spcAft>
              <a:buClr>
                <a:schemeClr val="dk1"/>
              </a:buClr>
              <a:buSzPts val="2000"/>
              <a:buNone/>
            </a:pPr>
            <a:endParaRPr sz="1800">
              <a:latin typeface="Cambria" panose="02040503050406030204"/>
              <a:ea typeface="Cambria" panose="02040503050406030204"/>
              <a:cs typeface="Cambria" panose="02040503050406030204"/>
              <a:sym typeface="Cambria" panose="02040503050406030204"/>
            </a:endParaRPr>
          </a:p>
          <a:p>
            <a:pPr marL="914400" lvl="2" indent="0" algn="l" rtl="0">
              <a:lnSpc>
                <a:spcPct val="90000"/>
              </a:lnSpc>
              <a:spcBef>
                <a:spcPts val="500"/>
              </a:spcBef>
              <a:spcAft>
                <a:spcPts val="0"/>
              </a:spcAft>
              <a:buClr>
                <a:schemeClr val="dk1"/>
              </a:buClr>
              <a:buSzPts val="2000"/>
              <a:buNone/>
            </a:pPr>
            <a:endParaRPr sz="1800">
              <a:latin typeface="Cambria" panose="02040503050406030204"/>
              <a:ea typeface="Cambria" panose="02040503050406030204"/>
              <a:cs typeface="Cambria" panose="02040503050406030204"/>
              <a:sym typeface="Cambria" panose="02040503050406030204"/>
            </a:endParaRPr>
          </a:p>
          <a:p>
            <a:pPr marL="1143000" lvl="2" indent="-101600" algn="l" rtl="0">
              <a:lnSpc>
                <a:spcPct val="90000"/>
              </a:lnSpc>
              <a:spcBef>
                <a:spcPts val="500"/>
              </a:spcBef>
              <a:spcAft>
                <a:spcPts val="0"/>
              </a:spcAft>
              <a:buClr>
                <a:schemeClr val="dk1"/>
              </a:buClr>
              <a:buSzPts val="2000"/>
              <a:buNone/>
            </a:pPr>
            <a:endParaRPr sz="1800">
              <a:latin typeface="Cambria" panose="02040503050406030204"/>
              <a:ea typeface="Cambria" panose="02040503050406030204"/>
              <a:cs typeface="Cambria" panose="02040503050406030204"/>
              <a:sym typeface="Cambria" panose="02040503050406030204"/>
            </a:endParaRPr>
          </a:p>
          <a:p>
            <a:pPr marL="228600" lvl="0" indent="-50800" algn="l" rtl="0">
              <a:lnSpc>
                <a:spcPct val="90000"/>
              </a:lnSpc>
              <a:spcBef>
                <a:spcPts val="1000"/>
              </a:spcBef>
              <a:spcAft>
                <a:spcPts val="0"/>
              </a:spcAft>
              <a:buClr>
                <a:schemeClr val="dk1"/>
              </a:buClr>
              <a:buSzPts val="2800"/>
              <a:buNone/>
            </a:pPr>
            <a:endParaRPr sz="1800">
              <a:latin typeface="Cambria" panose="02040503050406030204"/>
              <a:ea typeface="Cambria" panose="02040503050406030204"/>
              <a:cs typeface="Cambria" panose="02040503050406030204"/>
              <a:sym typeface="Cambria" panose="02040503050406030204"/>
            </a:endParaRPr>
          </a:p>
        </p:txBody>
      </p:sp>
      <p:sp>
        <p:nvSpPr>
          <p:cNvPr id="226" name="Google Shape;226;p2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SzPts val="1400"/>
              <a:buNone/>
            </a:pPr>
            <a:r>
              <a:rPr lang="en-US" sz="1800" b="1">
                <a:solidFill>
                  <a:schemeClr val="dk1"/>
                </a:solidFill>
              </a:rPr>
              <a:t>09-09-2024</a:t>
            </a:r>
            <a:endParaRPr sz="1800" b="1">
              <a:solidFill>
                <a:schemeClr val="dk1"/>
              </a:solidFill>
            </a:endParaRPr>
          </a:p>
        </p:txBody>
      </p:sp>
      <p:sp>
        <p:nvSpPr>
          <p:cNvPr id="227" name="Google Shape;227;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28" name="Google Shape;228;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29" name="Google Shape;229;p28"/>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CHOICE  OF  COMPONENTS  /  MODULES  / METHODS/TECHNIQUES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EQUIPMENT  USED FOR  PROJECT DEVELOPMENT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9"/>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Clr>
                <a:schemeClr val="dk1"/>
              </a:buClr>
              <a:buSzPts val="1100"/>
              <a:buFont typeface="Arial" panose="020B0604020202020204"/>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Conveyor system:</a:t>
            </a:r>
            <a:endParaRPr lang="en-US" sz="20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2000">
                <a:latin typeface="Cambria" panose="02040503050406030204"/>
                <a:ea typeface="Cambria" panose="02040503050406030204"/>
                <a:cs typeface="Cambria" panose="02040503050406030204"/>
                <a:sym typeface="Cambria" panose="02040503050406030204"/>
              </a:rPr>
              <a:t>  </a:t>
            </a:r>
            <a:r>
              <a:rPr lang="en-US" sz="2000" b="1">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Component:</a:t>
            </a:r>
            <a:r>
              <a:rPr lang="en-US" sz="1800">
                <a:latin typeface="Cambria" panose="02040503050406030204"/>
                <a:ea typeface="Cambria" panose="02040503050406030204"/>
                <a:cs typeface="Cambria" panose="02040503050406030204"/>
                <a:sym typeface="Cambria" panose="02040503050406030204"/>
              </a:rPr>
              <a:t> Belt conveyor.</a:t>
            </a:r>
            <a:endParaRPr lang="en-US" sz="18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 Function:</a:t>
            </a:r>
            <a:r>
              <a:rPr lang="en-US" sz="1800">
                <a:latin typeface="Cambria" panose="02040503050406030204"/>
                <a:ea typeface="Cambria" panose="02040503050406030204"/>
                <a:cs typeface="Cambria" panose="02040503050406030204"/>
                <a:sym typeface="Cambria" panose="02040503050406030204"/>
              </a:rPr>
              <a:t> Transport Workpiece through the capping, and storage processes.</a:t>
            </a:r>
            <a:endParaRPr lang="en-US" sz="18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Method: </a:t>
            </a:r>
            <a:r>
              <a:rPr lang="en-US" sz="1800">
                <a:latin typeface="Cambria" panose="02040503050406030204"/>
                <a:ea typeface="Cambria" panose="02040503050406030204"/>
                <a:cs typeface="Cambria" panose="02040503050406030204"/>
                <a:sym typeface="Cambria" panose="02040503050406030204"/>
              </a:rPr>
              <a:t>Drive</a:t>
            </a:r>
            <a:r>
              <a:rPr lang="en-US" sz="1800" b="1">
                <a:latin typeface="Cambria" panose="02040503050406030204"/>
                <a:ea typeface="Cambria" panose="02040503050406030204"/>
                <a:cs typeface="Cambria" panose="02040503050406030204"/>
                <a:sym typeface="Cambria" panose="02040503050406030204"/>
              </a:rPr>
              <a:t>n</a:t>
            </a:r>
            <a:r>
              <a:rPr lang="en-US" sz="1800">
                <a:latin typeface="Cambria" panose="02040503050406030204"/>
                <a:ea typeface="Cambria" panose="02040503050406030204"/>
                <a:cs typeface="Cambria" panose="02040503050406030204"/>
                <a:sym typeface="Cambria" panose="02040503050406030204"/>
              </a:rPr>
              <a:t> by a motor, controlled by the PLC to ensure precise movement and synchronization with other processes.</a:t>
            </a:r>
            <a:endParaRPr lang="en-US" sz="1800">
              <a:latin typeface="Cambria" panose="02040503050406030204"/>
              <a:ea typeface="Cambria" panose="02040503050406030204"/>
              <a:cs typeface="Cambria" panose="02040503050406030204"/>
              <a:sym typeface="Cambria" panose="02040503050406030204"/>
            </a:endParaRPr>
          </a:p>
          <a:p>
            <a:pPr marL="101600" lvl="0" indent="0" algn="l" rtl="0">
              <a:lnSpc>
                <a:spcPct val="95000"/>
              </a:lnSpc>
              <a:spcBef>
                <a:spcPts val="1200"/>
              </a:spcBef>
              <a:buSzPts val="2000"/>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Actuators :</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a:p>
            <a:pPr marL="101600" lvl="0" indent="0" algn="l" rtl="0">
              <a:lnSpc>
                <a:spcPct val="95000"/>
              </a:lnSpc>
              <a:spcBef>
                <a:spcPts val="1200"/>
              </a:spcBef>
              <a:buSzPts val="2000"/>
              <a:buNone/>
            </a:pPr>
            <a:r>
              <a:rPr lang="en-US" sz="1800" b="1">
                <a:solidFill>
                  <a:srgbClr val="9900FF"/>
                </a:solidFill>
                <a:latin typeface="Cambria" panose="02040503050406030204"/>
                <a:ea typeface="Cambria" panose="02040503050406030204"/>
                <a:cs typeface="Cambria" panose="02040503050406030204"/>
                <a:sym typeface="Cambria" panose="02040503050406030204"/>
              </a:rPr>
              <a:t>Types:</a:t>
            </a:r>
            <a:endParaRPr sz="1800" b="1">
              <a:solidFill>
                <a:srgbClr val="9900FF"/>
              </a:solidFill>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Pneumatic Actuators: Used for Placed the capping heads.</a:t>
            </a:r>
            <a:endParaRPr lang="en-US" sz="18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Electric Motors: Used to drive conveyors and pick-and-place mechanisms.</a:t>
            </a:r>
            <a:endParaRPr lang="en-US" sz="18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Function: Enable the mechanical operations required for capping and movement.</a:t>
            </a:r>
            <a:endParaRPr lang="en-US" sz="1800">
              <a:latin typeface="Cambria" panose="02040503050406030204"/>
              <a:ea typeface="Cambria" panose="02040503050406030204"/>
              <a:cs typeface="Cambria" panose="02040503050406030204"/>
              <a:sym typeface="Cambria" panose="02040503050406030204"/>
            </a:endParaRPr>
          </a:p>
          <a:p>
            <a:pPr marL="457200" lvl="0" indent="-355600" algn="l" rtl="0">
              <a:lnSpc>
                <a:spcPct val="115000"/>
              </a:lnSpc>
              <a:spcBef>
                <a:spcPts val="1200"/>
              </a:spcBef>
              <a:spcAft>
                <a:spcPts val="0"/>
              </a:spcAft>
              <a:buSzPts val="2000"/>
              <a:buChar char="●"/>
            </a:pPr>
            <a:r>
              <a:rPr lang="en-US" sz="1800">
                <a:latin typeface="Cambria" panose="02040503050406030204"/>
                <a:ea typeface="Cambria" panose="02040503050406030204"/>
                <a:cs typeface="Cambria" panose="02040503050406030204"/>
                <a:sym typeface="Cambria" panose="02040503050406030204"/>
              </a:rPr>
              <a:t>   Method: Controlled by PLC through relays or motor drivers.</a:t>
            </a:r>
            <a:endParaRPr lang="en-US" sz="1800">
              <a:latin typeface="Cambria" panose="02040503050406030204"/>
              <a:ea typeface="Cambria" panose="02040503050406030204"/>
              <a:cs typeface="Cambria" panose="02040503050406030204"/>
              <a:sym typeface="Cambria" panose="02040503050406030204"/>
            </a:endParaRPr>
          </a:p>
        </p:txBody>
      </p:sp>
      <p:sp>
        <p:nvSpPr>
          <p:cNvPr id="235" name="Google Shape;23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36" name="Google Shape;23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37" name="Google Shape;23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38" name="Google Shape;238;p2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CHOICE  OF  COMPONENTS  /  MODULES  / METHODS/TECHNIQUES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EQUIPMENT  USED FOR  PROJECT DEVELOPMENT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0"/>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Human-Machine Interface (HMI):</a:t>
            </a:r>
            <a:r>
              <a:rPr lang="en-US" sz="2000">
                <a:latin typeface="Cambria" panose="02040503050406030204"/>
                <a:ea typeface="Cambria" panose="02040503050406030204"/>
                <a:cs typeface="Cambria" panose="02040503050406030204"/>
                <a:sym typeface="Cambria" panose="02040503050406030204"/>
              </a:rPr>
              <a:t>.</a:t>
            </a:r>
            <a:endParaRPr sz="2000">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0"/>
              </a:spcBef>
              <a:spcAft>
                <a:spcPts val="0"/>
              </a:spcAft>
              <a:buSzPts val="2000"/>
            </a:pPr>
            <a:r>
              <a:rPr lang="en-US" sz="1800" b="1">
                <a:latin typeface="Cambria" panose="02040503050406030204"/>
                <a:ea typeface="Cambria" panose="02040503050406030204"/>
                <a:cs typeface="Cambria" panose="02040503050406030204"/>
                <a:sym typeface="Cambria" panose="02040503050406030204"/>
              </a:rPr>
              <a:t>Component:</a:t>
            </a:r>
            <a:r>
              <a:rPr lang="en-US" sz="2000">
                <a:latin typeface="Cambria" panose="02040503050406030204"/>
                <a:ea typeface="Cambria" panose="02040503050406030204"/>
                <a:cs typeface="Cambria" panose="02040503050406030204"/>
                <a:sym typeface="Cambria" panose="02040503050406030204"/>
              </a:rPr>
              <a:t> Touchscreen HMI.</a:t>
            </a:r>
            <a:endParaRPr lang="en-US" sz="2000">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0"/>
              </a:spcBef>
              <a:spcAft>
                <a:spcPts val="0"/>
              </a:spcAft>
              <a:buSzPts val="2000"/>
            </a:pPr>
            <a:r>
              <a:rPr sz="1800" b="1">
                <a:latin typeface="Cambria" panose="02040503050406030204"/>
                <a:ea typeface="Cambria" panose="02040503050406030204"/>
                <a:cs typeface="Cambria" panose="02040503050406030204"/>
                <a:sym typeface="Cambria" panose="02040503050406030204"/>
              </a:rPr>
              <a:t> Function:</a:t>
            </a:r>
            <a:r>
              <a:rPr sz="2000">
                <a:latin typeface="Cambria" panose="02040503050406030204"/>
                <a:ea typeface="Cambria" panose="02040503050406030204"/>
                <a:cs typeface="Cambria" panose="02040503050406030204"/>
                <a:sym typeface="Cambria" panose="02040503050406030204"/>
              </a:rPr>
              <a:t> Allows operators to monitor and control the entire process, adjust settings, and handle error messages.</a:t>
            </a:r>
            <a:endParaRPr sz="2000">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0"/>
              </a:spcBef>
              <a:spcAft>
                <a:spcPts val="0"/>
              </a:spcAft>
              <a:buSzPts val="2000"/>
            </a:pPr>
            <a:r>
              <a:rPr sz="1800" b="1">
                <a:latin typeface="Cambria" panose="02040503050406030204"/>
                <a:ea typeface="Cambria" panose="02040503050406030204"/>
                <a:cs typeface="Cambria" panose="02040503050406030204"/>
                <a:sym typeface="Cambria" panose="02040503050406030204"/>
              </a:rPr>
              <a:t> Method:</a:t>
            </a:r>
            <a:r>
              <a:rPr sz="2000">
                <a:latin typeface="Cambria" panose="02040503050406030204"/>
                <a:ea typeface="Cambria" panose="02040503050406030204"/>
                <a:cs typeface="Cambria" panose="02040503050406030204"/>
                <a:sym typeface="Cambria" panose="02040503050406030204"/>
              </a:rPr>
              <a:t> PLC-to-HMI communication for real-time system updates.</a:t>
            </a:r>
            <a:endParaRPr sz="2000">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12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Power Supply and Relays::</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1200"/>
              </a:spcBef>
              <a:spcAft>
                <a:spcPts val="0"/>
              </a:spcAft>
              <a:buSzPts val="2000"/>
            </a:pPr>
            <a:r>
              <a:rPr lang="en-US" sz="1800">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Component: </a:t>
            </a:r>
            <a:r>
              <a:rPr lang="en-US" sz="1800">
                <a:latin typeface="Cambria" panose="02040503050406030204"/>
                <a:ea typeface="Cambria" panose="02040503050406030204"/>
                <a:cs typeface="Cambria" panose="02040503050406030204"/>
                <a:sym typeface="Cambria" panose="02040503050406030204"/>
              </a:rPr>
              <a:t>24V DC power supply, relays, and contactors.</a:t>
            </a:r>
            <a:endParaRPr lang="en-US" sz="1800">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1200"/>
              </a:spcBef>
              <a:spcAft>
                <a:spcPts val="0"/>
              </a:spcAft>
              <a:buSzPts val="2000"/>
            </a:pPr>
            <a:r>
              <a:rPr lang="en-US" sz="1800">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Function: </a:t>
            </a:r>
            <a:r>
              <a:rPr lang="en-US" sz="1800">
                <a:latin typeface="Cambria" panose="02040503050406030204"/>
                <a:ea typeface="Cambria" panose="02040503050406030204"/>
                <a:cs typeface="Cambria" panose="02040503050406030204"/>
                <a:sym typeface="Cambria" panose="02040503050406030204"/>
              </a:rPr>
              <a:t>Provide power to the PLC, sensors, and actuators, while relays manage high-power components like motors.</a:t>
            </a:r>
            <a:endParaRPr lang="en-US" sz="1800">
              <a:latin typeface="Cambria" panose="02040503050406030204"/>
              <a:ea typeface="Cambria" panose="02040503050406030204"/>
              <a:cs typeface="Cambria" panose="02040503050406030204"/>
              <a:sym typeface="Cambria" panose="02040503050406030204"/>
            </a:endParaRPr>
          </a:p>
          <a:p>
            <a:pPr marL="901700" lvl="1" algn="l" rtl="0">
              <a:lnSpc>
                <a:spcPct val="115000"/>
              </a:lnSpc>
              <a:spcBef>
                <a:spcPts val="1200"/>
              </a:spcBef>
              <a:spcAft>
                <a:spcPts val="0"/>
              </a:spcAft>
              <a:buSzPts val="2000"/>
            </a:pPr>
            <a:r>
              <a:rPr lang="en-US" sz="1800">
                <a:latin typeface="Cambria" panose="02040503050406030204"/>
                <a:ea typeface="Cambria" panose="02040503050406030204"/>
                <a:cs typeface="Cambria" panose="02040503050406030204"/>
                <a:sym typeface="Cambria" panose="02040503050406030204"/>
              </a:rPr>
              <a:t> </a:t>
            </a:r>
            <a:r>
              <a:rPr lang="en-US" sz="1800" b="1">
                <a:latin typeface="Cambria" panose="02040503050406030204"/>
                <a:ea typeface="Cambria" panose="02040503050406030204"/>
                <a:cs typeface="Cambria" panose="02040503050406030204"/>
                <a:sym typeface="Cambria" panose="02040503050406030204"/>
              </a:rPr>
              <a:t>Method:</a:t>
            </a:r>
            <a:r>
              <a:rPr lang="en-US" sz="1800">
                <a:latin typeface="Cambria" panose="02040503050406030204"/>
                <a:ea typeface="Cambria" panose="02040503050406030204"/>
                <a:cs typeface="Cambria" panose="02040503050406030204"/>
                <a:sym typeface="Cambria" panose="02040503050406030204"/>
              </a:rPr>
              <a:t> Integration with control systems to ensure reliable power distribution.</a:t>
            </a:r>
            <a:endParaRPr sz="1800" b="1">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1200"/>
              </a:spcBef>
              <a:spcAft>
                <a:spcPts val="1200"/>
              </a:spcAft>
              <a:buNone/>
            </a:pPr>
            <a:endParaRPr sz="1800">
              <a:latin typeface="Arial" panose="020B0604020202020204"/>
              <a:ea typeface="Arial" panose="020B0604020202020204"/>
              <a:cs typeface="Arial" panose="020B0604020202020204"/>
              <a:sym typeface="Arial" panose="020B0604020202020204"/>
            </a:endParaRPr>
          </a:p>
        </p:txBody>
      </p:sp>
      <p:sp>
        <p:nvSpPr>
          <p:cNvPr id="244" name="Google Shape;244;p30"/>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45" name="Google Shape;245;p30"/>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46" name="Google Shape;246;p30"/>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47" name="Google Shape;247;p30"/>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CHOICE  OF  COMPONENTS  /  MODULES  / METHODS/TECHNIQUES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EQUIPMENT  USED FOR  PROJECT DEVELOPMENT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1"/>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Safety Equipment:</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387350" lvl="0" indent="-285750" algn="l" rtl="0">
              <a:lnSpc>
                <a:spcPct val="115000"/>
              </a:lnSpc>
              <a:spcBef>
                <a:spcPts val="1200"/>
              </a:spcBef>
              <a:spcAft>
                <a:spcPts val="0"/>
              </a:spcAft>
              <a:buSzPts val="2000"/>
            </a:pPr>
            <a:r>
              <a:rPr sz="1800">
                <a:solidFill>
                  <a:schemeClr val="tx1"/>
                </a:solidFill>
                <a:latin typeface="Cambria" panose="02040503050406030204"/>
                <a:ea typeface="Cambria" panose="02040503050406030204"/>
                <a:cs typeface="Cambria" panose="02040503050406030204"/>
                <a:sym typeface="Cambria" panose="02040503050406030204"/>
              </a:rPr>
              <a:t> </a:t>
            </a:r>
            <a:r>
              <a:rPr sz="1800" b="1">
                <a:solidFill>
                  <a:schemeClr val="tx1"/>
                </a:solidFill>
                <a:latin typeface="Cambria" panose="02040503050406030204"/>
                <a:ea typeface="Cambria" panose="02040503050406030204"/>
                <a:cs typeface="Cambria" panose="02040503050406030204"/>
                <a:sym typeface="Cambria" panose="02040503050406030204"/>
              </a:rPr>
              <a:t>Component:</a:t>
            </a:r>
            <a:r>
              <a:rPr sz="1800">
                <a:solidFill>
                  <a:schemeClr val="tx1"/>
                </a:solidFill>
                <a:latin typeface="Cambria" panose="02040503050406030204"/>
                <a:ea typeface="Cambria" panose="02040503050406030204"/>
                <a:cs typeface="Cambria" panose="02040503050406030204"/>
                <a:sym typeface="Cambria" panose="02040503050406030204"/>
              </a:rPr>
              <a:t> Emergency stop buttons and safety sensors.</a:t>
            </a:r>
            <a:endParaRPr sz="1800">
              <a:solidFill>
                <a:schemeClr val="tx1"/>
              </a:solidFill>
              <a:latin typeface="Cambria" panose="02040503050406030204"/>
              <a:ea typeface="Cambria" panose="02040503050406030204"/>
              <a:cs typeface="Cambria" panose="02040503050406030204"/>
              <a:sym typeface="Cambria" panose="02040503050406030204"/>
            </a:endParaRPr>
          </a:p>
          <a:p>
            <a:pPr marL="387350" lvl="0" indent="-285750" algn="l" rtl="0">
              <a:lnSpc>
                <a:spcPct val="115000"/>
              </a:lnSpc>
              <a:spcBef>
                <a:spcPts val="1200"/>
              </a:spcBef>
              <a:spcAft>
                <a:spcPts val="0"/>
              </a:spcAft>
              <a:buSzPts val="2000"/>
            </a:pPr>
            <a:r>
              <a:rPr sz="1800">
                <a:solidFill>
                  <a:schemeClr val="tx1"/>
                </a:solidFill>
                <a:latin typeface="Cambria" panose="02040503050406030204"/>
                <a:ea typeface="Cambria" panose="02040503050406030204"/>
                <a:cs typeface="Cambria" panose="02040503050406030204"/>
                <a:sym typeface="Cambria" panose="02040503050406030204"/>
              </a:rPr>
              <a:t> </a:t>
            </a:r>
            <a:r>
              <a:rPr sz="1800" b="1">
                <a:solidFill>
                  <a:schemeClr val="tx1"/>
                </a:solidFill>
                <a:latin typeface="Cambria" panose="02040503050406030204"/>
                <a:ea typeface="Cambria" panose="02040503050406030204"/>
                <a:cs typeface="Cambria" panose="02040503050406030204"/>
                <a:sym typeface="Cambria" panose="02040503050406030204"/>
              </a:rPr>
              <a:t>Function:</a:t>
            </a:r>
            <a:r>
              <a:rPr sz="1800">
                <a:solidFill>
                  <a:schemeClr val="tx1"/>
                </a:solidFill>
                <a:latin typeface="Cambria" panose="02040503050406030204"/>
                <a:ea typeface="Cambria" panose="02040503050406030204"/>
                <a:cs typeface="Cambria" panose="02040503050406030204"/>
                <a:sym typeface="Cambria" panose="02040503050406030204"/>
              </a:rPr>
              <a:t> Prevent accidents and ensure safe operation during maintenance or in case of system </a:t>
            </a:r>
            <a:r>
              <a:rPr lang="en-US" sz="1800">
                <a:solidFill>
                  <a:schemeClr val="tx1"/>
                </a:solidFill>
                <a:latin typeface="Cambria" panose="02040503050406030204"/>
                <a:ea typeface="Cambria" panose="02040503050406030204"/>
                <a:cs typeface="Cambria" panose="02040503050406030204"/>
                <a:sym typeface="Cambria" panose="02040503050406030204"/>
              </a:rPr>
              <a:t>     </a:t>
            </a:r>
            <a:r>
              <a:rPr sz="1800">
                <a:solidFill>
                  <a:schemeClr val="tx1"/>
                </a:solidFill>
                <a:latin typeface="Cambria" panose="02040503050406030204"/>
                <a:ea typeface="Cambria" panose="02040503050406030204"/>
                <a:cs typeface="Cambria" panose="02040503050406030204"/>
                <a:sym typeface="Cambria" panose="02040503050406030204"/>
              </a:rPr>
              <a:t>failures.</a:t>
            </a:r>
            <a:endParaRPr sz="1800">
              <a:solidFill>
                <a:schemeClr val="tx1"/>
              </a:solidFill>
              <a:latin typeface="Cambria" panose="02040503050406030204"/>
              <a:ea typeface="Cambria" panose="02040503050406030204"/>
              <a:cs typeface="Cambria" panose="02040503050406030204"/>
              <a:sym typeface="Cambria" panose="02040503050406030204"/>
            </a:endParaRPr>
          </a:p>
          <a:p>
            <a:pPr marL="387350" lvl="0" indent="-285750" algn="l" rtl="0">
              <a:lnSpc>
                <a:spcPct val="115000"/>
              </a:lnSpc>
              <a:spcBef>
                <a:spcPts val="1200"/>
              </a:spcBef>
              <a:spcAft>
                <a:spcPts val="0"/>
              </a:spcAft>
              <a:buSzPts val="2000"/>
            </a:pPr>
            <a:r>
              <a:rPr sz="1800">
                <a:solidFill>
                  <a:schemeClr val="tx1"/>
                </a:solidFill>
                <a:latin typeface="Cambria" panose="02040503050406030204"/>
                <a:ea typeface="Cambria" panose="02040503050406030204"/>
                <a:cs typeface="Cambria" panose="02040503050406030204"/>
                <a:sym typeface="Cambria" panose="02040503050406030204"/>
              </a:rPr>
              <a:t> </a:t>
            </a:r>
            <a:r>
              <a:rPr sz="1800" b="1">
                <a:solidFill>
                  <a:schemeClr val="tx1"/>
                </a:solidFill>
                <a:latin typeface="Cambria" panose="02040503050406030204"/>
                <a:ea typeface="Cambria" panose="02040503050406030204"/>
                <a:cs typeface="Cambria" panose="02040503050406030204"/>
                <a:sym typeface="Cambria" panose="02040503050406030204"/>
              </a:rPr>
              <a:t>Method:</a:t>
            </a:r>
            <a:r>
              <a:rPr sz="1800">
                <a:solidFill>
                  <a:schemeClr val="tx1"/>
                </a:solidFill>
                <a:latin typeface="Cambria" panose="02040503050406030204"/>
                <a:ea typeface="Cambria" panose="02040503050406030204"/>
                <a:cs typeface="Cambria" panose="02040503050406030204"/>
                <a:sym typeface="Cambria" panose="02040503050406030204"/>
              </a:rPr>
              <a:t> Hardwired into the PLC to immediately stop operations when triggered.</a:t>
            </a:r>
            <a:endParaRPr sz="1800">
              <a:solidFill>
                <a:schemeClr val="tx1"/>
              </a:solidFill>
              <a:latin typeface="Cambria" panose="02040503050406030204"/>
              <a:ea typeface="Cambria" panose="02040503050406030204"/>
              <a:cs typeface="Cambria" panose="02040503050406030204"/>
              <a:sym typeface="Cambria" panose="02040503050406030204"/>
            </a:endParaRPr>
          </a:p>
          <a:p>
            <a:pPr marL="457200" lvl="0" indent="0" algn="l" rtl="0">
              <a:lnSpc>
                <a:spcPct val="115000"/>
              </a:lnSpc>
              <a:spcBef>
                <a:spcPts val="1200"/>
              </a:spcBef>
              <a:spcAft>
                <a:spcPts val="0"/>
              </a:spcAft>
              <a:buNone/>
            </a:pP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1200"/>
              </a:spcBef>
              <a:spcAft>
                <a:spcPts val="1200"/>
              </a:spcAft>
              <a:buNone/>
            </a:pPr>
            <a:endParaRPr sz="1100">
              <a:latin typeface="Arial" panose="020B0604020202020204"/>
              <a:ea typeface="Arial" panose="020B0604020202020204"/>
              <a:cs typeface="Arial" panose="020B0604020202020204"/>
              <a:sym typeface="Arial" panose="020B0604020202020204"/>
            </a:endParaRPr>
          </a:p>
        </p:txBody>
      </p:sp>
      <p:sp>
        <p:nvSpPr>
          <p:cNvPr id="253" name="Google Shape;253;p31"/>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54" name="Google Shape;254;p31"/>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55" name="Google Shape;255;p31"/>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56" name="Google Shape;256;p31"/>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CHOICE  OF  COMPONENTS  /  MODULES  / METHODS/TECHNIQUES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EQUIPMENT  USED FOR  PROJECT DEVELOPMENT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2"/>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914400" lvl="2" indent="0" algn="l" rtl="0">
              <a:lnSpc>
                <a:spcPct val="90000"/>
              </a:lnSpc>
              <a:spcBef>
                <a:spcPts val="500"/>
              </a:spcBef>
              <a:spcAft>
                <a:spcPts val="0"/>
              </a:spcAft>
              <a:buClr>
                <a:schemeClr val="dk1"/>
              </a:buClr>
              <a:buSzPts val="2000"/>
              <a:buNone/>
            </a:pPr>
          </a:p>
          <a:p>
            <a:pPr marL="1143000" lvl="2" indent="-101600" algn="l" rtl="0">
              <a:lnSpc>
                <a:spcPct val="90000"/>
              </a:lnSpc>
              <a:spcBef>
                <a:spcPts val="500"/>
              </a:spcBef>
              <a:spcAft>
                <a:spcPts val="0"/>
              </a:spcAft>
              <a:buClr>
                <a:schemeClr val="dk1"/>
              </a:buClr>
              <a:buSzPts val="2000"/>
              <a:buNone/>
            </a:pPr>
          </a:p>
          <a:p>
            <a:pPr marL="914400" lvl="2" indent="0" algn="l" rtl="0">
              <a:lnSpc>
                <a:spcPct val="90000"/>
              </a:lnSpc>
              <a:spcBef>
                <a:spcPts val="500"/>
              </a:spcBef>
              <a:spcAft>
                <a:spcPts val="0"/>
              </a:spcAft>
              <a:buClr>
                <a:schemeClr val="dk1"/>
              </a:buClr>
              <a:buSzPts val="2000"/>
              <a:buNone/>
            </a:pPr>
          </a:p>
          <a:p>
            <a:pPr marL="1143000" lvl="2" indent="-101600" algn="l" rtl="0">
              <a:lnSpc>
                <a:spcPct val="90000"/>
              </a:lnSpc>
              <a:spcBef>
                <a:spcPts val="500"/>
              </a:spcBef>
              <a:spcAft>
                <a:spcPts val="0"/>
              </a:spcAft>
              <a:buClr>
                <a:schemeClr val="dk1"/>
              </a:buClr>
              <a:buSzPts val="2000"/>
              <a:buNone/>
            </a:pPr>
          </a:p>
          <a:p>
            <a:pPr marL="228600" lvl="0" indent="-50800" algn="l" rtl="0">
              <a:lnSpc>
                <a:spcPct val="90000"/>
              </a:lnSpc>
              <a:spcBef>
                <a:spcPts val="1000"/>
              </a:spcBef>
              <a:spcAft>
                <a:spcPts val="0"/>
              </a:spcAft>
              <a:buClr>
                <a:schemeClr val="dk1"/>
              </a:buClr>
              <a:buSzPts val="2800"/>
              <a:buNone/>
            </a:pPr>
          </a:p>
        </p:txBody>
      </p:sp>
      <p:sp>
        <p:nvSpPr>
          <p:cNvPr id="262" name="Google Shape;262;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63" name="Google Shape;263;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64" name="Google Shape;264;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65" name="Google Shape;265;p32"/>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DESIGN(S)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pic>
        <p:nvPicPr>
          <p:cNvPr id="3" name="Picture 2"/>
          <p:cNvPicPr>
            <a:picLocks noChangeAspect="1"/>
          </p:cNvPicPr>
          <p:nvPr/>
        </p:nvPicPr>
        <p:blipFill>
          <a:blip r:embed="rId1"/>
          <a:stretch>
            <a:fillRect/>
          </a:stretch>
        </p:blipFill>
        <p:spPr>
          <a:xfrm rot="21420000">
            <a:off x="1221740" y="1834515"/>
            <a:ext cx="5182235" cy="3736340"/>
          </a:xfrm>
          <a:prstGeom prst="rect">
            <a:avLst/>
          </a:prstGeom>
        </p:spPr>
      </p:pic>
      <p:pic>
        <p:nvPicPr>
          <p:cNvPr id="2" name="Picture 1"/>
          <p:cNvPicPr>
            <a:picLocks noChangeAspect="1"/>
          </p:cNvPicPr>
          <p:nvPr/>
        </p:nvPicPr>
        <p:blipFill>
          <a:blip r:embed="rId2"/>
          <a:stretch>
            <a:fillRect/>
          </a:stretch>
        </p:blipFill>
        <p:spPr>
          <a:xfrm>
            <a:off x="6311900" y="1268730"/>
            <a:ext cx="4975860" cy="404241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35"/>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rPr>
              <a:t>Batch Member 1 : (</a:t>
            </a:r>
            <a:r>
              <a:rPr lang="en-US" sz="2405">
                <a:solidFill>
                  <a:srgbClr val="C00000"/>
                </a:solidFill>
                <a:latin typeface="Cambria" panose="02040503050406030204"/>
                <a:ea typeface="Cambria" panose="02040503050406030204"/>
                <a:cs typeface="Cambria" panose="02040503050406030204"/>
                <a:sym typeface="Cambria" panose="02040503050406030204"/>
              </a:rPr>
              <a:t>7376211MC145 &amp; </a:t>
            </a:r>
            <a:r>
              <a:rPr lang="en-US" b="1">
                <a:solidFill>
                  <a:srgbClr val="C00000"/>
                </a:solidFill>
                <a:latin typeface="Cambria" panose="02040503050406030204"/>
                <a:ea typeface="Cambria" panose="02040503050406030204"/>
                <a:cs typeface="Cambria" panose="02040503050406030204"/>
                <a:sym typeface="Cambria" panose="02040503050406030204"/>
              </a:rPr>
              <a:t> </a:t>
            </a:r>
            <a:r>
              <a:rPr lang="en-US" sz="2405">
                <a:solidFill>
                  <a:srgbClr val="C00000"/>
                </a:solidFill>
                <a:latin typeface="Cambria" panose="02040503050406030204"/>
                <a:ea typeface="Cambria" panose="02040503050406030204"/>
                <a:cs typeface="Cambria" panose="02040503050406030204"/>
                <a:sym typeface="Cambria" panose="02040503050406030204"/>
              </a:rPr>
              <a:t>VIGNESHRAM R</a:t>
            </a:r>
            <a:r>
              <a:rPr lang="en-US" b="1">
                <a:solidFill>
                  <a:srgbClr val="C00000"/>
                </a:solidFill>
              </a:rPr>
              <a:t> )</a:t>
            </a:r>
            <a:endParaRPr lang="en-US" b="1">
              <a:solidFill>
                <a:srgbClr val="C00000"/>
              </a:solidFill>
            </a:endParaRPr>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t>CAD DESIGNING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t>COMPONENTS SELECTION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t>PLC PROGRAMMING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t>ASSEMBLING</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endParaRPr lang="en-US"/>
          </a:p>
        </p:txBody>
      </p:sp>
      <p:sp>
        <p:nvSpPr>
          <p:cNvPr id="289" name="Google Shape;289;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90" name="Google Shape;290;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291" name="Google Shape;291;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292" name="Google Shape;292;p35"/>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INDIVIDUAL CONTRIBUTIONS TO THE WORK </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4"/>
          <p:cNvSpPr txBox="1">
            <a:spLocks noGrp="1"/>
          </p:cNvSpPr>
          <p:nvPr>
            <p:ph type="body" idx="1"/>
          </p:nvPr>
        </p:nvSpPr>
        <p:spPr>
          <a:xfrm>
            <a:off x="838200" y="983675"/>
            <a:ext cx="10515600" cy="58743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just" rtl="0">
              <a:lnSpc>
                <a:spcPct val="115000"/>
              </a:lnSpc>
              <a:spcBef>
                <a:spcPts val="0"/>
              </a:spcBef>
              <a:spcAft>
                <a:spcPts val="0"/>
              </a:spcAft>
              <a:buNone/>
            </a:pPr>
            <a:r>
              <a:rPr lang="en-US" b="1" dirty="0">
                <a:solidFill>
                  <a:srgbClr val="9900FF"/>
                </a:solidFill>
                <a:latin typeface="Cambria" panose="02040503050406030204"/>
                <a:ea typeface="Cambria" panose="02040503050406030204"/>
                <a:cs typeface="Cambria" panose="02040503050406030204"/>
                <a:sym typeface="Cambria" panose="02040503050406030204"/>
              </a:rPr>
              <a:t>  </a:t>
            </a:r>
            <a:br>
              <a:rPr lang="en-US" b="1" dirty="0">
                <a:solidFill>
                  <a:srgbClr val="9900FF"/>
                </a:solidFill>
                <a:latin typeface="Cambria" panose="02040503050406030204"/>
                <a:ea typeface="Cambria" panose="02040503050406030204"/>
                <a:cs typeface="Cambria" panose="02040503050406030204"/>
                <a:sym typeface="Cambria" panose="02040503050406030204"/>
              </a:rPr>
            </a:br>
            <a:r>
              <a:rPr lang="en-US" b="1" dirty="0">
                <a:solidFill>
                  <a:srgbClr val="9900FF"/>
                </a:solidFill>
                <a:latin typeface="Cambria" panose="02040503050406030204"/>
                <a:ea typeface="Cambria" panose="02040503050406030204"/>
                <a:cs typeface="Cambria" panose="02040503050406030204"/>
                <a:sym typeface="Cambria" panose="02040503050406030204"/>
              </a:rPr>
              <a:t> </a:t>
            </a:r>
            <a:r>
              <a:rPr lang="en-US" sz="2400" b="1" dirty="0">
                <a:solidFill>
                  <a:srgbClr val="9900FF"/>
                </a:solidFill>
                <a:latin typeface="Cambria" panose="02040503050406030204"/>
                <a:ea typeface="Cambria" panose="02040503050406030204"/>
                <a:cs typeface="Cambria" panose="02040503050406030204"/>
                <a:sym typeface="Cambria" panose="02040503050406030204"/>
              </a:rPr>
              <a:t>Aim:</a:t>
            </a:r>
            <a:endParaRPr lang="en-US" sz="2400" b="1" dirty="0">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lnSpc>
                <a:spcPct val="115000"/>
              </a:lnSpc>
              <a:spcBef>
                <a:spcPts val="0"/>
              </a:spcBef>
              <a:spcAft>
                <a:spcPts val="0"/>
              </a:spcAft>
              <a:buNone/>
            </a:pPr>
            <a:r>
              <a:rPr lang="en-US" sz="2000" dirty="0">
                <a:latin typeface="Cambria" panose="02040503050406030204" pitchFamily="18" charset="0"/>
                <a:ea typeface="Cambria" panose="02040503050406030204" pitchFamily="18" charset="0"/>
                <a:cs typeface="Cambria" panose="02040503050406030204"/>
                <a:sym typeface="Cambria" panose="02040503050406030204"/>
              </a:rPr>
              <a:t> </a:t>
            </a:r>
            <a:r>
              <a:rPr lang="en-US" sz="2000" dirty="0">
                <a:latin typeface="Cambria" panose="02040503050406030204" pitchFamily="18" charset="0"/>
                <a:ea typeface="Cambria" panose="02040503050406030204" pitchFamily="18" charset="0"/>
                <a:cs typeface="Calibri" panose="020F0502020204030204" charset="0"/>
                <a:sym typeface="Cambria" panose="02040503050406030204"/>
              </a:rPr>
              <a:t> The aim of the project is to design and implement a PLC-based bottle handling system. It efficiently handles bottles at the time of capping using pick-and-place mechanism and stacks the bottles with the help of a cartesian manipulator. This helps in overall cost and space of the system. By incorporating two mechanisms together with the combination of HMI, it helps in small-scale industries for high volume production.</a:t>
            </a:r>
            <a:endParaRPr lang="en-US" sz="2000" dirty="0">
              <a:latin typeface="Cambria" panose="02040503050406030204" pitchFamily="18" charset="0"/>
              <a:ea typeface="Cambria" panose="02040503050406030204" pitchFamily="18" charset="0"/>
              <a:cs typeface="Cambria" panose="02040503050406030204"/>
              <a:sym typeface="Cambria" panose="02040503050406030204"/>
            </a:endParaRPr>
          </a:p>
          <a:p>
            <a:pPr marL="0" lvl="0" indent="0" algn="l" rtl="0">
              <a:lnSpc>
                <a:spcPct val="150000"/>
              </a:lnSpc>
              <a:spcBef>
                <a:spcPts val="0"/>
              </a:spcBef>
              <a:spcAft>
                <a:spcPts val="0"/>
              </a:spcAft>
              <a:buNone/>
            </a:pPr>
            <a:br>
              <a:rPr lang="en-US" b="1" dirty="0">
                <a:solidFill>
                  <a:srgbClr val="9900FF"/>
                </a:solidFill>
                <a:latin typeface="Cambria" panose="02040503050406030204"/>
                <a:ea typeface="Cambria" panose="02040503050406030204"/>
                <a:cs typeface="Cambria" panose="02040503050406030204"/>
                <a:sym typeface="Cambria" panose="02040503050406030204"/>
              </a:rPr>
            </a:br>
            <a:r>
              <a:rPr lang="en-US" b="1" dirty="0">
                <a:solidFill>
                  <a:srgbClr val="9900FF"/>
                </a:solidFill>
                <a:latin typeface="Cambria" panose="02040503050406030204"/>
                <a:ea typeface="Cambria" panose="02040503050406030204"/>
                <a:cs typeface="Cambria" panose="02040503050406030204"/>
                <a:sym typeface="Cambria" panose="02040503050406030204"/>
              </a:rPr>
              <a:t> </a:t>
            </a:r>
            <a:endParaRPr dirty="0">
              <a:latin typeface="Cambria" panose="02040503050406030204"/>
              <a:ea typeface="Cambria" panose="02040503050406030204"/>
              <a:cs typeface="Cambria" panose="02040503050406030204"/>
              <a:sym typeface="Cambria" panose="02040503050406030204"/>
            </a:endParaRPr>
          </a:p>
          <a:p>
            <a:pPr marL="914400" lvl="2" indent="0" algn="l" rtl="0">
              <a:lnSpc>
                <a:spcPct val="90000"/>
              </a:lnSpc>
              <a:spcBef>
                <a:spcPts val="500"/>
              </a:spcBef>
              <a:spcAft>
                <a:spcPts val="0"/>
              </a:spcAft>
              <a:buClr>
                <a:schemeClr val="dk1"/>
              </a:buClr>
              <a:buSzPts val="2000"/>
              <a:buNone/>
            </a:pPr>
            <a:endParaRPr dirty="0">
              <a:latin typeface="Cambria" panose="02040503050406030204"/>
              <a:ea typeface="Cambria" panose="02040503050406030204"/>
              <a:cs typeface="Cambria" panose="02040503050406030204"/>
              <a:sym typeface="Cambria" panose="02040503050406030204"/>
            </a:endParaRPr>
          </a:p>
          <a:p>
            <a:pPr marL="1143000" lvl="2" indent="-101600" algn="l" rtl="0">
              <a:lnSpc>
                <a:spcPct val="90000"/>
              </a:lnSpc>
              <a:spcBef>
                <a:spcPts val="500"/>
              </a:spcBef>
              <a:spcAft>
                <a:spcPts val="0"/>
              </a:spcAft>
              <a:buClr>
                <a:schemeClr val="dk1"/>
              </a:buClr>
              <a:buSzPts val="2000"/>
              <a:buNone/>
            </a:pPr>
            <a:endParaRPr dirty="0">
              <a:latin typeface="Cambria" panose="02040503050406030204"/>
              <a:ea typeface="Cambria" panose="02040503050406030204"/>
              <a:cs typeface="Cambria" panose="02040503050406030204"/>
              <a:sym typeface="Cambria" panose="02040503050406030204"/>
            </a:endParaRPr>
          </a:p>
        </p:txBody>
      </p:sp>
      <p:sp>
        <p:nvSpPr>
          <p:cNvPr id="100" name="Google Shape;100;p14"/>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09-09-2024</a:t>
            </a:r>
            <a:endParaRPr sz="1800" b="1">
              <a:solidFill>
                <a:srgbClr val="385623"/>
              </a:solidFill>
            </a:endParaRPr>
          </a:p>
        </p:txBody>
      </p:sp>
      <p:sp>
        <p:nvSpPr>
          <p:cNvPr id="101" name="Google Shape;101;p14"/>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rgbClr val="385623"/>
                </a:solidFill>
              </a:rPr>
              <a:t>FIRST REVIEW PRESENTATION</a:t>
            </a:r>
            <a:endParaRPr sz="1800" b="1">
              <a:solidFill>
                <a:srgbClr val="385623"/>
              </a:solidFill>
            </a:endParaRPr>
          </a:p>
        </p:txBody>
      </p:sp>
      <p:sp>
        <p:nvSpPr>
          <p:cNvPr id="102" name="Google Shape;102;p14"/>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fld>
            <a:endParaRPr sz="1800" b="1">
              <a:solidFill>
                <a:srgbClr val="385623"/>
              </a:solidFill>
            </a:endParaRPr>
          </a:p>
        </p:txBody>
      </p:sp>
      <p:sp>
        <p:nvSpPr>
          <p:cNvPr id="103" name="Google Shape;103;p14"/>
          <p:cNvSpPr txBox="1">
            <a:spLocks noGrp="1"/>
          </p:cNvSpPr>
          <p:nvPr>
            <p:ph type="title"/>
          </p:nvPr>
        </p:nvSpPr>
        <p:spPr>
          <a:xfrm>
            <a:off x="838200" y="240434"/>
            <a:ext cx="10515600" cy="576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AIM &amp; OBJECTIVES OF THE PROJECT </a:t>
            </a:r>
            <a:br>
              <a:rPr lang="en-US" sz="2400" b="1">
                <a:solidFill>
                  <a:srgbClr val="2F5496"/>
                </a:solidFill>
                <a:latin typeface="Cambria" panose="02040503050406030204"/>
                <a:ea typeface="Cambria" panose="02040503050406030204"/>
                <a:cs typeface="Cambria" panose="02040503050406030204"/>
                <a:sym typeface="Cambria" panose="02040503050406030204"/>
              </a:rPr>
            </a:br>
            <a:r>
              <a:rPr lang="en-US" sz="2400" b="1">
                <a:solidFill>
                  <a:srgbClr val="2F5496"/>
                </a:solidFill>
                <a:latin typeface="Cambria" panose="02040503050406030204"/>
                <a:ea typeface="Cambria" panose="02040503050406030204"/>
                <a:cs typeface="Cambria" panose="02040503050406030204"/>
                <a:sym typeface="Cambria" panose="02040503050406030204"/>
              </a:rPr>
              <a:t>(Problem Statement)</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36"/>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rPr>
              <a:t>Batch Member 2 : (</a:t>
            </a:r>
            <a:r>
              <a:rPr lang="en-US" sz="2400" b="1">
                <a:solidFill>
                  <a:srgbClr val="C00000"/>
                </a:solidFill>
                <a:latin typeface="Cambria" panose="02040503050406030204"/>
                <a:ea typeface="Cambria" panose="02040503050406030204"/>
                <a:cs typeface="Cambria" panose="02040503050406030204"/>
                <a:sym typeface="Cambria" panose="02040503050406030204"/>
              </a:rPr>
              <a:t> </a:t>
            </a:r>
            <a:r>
              <a:rPr lang="en-US" sz="2400">
                <a:solidFill>
                  <a:srgbClr val="C00000"/>
                </a:solidFill>
                <a:latin typeface="Cambria" panose="02040503050406030204"/>
                <a:ea typeface="Cambria" panose="02040503050406030204"/>
                <a:cs typeface="Cambria" panose="02040503050406030204"/>
                <a:sym typeface="Cambria" panose="02040503050406030204"/>
              </a:rPr>
              <a:t>7376211MC119 &amp; KAVIN RAJ S</a:t>
            </a:r>
            <a:r>
              <a:rPr lang="en-US" sz="2405" b="1">
                <a:solidFill>
                  <a:srgbClr val="C00000"/>
                </a:solidFill>
                <a:latin typeface="Cambria" panose="02040503050406030204"/>
                <a:ea typeface="Cambria" panose="02040503050406030204"/>
                <a:cs typeface="Cambria" panose="02040503050406030204"/>
                <a:sym typeface="Cambria" panose="02040503050406030204"/>
              </a:rPr>
              <a:t> </a:t>
            </a:r>
            <a:r>
              <a:rPr lang="en-US" b="1">
                <a:solidFill>
                  <a:srgbClr val="C00000"/>
                </a:solidFill>
              </a:rPr>
              <a:t>)</a:t>
            </a:r>
            <a:endParaRPr lang="en-US" b="1">
              <a:solidFill>
                <a:srgbClr val="C00000"/>
              </a:solidFill>
            </a:endParaRPr>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PLC PROGRAMMING </a:t>
            </a:r>
            <a:endParaRPr lang="en-US">
              <a:sym typeface="+mn-ea"/>
            </a:endParaRPr>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COMPONENT SELECTION</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ASSEMBLING</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ELECTRICAL WIRING </a:t>
            </a:r>
            <a:endParaRPr lang="en-US"/>
          </a:p>
          <a:p>
            <a:pPr marL="0" lvl="0" indent="0" algn="l" rtl="0">
              <a:lnSpc>
                <a:spcPct val="90000"/>
              </a:lnSpc>
              <a:spcBef>
                <a:spcPts val="1000"/>
              </a:spcBef>
              <a:spcAft>
                <a:spcPts val="0"/>
              </a:spcAft>
              <a:buClr>
                <a:schemeClr val="dk1"/>
              </a:buClr>
              <a:buSzPts val="2800"/>
              <a:buNone/>
            </a:pPr>
            <a:endParaRPr lang="en-US"/>
          </a:p>
        </p:txBody>
      </p:sp>
      <p:sp>
        <p:nvSpPr>
          <p:cNvPr id="298" name="Google Shape;298;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299" name="Google Shape;299;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00" name="Google Shape;300;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301" name="Google Shape;301;p36"/>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INDIVIDUAL CONTRIBUTIONS TO THE WORK </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7"/>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rPr>
              <a:t>Batch Member 3 : (</a:t>
            </a:r>
            <a:r>
              <a:rPr lang="en-US" sz="2400">
                <a:solidFill>
                  <a:srgbClr val="C00000"/>
                </a:solidFill>
                <a:latin typeface="Cambria" panose="02040503050406030204"/>
                <a:ea typeface="Cambria" panose="02040503050406030204"/>
                <a:cs typeface="Cambria" panose="02040503050406030204"/>
                <a:sym typeface="Cambria" panose="02040503050406030204"/>
              </a:rPr>
              <a:t>7376221MC508 </a:t>
            </a:r>
            <a:r>
              <a:rPr lang="en-US" sz="2400" b="1">
                <a:solidFill>
                  <a:srgbClr val="C00000"/>
                </a:solidFill>
                <a:latin typeface="Cambria" panose="02040503050406030204"/>
                <a:ea typeface="Cambria" panose="02040503050406030204"/>
                <a:cs typeface="Cambria" panose="02040503050406030204"/>
                <a:sym typeface="Cambria" panose="02040503050406030204"/>
              </a:rPr>
              <a:t>&amp; </a:t>
            </a:r>
            <a:r>
              <a:rPr lang="en-US" sz="2400">
                <a:solidFill>
                  <a:srgbClr val="C00000"/>
                </a:solidFill>
                <a:latin typeface="Cambria" panose="02040503050406030204"/>
                <a:ea typeface="Cambria" panose="02040503050406030204"/>
                <a:cs typeface="Cambria" panose="02040503050406030204"/>
                <a:sym typeface="Cambria" panose="02040503050406030204"/>
              </a:rPr>
              <a:t>THAMARAI KANNAN M K S</a:t>
            </a:r>
            <a:r>
              <a:rPr lang="en-US" sz="2405" b="1">
                <a:solidFill>
                  <a:srgbClr val="7030A0"/>
                </a:solidFill>
                <a:latin typeface="Cambria" panose="02040503050406030204"/>
                <a:ea typeface="Cambria" panose="02040503050406030204"/>
                <a:cs typeface="Cambria" panose="02040503050406030204"/>
                <a:sym typeface="Cambria" panose="02040503050406030204"/>
              </a:rPr>
              <a:t> </a:t>
            </a:r>
            <a:r>
              <a:rPr lang="en-US" b="1">
                <a:solidFill>
                  <a:srgbClr val="C00000"/>
                </a:solidFill>
              </a:rPr>
              <a:t>)</a:t>
            </a:r>
            <a:endParaRPr lang="en-US" b="1">
              <a:solidFill>
                <a:srgbClr val="C00000"/>
              </a:solidFill>
            </a:endParaRPr>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CAD DESIGNING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COMPONENTS SELECTION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PLC PROGRAMMING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ASSEMBLING</a:t>
            </a:r>
            <a:endParaRPr lang="en-US"/>
          </a:p>
          <a:p>
            <a:pPr marL="0" lvl="0" indent="0" algn="l" rtl="0">
              <a:lnSpc>
                <a:spcPct val="90000"/>
              </a:lnSpc>
              <a:spcBef>
                <a:spcPts val="1000"/>
              </a:spcBef>
              <a:spcAft>
                <a:spcPts val="0"/>
              </a:spcAft>
              <a:buClr>
                <a:schemeClr val="dk1"/>
              </a:buClr>
              <a:buSzPts val="2800"/>
              <a:buNone/>
            </a:pPr>
            <a:endParaRPr lang="en-US"/>
          </a:p>
        </p:txBody>
      </p:sp>
      <p:sp>
        <p:nvSpPr>
          <p:cNvPr id="307" name="Google Shape;307;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08" name="Google Shape;308;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09" name="Google Shape;309;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310" name="Google Shape;310;p37"/>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INDIVIDUAL CONTRIBUTIONS TO THE WORK </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8"/>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800"/>
              <a:buNone/>
            </a:pPr>
            <a:r>
              <a:rPr lang="en-US" b="1">
                <a:solidFill>
                  <a:srgbClr val="C00000"/>
                </a:solidFill>
              </a:rPr>
              <a:t>Batch Member 4 : (</a:t>
            </a:r>
            <a:r>
              <a:rPr lang="en-US" sz="2400">
                <a:solidFill>
                  <a:srgbClr val="C00000"/>
                </a:solidFill>
                <a:latin typeface="Cambria" panose="02040503050406030204"/>
                <a:ea typeface="Cambria" panose="02040503050406030204"/>
                <a:cs typeface="Cambria" panose="02040503050406030204"/>
                <a:sym typeface="Cambria" panose="02040503050406030204"/>
              </a:rPr>
              <a:t>7376211MC117 </a:t>
            </a:r>
            <a:r>
              <a:rPr lang="en-US" sz="2400" b="1">
                <a:solidFill>
                  <a:srgbClr val="C00000"/>
                </a:solidFill>
                <a:latin typeface="Cambria" panose="02040503050406030204"/>
                <a:ea typeface="Cambria" panose="02040503050406030204"/>
                <a:cs typeface="Cambria" panose="02040503050406030204"/>
                <a:sym typeface="Cambria" panose="02040503050406030204"/>
              </a:rPr>
              <a:t>&amp; </a:t>
            </a:r>
            <a:r>
              <a:rPr lang="en-US" sz="2400">
                <a:solidFill>
                  <a:srgbClr val="C00000"/>
                </a:solidFill>
                <a:latin typeface="Cambria" panose="02040503050406030204"/>
                <a:ea typeface="Cambria" panose="02040503050406030204"/>
                <a:cs typeface="Cambria" panose="02040503050406030204"/>
                <a:sym typeface="Cambria" panose="02040503050406030204"/>
              </a:rPr>
              <a:t>JUBAIR AHAMED L</a:t>
            </a:r>
            <a:r>
              <a:rPr lang="en-US" sz="2405" b="1">
                <a:solidFill>
                  <a:srgbClr val="7030A0"/>
                </a:solidFill>
                <a:latin typeface="Cambria" panose="02040503050406030204"/>
                <a:ea typeface="Cambria" panose="02040503050406030204"/>
                <a:cs typeface="Cambria" panose="02040503050406030204"/>
                <a:sym typeface="Cambria" panose="02040503050406030204"/>
              </a:rPr>
              <a:t> </a:t>
            </a:r>
            <a:r>
              <a:rPr lang="en-US" b="1">
                <a:solidFill>
                  <a:srgbClr val="C00000"/>
                </a:solidFill>
              </a:rPr>
              <a:t>)</a:t>
            </a:r>
            <a:endParaRPr lang="en-US" b="1">
              <a:solidFill>
                <a:srgbClr val="C00000"/>
              </a:solidFill>
            </a:endParaRPr>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COMPONENTS SELECTION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PLC PROGRAMMING </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ASSEMBLING</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sym typeface="+mn-ea"/>
              </a:rPr>
              <a:t>ELECTRICAL WIRING </a:t>
            </a:r>
            <a:endParaRPr lang="en-US"/>
          </a:p>
          <a:p>
            <a:pPr marL="0" lvl="0" indent="0" algn="l" rtl="0">
              <a:lnSpc>
                <a:spcPct val="90000"/>
              </a:lnSpc>
              <a:spcBef>
                <a:spcPts val="1000"/>
              </a:spcBef>
              <a:spcAft>
                <a:spcPts val="0"/>
              </a:spcAft>
              <a:buClr>
                <a:schemeClr val="dk1"/>
              </a:buClr>
              <a:buSzPts val="2800"/>
              <a:buNone/>
            </a:pPr>
            <a:endParaRPr lang="en-US"/>
          </a:p>
          <a:p>
            <a:pPr marL="0" lvl="0" indent="0" algn="l" rtl="0">
              <a:lnSpc>
                <a:spcPct val="90000"/>
              </a:lnSpc>
              <a:spcBef>
                <a:spcPts val="1000"/>
              </a:spcBef>
              <a:spcAft>
                <a:spcPts val="0"/>
              </a:spcAft>
              <a:buClr>
                <a:schemeClr val="dk1"/>
              </a:buClr>
              <a:buSzPts val="2800"/>
              <a:buNone/>
            </a:pPr>
            <a:endParaRPr lang="en-US"/>
          </a:p>
        </p:txBody>
      </p:sp>
      <p:sp>
        <p:nvSpPr>
          <p:cNvPr id="316" name="Google Shape;316;p38"/>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17" name="Google Shape;317;p38"/>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18" name="Google Shape;318;p38"/>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319" name="Google Shape;319;p38"/>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INDIVIDUAL CONTRIBUTIONS TO THE WORK </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39"/>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Font typeface="Calibri" panose="020F0502020204030204"/>
              <a:buAutoNum type="arabicPeriod"/>
            </a:pPr>
            <a:r>
              <a:rPr lang="en-US"/>
              <a:t>Capping and Storage Assembly is pending</a:t>
            </a:r>
            <a:endParaRPr lang="en-US"/>
          </a:p>
          <a:p>
            <a:pPr marL="514350" lvl="0" indent="-514350" algn="l" rtl="0">
              <a:lnSpc>
                <a:spcPct val="90000"/>
              </a:lnSpc>
              <a:spcBef>
                <a:spcPts val="1000"/>
              </a:spcBef>
              <a:spcAft>
                <a:spcPts val="0"/>
              </a:spcAft>
              <a:buClr>
                <a:schemeClr val="dk1"/>
              </a:buClr>
              <a:buSzPts val="2800"/>
              <a:buFont typeface="Calibri" panose="020F0502020204030204"/>
              <a:buAutoNum type="arabicPeriod"/>
            </a:pPr>
            <a:r>
              <a:rPr lang="en-US"/>
              <a:t>Write a PLC Programming and interface I/O with Pick and place Robot to Store the Bottle in Storage Area</a:t>
            </a:r>
            <a:endParaRPr lang="en-US"/>
          </a:p>
          <a:p>
            <a:pPr marL="457200" lvl="0" indent="0" algn="l" rtl="0">
              <a:lnSpc>
                <a:spcPct val="90000"/>
              </a:lnSpc>
              <a:spcBef>
                <a:spcPts val="1000"/>
              </a:spcBef>
              <a:spcAft>
                <a:spcPts val="0"/>
              </a:spcAft>
              <a:buNone/>
            </a:pPr>
            <a:endParaRPr lang="en-US"/>
          </a:p>
          <a:p>
            <a:pPr marL="0" lvl="0" indent="0" algn="l" rtl="0">
              <a:lnSpc>
                <a:spcPct val="90000"/>
              </a:lnSpc>
              <a:spcBef>
                <a:spcPts val="1000"/>
              </a:spcBef>
              <a:spcAft>
                <a:spcPts val="0"/>
              </a:spcAft>
              <a:buClr>
                <a:schemeClr val="dk1"/>
              </a:buClr>
              <a:buSzPts val="2800"/>
              <a:buNone/>
            </a:pPr>
            <a:endParaRPr lang="en-US"/>
          </a:p>
        </p:txBody>
      </p:sp>
      <p:sp>
        <p:nvSpPr>
          <p:cNvPr id="325" name="Google Shape;325;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26" name="Google Shape;326;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27" name="Google Shape;327;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328" name="Google Shape;328;p39"/>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PENDING WORKS AND PLAN FOR COMPLETION  </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838200" y="365126"/>
            <a:ext cx="10515600" cy="687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PLAN FOR PUBLICATIONS</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
        <p:nvSpPr>
          <p:cNvPr id="334" name="Google Shape;334;p40"/>
          <p:cNvSpPr txBox="1">
            <a:spLocks noGrp="1"/>
          </p:cNvSpPr>
          <p:nvPr>
            <p:ph type="body" idx="1"/>
          </p:nvPr>
        </p:nvSpPr>
        <p:spPr>
          <a:xfrm>
            <a:off x="838200" y="1052946"/>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Journal / Conference Identified for Submission</a:t>
            </a:r>
            <a:endParaRPr lang="en-US"/>
          </a:p>
          <a:p>
            <a:pPr marL="228600" lvl="0" indent="-228600" algn="l" rtl="0">
              <a:lnSpc>
                <a:spcPct val="90000"/>
              </a:lnSpc>
              <a:spcBef>
                <a:spcPts val="1000"/>
              </a:spcBef>
              <a:spcAft>
                <a:spcPts val="0"/>
              </a:spcAft>
              <a:buClr>
                <a:schemeClr val="dk1"/>
              </a:buClr>
              <a:buSzPts val="2800"/>
              <a:buChar char="•"/>
            </a:pPr>
            <a:r>
              <a:rPr lang="en-US"/>
              <a:t>Tentative Dates for Submission / Presentation / Acceptance</a:t>
            </a:r>
            <a:endParaRPr lang="en-US"/>
          </a:p>
          <a:p>
            <a:pPr marL="0" lvl="0" indent="0" algn="l" rtl="0">
              <a:lnSpc>
                <a:spcPct val="90000"/>
              </a:lnSpc>
              <a:spcBef>
                <a:spcPts val="1000"/>
              </a:spcBef>
              <a:spcAft>
                <a:spcPts val="0"/>
              </a:spcAft>
              <a:buClr>
                <a:schemeClr val="dk1"/>
              </a:buClr>
              <a:buSzPts val="2800"/>
              <a:buNone/>
            </a:pPr>
            <a:endParaRPr lang="en-US"/>
          </a:p>
          <a:p>
            <a:pPr marL="228600" lvl="0" indent="-50800" algn="l" rtl="0">
              <a:lnSpc>
                <a:spcPct val="90000"/>
              </a:lnSpc>
              <a:spcBef>
                <a:spcPts val="1000"/>
              </a:spcBef>
              <a:spcAft>
                <a:spcPts val="0"/>
              </a:spcAft>
              <a:buClr>
                <a:schemeClr val="dk1"/>
              </a:buClr>
              <a:buSzPts val="2800"/>
              <a:buNone/>
            </a:pPr>
            <a:endParaRPr lang="en-US"/>
          </a:p>
          <a:p>
            <a:pPr marL="228600" lvl="0" indent="-50800" algn="l" rtl="0">
              <a:lnSpc>
                <a:spcPct val="90000"/>
              </a:lnSpc>
              <a:spcBef>
                <a:spcPts val="1000"/>
              </a:spcBef>
              <a:spcAft>
                <a:spcPts val="0"/>
              </a:spcAft>
              <a:buClr>
                <a:schemeClr val="dk1"/>
              </a:buClr>
              <a:buSzPts val="2800"/>
              <a:buNone/>
            </a:pPr>
            <a:endParaRPr lang="en-US"/>
          </a:p>
        </p:txBody>
      </p:sp>
      <p:sp>
        <p:nvSpPr>
          <p:cNvPr id="335" name="Google Shape;335;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36" name="Google Shape;336;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37" name="Google Shape;337;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41"/>
          <p:cNvSpPr txBox="1">
            <a:spLocks noGrp="1"/>
          </p:cNvSpPr>
          <p:nvPr>
            <p:ph type="title"/>
          </p:nvPr>
        </p:nvSpPr>
        <p:spPr>
          <a:xfrm>
            <a:off x="838200" y="365126"/>
            <a:ext cx="10515600" cy="687820"/>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Status on Partial Completion and Submission of Project Report</a:t>
            </a:r>
            <a:endParaRPr sz="2400" b="1">
              <a:solidFill>
                <a:srgbClr val="0070C0"/>
              </a:solidFill>
              <a:latin typeface="Cambria" panose="02040503050406030204"/>
              <a:ea typeface="Cambria" panose="02040503050406030204"/>
              <a:cs typeface="Cambria" panose="02040503050406030204"/>
              <a:sym typeface="Cambria" panose="02040503050406030204"/>
            </a:endParaRPr>
          </a:p>
        </p:txBody>
      </p:sp>
      <p:sp>
        <p:nvSpPr>
          <p:cNvPr id="343" name="Google Shape;343;p41"/>
          <p:cNvSpPr txBox="1">
            <a:spLocks noGrp="1"/>
          </p:cNvSpPr>
          <p:nvPr>
            <p:ph type="body" idx="1"/>
          </p:nvPr>
        </p:nvSpPr>
        <p:spPr>
          <a:xfrm>
            <a:off x="838200" y="1052946"/>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385623"/>
              </a:buClr>
              <a:buSzPts val="2800"/>
              <a:buNone/>
            </a:pPr>
            <a:r>
              <a:rPr lang="en-US" b="1">
                <a:solidFill>
                  <a:srgbClr val="385623"/>
                </a:solidFill>
              </a:rPr>
              <a:t>List of Documents to be Submitted </a:t>
            </a:r>
            <a:endParaRPr sz="2000">
              <a:solidFill>
                <a:srgbClr val="385623"/>
              </a:solidFill>
            </a:endParaRPr>
          </a:p>
          <a:p>
            <a:pPr marL="0" lvl="0" indent="0" algn="l" rtl="0">
              <a:lnSpc>
                <a:spcPct val="90000"/>
              </a:lnSpc>
              <a:spcBef>
                <a:spcPts val="1000"/>
              </a:spcBef>
              <a:spcAft>
                <a:spcPts val="0"/>
              </a:spcAft>
              <a:buClr>
                <a:schemeClr val="dk1"/>
              </a:buClr>
              <a:buSzPts val="2800"/>
              <a:buNone/>
            </a:pPr>
            <a:endParaRPr sz="2000">
              <a:solidFill>
                <a:srgbClr val="385623"/>
              </a:solidFill>
            </a:endParaRPr>
          </a:p>
          <a:p>
            <a:pPr marL="228600" lvl="0" indent="-50800" algn="l" rtl="0">
              <a:lnSpc>
                <a:spcPct val="90000"/>
              </a:lnSpc>
              <a:spcBef>
                <a:spcPts val="1000"/>
              </a:spcBef>
              <a:spcAft>
                <a:spcPts val="0"/>
              </a:spcAft>
              <a:buClr>
                <a:schemeClr val="dk1"/>
              </a:buClr>
              <a:buSzPts val="2800"/>
              <a:buNone/>
            </a:pPr>
            <a:endParaRPr sz="2000">
              <a:solidFill>
                <a:srgbClr val="385623"/>
              </a:solidFill>
            </a:endParaRPr>
          </a:p>
          <a:p>
            <a:pPr marL="228600" lvl="0" indent="-50800" algn="l" rtl="0">
              <a:lnSpc>
                <a:spcPct val="90000"/>
              </a:lnSpc>
              <a:spcBef>
                <a:spcPts val="1000"/>
              </a:spcBef>
              <a:spcAft>
                <a:spcPts val="0"/>
              </a:spcAft>
              <a:buClr>
                <a:schemeClr val="dk1"/>
              </a:buClr>
              <a:buSzPts val="2800"/>
              <a:buNone/>
            </a:pPr>
            <a:endParaRPr sz="2000">
              <a:solidFill>
                <a:srgbClr val="385623"/>
              </a:solidFill>
            </a:endParaRPr>
          </a:p>
        </p:txBody>
      </p:sp>
      <p:sp>
        <p:nvSpPr>
          <p:cNvPr id="344" name="Google Shape;344;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45" name="Google Shape;345;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46" name="Google Shape;346;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graphicFrame>
        <p:nvGraphicFramePr>
          <p:cNvPr id="347" name="Google Shape;347;p41"/>
          <p:cNvGraphicFramePr/>
          <p:nvPr/>
        </p:nvGraphicFramePr>
        <p:xfrm>
          <a:off x="838200" y="1645087"/>
          <a:ext cx="10111525" cy="4235310"/>
        </p:xfrm>
        <a:graphic>
          <a:graphicData uri="http://schemas.openxmlformats.org/drawingml/2006/table">
            <a:tbl>
              <a:tblPr firstRow="1" bandRow="1">
                <a:noFill/>
                <a:tableStyleId>{104A7595-F984-484B-864F-C75B5EF497B1}</a:tableStyleId>
              </a:tblPr>
              <a:tblGrid>
                <a:gridCol w="988300"/>
                <a:gridCol w="5752725"/>
                <a:gridCol w="3370500"/>
              </a:tblGrid>
              <a:tr h="55445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SL.No</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List of Documents</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t>Status ( Provide the drive link of prepared document)</a:t>
                      </a:r>
                      <a:endParaRPr sz="18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1</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Cover Page &amp; Title Page (Both are in same format) </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IN" sz="1200" u="none" strike="noStrike" cap="none" dirty="0">
                          <a:hlinkClick r:id="rId1"/>
                        </a:rPr>
                        <a:t>https://drive.google.com/drive/folders/1_BykVXHMcatcO4SHHfWXehlaGpfCkpwp?usp=drive_link</a:t>
                      </a:r>
                      <a:endParaRPr lang="en-IN" sz="1200" u="none" strike="noStrike" cap="none" dirty="0"/>
                    </a:p>
                    <a:p>
                      <a:pPr marL="0" marR="0" lvl="0" indent="0" algn="l" rtl="0">
                        <a:lnSpc>
                          <a:spcPct val="100000"/>
                        </a:lnSpc>
                        <a:spcBef>
                          <a:spcPts val="0"/>
                        </a:spcBef>
                        <a:spcAft>
                          <a:spcPts val="0"/>
                        </a:spcAft>
                        <a:buClr>
                          <a:srgbClr val="000000"/>
                        </a:buClr>
                        <a:buSzPts val="1800"/>
                        <a:buFont typeface="Arial" panose="020B0604020202020204"/>
                        <a:buNone/>
                      </a:pPr>
                      <a:endParaRPr lang="en-IN" sz="1800" u="none" strike="noStrike" cap="none" dirty="0"/>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2</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Bonafide Certificate</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kumimoji="0" lang="en-IN"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Arial" panose="020B0604020202020204"/>
                          <a:hlinkClick r:id="rId1"/>
                        </a:rPr>
                        <a:t>https://drive.google.com/drive/folders/1_BykVXHMcatcO4SHHfWXehlaGpfCkpwp?usp=drive_link</a:t>
                      </a:r>
                      <a:endPar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3</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Declaration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kumimoji="0" lang="en-IN"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Arial" panose="020B0604020202020204"/>
                          <a:hlinkClick r:id="rId1"/>
                        </a:rPr>
                        <a:t>https://drive.google.com/drive/folders/1_BykVXHMcatcO4SHHfWXehlaGpfCkpwp?usp=drive_link</a:t>
                      </a:r>
                      <a:endPar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4</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Acknowledgement</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kumimoji="0" lang="en-IN"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Arial" panose="020B0604020202020204"/>
                          <a:hlinkClick r:id="rId1"/>
                        </a:rPr>
                        <a:t>https://drive.google.com/drive/folders/1_BykVXHMcatcO4SHHfWXehlaGpfCkpwp?usp=drive_link</a:t>
                      </a:r>
                      <a:endPar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5</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Chapter I – Introduction</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kumimoji="0" lang="en-IN" sz="1200" b="0" i="0" u="none" strike="noStrike" kern="0" cap="none" spc="0" normalizeH="0" baseline="0" noProof="0">
                          <a:ln>
                            <a:noFill/>
                          </a:ln>
                          <a:solidFill>
                            <a:srgbClr val="000000"/>
                          </a:solidFill>
                          <a:effectLst/>
                          <a:uLnTx/>
                          <a:uFillTx/>
                          <a:latin typeface="Calibri" panose="020F0502020204030204"/>
                          <a:ea typeface="Calibri" panose="020F0502020204030204"/>
                          <a:cs typeface="Calibri" panose="020F0502020204030204"/>
                          <a:sym typeface="Arial" panose="020B0604020202020204"/>
                          <a:hlinkClick r:id="rId1"/>
                        </a:rPr>
                        <a:t>https://drive.google.com/drive/folders/1_BykVXHMcatcO4SHHfWXehlaGpfCkpwp?usp=drive_link</a:t>
                      </a:r>
                      <a:endPar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r h="55445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t>6</a:t>
                      </a:r>
                      <a:endParaRPr sz="1800" u="none" strike="noStrike" cap="none"/>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2" indent="0" algn="l" rtl="0">
                        <a:lnSpc>
                          <a:spcPct val="100000"/>
                        </a:lnSpc>
                        <a:spcBef>
                          <a:spcPts val="0"/>
                        </a:spcBef>
                        <a:spcAft>
                          <a:spcPts val="0"/>
                        </a:spcAft>
                        <a:buClr>
                          <a:srgbClr val="7030A0"/>
                        </a:buClr>
                        <a:buSzPts val="2400"/>
                        <a:buFont typeface="Calibri" panose="020F0502020204030204"/>
                        <a:buNone/>
                      </a:pPr>
                      <a:r>
                        <a:rPr lang="en-US" sz="2400" u="none" strike="noStrike" cap="none">
                          <a:solidFill>
                            <a:srgbClr val="7030A0"/>
                          </a:solidFill>
                        </a:rPr>
                        <a:t>Chapter 2 – Literature Survey</a:t>
                      </a:r>
                      <a:endParaRPr sz="1400" u="none" strike="noStrike" cap="none"/>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l"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hlinkClick r:id="rId1"/>
                        </a:rPr>
                        <a:t>https://drive.google.com/drive/folders/1_BykVXHMcatcO4SHHfWXehlaGpfCkpwp?usp=drive_link</a:t>
                      </a:r>
                      <a:endParaRPr kumimoji="0" lang="en-IN" sz="1200" b="0" i="0" u="none" strike="noStrike" kern="0" cap="none" spc="0" normalizeH="0" baseline="0" noProof="0" dirty="0">
                        <a:ln>
                          <a:noFill/>
                        </a:ln>
                        <a:solidFill>
                          <a:srgbClr val="000000"/>
                        </a:solidFill>
                        <a:effectLst/>
                        <a:uLnTx/>
                        <a:uFillTx/>
                        <a:latin typeface="Calibri" panose="020F0502020204030204"/>
                        <a:ea typeface="Calibri" panose="020F0502020204030204"/>
                        <a:cs typeface="Calibri" panose="020F0502020204030204"/>
                        <a:sym typeface="Arial" panose="020B0604020202020204"/>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7"/>
        <p:cNvGrpSpPr/>
        <p:nvPr/>
      </p:nvGrpSpPr>
      <p:grpSpPr>
        <a:xfrm>
          <a:off x="0" y="0"/>
          <a:ext cx="0" cy="0"/>
          <a:chOff x="0" y="0"/>
          <a:chExt cx="0" cy="0"/>
        </a:xfrm>
      </p:grpSpPr>
      <p:sp>
        <p:nvSpPr>
          <p:cNvPr id="368" name="Google Shape;368;p44"/>
          <p:cNvSpPr txBox="1">
            <a:spLocks noGrp="1"/>
          </p:cNvSpPr>
          <p:nvPr>
            <p:ph type="body" idx="1"/>
          </p:nvPr>
        </p:nvSpPr>
        <p:spPr>
          <a:xfrm>
            <a:off x="838200" y="911514"/>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C00000"/>
              </a:buClr>
              <a:buSzPts val="2400"/>
              <a:buNone/>
            </a:pPr>
            <a:r>
              <a:rPr lang="en-US" sz="2400">
                <a:solidFill>
                  <a:srgbClr val="C00000"/>
                </a:solidFill>
              </a:rPr>
              <a:t>Journal </a:t>
            </a:r>
            <a:endParaRPr lang="en-US" sz="2400">
              <a:solidFill>
                <a:srgbClr val="C00000"/>
              </a:solidFill>
            </a:endParaRPr>
          </a:p>
          <a:p>
            <a:pPr marL="0" lvl="0" indent="0" algn="l" rtl="0">
              <a:lnSpc>
                <a:spcPct val="90000"/>
              </a:lnSpc>
              <a:spcBef>
                <a:spcPts val="1000"/>
              </a:spcBef>
              <a:spcAft>
                <a:spcPts val="0"/>
              </a:spcAft>
              <a:buClr>
                <a:schemeClr val="dk1"/>
              </a:buClr>
              <a:buSzPts val="1800"/>
              <a:buNone/>
            </a:pPr>
            <a:r>
              <a:rPr lang="en-US" sz="1800"/>
              <a:t>[1]. </a:t>
            </a:r>
            <a:r>
              <a:rPr lang="en-US" sz="1800">
                <a:solidFill>
                  <a:schemeClr val="dk1"/>
                </a:solidFill>
              </a:rPr>
              <a:t>A. Vaskuri, H. Baumgartner, P. Kärhä, G. Andor, and E. Ikonen,    "Modeling the spectral shape of InGaAlP-based red light-emitting diodes," </a:t>
            </a:r>
            <a:r>
              <a:rPr lang="en-US" sz="1800" i="1">
                <a:solidFill>
                  <a:schemeClr val="dk1"/>
                </a:solidFill>
              </a:rPr>
              <a:t>Journal of Applied Physics</a:t>
            </a:r>
            <a:r>
              <a:rPr lang="en-US" sz="1800">
                <a:solidFill>
                  <a:schemeClr val="dk1"/>
                </a:solidFill>
              </a:rPr>
              <a:t>, vol. 118, no. 20, pp. 203103-1</a:t>
            </a:r>
            <a:r>
              <a:rPr lang="en-US" sz="1800" b="1" i="1">
                <a:solidFill>
                  <a:schemeClr val="dk1"/>
                </a:solidFill>
              </a:rPr>
              <a:t>–</a:t>
            </a:r>
            <a:r>
              <a:rPr lang="en-US" sz="1800">
                <a:solidFill>
                  <a:schemeClr val="dk1"/>
                </a:solidFill>
              </a:rPr>
              <a:t>203103-7.</a:t>
            </a:r>
            <a:endParaRPr lang="en-US" sz="1800">
              <a:solidFill>
                <a:schemeClr val="dk1"/>
              </a:solidFill>
            </a:endParaRPr>
          </a:p>
          <a:p>
            <a:pPr marL="0" lvl="0" indent="0" algn="just" rtl="0">
              <a:lnSpc>
                <a:spcPct val="90000"/>
              </a:lnSpc>
              <a:spcBef>
                <a:spcPts val="1000"/>
              </a:spcBef>
              <a:spcAft>
                <a:spcPts val="0"/>
              </a:spcAft>
              <a:buClr>
                <a:schemeClr val="dk1"/>
              </a:buClr>
              <a:buSzPts val="1800"/>
              <a:buNone/>
            </a:pPr>
            <a:r>
              <a:rPr lang="en-US" sz="1800">
                <a:solidFill>
                  <a:schemeClr val="dk1"/>
                </a:solidFill>
              </a:rPr>
              <a:t>[2]…………………….……….</a:t>
            </a:r>
            <a:endParaRPr lang="en-US" sz="1800">
              <a:solidFill>
                <a:schemeClr val="dk1"/>
              </a:solidFill>
            </a:endParaRPr>
          </a:p>
          <a:p>
            <a:pPr marL="0" lvl="0" indent="0" algn="l" rtl="0">
              <a:lnSpc>
                <a:spcPct val="90000"/>
              </a:lnSpc>
              <a:spcBef>
                <a:spcPts val="1000"/>
              </a:spcBef>
              <a:spcAft>
                <a:spcPts val="0"/>
              </a:spcAft>
              <a:buClr>
                <a:srgbClr val="C00000"/>
              </a:buClr>
              <a:buSzPts val="2400"/>
              <a:buNone/>
            </a:pPr>
            <a:r>
              <a:rPr lang="en-US" sz="2400">
                <a:solidFill>
                  <a:srgbClr val="C00000"/>
                </a:solidFill>
              </a:rPr>
              <a:t>Books </a:t>
            </a:r>
            <a:endParaRPr sz="2400">
              <a:solidFill>
                <a:srgbClr val="C00000"/>
              </a:solidFill>
            </a:endParaRPr>
          </a:p>
          <a:p>
            <a:pPr marL="0" lvl="0" indent="0" algn="l" rtl="0">
              <a:lnSpc>
                <a:spcPct val="90000"/>
              </a:lnSpc>
              <a:spcBef>
                <a:spcPts val="1000"/>
              </a:spcBef>
              <a:spcAft>
                <a:spcPts val="0"/>
              </a:spcAft>
              <a:buClr>
                <a:schemeClr val="dk1"/>
              </a:buClr>
              <a:buSzPts val="1800"/>
              <a:buNone/>
            </a:pPr>
            <a:r>
              <a:rPr lang="en-US" sz="1800"/>
              <a:t>[1]. </a:t>
            </a:r>
            <a:r>
              <a:rPr lang="en-US" sz="1800">
                <a:solidFill>
                  <a:schemeClr val="dk1"/>
                </a:solidFill>
              </a:rPr>
              <a:t>A. J. Stewart, A Vulnerable System: The History of Information Security in the Computer Age, Ithaca, NY, USA: Cornell Univ. Press, 2021.</a:t>
            </a:r>
            <a:endParaRPr lang="en-US" sz="1800">
              <a:solidFill>
                <a:schemeClr val="dk1"/>
              </a:solidFill>
            </a:endParaRPr>
          </a:p>
          <a:p>
            <a:pPr marL="0" lvl="0" indent="0" algn="l" rtl="0">
              <a:lnSpc>
                <a:spcPct val="90000"/>
              </a:lnSpc>
              <a:spcBef>
                <a:spcPts val="1000"/>
              </a:spcBef>
              <a:spcAft>
                <a:spcPts val="0"/>
              </a:spcAft>
              <a:buClr>
                <a:schemeClr val="dk1"/>
              </a:buClr>
              <a:buSzPts val="1800"/>
              <a:buNone/>
            </a:pPr>
            <a:r>
              <a:rPr lang="en-US" sz="1800">
                <a:solidFill>
                  <a:schemeClr val="dk1"/>
                </a:solidFill>
              </a:rPr>
              <a:t>[2]…………………………………..</a:t>
            </a:r>
            <a:endParaRPr lang="en-US" sz="1800">
              <a:solidFill>
                <a:schemeClr val="dk1"/>
              </a:solidFill>
            </a:endParaRPr>
          </a:p>
          <a:p>
            <a:pPr marL="0" lvl="0" indent="0" algn="l" rtl="0">
              <a:lnSpc>
                <a:spcPct val="90000"/>
              </a:lnSpc>
              <a:spcBef>
                <a:spcPts val="1000"/>
              </a:spcBef>
              <a:spcAft>
                <a:spcPts val="0"/>
              </a:spcAft>
              <a:buClr>
                <a:srgbClr val="C00000"/>
              </a:buClr>
              <a:buSzPts val="2400"/>
              <a:buNone/>
            </a:pPr>
            <a:r>
              <a:rPr lang="en-US" sz="2400">
                <a:solidFill>
                  <a:srgbClr val="C00000"/>
                </a:solidFill>
              </a:rPr>
              <a:t>Patent </a:t>
            </a:r>
            <a:endParaRPr sz="2400">
              <a:solidFill>
                <a:srgbClr val="C00000"/>
              </a:solidFill>
            </a:endParaRPr>
          </a:p>
          <a:p>
            <a:pPr marL="0" lvl="0" indent="0" algn="l" rtl="0">
              <a:lnSpc>
                <a:spcPct val="90000"/>
              </a:lnSpc>
              <a:spcBef>
                <a:spcPts val="1000"/>
              </a:spcBef>
              <a:spcAft>
                <a:spcPts val="0"/>
              </a:spcAft>
              <a:buClr>
                <a:srgbClr val="385623"/>
              </a:buClr>
              <a:buSzPts val="2400"/>
              <a:buNone/>
            </a:pPr>
            <a:r>
              <a:rPr lang="en-US" sz="2400">
                <a:solidFill>
                  <a:srgbClr val="385623"/>
                </a:solidFill>
              </a:rPr>
              <a:t>[1].</a:t>
            </a:r>
            <a:r>
              <a:rPr lang="en-US"/>
              <a:t> </a:t>
            </a:r>
            <a:r>
              <a:rPr lang="en-US" sz="1800">
                <a:solidFill>
                  <a:schemeClr val="dk1"/>
                </a:solidFill>
              </a:rPr>
              <a:t>M. A. Genius, “Brain Grow-a-Matic 4 Kids,” US Patent 3 400 126, Mar. 21, 2019.</a:t>
            </a:r>
            <a:endParaRPr lang="en-US" sz="1800">
              <a:solidFill>
                <a:schemeClr val="dk1"/>
              </a:solidFill>
            </a:endParaRPr>
          </a:p>
          <a:p>
            <a:pPr marL="0" lvl="0" indent="0" algn="l" rtl="0">
              <a:lnSpc>
                <a:spcPct val="90000"/>
              </a:lnSpc>
              <a:spcBef>
                <a:spcPts val="1000"/>
              </a:spcBef>
              <a:spcAft>
                <a:spcPts val="0"/>
              </a:spcAft>
              <a:buClr>
                <a:srgbClr val="C00000"/>
              </a:buClr>
              <a:buSzPts val="2400"/>
              <a:buNone/>
            </a:pPr>
            <a:r>
              <a:rPr lang="en-US" sz="2400">
                <a:solidFill>
                  <a:srgbClr val="C00000"/>
                </a:solidFill>
              </a:rPr>
              <a:t>Website</a:t>
            </a:r>
            <a:endParaRPr lang="en-US" sz="2400">
              <a:solidFill>
                <a:srgbClr val="C00000"/>
              </a:solidFill>
            </a:endParaRPr>
          </a:p>
          <a:p>
            <a:pPr marL="0" lvl="0" indent="0" algn="l" rtl="0">
              <a:lnSpc>
                <a:spcPct val="90000"/>
              </a:lnSpc>
              <a:spcBef>
                <a:spcPts val="1000"/>
              </a:spcBef>
              <a:spcAft>
                <a:spcPts val="0"/>
              </a:spcAft>
              <a:buClr>
                <a:schemeClr val="dk1"/>
              </a:buClr>
              <a:buSzPts val="1800"/>
              <a:buNone/>
            </a:pPr>
            <a:r>
              <a:rPr lang="en-US" sz="1800">
                <a:solidFill>
                  <a:schemeClr val="dk1"/>
                </a:solidFill>
              </a:rPr>
              <a:t>[1].</a:t>
            </a:r>
            <a:r>
              <a:rPr lang="en-US"/>
              <a:t> </a:t>
            </a:r>
            <a:r>
              <a:rPr lang="en-US" sz="1800">
                <a:solidFill>
                  <a:schemeClr val="dk1"/>
                </a:solidFill>
              </a:rPr>
              <a:t>D. Holland, "Finding the Building Blocks of Wood." unimelb.edu.au. </a:t>
            </a:r>
            <a:r>
              <a:rPr lang="en-US" sz="1800" u="sng">
                <a:solidFill>
                  <a:schemeClr val="hlink"/>
                </a:solidFill>
                <a:hlinkClick r:id="rId1"/>
              </a:rPr>
              <a:t>https://pursuit.unimelb.edu.au/articles/finding-the-building-blocks-of</a:t>
            </a:r>
            <a:r>
              <a:rPr lang="en-US" sz="1800">
                <a:solidFill>
                  <a:schemeClr val="dk1"/>
                </a:solidFill>
              </a:rPr>
              <a:t> wood?utm_source=linkedin.com&amp;utm_medium=social&amp;utm_content=story.</a:t>
            </a:r>
            <a:endParaRPr sz="1800">
              <a:solidFill>
                <a:schemeClr val="dk1"/>
              </a:solidFill>
            </a:endParaRPr>
          </a:p>
        </p:txBody>
      </p:sp>
      <p:sp>
        <p:nvSpPr>
          <p:cNvPr id="369" name="Google Shape;369;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400"/>
              <a:buFont typeface="Arial" panose="020B0604020202020204"/>
              <a:buNone/>
            </a:pPr>
            <a:r>
              <a:rPr lang="en-US" sz="1800" b="1">
                <a:solidFill>
                  <a:schemeClr val="dk1"/>
                </a:solidFill>
              </a:rPr>
              <a:t>09-09-2024</a:t>
            </a:r>
            <a:endParaRPr sz="1800" b="1">
              <a:solidFill>
                <a:schemeClr val="dk1"/>
              </a:solidFill>
            </a:endParaRPr>
          </a:p>
        </p:txBody>
      </p:sp>
      <p:sp>
        <p:nvSpPr>
          <p:cNvPr id="370" name="Google Shape;370;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371" name="Google Shape;371;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372" name="Google Shape;372;p44"/>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0070C0"/>
              </a:buClr>
              <a:buSzPts val="2400"/>
              <a:buFont typeface="Cambria" panose="02040503050406030204"/>
              <a:buNone/>
            </a:pPr>
            <a:r>
              <a:rPr lang="en-US" sz="2400" b="1">
                <a:solidFill>
                  <a:srgbClr val="0070C0"/>
                </a:solidFill>
                <a:latin typeface="Cambria" panose="02040503050406030204"/>
                <a:ea typeface="Cambria" panose="02040503050406030204"/>
                <a:cs typeface="Cambria" panose="02040503050406030204"/>
                <a:sym typeface="Cambria" panose="02040503050406030204"/>
              </a:rPr>
              <a:t>REFERENCES</a:t>
            </a:r>
            <a:br>
              <a:rPr lang="en-US" sz="2400" b="1">
                <a:solidFill>
                  <a:srgbClr val="0070C0"/>
                </a:solidFill>
                <a:latin typeface="Cambria" panose="02040503050406030204"/>
                <a:ea typeface="Cambria" panose="02040503050406030204"/>
                <a:cs typeface="Cambria" panose="02040503050406030204"/>
                <a:sym typeface="Cambria" panose="02040503050406030204"/>
              </a:rPr>
            </a:br>
            <a:r>
              <a:rPr lang="en-US" sz="1800" b="1">
                <a:solidFill>
                  <a:srgbClr val="00B050"/>
                </a:solidFill>
                <a:latin typeface="Cambria" panose="02040503050406030204"/>
                <a:ea typeface="Cambria" panose="02040503050406030204"/>
                <a:cs typeface="Cambria" panose="02040503050406030204"/>
                <a:sym typeface="Cambria" panose="02040503050406030204"/>
              </a:rPr>
              <a:t>( Journal Papers/ Books / Website in IEEE Format )</a:t>
            </a:r>
            <a:endParaRPr sz="1800" b="1">
              <a:solidFill>
                <a:srgbClr val="00B050"/>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5"/>
          <p:cNvSpPr txBox="1">
            <a:spLocks noGrp="1"/>
          </p:cNvSpPr>
          <p:nvPr>
            <p:ph type="body" idx="1"/>
          </p:nvPr>
        </p:nvSpPr>
        <p:spPr>
          <a:xfrm>
            <a:off x="323693" y="587350"/>
            <a:ext cx="11440800" cy="61341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US" b="1" dirty="0">
                <a:solidFill>
                  <a:srgbClr val="9900FF"/>
                </a:solidFill>
                <a:latin typeface="Cambria" panose="02040503050406030204"/>
                <a:ea typeface="Cambria" panose="02040503050406030204"/>
                <a:cs typeface="Cambria" panose="02040503050406030204"/>
                <a:sym typeface="Cambria" panose="02040503050406030204"/>
              </a:rPr>
              <a:t>  </a:t>
            </a:r>
            <a:r>
              <a:rPr lang="en-US" sz="2400" b="1" dirty="0">
                <a:solidFill>
                  <a:srgbClr val="9900FF"/>
                </a:solidFill>
                <a:latin typeface="Cambria" panose="02040503050406030204"/>
                <a:ea typeface="Cambria" panose="02040503050406030204"/>
                <a:cs typeface="Cambria" panose="02040503050406030204"/>
                <a:sym typeface="Cambria" panose="02040503050406030204"/>
              </a:rPr>
              <a:t>Objective:</a:t>
            </a:r>
            <a:endParaRPr lang="en-US" sz="2400" b="1" dirty="0">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just" rtl="0">
              <a:lnSpc>
                <a:spcPct val="115000"/>
              </a:lnSpc>
              <a:spcBef>
                <a:spcPts val="0"/>
              </a:spcBef>
              <a:spcAft>
                <a:spcPts val="0"/>
              </a:spcAft>
              <a:buNone/>
            </a:pPr>
            <a:br>
              <a:rPr lang="en-US" sz="2000" b="1" dirty="0">
                <a:solidFill>
                  <a:srgbClr val="9900FF"/>
                </a:solidFill>
                <a:latin typeface="Cambria" panose="02040503050406030204"/>
                <a:ea typeface="Cambria" panose="02040503050406030204"/>
                <a:cs typeface="Cambria" panose="02040503050406030204"/>
                <a:sym typeface="Cambria" panose="02040503050406030204"/>
              </a:rPr>
            </a:br>
            <a:r>
              <a:rPr lang="en-US" sz="2000" b="1" dirty="0">
                <a:solidFill>
                  <a:srgbClr val="9900FF"/>
                </a:solidFill>
                <a:latin typeface="Cambria" panose="02040503050406030204"/>
                <a:ea typeface="Cambria" panose="02040503050406030204"/>
                <a:cs typeface="Cambria" panose="02040503050406030204"/>
                <a:sym typeface="Cambria" panose="02040503050406030204"/>
              </a:rPr>
              <a:t>	</a:t>
            </a:r>
            <a:r>
              <a:rPr lang="en-US" sz="2000" dirty="0">
                <a:latin typeface="Cambria" panose="02040503050406030204"/>
                <a:ea typeface="Cambria" panose="02040503050406030204"/>
                <a:cs typeface="Cambria" panose="02040503050406030204"/>
                <a:sym typeface="Cambria" panose="02040503050406030204"/>
              </a:rPr>
              <a:t>Several capping techniques, including screw, pick and pace, and lid capping, are used in many different industries. In this case, screw capping includes capping bottles by putting the screw cap on and tightening them using rollers or cappers that have been particularly made. The process for pick-and-place screw capping is the same as before, but it also involves pick-and-place of bottle caps on the bottles. Lid capping is mostly used for pharmaceutical products. An aluminum cap is placed on the bottle, then rollers are used to make creases. </a:t>
            </a:r>
            <a:endParaRPr lang="en-US" sz="2000" dirty="0">
              <a:latin typeface="Cambria" panose="02040503050406030204"/>
              <a:ea typeface="Cambria" panose="02040503050406030204"/>
              <a:cs typeface="Cambria" panose="02040503050406030204"/>
              <a:sym typeface="Cambria" panose="02040503050406030204"/>
            </a:endParaRPr>
          </a:p>
          <a:p>
            <a:pPr marL="0" lvl="0" indent="0" algn="just" rtl="0">
              <a:lnSpc>
                <a:spcPct val="115000"/>
              </a:lnSpc>
              <a:spcBef>
                <a:spcPts val="0"/>
              </a:spcBef>
              <a:spcAft>
                <a:spcPts val="0"/>
              </a:spcAft>
              <a:buNone/>
            </a:pPr>
            <a:r>
              <a:rPr lang="en-US" sz="2000" dirty="0">
                <a:latin typeface="Cambria" panose="02040503050406030204"/>
                <a:ea typeface="Cambria" panose="02040503050406030204"/>
                <a:cs typeface="Cambria" panose="02040503050406030204"/>
                <a:sym typeface="Cambria" panose="02040503050406030204"/>
              </a:rPr>
              <a:t>Even though different capping practices are followed, screw capping requires rollers as a support , pick and place type screw capping and lid capping is more expensive and complex to implement in small- scale industries that focuses on large quantity manufacturing and this is a bottleneck for those industries to overcome. </a:t>
            </a:r>
            <a:endParaRPr lang="en-US" sz="2000" dirty="0">
              <a:latin typeface="Cambria" panose="02040503050406030204"/>
              <a:ea typeface="Cambria" panose="02040503050406030204"/>
              <a:cs typeface="Cambria" panose="02040503050406030204"/>
              <a:sym typeface="Cambria" panose="02040503050406030204"/>
            </a:endParaRPr>
          </a:p>
          <a:p>
            <a:pPr marL="0" lvl="0" indent="0" algn="just" rtl="0">
              <a:lnSpc>
                <a:spcPct val="115000"/>
              </a:lnSpc>
              <a:spcBef>
                <a:spcPts val="0"/>
              </a:spcBef>
              <a:spcAft>
                <a:spcPts val="0"/>
              </a:spcAft>
              <a:buNone/>
            </a:pPr>
            <a:r>
              <a:rPr lang="en-US" sz="2000" dirty="0">
                <a:latin typeface="Cambria" panose="02040503050406030204"/>
                <a:ea typeface="Cambria" panose="02040503050406030204"/>
                <a:cs typeface="Cambria" panose="02040503050406030204"/>
                <a:sym typeface="Cambria" panose="02040503050406030204"/>
              </a:rPr>
              <a:t>By considering this we came up with an design that combines pneumatic rotary actuator integrated with suction cup for integrating cap positioning  and capping workflow. And cartesian type pick and place manipulator is also used for proper material arranging.</a:t>
            </a:r>
            <a:endParaRPr lang="en-US" sz="2000" dirty="0">
              <a:latin typeface="Cambria" panose="02040503050406030204"/>
              <a:ea typeface="Cambria" panose="02040503050406030204"/>
              <a:cs typeface="Cambria" panose="02040503050406030204"/>
              <a:sym typeface="Cambria" panose="02040503050406030204"/>
            </a:endParaRPr>
          </a:p>
          <a:p>
            <a:pPr marL="0" lvl="0" indent="0" rtl="0">
              <a:lnSpc>
                <a:spcPct val="115000"/>
              </a:lnSpc>
              <a:spcBef>
                <a:spcPts val="0"/>
              </a:spcBef>
              <a:spcAft>
                <a:spcPts val="0"/>
              </a:spcAft>
              <a:buNone/>
            </a:pPr>
            <a:r>
              <a:rPr lang="en-US" b="1" dirty="0">
                <a:solidFill>
                  <a:srgbClr val="9900FF"/>
                </a:solidFill>
                <a:latin typeface="Cambria" panose="02040503050406030204"/>
                <a:ea typeface="Cambria" panose="02040503050406030204"/>
                <a:cs typeface="Cambria" panose="02040503050406030204"/>
                <a:sym typeface="Cambria" panose="02040503050406030204"/>
              </a:rPr>
              <a:t> </a:t>
            </a:r>
            <a:endParaRPr lang="en-US" b="1" dirty="0">
              <a:solidFill>
                <a:srgbClr val="9900FF"/>
              </a:solidFill>
              <a:latin typeface="Cambria" panose="02040503050406030204"/>
              <a:ea typeface="Cambria" panose="02040503050406030204"/>
              <a:cs typeface="Cambria" panose="02040503050406030204"/>
              <a:sym typeface="Cambria" panose="02040503050406030204"/>
            </a:endParaRPr>
          </a:p>
          <a:p>
            <a:pPr marL="914400" lvl="2" indent="0" algn="l" rtl="0">
              <a:lnSpc>
                <a:spcPct val="90000"/>
              </a:lnSpc>
              <a:spcBef>
                <a:spcPts val="500"/>
              </a:spcBef>
              <a:spcAft>
                <a:spcPts val="0"/>
              </a:spcAft>
              <a:buClr>
                <a:schemeClr val="dk1"/>
              </a:buClr>
              <a:buSzPts val="2000"/>
              <a:buNone/>
            </a:pPr>
            <a:endParaRPr lang="en-US" b="1" dirty="0">
              <a:solidFill>
                <a:srgbClr val="9900FF"/>
              </a:solidFill>
              <a:latin typeface="Cambria" panose="02040503050406030204"/>
              <a:ea typeface="Cambria" panose="02040503050406030204"/>
              <a:cs typeface="Cambria" panose="02040503050406030204"/>
              <a:sym typeface="Cambria" panose="02040503050406030204"/>
            </a:endParaRPr>
          </a:p>
          <a:p>
            <a:pPr marL="1143000" lvl="2" indent="-101600" algn="l" rtl="0">
              <a:lnSpc>
                <a:spcPct val="90000"/>
              </a:lnSpc>
              <a:spcBef>
                <a:spcPts val="500"/>
              </a:spcBef>
              <a:spcAft>
                <a:spcPts val="0"/>
              </a:spcAft>
              <a:buClr>
                <a:schemeClr val="dk1"/>
              </a:buClr>
              <a:buSzPts val="2000"/>
              <a:buNone/>
            </a:pPr>
            <a:endParaRPr lang="en-US" b="1" dirty="0">
              <a:solidFill>
                <a:srgbClr val="9900FF"/>
              </a:solidFill>
              <a:latin typeface="Cambria" panose="02040503050406030204"/>
              <a:ea typeface="Cambria" panose="02040503050406030204"/>
              <a:cs typeface="Cambria" panose="02040503050406030204"/>
              <a:sym typeface="Cambria" panose="02040503050406030204"/>
            </a:endParaRPr>
          </a:p>
        </p:txBody>
      </p:sp>
      <p:sp>
        <p:nvSpPr>
          <p:cNvPr id="109" name="Google Shape;109;p15"/>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dirty="0">
                <a:solidFill>
                  <a:srgbClr val="385623"/>
                </a:solidFill>
              </a:rPr>
              <a:t>09-09-2024</a:t>
            </a:r>
            <a:endParaRPr sz="1800" b="1" dirty="0">
              <a:solidFill>
                <a:srgbClr val="385623"/>
              </a:solidFill>
            </a:endParaRPr>
          </a:p>
        </p:txBody>
      </p:sp>
      <p:sp>
        <p:nvSpPr>
          <p:cNvPr id="110" name="Google Shape;110;p15"/>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dirty="0">
                <a:solidFill>
                  <a:srgbClr val="385623"/>
                </a:solidFill>
              </a:rPr>
              <a:t>FIRST REVIEW PRESENTATION</a:t>
            </a:r>
            <a:endParaRPr sz="1800" b="1" dirty="0">
              <a:solidFill>
                <a:srgbClr val="385623"/>
              </a:solidFill>
            </a:endParaRPr>
          </a:p>
        </p:txBody>
      </p:sp>
      <p:sp>
        <p:nvSpPr>
          <p:cNvPr id="111" name="Google Shape;111;p15"/>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fld>
            <a:endParaRPr sz="1800" b="1" dirty="0">
              <a:solidFill>
                <a:srgbClr val="385623"/>
              </a:solidFill>
            </a:endParaRPr>
          </a:p>
        </p:txBody>
      </p:sp>
      <p:sp>
        <p:nvSpPr>
          <p:cNvPr id="112" name="Google Shape;112;p15"/>
          <p:cNvSpPr txBox="1">
            <a:spLocks noGrp="1"/>
          </p:cNvSpPr>
          <p:nvPr>
            <p:ph type="title"/>
          </p:nvPr>
        </p:nvSpPr>
        <p:spPr>
          <a:xfrm>
            <a:off x="838200" y="9"/>
            <a:ext cx="10515600" cy="576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000" b="1" dirty="0">
                <a:solidFill>
                  <a:srgbClr val="2F5496"/>
                </a:solidFill>
                <a:latin typeface="Cambria" panose="02040503050406030204"/>
                <a:ea typeface="Cambria" panose="02040503050406030204"/>
                <a:cs typeface="Cambria" panose="02040503050406030204"/>
                <a:sym typeface="Cambria" panose="02040503050406030204"/>
              </a:rPr>
              <a:t>AIM &amp; OBJECTIVES OF THE PROJECT </a:t>
            </a:r>
            <a:br>
              <a:rPr lang="en-US" sz="2000" b="1" dirty="0">
                <a:solidFill>
                  <a:srgbClr val="2F5496"/>
                </a:solidFill>
                <a:latin typeface="Cambria" panose="02040503050406030204"/>
                <a:ea typeface="Cambria" panose="02040503050406030204"/>
                <a:cs typeface="Cambria" panose="02040503050406030204"/>
                <a:sym typeface="Cambria" panose="02040503050406030204"/>
              </a:rPr>
            </a:br>
            <a:r>
              <a:rPr lang="en-US" sz="2000" b="1" dirty="0">
                <a:solidFill>
                  <a:srgbClr val="2F5496"/>
                </a:solidFill>
                <a:latin typeface="Cambria" panose="02040503050406030204"/>
                <a:ea typeface="Cambria" panose="02040503050406030204"/>
                <a:cs typeface="Cambria" panose="02040503050406030204"/>
                <a:sym typeface="Cambria" panose="02040503050406030204"/>
              </a:rPr>
              <a:t>(Problem Statement)</a:t>
            </a:r>
            <a:endParaRPr sz="2000" b="1" dirty="0">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6"/>
          <p:cNvSpPr txBox="1">
            <a:spLocks noGrp="1"/>
          </p:cNvSpPr>
          <p:nvPr>
            <p:ph type="title"/>
          </p:nvPr>
        </p:nvSpPr>
        <p:spPr>
          <a:xfrm>
            <a:off x="838200" y="240435"/>
            <a:ext cx="10515600" cy="27039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F5496"/>
              </a:buClr>
              <a:buSzPct val="100000"/>
              <a:buFont typeface="Cambria" panose="02040503050406030204"/>
              <a:buNone/>
            </a:pPr>
            <a:r>
              <a:rPr lang="en-US" sz="3600" b="1" dirty="0">
                <a:solidFill>
                  <a:srgbClr val="2F5496"/>
                </a:solidFill>
                <a:latin typeface="Cambria" panose="02040503050406030204"/>
                <a:ea typeface="Cambria" panose="02040503050406030204"/>
                <a:cs typeface="Cambria" panose="02040503050406030204"/>
                <a:sym typeface="Cambria" panose="02040503050406030204"/>
              </a:rPr>
              <a:t>LITERATURE SURVEY </a:t>
            </a:r>
            <a:endParaRPr sz="3600" b="1" dirty="0">
              <a:solidFill>
                <a:srgbClr val="2F5496"/>
              </a:solidFill>
              <a:latin typeface="Cambria" panose="02040503050406030204"/>
              <a:ea typeface="Cambria" panose="02040503050406030204"/>
              <a:cs typeface="Cambria" panose="02040503050406030204"/>
              <a:sym typeface="Cambria" panose="02040503050406030204"/>
            </a:endParaRPr>
          </a:p>
        </p:txBody>
      </p:sp>
      <p:sp>
        <p:nvSpPr>
          <p:cNvPr id="118" name="Google Shape;1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dirty="0">
                <a:solidFill>
                  <a:srgbClr val="0070C0"/>
                </a:solidFill>
                <a:latin typeface="Arial" panose="020B0604020202020204"/>
                <a:ea typeface="Arial" panose="020B0604020202020204"/>
                <a:cs typeface="Arial" panose="020B0604020202020204"/>
                <a:sym typeface="Arial" panose="020B0604020202020204"/>
              </a:rPr>
              <a:t>20-07-2023</a:t>
            </a:r>
            <a:endParaRPr sz="1800" dirty="0">
              <a:solidFill>
                <a:srgbClr val="0070C0"/>
              </a:solidFill>
              <a:latin typeface="Arial" panose="020B0604020202020204"/>
              <a:ea typeface="Arial" panose="020B0604020202020204"/>
              <a:cs typeface="Arial" panose="020B0604020202020204"/>
              <a:sym typeface="Arial" panose="020B0604020202020204"/>
            </a:endParaRPr>
          </a:p>
        </p:txBody>
      </p:sp>
      <p:sp>
        <p:nvSpPr>
          <p:cNvPr id="119" name="Google Shape;119;p16"/>
          <p:cNvSpPr txBox="1">
            <a:spLocks noGrp="1"/>
          </p:cNvSpPr>
          <p:nvPr>
            <p:ph type="ftr" idx="11"/>
          </p:nvPr>
        </p:nvSpPr>
        <p:spPr>
          <a:xfrm>
            <a:off x="4246421"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dirty="0">
                <a:solidFill>
                  <a:srgbClr val="0070C0"/>
                </a:solidFill>
                <a:latin typeface="Cambria" panose="02040503050406030204"/>
                <a:ea typeface="Cambria" panose="02040503050406030204"/>
                <a:cs typeface="Cambria" panose="02040503050406030204"/>
                <a:sym typeface="Cambria" panose="02040503050406030204"/>
              </a:rPr>
              <a:t>FIRST REVIEW PRESENTATION</a:t>
            </a:r>
            <a:endParaRPr sz="1800" dirty="0">
              <a:solidFill>
                <a:srgbClr val="0070C0"/>
              </a:solidFill>
              <a:latin typeface="Cambria" panose="02040503050406030204"/>
              <a:ea typeface="Cambria" panose="02040503050406030204"/>
              <a:cs typeface="Cambria" panose="02040503050406030204"/>
              <a:sym typeface="Cambria" panose="02040503050406030204"/>
            </a:endParaRPr>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rgbClr val="0070C0"/>
                </a:solidFill>
              </a:rPr>
            </a:fld>
            <a:endParaRPr sz="1800" dirty="0">
              <a:solidFill>
                <a:srgbClr val="0070C0"/>
              </a:solidFill>
            </a:endParaRPr>
          </a:p>
        </p:txBody>
      </p:sp>
      <p:graphicFrame>
        <p:nvGraphicFramePr>
          <p:cNvPr id="121" name="Google Shape;121;p16"/>
          <p:cNvGraphicFramePr/>
          <p:nvPr/>
        </p:nvGraphicFramePr>
        <p:xfrm>
          <a:off x="838200" y="647354"/>
          <a:ext cx="10515600" cy="4389150"/>
        </p:xfrm>
        <a:graphic>
          <a:graphicData uri="http://schemas.openxmlformats.org/drawingml/2006/table">
            <a:tbl>
              <a:tblPr firstRow="1" bandRow="1">
                <a:noFill/>
                <a:tableStyleId>{104A7595-F984-484B-864F-C75B5EF497B1}</a:tableStyleId>
              </a:tblPr>
              <a:tblGrid>
                <a:gridCol w="765525"/>
                <a:gridCol w="4491990"/>
                <a:gridCol w="2629185"/>
                <a:gridCol w="2628900"/>
              </a:tblGrid>
              <a:tr h="201168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dirty="0" err="1">
                          <a:solidFill>
                            <a:schemeClr val="dk1"/>
                          </a:solidFill>
                        </a:rPr>
                        <a:t>Sl.No</a:t>
                      </a:r>
                      <a:r>
                        <a:rPr lang="en-US" sz="1800" b="1" u="none" strike="noStrike" cap="none" dirty="0">
                          <a:solidFill>
                            <a:schemeClr val="dk1"/>
                          </a:solidFill>
                        </a:rPr>
                        <a:t>.</a:t>
                      </a:r>
                      <a:endParaRPr sz="1800" b="1" u="none" strike="noStrike" cap="none" dirty="0">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rPr>
                        <a:t>Journal Paper Title with Author </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rPr>
                        <a:t>Works carried out  </a:t>
                      </a:r>
                      <a:endParaRPr sz="1400" u="none" strike="noStrike" cap="none"/>
                    </a:p>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rPr>
                        <a:t>( with details of Methods/ Materials/ Software/ Algorithms / fabrication / techniques/ components used ) </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rPr>
                        <a:t>Information gathered relevant to your project</a:t>
                      </a:r>
                      <a:endParaRPr sz="1800" b="1"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r h="6250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solidFill>
                            <a:schemeClr val="dk1"/>
                          </a:solidFill>
                        </a:rPr>
                        <a:t>1</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u="none" strike="noStrike" cap="none" dirty="0">
                          <a:solidFill>
                            <a:schemeClr val="dk1"/>
                          </a:solidFill>
                          <a:latin typeface="Calibri" panose="020F0502020204030204" charset="0"/>
                          <a:cs typeface="Calibri" panose="020F0502020204030204" charset="0"/>
                        </a:rPr>
                        <a:t>J.P. I. </a:t>
                      </a:r>
                      <a:r>
                        <a:rPr lang="en-US" sz="1800" u="none" strike="noStrike" cap="none" dirty="0" err="1">
                          <a:solidFill>
                            <a:schemeClr val="dk1"/>
                          </a:solidFill>
                          <a:latin typeface="Calibri" panose="020F0502020204030204" charset="0"/>
                          <a:cs typeface="Calibri" panose="020F0502020204030204" charset="0"/>
                        </a:rPr>
                        <a:t>Iloh</a:t>
                      </a:r>
                      <a:r>
                        <a:rPr lang="en-US" sz="1800" u="none" strike="noStrike" cap="none" dirty="0">
                          <a:solidFill>
                            <a:schemeClr val="dk1"/>
                          </a:solidFill>
                          <a:latin typeface="Calibri" panose="020F0502020204030204" charset="0"/>
                          <a:cs typeface="Calibri" panose="020F0502020204030204" charset="0"/>
                        </a:rPr>
                        <a:t>, </a:t>
                      </a:r>
                      <a:r>
                        <a:rPr lang="en-US" sz="1800" u="none" strike="noStrike" cap="none" dirty="0" err="1">
                          <a:solidFill>
                            <a:schemeClr val="dk1"/>
                          </a:solidFill>
                          <a:latin typeface="Calibri" panose="020F0502020204030204" charset="0"/>
                          <a:cs typeface="Calibri" panose="020F0502020204030204" charset="0"/>
                        </a:rPr>
                        <a:t>Elukpo</a:t>
                      </a:r>
                      <a:r>
                        <a:rPr lang="en-US" sz="1800" u="none" strike="noStrike" cap="none" dirty="0">
                          <a:solidFill>
                            <a:schemeClr val="dk1"/>
                          </a:solidFill>
                          <a:latin typeface="Calibri" panose="020F0502020204030204" charset="0"/>
                          <a:cs typeface="Calibri" panose="020F0502020204030204" charset="0"/>
                        </a:rPr>
                        <a:t> A.O., </a:t>
                      </a:r>
                      <a:r>
                        <a:rPr lang="en-US" sz="1800" u="none" strike="noStrike" cap="none" dirty="0" err="1">
                          <a:solidFill>
                            <a:schemeClr val="dk1"/>
                          </a:solidFill>
                          <a:latin typeface="Calibri" panose="020F0502020204030204" charset="0"/>
                          <a:cs typeface="Calibri" panose="020F0502020204030204" charset="0"/>
                        </a:rPr>
                        <a:t>Mbachu</a:t>
                      </a:r>
                      <a:r>
                        <a:rPr lang="en-US" sz="1800" u="none" strike="noStrike" cap="none" dirty="0">
                          <a:solidFill>
                            <a:schemeClr val="dk1"/>
                          </a:solidFill>
                          <a:latin typeface="Calibri" panose="020F0502020204030204" charset="0"/>
                          <a:cs typeface="Calibri" panose="020F0502020204030204" charset="0"/>
                        </a:rPr>
                        <a:t> C.B. and </a:t>
                      </a:r>
                      <a:r>
                        <a:rPr lang="en-US" sz="1800" u="none" strike="noStrike" cap="none" dirty="0" err="1">
                          <a:solidFill>
                            <a:schemeClr val="dk1"/>
                          </a:solidFill>
                          <a:latin typeface="Calibri" panose="020F0502020204030204" charset="0"/>
                          <a:cs typeface="Calibri" panose="020F0502020204030204" charset="0"/>
                        </a:rPr>
                        <a:t>Okwu</a:t>
                      </a:r>
                      <a:r>
                        <a:rPr lang="en-US" sz="1800" u="none" strike="noStrike" cap="none" dirty="0">
                          <a:solidFill>
                            <a:schemeClr val="dk1"/>
                          </a:solidFill>
                          <a:latin typeface="Calibri" panose="020F0502020204030204" charset="0"/>
                          <a:cs typeface="Calibri" panose="020F0502020204030204" charset="0"/>
                        </a:rPr>
                        <a:t> P.I.,” Computer Based Automation System for Bottle Filling and Capping in Small Scale Bottle Water Processing Industries”-May 2017</a:t>
                      </a:r>
                      <a:endParaRPr lang="en-US" sz="18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u="none" strike="noStrike" cap="none" dirty="0">
                          <a:solidFill>
                            <a:schemeClr val="dk1"/>
                          </a:solidFill>
                        </a:rPr>
                        <a:t>Using </a:t>
                      </a:r>
                      <a:r>
                        <a:rPr lang="en-US" sz="1800" u="none" strike="noStrike" cap="none" dirty="0" err="1">
                          <a:solidFill>
                            <a:schemeClr val="dk1"/>
                          </a:solidFill>
                        </a:rPr>
                        <a:t>Atmega</a:t>
                      </a:r>
                      <a:r>
                        <a:rPr lang="en-US" sz="1800" u="none" strike="noStrike" cap="none" dirty="0">
                          <a:solidFill>
                            <a:schemeClr val="dk1"/>
                          </a:solidFill>
                        </a:rPr>
                        <a:t> controller with stepper motor for capping.</a:t>
                      </a:r>
                      <a:endParaRPr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u="none" strike="noStrike" cap="none" dirty="0">
                          <a:solidFill>
                            <a:schemeClr val="dk1"/>
                          </a:solidFill>
                        </a:rPr>
                        <a:t>Screw capping is used for capping process where stepper motor is used for precise control. </a:t>
                      </a:r>
                      <a:endParaRPr lang="en-US"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r h="625000">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u="none" strike="noStrike" cap="none">
                          <a:solidFill>
                            <a:schemeClr val="dk1"/>
                          </a:solidFill>
                        </a:rPr>
                        <a:t>2</a:t>
                      </a:r>
                      <a:endParaRPr sz="18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IN" sz="1800" u="none" strike="noStrike" cap="none" dirty="0">
                          <a:solidFill>
                            <a:schemeClr val="dk1"/>
                          </a:solidFill>
                          <a:latin typeface="Calibri" panose="020F0502020204030204" charset="0"/>
                          <a:cs typeface="Calibri" panose="020F0502020204030204" charset="0"/>
                        </a:rPr>
                        <a:t>Md. </a:t>
                      </a:r>
                      <a:r>
                        <a:rPr lang="en-IN" sz="1800" u="none" strike="noStrike" cap="none" dirty="0" err="1">
                          <a:solidFill>
                            <a:schemeClr val="dk1"/>
                          </a:solidFill>
                          <a:latin typeface="Calibri" panose="020F0502020204030204" charset="0"/>
                          <a:cs typeface="Calibri" panose="020F0502020204030204" charset="0"/>
                        </a:rPr>
                        <a:t>Mahbubur</a:t>
                      </a:r>
                      <a:r>
                        <a:rPr lang="en-IN" sz="1800" u="none" strike="noStrike" cap="none" dirty="0">
                          <a:solidFill>
                            <a:schemeClr val="dk1"/>
                          </a:solidFill>
                          <a:latin typeface="Calibri" panose="020F0502020204030204" charset="0"/>
                          <a:cs typeface="Calibri" panose="020F0502020204030204" charset="0"/>
                        </a:rPr>
                        <a:t> Rahman, </a:t>
                      </a:r>
                      <a:r>
                        <a:rPr lang="en-IN" sz="1800" u="none" strike="noStrike" cap="none" dirty="0" err="1">
                          <a:solidFill>
                            <a:schemeClr val="dk1"/>
                          </a:solidFill>
                          <a:latin typeface="Calibri" panose="020F0502020204030204" charset="0"/>
                          <a:cs typeface="Calibri" panose="020F0502020204030204" charset="0"/>
                        </a:rPr>
                        <a:t>Emroze</a:t>
                      </a:r>
                      <a:r>
                        <a:rPr lang="en-IN" sz="1800" u="none" strike="noStrike" cap="none" dirty="0">
                          <a:solidFill>
                            <a:schemeClr val="dk1"/>
                          </a:solidFill>
                          <a:latin typeface="Calibri" panose="020F0502020204030204" charset="0"/>
                          <a:cs typeface="Calibri" panose="020F0502020204030204" charset="0"/>
                        </a:rPr>
                        <a:t> Islam , Asef Shahriar,”</a:t>
                      </a:r>
                      <a:r>
                        <a:rPr lang="en-US" sz="1800" u="none" strike="noStrike" cap="none" dirty="0">
                          <a:solidFill>
                            <a:schemeClr val="dk1"/>
                          </a:solidFill>
                          <a:latin typeface="Calibri" panose="020F0502020204030204" charset="0"/>
                          <a:cs typeface="Calibri" panose="020F0502020204030204" charset="0"/>
                        </a:rPr>
                        <a:t> Economical Automation: Design and Fabrication of Bottle Filling and Capping Systems Using Arduino</a:t>
                      </a:r>
                      <a:r>
                        <a:rPr lang="en-IN" sz="1800" u="none" strike="noStrike" cap="none" dirty="0">
                          <a:solidFill>
                            <a:schemeClr val="dk1"/>
                          </a:solidFill>
                          <a:latin typeface="Calibri" panose="020F0502020204030204" charset="0"/>
                          <a:cs typeface="Calibri" panose="020F0502020204030204" charset="0"/>
                        </a:rPr>
                        <a:t>”- August 2020</a:t>
                      </a:r>
                      <a:endParaRPr lang="en-US" sz="18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u="none" strike="noStrike" cap="none" dirty="0">
                          <a:solidFill>
                            <a:schemeClr val="dk1"/>
                          </a:solidFill>
                        </a:rPr>
                        <a:t>Arduino is used to control the dc motor which is responsible for capping.</a:t>
                      </a:r>
                      <a:endParaRPr lang="en-US"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800" u="none" strike="noStrike" cap="none" dirty="0">
                          <a:solidFill>
                            <a:schemeClr val="dk1"/>
                          </a:solidFill>
                        </a:rPr>
                        <a:t>Screw capping is used with Arduino and DC motor for capping process which reduces cost.</a:t>
                      </a:r>
                      <a:endParaRPr lang="en-US" sz="1800" u="none" strike="noStrike" cap="none" dirty="0">
                        <a:solidFill>
                          <a:schemeClr val="dk1"/>
                        </a:solidFill>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7"/>
          <p:cNvSpPr txBox="1">
            <a:spLocks noGrp="1"/>
          </p:cNvSpPr>
          <p:nvPr>
            <p:ph type="title"/>
          </p:nvPr>
        </p:nvSpPr>
        <p:spPr>
          <a:xfrm>
            <a:off x="838200" y="240435"/>
            <a:ext cx="10515600" cy="270394"/>
          </a:xfrm>
          <a:prstGeom prst="rect">
            <a:avLst/>
          </a:prstGeom>
          <a:noFill/>
          <a:ln>
            <a:noFill/>
          </a:ln>
        </p:spPr>
        <p:txBody>
          <a:bodyPr spcFirstLastPara="1" wrap="square" lIns="91425" tIns="45700" rIns="91425" bIns="45700" anchor="ctr" anchorCtr="0">
            <a:normAutofit fontScale="90000"/>
          </a:bodyPr>
          <a:lstStyle/>
          <a:p>
            <a:pPr marL="0" lvl="0" indent="0" algn="ctr" rtl="0">
              <a:lnSpc>
                <a:spcPct val="90000"/>
              </a:lnSpc>
              <a:spcBef>
                <a:spcPts val="0"/>
              </a:spcBef>
              <a:spcAft>
                <a:spcPts val="0"/>
              </a:spcAft>
              <a:buClr>
                <a:srgbClr val="2F5496"/>
              </a:buClr>
              <a:buSzPct val="100000"/>
              <a:buFont typeface="Cambria" panose="02040503050406030204"/>
              <a:buNone/>
            </a:pPr>
            <a:r>
              <a:rPr lang="en-US" sz="3600" b="1">
                <a:solidFill>
                  <a:srgbClr val="2F5496"/>
                </a:solidFill>
                <a:latin typeface="Cambria" panose="02040503050406030204"/>
                <a:ea typeface="Cambria" panose="02040503050406030204"/>
                <a:cs typeface="Cambria" panose="02040503050406030204"/>
                <a:sym typeface="Cambria" panose="02040503050406030204"/>
              </a:rPr>
              <a:t>LITERATURE SURVEY </a:t>
            </a:r>
            <a:endParaRPr sz="3600" b="1">
              <a:solidFill>
                <a:srgbClr val="2F5496"/>
              </a:solidFill>
              <a:latin typeface="Cambria" panose="02040503050406030204"/>
              <a:ea typeface="Cambria" panose="02040503050406030204"/>
              <a:cs typeface="Cambria" panose="02040503050406030204"/>
              <a:sym typeface="Cambria" panose="02040503050406030204"/>
            </a:endParaRPr>
          </a:p>
        </p:txBody>
      </p:sp>
      <p:sp>
        <p:nvSpPr>
          <p:cNvPr id="127" name="Google Shape;127;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a:solidFill>
                  <a:srgbClr val="0070C0"/>
                </a:solidFill>
                <a:latin typeface="Arial" panose="020B0604020202020204"/>
                <a:ea typeface="Arial" panose="020B0604020202020204"/>
                <a:cs typeface="Arial" panose="020B0604020202020204"/>
                <a:sym typeface="Arial" panose="020B0604020202020204"/>
              </a:rPr>
              <a:t>20-07-2023</a:t>
            </a:r>
            <a:endParaRPr sz="1800">
              <a:solidFill>
                <a:srgbClr val="0070C0"/>
              </a:solidFill>
              <a:latin typeface="Arial" panose="020B0604020202020204"/>
              <a:ea typeface="Arial" panose="020B0604020202020204"/>
              <a:cs typeface="Arial" panose="020B0604020202020204"/>
              <a:sym typeface="Arial" panose="020B0604020202020204"/>
            </a:endParaRPr>
          </a:p>
        </p:txBody>
      </p:sp>
      <p:sp>
        <p:nvSpPr>
          <p:cNvPr id="128" name="Google Shape;128;p17"/>
          <p:cNvSpPr txBox="1">
            <a:spLocks noGrp="1"/>
          </p:cNvSpPr>
          <p:nvPr>
            <p:ph type="ftr" idx="11"/>
          </p:nvPr>
        </p:nvSpPr>
        <p:spPr>
          <a:xfrm>
            <a:off x="4246421"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a:solidFill>
                  <a:srgbClr val="0070C0"/>
                </a:solidFill>
                <a:latin typeface="Cambria" panose="02040503050406030204"/>
                <a:ea typeface="Cambria" panose="02040503050406030204"/>
                <a:cs typeface="Cambria" panose="02040503050406030204"/>
                <a:sym typeface="Cambria" panose="02040503050406030204"/>
              </a:rPr>
              <a:t>FIRST REVIEW PRESENTATION</a:t>
            </a:r>
            <a:endParaRPr sz="1800">
              <a:solidFill>
                <a:srgbClr val="0070C0"/>
              </a:solidFill>
              <a:latin typeface="Cambria" panose="02040503050406030204"/>
              <a:ea typeface="Cambria" panose="02040503050406030204"/>
              <a:cs typeface="Cambria" panose="02040503050406030204"/>
              <a:sym typeface="Cambria" panose="02040503050406030204"/>
            </a:endParaRPr>
          </a:p>
        </p:txBody>
      </p:sp>
      <p:sp>
        <p:nvSpPr>
          <p:cNvPr id="129" name="Google Shape;129;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a:solidFill>
                  <a:srgbClr val="0070C0"/>
                </a:solidFill>
              </a:rPr>
            </a:fld>
            <a:endParaRPr sz="1800">
              <a:solidFill>
                <a:srgbClr val="0070C0"/>
              </a:solidFill>
            </a:endParaRPr>
          </a:p>
        </p:txBody>
      </p:sp>
      <p:graphicFrame>
        <p:nvGraphicFramePr>
          <p:cNvPr id="130" name="Google Shape;130;p17"/>
          <p:cNvGraphicFramePr/>
          <p:nvPr/>
        </p:nvGraphicFramePr>
        <p:xfrm>
          <a:off x="838200" y="647354"/>
          <a:ext cx="10515600" cy="4785400"/>
        </p:xfrm>
        <a:graphic>
          <a:graphicData uri="http://schemas.openxmlformats.org/drawingml/2006/table">
            <a:tbl>
              <a:tblPr firstRow="1" bandRow="1">
                <a:noFill/>
                <a:tableStyleId>{104A7595-F984-484B-864F-C75B5EF497B1}</a:tableStyleId>
              </a:tblPr>
              <a:tblGrid>
                <a:gridCol w="779780"/>
                <a:gridCol w="4478020"/>
                <a:gridCol w="2628900"/>
                <a:gridCol w="2628900"/>
              </a:tblGrid>
              <a:tr h="1699175">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Sl.No.</a:t>
                      </a:r>
                      <a:endParaRPr lang="en-US" sz="1800" b="1" u="none" strike="noStrike" cap="none">
                        <a:solidFill>
                          <a:schemeClr val="dk1"/>
                        </a:solidFill>
                        <a:latin typeface="Calibri" panose="020F0502020204030204" charset="0"/>
                        <a:cs typeface="Calibri" panose="020F0502020204030204" charset="0"/>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References</a:t>
                      </a:r>
                      <a:endParaRPr sz="1800" u="none" strike="noStrike" cap="none">
                        <a:latin typeface="Calibri" panose="020F0502020204030204" charset="0"/>
                        <a:cs typeface="Calibri" panose="020F0502020204030204" charset="0"/>
                      </a:endParaRPr>
                    </a:p>
                    <a:p>
                      <a:pPr marL="0" marR="0" lvl="0" indent="0" algn="ctr"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 Journal Papers Only)</a:t>
                      </a:r>
                      <a:endParaRPr sz="1800" b="1" u="none" strike="noStrike" cap="none">
                        <a:solidFill>
                          <a:schemeClr val="dk1"/>
                        </a:solidFill>
                        <a:latin typeface="Calibri" panose="020F0502020204030204" charset="0"/>
                        <a:cs typeface="Calibri" panose="020F0502020204030204" charset="0"/>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Works carried out  </a:t>
                      </a:r>
                      <a:endParaRPr sz="1800" u="none" strike="noStrike" cap="none">
                        <a:latin typeface="Calibri" panose="020F0502020204030204" charset="0"/>
                        <a:cs typeface="Calibri" panose="020F0502020204030204" charset="0"/>
                      </a:endParaRPr>
                    </a:p>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 with details of Methods/ Materials/ Software/ Algorithms / fabrication / techniques/ components used ) </a:t>
                      </a:r>
                      <a:endParaRPr sz="1800" b="1" u="none" strike="noStrike" cap="none">
                        <a:solidFill>
                          <a:schemeClr val="dk1"/>
                        </a:solidFill>
                        <a:latin typeface="Calibri" panose="020F0502020204030204" charset="0"/>
                        <a:cs typeface="Calibri" panose="020F0502020204030204" charset="0"/>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1800" b="1" u="none" strike="noStrike" cap="none">
                          <a:solidFill>
                            <a:schemeClr val="dk1"/>
                          </a:solidFill>
                          <a:latin typeface="Calibri" panose="020F0502020204030204" charset="0"/>
                          <a:cs typeface="Calibri" panose="020F0502020204030204" charset="0"/>
                        </a:rPr>
                        <a:t>Information gathered relevant to your project</a:t>
                      </a:r>
                      <a:endParaRPr lang="en-US" sz="1800" b="1" u="none" strike="noStrike" cap="none">
                        <a:solidFill>
                          <a:schemeClr val="dk1"/>
                        </a:solidFill>
                        <a:latin typeface="Calibri" panose="020F0502020204030204" charset="0"/>
                        <a:cs typeface="Calibri" panose="020F0502020204030204" charset="0"/>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r h="6250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400" u="none" strike="noStrike" cap="none">
                          <a:solidFill>
                            <a:schemeClr val="dk1"/>
                          </a:solidFill>
                        </a:rPr>
                        <a:t>3</a:t>
                      </a:r>
                      <a:endParaRPr lang="en-US" sz="14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lang="en-IN" sz="1400" u="none" strike="noStrike" cap="none" dirty="0" err="1">
                          <a:solidFill>
                            <a:schemeClr val="dk1"/>
                          </a:solidFill>
                          <a:latin typeface="Calibri" panose="020F0502020204030204" charset="0"/>
                          <a:cs typeface="Calibri" panose="020F0502020204030204" charset="0"/>
                        </a:rPr>
                        <a:t>Kalaiselvi</a:t>
                      </a:r>
                      <a:r>
                        <a:rPr lang="en-IN" sz="1400" u="none" strike="noStrike" cap="none" dirty="0">
                          <a:solidFill>
                            <a:schemeClr val="dk1"/>
                          </a:solidFill>
                          <a:latin typeface="Calibri" panose="020F0502020204030204" charset="0"/>
                          <a:cs typeface="Calibri" panose="020F0502020204030204" charset="0"/>
                        </a:rPr>
                        <a:t> </a:t>
                      </a:r>
                      <a:r>
                        <a:rPr lang="en-IN" sz="1400" u="none" strike="noStrike" cap="none" dirty="0" err="1">
                          <a:solidFill>
                            <a:schemeClr val="dk1"/>
                          </a:solidFill>
                          <a:latin typeface="Calibri" panose="020F0502020204030204" charset="0"/>
                          <a:cs typeface="Calibri" panose="020F0502020204030204" charset="0"/>
                        </a:rPr>
                        <a:t>Thanupillai</a:t>
                      </a:r>
                      <a:r>
                        <a:rPr lang="en-IN" sz="1400" u="none" strike="noStrike" cap="none" dirty="0">
                          <a:solidFill>
                            <a:schemeClr val="dk1"/>
                          </a:solidFill>
                          <a:latin typeface="Calibri" panose="020F0502020204030204" charset="0"/>
                          <a:cs typeface="Calibri" panose="020F0502020204030204" charset="0"/>
                        </a:rPr>
                        <a:t>, R </a:t>
                      </a:r>
                      <a:r>
                        <a:rPr lang="en-IN" sz="1400" u="none" strike="noStrike" cap="none" dirty="0" err="1">
                          <a:solidFill>
                            <a:schemeClr val="dk1"/>
                          </a:solidFill>
                          <a:latin typeface="Calibri" panose="020F0502020204030204" charset="0"/>
                          <a:cs typeface="Calibri" panose="020F0502020204030204" charset="0"/>
                        </a:rPr>
                        <a:t>Praveena</a:t>
                      </a:r>
                      <a:r>
                        <a:rPr lang="en-US" sz="1400" u="none" strike="noStrike" cap="none" dirty="0">
                          <a:solidFill>
                            <a:schemeClr val="dk1"/>
                          </a:solidFill>
                          <a:latin typeface="Calibri" panose="020F0502020204030204" charset="0"/>
                          <a:cs typeface="Calibri" panose="020F0502020204030204" charset="0"/>
                        </a:rPr>
                        <a:t>, “</a:t>
                      </a:r>
                      <a:r>
                        <a:rPr lang="en-US"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rPr>
                        <a:t>PLC Based Automatic Bottle Filling and Capping System With User Defined Volume Selection</a:t>
                      </a:r>
                      <a:r>
                        <a:rPr lang="en-US" sz="1400" u="none" strike="noStrike" cap="none" dirty="0">
                          <a:solidFill>
                            <a:schemeClr val="dk1"/>
                          </a:solidFill>
                          <a:latin typeface="Calibri" panose="020F0502020204030204" charset="0"/>
                          <a:cs typeface="Calibri" panose="020F0502020204030204" charset="0"/>
                        </a:rPr>
                        <a:t>” - August 2012</a:t>
                      </a:r>
                      <a:endParaRPr lang="en-IN"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PLC is used for the automation and DC motor is incorporated with capping mechanism.</a:t>
                      </a: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Screw capping is used for capping the products with PLC and DC motor which enhances accuracy and efficiency.</a:t>
                      </a:r>
                      <a:endParaRPr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r h="6250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400" u="none" strike="noStrike" cap="none">
                          <a:solidFill>
                            <a:schemeClr val="dk1"/>
                          </a:solidFill>
                        </a:rPr>
                        <a:t>4</a:t>
                      </a:r>
                      <a:endParaRPr lang="en-US" sz="1400" u="none" strike="noStrike" cap="none">
                        <a:solidFill>
                          <a:schemeClr val="dk1"/>
                        </a:solidFill>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lang="en-IN" sz="1400" u="none" strike="noStrike" cap="none" dirty="0">
                          <a:solidFill>
                            <a:schemeClr val="dk1"/>
                          </a:solidFill>
                          <a:latin typeface="Calibri" panose="020F0502020204030204" charset="0"/>
                          <a:cs typeface="Calibri" panose="020F0502020204030204" charset="0"/>
                        </a:rPr>
                        <a:t>Anzum Al </a:t>
                      </a:r>
                      <a:r>
                        <a:rPr lang="en-IN" sz="1400" u="none" strike="noStrike" cap="none" dirty="0" err="1">
                          <a:solidFill>
                            <a:schemeClr val="dk1"/>
                          </a:solidFill>
                          <a:latin typeface="Calibri" panose="020F0502020204030204" charset="0"/>
                          <a:cs typeface="Calibri" panose="020F0502020204030204" charset="0"/>
                        </a:rPr>
                        <a:t>Abir</a:t>
                      </a:r>
                      <a:r>
                        <a:rPr lang="en-IN" sz="1400" u="none" strike="noStrike" cap="none" dirty="0">
                          <a:solidFill>
                            <a:schemeClr val="dk1"/>
                          </a:solidFill>
                          <a:latin typeface="Calibri" panose="020F0502020204030204" charset="0"/>
                          <a:cs typeface="Calibri" panose="020F0502020204030204" charset="0"/>
                        </a:rPr>
                        <a:t>, ”</a:t>
                      </a:r>
                      <a:r>
                        <a:rPr lang="en-US" sz="1400" u="none" strike="noStrike" cap="none" dirty="0">
                          <a:solidFill>
                            <a:schemeClr val="dk1"/>
                          </a:solidFill>
                          <a:latin typeface="Calibri" panose="020F0502020204030204" charset="0"/>
                          <a:cs typeface="Calibri" panose="020F0502020204030204" charset="0"/>
                        </a:rPr>
                        <a:t> A SIMPLE STUDY ON PLC AND PLC PROGRAM FOR AN AUTOMATED BOTTLE SORTING, FILLING, AND CAPPING PROCESS</a:t>
                      </a:r>
                      <a:r>
                        <a:rPr lang="en-IN" sz="1400" u="none" strike="noStrike" cap="none" dirty="0">
                          <a:solidFill>
                            <a:schemeClr val="dk1"/>
                          </a:solidFill>
                          <a:latin typeface="Calibri" panose="020F0502020204030204" charset="0"/>
                          <a:cs typeface="Calibri" panose="020F0502020204030204" charset="0"/>
                        </a:rPr>
                        <a:t>” - </a:t>
                      </a:r>
                      <a:r>
                        <a:rPr lang="en-IN"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rPr>
                        <a:t>December 2019</a:t>
                      </a:r>
                      <a:endParaRPr lang="en-IN"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PLC is incorporated to achieve the capping process with DC motor.</a:t>
                      </a: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Screw capping is commonly preferred for capping with the combination of DC motors and PLC.</a:t>
                      </a: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r h="625000">
                <a:tc>
                  <a:txBody>
                    <a:bodyPr/>
                    <a:lstStyle/>
                    <a:p>
                      <a:pPr marL="0" marR="0" lvl="0" indent="0" algn="ctr" rtl="0">
                        <a:lnSpc>
                          <a:spcPct val="100000"/>
                        </a:lnSpc>
                        <a:spcBef>
                          <a:spcPts val="0"/>
                        </a:spcBef>
                        <a:spcAft>
                          <a:spcPts val="0"/>
                        </a:spcAft>
                        <a:buClr>
                          <a:srgbClr val="000000"/>
                        </a:buClr>
                        <a:buSzPts val="1800"/>
                        <a:buFont typeface="Arial" panose="020B0604020202020204"/>
                        <a:buNone/>
                      </a:pPr>
                      <a:r>
                        <a:rPr lang="en-US" sz="1800" u="none" strike="noStrike" cap="none">
                          <a:solidFill>
                            <a:schemeClr val="dk1"/>
                          </a:solidFill>
                          <a:latin typeface="Calibri" panose="020F0502020204030204" charset="0"/>
                          <a:cs typeface="Calibri" panose="020F0502020204030204" charset="0"/>
                        </a:rPr>
                        <a:t>5</a:t>
                      </a:r>
                      <a:endParaRPr lang="en-US" sz="1800" u="none" strike="noStrike" cap="none">
                        <a:solidFill>
                          <a:schemeClr val="dk1"/>
                        </a:solidFill>
                        <a:latin typeface="Calibri" panose="020F0502020204030204" charset="0"/>
                        <a:cs typeface="Calibri" panose="020F0502020204030204" charset="0"/>
                      </a:endParaRPr>
                    </a:p>
                  </a:txBody>
                  <a:tcPr marL="91450" marR="91450" marT="45725" marB="45725"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IN" sz="1400" u="none" strike="noStrike" cap="none" dirty="0">
                          <a:solidFill>
                            <a:schemeClr val="dk1"/>
                          </a:solidFill>
                          <a:latin typeface="Calibri" panose="020F0502020204030204" charset="0"/>
                          <a:cs typeface="Calibri" panose="020F0502020204030204" charset="0"/>
                        </a:rPr>
                        <a:t>Muhammad Hassam Saeed, </a:t>
                      </a:r>
                      <a:r>
                        <a:rPr lang="en-US" sz="1400" u="none" strike="noStrike" cap="none" dirty="0">
                          <a:solidFill>
                            <a:schemeClr val="dk1"/>
                          </a:solidFill>
                          <a:latin typeface="Calibri" panose="020F0502020204030204" charset="0"/>
                          <a:cs typeface="Calibri" panose="020F0502020204030204" charset="0"/>
                        </a:rPr>
                        <a:t>Joseph Smith</a:t>
                      </a:r>
                      <a:endParaRPr lang="en-US" sz="1400" u="none" strike="noStrike" cap="none" dirty="0">
                        <a:solidFill>
                          <a:schemeClr val="dk1"/>
                        </a:solidFill>
                        <a:latin typeface="Calibri" panose="020F0502020204030204" charset="0"/>
                        <a:cs typeface="Calibri" panose="020F0502020204030204" charset="0"/>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r>
                        <a:rPr lang="en-IN" sz="1400" u="none" strike="noStrike" cap="none" dirty="0">
                          <a:solidFill>
                            <a:schemeClr val="dk1"/>
                          </a:solidFill>
                          <a:latin typeface="Calibri" panose="020F0502020204030204" charset="0"/>
                          <a:cs typeface="Calibri" panose="020F0502020204030204" charset="0"/>
                        </a:rPr>
                        <a:t>,“</a:t>
                      </a:r>
                      <a:r>
                        <a:rPr lang="en-US"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rPr>
                        <a:t>Automatic Adjustable Filling and Capping Machine Using Programmable Logic Controller and Human Interface</a:t>
                      </a:r>
                      <a:r>
                        <a:rPr lang="en-IN" sz="1400" u="none" strike="noStrike" cap="none" dirty="0">
                          <a:solidFill>
                            <a:schemeClr val="dk1"/>
                          </a:solidFill>
                          <a:latin typeface="Calibri" panose="020F0502020204030204" charset="0"/>
                          <a:cs typeface="Calibri" panose="020F0502020204030204" charset="0"/>
                        </a:rPr>
                        <a:t>” - </a:t>
                      </a:r>
                      <a:r>
                        <a:rPr lang="en-IN"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rPr>
                        <a:t>December 2020</a:t>
                      </a:r>
                      <a:endParaRPr lang="en-IN" sz="1400" b="0" i="0" u="none" strike="noStrike" cap="none" dirty="0">
                        <a:solidFill>
                          <a:schemeClr val="dk1"/>
                        </a:solidFill>
                        <a:effectLst/>
                        <a:latin typeface="Calibri" panose="020F0502020204030204"/>
                        <a:ea typeface="Calibri" panose="020F0502020204030204"/>
                        <a:cs typeface="Calibri" panose="020F0502020204030204"/>
                        <a:sym typeface="Arial" panose="020B0604020202020204"/>
                      </a:endParaRPr>
                    </a:p>
                    <a:p>
                      <a:pPr marL="0" marR="0" lvl="0" indent="0" algn="just" defTabSz="914400" rtl="0" eaLnBrk="1" fontAlgn="auto" latinLnBrk="0" hangingPunct="1">
                        <a:lnSpc>
                          <a:spcPct val="100000"/>
                        </a:lnSpc>
                        <a:spcBef>
                          <a:spcPts val="0"/>
                        </a:spcBef>
                        <a:spcAft>
                          <a:spcPts val="0"/>
                        </a:spcAft>
                        <a:buClr>
                          <a:srgbClr val="000000"/>
                        </a:buClr>
                        <a:buSzPts val="1800"/>
                        <a:buFont typeface="Arial" panose="020B0604020202020204"/>
                        <a:buNone/>
                        <a:defRPr/>
                      </a:pP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PLC with the combination of HMI is used in the process of capping the products with servo motors for precise control.</a:t>
                      </a:r>
                      <a:endParaRPr lang="en-US"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c>
                  <a:txBody>
                    <a:bodyPr/>
                    <a:lstStyle/>
                    <a:p>
                      <a:pPr marL="0" marR="0" lvl="0" indent="0" algn="just" rtl="0">
                        <a:lnSpc>
                          <a:spcPct val="100000"/>
                        </a:lnSpc>
                        <a:spcBef>
                          <a:spcPts val="0"/>
                        </a:spcBef>
                        <a:spcAft>
                          <a:spcPts val="0"/>
                        </a:spcAft>
                        <a:buClr>
                          <a:srgbClr val="000000"/>
                        </a:buClr>
                        <a:buSzPts val="1800"/>
                        <a:buFont typeface="Arial" panose="020B0604020202020204"/>
                        <a:buNone/>
                      </a:pPr>
                      <a:r>
                        <a:rPr lang="en-US" sz="1400" u="none" strike="noStrike" cap="none" dirty="0">
                          <a:solidFill>
                            <a:schemeClr val="dk1"/>
                          </a:solidFill>
                          <a:latin typeface="Calibri" panose="020F0502020204030204" charset="0"/>
                          <a:cs typeface="Calibri" panose="020F0502020204030204" charset="0"/>
                        </a:rPr>
                        <a:t>PLC is used along with HMI for completing the system with screw capping system for the products using servo motors.</a:t>
                      </a:r>
                      <a:endParaRPr sz="1400" u="none" strike="noStrike" cap="none" dirty="0">
                        <a:solidFill>
                          <a:schemeClr val="dk1"/>
                        </a:solidFill>
                        <a:latin typeface="Calibri" panose="020F0502020204030204" charset="0"/>
                        <a:cs typeface="Calibri" panose="020F0502020204030204" charset="0"/>
                      </a:endParaRPr>
                    </a:p>
                  </a:txBody>
                  <a:tcPr marL="91450" marR="91450" marT="45725" marB="45725">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solidFill>
                      <a:srgbClr val="BBD6EE"/>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8"/>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500"/>
              </a:spcBef>
              <a:spcAft>
                <a:spcPts val="0"/>
              </a:spcAft>
              <a:buClr>
                <a:schemeClr val="dk1"/>
              </a:buClr>
              <a:buSzPts val="1100"/>
              <a:buFont typeface="Arial" panose="020B0604020202020204"/>
              <a:buNone/>
            </a:pPr>
            <a:r>
              <a:rPr lang="en-US" sz="1100" b="1">
                <a:latin typeface="Cambria" panose="02040503050406030204"/>
                <a:ea typeface="Cambria" panose="02040503050406030204"/>
                <a:cs typeface="Cambria" panose="02040503050406030204"/>
                <a:sym typeface="Cambria" panose="02040503050406030204"/>
              </a:rPr>
              <a:t>  </a:t>
            </a:r>
            <a:br>
              <a:rPr lang="en-US" sz="1100" b="1">
                <a:latin typeface="Cambria" panose="02040503050406030204"/>
                <a:ea typeface="Cambria" panose="02040503050406030204"/>
                <a:cs typeface="Cambria" panose="02040503050406030204"/>
                <a:sym typeface="Cambria" panose="02040503050406030204"/>
              </a:rPr>
            </a:br>
            <a:r>
              <a:rPr lang="en-US" sz="1100" b="1">
                <a:latin typeface="Cambria" panose="02040503050406030204"/>
                <a:ea typeface="Cambria" panose="02040503050406030204"/>
                <a:cs typeface="Cambria" panose="02040503050406030204"/>
                <a:sym typeface="Cambria" panose="02040503050406030204"/>
              </a:rPr>
              <a:t>   </a:t>
            </a:r>
            <a:r>
              <a:rPr lang="en-US" sz="2000" b="1">
                <a:solidFill>
                  <a:srgbClr val="9900FF"/>
                </a:solidFill>
                <a:latin typeface="Cambria" panose="02040503050406030204"/>
                <a:ea typeface="Cambria" panose="02040503050406030204"/>
                <a:cs typeface="Cambria" panose="02040503050406030204"/>
                <a:sym typeface="Cambria" panose="02040503050406030204"/>
              </a:rPr>
              <a:t>Design Scope</a:t>
            </a:r>
            <a:r>
              <a:rPr lang="en-US" sz="2000">
                <a:solidFill>
                  <a:srgbClr val="9900FF"/>
                </a:solidFill>
                <a:latin typeface="Cambria" panose="02040503050406030204"/>
                <a:ea typeface="Cambria" panose="02040503050406030204"/>
                <a:cs typeface="Cambria" panose="02040503050406030204"/>
                <a:sym typeface="Cambria" panose="02040503050406030204"/>
              </a:rPr>
              <a:t>:</a:t>
            </a:r>
            <a:endParaRPr lang="en-US" sz="2000">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l" rtl="0">
              <a:spcBef>
                <a:spcPts val="500"/>
              </a:spcBef>
              <a:spcAft>
                <a:spcPts val="0"/>
              </a:spcAft>
              <a:buClr>
                <a:schemeClr val="dk1"/>
              </a:buClr>
              <a:buSzPts val="1100"/>
              <a:buFont typeface="Arial" panose="020B0604020202020204"/>
              <a:buNone/>
            </a:pPr>
            <a:endParaRPr sz="2000">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spcBef>
                <a:spcPts val="500"/>
              </a:spcBef>
              <a:spcAft>
                <a:spcPts val="0"/>
              </a:spcAft>
              <a:buClr>
                <a:schemeClr val="dk1"/>
              </a:buClr>
              <a:buSzPts val="1100"/>
              <a:buFont typeface="Arial" panose="020B0604020202020204"/>
              <a:buNone/>
            </a:pPr>
            <a:r>
              <a:rPr sz="2000">
                <a:solidFill>
                  <a:schemeClr val="tx1"/>
                </a:solidFill>
                <a:latin typeface="Calibri" panose="020F0502020204030204" charset="0"/>
                <a:ea typeface="Cambria" panose="02040503050406030204"/>
                <a:cs typeface="Calibri" panose="020F0502020204030204" charset="0"/>
                <a:sym typeface="Cambria" panose="02040503050406030204"/>
              </a:rPr>
              <a:t>The proposed design can perform two different processes continuously by eliminating time </a:t>
            </a:r>
            <a:r>
              <a:rPr lang="en-US" sz="2000">
                <a:solidFill>
                  <a:schemeClr val="tx1"/>
                </a:solidFill>
                <a:latin typeface="Calibri" panose="020F0502020204030204" charset="0"/>
                <a:ea typeface="Cambria" panose="02040503050406030204"/>
                <a:cs typeface="Calibri" panose="020F0502020204030204" charset="0"/>
                <a:sym typeface="Cambria" panose="02040503050406030204"/>
              </a:rPr>
              <a:t> </a:t>
            </a:r>
            <a:r>
              <a:rPr sz="2000">
                <a:solidFill>
                  <a:schemeClr val="tx1"/>
                </a:solidFill>
                <a:latin typeface="Calibri" panose="020F0502020204030204" charset="0"/>
                <a:ea typeface="Cambria" panose="02040503050406030204"/>
                <a:cs typeface="Calibri" panose="020F0502020204030204" charset="0"/>
                <a:sym typeface="Cambria" panose="02040503050406030204"/>
              </a:rPr>
              <a:t>delay between positioning and capping of workpiece.</a:t>
            </a:r>
            <a:endParaRPr sz="2000">
              <a:solidFill>
                <a:schemeClr val="tx1"/>
              </a:solidFill>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1200"/>
              </a:spcBef>
              <a:spcAft>
                <a:spcPts val="0"/>
              </a:spcAft>
              <a:buClr>
                <a:schemeClr val="dk1"/>
              </a:buClr>
              <a:buSzPts val="1100"/>
              <a:buFont typeface="Arial" panose="020B0604020202020204"/>
              <a:buNone/>
            </a:pPr>
            <a:r>
              <a:rPr lang="en-US" sz="2000" b="1">
                <a:latin typeface="Cambria" panose="02040503050406030204"/>
                <a:ea typeface="Cambria" panose="02040503050406030204"/>
                <a:cs typeface="Cambria" panose="02040503050406030204"/>
                <a:sym typeface="Cambria" panose="02040503050406030204"/>
              </a:rPr>
              <a:t> </a:t>
            </a:r>
            <a:r>
              <a:rPr lang="en-US" sz="2000" b="1">
                <a:solidFill>
                  <a:srgbClr val="9900FF"/>
                </a:solidFill>
                <a:latin typeface="Cambria" panose="02040503050406030204"/>
                <a:ea typeface="Cambria" panose="02040503050406030204"/>
                <a:cs typeface="Cambria" panose="02040503050406030204"/>
                <a:sym typeface="Cambria" panose="02040503050406030204"/>
              </a:rPr>
              <a:t> Mechanism scope </a:t>
            </a:r>
            <a:r>
              <a:rPr lang="en-US" sz="2000">
                <a:solidFill>
                  <a:srgbClr val="9900FF"/>
                </a:solidFill>
                <a:latin typeface="Cambria" panose="02040503050406030204"/>
                <a:ea typeface="Cambria" panose="02040503050406030204"/>
                <a:cs typeface="Cambria" panose="02040503050406030204"/>
                <a:sym typeface="Cambria" panose="02040503050406030204"/>
              </a:rPr>
              <a:t>:</a:t>
            </a:r>
            <a:endParaRPr lang="en-US" sz="2000">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lnSpc>
                <a:spcPct val="115000"/>
              </a:lnSpc>
              <a:spcBef>
                <a:spcPts val="1200"/>
              </a:spcBef>
              <a:spcAft>
                <a:spcPts val="0"/>
              </a:spcAft>
              <a:buClr>
                <a:schemeClr val="dk1"/>
              </a:buClr>
              <a:buSzPts val="1100"/>
              <a:buFont typeface="Arial" panose="020B0604020202020204"/>
              <a:buNone/>
            </a:pPr>
            <a:r>
              <a:rPr lang="en-US" sz="2000">
                <a:latin typeface="Cambria" panose="02040503050406030204"/>
                <a:ea typeface="Cambria" panose="02040503050406030204"/>
                <a:cs typeface="Cambria" panose="02040503050406030204"/>
                <a:sym typeface="Cambria" panose="02040503050406030204"/>
              </a:rPr>
              <a:t>The design incorporate a pneumatic rotary actuator and a Cartesian cylinder for bottle handelling. it will be equipped with a vacuum suction cup for cap positioning and capping of bottles and to align the cap onto the workpiece in first module.  The Cartesian cylinder, operating on a linear axis system, will ensures handelling of product.</a:t>
            </a:r>
            <a:endParaRPr lang="en-US" sz="2000">
              <a:latin typeface="Cambria" panose="02040503050406030204"/>
              <a:ea typeface="Cambria" panose="02040503050406030204"/>
              <a:cs typeface="Cambria" panose="02040503050406030204"/>
              <a:sym typeface="Cambria" panose="02040503050406030204"/>
            </a:endParaRPr>
          </a:p>
          <a:p>
            <a:pPr marL="101600" lvl="0" indent="0" algn="l" rtl="0">
              <a:lnSpc>
                <a:spcPct val="115000"/>
              </a:lnSpc>
              <a:spcBef>
                <a:spcPts val="1200"/>
              </a:spcBef>
              <a:spcAft>
                <a:spcPts val="0"/>
              </a:spcAft>
              <a:buSzPts val="2000"/>
              <a:buFont typeface="Cambria" panose="02040503050406030204"/>
              <a:buNone/>
            </a:pPr>
            <a:r>
              <a:rPr lang="en-US" sz="2000" b="1">
                <a:latin typeface="Cambria" panose="02040503050406030204"/>
                <a:ea typeface="Cambria" panose="02040503050406030204"/>
                <a:cs typeface="Cambria" panose="02040503050406030204"/>
                <a:sym typeface="Cambria" panose="02040503050406030204"/>
              </a:rPr>
              <a:t>  </a:t>
            </a:r>
            <a:r>
              <a:rPr lang="en-US" sz="2000" b="1">
                <a:solidFill>
                  <a:srgbClr val="9900FF"/>
                </a:solidFill>
                <a:latin typeface="Cambria" panose="02040503050406030204"/>
                <a:ea typeface="Cambria" panose="02040503050406030204"/>
                <a:cs typeface="Cambria" panose="02040503050406030204"/>
                <a:sym typeface="Cambria" panose="02040503050406030204"/>
              </a:rPr>
              <a:t>System integration </a:t>
            </a:r>
            <a:r>
              <a:rPr lang="en-US" sz="2000">
                <a:solidFill>
                  <a:srgbClr val="9900FF"/>
                </a:solidFill>
                <a:latin typeface="Cambria" panose="02040503050406030204"/>
                <a:ea typeface="Cambria" panose="02040503050406030204"/>
                <a:cs typeface="Cambria" panose="02040503050406030204"/>
                <a:sym typeface="Cambria" panose="02040503050406030204"/>
              </a:rPr>
              <a:t>:</a:t>
            </a:r>
            <a:endParaRPr lang="en-US" sz="2000">
              <a:solidFill>
                <a:srgbClr val="9900FF"/>
              </a:solidFill>
              <a:latin typeface="Cambria" panose="02040503050406030204"/>
              <a:ea typeface="Cambria" panose="02040503050406030204"/>
              <a:cs typeface="Cambria" panose="02040503050406030204"/>
              <a:sym typeface="Cambria" panose="02040503050406030204"/>
            </a:endParaRPr>
          </a:p>
          <a:p>
            <a:pPr marL="101600" lvl="0" indent="457200" algn="just" rtl="0">
              <a:lnSpc>
                <a:spcPct val="115000"/>
              </a:lnSpc>
              <a:spcBef>
                <a:spcPts val="1200"/>
              </a:spcBef>
              <a:spcAft>
                <a:spcPts val="0"/>
              </a:spcAft>
              <a:buSzPts val="2000"/>
              <a:buFont typeface="Cambria" panose="02040503050406030204"/>
              <a:buNone/>
            </a:pPr>
            <a:r>
              <a:rPr lang="en-US" sz="2000">
                <a:solidFill>
                  <a:schemeClr val="tx1"/>
                </a:solidFill>
                <a:latin typeface="Calibri" panose="020F0502020204030204" charset="0"/>
                <a:ea typeface="Cambria" panose="02040503050406030204"/>
                <a:cs typeface="Calibri" panose="020F0502020204030204" charset="0"/>
                <a:sym typeface="Cambria" panose="02040503050406030204"/>
              </a:rPr>
              <a:t>I</a:t>
            </a:r>
            <a:r>
              <a:rPr sz="2000">
                <a:solidFill>
                  <a:schemeClr val="tx1"/>
                </a:solidFill>
                <a:latin typeface="Calibri" panose="020F0502020204030204" charset="0"/>
                <a:ea typeface="Cambria" panose="02040503050406030204"/>
                <a:cs typeface="Calibri" panose="020F0502020204030204" charset="0"/>
                <a:sym typeface="Cambria" panose="02040503050406030204"/>
              </a:rPr>
              <a:t>ntergrating PLC with sensor , acuators to automate the process and incorprating HMI  for seamless communication between the user and the system.</a:t>
            </a:r>
            <a:endParaRPr sz="2000">
              <a:solidFill>
                <a:schemeClr val="tx1"/>
              </a:solidFill>
              <a:latin typeface="Calibri" panose="020F0502020204030204" charset="0"/>
              <a:ea typeface="Cambria" panose="02040503050406030204"/>
              <a:cs typeface="Calibri" panose="020F0502020204030204" charset="0"/>
              <a:sym typeface="Cambria" panose="02040503050406030204"/>
            </a:endParaRPr>
          </a:p>
          <a:p>
            <a:pPr marL="457200" lvl="0" indent="0" algn="l" rtl="0">
              <a:lnSpc>
                <a:spcPct val="115000"/>
              </a:lnSpc>
              <a:spcBef>
                <a:spcPts val="1200"/>
              </a:spcBef>
              <a:spcAft>
                <a:spcPts val="0"/>
              </a:spcAft>
              <a:buNone/>
            </a:pPr>
            <a:endParaRPr sz="1100">
              <a:latin typeface="Arial" panose="020B0604020202020204"/>
              <a:ea typeface="Arial" panose="020B0604020202020204"/>
              <a:cs typeface="Arial" panose="020B0604020202020204"/>
              <a:sym typeface="Arial" panose="020B0604020202020204"/>
            </a:endParaRPr>
          </a:p>
          <a:p>
            <a:pPr marL="914400" lvl="2" indent="0" algn="l" rtl="0">
              <a:lnSpc>
                <a:spcPct val="90000"/>
              </a:lnSpc>
              <a:spcBef>
                <a:spcPts val="1200"/>
              </a:spcBef>
              <a:spcAft>
                <a:spcPts val="0"/>
              </a:spcAft>
              <a:buClr>
                <a:schemeClr val="dk1"/>
              </a:buClr>
              <a:buSzPts val="2000"/>
              <a:buNone/>
            </a:pPr>
            <a:endParaRPr sz="2800"/>
          </a:p>
          <a:p>
            <a:pPr marL="1143000" lvl="2" indent="-101600" algn="l" rtl="0">
              <a:lnSpc>
                <a:spcPct val="90000"/>
              </a:lnSpc>
              <a:spcBef>
                <a:spcPts val="500"/>
              </a:spcBef>
              <a:spcAft>
                <a:spcPts val="0"/>
              </a:spcAft>
              <a:buClr>
                <a:schemeClr val="dk1"/>
              </a:buClr>
              <a:buSzPts val="2000"/>
              <a:buNone/>
            </a:pPr>
            <a:endParaRPr sz="2800"/>
          </a:p>
        </p:txBody>
      </p:sp>
      <p:sp>
        <p:nvSpPr>
          <p:cNvPr id="136" name="Google Shape;13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09-09-2024</a:t>
            </a:r>
            <a:endParaRPr sz="1800" b="1">
              <a:solidFill>
                <a:srgbClr val="385623"/>
              </a:solidFill>
            </a:endParaRPr>
          </a:p>
        </p:txBody>
      </p:sp>
      <p:sp>
        <p:nvSpPr>
          <p:cNvPr id="137" name="Google Shape;13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rgbClr val="385623"/>
                </a:solidFill>
              </a:rPr>
              <a:t>FIRST REVIEW PRESENTATION</a:t>
            </a:r>
            <a:endParaRPr sz="1800" b="1">
              <a:solidFill>
                <a:srgbClr val="385623"/>
              </a:solidFill>
            </a:endParaRPr>
          </a:p>
        </p:txBody>
      </p:sp>
      <p:sp>
        <p:nvSpPr>
          <p:cNvPr id="138" name="Google Shape;13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fld>
            <a:endParaRPr sz="1800" b="1">
              <a:solidFill>
                <a:srgbClr val="385623"/>
              </a:solidFill>
            </a:endParaRPr>
          </a:p>
        </p:txBody>
      </p:sp>
      <p:sp>
        <p:nvSpPr>
          <p:cNvPr id="139" name="Google Shape;139;p18"/>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SCOPE OF THE PROJECT</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9"/>
          <p:cNvSpPr txBox="1">
            <a:spLocks noGrp="1"/>
          </p:cNvSpPr>
          <p:nvPr>
            <p:ph type="body" idx="1"/>
          </p:nvPr>
        </p:nvSpPr>
        <p:spPr>
          <a:xfrm>
            <a:off x="838199" y="775855"/>
            <a:ext cx="10674900" cy="5444700"/>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500"/>
              </a:spcBef>
              <a:spcAft>
                <a:spcPts val="0"/>
              </a:spcAft>
              <a:buClr>
                <a:schemeClr val="dk1"/>
              </a:buClr>
              <a:buSzPts val="1100"/>
              <a:buNone/>
            </a:pPr>
            <a:r>
              <a:rPr lang="en-US" sz="1100" b="1">
                <a:latin typeface="Cambria" panose="02040503050406030204"/>
                <a:ea typeface="Cambria" panose="02040503050406030204"/>
                <a:cs typeface="Cambria" panose="02040503050406030204"/>
                <a:sym typeface="Cambria" panose="02040503050406030204"/>
              </a:rPr>
              <a:t>  </a:t>
            </a:r>
            <a:endParaRPr sz="2000">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0"/>
              </a:spcBef>
              <a:spcAft>
                <a:spcPts val="0"/>
              </a:spcAft>
              <a:buClr>
                <a:schemeClr val="dk1"/>
              </a:buClr>
              <a:buSzPts val="1100"/>
              <a:buNone/>
            </a:pPr>
            <a:r>
              <a:rPr lang="en-US" sz="2000" b="1">
                <a:solidFill>
                  <a:srgbClr val="9900FF"/>
                </a:solidFill>
                <a:latin typeface="Cambria" panose="02040503050406030204"/>
                <a:ea typeface="Cambria" panose="02040503050406030204"/>
                <a:cs typeface="Cambria" panose="02040503050406030204"/>
                <a:sym typeface="Cambria" panose="02040503050406030204"/>
              </a:rPr>
              <a:t>  Safety considerations</a:t>
            </a:r>
            <a:r>
              <a:rPr lang="en-US" sz="2000">
                <a:solidFill>
                  <a:srgbClr val="9900FF"/>
                </a:solidFill>
                <a:latin typeface="Cambria" panose="02040503050406030204"/>
                <a:ea typeface="Cambria" panose="02040503050406030204"/>
                <a:cs typeface="Cambria" panose="02040503050406030204"/>
                <a:sym typeface="Cambria" panose="02040503050406030204"/>
              </a:rPr>
              <a:t>:</a:t>
            </a:r>
            <a:endParaRPr lang="en-US" sz="2000">
              <a:solidFill>
                <a:srgbClr val="9900FF"/>
              </a:solidFill>
              <a:latin typeface="Cambria" panose="02040503050406030204"/>
              <a:ea typeface="Cambria" panose="02040503050406030204"/>
              <a:cs typeface="Cambria" panose="02040503050406030204"/>
              <a:sym typeface="Cambria" panose="02040503050406030204"/>
            </a:endParaRPr>
          </a:p>
          <a:p>
            <a:pPr marL="0" lvl="0" indent="457200" algn="just" rtl="0">
              <a:lnSpc>
                <a:spcPct val="115000"/>
              </a:lnSpc>
              <a:spcBef>
                <a:spcPts val="0"/>
              </a:spcBef>
              <a:spcAft>
                <a:spcPts val="0"/>
              </a:spcAft>
              <a:buClr>
                <a:schemeClr val="dk1"/>
              </a:buClr>
              <a:buSzPts val="1100"/>
              <a:buNone/>
            </a:pPr>
            <a:r>
              <a:rPr sz="2000"/>
              <a:t>Safety considerations include employing an emergency stop to keep the system safe from accidents and an MCP to protect it from high voltage.</a:t>
            </a:r>
            <a:endParaRPr sz="2000"/>
          </a:p>
          <a:p>
            <a:pPr marL="1143000" lvl="2" indent="-101600" algn="l" rtl="0">
              <a:lnSpc>
                <a:spcPct val="90000"/>
              </a:lnSpc>
              <a:spcBef>
                <a:spcPts val="500"/>
              </a:spcBef>
              <a:spcAft>
                <a:spcPts val="0"/>
              </a:spcAft>
              <a:buClr>
                <a:schemeClr val="dk1"/>
              </a:buClr>
              <a:buSzPts val="2000"/>
              <a:buNone/>
            </a:pPr>
            <a:endParaRPr sz="2000"/>
          </a:p>
        </p:txBody>
      </p:sp>
      <p:sp>
        <p:nvSpPr>
          <p:cNvPr id="145" name="Google Shape;145;p19"/>
          <p:cNvSpPr txBox="1">
            <a:spLocks noGrp="1"/>
          </p:cNvSpPr>
          <p:nvPr>
            <p:ph type="dt" idx="10"/>
          </p:nvPr>
        </p:nvSpPr>
        <p:spPr>
          <a:xfrm>
            <a:off x="838200" y="6356350"/>
            <a:ext cx="2743200" cy="365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09-09-2024</a:t>
            </a:r>
            <a:endParaRPr sz="1800" b="1">
              <a:solidFill>
                <a:srgbClr val="385623"/>
              </a:solidFill>
            </a:endParaRPr>
          </a:p>
        </p:txBody>
      </p:sp>
      <p:sp>
        <p:nvSpPr>
          <p:cNvPr id="146" name="Google Shape;146;p19"/>
          <p:cNvSpPr txBox="1">
            <a:spLocks noGrp="1"/>
          </p:cNvSpPr>
          <p:nvPr>
            <p:ph type="ftr" idx="11"/>
          </p:nvPr>
        </p:nvSpPr>
        <p:spPr>
          <a:xfrm>
            <a:off x="4038600" y="6356350"/>
            <a:ext cx="41148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rgbClr val="385623"/>
                </a:solidFill>
              </a:rPr>
              <a:t>FIRST REVIEW PRESENTATION</a:t>
            </a:r>
            <a:endParaRPr sz="1800" b="1">
              <a:solidFill>
                <a:srgbClr val="385623"/>
              </a:solidFill>
            </a:endParaRPr>
          </a:p>
        </p:txBody>
      </p:sp>
      <p:sp>
        <p:nvSpPr>
          <p:cNvPr id="147" name="Google Shape;147;p19"/>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fld>
            <a:endParaRPr sz="1800" b="1">
              <a:solidFill>
                <a:srgbClr val="385623"/>
              </a:solidFill>
            </a:endParaRPr>
          </a:p>
        </p:txBody>
      </p:sp>
      <p:sp>
        <p:nvSpPr>
          <p:cNvPr id="148" name="Google Shape;148;p19"/>
          <p:cNvSpPr txBox="1">
            <a:spLocks noGrp="1"/>
          </p:cNvSpPr>
          <p:nvPr>
            <p:ph type="title"/>
          </p:nvPr>
        </p:nvSpPr>
        <p:spPr>
          <a:xfrm>
            <a:off x="838200" y="240434"/>
            <a:ext cx="10515600" cy="4383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SCOPE OF THE PROJECT</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0"/>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115000"/>
              </a:lnSpc>
              <a:spcBef>
                <a:spcPts val="500"/>
              </a:spcBef>
              <a:spcAft>
                <a:spcPts val="0"/>
              </a:spcAft>
              <a:buClr>
                <a:schemeClr val="dk1"/>
              </a:buClr>
              <a:buSzPts val="1100"/>
              <a:buFont typeface="Arial" panose="020B0604020202020204"/>
              <a:buNone/>
            </a:pPr>
            <a:endParaRPr lang="en-US" sz="1800">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500"/>
              </a:spcBef>
              <a:spcAft>
                <a:spcPts val="0"/>
              </a:spcAft>
              <a:buClr>
                <a:schemeClr val="dk1"/>
              </a:buClr>
              <a:buSzPts val="1100"/>
              <a:buFont typeface="Arial" panose="020B0604020202020204"/>
              <a:buNone/>
            </a:pPr>
            <a:r>
              <a:rPr lang="en-US" sz="1800">
                <a:latin typeface="Calibri" panose="020F0502020204030204" charset="0"/>
                <a:ea typeface="Cambria" panose="02040503050406030204"/>
                <a:cs typeface="Calibri" panose="020F0502020204030204" charset="0"/>
                <a:sym typeface="Cambria" panose="02040503050406030204"/>
              </a:rPr>
              <a:t>Several significant aspects contribute to the current requirement for a study on automating cap placement, cap locking, and workpiece storage with a Cartesian actuator controlled by a PLC and HMI.</a:t>
            </a:r>
            <a:endParaRPr lang="en-US" sz="1800">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500"/>
              </a:spcBef>
              <a:spcAft>
                <a:spcPts val="0"/>
              </a:spcAft>
              <a:buClr>
                <a:schemeClr val="dk1"/>
              </a:buClr>
              <a:buSzPts val="1100"/>
              <a:buFont typeface="Arial" panose="020B0604020202020204"/>
              <a:buNone/>
            </a:pPr>
            <a:r>
              <a:rPr lang="en-US" sz="1800">
                <a:latin typeface="Calibri" panose="020F0502020204030204" charset="0"/>
                <a:ea typeface="Cambria" panose="02040503050406030204"/>
                <a:cs typeface="Calibri" panose="020F0502020204030204" charset="0"/>
                <a:sym typeface="Cambria" panose="02040503050406030204"/>
              </a:rPr>
              <a:t>First, automation can significantly increase efficiency by lowering the time and labor required for manual activities, particularly in industries with high production demands. Second, automated solutions give greater precision and consistency in processes such as cap installation and locking, resulting in superior product quality and fewer errors.</a:t>
            </a:r>
            <a:endParaRPr lang="en-US" sz="1800">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500"/>
              </a:spcBef>
              <a:spcAft>
                <a:spcPts val="0"/>
              </a:spcAft>
              <a:buClr>
                <a:schemeClr val="dk1"/>
              </a:buClr>
              <a:buSzPts val="1100"/>
              <a:buFont typeface="Arial" panose="020B0604020202020204"/>
              <a:buNone/>
            </a:pPr>
            <a:r>
              <a:rPr lang="en-US" sz="1800">
                <a:latin typeface="Calibri" panose="020F0502020204030204" charset="0"/>
                <a:ea typeface="Cambria" panose="02040503050406030204"/>
                <a:cs typeface="Calibri" panose="020F0502020204030204" charset="0"/>
                <a:sym typeface="Cambria" panose="02040503050406030204"/>
              </a:rPr>
              <a:t>Furthermore, integrating Cartesian actuators with PLC and HMI systems allows for seamless communication and coordination between multiple machines, resulting in smoother operations and simpler monitoring of processes.This is critical for enhancing efficiency and safety since automation reduces the need for human intervention in potentially dangerous jobs.</a:t>
            </a:r>
            <a:endParaRPr lang="en-US" sz="1800">
              <a:latin typeface="Calibri" panose="020F0502020204030204" charset="0"/>
              <a:ea typeface="Cambria" panose="02040503050406030204"/>
              <a:cs typeface="Calibri" panose="020F0502020204030204" charset="0"/>
              <a:sym typeface="Cambria" panose="02040503050406030204"/>
            </a:endParaRPr>
          </a:p>
          <a:p>
            <a:pPr marL="0" lvl="0" indent="0" algn="l" rtl="0">
              <a:lnSpc>
                <a:spcPct val="115000"/>
              </a:lnSpc>
              <a:spcBef>
                <a:spcPts val="500"/>
              </a:spcBef>
              <a:spcAft>
                <a:spcPts val="0"/>
              </a:spcAft>
              <a:buClr>
                <a:schemeClr val="dk1"/>
              </a:buClr>
              <a:buSzPts val="1100"/>
              <a:buFont typeface="Arial" panose="020B0604020202020204"/>
              <a:buNone/>
            </a:pPr>
            <a:r>
              <a:rPr lang="en-US" sz="1800">
                <a:latin typeface="Calibri" panose="020F0502020204030204" charset="0"/>
                <a:ea typeface="Cambria" panose="02040503050406030204"/>
                <a:cs typeface="Calibri" panose="020F0502020204030204" charset="0"/>
                <a:sym typeface="Cambria" panose="02040503050406030204"/>
              </a:rPr>
              <a:t>Scalability is also a significant consideration. As production requirements expand or change, automation systems must adapt to different product sizes and specifications. Finally, with the rapid growth of PLCs, HMIs, and actuator technologies, it is critical to investigate how these advancements might deliver more dependable and cost-effective solutions to industrial processes. </a:t>
            </a:r>
            <a:endParaRPr sz="1800">
              <a:latin typeface="Calibri" panose="020F0502020204030204" charset="0"/>
              <a:cs typeface="Calibri" panose="020F0502020204030204" charset="0"/>
            </a:endParaRPr>
          </a:p>
        </p:txBody>
      </p:sp>
      <p:sp>
        <p:nvSpPr>
          <p:cNvPr id="154" name="Google Shape;154;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rgbClr val="385623"/>
                </a:solidFill>
              </a:rPr>
              <a:t>09-09-2024</a:t>
            </a:r>
            <a:endParaRPr sz="1800" b="1">
              <a:solidFill>
                <a:srgbClr val="385623"/>
              </a:solidFill>
            </a:endParaRPr>
          </a:p>
        </p:txBody>
      </p:sp>
      <p:sp>
        <p:nvSpPr>
          <p:cNvPr id="155" name="Google Shape;155;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rgbClr val="385623"/>
                </a:solidFill>
              </a:rPr>
              <a:t>FIRST REVIEW PRESENTATION</a:t>
            </a:r>
            <a:endParaRPr sz="1800" b="1">
              <a:solidFill>
                <a:srgbClr val="385623"/>
              </a:solidFill>
            </a:endParaRPr>
          </a:p>
        </p:txBody>
      </p:sp>
      <p:sp>
        <p:nvSpPr>
          <p:cNvPr id="156" name="Google Shape;156;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800"/>
              <a:buNone/>
            </a:pPr>
            <a:fld id="{00000000-1234-1234-1234-123412341234}" type="slidenum">
              <a:rPr lang="en-US" sz="1800" b="1">
                <a:solidFill>
                  <a:srgbClr val="385623"/>
                </a:solidFill>
              </a:rPr>
            </a:fld>
            <a:endParaRPr sz="1800" b="1">
              <a:solidFill>
                <a:srgbClr val="385623"/>
              </a:solidFill>
            </a:endParaRPr>
          </a:p>
        </p:txBody>
      </p:sp>
      <p:sp>
        <p:nvSpPr>
          <p:cNvPr id="157" name="Google Shape;157;p20"/>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NEED FOR THE CURRENT STUDY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1"/>
          <p:cNvSpPr txBox="1">
            <a:spLocks noGrp="1"/>
          </p:cNvSpPr>
          <p:nvPr>
            <p:ph type="body" idx="1"/>
          </p:nvPr>
        </p:nvSpPr>
        <p:spPr>
          <a:xfrm>
            <a:off x="838199" y="775855"/>
            <a:ext cx="10674927" cy="5444836"/>
          </a:xfrm>
          <a:prstGeom prst="rect">
            <a:avLst/>
          </a:prstGeom>
          <a:noFill/>
          <a:ln w="9525" cap="flat" cmpd="sng">
            <a:solidFill>
              <a:srgbClr val="C00000"/>
            </a:solidFill>
            <a:prstDash val="solid"/>
            <a:round/>
            <a:headEnd type="none" w="sm" len="sm"/>
            <a:tailEnd type="none" w="sm" len="sm"/>
          </a:ln>
        </p:spPr>
        <p:txBody>
          <a:bodyPr spcFirstLastPara="1" wrap="square" lIns="91425" tIns="45700" rIns="91425" bIns="45700" anchor="t" anchorCtr="0">
            <a:noAutofit/>
          </a:bodyPr>
          <a:lstStyle/>
          <a:p>
            <a:pPr marL="0" lvl="0" indent="0" algn="l" rtl="0">
              <a:spcBef>
                <a:spcPts val="1000"/>
              </a:spcBef>
              <a:spcAft>
                <a:spcPts val="0"/>
              </a:spcAft>
              <a:buNone/>
            </a:pPr>
            <a:r>
              <a:rPr lang="en-US" sz="2400">
                <a:solidFill>
                  <a:srgbClr val="9900FF"/>
                </a:solidFill>
                <a:latin typeface="Cambria" panose="02040503050406030204"/>
                <a:ea typeface="Cambria" panose="02040503050406030204"/>
                <a:cs typeface="Cambria" panose="02040503050406030204"/>
                <a:sym typeface="Cambria" panose="02040503050406030204"/>
              </a:rPr>
              <a:t>    </a:t>
            </a:r>
            <a:br>
              <a:rPr lang="en-US" sz="2400">
                <a:solidFill>
                  <a:srgbClr val="9900FF"/>
                </a:solidFill>
                <a:latin typeface="Cambria" panose="02040503050406030204"/>
                <a:ea typeface="Cambria" panose="02040503050406030204"/>
                <a:cs typeface="Cambria" panose="02040503050406030204"/>
                <a:sym typeface="Cambria" panose="02040503050406030204"/>
              </a:rPr>
            </a:br>
            <a:r>
              <a:rPr lang="en-US" sz="2400">
                <a:solidFill>
                  <a:srgbClr val="9900FF"/>
                </a:solidFill>
                <a:latin typeface="Cambria" panose="02040503050406030204"/>
                <a:ea typeface="Cambria" panose="02040503050406030204"/>
                <a:cs typeface="Cambria" panose="02040503050406030204"/>
                <a:sym typeface="Cambria" panose="02040503050406030204"/>
              </a:rPr>
              <a:t>    </a:t>
            </a:r>
            <a:r>
              <a:rPr lang="en-US" sz="2400" b="1">
                <a:solidFill>
                  <a:srgbClr val="9900FF"/>
                </a:solidFill>
                <a:latin typeface="Cambria" panose="02040503050406030204"/>
                <a:ea typeface="Cambria" panose="02040503050406030204"/>
                <a:cs typeface="Cambria" panose="02040503050406030204"/>
                <a:sym typeface="Cambria" panose="02040503050406030204"/>
              </a:rPr>
              <a:t> 1. Technical Feasibility</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l" rtl="0">
              <a:lnSpc>
                <a:spcPct val="115000"/>
              </a:lnSpc>
              <a:spcBef>
                <a:spcPts val="10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     2. Economic Feasibility</a:t>
            </a:r>
            <a:br>
              <a:rPr lang="en-US" sz="2400" b="1">
                <a:solidFill>
                  <a:srgbClr val="9900FF"/>
                </a:solidFill>
                <a:latin typeface="Cambria" panose="02040503050406030204"/>
                <a:ea typeface="Cambria" panose="02040503050406030204"/>
                <a:cs typeface="Cambria" panose="02040503050406030204"/>
                <a:sym typeface="Cambria" panose="02040503050406030204"/>
              </a:rPr>
            </a:br>
            <a:r>
              <a:rPr lang="en-US" sz="2400" b="1">
                <a:solidFill>
                  <a:srgbClr val="9900FF"/>
                </a:solidFill>
                <a:latin typeface="Cambria" panose="02040503050406030204"/>
                <a:ea typeface="Cambria" panose="02040503050406030204"/>
                <a:cs typeface="Cambria" panose="02040503050406030204"/>
                <a:sym typeface="Cambria" panose="02040503050406030204"/>
              </a:rPr>
              <a:t>     3. Operational Feasibility</a:t>
            </a:r>
            <a:endParaRPr sz="2400" b="1">
              <a:solidFill>
                <a:srgbClr val="9900FF"/>
              </a:solidFill>
              <a:latin typeface="Cambria" panose="02040503050406030204"/>
              <a:ea typeface="Cambria" panose="02040503050406030204"/>
              <a:cs typeface="Cambria" panose="02040503050406030204"/>
              <a:sym typeface="Cambria" panose="02040503050406030204"/>
            </a:endParaRPr>
          </a:p>
          <a:p>
            <a:pPr marL="0" lvl="0" indent="0" algn="l" rtl="0">
              <a:lnSpc>
                <a:spcPct val="100000"/>
              </a:lnSpc>
              <a:spcBef>
                <a:spcPts val="1000"/>
              </a:spcBef>
              <a:spcAft>
                <a:spcPts val="0"/>
              </a:spcAft>
              <a:buNone/>
            </a:pPr>
            <a:r>
              <a:rPr lang="en-US" sz="2400" b="1">
                <a:solidFill>
                  <a:srgbClr val="9900FF"/>
                </a:solidFill>
                <a:latin typeface="Cambria" panose="02040503050406030204"/>
                <a:ea typeface="Cambria" panose="02040503050406030204"/>
                <a:cs typeface="Cambria" panose="02040503050406030204"/>
                <a:sym typeface="Cambria" panose="02040503050406030204"/>
              </a:rPr>
              <a:t>     4. Market Feasibility</a:t>
            </a:r>
            <a:endParaRPr lang="en-US" sz="2400" b="1">
              <a:solidFill>
                <a:srgbClr val="9900FF"/>
              </a:solidFill>
              <a:latin typeface="Cambria" panose="02040503050406030204"/>
              <a:ea typeface="Cambria" panose="02040503050406030204"/>
              <a:cs typeface="Cambria" panose="02040503050406030204"/>
              <a:sym typeface="Cambria" panose="02040503050406030204"/>
            </a:endParaRPr>
          </a:p>
        </p:txBody>
      </p:sp>
      <p:sp>
        <p:nvSpPr>
          <p:cNvPr id="163" name="Google Shape;163;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1400"/>
              <a:buNone/>
            </a:pPr>
            <a:r>
              <a:rPr lang="en-US" sz="1800" b="1">
                <a:solidFill>
                  <a:schemeClr val="dk1"/>
                </a:solidFill>
              </a:rPr>
              <a:t>09-09-2024</a:t>
            </a:r>
            <a:endParaRPr sz="1800" b="1">
              <a:solidFill>
                <a:schemeClr val="dk1"/>
              </a:solidFill>
            </a:endParaRPr>
          </a:p>
        </p:txBody>
      </p:sp>
      <p:sp>
        <p:nvSpPr>
          <p:cNvPr id="164" name="Google Shape;164;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sz="1800" b="1">
                <a:solidFill>
                  <a:schemeClr val="dk1"/>
                </a:solidFill>
              </a:rPr>
              <a:t>FIRST REVIEW PRESENTATION</a:t>
            </a:r>
            <a:endParaRPr sz="1800" b="1">
              <a:solidFill>
                <a:schemeClr val="dk1"/>
              </a:solidFill>
            </a:endParaRPr>
          </a:p>
        </p:txBody>
      </p:sp>
      <p:sp>
        <p:nvSpPr>
          <p:cNvPr id="165" name="Google Shape;165;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1200"/>
              <a:buNone/>
            </a:pPr>
            <a:fld id="{00000000-1234-1234-1234-123412341234}" type="slidenum">
              <a:rPr lang="en-US" sz="1800" b="1">
                <a:solidFill>
                  <a:schemeClr val="dk1"/>
                </a:solidFill>
              </a:rPr>
            </a:fld>
            <a:endParaRPr sz="1800" b="1">
              <a:solidFill>
                <a:schemeClr val="dk1"/>
              </a:solidFill>
            </a:endParaRPr>
          </a:p>
        </p:txBody>
      </p:sp>
      <p:sp>
        <p:nvSpPr>
          <p:cNvPr id="166" name="Google Shape;166;p21"/>
          <p:cNvSpPr txBox="1">
            <a:spLocks noGrp="1"/>
          </p:cNvSpPr>
          <p:nvPr>
            <p:ph type="title"/>
          </p:nvPr>
        </p:nvSpPr>
        <p:spPr>
          <a:xfrm>
            <a:off x="838200" y="240434"/>
            <a:ext cx="10515600" cy="43843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rgbClr val="2F5496"/>
              </a:buClr>
              <a:buSzPts val="2400"/>
              <a:buFont typeface="Cambria" panose="02040503050406030204"/>
              <a:buNone/>
            </a:pPr>
            <a:r>
              <a:rPr lang="en-US" sz="2400" b="1">
                <a:solidFill>
                  <a:srgbClr val="2F5496"/>
                </a:solidFill>
                <a:latin typeface="Cambria" panose="02040503050406030204"/>
                <a:ea typeface="Cambria" panose="02040503050406030204"/>
                <a:cs typeface="Cambria" panose="02040503050406030204"/>
                <a:sym typeface="Cambria" panose="02040503050406030204"/>
              </a:rPr>
              <a:t>FEASIBILITY ANALYSIS </a:t>
            </a:r>
            <a:endParaRPr sz="2400" b="1">
              <a:solidFill>
                <a:srgbClr val="2F5496"/>
              </a:solidFill>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15238</Words>
  <Application>WPS Presentation</Application>
  <PresentationFormat>Widescreen</PresentationFormat>
  <Paragraphs>507</Paragraphs>
  <Slides>26</Slides>
  <Notes>26</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26</vt:i4>
      </vt:variant>
    </vt:vector>
  </HeadingPairs>
  <TitlesOfParts>
    <vt:vector size="38" baseType="lpstr">
      <vt:lpstr>Arial</vt:lpstr>
      <vt:lpstr>SimSun</vt:lpstr>
      <vt:lpstr>Wingdings</vt:lpstr>
      <vt:lpstr>Arial</vt:lpstr>
      <vt:lpstr>Calibri</vt:lpstr>
      <vt:lpstr>Cambria</vt:lpstr>
      <vt:lpstr>Verdana</vt:lpstr>
      <vt:lpstr>Cambria</vt:lpstr>
      <vt:lpstr>Calibri</vt:lpstr>
      <vt:lpstr>Microsoft YaHei</vt:lpstr>
      <vt:lpstr>Arial Unicode MS</vt:lpstr>
      <vt:lpstr>Office Theme</vt:lpstr>
      <vt:lpstr>Academic Year 2024 - 25  S7 PROJECT WORK I First Review </vt:lpstr>
      <vt:lpstr>AIM &amp; OBJECTIVES OF THE PROJECT  (Problem Statement)</vt:lpstr>
      <vt:lpstr>AIM &amp; OBJECTIVES OF THE PROJECT  (Problem Statement)</vt:lpstr>
      <vt:lpstr>LITERATURE SURVEY </vt:lpstr>
      <vt:lpstr>LITERATURE SURVEY </vt:lpstr>
      <vt:lpstr>SCOPE OF THE PROJECT</vt:lpstr>
      <vt:lpstr>SCOPE OF THE PROJECT</vt:lpstr>
      <vt:lpstr>NEED FOR THE CURRENT STUDY </vt:lpstr>
      <vt:lpstr>FEASIBILITY ANALYSIS </vt:lpstr>
      <vt:lpstr>FEASIBILITY ANALYSIS Cont….</vt:lpstr>
      <vt:lpstr>FEASIBILITY ANALYSIS Cont….</vt:lpstr>
      <vt:lpstr>PROPOSED METHODOLOGY ( Gantt Chart) </vt:lpstr>
      <vt:lpstr>CHOICE  OF  COMPONENTS  /  MODULES  / METHODS/TECHNIQUES  EQUIPMENT  USED FOR  PROJECT DEVELOPMENT </vt:lpstr>
      <vt:lpstr>CHOICE  OF  COMPONENTS  /  MODULES  / METHODS/TECHNIQUES  EQUIPMENT  USED FOR  PROJECT DEVELOPMENT </vt:lpstr>
      <vt:lpstr>CHOICE  OF  COMPONENTS  /  MODULES  / METHODS/TECHNIQUES  EQUIPMENT  USED FOR  PROJECT DEVELOPMENT </vt:lpstr>
      <vt:lpstr>CHOICE  OF  COMPONENTS  /  MODULES  / METHODS/TECHNIQUES  EQUIPMENT  USED FOR  PROJECT DEVELOPMENT </vt:lpstr>
      <vt:lpstr>CHOICE  OF  COMPONENTS  /  MODULES  / METHODS/TECHNIQUES  EQUIPMENT  USED FOR  PROJECT DEVELOPMENT </vt:lpstr>
      <vt:lpstr>DESIGN(S) </vt:lpstr>
      <vt:lpstr>INDIVIDUAL CONTRIBUTIONS TO THE WORK </vt:lpstr>
      <vt:lpstr>INDIVIDUAL CONTRIBUTIONS TO THE WORK </vt:lpstr>
      <vt:lpstr>INDIVIDUAL CONTRIBUTIONS TO THE WORK </vt:lpstr>
      <vt:lpstr>INDIVIDUAL CONTRIBUTIONS TO THE WORK </vt:lpstr>
      <vt:lpstr>PENDING WORKS AND PLAN FOR COMPLETION  </vt:lpstr>
      <vt:lpstr>PLAN FOR PUBLICATIONS</vt:lpstr>
      <vt:lpstr>Status on Partial Completion and Submission of Project Report</vt:lpstr>
      <vt:lpstr>REFERENCES ( Journal Papers/ Books / Website in IEEE Format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Academic Year 2024 - 25  S7 PROJECT WORK I First Review</dc:title>
  <dc:creator>kavinraj</dc:creator>
  <cp:lastModifiedBy>WPS_1725522047</cp:lastModifiedBy>
  <cp:revision>57</cp:revision>
  <dcterms:created xsi:type="dcterms:W3CDTF">2024-09-09T03:41:00Z</dcterms:created>
  <dcterms:modified xsi:type="dcterms:W3CDTF">2024-09-09T19:27:03Z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88131CC38A874D0A9F012CB5CA7D6048_12</vt:lpwstr>
  </property>
  <property fmtid="{D5CDD505-2E9C-101B-9397-08002B2CF9AE}" pid="3" name="KSOProductBuildVer">
    <vt:lpwstr>1033-12.2.0.18165</vt:lpwstr>
  </property>
</Properties>
</file>