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7"/>
  </p:notesMasterIdLst>
  <p:sldIdLst>
    <p:sldId id="367" r:id="rId5"/>
    <p:sldId id="368" r:id="rId6"/>
    <p:sldId id="369" r:id="rId7"/>
    <p:sldId id="370" r:id="rId8"/>
    <p:sldId id="371" r:id="rId9"/>
    <p:sldId id="372" r:id="rId10"/>
    <p:sldId id="373" r:id="rId11"/>
    <p:sldId id="374" r:id="rId12"/>
    <p:sldId id="375" r:id="rId13"/>
    <p:sldId id="376" r:id="rId14"/>
    <p:sldId id="377" r:id="rId15"/>
    <p:sldId id="348"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592178-F033-D4A4-1C7C-B768D5388035}" v="157" dt="2023-08-16T08:51:23.496"/>
    <p1510:client id="{2A6E1EEA-26FA-3051-5D10-24B2AEE020AD}" v="1" dt="2023-08-09T07:52:16.128"/>
    <p1510:client id="{2E74B55C-EDF1-11E4-F799-DB2F1ADAEF81}" v="111" dt="2023-08-16T12:41:14.092"/>
    <p1510:client id="{4874CBA3-038D-A30C-840F-2D3931F4BB12}" v="53" dt="2023-08-16T11:22:10.777"/>
    <p1510:client id="{6240E5D0-33D0-60B6-5770-43E44B3129F8}" v="24" dt="2023-08-09T18:35:52.707"/>
    <p1510:client id="{6650A404-D67C-24D4-A22C-A8BBCB97859F}" v="1" dt="2023-09-20T09:44:07.072"/>
    <p1510:client id="{6CFF62D5-597A-B795-0ED2-A20E4C06CA37}" v="1" dt="2023-08-14T13:26:42.690"/>
    <p1510:client id="{7E5385B7-2E3B-268E-3287-DDDE77D3C7D3}" v="3" dt="2023-08-29T04:59:28.320"/>
    <p1510:client id="{868F185A-C08C-0D0F-B397-F9731E70CFAC}" v="23" dt="2023-08-09T08:49:05.826"/>
    <p1510:client id="{88871C63-57B2-5A31-CF8A-62D7EA3C5ED9}" v="29" dt="2023-08-16T09:57:05.056"/>
    <p1510:client id="{B63EB395-6DD7-2A95-6146-2FC0411CDF51}" v="1" dt="2023-08-12T06:14:01.894"/>
    <p1510:client id="{B686AB05-101B-C7C9-AE00-781548084783}" v="59" dt="2023-08-17T13:30:11.121"/>
    <p1510:client id="{B6A789F4-53EA-1068-2129-2F66495D369D}" v="89" dt="2023-08-11T14:31:42.534"/>
    <p1510:client id="{C2D625D5-2DC7-9931-0BF7-65CA507BA636}" v="80" dt="2023-08-14T13:12:20.070"/>
    <p1510:client id="{D5A39A78-B5FE-0130-A130-AD5A24042EF4}" v="57" dt="2023-08-12T05:35:11.040"/>
    <p1510:client id="{E405579D-5227-17FC-7BE4-5830DFD1B09C}" v="4" dt="2023-08-16T12:28:18.022"/>
    <p1510:client id="{E4F21148-893C-6A8F-EB25-B418AB53B3BE}" v="1" dt="2023-08-16T03:10:07.207"/>
    <p1510:client id="{F435C313-F223-9DCE-4533-5D6185A8BFEC}" v="24" dt="2023-08-16T13:13:45.501"/>
    <p1510:client id="{F54FB580-A04E-E0C6-55E7-46B752432495}" v="139" dt="2023-08-16T11:20:02.0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4520" autoAdjust="0"/>
  </p:normalViewPr>
  <p:slideViewPr>
    <p:cSldViewPr snapToGrid="0">
      <p:cViewPr>
        <p:scale>
          <a:sx n="108" d="100"/>
          <a:sy n="108" d="100"/>
        </p:scale>
        <p:origin x="-276" y="66"/>
      </p:cViewPr>
      <p:guideLst>
        <p:guide orient="horz" pos="588"/>
        <p:guide orient="horz" pos="852"/>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3"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shmi Mishra" userId="S::rmishra@edunetfoundation.org::6469e6c3-66fa-4f4f-9c10-a71ac4161bf2" providerId="AD" clId="Web-{6650A404-D67C-24D4-A22C-A8BBCB97859F}"/>
    <pc:docChg chg="modSld">
      <pc:chgData name="Rashmi Mishra" userId="S::rmishra@edunetfoundation.org::6469e6c3-66fa-4f4f-9c10-a71ac4161bf2" providerId="AD" clId="Web-{6650A404-D67C-24D4-A22C-A8BBCB97859F}" dt="2023-09-20T09:44:07.072" v="0" actId="1076"/>
      <pc:docMkLst>
        <pc:docMk/>
      </pc:docMkLst>
      <pc:sldChg chg="modSp">
        <pc:chgData name="Rashmi Mishra" userId="S::rmishra@edunetfoundation.org::6469e6c3-66fa-4f4f-9c10-a71ac4161bf2" providerId="AD" clId="Web-{6650A404-D67C-24D4-A22C-A8BBCB97859F}" dt="2023-09-20T09:44:07.072" v="0" actId="1076"/>
        <pc:sldMkLst>
          <pc:docMk/>
          <pc:sldMk cId="312414391" sldId="378"/>
        </pc:sldMkLst>
        <pc:picChg chg="mod">
          <ac:chgData name="Rashmi Mishra" userId="S::rmishra@edunetfoundation.org::6469e6c3-66fa-4f4f-9c10-a71ac4161bf2" providerId="AD" clId="Web-{6650A404-D67C-24D4-A22C-A8BBCB97859F}" dt="2023-09-20T09:44:07.072" v="0" actId="1076"/>
          <ac:picMkLst>
            <pc:docMk/>
            <pc:sldMk cId="312414391" sldId="378"/>
            <ac:picMk id="2" creationId="{E349563B-B43C-CCAE-CB75-01877219252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r>
              <a:rPr lang="en-US" b="1">
                <a:latin typeface="Calibri"/>
                <a:cs typeface="Calibri"/>
              </a:rPr>
              <a:t>These are the list of chapters that we are going to cover in these foundation codes. Those are chapter one what are AI and ML? chapter 2 applied Python programming in AI,  and chapter 3 is</a:t>
            </a:r>
            <a:r>
              <a:rPr lang="en-US" b="1"/>
              <a:t> exploratory data analysis for ML. </a:t>
            </a: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12</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23-01-2024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dirty="0"/>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dirty="0"/>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dirty="0"/>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smtClean="0"/>
              <a:t>Airline-X</a:t>
            </a:r>
            <a:endParaRPr lang="en-US" dirty="0"/>
          </a:p>
        </p:txBody>
      </p:sp>
      <p:sp>
        <p:nvSpPr>
          <p:cNvPr id="9" name="Rectangle 8">
            <a:extLst>
              <a:ext uri="{FF2B5EF4-FFF2-40B4-BE49-F238E27FC236}">
                <a16:creationId xmlns=""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 xmlns:a16="http://schemas.microsoft.com/office/drawing/2014/main"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mod="1">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E15EB3E8-4D66-E74C-AA85-D6FA3DDF1FCB}"/>
              </a:ext>
            </a:extLst>
          </p:cNvPr>
          <p:cNvPicPr>
            <a:picLocks noChangeAspect="1"/>
          </p:cNvPicPr>
          <p:nvPr/>
        </p:nvPicPr>
        <p:blipFill>
          <a:blip r:embed="rId3"/>
          <a:stretch>
            <a:fillRect/>
          </a:stretch>
        </p:blipFill>
        <p:spPr>
          <a:xfrm>
            <a:off x="-1" y="-122464"/>
            <a:ext cx="9144000" cy="5143500"/>
          </a:xfrm>
          <a:prstGeom prst="rect">
            <a:avLst/>
          </a:prstGeom>
        </p:spPr>
      </p:pic>
      <p:sp>
        <p:nvSpPr>
          <p:cNvPr id="5" name="Rectangle: Rounded Corners 4">
            <a:extLst>
              <a:ext uri="{FF2B5EF4-FFF2-40B4-BE49-F238E27FC236}">
                <a16:creationId xmlns="" xmlns:a16="http://schemas.microsoft.com/office/drawing/2014/main" id="{1BFECF01-5B37-F500-F5BF-94F4716E2D91}"/>
              </a:ext>
            </a:extLst>
          </p:cNvPr>
          <p:cNvSpPr/>
          <p:nvPr/>
        </p:nvSpPr>
        <p:spPr>
          <a:xfrm>
            <a:off x="1122742" y="717201"/>
            <a:ext cx="6898511" cy="3300884"/>
          </a:xfrm>
          <a:prstGeom prst="roundRect">
            <a:avLst>
              <a:gd name="adj" fmla="val 8418"/>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 xmlns:a16="http://schemas.microsoft.com/office/drawing/2014/main" id="{EBB721ED-22E4-6DB0-5857-C0300ED9B39A}"/>
              </a:ext>
            </a:extLst>
          </p:cNvPr>
          <p:cNvGrpSpPr/>
          <p:nvPr/>
        </p:nvGrpSpPr>
        <p:grpSpPr>
          <a:xfrm>
            <a:off x="1548292" y="1160736"/>
            <a:ext cx="6047412" cy="601034"/>
            <a:chOff x="1567263" y="1495382"/>
            <a:chExt cx="6047412" cy="601034"/>
          </a:xfrm>
        </p:grpSpPr>
        <p:pic>
          <p:nvPicPr>
            <p:cNvPr id="8" name="Google Shape;110;p4" descr="A close up of a sign&#10;&#10;Description automatically generated">
              <a:extLst>
                <a:ext uri="{FF2B5EF4-FFF2-40B4-BE49-F238E27FC236}">
                  <a16:creationId xmlns=""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 xmlns:a16="http://schemas.microsoft.com/office/drawing/2014/main" id="{5FD0626E-7FFA-F384-1DF5-056574800B20}"/>
              </a:ext>
            </a:extLst>
          </p:cNvPr>
          <p:cNvSpPr txBox="1"/>
          <p:nvPr/>
        </p:nvSpPr>
        <p:spPr>
          <a:xfrm>
            <a:off x="1122743" y="1865530"/>
            <a:ext cx="7427589" cy="2031325"/>
          </a:xfrm>
          <a:prstGeom prst="rect">
            <a:avLst/>
          </a:prstGeom>
          <a:noFill/>
        </p:spPr>
        <p:txBody>
          <a:bodyPr wrap="square">
            <a:spAutoFit/>
          </a:bodyPr>
          <a:lstStyle/>
          <a:p>
            <a:pPr algn="ctr"/>
            <a:r>
              <a:rPr lang="en-US" sz="2800" dirty="0" smtClean="0"/>
              <a:t>FLIGHT RESERVATION SYSTEM</a:t>
            </a:r>
            <a:endParaRPr lang="en-US" dirty="0" smtClean="0"/>
          </a:p>
          <a:p>
            <a:endParaRPr lang="en-US" sz="1400" dirty="0" smtClean="0"/>
          </a:p>
          <a:p>
            <a:r>
              <a:rPr lang="en-US" sz="1400" b="1" dirty="0" smtClean="0"/>
              <a:t>Team Members</a:t>
            </a:r>
            <a:r>
              <a:rPr lang="en-US" b="1" dirty="0" smtClean="0"/>
              <a:t>:                                                            Guide:</a:t>
            </a:r>
            <a:r>
              <a:rPr lang="en-US" dirty="0" smtClean="0"/>
              <a:t> </a:t>
            </a:r>
            <a:r>
              <a:rPr lang="en-US" dirty="0" err="1" smtClean="0"/>
              <a:t>Mrs.R.Umamaheshwari</a:t>
            </a:r>
            <a:r>
              <a:rPr lang="en-US" dirty="0" smtClean="0"/>
              <a:t> </a:t>
            </a:r>
            <a:r>
              <a:rPr lang="en-US" sz="1400" dirty="0" smtClean="0"/>
              <a:t>   </a:t>
            </a:r>
          </a:p>
          <a:p>
            <a:r>
              <a:rPr lang="en-US" dirty="0" smtClean="0"/>
              <a:t>Robin V                              </a:t>
            </a:r>
          </a:p>
          <a:p>
            <a:r>
              <a:rPr lang="en-US" dirty="0" err="1" smtClean="0"/>
              <a:t>Suman</a:t>
            </a:r>
            <a:r>
              <a:rPr lang="en-US" dirty="0" smtClean="0"/>
              <a:t> S</a:t>
            </a:r>
          </a:p>
          <a:p>
            <a:r>
              <a:rPr lang="en-US" sz="1400" dirty="0" err="1" smtClean="0"/>
              <a:t>Vengadesh</a:t>
            </a:r>
            <a:r>
              <a:rPr lang="en-US" sz="1400" dirty="0" smtClean="0"/>
              <a:t> R</a:t>
            </a:r>
          </a:p>
          <a:p>
            <a:r>
              <a:rPr lang="en-US" dirty="0" err="1" smtClean="0"/>
              <a:t>Aswin</a:t>
            </a:r>
            <a:r>
              <a:rPr lang="en-US" dirty="0" smtClean="0"/>
              <a:t> B K</a:t>
            </a:r>
          </a:p>
          <a:p>
            <a:r>
              <a:rPr lang="en-US" dirty="0" err="1"/>
              <a:t>Thamaraikannan</a:t>
            </a:r>
            <a:r>
              <a:rPr lang="en-US" dirty="0"/>
              <a:t> </a:t>
            </a:r>
            <a:r>
              <a:rPr lang="en-US" dirty="0" smtClean="0"/>
              <a:t>B</a:t>
            </a:r>
            <a:endParaRPr lang="en-US" dirty="0"/>
          </a:p>
        </p:txBody>
      </p:sp>
    </p:spTree>
    <p:extLst>
      <p:ext uri="{BB962C8B-B14F-4D97-AF65-F5344CB8AC3E}">
        <p14:creationId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F90F4B-9803-CB1B-02A8-FB5D111C9F43}"/>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Conclusion</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386861" y="1298961"/>
            <a:ext cx="8282354" cy="1477328"/>
          </a:xfrm>
          <a:prstGeom prst="rect">
            <a:avLst/>
          </a:prstGeom>
        </p:spPr>
        <p:txBody>
          <a:bodyPr wrap="square">
            <a:spAutoFit/>
          </a:bodyPr>
          <a:lstStyle/>
          <a:p>
            <a:pPr algn="just"/>
            <a:r>
              <a:rPr lang="en-US" sz="1800" dirty="0">
                <a:latin typeface="+mn-lt"/>
              </a:rPr>
              <a:t>The project aims to deliver a fully functional and secure flight ticket booking system that enhances user experience, provides real-time flight updates and ensures data integrity. The use of Java Servlets and MySQL database integration will enable a robust and scalable solution for managing transaction operations.</a:t>
            </a:r>
          </a:p>
        </p:txBody>
      </p:sp>
    </p:spTree>
    <p:extLst>
      <p:ext uri="{BB962C8B-B14F-4D97-AF65-F5344CB8AC3E}">
        <p14:creationId xmlns:p14="http://schemas.microsoft.com/office/powerpoint/2010/main" val="2174784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F90F4B-9803-CB1B-02A8-FB5D111C9F43}"/>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err="1" smtClean="0">
                <a:solidFill>
                  <a:srgbClr val="002060"/>
                </a:solidFill>
                <a:latin typeface="Arial" panose="020B0604020202020204" pitchFamily="34" charset="0"/>
                <a:cs typeface="Arial" panose="020B0604020202020204" pitchFamily="34" charset="0"/>
              </a:rPr>
              <a:t>Github</a:t>
            </a:r>
            <a:r>
              <a:rPr lang="en-US" sz="2400" b="1" dirty="0" smtClean="0">
                <a:solidFill>
                  <a:srgbClr val="002060"/>
                </a:solidFill>
                <a:latin typeface="Arial" panose="020B0604020202020204" pitchFamily="34" charset="0"/>
                <a:cs typeface="Arial" panose="020B0604020202020204" pitchFamily="34" charset="0"/>
              </a:rPr>
              <a:t> Link</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386861" y="1298961"/>
            <a:ext cx="8282354" cy="369332"/>
          </a:xfrm>
          <a:prstGeom prst="rect">
            <a:avLst/>
          </a:prstGeom>
        </p:spPr>
        <p:txBody>
          <a:bodyPr wrap="square">
            <a:spAutoFit/>
          </a:bodyPr>
          <a:lstStyle/>
          <a:p>
            <a:pPr algn="just"/>
            <a:r>
              <a:rPr lang="en-US" sz="1800" dirty="0" err="1" smtClean="0">
                <a:latin typeface="+mn-lt"/>
              </a:rPr>
              <a:t>Github</a:t>
            </a:r>
            <a:r>
              <a:rPr lang="en-US" sz="1800">
                <a:latin typeface="+mn-lt"/>
              </a:rPr>
              <a:t> </a:t>
            </a:r>
            <a:r>
              <a:rPr lang="en-US" sz="1800">
                <a:latin typeface="+mn-lt"/>
              </a:rPr>
              <a:t>- https://github.com/thamaraikannanb/Edunet-Flight-reservation-system- </a:t>
            </a:r>
            <a:endParaRPr lang="en-US" sz="1800" dirty="0">
              <a:latin typeface="+mn-lt"/>
            </a:endParaRPr>
          </a:p>
        </p:txBody>
      </p:sp>
    </p:spTree>
    <p:extLst>
      <p:ext uri="{BB962C8B-B14F-4D97-AF65-F5344CB8AC3E}">
        <p14:creationId xmlns:p14="http://schemas.microsoft.com/office/powerpoint/2010/main" val="1542427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extLst>
      <p:ext uri="{BB962C8B-B14F-4D97-AF65-F5344CB8AC3E}">
        <p14:creationId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 xmlns:a16="http://schemas.microsoft.com/office/drawing/2014/main" id="{E1494DD5-904E-76E9-38C0-10A35CC5BDD0}"/>
              </a:ext>
            </a:extLst>
          </p:cNvPr>
          <p:cNvSpPr txBox="1"/>
          <p:nvPr/>
        </p:nvSpPr>
        <p:spPr>
          <a:xfrm>
            <a:off x="624661" y="1436524"/>
            <a:ext cx="6935087" cy="2585323"/>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Arial"/>
                <a:ea typeface="+mn-lt"/>
                <a:cs typeface="Arial"/>
              </a:rPr>
              <a:t>Abstract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Problem Statement</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Aims, Objective </a:t>
            </a:r>
            <a:endParaRPr lang="en-US" sz="1800" dirty="0" smtClean="0">
              <a:latin typeface="Arial"/>
              <a:ea typeface="+mn-lt"/>
              <a:cs typeface="Arial"/>
            </a:endParaRPr>
          </a:p>
          <a:p>
            <a:pPr marL="285750" indent="-285750">
              <a:buFont typeface="Arial" panose="020B0604020202020204" pitchFamily="34" charset="0"/>
              <a:buChar char="•"/>
            </a:pPr>
            <a:r>
              <a:rPr lang="en-US" sz="1800" dirty="0" smtClean="0">
                <a:latin typeface="Arial"/>
                <a:ea typeface="+mn-lt"/>
                <a:cs typeface="Arial"/>
              </a:rPr>
              <a:t>Proposed </a:t>
            </a:r>
            <a:r>
              <a:rPr lang="en-US" sz="1800" dirty="0">
                <a:latin typeface="Arial"/>
                <a:ea typeface="+mn-lt"/>
                <a:cs typeface="Arial"/>
              </a:rPr>
              <a:t>System/Solution</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System Design/Architecture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mn-lt"/>
              </a:rPr>
              <a:t>System Development Approach (Technology Used) </a:t>
            </a:r>
          </a:p>
          <a:p>
            <a:pPr marL="285750" indent="-285750">
              <a:buFont typeface="Arial" panose="020B0604020202020204" pitchFamily="34" charset="0"/>
              <a:buChar char="•"/>
            </a:pPr>
            <a:r>
              <a:rPr lang="en-US" sz="1800" dirty="0">
                <a:latin typeface="Arial"/>
                <a:ea typeface="+mn-lt"/>
                <a:cs typeface="+mn-lt"/>
              </a:rPr>
              <a:t>Algorithm </a:t>
            </a:r>
            <a:endParaRPr lang="en-US" sz="1800" dirty="0" smtClean="0">
              <a:latin typeface="Arial"/>
              <a:ea typeface="+mn-lt"/>
              <a:cs typeface="+mn-lt"/>
            </a:endParaRPr>
          </a:p>
          <a:p>
            <a:pPr marL="285750" indent="-285750">
              <a:buFont typeface="Arial" panose="020B0604020202020204" pitchFamily="34" charset="0"/>
              <a:buChar char="•"/>
            </a:pPr>
            <a:r>
              <a:rPr lang="en-US" sz="1800" dirty="0" smtClean="0">
                <a:latin typeface="Arial"/>
                <a:ea typeface="+mn-lt"/>
                <a:cs typeface="Arial"/>
              </a:rPr>
              <a:t>Conclusion</a:t>
            </a:r>
          </a:p>
          <a:p>
            <a:pPr marL="285750" indent="-285750">
              <a:buFont typeface="Arial" panose="020B0604020202020204" pitchFamily="34" charset="0"/>
              <a:buChar char="•"/>
            </a:pPr>
            <a:r>
              <a:rPr lang="en-US" sz="1800" dirty="0" err="1" smtClean="0">
                <a:ea typeface="+mn-lt"/>
              </a:rPr>
              <a:t>Github</a:t>
            </a:r>
            <a:r>
              <a:rPr lang="en-US" sz="1800" dirty="0" smtClean="0">
                <a:ea typeface="+mn-lt"/>
              </a:rPr>
              <a:t> link( Source code, Demo video, Report)</a:t>
            </a:r>
            <a:endParaRPr lang="en-US" sz="1800" dirty="0">
              <a:latin typeface="Arial"/>
              <a:ea typeface="+mn-lt"/>
              <a:cs typeface="Arial"/>
            </a:endParaRPr>
          </a:p>
        </p:txBody>
      </p:sp>
    </p:spTree>
    <p:extLst>
      <p:ext uri="{BB962C8B-B14F-4D97-AF65-F5344CB8AC3E}">
        <p14:creationId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F78195-9B03-00E3-45B8-00FA85409CCC}"/>
              </a:ext>
            </a:extLst>
          </p:cNvPr>
          <p:cNvSpPr>
            <a:spLocks noGrp="1"/>
          </p:cNvSpPr>
          <p:nvPr>
            <p:ph type="title"/>
          </p:nvPr>
        </p:nvSpPr>
        <p:spPr>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Abstract</a:t>
            </a:r>
            <a:endParaRPr lang="en-IN" sz="2400" b="1" dirty="0">
              <a:solidFill>
                <a:srgbClr val="002060"/>
              </a:solidFill>
              <a:latin typeface="Arial" panose="020B0604020202020204" pitchFamily="34" charset="0"/>
              <a:cs typeface="Arial" panose="020B0604020202020204" pitchFamily="34" charset="0"/>
            </a:endParaRPr>
          </a:p>
        </p:txBody>
      </p:sp>
      <p:sp>
        <p:nvSpPr>
          <p:cNvPr id="5" name="Rectangle 4"/>
          <p:cNvSpPr/>
          <p:nvPr/>
        </p:nvSpPr>
        <p:spPr>
          <a:xfrm>
            <a:off x="378068" y="1448366"/>
            <a:ext cx="8247185" cy="2308324"/>
          </a:xfrm>
          <a:prstGeom prst="rect">
            <a:avLst/>
          </a:prstGeom>
        </p:spPr>
        <p:txBody>
          <a:bodyPr wrap="square">
            <a:spAutoFit/>
          </a:bodyPr>
          <a:lstStyle/>
          <a:p>
            <a:pPr marL="285750" indent="-285750" algn="just">
              <a:buFont typeface="Wingdings" pitchFamily="2" charset="2"/>
              <a:buChar char="Ø"/>
            </a:pPr>
            <a:r>
              <a:rPr lang="en-US" sz="1800" dirty="0">
                <a:solidFill>
                  <a:schemeClr val="tx1"/>
                </a:solidFill>
                <a:latin typeface="+mn-lt"/>
              </a:rPr>
              <a:t>This presentation provides a comprehensive analysis of the flight reservation system, focusing on optimizing the travel experience</a:t>
            </a:r>
          </a:p>
          <a:p>
            <a:pPr marL="285750" indent="-285750" algn="just">
              <a:buFont typeface="Wingdings" pitchFamily="2" charset="2"/>
              <a:buChar char="Ø"/>
            </a:pPr>
            <a:endParaRPr lang="en-US" sz="1800" dirty="0">
              <a:solidFill>
                <a:schemeClr val="tx1"/>
              </a:solidFill>
              <a:latin typeface="+mn-lt"/>
            </a:endParaRPr>
          </a:p>
          <a:p>
            <a:pPr marL="285750" indent="-285750" algn="just">
              <a:buFont typeface="Wingdings" pitchFamily="2" charset="2"/>
              <a:buChar char="Ø"/>
            </a:pPr>
            <a:r>
              <a:rPr lang="en-US" sz="1800" dirty="0">
                <a:solidFill>
                  <a:schemeClr val="tx1"/>
                </a:solidFill>
                <a:latin typeface="+mn-lt"/>
              </a:rPr>
              <a:t>This system integrates user friendly interface for passengers to search and book flights</a:t>
            </a:r>
          </a:p>
          <a:p>
            <a:pPr marL="285750" indent="-285750" algn="just">
              <a:buFont typeface="Wingdings" pitchFamily="2" charset="2"/>
              <a:buChar char="Ø"/>
            </a:pPr>
            <a:endParaRPr lang="en-US" sz="1800" dirty="0">
              <a:solidFill>
                <a:schemeClr val="tx1"/>
              </a:solidFill>
              <a:latin typeface="+mn-lt"/>
            </a:endParaRPr>
          </a:p>
          <a:p>
            <a:pPr marL="285750" indent="-285750" algn="just">
              <a:buFont typeface="Wingdings" pitchFamily="2" charset="2"/>
              <a:buChar char="Ø"/>
            </a:pPr>
            <a:r>
              <a:rPr lang="en-US" sz="1800" dirty="0">
                <a:solidFill>
                  <a:schemeClr val="tx1"/>
                </a:solidFill>
                <a:latin typeface="+mn-lt"/>
              </a:rPr>
              <a:t>It incorporates real-time data synchronization with airline databases ensuring up-to-date information on flight availability</a:t>
            </a:r>
          </a:p>
        </p:txBody>
      </p:sp>
    </p:spTree>
    <p:extLst>
      <p:ext uri="{BB962C8B-B14F-4D97-AF65-F5344CB8AC3E}">
        <p14:creationId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D2E813-CB30-52BE-482F-A822E8D42EA5}"/>
              </a:ext>
            </a:extLst>
          </p:cNvPr>
          <p:cNvSpPr>
            <a:spLocks noGrp="1"/>
          </p:cNvSpPr>
          <p:nvPr>
            <p:ph type="title"/>
          </p:nvPr>
        </p:nvSpPr>
        <p:spPr/>
        <p:txBody>
          <a:bodyPr/>
          <a:lstStyle/>
          <a:p>
            <a:r>
              <a:rPr lang="en-US" sz="2400" b="1" dirty="0">
                <a:solidFill>
                  <a:srgbClr val="002060"/>
                </a:solidFill>
                <a:latin typeface="Arial" panose="020B0604020202020204" pitchFamily="34" charset="0"/>
                <a:cs typeface="Arial" panose="020B0604020202020204" pitchFamily="34" charset="0"/>
              </a:rPr>
              <a:t>Problem</a:t>
            </a:r>
            <a:r>
              <a:rPr lang="en-US" sz="1400" b="1" dirty="0">
                <a:solidFill>
                  <a:schemeClr val="accent1"/>
                </a:solidFill>
                <a:latin typeface="Arial" panose="020B0604020202020204" pitchFamily="34" charset="0"/>
                <a:cs typeface="Arial" panose="020B0604020202020204" pitchFamily="34" charset="0"/>
              </a:rPr>
              <a:t> </a:t>
            </a:r>
            <a:r>
              <a:rPr lang="en-US" sz="2400" b="1" dirty="0">
                <a:solidFill>
                  <a:srgbClr val="002060"/>
                </a:solidFill>
                <a:latin typeface="Arial" panose="020B0604020202020204" pitchFamily="34" charset="0"/>
                <a:cs typeface="Arial" panose="020B0604020202020204" pitchFamily="34" charset="0"/>
              </a:rPr>
              <a:t>Statement</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404446" y="1342922"/>
            <a:ext cx="8220808" cy="1200329"/>
          </a:xfrm>
          <a:prstGeom prst="rect">
            <a:avLst/>
          </a:prstGeom>
        </p:spPr>
        <p:txBody>
          <a:bodyPr wrap="square">
            <a:spAutoFit/>
          </a:bodyPr>
          <a:lstStyle/>
          <a:p>
            <a:pPr algn="just"/>
            <a:r>
              <a:rPr lang="en-US" sz="1800" dirty="0">
                <a:latin typeface="Arial" pitchFamily="34" charset="0"/>
                <a:cs typeface="Arial" pitchFamily="34" charset="0"/>
              </a:rPr>
              <a:t>Flight reservation systems encounter challenges such as user experience shortcomings, adapting to frequent flight schedule changes, navigating global regulations, ensuring efficient payment processing, optimizing mobile responsiveness, and maintaining competitive pricing are additional hurdles.</a:t>
            </a:r>
          </a:p>
        </p:txBody>
      </p:sp>
    </p:spTree>
    <p:extLst>
      <p:ext uri="{BB962C8B-B14F-4D97-AF65-F5344CB8AC3E}">
        <p14:creationId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DDBB60-3489-C70E-E0A6-2C0A7BC9946D}"/>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smtClean="0">
                <a:solidFill>
                  <a:srgbClr val="002060"/>
                </a:solidFill>
                <a:latin typeface="Arial" panose="020B0604020202020204" pitchFamily="34" charset="0"/>
                <a:cs typeface="Arial" panose="020B0604020202020204" pitchFamily="34" charset="0"/>
              </a:rPr>
              <a:t>Aim</a:t>
            </a:r>
            <a:endParaRPr lang="en-IN" sz="2400" b="1" dirty="0">
              <a:solidFill>
                <a:srgbClr val="002060"/>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 xmlns:a16="http://schemas.microsoft.com/office/drawing/2014/main" id="{06DDBB60-3489-C70E-E0A6-2C0A7BC9946D}"/>
              </a:ext>
            </a:extLst>
          </p:cNvPr>
          <p:cNvSpPr txBox="1">
            <a:spLocks/>
          </p:cNvSpPr>
          <p:nvPr/>
        </p:nvSpPr>
        <p:spPr>
          <a:xfrm>
            <a:off x="267739" y="2353200"/>
            <a:ext cx="8520600" cy="46166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en-US" sz="2400" b="1" dirty="0" smtClean="0">
                <a:solidFill>
                  <a:srgbClr val="002060"/>
                </a:solidFill>
                <a:latin typeface="Arial" panose="020B0604020202020204" pitchFamily="34" charset="0"/>
                <a:cs typeface="Arial" panose="020B0604020202020204" pitchFamily="34" charset="0"/>
              </a:rPr>
              <a:t>Objective</a:t>
            </a:r>
            <a:endParaRPr lang="en-IN" sz="2400" b="1" dirty="0">
              <a:solidFill>
                <a:srgbClr val="002060"/>
              </a:solidFill>
              <a:latin typeface="Arial" panose="020B0604020202020204" pitchFamily="34" charset="0"/>
              <a:cs typeface="Arial" panose="020B0604020202020204" pitchFamily="34" charset="0"/>
            </a:endParaRPr>
          </a:p>
        </p:txBody>
      </p:sp>
      <p:sp>
        <p:nvSpPr>
          <p:cNvPr id="4" name="Rectangle 3"/>
          <p:cNvSpPr/>
          <p:nvPr/>
        </p:nvSpPr>
        <p:spPr>
          <a:xfrm>
            <a:off x="378070" y="1092374"/>
            <a:ext cx="8299938" cy="923330"/>
          </a:xfrm>
          <a:prstGeom prst="rect">
            <a:avLst/>
          </a:prstGeom>
        </p:spPr>
        <p:txBody>
          <a:bodyPr wrap="square">
            <a:spAutoFit/>
          </a:bodyPr>
          <a:lstStyle/>
          <a:p>
            <a:pPr algn="just"/>
            <a:r>
              <a:rPr lang="en-US" sz="1800" dirty="0" smtClean="0">
                <a:latin typeface="+mn-lt"/>
              </a:rPr>
              <a:t>To </a:t>
            </a:r>
            <a:r>
              <a:rPr lang="en-US" sz="1800" dirty="0">
                <a:latin typeface="+mn-lt"/>
              </a:rPr>
              <a:t>create a comprehensive flight reservation system using HTML, Java Servlets and MySQL aiming to provide users with a secure, efficient, and user-friendly platform for flight ticket booking.</a:t>
            </a:r>
          </a:p>
        </p:txBody>
      </p:sp>
      <p:sp>
        <p:nvSpPr>
          <p:cNvPr id="5" name="Rectangle 4"/>
          <p:cNvSpPr/>
          <p:nvPr/>
        </p:nvSpPr>
        <p:spPr>
          <a:xfrm>
            <a:off x="378070" y="2980506"/>
            <a:ext cx="8299938" cy="1692771"/>
          </a:xfrm>
          <a:prstGeom prst="rect">
            <a:avLst/>
          </a:prstGeom>
        </p:spPr>
        <p:txBody>
          <a:bodyPr wrap="square">
            <a:spAutoFit/>
          </a:bodyPr>
          <a:lstStyle/>
          <a:p>
            <a:pPr marL="342900" indent="-342900" algn="just">
              <a:buFont typeface="Wingdings"/>
              <a:buChar char="Ø"/>
            </a:pPr>
            <a:r>
              <a:rPr lang="en-US" sz="1800" dirty="0">
                <a:latin typeface="+mn-lt"/>
              </a:rPr>
              <a:t>Develop a responsive HTML-based frontend to facilitate seamless user interface for ticket booking</a:t>
            </a:r>
            <a:r>
              <a:rPr lang="en-US" sz="1800" dirty="0" smtClean="0">
                <a:latin typeface="+mn-lt"/>
              </a:rPr>
              <a:t>.</a:t>
            </a:r>
          </a:p>
          <a:p>
            <a:pPr marL="342900" indent="-342900" algn="just">
              <a:buFont typeface="Wingdings"/>
              <a:buChar char="Ø"/>
            </a:pPr>
            <a:endParaRPr lang="en-US" sz="1800" dirty="0">
              <a:latin typeface="+mn-lt"/>
            </a:endParaRPr>
          </a:p>
          <a:p>
            <a:pPr marL="342900" indent="-342900" algn="just">
              <a:buFont typeface="Wingdings"/>
              <a:buChar char="Ø"/>
            </a:pPr>
            <a:r>
              <a:rPr lang="en-US" sz="1800" dirty="0">
                <a:latin typeface="+mn-lt"/>
              </a:rPr>
              <a:t>Implement Java Servlets for robust backend logic, ensuring secure user data management and payments.</a:t>
            </a:r>
          </a:p>
          <a:p>
            <a:pPr algn="just"/>
            <a:endParaRPr lang="en-US" dirty="0">
              <a:latin typeface="Times New Roman"/>
            </a:endParaRPr>
          </a:p>
        </p:txBody>
      </p:sp>
    </p:spTree>
    <p:extLst>
      <p:ext uri="{BB962C8B-B14F-4D97-AF65-F5344CB8AC3E}">
        <p14:creationId xmlns:p14="http://schemas.microsoft.com/office/powerpoint/2010/main" val="2773291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5745DE-B712-F06B-67FA-D3D7D6FBF5DF}"/>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Proposed Solution</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281353" y="1151362"/>
            <a:ext cx="8229600" cy="2862322"/>
          </a:xfrm>
          <a:prstGeom prst="rect">
            <a:avLst/>
          </a:prstGeom>
        </p:spPr>
        <p:txBody>
          <a:bodyPr wrap="square">
            <a:spAutoFit/>
          </a:bodyPr>
          <a:lstStyle/>
          <a:p>
            <a:pPr marL="342900" indent="-342900" algn="just">
              <a:buFont typeface="Wingdings" pitchFamily="2" charset="2"/>
              <a:buChar char="Ø"/>
            </a:pPr>
            <a:r>
              <a:rPr lang="en-US" sz="1800" dirty="0">
                <a:latin typeface="+mn-lt"/>
                <a:cs typeface="Arial" pitchFamily="34" charset="0"/>
              </a:rPr>
              <a:t>Leveraging a well structured database schema enables user to easily search flights</a:t>
            </a:r>
          </a:p>
          <a:p>
            <a:pPr marL="342900" indent="-342900" algn="just">
              <a:buFont typeface="Wingdings" pitchFamily="2" charset="2"/>
              <a:buChar char="Ø"/>
            </a:pPr>
            <a:endParaRPr lang="en-US" sz="1800" dirty="0">
              <a:latin typeface="+mn-lt"/>
              <a:cs typeface="Arial" pitchFamily="34" charset="0"/>
            </a:endParaRPr>
          </a:p>
          <a:p>
            <a:pPr marL="342900" indent="-342900" algn="just">
              <a:buFont typeface="Wingdings" pitchFamily="2" charset="2"/>
              <a:buChar char="Ø"/>
            </a:pPr>
            <a:r>
              <a:rPr lang="en-US" sz="1800" dirty="0">
                <a:latin typeface="+mn-lt"/>
                <a:cs typeface="Arial" pitchFamily="34" charset="0"/>
              </a:rPr>
              <a:t>A secure authentication system safeguards user information</a:t>
            </a:r>
          </a:p>
          <a:p>
            <a:pPr marL="342900" indent="-342900" algn="just">
              <a:buFont typeface="Wingdings" pitchFamily="2" charset="2"/>
              <a:buChar char="Ø"/>
            </a:pPr>
            <a:endParaRPr lang="en-US" sz="1800" dirty="0">
              <a:latin typeface="+mn-lt"/>
              <a:cs typeface="Arial" pitchFamily="34" charset="0"/>
            </a:endParaRPr>
          </a:p>
          <a:p>
            <a:pPr marL="342900" indent="-342900" algn="just">
              <a:buFont typeface="Wingdings" pitchFamily="2" charset="2"/>
              <a:buChar char="Ø"/>
            </a:pPr>
            <a:r>
              <a:rPr lang="en-US" sz="1800" dirty="0">
                <a:latin typeface="+mn-lt"/>
                <a:cs typeface="Arial" pitchFamily="34" charset="0"/>
              </a:rPr>
              <a:t>The UI is intuitively designed allowing users to manage profiles, view booking and customize preferences.</a:t>
            </a:r>
          </a:p>
          <a:p>
            <a:pPr marL="342900" indent="-342900" algn="just">
              <a:buFont typeface="Wingdings" pitchFamily="2" charset="2"/>
              <a:buChar char="Ø"/>
            </a:pPr>
            <a:endParaRPr lang="en-US" sz="1800" dirty="0">
              <a:latin typeface="+mn-lt"/>
              <a:cs typeface="Arial" pitchFamily="34" charset="0"/>
            </a:endParaRPr>
          </a:p>
          <a:p>
            <a:pPr marL="342900" indent="-342900" algn="just">
              <a:buFont typeface="Wingdings" pitchFamily="2" charset="2"/>
              <a:buChar char="Ø"/>
            </a:pPr>
            <a:r>
              <a:rPr lang="en-US" sz="1800" dirty="0">
                <a:latin typeface="+mn-lt"/>
                <a:cs typeface="Arial" pitchFamily="34" charset="0"/>
              </a:rPr>
              <a:t>The deployment on reliable server ensures optimal performance making our system a an efficient flight ticket booking platform</a:t>
            </a:r>
          </a:p>
        </p:txBody>
      </p:sp>
    </p:spTree>
    <p:extLst>
      <p:ext uri="{BB962C8B-B14F-4D97-AF65-F5344CB8AC3E}">
        <p14:creationId xmlns:p14="http://schemas.microsoft.com/office/powerpoint/2010/main" val="3754400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 xmlns:a16="http://schemas.microsoft.com/office/drawing/2014/main" id="{6AB8DAF2-B141-0C0D-4015-6BE8A25CFFD1}"/>
              </a:ext>
            </a:extLst>
          </p:cNvPr>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Architecture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5371" y="1193696"/>
            <a:ext cx="5391902" cy="3248478"/>
          </a:xfrm>
          <a:prstGeom prst="rect">
            <a:avLst/>
          </a:prstGeom>
        </p:spPr>
      </p:pic>
    </p:spTree>
    <p:extLst>
      <p:ext uri="{BB962C8B-B14F-4D97-AF65-F5344CB8AC3E}">
        <p14:creationId xmlns:p14="http://schemas.microsoft.com/office/powerpoint/2010/main" val="167368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178E5F-86A5-ECAF-68D6-5878ABFD3AED}"/>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Deployment Approach</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378068" y="1210974"/>
            <a:ext cx="8299939" cy="2554545"/>
          </a:xfrm>
          <a:prstGeom prst="rect">
            <a:avLst/>
          </a:prstGeom>
        </p:spPr>
        <p:txBody>
          <a:bodyPr wrap="square">
            <a:spAutoFit/>
          </a:bodyPr>
          <a:lstStyle/>
          <a:p>
            <a:r>
              <a:rPr lang="en-US" sz="2000" b="1" dirty="0">
                <a:latin typeface="Times New Roman"/>
              </a:rPr>
              <a:t>TOOLS AND TECHNOLOGIES:</a:t>
            </a:r>
          </a:p>
          <a:p>
            <a:endParaRPr lang="en-US" b="1" dirty="0">
              <a:latin typeface="Times New Roman"/>
            </a:endParaRPr>
          </a:p>
          <a:p>
            <a:r>
              <a:rPr lang="en-US" sz="1800" b="1" dirty="0">
                <a:latin typeface="Times New Roman"/>
              </a:rPr>
              <a:t>Frontend:</a:t>
            </a:r>
            <a:r>
              <a:rPr lang="en-US" sz="1800" dirty="0">
                <a:latin typeface="Times New Roman"/>
              </a:rPr>
              <a:t>  HTML, CSS, JavaScript</a:t>
            </a:r>
          </a:p>
          <a:p>
            <a:r>
              <a:rPr lang="en-US" sz="1800" b="1" dirty="0">
                <a:latin typeface="Times New Roman"/>
              </a:rPr>
              <a:t>Backend:</a:t>
            </a:r>
            <a:r>
              <a:rPr lang="en-US" sz="1800" dirty="0">
                <a:latin typeface="Times New Roman"/>
              </a:rPr>
              <a:t>  Java Servlets</a:t>
            </a:r>
          </a:p>
          <a:p>
            <a:r>
              <a:rPr lang="en-US" sz="1800" b="1" dirty="0">
                <a:latin typeface="Times New Roman"/>
              </a:rPr>
              <a:t>Front end framework:</a:t>
            </a:r>
            <a:r>
              <a:rPr lang="en-US" sz="1800" dirty="0">
                <a:latin typeface="Times New Roman"/>
              </a:rPr>
              <a:t>  Bootstrap</a:t>
            </a:r>
          </a:p>
          <a:p>
            <a:r>
              <a:rPr lang="en-US" sz="1800" b="1" dirty="0">
                <a:latin typeface="Times New Roman"/>
              </a:rPr>
              <a:t>Front end library:</a:t>
            </a:r>
            <a:r>
              <a:rPr lang="en-US" sz="1800" dirty="0">
                <a:latin typeface="Times New Roman"/>
              </a:rPr>
              <a:t>  </a:t>
            </a:r>
            <a:r>
              <a:rPr lang="en-US" sz="1800" dirty="0" err="1">
                <a:latin typeface="Times New Roman"/>
              </a:rPr>
              <a:t>JQuery</a:t>
            </a:r>
            <a:endParaRPr lang="en-US" sz="1800" dirty="0">
              <a:latin typeface="Times New Roman"/>
            </a:endParaRPr>
          </a:p>
          <a:p>
            <a:r>
              <a:rPr lang="en-US" sz="1800" b="1" dirty="0">
                <a:latin typeface="Times New Roman"/>
              </a:rPr>
              <a:t>Database: </a:t>
            </a:r>
            <a:r>
              <a:rPr lang="en-US" sz="1800" dirty="0">
                <a:latin typeface="Times New Roman"/>
              </a:rPr>
              <a:t> MySQL</a:t>
            </a:r>
          </a:p>
          <a:p>
            <a:r>
              <a:rPr lang="en-US" sz="1800" b="1" dirty="0">
                <a:latin typeface="Times New Roman"/>
              </a:rPr>
              <a:t>Development Environment: </a:t>
            </a:r>
            <a:r>
              <a:rPr lang="en-US" sz="1800" dirty="0">
                <a:latin typeface="Times New Roman"/>
              </a:rPr>
              <a:t>Eclipse IDE for Java EE Developers</a:t>
            </a:r>
          </a:p>
          <a:p>
            <a:r>
              <a:rPr lang="en-US" sz="1800" b="1" dirty="0">
                <a:latin typeface="Times New Roman"/>
              </a:rPr>
              <a:t>Deployment Environment: </a:t>
            </a:r>
            <a:r>
              <a:rPr lang="en-US" sz="1800" dirty="0">
                <a:latin typeface="Times New Roman"/>
              </a:rPr>
              <a:t>Microsoft Azure cloud</a:t>
            </a:r>
          </a:p>
        </p:txBody>
      </p:sp>
    </p:spTree>
    <p:extLst>
      <p:ext uri="{BB962C8B-B14F-4D97-AF65-F5344CB8AC3E}">
        <p14:creationId xmlns:p14="http://schemas.microsoft.com/office/powerpoint/2010/main" val="2761987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E6545A-A71E-998F-6939-7CE2A36128CE}"/>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smtClean="0">
                <a:solidFill>
                  <a:srgbClr val="002060"/>
                </a:solidFill>
                <a:latin typeface="Arial" panose="020B0604020202020204" pitchFamily="34" charset="0"/>
                <a:cs typeface="Arial" panose="020B0604020202020204" pitchFamily="34" charset="0"/>
              </a:rPr>
              <a:t>Algorithm</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334107" y="1189025"/>
            <a:ext cx="8326315" cy="2031325"/>
          </a:xfrm>
          <a:prstGeom prst="rect">
            <a:avLst/>
          </a:prstGeom>
        </p:spPr>
        <p:txBody>
          <a:bodyPr wrap="square">
            <a:spAutoFit/>
          </a:bodyPr>
          <a:lstStyle/>
          <a:p>
            <a:pPr algn="just"/>
            <a:r>
              <a:rPr lang="en-US" sz="1800" dirty="0">
                <a:latin typeface="+mn-lt"/>
                <a:cs typeface="Times New Roman"/>
              </a:rPr>
              <a:t>Our project implements various algorithms for different functionalities, but it doesn't specifically refer to a single algorithm by name. Instead, it encompasses a combination of algorithms for tasks such as </a:t>
            </a:r>
          </a:p>
          <a:p>
            <a:pPr algn="just"/>
            <a:endParaRPr lang="en-US" sz="1800" dirty="0">
              <a:latin typeface="+mn-lt"/>
              <a:cs typeface="Times New Roman"/>
            </a:endParaRPr>
          </a:p>
          <a:p>
            <a:pPr algn="just"/>
            <a:r>
              <a:rPr lang="en-US" sz="1800" dirty="0">
                <a:latin typeface="+mn-lt"/>
                <a:cs typeface="Times New Roman"/>
              </a:rPr>
              <a:t>1) User authentication</a:t>
            </a:r>
          </a:p>
          <a:p>
            <a:pPr algn="just"/>
            <a:r>
              <a:rPr lang="en-US" sz="1800" dirty="0">
                <a:latin typeface="+mn-lt"/>
                <a:cs typeface="Times New Roman"/>
              </a:rPr>
              <a:t>2) Search available flights</a:t>
            </a:r>
          </a:p>
          <a:p>
            <a:pPr algn="just"/>
            <a:r>
              <a:rPr lang="en-US" sz="1800" dirty="0">
                <a:latin typeface="+mn-lt"/>
                <a:cs typeface="Times New Roman"/>
              </a:rPr>
              <a:t>3) Filter search results based on user preferences</a:t>
            </a:r>
            <a:endParaRPr lang="en-US" sz="1800" dirty="0">
              <a:latin typeface="+mn-lt"/>
            </a:endParaRPr>
          </a:p>
        </p:txBody>
      </p:sp>
    </p:spTree>
    <p:extLst>
      <p:ext uri="{BB962C8B-B14F-4D97-AF65-F5344CB8AC3E}">
        <p14:creationId xmlns:p14="http://schemas.microsoft.com/office/powerpoint/2010/main" val="197968417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schemas.microsoft.com/office/2006/metadata/properties"/>
    <ds:schemaRef ds:uri="http://purl.org/dc/elements/1.1/"/>
    <ds:schemaRef ds:uri="c0fa2617-96bd-425d-8578-e93563fe37c5"/>
    <ds:schemaRef ds:uri="9162bd5b-4ed9-4da3-b376-05204580ba3f"/>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130</TotalTime>
  <Words>375</Words>
  <Application>Microsoft Office PowerPoint</Application>
  <PresentationFormat>On-screen Show (16:9)</PresentationFormat>
  <Paragraphs>67</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Simple Light</vt:lpstr>
      <vt:lpstr>PowerPoint Presentation</vt:lpstr>
      <vt:lpstr>PowerPoint Presentation</vt:lpstr>
      <vt:lpstr>Abstract</vt:lpstr>
      <vt:lpstr>Problem Statement</vt:lpstr>
      <vt:lpstr>Aim</vt:lpstr>
      <vt:lpstr>Proposed Solution</vt:lpstr>
      <vt:lpstr>System Architecture</vt:lpstr>
      <vt:lpstr>System Deployment Approach</vt:lpstr>
      <vt:lpstr>Algorithm</vt:lpstr>
      <vt:lpstr>Conclusion</vt:lpstr>
      <vt:lpstr>Github Link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ELCOT</cp:lastModifiedBy>
  <cp:revision>133</cp:revision>
  <dcterms:modified xsi:type="dcterms:W3CDTF">2024-01-23T07:24:00Z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