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6" r:id="rId2"/>
    <p:sldId id="267" r:id="rId3"/>
    <p:sldId id="268" r:id="rId4"/>
    <p:sldId id="269" r:id="rId5"/>
    <p:sldId id="270" r:id="rId6"/>
    <p:sldId id="271" r:id="rId7"/>
    <p:sldId id="262" r:id="rId8"/>
    <p:sldId id="263" r:id="rId9"/>
    <p:sldId id="264" r:id="rId10"/>
    <p:sldId id="265"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3606A0-6D26-4713-AB56-5BD0EC364873}" type="datetimeFigureOut">
              <a:rPr lang="fr-FR" smtClean="0"/>
              <a:t>18/07/2022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19A231-9B61-483F-AA41-A6FE09204B20}"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f5046c90f3_0_2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f5046c90f3_0_2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20731a921_0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020731a92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f5046c90f3_0_2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f5046c90f3_0_2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20731a921_0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020731a92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f5046c90f3_0_2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f5046c90f3_0_2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e1d838b627_4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18/07/2022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18/07/2022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18/07/2022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2010600" y="4430433"/>
            <a:ext cx="5123100" cy="583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None/>
              <a:defRPr sz="2200"/>
            </a:lvl1pPr>
            <a:lvl2pPr lvl="1" algn="r" rtl="0">
              <a:spcBef>
                <a:spcPts val="0"/>
              </a:spcBef>
              <a:spcAft>
                <a:spcPts val="0"/>
              </a:spcAft>
              <a:buNone/>
              <a:defRPr sz="2200"/>
            </a:lvl2pPr>
            <a:lvl3pPr lvl="2" algn="r" rtl="0">
              <a:spcBef>
                <a:spcPts val="0"/>
              </a:spcBef>
              <a:spcAft>
                <a:spcPts val="0"/>
              </a:spcAft>
              <a:buNone/>
              <a:defRPr sz="2200"/>
            </a:lvl3pPr>
            <a:lvl4pPr lvl="3" algn="r" rtl="0">
              <a:spcBef>
                <a:spcPts val="0"/>
              </a:spcBef>
              <a:spcAft>
                <a:spcPts val="0"/>
              </a:spcAft>
              <a:buNone/>
              <a:defRPr sz="2200"/>
            </a:lvl4pPr>
            <a:lvl5pPr lvl="4" algn="r" rtl="0">
              <a:spcBef>
                <a:spcPts val="0"/>
              </a:spcBef>
              <a:spcAft>
                <a:spcPts val="0"/>
              </a:spcAft>
              <a:buNone/>
              <a:defRPr sz="2200"/>
            </a:lvl5pPr>
            <a:lvl6pPr lvl="5" algn="r" rtl="0">
              <a:spcBef>
                <a:spcPts val="0"/>
              </a:spcBef>
              <a:spcAft>
                <a:spcPts val="0"/>
              </a:spcAft>
              <a:buNone/>
              <a:defRPr sz="2200"/>
            </a:lvl6pPr>
            <a:lvl7pPr lvl="6" algn="r" rtl="0">
              <a:spcBef>
                <a:spcPts val="0"/>
              </a:spcBef>
              <a:spcAft>
                <a:spcPts val="0"/>
              </a:spcAft>
              <a:buNone/>
              <a:defRPr sz="2200"/>
            </a:lvl7pPr>
            <a:lvl8pPr lvl="7" algn="r" rtl="0">
              <a:spcBef>
                <a:spcPts val="0"/>
              </a:spcBef>
              <a:spcAft>
                <a:spcPts val="0"/>
              </a:spcAft>
              <a:buNone/>
              <a:defRPr sz="2200"/>
            </a:lvl8pPr>
            <a:lvl9pPr lvl="8" algn="r" rtl="0">
              <a:spcBef>
                <a:spcPts val="0"/>
              </a:spcBef>
              <a:spcAft>
                <a:spcPts val="0"/>
              </a:spcAft>
              <a:buNone/>
              <a:defRPr sz="2200"/>
            </a:lvl9pPr>
          </a:lstStyle>
          <a:p>
            <a:endParaRPr/>
          </a:p>
        </p:txBody>
      </p:sp>
      <p:sp>
        <p:nvSpPr>
          <p:cNvPr id="101" name="Google Shape;101;p16"/>
          <p:cNvSpPr txBox="1">
            <a:spLocks noGrp="1"/>
          </p:cNvSpPr>
          <p:nvPr>
            <p:ph type="subTitle" idx="1"/>
          </p:nvPr>
        </p:nvSpPr>
        <p:spPr>
          <a:xfrm>
            <a:off x="2010305" y="1844367"/>
            <a:ext cx="5123100" cy="238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102" name="Google Shape;102;p16"/>
          <p:cNvCxnSpPr/>
          <p:nvPr/>
        </p:nvCxnSpPr>
        <p:spPr>
          <a:xfrm>
            <a:off x="8430775" y="-69800"/>
            <a:ext cx="0" cy="6997600"/>
          </a:xfrm>
          <a:prstGeom prst="straightConnector1">
            <a:avLst/>
          </a:prstGeom>
          <a:noFill/>
          <a:ln w="9525" cap="flat" cmpd="sng">
            <a:solidFill>
              <a:schemeClr val="dk1"/>
            </a:solidFill>
            <a:prstDash val="solid"/>
            <a:round/>
            <a:headEnd type="none" w="med" len="med"/>
            <a:tailEnd type="none" w="med" len="med"/>
          </a:ln>
        </p:spPr>
      </p:cxnSp>
      <p:cxnSp>
        <p:nvCxnSpPr>
          <p:cNvPr id="103" name="Google Shape;103;p16"/>
          <p:cNvCxnSpPr/>
          <p:nvPr/>
        </p:nvCxnSpPr>
        <p:spPr>
          <a:xfrm rot="10800000">
            <a:off x="-66750" y="6132567"/>
            <a:ext cx="92775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16"/>
          <p:cNvCxnSpPr/>
          <p:nvPr/>
        </p:nvCxnSpPr>
        <p:spPr>
          <a:xfrm>
            <a:off x="713225" y="-145700"/>
            <a:ext cx="0" cy="69976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16"/>
          <p:cNvSpPr txBox="1">
            <a:spLocks noGrp="1"/>
          </p:cNvSpPr>
          <p:nvPr>
            <p:ph type="sldNum" idx="12"/>
          </p:nvPr>
        </p:nvSpPr>
        <p:spPr>
          <a:xfrm>
            <a:off x="8548625" y="6257733"/>
            <a:ext cx="477300" cy="476800"/>
          </a:xfrm>
          <a:prstGeom prst="rect">
            <a:avLst/>
          </a:prstGeom>
        </p:spPr>
        <p:txBody>
          <a:bodyPr spcFirstLastPara="1" wrap="square" lIns="91425" tIns="91425" rIns="91425" bIns="91425" anchor="ctr" anchorCtr="0">
            <a:noAutofit/>
          </a:bodyPr>
          <a:lstStyle>
            <a:lvl1pPr lvl="0" algn="ctr" rtl="0">
              <a:buNone/>
              <a:defRPr sz="1200"/>
            </a:lvl1pPr>
            <a:lvl2pPr lvl="1" algn="ctr" rtl="0">
              <a:buNone/>
              <a:defRPr sz="1200"/>
            </a:lvl2pPr>
            <a:lvl3pPr lvl="2" algn="ctr" rtl="0">
              <a:buNone/>
              <a:defRPr sz="1200"/>
            </a:lvl3pPr>
            <a:lvl4pPr lvl="3" algn="ctr" rtl="0">
              <a:buNone/>
              <a:defRPr sz="1200"/>
            </a:lvl4pPr>
            <a:lvl5pPr lvl="4" algn="ctr" rtl="0">
              <a:buNone/>
              <a:defRPr sz="1200"/>
            </a:lvl5pPr>
            <a:lvl6pPr lvl="5" algn="ctr" rtl="0">
              <a:buNone/>
              <a:defRPr sz="1200"/>
            </a:lvl6pPr>
            <a:lvl7pPr lvl="6" algn="ctr" rtl="0">
              <a:buNone/>
              <a:defRPr sz="1200"/>
            </a:lvl7pPr>
            <a:lvl8pPr lvl="7" algn="ctr" rtl="0">
              <a:buNone/>
              <a:defRPr sz="1200"/>
            </a:lvl8pPr>
            <a:lvl9pPr lvl="8" algn="ctr" rtl="0">
              <a:buNone/>
              <a:defRPr sz="1200"/>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1"/>
        <p:cNvGrpSpPr/>
        <p:nvPr/>
      </p:nvGrpSpPr>
      <p:grpSpPr>
        <a:xfrm>
          <a:off x="0" y="0"/>
          <a:ext cx="0" cy="0"/>
          <a:chOff x="0" y="0"/>
          <a:chExt cx="0" cy="0"/>
        </a:xfrm>
      </p:grpSpPr>
      <p:cxnSp>
        <p:nvCxnSpPr>
          <p:cNvPr id="72" name="Google Shape;72;p13"/>
          <p:cNvCxnSpPr/>
          <p:nvPr/>
        </p:nvCxnSpPr>
        <p:spPr>
          <a:xfrm rot="10800000">
            <a:off x="-66750" y="6132567"/>
            <a:ext cx="9277500" cy="0"/>
          </a:xfrm>
          <a:prstGeom prst="straightConnector1">
            <a:avLst/>
          </a:prstGeom>
          <a:noFill/>
          <a:ln w="9525" cap="flat" cmpd="sng">
            <a:solidFill>
              <a:schemeClr val="dk1"/>
            </a:solidFill>
            <a:prstDash val="solid"/>
            <a:round/>
            <a:headEnd type="none" w="med" len="med"/>
            <a:tailEnd type="none" w="med" len="med"/>
          </a:ln>
        </p:spPr>
      </p:cxnSp>
      <p:cxnSp>
        <p:nvCxnSpPr>
          <p:cNvPr id="73" name="Google Shape;73;p13"/>
          <p:cNvCxnSpPr/>
          <p:nvPr/>
        </p:nvCxnSpPr>
        <p:spPr>
          <a:xfrm>
            <a:off x="8430775" y="-69800"/>
            <a:ext cx="0" cy="6997600"/>
          </a:xfrm>
          <a:prstGeom prst="straightConnector1">
            <a:avLst/>
          </a:prstGeom>
          <a:noFill/>
          <a:ln w="9525" cap="flat" cmpd="sng">
            <a:solidFill>
              <a:schemeClr val="dk1"/>
            </a:solidFill>
            <a:prstDash val="solid"/>
            <a:round/>
            <a:headEnd type="none" w="med" len="med"/>
            <a:tailEnd type="none" w="med" len="med"/>
          </a:ln>
        </p:spPr>
      </p:cxnSp>
      <p:sp>
        <p:nvSpPr>
          <p:cNvPr id="74" name="Google Shape;74;p13"/>
          <p:cNvSpPr txBox="1">
            <a:spLocks noGrp="1"/>
          </p:cNvSpPr>
          <p:nvPr>
            <p:ph type="title"/>
          </p:nvPr>
        </p:nvSpPr>
        <p:spPr>
          <a:xfrm>
            <a:off x="1902150" y="2141013"/>
            <a:ext cx="2160900" cy="870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i="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 name="Google Shape;75;p13"/>
          <p:cNvSpPr txBox="1">
            <a:spLocks noGrp="1"/>
          </p:cNvSpPr>
          <p:nvPr>
            <p:ph type="subTitle" idx="1"/>
          </p:nvPr>
        </p:nvSpPr>
        <p:spPr>
          <a:xfrm>
            <a:off x="1902150" y="3025648"/>
            <a:ext cx="2166600" cy="70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2" hasCustomPrompt="1"/>
          </p:nvPr>
        </p:nvSpPr>
        <p:spPr>
          <a:xfrm>
            <a:off x="1212450" y="2141013"/>
            <a:ext cx="689700" cy="87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400" i="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title" idx="3"/>
          </p:nvPr>
        </p:nvSpPr>
        <p:spPr>
          <a:xfrm>
            <a:off x="5714013" y="2141013"/>
            <a:ext cx="2165700" cy="870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i="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8" name="Google Shape;78;p13"/>
          <p:cNvSpPr txBox="1">
            <a:spLocks noGrp="1"/>
          </p:cNvSpPr>
          <p:nvPr>
            <p:ph type="subTitle" idx="4"/>
          </p:nvPr>
        </p:nvSpPr>
        <p:spPr>
          <a:xfrm>
            <a:off x="5714013" y="3025648"/>
            <a:ext cx="2166600" cy="70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5" hasCustomPrompt="1"/>
          </p:nvPr>
        </p:nvSpPr>
        <p:spPr>
          <a:xfrm>
            <a:off x="5074112" y="2141013"/>
            <a:ext cx="639900" cy="87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400" i="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6"/>
          </p:nvPr>
        </p:nvSpPr>
        <p:spPr>
          <a:xfrm>
            <a:off x="1902150" y="4114687"/>
            <a:ext cx="2160900" cy="870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i="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1" name="Google Shape;81;p13"/>
          <p:cNvSpPr txBox="1">
            <a:spLocks noGrp="1"/>
          </p:cNvSpPr>
          <p:nvPr>
            <p:ph type="subTitle" idx="7"/>
          </p:nvPr>
        </p:nvSpPr>
        <p:spPr>
          <a:xfrm>
            <a:off x="1902150" y="5005780"/>
            <a:ext cx="2166600" cy="70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8" hasCustomPrompt="1"/>
          </p:nvPr>
        </p:nvSpPr>
        <p:spPr>
          <a:xfrm>
            <a:off x="1212450" y="4114677"/>
            <a:ext cx="689700" cy="87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400" i="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title" idx="9"/>
          </p:nvPr>
        </p:nvSpPr>
        <p:spPr>
          <a:xfrm>
            <a:off x="5714013" y="4114687"/>
            <a:ext cx="2165700" cy="870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i="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4" name="Google Shape;84;p13"/>
          <p:cNvSpPr txBox="1">
            <a:spLocks noGrp="1"/>
          </p:cNvSpPr>
          <p:nvPr>
            <p:ph type="subTitle" idx="13"/>
          </p:nvPr>
        </p:nvSpPr>
        <p:spPr>
          <a:xfrm>
            <a:off x="5714013" y="5005780"/>
            <a:ext cx="2166600" cy="70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14" hasCustomPrompt="1"/>
          </p:nvPr>
        </p:nvSpPr>
        <p:spPr>
          <a:xfrm>
            <a:off x="5074114" y="4114677"/>
            <a:ext cx="639900" cy="87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400" i="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15"/>
          </p:nvPr>
        </p:nvSpPr>
        <p:spPr>
          <a:xfrm>
            <a:off x="720000" y="719333"/>
            <a:ext cx="7704000" cy="763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7" name="Google Shape;87;p13"/>
          <p:cNvSpPr txBox="1">
            <a:spLocks noGrp="1"/>
          </p:cNvSpPr>
          <p:nvPr>
            <p:ph type="sldNum" idx="12"/>
          </p:nvPr>
        </p:nvSpPr>
        <p:spPr>
          <a:xfrm>
            <a:off x="8539700" y="109867"/>
            <a:ext cx="495300" cy="499600"/>
          </a:xfrm>
          <a:prstGeom prst="rect">
            <a:avLst/>
          </a:prstGeom>
        </p:spPr>
        <p:txBody>
          <a:bodyPr spcFirstLastPara="1" wrap="square" lIns="91425" tIns="91425" rIns="91425" bIns="91425" anchor="ctr" anchorCtr="0">
            <a:noAutofit/>
          </a:bodyPr>
          <a:lstStyle>
            <a:lvl1pPr lvl="0" algn="ctr" rtl="0">
              <a:buNone/>
              <a:defRPr sz="1200"/>
            </a:lvl1pPr>
            <a:lvl2pPr lvl="1" algn="ctr" rtl="0">
              <a:buNone/>
              <a:defRPr sz="1200"/>
            </a:lvl2pPr>
            <a:lvl3pPr lvl="2" algn="ctr" rtl="0">
              <a:buNone/>
              <a:defRPr sz="1200"/>
            </a:lvl3pPr>
            <a:lvl4pPr lvl="3" algn="ctr" rtl="0">
              <a:buNone/>
              <a:defRPr sz="1200"/>
            </a:lvl4pPr>
            <a:lvl5pPr lvl="4" algn="ctr" rtl="0">
              <a:buNone/>
              <a:defRPr sz="1200"/>
            </a:lvl5pPr>
            <a:lvl6pPr lvl="5" algn="ctr" rtl="0">
              <a:buNone/>
              <a:defRPr sz="1200"/>
            </a:lvl6pPr>
            <a:lvl7pPr lvl="6" algn="ctr" rtl="0">
              <a:buNone/>
              <a:defRPr sz="1200"/>
            </a:lvl7pPr>
            <a:lvl8pPr lvl="7" algn="ctr" rtl="0">
              <a:buNone/>
              <a:defRPr sz="1200"/>
            </a:lvl8pPr>
            <a:lvl9pPr lvl="8" algn="ctr" rtl="0">
              <a:buNone/>
              <a:defRPr sz="1200"/>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709400" y="2880984"/>
            <a:ext cx="2490000" cy="564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i="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18"/>
          <p:cNvSpPr txBox="1">
            <a:spLocks noGrp="1"/>
          </p:cNvSpPr>
          <p:nvPr>
            <p:ph type="subTitle" idx="1"/>
          </p:nvPr>
        </p:nvSpPr>
        <p:spPr>
          <a:xfrm>
            <a:off x="709400" y="3491892"/>
            <a:ext cx="2490000" cy="64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8"/>
          <p:cNvSpPr txBox="1">
            <a:spLocks noGrp="1"/>
          </p:cNvSpPr>
          <p:nvPr>
            <p:ph type="title" idx="2"/>
          </p:nvPr>
        </p:nvSpPr>
        <p:spPr>
          <a:xfrm>
            <a:off x="3327000" y="2882784"/>
            <a:ext cx="2487300" cy="5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i="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8"/>
          <p:cNvSpPr txBox="1">
            <a:spLocks noGrp="1"/>
          </p:cNvSpPr>
          <p:nvPr>
            <p:ph type="subTitle" idx="3"/>
          </p:nvPr>
        </p:nvSpPr>
        <p:spPr>
          <a:xfrm>
            <a:off x="3327001" y="3491092"/>
            <a:ext cx="2490000" cy="64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8"/>
          <p:cNvSpPr txBox="1">
            <a:spLocks noGrp="1"/>
          </p:cNvSpPr>
          <p:nvPr>
            <p:ph type="title" idx="4"/>
          </p:nvPr>
        </p:nvSpPr>
        <p:spPr>
          <a:xfrm>
            <a:off x="5944600" y="2882784"/>
            <a:ext cx="2490000" cy="5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i="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18"/>
          <p:cNvSpPr txBox="1">
            <a:spLocks noGrp="1"/>
          </p:cNvSpPr>
          <p:nvPr>
            <p:ph type="subTitle" idx="5"/>
          </p:nvPr>
        </p:nvSpPr>
        <p:spPr>
          <a:xfrm>
            <a:off x="5944600" y="3491092"/>
            <a:ext cx="2490000" cy="64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19" name="Google Shape;119;p18"/>
          <p:cNvCxnSpPr/>
          <p:nvPr/>
        </p:nvCxnSpPr>
        <p:spPr>
          <a:xfrm>
            <a:off x="8430775" y="-69800"/>
            <a:ext cx="0" cy="6997600"/>
          </a:xfrm>
          <a:prstGeom prst="straightConnector1">
            <a:avLst/>
          </a:prstGeom>
          <a:noFill/>
          <a:ln w="9525" cap="flat" cmpd="sng">
            <a:solidFill>
              <a:schemeClr val="dk1"/>
            </a:solidFill>
            <a:prstDash val="solid"/>
            <a:round/>
            <a:headEnd type="none" w="med" len="med"/>
            <a:tailEnd type="none" w="med" len="med"/>
          </a:ln>
        </p:spPr>
      </p:cxnSp>
      <p:sp>
        <p:nvSpPr>
          <p:cNvPr id="120" name="Google Shape;120;p18"/>
          <p:cNvSpPr txBox="1">
            <a:spLocks noGrp="1"/>
          </p:cNvSpPr>
          <p:nvPr>
            <p:ph type="sldNum" idx="12"/>
          </p:nvPr>
        </p:nvSpPr>
        <p:spPr>
          <a:xfrm>
            <a:off x="8548625" y="6257733"/>
            <a:ext cx="477300" cy="476800"/>
          </a:xfrm>
          <a:prstGeom prst="rect">
            <a:avLst/>
          </a:prstGeom>
        </p:spPr>
        <p:txBody>
          <a:bodyPr spcFirstLastPara="1" wrap="square" lIns="91425" tIns="91425" rIns="91425" bIns="91425" anchor="ctr" anchorCtr="0">
            <a:noAutofit/>
          </a:bodyPr>
          <a:lstStyle>
            <a:lvl1pPr lvl="0" algn="ctr" rtl="0">
              <a:buNone/>
              <a:defRPr sz="1200"/>
            </a:lvl1pPr>
            <a:lvl2pPr lvl="1" algn="ctr" rtl="0">
              <a:buNone/>
              <a:defRPr sz="1200"/>
            </a:lvl2pPr>
            <a:lvl3pPr lvl="2" algn="ctr" rtl="0">
              <a:buNone/>
              <a:defRPr sz="1200"/>
            </a:lvl3pPr>
            <a:lvl4pPr lvl="3" algn="ctr" rtl="0">
              <a:buNone/>
              <a:defRPr sz="1200"/>
            </a:lvl4pPr>
            <a:lvl5pPr lvl="4" algn="ctr" rtl="0">
              <a:buNone/>
              <a:defRPr sz="1200"/>
            </a:lvl5pPr>
            <a:lvl6pPr lvl="5" algn="ctr" rtl="0">
              <a:buNone/>
              <a:defRPr sz="1200"/>
            </a:lvl6pPr>
            <a:lvl7pPr lvl="6" algn="ctr" rtl="0">
              <a:buNone/>
              <a:defRPr sz="1200"/>
            </a:lvl7pPr>
            <a:lvl8pPr lvl="7" algn="ctr" rtl="0">
              <a:buNone/>
              <a:defRPr sz="1200"/>
            </a:lvl8pPr>
            <a:lvl9pPr lvl="8" algn="ctr" rtl="0">
              <a:buNone/>
              <a:defRPr sz="1200"/>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
        <p:nvSpPr>
          <p:cNvPr id="121" name="Google Shape;121;p18"/>
          <p:cNvSpPr txBox="1">
            <a:spLocks noGrp="1"/>
          </p:cNvSpPr>
          <p:nvPr>
            <p:ph type="title" idx="6"/>
          </p:nvPr>
        </p:nvSpPr>
        <p:spPr>
          <a:xfrm>
            <a:off x="720000" y="5358200"/>
            <a:ext cx="7704000" cy="763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18/07/2022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18/07/2022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18/07/2022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18/07/2022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18/07/2022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18/07/2022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18/07/2022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18/07/2022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18/07/2022</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6" name="Google Shape;236;p31"/>
          <p:cNvSpPr txBox="1"/>
          <p:nvPr/>
        </p:nvSpPr>
        <p:spPr>
          <a:xfrm>
            <a:off x="1442050" y="142852"/>
            <a:ext cx="2844198" cy="316223"/>
          </a:xfrm>
          <a:prstGeom prst="rect">
            <a:avLst/>
          </a:prstGeom>
          <a:noFill/>
          <a:ln>
            <a:noFill/>
          </a:ln>
        </p:spPr>
        <p:txBody>
          <a:bodyPr spcFirstLastPara="1" wrap="square" lIns="0" tIns="91425" rIns="0" bIns="91425" anchor="ctr" anchorCtr="0">
            <a:noAutofit/>
          </a:bodyPr>
          <a:lstStyle/>
          <a:p>
            <a:r>
              <a:rPr lang="fr-FR" dirty="0" smtClean="0">
                <a:solidFill>
                  <a:srgbClr val="FF9933"/>
                </a:solidFill>
                <a:effectLst>
                  <a:outerShdw blurRad="38100" dist="38100" dir="2700000" algn="tl">
                    <a:srgbClr val="000000">
                      <a:alpha val="43137"/>
                    </a:srgbClr>
                  </a:outerShdw>
                </a:effectLst>
              </a:rPr>
              <a:t>What is MySQL? :</a:t>
            </a:r>
          </a:p>
        </p:txBody>
      </p:sp>
      <p:sp>
        <p:nvSpPr>
          <p:cNvPr id="237" name="Google Shape;237;p31"/>
          <p:cNvSpPr/>
          <p:nvPr/>
        </p:nvSpPr>
        <p:spPr>
          <a:xfrm>
            <a:off x="1150150" y="210452"/>
            <a:ext cx="139500" cy="18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Image 9"/>
          <p:cNvPicPr>
            <a:picLocks noChangeAspect="1"/>
          </p:cNvPicPr>
          <p:nvPr/>
        </p:nvPicPr>
        <p:blipFill>
          <a:blip r:embed="rId3"/>
          <a:stretch>
            <a:fillRect/>
          </a:stretch>
        </p:blipFill>
        <p:spPr>
          <a:xfrm>
            <a:off x="4111204" y="3429000"/>
            <a:ext cx="4318448" cy="2979729"/>
          </a:xfrm>
          <a:prstGeom prst="rect">
            <a:avLst/>
          </a:prstGeom>
        </p:spPr>
      </p:pic>
      <p:sp>
        <p:nvSpPr>
          <p:cNvPr id="11" name="Google Shape;216;p30"/>
          <p:cNvSpPr txBox="1">
            <a:spLocks/>
          </p:cNvSpPr>
          <p:nvPr/>
        </p:nvSpPr>
        <p:spPr>
          <a:xfrm>
            <a:off x="857224" y="714356"/>
            <a:ext cx="7429552" cy="2786082"/>
          </a:xfrm>
          <a:prstGeom prst="rect">
            <a:avLst/>
          </a:prstGeom>
        </p:spPr>
        <p:txBody>
          <a:bodyPr spcFirstLastPara="1" vert="horz" wrap="square" lIns="91425" tIns="91425" rIns="91425" bIns="91425" rtlCol="0" anchor="ctr" anchorCtr="0">
            <a:noAutofit/>
          </a:bodyPr>
          <a:lstStyle/>
          <a:p>
            <a:r>
              <a:rPr lang="en-US" dirty="0" smtClean="0"/>
              <a:t>MySQL is a relational database management system (RDBMS) developed by Oracle that is based on structured query language (SQL).</a:t>
            </a:r>
          </a:p>
          <a:p>
            <a:endParaRPr lang="en-US" dirty="0" smtClean="0"/>
          </a:p>
          <a:p>
            <a:r>
              <a:rPr lang="en-US" dirty="0" smtClean="0"/>
              <a:t>A database is a structured collection of data. It may be anything from a simple shopping list to a picture gallery or a place to hold the vast amounts of information in a corporate network. In particular, a relational database is a digital store collecting data and organizing it according to the relational model. In this model, tables consist of rows and columns, and relationships between data elements all follow a strict logical structure. An RDBMS is simply the set of software tools used to actually implement, manage, and query such a database. </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2" y="1285860"/>
            <a:ext cx="9144000" cy="5447763"/>
          </a:xfrm>
          <a:prstGeom prst="rect">
            <a:avLst/>
          </a:prstGeom>
        </p:spPr>
      </p:pic>
      <p:pic>
        <p:nvPicPr>
          <p:cNvPr id="5" name="Image 4"/>
          <p:cNvPicPr>
            <a:picLocks noChangeAspect="1"/>
          </p:cNvPicPr>
          <p:nvPr/>
        </p:nvPicPr>
        <p:blipFill>
          <a:blip r:embed="rId3"/>
          <a:stretch>
            <a:fillRect/>
          </a:stretch>
        </p:blipFill>
        <p:spPr>
          <a:xfrm>
            <a:off x="142844" y="0"/>
            <a:ext cx="8929750" cy="1526834"/>
          </a:xfrm>
          <a:prstGeom prst="rect">
            <a:avLst/>
          </a:prstGeom>
        </p:spPr>
      </p:pic>
    </p:spTree>
    <p:extLst>
      <p:ext uri="{BB962C8B-B14F-4D97-AF65-F5344CB8AC3E}">
        <p14:creationId xmlns="" xmlns:p14="http://schemas.microsoft.com/office/powerpoint/2010/main" val="2851887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title" idx="15"/>
          </p:nvPr>
        </p:nvSpPr>
        <p:spPr>
          <a:xfrm>
            <a:off x="720000" y="719333"/>
            <a:ext cx="7704000" cy="763600"/>
          </a:xfrm>
          <a:prstGeom prst="rect">
            <a:avLst/>
          </a:prstGeom>
        </p:spPr>
        <p:txBody>
          <a:bodyPr spcFirstLastPara="1" wrap="square" lIns="91425" tIns="91425" rIns="91425" bIns="91425" anchor="ctr" anchorCtr="0">
            <a:noAutofit/>
          </a:bodyPr>
          <a:lstStyle/>
          <a:p>
            <a:pPr algn="l"/>
            <a:r>
              <a:rPr lang="fr-FR" dirty="0" err="1" smtClean="0"/>
              <a:t>keys</a:t>
            </a:r>
            <a:r>
              <a:rPr lang="fr-FR" dirty="0" smtClean="0"/>
              <a:t> to </a:t>
            </a:r>
            <a:r>
              <a:rPr lang="fr-FR" dirty="0" err="1" smtClean="0"/>
              <a:t>understanding</a:t>
            </a:r>
            <a:r>
              <a:rPr lang="fr-FR" dirty="0" smtClean="0"/>
              <a:t> MySQL </a:t>
            </a:r>
            <a:r>
              <a:rPr lang="fr-FR" dirty="0" smtClean="0"/>
              <a:t>:</a:t>
            </a:r>
            <a:endParaRPr/>
          </a:p>
        </p:txBody>
      </p:sp>
      <p:sp>
        <p:nvSpPr>
          <p:cNvPr id="213" name="Google Shape;213;p30"/>
          <p:cNvSpPr txBox="1">
            <a:spLocks noGrp="1"/>
          </p:cNvSpPr>
          <p:nvPr>
            <p:ph type="title"/>
          </p:nvPr>
        </p:nvSpPr>
        <p:spPr>
          <a:xfrm>
            <a:off x="714348" y="1773182"/>
            <a:ext cx="3857652" cy="584248"/>
          </a:xfrm>
          <a:prstGeom prst="rect">
            <a:avLst/>
          </a:prstGeom>
        </p:spPr>
        <p:txBody>
          <a:bodyPr spcFirstLastPara="1" wrap="square" lIns="91425" tIns="91425" rIns="91425" bIns="91425" anchor="ctr" anchorCtr="0">
            <a:noAutofit/>
          </a:bodyPr>
          <a:lstStyle/>
          <a:p>
            <a:pPr algn="l"/>
            <a:r>
              <a:rPr lang="fr-FR" sz="2000" b="1" dirty="0" smtClean="0">
                <a:solidFill>
                  <a:schemeClr val="accent1">
                    <a:lumMod val="50000"/>
                  </a:schemeClr>
                </a:solidFill>
              </a:rPr>
              <a:t>MySQL </a:t>
            </a:r>
            <a:r>
              <a:rPr lang="fr-FR" sz="2000" b="1" dirty="0" smtClean="0">
                <a:solidFill>
                  <a:schemeClr val="accent1">
                    <a:lumMod val="50000"/>
                  </a:schemeClr>
                </a:solidFill>
              </a:rPr>
              <a:t>is </a:t>
            </a:r>
            <a:r>
              <a:rPr lang="fr-FR" sz="2000" b="1" dirty="0" err="1" smtClean="0">
                <a:solidFill>
                  <a:schemeClr val="accent1">
                    <a:lumMod val="50000"/>
                  </a:schemeClr>
                </a:solidFill>
              </a:rPr>
              <a:t>widely</a:t>
            </a:r>
            <a:r>
              <a:rPr lang="fr-FR" sz="2000" b="1" dirty="0" smtClean="0">
                <a:solidFill>
                  <a:schemeClr val="accent1">
                    <a:lumMod val="50000"/>
                  </a:schemeClr>
                </a:solidFill>
              </a:rPr>
              <a:t> </a:t>
            </a:r>
            <a:r>
              <a:rPr lang="fr-FR" sz="2000" b="1" dirty="0" smtClean="0">
                <a:solidFill>
                  <a:schemeClr val="accent1">
                    <a:lumMod val="50000"/>
                  </a:schemeClr>
                </a:solidFill>
              </a:rPr>
              <a:t>compatible</a:t>
            </a:r>
            <a:endParaRPr sz="2000" b="1"/>
          </a:p>
        </p:txBody>
      </p:sp>
      <p:sp>
        <p:nvSpPr>
          <p:cNvPr id="214" name="Google Shape;214;p30"/>
          <p:cNvSpPr txBox="1">
            <a:spLocks noGrp="1"/>
          </p:cNvSpPr>
          <p:nvPr>
            <p:ph type="subTitle" idx="1"/>
          </p:nvPr>
        </p:nvSpPr>
        <p:spPr>
          <a:xfrm>
            <a:off x="714348" y="2214554"/>
            <a:ext cx="3857652" cy="1015028"/>
          </a:xfrm>
          <a:prstGeom prst="rect">
            <a:avLst/>
          </a:prstGeom>
        </p:spPr>
        <p:txBody>
          <a:bodyPr spcFirstLastPara="1" wrap="square" lIns="91425" tIns="91425" rIns="91425" bIns="91425" anchor="ctr" anchorCtr="0">
            <a:noAutofit/>
          </a:bodyPr>
          <a:lstStyle/>
          <a:p>
            <a:pPr marL="0" lvl="0" indent="0"/>
            <a:r>
              <a:rPr lang="en-US" dirty="0" smtClean="0"/>
              <a:t>Because MySQL enjoys the most widespread use in many industries, business users from new webmasters to experienced managers should strive to understand its main characteristics</a:t>
            </a:r>
            <a:endParaRPr/>
          </a:p>
        </p:txBody>
      </p:sp>
      <p:sp>
        <p:nvSpPr>
          <p:cNvPr id="215" name="Google Shape;215;p30"/>
          <p:cNvSpPr txBox="1">
            <a:spLocks noGrp="1"/>
          </p:cNvSpPr>
          <p:nvPr>
            <p:ph type="title" idx="3"/>
          </p:nvPr>
        </p:nvSpPr>
        <p:spPr>
          <a:xfrm>
            <a:off x="4572000" y="1773182"/>
            <a:ext cx="3857652" cy="584248"/>
          </a:xfrm>
          <a:prstGeom prst="rect">
            <a:avLst/>
          </a:prstGeom>
        </p:spPr>
        <p:txBody>
          <a:bodyPr spcFirstLastPara="1" wrap="square" lIns="91425" tIns="91425" rIns="91425" bIns="91425" anchor="ctr" anchorCtr="0">
            <a:noAutofit/>
          </a:bodyPr>
          <a:lstStyle/>
          <a:p>
            <a:pPr lvl="0" algn="l"/>
            <a:r>
              <a:rPr lang="fr-FR" sz="2000" b="1" dirty="0" smtClean="0">
                <a:solidFill>
                  <a:schemeClr val="accent1">
                    <a:lumMod val="50000"/>
                  </a:schemeClr>
                </a:solidFill>
              </a:rPr>
              <a:t>MySQL </a:t>
            </a:r>
            <a:r>
              <a:rPr lang="fr-FR" sz="2000" b="1" dirty="0" err="1" smtClean="0">
                <a:solidFill>
                  <a:schemeClr val="accent1">
                    <a:lumMod val="50000"/>
                  </a:schemeClr>
                </a:solidFill>
              </a:rPr>
              <a:t>databases</a:t>
            </a:r>
            <a:r>
              <a:rPr lang="fr-FR" sz="2000" b="1" dirty="0" smtClean="0">
                <a:solidFill>
                  <a:schemeClr val="accent1">
                    <a:lumMod val="50000"/>
                  </a:schemeClr>
                </a:solidFill>
              </a:rPr>
              <a:t> are </a:t>
            </a:r>
            <a:r>
              <a:rPr lang="fr-FR" sz="2000" b="1" dirty="0" err="1" smtClean="0">
                <a:solidFill>
                  <a:schemeClr val="accent1">
                    <a:lumMod val="50000"/>
                  </a:schemeClr>
                </a:solidFill>
              </a:rPr>
              <a:t>relational</a:t>
            </a:r>
            <a:endParaRPr sz="2000" b="1"/>
          </a:p>
        </p:txBody>
      </p:sp>
      <p:sp>
        <p:nvSpPr>
          <p:cNvPr id="216" name="Google Shape;216;p30"/>
          <p:cNvSpPr txBox="1">
            <a:spLocks noGrp="1"/>
          </p:cNvSpPr>
          <p:nvPr>
            <p:ph type="subTitle" idx="4"/>
          </p:nvPr>
        </p:nvSpPr>
        <p:spPr>
          <a:xfrm>
            <a:off x="4572000" y="2285992"/>
            <a:ext cx="3857652" cy="1643074"/>
          </a:xfrm>
          <a:prstGeom prst="rect">
            <a:avLst/>
          </a:prstGeom>
        </p:spPr>
        <p:txBody>
          <a:bodyPr spcFirstLastPara="1" wrap="square" lIns="91425" tIns="91425" rIns="91425" bIns="91425" anchor="ctr" anchorCtr="0">
            <a:noAutofit/>
          </a:bodyPr>
          <a:lstStyle/>
          <a:p>
            <a:pPr marL="0" lvl="0" indent="0"/>
            <a:r>
              <a:rPr lang="en-US" dirty="0" smtClean="0"/>
              <a:t>Though often associated with internet applications or web services, MySQL was designed to be extensively compatible with other technologies and architectures. The RDBMS runs on all major computing platforms, including Unix-based operating systems, such as the myriad Linux distributions or Mac OS, and Windows</a:t>
            </a:r>
            <a:endParaRPr/>
          </a:p>
        </p:txBody>
      </p:sp>
      <p:sp>
        <p:nvSpPr>
          <p:cNvPr id="219" name="Google Shape;219;p30"/>
          <p:cNvSpPr txBox="1">
            <a:spLocks noGrp="1"/>
          </p:cNvSpPr>
          <p:nvPr>
            <p:ph type="title" idx="9"/>
          </p:nvPr>
        </p:nvSpPr>
        <p:spPr>
          <a:xfrm>
            <a:off x="714348" y="3357562"/>
            <a:ext cx="3857652" cy="457321"/>
          </a:xfrm>
          <a:prstGeom prst="rect">
            <a:avLst/>
          </a:prstGeom>
        </p:spPr>
        <p:txBody>
          <a:bodyPr spcFirstLastPara="1" wrap="square" lIns="91425" tIns="91425" rIns="91425" bIns="91425" anchor="ctr" anchorCtr="0">
            <a:noAutofit/>
          </a:bodyPr>
          <a:lstStyle/>
          <a:p>
            <a:pPr algn="l"/>
            <a:r>
              <a:rPr lang="en-US" sz="2000" b="1" dirty="0" smtClean="0">
                <a:solidFill>
                  <a:schemeClr val="accent1">
                    <a:lumMod val="50000"/>
                  </a:schemeClr>
                </a:solidFill>
              </a:rPr>
              <a:t>MySQL is easy to use</a:t>
            </a:r>
            <a:endParaRPr lang="en-US" sz="2000" b="1" dirty="0">
              <a:solidFill>
                <a:schemeClr val="accent1">
                  <a:lumMod val="50000"/>
                </a:schemeClr>
              </a:solidFill>
            </a:endParaRPr>
          </a:p>
        </p:txBody>
      </p:sp>
      <p:sp>
        <p:nvSpPr>
          <p:cNvPr id="220" name="Google Shape;220;p30"/>
          <p:cNvSpPr txBox="1">
            <a:spLocks noGrp="1"/>
          </p:cNvSpPr>
          <p:nvPr>
            <p:ph type="title" idx="6"/>
          </p:nvPr>
        </p:nvSpPr>
        <p:spPr>
          <a:xfrm>
            <a:off x="4572000" y="3900373"/>
            <a:ext cx="3857652" cy="528759"/>
          </a:xfrm>
          <a:prstGeom prst="rect">
            <a:avLst/>
          </a:prstGeom>
        </p:spPr>
        <p:txBody>
          <a:bodyPr spcFirstLastPara="1" wrap="square" lIns="91425" tIns="91425" rIns="91425" bIns="91425" anchor="ctr" anchorCtr="0">
            <a:noAutofit/>
          </a:bodyPr>
          <a:lstStyle/>
          <a:p>
            <a:pPr lvl="0" algn="l"/>
            <a:r>
              <a:rPr lang="fr-FR" sz="2000" b="1" dirty="0" smtClean="0">
                <a:solidFill>
                  <a:schemeClr val="accent1">
                    <a:lumMod val="50000"/>
                  </a:schemeClr>
                </a:solidFill>
              </a:rPr>
              <a:t>MySQL is open-source</a:t>
            </a:r>
            <a:endParaRPr sz="2000" b="1"/>
          </a:p>
        </p:txBody>
      </p:sp>
      <p:sp>
        <p:nvSpPr>
          <p:cNvPr id="221" name="Google Shape;221;p30"/>
          <p:cNvSpPr txBox="1">
            <a:spLocks noGrp="1"/>
          </p:cNvSpPr>
          <p:nvPr>
            <p:ph type="subTitle" idx="7"/>
          </p:nvPr>
        </p:nvSpPr>
        <p:spPr>
          <a:xfrm>
            <a:off x="4572000" y="4357694"/>
            <a:ext cx="3857652" cy="1500198"/>
          </a:xfrm>
          <a:prstGeom prst="rect">
            <a:avLst/>
          </a:prstGeom>
        </p:spPr>
        <p:txBody>
          <a:bodyPr spcFirstLastPara="1" wrap="square" lIns="91425" tIns="91425" rIns="91425" bIns="91425" anchor="ctr" anchorCtr="0">
            <a:noAutofit/>
          </a:bodyPr>
          <a:lstStyle/>
          <a:p>
            <a:pPr marL="0" lvl="0" indent="0"/>
            <a:r>
              <a:rPr lang="en-US" dirty="0" smtClean="0"/>
              <a:t>The primary factor differentiating relational databases from other digital storage lies in how data is organized at a high level. Databases like MySQL contain records in multiple, separate, and highly codified tables, as opposed to a single all-encompassing repository, or collections of semi- or unstructured documents</a:t>
            </a:r>
            <a:endParaRPr/>
          </a:p>
        </p:txBody>
      </p:sp>
      <p:cxnSp>
        <p:nvCxnSpPr>
          <p:cNvPr id="226" name="Google Shape;226;p30"/>
          <p:cNvCxnSpPr/>
          <p:nvPr/>
        </p:nvCxnSpPr>
        <p:spPr>
          <a:xfrm rot="10800000">
            <a:off x="-19875" y="1729067"/>
            <a:ext cx="8451900" cy="0"/>
          </a:xfrm>
          <a:prstGeom prst="straightConnector1">
            <a:avLst/>
          </a:prstGeom>
          <a:noFill/>
          <a:ln w="9525" cap="flat" cmpd="sng">
            <a:solidFill>
              <a:schemeClr val="dk1"/>
            </a:solidFill>
            <a:prstDash val="solid"/>
            <a:round/>
            <a:headEnd type="none" w="med" len="med"/>
            <a:tailEnd type="none" w="med" len="med"/>
          </a:ln>
        </p:spPr>
      </p:cxnSp>
      <p:cxnSp>
        <p:nvCxnSpPr>
          <p:cNvPr id="227" name="Google Shape;227;p30"/>
          <p:cNvCxnSpPr/>
          <p:nvPr/>
        </p:nvCxnSpPr>
        <p:spPr>
          <a:xfrm rot="16200000" flipV="1">
            <a:off x="2010196" y="4296195"/>
            <a:ext cx="5120184" cy="3425"/>
          </a:xfrm>
          <a:prstGeom prst="straightConnector1">
            <a:avLst/>
          </a:prstGeom>
          <a:noFill/>
          <a:ln w="9525" cap="flat" cmpd="sng">
            <a:solidFill>
              <a:schemeClr val="dk1"/>
            </a:solidFill>
            <a:prstDash val="solid"/>
            <a:round/>
            <a:headEnd type="none" w="med" len="med"/>
            <a:tailEnd type="none" w="med" len="med"/>
          </a:ln>
        </p:spPr>
      </p:cxnSp>
      <p:cxnSp>
        <p:nvCxnSpPr>
          <p:cNvPr id="228" name="Google Shape;228;p30"/>
          <p:cNvCxnSpPr/>
          <p:nvPr/>
        </p:nvCxnSpPr>
        <p:spPr>
          <a:xfrm rot="16200000" flipV="1">
            <a:off x="-1846618" y="4297034"/>
            <a:ext cx="5120184" cy="1748"/>
          </a:xfrm>
          <a:prstGeom prst="straightConnector1">
            <a:avLst/>
          </a:prstGeom>
          <a:noFill/>
          <a:ln w="9525" cap="flat" cmpd="sng">
            <a:solidFill>
              <a:schemeClr val="dk1"/>
            </a:solidFill>
            <a:prstDash val="solid"/>
            <a:round/>
            <a:headEnd type="none" w="med" len="med"/>
            <a:tailEnd type="none" w="med" len="med"/>
          </a:ln>
        </p:spPr>
      </p:cxnSp>
      <p:sp>
        <p:nvSpPr>
          <p:cNvPr id="27" name="Google Shape;216;p30"/>
          <p:cNvSpPr txBox="1">
            <a:spLocks/>
          </p:cNvSpPr>
          <p:nvPr/>
        </p:nvSpPr>
        <p:spPr>
          <a:xfrm>
            <a:off x="714348" y="3714752"/>
            <a:ext cx="3857652" cy="2071702"/>
          </a:xfrm>
          <a:prstGeom prst="rect">
            <a:avLst/>
          </a:prstGeom>
        </p:spPr>
        <p:txBody>
          <a:bodyPr spcFirstLastPara="1" vert="horz" wrap="square" lIns="91425" tIns="91425" rIns="91425" bIns="91425" rtlCol="0" anchor="ctr" anchorCtr="0">
            <a:noAutofit/>
          </a:bodyPr>
          <a:lstStyle/>
          <a:p>
            <a:pPr lvl="0">
              <a:buSzPts val="1400"/>
            </a:pPr>
            <a:r>
              <a:rPr lang="en-US" sz="1400" dirty="0" smtClean="0"/>
              <a:t>Any individual or enterprise may freely use, modify, publish, and expand on Oracle’s open-source MySQL code base. The software is released under the GNU General Public License (GPL).</a:t>
            </a:r>
          </a:p>
          <a:p>
            <a:pPr lvl="0">
              <a:buSzPts val="1400"/>
            </a:pPr>
            <a:r>
              <a:rPr lang="en-US" sz="1400" dirty="0" smtClean="0"/>
              <a:t>For MySQL code needing to be integrated or included in a commercial application (or if open-source software is not a priority), enterprises can purchase a commercially licensed version from Oracle.</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6" name="Google Shape;236;p31"/>
          <p:cNvSpPr txBox="1"/>
          <p:nvPr/>
        </p:nvSpPr>
        <p:spPr>
          <a:xfrm>
            <a:off x="1442050" y="142852"/>
            <a:ext cx="2844198" cy="316223"/>
          </a:xfrm>
          <a:prstGeom prst="rect">
            <a:avLst/>
          </a:prstGeom>
          <a:noFill/>
          <a:ln>
            <a:noFill/>
          </a:ln>
        </p:spPr>
        <p:txBody>
          <a:bodyPr spcFirstLastPara="1" wrap="square" lIns="0" tIns="91425" rIns="0" bIns="91425" anchor="ctr" anchorCtr="0">
            <a:noAutofit/>
          </a:bodyPr>
          <a:lstStyle/>
          <a:p>
            <a:r>
              <a:rPr lang="en-US" dirty="0" smtClean="0">
                <a:solidFill>
                  <a:srgbClr val="FF9933"/>
                </a:solidFill>
                <a:effectLst>
                  <a:outerShdw blurRad="38100" dist="38100" dir="2700000" algn="tl">
                    <a:srgbClr val="000000">
                      <a:alpha val="43137"/>
                    </a:srgbClr>
                  </a:outerShdw>
                </a:effectLst>
              </a:rPr>
              <a:t>What’s </a:t>
            </a:r>
            <a:r>
              <a:rPr lang="en-US" dirty="0" err="1" smtClean="0">
                <a:solidFill>
                  <a:srgbClr val="FF9933"/>
                </a:solidFill>
                <a:effectLst>
                  <a:outerShdw blurRad="38100" dist="38100" dir="2700000" algn="tl">
                    <a:srgbClr val="000000">
                      <a:alpha val="43137"/>
                    </a:srgbClr>
                  </a:outerShdw>
                </a:effectLst>
              </a:rPr>
              <a:t>PostgreSQL</a:t>
            </a:r>
            <a:r>
              <a:rPr lang="en-US" dirty="0" smtClean="0">
                <a:solidFill>
                  <a:srgbClr val="FF9933"/>
                </a:solidFill>
                <a:effectLst>
                  <a:outerShdw blurRad="38100" dist="38100" dir="2700000" algn="tl">
                    <a:srgbClr val="000000">
                      <a:alpha val="43137"/>
                    </a:srgbClr>
                  </a:outerShdw>
                </a:effectLst>
              </a:rPr>
              <a:t>  : </a:t>
            </a:r>
          </a:p>
        </p:txBody>
      </p:sp>
      <p:sp>
        <p:nvSpPr>
          <p:cNvPr id="237" name="Google Shape;237;p31"/>
          <p:cNvSpPr/>
          <p:nvPr/>
        </p:nvSpPr>
        <p:spPr>
          <a:xfrm>
            <a:off x="1150150" y="210452"/>
            <a:ext cx="139500" cy="18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6;p30"/>
          <p:cNvSpPr txBox="1">
            <a:spLocks/>
          </p:cNvSpPr>
          <p:nvPr/>
        </p:nvSpPr>
        <p:spPr>
          <a:xfrm>
            <a:off x="857224" y="571480"/>
            <a:ext cx="7429552" cy="2786082"/>
          </a:xfrm>
          <a:prstGeom prst="rect">
            <a:avLst/>
          </a:prstGeom>
        </p:spPr>
        <p:txBody>
          <a:bodyPr spcFirstLastPara="1" vert="horz" wrap="square" lIns="91425" tIns="91425" rIns="91425" bIns="91425" rtlCol="0" anchor="ctr" anchorCtr="0">
            <a:noAutofit/>
          </a:bodyPr>
          <a:lstStyle/>
          <a:p>
            <a:pPr algn="just"/>
            <a:r>
              <a:rPr lang="en-US" dirty="0" err="1" smtClean="0"/>
              <a:t>PostgreSQL</a:t>
            </a:r>
            <a:r>
              <a:rPr lang="en-US" dirty="0" smtClean="0"/>
              <a:t> is an advanced, enterprise class open source relational database that supports both SQL (relational) and JSON (non-relational) querying. It is a highly stable database management system, backed by more than 20 years of community development which has contributed to its high levels of resilience, integrity, and correctness. </a:t>
            </a:r>
            <a:r>
              <a:rPr lang="en-US" dirty="0" err="1" smtClean="0"/>
              <a:t>PostgreSQL</a:t>
            </a:r>
            <a:r>
              <a:rPr lang="en-US" dirty="0" smtClean="0"/>
              <a:t> is used as the primary data store or data warehouse for many web, mobile, geospatial, and analytics applications. The latest major version is </a:t>
            </a:r>
            <a:r>
              <a:rPr lang="en-US" dirty="0" err="1" smtClean="0"/>
              <a:t>PostgreSQL</a:t>
            </a:r>
            <a:r>
              <a:rPr lang="en-US" dirty="0" smtClean="0"/>
              <a:t> 12.</a:t>
            </a:r>
          </a:p>
          <a:p>
            <a:pPr algn="just"/>
            <a:r>
              <a:rPr lang="en-US" dirty="0" err="1" smtClean="0"/>
              <a:t>PostgreSQL</a:t>
            </a:r>
            <a:r>
              <a:rPr lang="en-US" dirty="0" smtClean="0"/>
              <a:t> has a rich history for support of advanced data types, and supports a level of performance optimization that is common across its commercial database counterparts, like Oracle and SQL Server.</a:t>
            </a:r>
            <a:endParaRPr lang="en-US" dirty="0" smtClean="0"/>
          </a:p>
        </p:txBody>
      </p:sp>
      <p:pic>
        <p:nvPicPr>
          <p:cNvPr id="8" name="Picture 4" descr="PostgreSQL : Bases de données Open Source | OVHcloud"/>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500339" y="3781444"/>
            <a:ext cx="5929313" cy="23622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title" idx="15"/>
          </p:nvPr>
        </p:nvSpPr>
        <p:spPr>
          <a:xfrm>
            <a:off x="720000" y="719333"/>
            <a:ext cx="7704000" cy="763600"/>
          </a:xfrm>
          <a:prstGeom prst="rect">
            <a:avLst/>
          </a:prstGeom>
        </p:spPr>
        <p:txBody>
          <a:bodyPr spcFirstLastPara="1" wrap="square" lIns="91425" tIns="91425" rIns="91425" bIns="91425" anchor="ctr" anchorCtr="0">
            <a:noAutofit/>
          </a:bodyPr>
          <a:lstStyle/>
          <a:p>
            <a:pPr lvl="0" algn="l"/>
            <a:r>
              <a:rPr lang="fr-FR" dirty="0" err="1" smtClean="0"/>
              <a:t>Benefits</a:t>
            </a:r>
            <a:r>
              <a:rPr lang="fr-FR" dirty="0" smtClean="0"/>
              <a:t> </a:t>
            </a:r>
            <a:r>
              <a:rPr lang="fr-FR" dirty="0" smtClean="0"/>
              <a:t>of </a:t>
            </a:r>
            <a:r>
              <a:rPr lang="fr-FR" dirty="0" err="1" smtClean="0"/>
              <a:t>using</a:t>
            </a:r>
            <a:r>
              <a:rPr lang="fr-FR" dirty="0" smtClean="0"/>
              <a:t> </a:t>
            </a:r>
            <a:r>
              <a:rPr lang="fr-FR" dirty="0" err="1" smtClean="0"/>
              <a:t>PostgreSQL</a:t>
            </a:r>
            <a:endParaRPr/>
          </a:p>
        </p:txBody>
      </p:sp>
      <p:sp>
        <p:nvSpPr>
          <p:cNvPr id="213" name="Google Shape;213;p30"/>
          <p:cNvSpPr txBox="1">
            <a:spLocks noGrp="1"/>
          </p:cNvSpPr>
          <p:nvPr>
            <p:ph type="title"/>
          </p:nvPr>
        </p:nvSpPr>
        <p:spPr>
          <a:xfrm>
            <a:off x="714348" y="1773182"/>
            <a:ext cx="3857652" cy="584248"/>
          </a:xfrm>
          <a:prstGeom prst="rect">
            <a:avLst/>
          </a:prstGeom>
        </p:spPr>
        <p:txBody>
          <a:bodyPr spcFirstLastPara="1" wrap="square" lIns="91425" tIns="91425" rIns="91425" bIns="91425" anchor="ctr" anchorCtr="0">
            <a:noAutofit/>
          </a:bodyPr>
          <a:lstStyle/>
          <a:p>
            <a:pPr algn="l"/>
            <a:r>
              <a:rPr lang="fr-FR" sz="2000" b="1" dirty="0" err="1" smtClean="0">
                <a:solidFill>
                  <a:schemeClr val="accent1">
                    <a:lumMod val="50000"/>
                  </a:schemeClr>
                </a:solidFill>
              </a:rPr>
              <a:t>Rich</a:t>
            </a:r>
            <a:r>
              <a:rPr lang="fr-FR" sz="2000" b="1" dirty="0" smtClean="0">
                <a:solidFill>
                  <a:schemeClr val="accent1">
                    <a:lumMod val="50000"/>
                  </a:schemeClr>
                </a:solidFill>
              </a:rPr>
              <a:t> </a:t>
            </a:r>
            <a:r>
              <a:rPr lang="fr-FR" sz="2000" b="1" dirty="0" err="1" smtClean="0">
                <a:solidFill>
                  <a:schemeClr val="accent1">
                    <a:lumMod val="50000"/>
                  </a:schemeClr>
                </a:solidFill>
              </a:rPr>
              <a:t>features</a:t>
            </a:r>
            <a:r>
              <a:rPr lang="fr-FR" sz="2000" b="1" dirty="0" smtClean="0">
                <a:solidFill>
                  <a:schemeClr val="accent1">
                    <a:lumMod val="50000"/>
                  </a:schemeClr>
                </a:solidFill>
              </a:rPr>
              <a:t> and extensions</a:t>
            </a:r>
          </a:p>
        </p:txBody>
      </p:sp>
      <p:sp>
        <p:nvSpPr>
          <p:cNvPr id="214" name="Google Shape;214;p30"/>
          <p:cNvSpPr txBox="1">
            <a:spLocks noGrp="1"/>
          </p:cNvSpPr>
          <p:nvPr>
            <p:ph type="subTitle" idx="1"/>
          </p:nvPr>
        </p:nvSpPr>
        <p:spPr>
          <a:xfrm>
            <a:off x="714348" y="2285992"/>
            <a:ext cx="3857652" cy="2214578"/>
          </a:xfrm>
          <a:prstGeom prst="rect">
            <a:avLst/>
          </a:prstGeom>
        </p:spPr>
        <p:txBody>
          <a:bodyPr spcFirstLastPara="1" wrap="square" lIns="91425" tIns="91425" rIns="91425" bIns="91425" anchor="ctr" anchorCtr="0">
            <a:noAutofit/>
          </a:bodyPr>
          <a:lstStyle/>
          <a:p>
            <a:pPr marL="0" indent="0"/>
            <a:r>
              <a:rPr lang="fr-FR" dirty="0" err="1" smtClean="0"/>
              <a:t>PostgreSQL</a:t>
            </a:r>
            <a:r>
              <a:rPr lang="fr-FR" dirty="0" smtClean="0"/>
              <a:t> </a:t>
            </a:r>
            <a:r>
              <a:rPr lang="fr-FR" dirty="0" err="1" smtClean="0"/>
              <a:t>possesses</a:t>
            </a:r>
            <a:r>
              <a:rPr lang="fr-FR" dirty="0" smtClean="0"/>
              <a:t> </a:t>
            </a:r>
            <a:r>
              <a:rPr lang="fr-FR" dirty="0" err="1" smtClean="0"/>
              <a:t>robust</a:t>
            </a:r>
            <a:r>
              <a:rPr lang="fr-FR" dirty="0" smtClean="0"/>
              <a:t> </a:t>
            </a:r>
            <a:r>
              <a:rPr lang="fr-FR" dirty="0" err="1" smtClean="0"/>
              <a:t>feature</a:t>
            </a:r>
            <a:r>
              <a:rPr lang="fr-FR" dirty="0" smtClean="0"/>
              <a:t> sets </a:t>
            </a:r>
            <a:r>
              <a:rPr lang="fr-FR" dirty="0" err="1" smtClean="0"/>
              <a:t>including</a:t>
            </a:r>
            <a:r>
              <a:rPr lang="fr-FR" dirty="0" smtClean="0"/>
              <a:t> Multi-Version </a:t>
            </a:r>
            <a:r>
              <a:rPr lang="fr-FR" dirty="0" err="1" smtClean="0"/>
              <a:t>Concurrency</a:t>
            </a:r>
            <a:r>
              <a:rPr lang="fr-FR" dirty="0" smtClean="0"/>
              <a:t> Control (MVCC), point in time </a:t>
            </a:r>
            <a:r>
              <a:rPr lang="fr-FR" dirty="0" err="1" smtClean="0"/>
              <a:t>recovery</a:t>
            </a:r>
            <a:r>
              <a:rPr lang="fr-FR" dirty="0" smtClean="0"/>
              <a:t>, </a:t>
            </a:r>
            <a:r>
              <a:rPr lang="fr-FR" dirty="0" err="1" smtClean="0"/>
              <a:t>granular</a:t>
            </a:r>
            <a:r>
              <a:rPr lang="fr-FR" dirty="0" smtClean="0"/>
              <a:t> </a:t>
            </a:r>
            <a:r>
              <a:rPr lang="fr-FR" dirty="0" err="1" smtClean="0"/>
              <a:t>access</a:t>
            </a:r>
            <a:r>
              <a:rPr lang="fr-FR" dirty="0" smtClean="0"/>
              <a:t> </a:t>
            </a:r>
            <a:r>
              <a:rPr lang="fr-FR" dirty="0" err="1" smtClean="0"/>
              <a:t>controls</a:t>
            </a:r>
            <a:r>
              <a:rPr lang="fr-FR" dirty="0" smtClean="0"/>
              <a:t>, </a:t>
            </a:r>
            <a:r>
              <a:rPr lang="fr-FR" dirty="0" err="1" smtClean="0"/>
              <a:t>tablespaces</a:t>
            </a:r>
            <a:r>
              <a:rPr lang="fr-FR" dirty="0" smtClean="0"/>
              <a:t>, </a:t>
            </a:r>
            <a:r>
              <a:rPr lang="fr-FR" dirty="0" err="1" smtClean="0"/>
              <a:t>asynchronous</a:t>
            </a:r>
            <a:r>
              <a:rPr lang="fr-FR" dirty="0" smtClean="0"/>
              <a:t> </a:t>
            </a:r>
            <a:r>
              <a:rPr lang="fr-FR" dirty="0" err="1" smtClean="0"/>
              <a:t>replication</a:t>
            </a:r>
            <a:r>
              <a:rPr lang="fr-FR" dirty="0" smtClean="0"/>
              <a:t>, </a:t>
            </a:r>
            <a:r>
              <a:rPr lang="fr-FR" dirty="0" err="1" smtClean="0"/>
              <a:t>nested</a:t>
            </a:r>
            <a:r>
              <a:rPr lang="fr-FR" dirty="0" smtClean="0"/>
              <a:t> transactions, online/hot backups, a </a:t>
            </a:r>
            <a:r>
              <a:rPr lang="fr-FR" dirty="0" err="1" smtClean="0"/>
              <a:t>refined</a:t>
            </a:r>
            <a:r>
              <a:rPr lang="fr-FR" dirty="0" smtClean="0"/>
              <a:t> </a:t>
            </a:r>
            <a:r>
              <a:rPr lang="fr-FR" dirty="0" err="1" smtClean="0"/>
              <a:t>query</a:t>
            </a:r>
            <a:r>
              <a:rPr lang="fr-FR" dirty="0" smtClean="0"/>
              <a:t> </a:t>
            </a:r>
            <a:r>
              <a:rPr lang="fr-FR" dirty="0" err="1" smtClean="0"/>
              <a:t>planner</a:t>
            </a:r>
            <a:r>
              <a:rPr lang="fr-FR" dirty="0" smtClean="0"/>
              <a:t>/</a:t>
            </a:r>
            <a:r>
              <a:rPr lang="fr-FR" dirty="0" err="1" smtClean="0"/>
              <a:t>optimizer</a:t>
            </a:r>
            <a:r>
              <a:rPr lang="fr-FR" dirty="0" smtClean="0"/>
              <a:t>, and </a:t>
            </a:r>
            <a:r>
              <a:rPr lang="fr-FR" dirty="0" err="1" smtClean="0"/>
              <a:t>write</a:t>
            </a:r>
            <a:r>
              <a:rPr lang="fr-FR" dirty="0" smtClean="0"/>
              <a:t> </a:t>
            </a:r>
            <a:r>
              <a:rPr lang="fr-FR" dirty="0" err="1" smtClean="0"/>
              <a:t>ahead</a:t>
            </a:r>
            <a:r>
              <a:rPr lang="fr-FR" dirty="0" smtClean="0"/>
              <a:t> </a:t>
            </a:r>
            <a:r>
              <a:rPr lang="fr-FR" dirty="0" err="1" smtClean="0"/>
              <a:t>logging</a:t>
            </a:r>
            <a:r>
              <a:rPr lang="fr-FR" dirty="0" smtClean="0"/>
              <a:t>. It supports international </a:t>
            </a:r>
            <a:r>
              <a:rPr lang="fr-FR" dirty="0" err="1" smtClean="0"/>
              <a:t>character</a:t>
            </a:r>
            <a:r>
              <a:rPr lang="fr-FR" dirty="0" smtClean="0"/>
              <a:t> sets, multi-</a:t>
            </a:r>
            <a:r>
              <a:rPr lang="fr-FR" dirty="0" err="1" smtClean="0"/>
              <a:t>byte</a:t>
            </a:r>
            <a:r>
              <a:rPr lang="fr-FR" dirty="0" smtClean="0"/>
              <a:t> </a:t>
            </a:r>
            <a:r>
              <a:rPr lang="fr-FR" dirty="0" err="1" smtClean="0"/>
              <a:t>character</a:t>
            </a:r>
            <a:r>
              <a:rPr lang="fr-FR" dirty="0" smtClean="0"/>
              <a:t> </a:t>
            </a:r>
            <a:r>
              <a:rPr lang="fr-FR" dirty="0" err="1" smtClean="0"/>
              <a:t>encodings</a:t>
            </a:r>
            <a:r>
              <a:rPr lang="fr-FR" dirty="0" smtClean="0"/>
              <a:t>, Unicode, and </a:t>
            </a:r>
            <a:r>
              <a:rPr lang="fr-FR" dirty="0" err="1" smtClean="0"/>
              <a:t>it</a:t>
            </a:r>
            <a:r>
              <a:rPr lang="fr-FR" dirty="0" smtClean="0"/>
              <a:t> is locale-</a:t>
            </a:r>
            <a:r>
              <a:rPr lang="fr-FR" dirty="0" err="1" smtClean="0"/>
              <a:t>aware</a:t>
            </a:r>
            <a:r>
              <a:rPr lang="fr-FR" dirty="0" smtClean="0"/>
              <a:t> for </a:t>
            </a:r>
            <a:r>
              <a:rPr lang="fr-FR" dirty="0" err="1" smtClean="0"/>
              <a:t>sorting</a:t>
            </a:r>
            <a:r>
              <a:rPr lang="fr-FR" dirty="0" smtClean="0"/>
              <a:t>, case-</a:t>
            </a:r>
            <a:r>
              <a:rPr lang="fr-FR" dirty="0" err="1" smtClean="0"/>
              <a:t>sensitivity</a:t>
            </a:r>
            <a:r>
              <a:rPr lang="fr-FR" dirty="0" smtClean="0"/>
              <a:t>, and </a:t>
            </a:r>
            <a:r>
              <a:rPr lang="fr-FR" dirty="0" err="1" smtClean="0"/>
              <a:t>formatting</a:t>
            </a:r>
            <a:r>
              <a:rPr lang="fr-FR" dirty="0" smtClean="0"/>
              <a:t>. </a:t>
            </a:r>
          </a:p>
          <a:p>
            <a:pPr marL="0" lvl="0" indent="0"/>
            <a:endParaRPr/>
          </a:p>
        </p:txBody>
      </p:sp>
      <p:sp>
        <p:nvSpPr>
          <p:cNvPr id="215" name="Google Shape;215;p30"/>
          <p:cNvSpPr txBox="1">
            <a:spLocks noGrp="1"/>
          </p:cNvSpPr>
          <p:nvPr>
            <p:ph type="title" idx="3"/>
          </p:nvPr>
        </p:nvSpPr>
        <p:spPr>
          <a:xfrm>
            <a:off x="4572000" y="1928802"/>
            <a:ext cx="3857652" cy="584248"/>
          </a:xfrm>
          <a:prstGeom prst="rect">
            <a:avLst/>
          </a:prstGeom>
        </p:spPr>
        <p:txBody>
          <a:bodyPr spcFirstLastPara="1" wrap="square" lIns="91425" tIns="91425" rIns="91425" bIns="91425" anchor="ctr" anchorCtr="0">
            <a:noAutofit/>
          </a:bodyPr>
          <a:lstStyle/>
          <a:p>
            <a:pPr algn="l"/>
            <a:r>
              <a:rPr lang="fr-FR" sz="2000" b="1" dirty="0" err="1" smtClean="0">
                <a:solidFill>
                  <a:schemeClr val="accent1">
                    <a:lumMod val="50000"/>
                  </a:schemeClr>
                </a:solidFill>
              </a:rPr>
              <a:t>Reliability</a:t>
            </a:r>
            <a:r>
              <a:rPr lang="fr-FR" sz="2000" b="1" dirty="0" smtClean="0">
                <a:solidFill>
                  <a:schemeClr val="accent1">
                    <a:lumMod val="50000"/>
                  </a:schemeClr>
                </a:solidFill>
              </a:rPr>
              <a:t> and standards </a:t>
            </a:r>
            <a:r>
              <a:rPr lang="fr-FR" sz="2000" b="1" dirty="0" err="1" smtClean="0">
                <a:solidFill>
                  <a:schemeClr val="accent1">
                    <a:lumMod val="50000"/>
                  </a:schemeClr>
                </a:solidFill>
              </a:rPr>
              <a:t>compliance</a:t>
            </a:r>
            <a:endParaRPr lang="fr-FR" sz="2000" b="1" dirty="0" smtClean="0">
              <a:solidFill>
                <a:schemeClr val="accent1">
                  <a:lumMod val="50000"/>
                </a:schemeClr>
              </a:solidFill>
            </a:endParaRPr>
          </a:p>
        </p:txBody>
      </p:sp>
      <p:sp>
        <p:nvSpPr>
          <p:cNvPr id="216" name="Google Shape;216;p30"/>
          <p:cNvSpPr txBox="1">
            <a:spLocks noGrp="1"/>
          </p:cNvSpPr>
          <p:nvPr>
            <p:ph type="subTitle" idx="4"/>
          </p:nvPr>
        </p:nvSpPr>
        <p:spPr>
          <a:xfrm>
            <a:off x="4572000" y="2571744"/>
            <a:ext cx="3857652" cy="2428892"/>
          </a:xfrm>
          <a:prstGeom prst="rect">
            <a:avLst/>
          </a:prstGeom>
        </p:spPr>
        <p:txBody>
          <a:bodyPr spcFirstLastPara="1" wrap="square" lIns="91425" tIns="91425" rIns="91425" bIns="91425" anchor="ctr" anchorCtr="0">
            <a:noAutofit/>
          </a:bodyPr>
          <a:lstStyle/>
          <a:p>
            <a:pPr marL="0" indent="0"/>
            <a:r>
              <a:rPr lang="en-US" dirty="0" err="1" smtClean="0"/>
              <a:t>T</a:t>
            </a:r>
            <a:r>
              <a:rPr lang="en-US" dirty="0" err="1" smtClean="0"/>
              <a:t>PostgreSQL’s</a:t>
            </a:r>
            <a:r>
              <a:rPr lang="en-US" dirty="0" smtClean="0"/>
              <a:t> write ahead logging makes it a highly fault tolerant database. Its large base of open source contributors lends it a built-in community support network. </a:t>
            </a:r>
            <a:r>
              <a:rPr lang="en-US" dirty="0" err="1" smtClean="0"/>
              <a:t>PostgreSQL</a:t>
            </a:r>
            <a:r>
              <a:rPr lang="en-US" dirty="0" smtClean="0"/>
              <a:t> is ACID compliant, and has full support for foreign keys, joins, views, triggers, and stored procedures, in many different languages. It includes most SQL:2008 data types, including INTEGER, NUMERIC, BOOLEAN, CHAR, VARCHAR, DATE, INTERVAL, and TIMESTAMP.</a:t>
            </a:r>
            <a:endParaRPr lang="fr-FR" dirty="0" smtClean="0"/>
          </a:p>
          <a:p>
            <a:pPr marL="0" lvl="0" indent="0"/>
            <a:endParaRPr/>
          </a:p>
        </p:txBody>
      </p:sp>
      <p:sp>
        <p:nvSpPr>
          <p:cNvPr id="219" name="Google Shape;219;p30"/>
          <p:cNvSpPr txBox="1">
            <a:spLocks noGrp="1"/>
          </p:cNvSpPr>
          <p:nvPr>
            <p:ph type="title" idx="9"/>
          </p:nvPr>
        </p:nvSpPr>
        <p:spPr>
          <a:xfrm>
            <a:off x="714348" y="4400439"/>
            <a:ext cx="3857652" cy="457321"/>
          </a:xfrm>
          <a:prstGeom prst="rect">
            <a:avLst/>
          </a:prstGeom>
        </p:spPr>
        <p:txBody>
          <a:bodyPr spcFirstLastPara="1" wrap="square" lIns="91425" tIns="91425" rIns="91425" bIns="91425" anchor="ctr" anchorCtr="0">
            <a:noAutofit/>
          </a:bodyPr>
          <a:lstStyle/>
          <a:p>
            <a:pPr algn="l"/>
            <a:r>
              <a:rPr lang="fr-FR" sz="2000" b="1" dirty="0" smtClean="0">
                <a:solidFill>
                  <a:schemeClr val="accent1">
                    <a:lumMod val="50000"/>
                  </a:schemeClr>
                </a:solidFill>
              </a:rPr>
              <a:t>Open source </a:t>
            </a:r>
            <a:r>
              <a:rPr lang="fr-FR" sz="2000" b="1" dirty="0" err="1" smtClean="0">
                <a:solidFill>
                  <a:schemeClr val="accent1">
                    <a:lumMod val="50000"/>
                  </a:schemeClr>
                </a:solidFill>
              </a:rPr>
              <a:t>license</a:t>
            </a:r>
            <a:endParaRPr lang="fr-FR" sz="2000" b="1" dirty="0" smtClean="0">
              <a:solidFill>
                <a:schemeClr val="accent1">
                  <a:lumMod val="50000"/>
                </a:schemeClr>
              </a:solidFill>
            </a:endParaRPr>
          </a:p>
        </p:txBody>
      </p:sp>
      <p:cxnSp>
        <p:nvCxnSpPr>
          <p:cNvPr id="226" name="Google Shape;226;p30"/>
          <p:cNvCxnSpPr/>
          <p:nvPr/>
        </p:nvCxnSpPr>
        <p:spPr>
          <a:xfrm rot="10800000">
            <a:off x="-19875" y="1729067"/>
            <a:ext cx="8451900" cy="0"/>
          </a:xfrm>
          <a:prstGeom prst="straightConnector1">
            <a:avLst/>
          </a:prstGeom>
          <a:noFill/>
          <a:ln w="9525" cap="flat" cmpd="sng">
            <a:solidFill>
              <a:schemeClr val="dk1"/>
            </a:solidFill>
            <a:prstDash val="solid"/>
            <a:round/>
            <a:headEnd type="none" w="med" len="med"/>
            <a:tailEnd type="none" w="med" len="med"/>
          </a:ln>
        </p:spPr>
      </p:cxnSp>
      <p:cxnSp>
        <p:nvCxnSpPr>
          <p:cNvPr id="227" name="Google Shape;227;p30"/>
          <p:cNvCxnSpPr/>
          <p:nvPr/>
        </p:nvCxnSpPr>
        <p:spPr>
          <a:xfrm rot="16200000" flipV="1">
            <a:off x="2010196" y="4296195"/>
            <a:ext cx="5120184" cy="3425"/>
          </a:xfrm>
          <a:prstGeom prst="straightConnector1">
            <a:avLst/>
          </a:prstGeom>
          <a:noFill/>
          <a:ln w="9525" cap="flat" cmpd="sng">
            <a:solidFill>
              <a:schemeClr val="dk1"/>
            </a:solidFill>
            <a:prstDash val="solid"/>
            <a:round/>
            <a:headEnd type="none" w="med" len="med"/>
            <a:tailEnd type="none" w="med" len="med"/>
          </a:ln>
        </p:spPr>
      </p:cxnSp>
      <p:cxnSp>
        <p:nvCxnSpPr>
          <p:cNvPr id="228" name="Google Shape;228;p30"/>
          <p:cNvCxnSpPr/>
          <p:nvPr/>
        </p:nvCxnSpPr>
        <p:spPr>
          <a:xfrm rot="16200000" flipV="1">
            <a:off x="-1846618" y="4297034"/>
            <a:ext cx="5120184" cy="1748"/>
          </a:xfrm>
          <a:prstGeom prst="straightConnector1">
            <a:avLst/>
          </a:prstGeom>
          <a:noFill/>
          <a:ln w="9525" cap="flat" cmpd="sng">
            <a:solidFill>
              <a:schemeClr val="dk1"/>
            </a:solidFill>
            <a:prstDash val="solid"/>
            <a:round/>
            <a:headEnd type="none" w="med" len="med"/>
            <a:tailEnd type="none" w="med" len="med"/>
          </a:ln>
        </p:spPr>
      </p:cxnSp>
      <p:sp>
        <p:nvSpPr>
          <p:cNvPr id="27" name="Google Shape;216;p30"/>
          <p:cNvSpPr txBox="1">
            <a:spLocks/>
          </p:cNvSpPr>
          <p:nvPr/>
        </p:nvSpPr>
        <p:spPr>
          <a:xfrm>
            <a:off x="714348" y="4714884"/>
            <a:ext cx="3857652" cy="1357298"/>
          </a:xfrm>
          <a:prstGeom prst="rect">
            <a:avLst/>
          </a:prstGeom>
        </p:spPr>
        <p:txBody>
          <a:bodyPr spcFirstLastPara="1" vert="horz" wrap="square" lIns="91425" tIns="91425" rIns="91425" bIns="91425" rtlCol="0" anchor="ctr" anchorCtr="0">
            <a:noAutofit/>
          </a:bodyPr>
          <a:lstStyle/>
          <a:p>
            <a:pPr lvl="0">
              <a:buSzPts val="1400"/>
            </a:pPr>
            <a:r>
              <a:rPr lang="en-US" sz="1400" dirty="0" err="1" smtClean="0"/>
              <a:t>PostgreSQL</a:t>
            </a:r>
            <a:r>
              <a:rPr lang="en-US" sz="1400" dirty="0" smtClean="0"/>
              <a:t> source code is available under an open source license, granting you the freedom to use, modify, and implement it as you see fit, at no charge. </a:t>
            </a:r>
            <a:r>
              <a:rPr lang="en-US" sz="1400" dirty="0" err="1" smtClean="0"/>
              <a:t>PostgreSQL</a:t>
            </a:r>
            <a:r>
              <a:rPr lang="en-US" sz="1400" dirty="0" smtClean="0"/>
              <a:t> carries no licensing cost, which eliminates the risk for over-deployment</a:t>
            </a:r>
            <a:r>
              <a:rPr lang="en-US" sz="1400" dirty="0" smtClean="0"/>
              <a:t>.</a:t>
            </a:r>
            <a:endParaRPr kumimoji="0" lang="en-US" sz="14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6" name="Google Shape;236;p31"/>
          <p:cNvSpPr txBox="1"/>
          <p:nvPr/>
        </p:nvSpPr>
        <p:spPr>
          <a:xfrm>
            <a:off x="1442050" y="142852"/>
            <a:ext cx="2844198" cy="316223"/>
          </a:xfrm>
          <a:prstGeom prst="rect">
            <a:avLst/>
          </a:prstGeom>
          <a:noFill/>
          <a:ln>
            <a:noFill/>
          </a:ln>
        </p:spPr>
        <p:txBody>
          <a:bodyPr spcFirstLastPara="1" wrap="square" lIns="0" tIns="91425" rIns="0" bIns="91425" anchor="ctr" anchorCtr="0">
            <a:noAutofit/>
          </a:bodyPr>
          <a:lstStyle/>
          <a:p>
            <a:pPr algn="just"/>
            <a:r>
              <a:rPr lang="en-US" dirty="0" smtClean="0">
                <a:solidFill>
                  <a:srgbClr val="FF9933"/>
                </a:solidFill>
                <a:effectLst>
                  <a:outerShdw blurRad="38100" dist="38100" dir="2700000" algn="tl">
                    <a:srgbClr val="000000">
                      <a:alpha val="43137"/>
                    </a:srgbClr>
                  </a:outerShdw>
                </a:effectLst>
              </a:rPr>
              <a:t>What’s SQL Server </a:t>
            </a:r>
          </a:p>
        </p:txBody>
      </p:sp>
      <p:sp>
        <p:nvSpPr>
          <p:cNvPr id="237" name="Google Shape;237;p31"/>
          <p:cNvSpPr/>
          <p:nvPr/>
        </p:nvSpPr>
        <p:spPr>
          <a:xfrm>
            <a:off x="1150150" y="210452"/>
            <a:ext cx="139500" cy="18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6;p30"/>
          <p:cNvSpPr txBox="1">
            <a:spLocks/>
          </p:cNvSpPr>
          <p:nvPr/>
        </p:nvSpPr>
        <p:spPr>
          <a:xfrm>
            <a:off x="857224" y="571480"/>
            <a:ext cx="7429552" cy="2786082"/>
          </a:xfrm>
          <a:prstGeom prst="rect">
            <a:avLst/>
          </a:prstGeom>
        </p:spPr>
        <p:txBody>
          <a:bodyPr spcFirstLastPara="1" vert="horz" wrap="square" lIns="91425" tIns="91425" rIns="91425" bIns="91425" rtlCol="0" anchor="ctr" anchorCtr="0">
            <a:noAutofit/>
          </a:bodyPr>
          <a:lstStyle/>
          <a:p>
            <a:pPr algn="just"/>
            <a:r>
              <a:rPr lang="en-US" dirty="0" smtClean="0"/>
              <a:t>SQL Server is a relational database management system, or RDBMS, developed and marketed by Microsoft.</a:t>
            </a:r>
          </a:p>
          <a:p>
            <a:pPr algn="just"/>
            <a:r>
              <a:rPr lang="en-US" dirty="0" smtClean="0"/>
              <a:t>Similar to other RDBMS software, SQL Server is built on top of SQL, a standard programming language for interacting with the relational databases. SQL server is tied to Transact-SQL, or T-SQL, the Microsoft’s implementation of SQL that adds a set of proprietary programming constructs.</a:t>
            </a:r>
          </a:p>
          <a:p>
            <a:pPr algn="just"/>
            <a:r>
              <a:rPr lang="en-US" dirty="0" smtClean="0"/>
              <a:t>SQL Server works exclusively on Windows environment for more than 20 years. In 2016, Microsoft made it available on Linux. SQL Server 2017 became generally available in October 2016 that ran on both Windows and Linux.</a:t>
            </a:r>
            <a:endParaRPr lang="en-US" dirty="0"/>
          </a:p>
        </p:txBody>
      </p:sp>
      <p:pic>
        <p:nvPicPr>
          <p:cNvPr id="1027" name="Picture 3" descr="C:\Users\thamer_belgacem\Downloads\logo-sql-server.png"/>
          <p:cNvPicPr>
            <a:picLocks noChangeAspect="1" noChangeArrowheads="1"/>
          </p:cNvPicPr>
          <p:nvPr/>
        </p:nvPicPr>
        <p:blipFill>
          <a:blip r:embed="rId3"/>
          <a:srcRect/>
          <a:stretch>
            <a:fillRect/>
          </a:stretch>
        </p:blipFill>
        <p:spPr bwMode="auto">
          <a:xfrm>
            <a:off x="4110064" y="4929198"/>
            <a:ext cx="4248150" cy="1143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5" name="Google Shape;275;p34"/>
          <p:cNvSpPr/>
          <p:nvPr/>
        </p:nvSpPr>
        <p:spPr>
          <a:xfrm>
            <a:off x="8610588" y="1482933"/>
            <a:ext cx="329700" cy="439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34"/>
          <p:cNvCxnSpPr/>
          <p:nvPr/>
        </p:nvCxnSpPr>
        <p:spPr>
          <a:xfrm rot="10800000">
            <a:off x="-66750" y="721200"/>
            <a:ext cx="9277500" cy="0"/>
          </a:xfrm>
          <a:prstGeom prst="straightConnector1">
            <a:avLst/>
          </a:prstGeom>
          <a:noFill/>
          <a:ln w="9525" cap="flat" cmpd="sng">
            <a:solidFill>
              <a:schemeClr val="dk1"/>
            </a:solidFill>
            <a:prstDash val="solid"/>
            <a:round/>
            <a:headEnd type="none" w="med" len="med"/>
            <a:tailEnd type="none" w="med" len="med"/>
          </a:ln>
        </p:spPr>
      </p:cxnSp>
      <p:pic>
        <p:nvPicPr>
          <p:cNvPr id="48" name="Image 47"/>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 y="1596979"/>
            <a:ext cx="9144000" cy="5100776"/>
          </a:xfrm>
          <a:prstGeom prst="rect">
            <a:avLst/>
          </a:prstGeom>
        </p:spPr>
      </p:pic>
      <p:pic>
        <p:nvPicPr>
          <p:cNvPr id="5" name="Image 4"/>
          <p:cNvPicPr>
            <a:picLocks noChangeAspect="1"/>
          </p:cNvPicPr>
          <p:nvPr/>
        </p:nvPicPr>
        <p:blipFill>
          <a:blip r:embed="rId3"/>
          <a:stretch>
            <a:fillRect/>
          </a:stretch>
        </p:blipFill>
        <p:spPr>
          <a:xfrm>
            <a:off x="0" y="36356"/>
            <a:ext cx="9072530" cy="1695450"/>
          </a:xfrm>
          <a:prstGeom prst="rect">
            <a:avLst/>
          </a:prstGeom>
        </p:spPr>
      </p:pic>
    </p:spTree>
    <p:extLst>
      <p:ext uri="{BB962C8B-B14F-4D97-AF65-F5344CB8AC3E}">
        <p14:creationId xmlns="" xmlns:p14="http://schemas.microsoft.com/office/powerpoint/2010/main" val="2454995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1326525"/>
            <a:ext cx="9143999" cy="5396248"/>
          </a:xfrm>
          <a:prstGeom prst="rect">
            <a:avLst/>
          </a:prstGeom>
        </p:spPr>
      </p:pic>
      <p:pic>
        <p:nvPicPr>
          <p:cNvPr id="5" name="Image 4"/>
          <p:cNvPicPr>
            <a:picLocks noChangeAspect="1"/>
          </p:cNvPicPr>
          <p:nvPr/>
        </p:nvPicPr>
        <p:blipFill>
          <a:blip r:embed="rId3"/>
          <a:stretch>
            <a:fillRect/>
          </a:stretch>
        </p:blipFill>
        <p:spPr>
          <a:xfrm>
            <a:off x="-32" y="1"/>
            <a:ext cx="9072562" cy="1499985"/>
          </a:xfrm>
          <a:prstGeom prst="rect">
            <a:avLst/>
          </a:prstGeom>
        </p:spPr>
      </p:pic>
    </p:spTree>
    <p:extLst>
      <p:ext uri="{BB962C8B-B14F-4D97-AF65-F5344CB8AC3E}">
        <p14:creationId xmlns="" xmlns:p14="http://schemas.microsoft.com/office/powerpoint/2010/main" val="1729746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1668890"/>
            <a:ext cx="9144000" cy="5189110"/>
          </a:xfrm>
          <a:prstGeom prst="rect">
            <a:avLst/>
          </a:prstGeom>
        </p:spPr>
      </p:pic>
      <p:pic>
        <p:nvPicPr>
          <p:cNvPr id="5" name="Image 4"/>
          <p:cNvPicPr>
            <a:picLocks noChangeAspect="1"/>
          </p:cNvPicPr>
          <p:nvPr/>
        </p:nvPicPr>
        <p:blipFill>
          <a:blip r:embed="rId3"/>
          <a:stretch>
            <a:fillRect/>
          </a:stretch>
        </p:blipFill>
        <p:spPr>
          <a:xfrm>
            <a:off x="71438" y="1"/>
            <a:ext cx="9001156" cy="1694835"/>
          </a:xfrm>
          <a:prstGeom prst="rect">
            <a:avLst/>
          </a:prstGeom>
        </p:spPr>
      </p:pic>
    </p:spTree>
    <p:extLst>
      <p:ext uri="{BB962C8B-B14F-4D97-AF65-F5344CB8AC3E}">
        <p14:creationId xmlns="" xmlns:p14="http://schemas.microsoft.com/office/powerpoint/2010/main" val="4257314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748</Words>
  <PresentationFormat>Affichage à l'écran (4:3)</PresentationFormat>
  <Paragraphs>28</Paragraphs>
  <Slides>10</Slides>
  <Notes>6</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Thème Office</vt:lpstr>
      <vt:lpstr>Diapositive 1</vt:lpstr>
      <vt:lpstr>keys to understanding MySQL :</vt:lpstr>
      <vt:lpstr>Diapositive 3</vt:lpstr>
      <vt:lpstr>Benefits of using PostgreSQL</vt:lpstr>
      <vt:lpstr>Diapositive 5</vt:lpstr>
      <vt:lpstr>Diapositive 6</vt:lpstr>
      <vt:lpstr>Diapositive 7</vt:lpstr>
      <vt:lpstr>Diapositive 8</vt:lpstr>
      <vt:lpstr>Diapositive 9</vt:lpstr>
      <vt:lpstr>Diapositive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thamer_belgacem</dc:creator>
  <cp:lastModifiedBy>thamer_belgacem</cp:lastModifiedBy>
  <cp:revision>20</cp:revision>
  <dcterms:created xsi:type="dcterms:W3CDTF">2022-07-18T09:49:33Z</dcterms:created>
  <dcterms:modified xsi:type="dcterms:W3CDTF">2022-07-18T11:33:10Z</dcterms:modified>
</cp:coreProperties>
</file>