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3" r:id="rId4"/>
    <p:sldId id="258" r:id="rId5"/>
    <p:sldId id="264" r:id="rId6"/>
    <p:sldId id="266" r:id="rId7"/>
    <p:sldId id="259" r:id="rId8"/>
    <p:sldId id="267" r:id="rId9"/>
    <p:sldId id="268" r:id="rId10"/>
    <p:sldId id="260" r:id="rId11"/>
    <p:sldId id="269" r:id="rId12"/>
    <p:sldId id="270" r:id="rId13"/>
    <p:sldId id="271" r:id="rId14"/>
    <p:sldId id="261" r:id="rId15"/>
    <p:sldId id="272" r:id="rId16"/>
    <p:sldId id="26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50" d="100"/>
          <a:sy n="50" d="100"/>
        </p:scale>
        <p:origin x="1284" y="4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678588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B2A58D-EA57-4DF6-9132-1DEA55F1E97D}"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772587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14295725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625282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3280796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1067060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3815037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7303899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503236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845336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3881983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EB2A58D-EA57-4DF6-9132-1DEA55F1E97D}"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1103406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EB2A58D-EA57-4DF6-9132-1DEA55F1E97D}"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4143668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53607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20794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FEB2A58D-EA57-4DF6-9132-1DEA55F1E97D}" type="datetimeFigureOut">
              <a:rPr lang="en-US" smtClean="0"/>
              <a:t>2/19/2025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1692843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EB2A58D-EA57-4DF6-9132-1DEA55F1E97D}"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EE3AE2-8AD1-4ED4-BF91-B5FCAB44C5FE}" type="slidenum">
              <a:rPr lang="en-US" smtClean="0"/>
              <a:t>‹#›</a:t>
            </a:fld>
            <a:endParaRPr lang="en-US"/>
          </a:p>
        </p:txBody>
      </p:sp>
    </p:spTree>
    <p:extLst>
      <p:ext uri="{BB962C8B-B14F-4D97-AF65-F5344CB8AC3E}">
        <p14:creationId xmlns:p14="http://schemas.microsoft.com/office/powerpoint/2010/main" val="2466355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EB2A58D-EA57-4DF6-9132-1DEA55F1E97D}" type="datetimeFigureOut">
              <a:rPr lang="en-US" smtClean="0"/>
              <a:t>2/19/2025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DEE3AE2-8AD1-4ED4-BF91-B5FCAB44C5FE}" type="slidenum">
              <a:rPr lang="en-US" smtClean="0"/>
              <a:t>‹#›</a:t>
            </a:fld>
            <a:endParaRPr lang="en-US"/>
          </a:p>
        </p:txBody>
      </p:sp>
    </p:spTree>
    <p:extLst>
      <p:ext uri="{BB962C8B-B14F-4D97-AF65-F5344CB8AC3E}">
        <p14:creationId xmlns:p14="http://schemas.microsoft.com/office/powerpoint/2010/main" val="49860426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82316" y="2887797"/>
            <a:ext cx="11309684" cy="1011237"/>
          </a:xfrm>
        </p:spPr>
        <p:txBody>
          <a:bodyPr>
            <a:normAutofit/>
          </a:bodyPr>
          <a:lstStyle/>
          <a:p>
            <a:r>
              <a:rPr lang="en-US" sz="4500" b="1" dirty="0" err="1" smtClean="0">
                <a:latin typeface="Arial" panose="020B0604020202020204" pitchFamily="34" charset="0"/>
                <a:cs typeface="Arial" panose="020B0604020202020204" pitchFamily="34" charset="0"/>
              </a:rPr>
              <a:t>Chương</a:t>
            </a:r>
            <a:r>
              <a:rPr lang="en-US" sz="4500" b="1" dirty="0" smtClean="0">
                <a:latin typeface="Arial" panose="020B0604020202020204" pitchFamily="34" charset="0"/>
                <a:cs typeface="Arial" panose="020B0604020202020204" pitchFamily="34" charset="0"/>
              </a:rPr>
              <a:t> 1: </a:t>
            </a:r>
            <a:r>
              <a:rPr lang="en-US" sz="4500" b="1" dirty="0" err="1" smtClean="0">
                <a:latin typeface="Arial" panose="020B0604020202020204" pitchFamily="34" charset="0"/>
                <a:cs typeface="Arial" panose="020B0604020202020204" pitchFamily="34" charset="0"/>
              </a:rPr>
              <a:t>Phân</a:t>
            </a:r>
            <a:r>
              <a:rPr lang="en-US" sz="4500" b="1" dirty="0" smtClean="0">
                <a:latin typeface="Arial" panose="020B0604020202020204" pitchFamily="34" charset="0"/>
                <a:cs typeface="Arial" panose="020B0604020202020204" pitchFamily="34" charset="0"/>
              </a:rPr>
              <a:t> </a:t>
            </a:r>
            <a:r>
              <a:rPr lang="en-US" sz="4500" b="1" dirty="0" err="1" smtClean="0">
                <a:latin typeface="Arial" panose="020B0604020202020204" pitchFamily="34" charset="0"/>
                <a:cs typeface="Arial" panose="020B0604020202020204" pitchFamily="34" charset="0"/>
              </a:rPr>
              <a:t>tích</a:t>
            </a:r>
            <a:r>
              <a:rPr lang="en-US" sz="4500" b="1" dirty="0" smtClean="0">
                <a:latin typeface="Arial" panose="020B0604020202020204" pitchFamily="34" charset="0"/>
                <a:cs typeface="Arial" panose="020B0604020202020204" pitchFamily="34" charset="0"/>
              </a:rPr>
              <a:t> </a:t>
            </a:r>
            <a:r>
              <a:rPr lang="en-US" sz="4500" b="1" dirty="0" err="1" smtClean="0">
                <a:latin typeface="Arial" panose="020B0604020202020204" pitchFamily="34" charset="0"/>
                <a:cs typeface="Arial" panose="020B0604020202020204" pitchFamily="34" charset="0"/>
              </a:rPr>
              <a:t>thiết</a:t>
            </a:r>
            <a:r>
              <a:rPr lang="en-US" sz="4500" b="1" dirty="0" smtClean="0">
                <a:latin typeface="Arial" panose="020B0604020202020204" pitchFamily="34" charset="0"/>
                <a:cs typeface="Arial" panose="020B0604020202020204" pitchFamily="34" charset="0"/>
              </a:rPr>
              <a:t> </a:t>
            </a:r>
            <a:r>
              <a:rPr lang="en-US" sz="4500" b="1" dirty="0" err="1" smtClean="0">
                <a:latin typeface="Arial" panose="020B0604020202020204" pitchFamily="34" charset="0"/>
                <a:cs typeface="Arial" panose="020B0604020202020204" pitchFamily="34" charset="0"/>
              </a:rPr>
              <a:t>kế</a:t>
            </a:r>
            <a:r>
              <a:rPr lang="en-US" sz="4500" b="1" dirty="0" smtClean="0">
                <a:latin typeface="Arial" panose="020B0604020202020204" pitchFamily="34" charset="0"/>
                <a:cs typeface="Arial" panose="020B0604020202020204" pitchFamily="34" charset="0"/>
              </a:rPr>
              <a:t> </a:t>
            </a:r>
            <a:r>
              <a:rPr lang="en-US" sz="4500" b="1" dirty="0" err="1" smtClean="0">
                <a:latin typeface="Arial" panose="020B0604020202020204" pitchFamily="34" charset="0"/>
                <a:cs typeface="Arial" panose="020B0604020202020204" pitchFamily="34" charset="0"/>
              </a:rPr>
              <a:t>hệ</a:t>
            </a:r>
            <a:r>
              <a:rPr lang="en-US" sz="4500" b="1" dirty="0" smtClean="0">
                <a:latin typeface="Arial" panose="020B0604020202020204" pitchFamily="34" charset="0"/>
                <a:cs typeface="Arial" panose="020B0604020202020204" pitchFamily="34" charset="0"/>
              </a:rPr>
              <a:t> </a:t>
            </a:r>
            <a:r>
              <a:rPr lang="en-US" sz="4500" b="1" dirty="0" err="1" smtClean="0">
                <a:latin typeface="Arial" panose="020B0604020202020204" pitchFamily="34" charset="0"/>
                <a:cs typeface="Arial" panose="020B0604020202020204" pitchFamily="34" charset="0"/>
              </a:rPr>
              <a:t>thống</a:t>
            </a:r>
            <a:endParaRPr lang="en-US" sz="4500" b="1"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4708357" y="5178392"/>
            <a:ext cx="3529263" cy="1158239"/>
          </a:xfrm>
        </p:spPr>
        <p:txBody>
          <a:bodyPr>
            <a:normAutofit/>
          </a:bodyPr>
          <a:lstStyle/>
          <a:p>
            <a:r>
              <a:rPr lang="en-US" sz="2500" dirty="0" err="1" smtClean="0">
                <a:latin typeface="Arial" panose="020B0604020202020204" pitchFamily="34" charset="0"/>
                <a:cs typeface="Arial" panose="020B0604020202020204" pitchFamily="34" charset="0"/>
              </a:rPr>
              <a:t>Vũ</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Thành</a:t>
            </a:r>
            <a:r>
              <a:rPr lang="en-US" sz="2500" dirty="0" smtClean="0">
                <a:latin typeface="Arial" panose="020B0604020202020204" pitchFamily="34" charset="0"/>
                <a:cs typeface="Arial" panose="020B0604020202020204" pitchFamily="34" charset="0"/>
              </a:rPr>
              <a:t> </a:t>
            </a:r>
            <a:r>
              <a:rPr lang="en-US" sz="2500" dirty="0" err="1" smtClean="0">
                <a:latin typeface="Arial" panose="020B0604020202020204" pitchFamily="34" charset="0"/>
                <a:cs typeface="Arial" panose="020B0604020202020204" pitchFamily="34" charset="0"/>
              </a:rPr>
              <a:t>Trương</a:t>
            </a:r>
            <a:endParaRPr lang="en-US" sz="2500" dirty="0" smtClean="0">
              <a:latin typeface="Arial" panose="020B0604020202020204" pitchFamily="34" charset="0"/>
              <a:cs typeface="Arial" panose="020B0604020202020204" pitchFamily="34" charset="0"/>
            </a:endParaRPr>
          </a:p>
          <a:p>
            <a:r>
              <a:rPr lang="en-US" sz="2500" dirty="0" smtClean="0">
                <a:latin typeface="Arial" panose="020B0604020202020204" pitchFamily="34" charset="0"/>
                <a:cs typeface="Arial" panose="020B0604020202020204" pitchFamily="34" charset="0"/>
              </a:rPr>
              <a:t>7080113 – </a:t>
            </a:r>
            <a:r>
              <a:rPr lang="en-US" sz="2500" dirty="0" err="1" smtClean="0">
                <a:latin typeface="Arial" panose="020B0604020202020204" pitchFamily="34" charset="0"/>
                <a:cs typeface="Arial" panose="020B0604020202020204" pitchFamily="34" charset="0"/>
              </a:rPr>
              <a:t>Nhóm</a:t>
            </a:r>
            <a:r>
              <a:rPr lang="en-US" sz="2500" dirty="0" smtClean="0">
                <a:latin typeface="Arial" panose="020B0604020202020204" pitchFamily="34" charset="0"/>
                <a:cs typeface="Arial" panose="020B0604020202020204" pitchFamily="34" charset="0"/>
              </a:rPr>
              <a:t> 13</a:t>
            </a:r>
            <a:endParaRPr lang="en-US" sz="2500" dirty="0">
              <a:latin typeface="Arial" panose="020B0604020202020204" pitchFamily="34" charset="0"/>
              <a:cs typeface="Arial" panose="020B0604020202020204" pitchFamily="34" charset="0"/>
            </a:endParaRPr>
          </a:p>
        </p:txBody>
      </p:sp>
      <p:sp>
        <p:nvSpPr>
          <p:cNvPr id="4" name="TextBox 3"/>
          <p:cNvSpPr txBox="1"/>
          <p:nvPr/>
        </p:nvSpPr>
        <p:spPr>
          <a:xfrm>
            <a:off x="240631" y="1163963"/>
            <a:ext cx="12464716" cy="630942"/>
          </a:xfrm>
          <a:prstGeom prst="rect">
            <a:avLst/>
          </a:prstGeom>
          <a:noFill/>
        </p:spPr>
        <p:txBody>
          <a:bodyPr wrap="square" rtlCol="0">
            <a:spAutoFit/>
          </a:bodyPr>
          <a:lstStyle/>
          <a:p>
            <a:r>
              <a:rPr lang="en-US" sz="3500" b="1" dirty="0" smtClean="0">
                <a:latin typeface="Arial" panose="020B0604020202020204" pitchFamily="34" charset="0"/>
                <a:cs typeface="Arial" panose="020B0604020202020204" pitchFamily="34" charset="0"/>
              </a:rPr>
              <a:t>MÔN HỌC: PHÂN TÍCH VÀ THIẾT KẾ HỆ THỐNG + BTL</a:t>
            </a:r>
            <a:endParaRPr lang="en-US" sz="35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6408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46280" cy="1325563"/>
          </a:xfrm>
        </p:spPr>
        <p:txBody>
          <a:bodyPr>
            <a:normAutofit/>
          </a:bodyPr>
          <a:lstStyle/>
          <a:p>
            <a:r>
              <a:rPr lang="en-US" sz="4000" b="1" dirty="0" smtClean="0">
                <a:latin typeface="Arial" panose="020B0604020202020204" pitchFamily="34" charset="0"/>
                <a:cs typeface="Arial" panose="020B0604020202020204" pitchFamily="34" charset="0"/>
              </a:rPr>
              <a:t>4. </a:t>
            </a:r>
            <a:r>
              <a:rPr lang="en-US" sz="4000" b="1" dirty="0" err="1" smtClean="0">
                <a:latin typeface="Arial" panose="020B0604020202020204" pitchFamily="34" charset="0"/>
                <a:cs typeface="Arial" panose="020B0604020202020204" pitchFamily="34" charset="0"/>
              </a:rPr>
              <a:t>Các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cách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1"/>
          <p:cNvSpPr>
            <a:spLocks noGrp="1" noChangeArrowheads="1"/>
          </p:cNvSpPr>
          <p:nvPr>
            <p:ph idx="1"/>
          </p:nvPr>
        </p:nvSpPr>
        <p:spPr bwMode="auto">
          <a:xfrm>
            <a:off x="259900" y="1312986"/>
            <a:ext cx="6160356"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800" b="1" dirty="0">
                <a:latin typeface="+mn-lt"/>
              </a:rPr>
              <a:t>4.1 Tiếp cận theo chu trình truyền thống (Waterfall Model)</a:t>
            </a:r>
          </a:p>
          <a:p>
            <a:pPr>
              <a:buFontTx/>
              <a:buChar char="-"/>
            </a:pPr>
            <a:r>
              <a:rPr lang="vi-VN" sz="2800" dirty="0" smtClean="0">
                <a:latin typeface="+mn-lt"/>
              </a:rPr>
              <a:t>Quy </a:t>
            </a:r>
            <a:r>
              <a:rPr lang="vi-VN" sz="2800" dirty="0">
                <a:latin typeface="+mn-lt"/>
              </a:rPr>
              <a:t>trình phát triển theo từng giai đoạn: </a:t>
            </a:r>
            <a:r>
              <a:rPr lang="en-US" sz="2800" dirty="0" err="1" smtClean="0">
                <a:latin typeface="+mn-lt"/>
              </a:rPr>
              <a:t>Lập</a:t>
            </a:r>
            <a:r>
              <a:rPr lang="en-US" sz="2800" dirty="0" smtClean="0">
                <a:latin typeface="+mn-lt"/>
              </a:rPr>
              <a:t> </a:t>
            </a:r>
            <a:r>
              <a:rPr lang="en-US" sz="2800" dirty="0" err="1" smtClean="0">
                <a:latin typeface="+mn-lt"/>
              </a:rPr>
              <a:t>kế</a:t>
            </a:r>
            <a:r>
              <a:rPr lang="en-US" sz="2800" dirty="0" smtClean="0">
                <a:latin typeface="+mn-lt"/>
              </a:rPr>
              <a:t> </a:t>
            </a:r>
            <a:r>
              <a:rPr lang="en-US" sz="2800" dirty="0" err="1" smtClean="0">
                <a:latin typeface="+mn-lt"/>
              </a:rPr>
              <a:t>hoạch</a:t>
            </a:r>
            <a:r>
              <a:rPr lang="vi-VN" sz="2800" b="1" dirty="0" smtClean="0">
                <a:latin typeface="+mn-lt"/>
              </a:rPr>
              <a:t>→ </a:t>
            </a:r>
            <a:r>
              <a:rPr lang="vi-VN" sz="2800" b="1" dirty="0">
                <a:latin typeface="+mn-lt"/>
              </a:rPr>
              <a:t>Phân tích → Thiết kế → </a:t>
            </a:r>
            <a:r>
              <a:rPr lang="en-US" sz="2800" b="1" dirty="0" err="1" smtClean="0">
                <a:latin typeface="+mn-lt"/>
              </a:rPr>
              <a:t>Thực</a:t>
            </a:r>
            <a:r>
              <a:rPr lang="en-US" sz="2800" b="1" dirty="0" smtClean="0">
                <a:latin typeface="+mn-lt"/>
              </a:rPr>
              <a:t> </a:t>
            </a:r>
            <a:r>
              <a:rPr lang="en-US" sz="2800" b="1" dirty="0" err="1" smtClean="0">
                <a:latin typeface="+mn-lt"/>
              </a:rPr>
              <a:t>hiện</a:t>
            </a:r>
            <a:r>
              <a:rPr lang="vi-VN" sz="2800" b="1" dirty="0" smtClean="0">
                <a:latin typeface="+mn-lt"/>
              </a:rPr>
              <a:t>→ </a:t>
            </a:r>
            <a:r>
              <a:rPr lang="vi-VN" sz="2800" b="1" dirty="0">
                <a:latin typeface="+mn-lt"/>
              </a:rPr>
              <a:t>Kiểm thử → Triển khai → Bảo </a:t>
            </a:r>
            <a:r>
              <a:rPr lang="vi-VN" sz="2800" b="1" dirty="0" smtClean="0">
                <a:latin typeface="+mn-lt"/>
              </a:rPr>
              <a:t>trì</a:t>
            </a:r>
            <a:r>
              <a:rPr lang="vi-VN" sz="2800" dirty="0" smtClean="0">
                <a:latin typeface="+mn-lt"/>
              </a:rPr>
              <a:t>.</a:t>
            </a:r>
            <a:endParaRPr lang="en-US" sz="2800" dirty="0" smtClean="0">
              <a:latin typeface="+mn-lt"/>
            </a:endParaRPr>
          </a:p>
          <a:p>
            <a:pPr>
              <a:buFontTx/>
              <a:buChar char="-"/>
            </a:pPr>
            <a:r>
              <a:rPr lang="vi-VN" sz="2800" dirty="0" smtClean="0">
                <a:latin typeface="+mn-lt"/>
              </a:rPr>
              <a:t>Ưu </a:t>
            </a:r>
            <a:r>
              <a:rPr lang="vi-VN" sz="2800" dirty="0">
                <a:latin typeface="+mn-lt"/>
              </a:rPr>
              <a:t>điểm: Rõ ràng, có kế hoạch chi </a:t>
            </a:r>
            <a:r>
              <a:rPr lang="vi-VN" sz="2800" dirty="0" smtClean="0">
                <a:latin typeface="+mn-lt"/>
              </a:rPr>
              <a:t>tiết.</a:t>
            </a:r>
            <a:endParaRPr lang="en-US" sz="2800" dirty="0" smtClean="0">
              <a:latin typeface="+mn-lt"/>
            </a:endParaRPr>
          </a:p>
          <a:p>
            <a:pPr>
              <a:buFontTx/>
              <a:buChar char="-"/>
            </a:pPr>
            <a:r>
              <a:rPr lang="vi-VN" sz="2800" dirty="0" smtClean="0">
                <a:latin typeface="+mn-lt"/>
              </a:rPr>
              <a:t>Nhược </a:t>
            </a:r>
            <a:r>
              <a:rPr lang="vi-VN" sz="2800" dirty="0">
                <a:latin typeface="+mn-lt"/>
              </a:rPr>
              <a:t>điểm: Khó thay đổi khi đã hoàn thành một giai đoạn.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156" y="1245140"/>
            <a:ext cx="5184292" cy="4571999"/>
          </a:xfrm>
          <a:prstGeom prst="rect">
            <a:avLst/>
          </a:prstGeom>
        </p:spPr>
      </p:pic>
    </p:spTree>
    <p:extLst>
      <p:ext uri="{BB962C8B-B14F-4D97-AF65-F5344CB8AC3E}">
        <p14:creationId xmlns:p14="http://schemas.microsoft.com/office/powerpoint/2010/main" val="2438166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46280" cy="1325563"/>
          </a:xfrm>
        </p:spPr>
        <p:txBody>
          <a:bodyPr>
            <a:normAutofit/>
          </a:bodyPr>
          <a:lstStyle/>
          <a:p>
            <a:r>
              <a:rPr lang="en-US" sz="4000" b="1" dirty="0" smtClean="0">
                <a:latin typeface="Arial" panose="020B0604020202020204" pitchFamily="34" charset="0"/>
                <a:cs typeface="Arial" panose="020B0604020202020204" pitchFamily="34" charset="0"/>
              </a:rPr>
              <a:t>4. </a:t>
            </a:r>
            <a:r>
              <a:rPr lang="en-US" sz="4000" b="1" dirty="0" err="1" smtClean="0">
                <a:latin typeface="Arial" panose="020B0604020202020204" pitchFamily="34" charset="0"/>
                <a:cs typeface="Arial" panose="020B0604020202020204" pitchFamily="34" charset="0"/>
              </a:rPr>
              <a:t>Các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cách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1"/>
          <p:cNvSpPr>
            <a:spLocks noGrp="1" noChangeArrowheads="1"/>
          </p:cNvSpPr>
          <p:nvPr>
            <p:ph idx="1"/>
          </p:nvPr>
        </p:nvSpPr>
        <p:spPr bwMode="auto">
          <a:xfrm>
            <a:off x="259900" y="1743872"/>
            <a:ext cx="6160356"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800" b="1" dirty="0">
                <a:latin typeface="Arial" panose="020B0604020202020204" pitchFamily="34" charset="0"/>
                <a:cs typeface="Arial" panose="020B0604020202020204" pitchFamily="34" charset="0"/>
              </a:rPr>
              <a:t>4.2 </a:t>
            </a:r>
            <a:r>
              <a:rPr lang="en-US" sz="2800" b="1" dirty="0" err="1">
                <a:latin typeface="Arial" panose="020B0604020202020204" pitchFamily="34" charset="0"/>
                <a:cs typeface="Arial" panose="020B0604020202020204" pitchFamily="34" charset="0"/>
              </a:rPr>
              <a:t>Tiếp</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cận</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linh</a:t>
            </a:r>
            <a:r>
              <a:rPr lang="en-US" sz="28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hoạt</a:t>
            </a:r>
            <a:r>
              <a:rPr lang="en-US" sz="2800" b="1" dirty="0">
                <a:latin typeface="Arial" panose="020B0604020202020204" pitchFamily="34" charset="0"/>
                <a:cs typeface="Arial" panose="020B0604020202020204" pitchFamily="34" charset="0"/>
              </a:rPr>
              <a:t> (Agile </a:t>
            </a:r>
            <a:r>
              <a:rPr lang="en-US" sz="2800" b="1" dirty="0" smtClean="0">
                <a:latin typeface="Arial" panose="020B0604020202020204" pitchFamily="34" charset="0"/>
                <a:cs typeface="Arial" panose="020B0604020202020204" pitchFamily="34" charset="0"/>
              </a:rPr>
              <a:t>Development)</a:t>
            </a:r>
          </a:p>
          <a:p>
            <a:pPr>
              <a:buFontTx/>
              <a:buChar char="-"/>
            </a:pPr>
            <a:r>
              <a:rPr lang="en-US" sz="2800" dirty="0" err="1" smtClean="0">
                <a:latin typeface="Arial" panose="020B0604020202020204" pitchFamily="34" charset="0"/>
                <a:cs typeface="Arial" panose="020B0604020202020204" pitchFamily="34" charset="0"/>
              </a:rPr>
              <a:t>Phát</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triển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theo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vòng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lặp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ngắn</a:t>
            </a:r>
            <a:r>
              <a:rPr lang="en-US" sz="2800" dirty="0">
                <a:latin typeface="Arial" panose="020B0604020202020204" pitchFamily="34" charset="0"/>
                <a:cs typeface="Arial" panose="020B0604020202020204" pitchFamily="34" charset="0"/>
              </a:rPr>
              <a:t> (iterations</a:t>
            </a:r>
            <a:r>
              <a:rPr lang="en-US" sz="2800" dirty="0" smtClean="0">
                <a:latin typeface="Arial" panose="020B0604020202020204" pitchFamily="34" charset="0"/>
                <a:cs typeface="Arial" panose="020B0604020202020204" pitchFamily="34" charset="0"/>
              </a:rPr>
              <a:t>).</a:t>
            </a:r>
          </a:p>
          <a:p>
            <a:pPr>
              <a:buFontTx/>
              <a:buChar char="-"/>
            </a:pPr>
            <a:r>
              <a:rPr lang="en-US" sz="2800" dirty="0" err="1" smtClean="0">
                <a:latin typeface="Arial" panose="020B0604020202020204" pitchFamily="34" charset="0"/>
                <a:cs typeface="Arial" panose="020B0604020202020204" pitchFamily="34" charset="0"/>
              </a:rPr>
              <a:t>Tập</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trung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vào</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phản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hồi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của</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khách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hàng</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và</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cải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tiến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liên</a:t>
            </a:r>
            <a:r>
              <a:rPr lang="en-US" sz="2800" dirty="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tục</a:t>
            </a:r>
            <a:r>
              <a:rPr lang="en-US" sz="2800" dirty="0" smtClean="0">
                <a:latin typeface="Arial" panose="020B0604020202020204" pitchFamily="34" charset="0"/>
                <a:cs typeface="Arial" panose="020B0604020202020204" pitchFamily="34" charset="0"/>
              </a:rPr>
              <a:t>.</a:t>
            </a:r>
          </a:p>
          <a:p>
            <a:pPr>
              <a:buFontTx/>
              <a:buChar char="-"/>
            </a:pPr>
            <a:r>
              <a:rPr lang="en-US" sz="2800" dirty="0" err="1" smtClean="0">
                <a:latin typeface="Arial" panose="020B0604020202020204" pitchFamily="34" charset="0"/>
                <a:cs typeface="Arial" panose="020B0604020202020204" pitchFamily="34" charset="0"/>
              </a:rPr>
              <a:t>Phù</a:t>
            </a:r>
            <a:r>
              <a:rPr lang="en-US" sz="2800" dirty="0" smtClean="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hợp</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với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các</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dự</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án</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thay</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đổi</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yêu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cầu</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nhanh</a:t>
            </a:r>
            <a:r>
              <a:rPr lang="en-US" sz="2800" dirty="0">
                <a:latin typeface="Arial" panose="020B0604020202020204" pitchFamily="34" charset="0"/>
                <a:cs typeface="Arial" panose="020B0604020202020204" pitchFamily="34" charset="0"/>
              </a:rPr>
              <a:t> </a:t>
            </a:r>
            <a:r>
              <a:rPr lang="en-US" sz="2800" dirty="0" err="1">
                <a:latin typeface="Arial" panose="020B0604020202020204" pitchFamily="34" charset="0"/>
                <a:cs typeface="Arial" panose="020B0604020202020204" pitchFamily="34" charset="0"/>
              </a:rPr>
              <a:t>chóng</a:t>
            </a:r>
            <a:r>
              <a:rPr lang="en-US" sz="2800" dirty="0">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8868" y="1743872"/>
            <a:ext cx="4594149" cy="3678980"/>
          </a:xfrm>
          <a:prstGeom prst="rect">
            <a:avLst/>
          </a:prstGeom>
        </p:spPr>
      </p:pic>
    </p:spTree>
    <p:extLst>
      <p:ext uri="{BB962C8B-B14F-4D97-AF65-F5344CB8AC3E}">
        <p14:creationId xmlns:p14="http://schemas.microsoft.com/office/powerpoint/2010/main" val="3253547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46280" cy="1325563"/>
          </a:xfrm>
        </p:spPr>
        <p:txBody>
          <a:bodyPr>
            <a:normAutofit/>
          </a:bodyPr>
          <a:lstStyle/>
          <a:p>
            <a:r>
              <a:rPr lang="en-US" sz="4000" b="1" dirty="0" smtClean="0">
                <a:latin typeface="Arial" panose="020B0604020202020204" pitchFamily="34" charset="0"/>
                <a:cs typeface="Arial" panose="020B0604020202020204" pitchFamily="34" charset="0"/>
              </a:rPr>
              <a:t>4. </a:t>
            </a:r>
            <a:r>
              <a:rPr lang="en-US" sz="4000" b="1" dirty="0" err="1" smtClean="0">
                <a:latin typeface="Arial" panose="020B0604020202020204" pitchFamily="34" charset="0"/>
                <a:cs typeface="Arial" panose="020B0604020202020204" pitchFamily="34" charset="0"/>
              </a:rPr>
              <a:t>Các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cách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1"/>
          <p:cNvSpPr>
            <a:spLocks noGrp="1" noChangeArrowheads="1"/>
          </p:cNvSpPr>
          <p:nvPr>
            <p:ph idx="1"/>
          </p:nvPr>
        </p:nvSpPr>
        <p:spPr bwMode="auto">
          <a:xfrm>
            <a:off x="259900" y="2454324"/>
            <a:ext cx="6160356" cy="288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800" b="1" dirty="0">
                <a:latin typeface="+mn-lt"/>
              </a:rPr>
              <a:t>4.3 Tiếp cận hướng đối tượng (Object-Oriented Development)</a:t>
            </a:r>
          </a:p>
          <a:p>
            <a:pPr>
              <a:buFontTx/>
              <a:buChar char="-"/>
            </a:pPr>
            <a:r>
              <a:rPr lang="vi-VN" sz="2800" dirty="0" smtClean="0">
                <a:latin typeface="+mn-lt"/>
              </a:rPr>
              <a:t>Dựa </a:t>
            </a:r>
            <a:r>
              <a:rPr lang="vi-VN" sz="2800" dirty="0">
                <a:latin typeface="+mn-lt"/>
              </a:rPr>
              <a:t>trên khái niệm đối tượng, lớp, tính kế thừa và đa </a:t>
            </a:r>
            <a:r>
              <a:rPr lang="vi-VN" sz="2800" dirty="0" smtClean="0">
                <a:latin typeface="+mn-lt"/>
              </a:rPr>
              <a:t>hình.</a:t>
            </a:r>
            <a:endParaRPr lang="en-US" sz="2800" dirty="0" smtClean="0">
              <a:latin typeface="+mn-lt"/>
            </a:endParaRPr>
          </a:p>
          <a:p>
            <a:pPr>
              <a:buFontTx/>
              <a:buChar char="-"/>
            </a:pPr>
            <a:r>
              <a:rPr lang="vi-VN" sz="2800" dirty="0" smtClean="0">
                <a:latin typeface="+mn-lt"/>
              </a:rPr>
              <a:t>Dễ </a:t>
            </a:r>
            <a:r>
              <a:rPr lang="vi-VN" sz="2800" dirty="0">
                <a:latin typeface="+mn-lt"/>
              </a:rPr>
              <a:t>mở rộng và bảo trì hệ </a:t>
            </a:r>
            <a:r>
              <a:rPr lang="vi-VN" sz="2800" dirty="0" smtClean="0">
                <a:latin typeface="+mn-lt"/>
              </a:rPr>
              <a:t>thống</a:t>
            </a:r>
            <a:r>
              <a:rPr lang="en-US" sz="2800" dirty="0" smtClean="0">
                <a:latin typeface="+mn-lt"/>
              </a:rPr>
              <a:t>.</a:t>
            </a:r>
            <a:endParaRPr lang="vi-VN" sz="2800" dirty="0">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74377" y="2164303"/>
            <a:ext cx="5079006" cy="3177991"/>
          </a:xfrm>
          <a:prstGeom prst="rect">
            <a:avLst/>
          </a:prstGeom>
        </p:spPr>
      </p:pic>
    </p:spTree>
    <p:extLst>
      <p:ext uri="{BB962C8B-B14F-4D97-AF65-F5344CB8AC3E}">
        <p14:creationId xmlns:p14="http://schemas.microsoft.com/office/powerpoint/2010/main" val="27878055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46280" cy="1325563"/>
          </a:xfrm>
        </p:spPr>
        <p:txBody>
          <a:bodyPr>
            <a:normAutofit/>
          </a:bodyPr>
          <a:lstStyle/>
          <a:p>
            <a:r>
              <a:rPr lang="en-US" sz="4000" b="1" dirty="0" smtClean="0">
                <a:latin typeface="Arial" panose="020B0604020202020204" pitchFamily="34" charset="0"/>
                <a:cs typeface="Arial" panose="020B0604020202020204" pitchFamily="34" charset="0"/>
              </a:rPr>
              <a:t>4. </a:t>
            </a:r>
            <a:r>
              <a:rPr lang="en-US" sz="4000" b="1" dirty="0" err="1" smtClean="0">
                <a:latin typeface="Arial" panose="020B0604020202020204" pitchFamily="34" charset="0"/>
                <a:cs typeface="Arial" panose="020B0604020202020204" pitchFamily="34" charset="0"/>
              </a:rPr>
              <a:t>Các</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cách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cận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1"/>
          <p:cNvSpPr>
            <a:spLocks noGrp="1" noChangeArrowheads="1"/>
          </p:cNvSpPr>
          <p:nvPr>
            <p:ph idx="1"/>
          </p:nvPr>
        </p:nvSpPr>
        <p:spPr bwMode="auto">
          <a:xfrm>
            <a:off x="259900" y="2215798"/>
            <a:ext cx="6160356"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800" b="1" dirty="0">
                <a:latin typeface="+mn-lt"/>
              </a:rPr>
              <a:t>4.4 Tiếp cận hướng dịch vụ (Service-Oriented Architecture - SOA)</a:t>
            </a:r>
          </a:p>
          <a:p>
            <a:pPr>
              <a:buFontTx/>
              <a:buChar char="-"/>
            </a:pPr>
            <a:r>
              <a:rPr lang="vi-VN" sz="2800" dirty="0" smtClean="0">
                <a:latin typeface="+mn-lt"/>
              </a:rPr>
              <a:t>Hệ </a:t>
            </a:r>
            <a:r>
              <a:rPr lang="vi-VN" sz="2800" dirty="0">
                <a:latin typeface="+mn-lt"/>
              </a:rPr>
              <a:t>thống được chia thành các dịch vụ độc lập, có thể tái sử </a:t>
            </a:r>
            <a:r>
              <a:rPr lang="vi-VN" sz="2800" dirty="0" smtClean="0">
                <a:latin typeface="+mn-lt"/>
              </a:rPr>
              <a:t>dụng.</a:t>
            </a:r>
            <a:endParaRPr lang="en-US" sz="2800" dirty="0" smtClean="0">
              <a:latin typeface="+mn-lt"/>
            </a:endParaRPr>
          </a:p>
          <a:p>
            <a:pPr>
              <a:buFontTx/>
              <a:buChar char="-"/>
            </a:pPr>
            <a:r>
              <a:rPr lang="vi-VN" sz="2800" dirty="0" smtClean="0">
                <a:latin typeface="+mn-lt"/>
              </a:rPr>
              <a:t>Phù </a:t>
            </a:r>
            <a:r>
              <a:rPr lang="vi-VN" sz="2800" dirty="0">
                <a:latin typeface="+mn-lt"/>
              </a:rPr>
              <a:t>hợp với các hệ thống lớn và phân tán.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691" y="2431241"/>
            <a:ext cx="4662589" cy="2797553"/>
          </a:xfrm>
          <a:prstGeom prst="rect">
            <a:avLst/>
          </a:prstGeom>
        </p:spPr>
      </p:pic>
    </p:spTree>
    <p:extLst>
      <p:ext uri="{BB962C8B-B14F-4D97-AF65-F5344CB8AC3E}">
        <p14:creationId xmlns:p14="http://schemas.microsoft.com/office/powerpoint/2010/main" val="3816188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365125"/>
            <a:ext cx="11932920" cy="1325563"/>
          </a:xfrm>
        </p:spPr>
        <p:txBody>
          <a:bodyPr>
            <a:normAutofit/>
          </a:bodyPr>
          <a:lstStyle/>
          <a:p>
            <a:r>
              <a:rPr lang="en-US" sz="4000" b="1" dirty="0" smtClean="0">
                <a:latin typeface="Arial" panose="020B0604020202020204" pitchFamily="34" charset="0"/>
                <a:cs typeface="Arial" panose="020B0604020202020204" pitchFamily="34" charset="0"/>
              </a:rPr>
              <a:t>5. </a:t>
            </a:r>
            <a:r>
              <a:rPr lang="en-US" sz="4000" b="1" dirty="0" err="1" smtClean="0">
                <a:latin typeface="Arial" panose="020B0604020202020204" pitchFamily="34" charset="0"/>
                <a:cs typeface="Arial" panose="020B0604020202020204" pitchFamily="34" charset="0"/>
              </a:rPr>
              <a:t>Phương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luận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trình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106680" y="1921520"/>
            <a:ext cx="11932920" cy="4965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500" b="1" dirty="0">
                <a:latin typeface="+mn-lt"/>
              </a:rPr>
              <a:t>5.1 Các phương pháp luận phổ biến</a:t>
            </a:r>
          </a:p>
          <a:p>
            <a:pPr>
              <a:buFontTx/>
              <a:buChar char="-"/>
            </a:pPr>
            <a:r>
              <a:rPr lang="vi-VN" sz="2500" b="1" dirty="0" smtClean="0">
                <a:latin typeface="+mn-lt"/>
              </a:rPr>
              <a:t>Phương </a:t>
            </a:r>
            <a:r>
              <a:rPr lang="vi-VN" sz="2500" b="1" dirty="0">
                <a:latin typeface="+mn-lt"/>
              </a:rPr>
              <a:t>pháp SDLC (Software Development Life Cycle)</a:t>
            </a:r>
            <a:r>
              <a:rPr lang="vi-VN" sz="2500" dirty="0">
                <a:latin typeface="+mn-lt"/>
              </a:rPr>
              <a:t>: Chu trình phát triển phần mềm truyền thống gồm các giai đoạn từ phân tích đến bảo </a:t>
            </a:r>
            <a:r>
              <a:rPr lang="vi-VN" sz="2500" dirty="0" smtClean="0">
                <a:latin typeface="+mn-lt"/>
              </a:rPr>
              <a:t>trì.</a:t>
            </a:r>
            <a:endParaRPr lang="en-US" sz="2500" dirty="0" smtClean="0">
              <a:latin typeface="+mn-lt"/>
            </a:endParaRPr>
          </a:p>
          <a:p>
            <a:pPr>
              <a:buFontTx/>
              <a:buChar char="-"/>
            </a:pPr>
            <a:r>
              <a:rPr lang="vi-VN" sz="2500" b="1" dirty="0" smtClean="0">
                <a:latin typeface="+mn-lt"/>
              </a:rPr>
              <a:t>Phương </a:t>
            </a:r>
            <a:r>
              <a:rPr lang="vi-VN" sz="2500" b="1" dirty="0">
                <a:latin typeface="+mn-lt"/>
              </a:rPr>
              <a:t>pháp Agile</a:t>
            </a:r>
            <a:r>
              <a:rPr lang="vi-VN" sz="2500" dirty="0">
                <a:latin typeface="+mn-lt"/>
              </a:rPr>
              <a:t>: Tập trung vào phản hồi của khách hàng và cải tiến liên </a:t>
            </a:r>
            <a:r>
              <a:rPr lang="vi-VN" sz="2500" dirty="0" smtClean="0">
                <a:latin typeface="+mn-lt"/>
              </a:rPr>
              <a:t>tục.</a:t>
            </a:r>
            <a:endParaRPr lang="en-US" sz="2500" dirty="0" smtClean="0">
              <a:latin typeface="+mn-lt"/>
            </a:endParaRPr>
          </a:p>
          <a:p>
            <a:pPr>
              <a:buFontTx/>
              <a:buChar char="-"/>
            </a:pPr>
            <a:r>
              <a:rPr lang="vi-VN" sz="2500" b="1" dirty="0" smtClean="0">
                <a:latin typeface="+mn-lt"/>
              </a:rPr>
              <a:t>Phương </a:t>
            </a:r>
            <a:r>
              <a:rPr lang="vi-VN" sz="2500" b="1" dirty="0">
                <a:latin typeface="+mn-lt"/>
              </a:rPr>
              <a:t>pháp Scrum</a:t>
            </a:r>
            <a:r>
              <a:rPr lang="vi-VN" sz="2500" dirty="0">
                <a:latin typeface="+mn-lt"/>
              </a:rPr>
              <a:t>: Một dạng Agile phổ biến với các Sprint ngắn (2-4 tuần</a:t>
            </a:r>
            <a:r>
              <a:rPr lang="vi-VN" sz="2500" dirty="0" smtClean="0">
                <a:latin typeface="+mn-lt"/>
              </a:rPr>
              <a:t>).</a:t>
            </a:r>
            <a:endParaRPr lang="en-US" sz="2500" dirty="0" smtClean="0">
              <a:latin typeface="+mn-lt"/>
            </a:endParaRPr>
          </a:p>
          <a:p>
            <a:pPr>
              <a:buFontTx/>
              <a:buChar char="-"/>
            </a:pPr>
            <a:r>
              <a:rPr lang="vi-VN" sz="2500" b="1" dirty="0" smtClean="0">
                <a:latin typeface="+mn-lt"/>
              </a:rPr>
              <a:t>Phương </a:t>
            </a:r>
            <a:r>
              <a:rPr lang="vi-VN" sz="2500" b="1" dirty="0">
                <a:latin typeface="+mn-lt"/>
              </a:rPr>
              <a:t>pháp RUP (Rational Unified Process)</a:t>
            </a:r>
            <a:r>
              <a:rPr lang="vi-VN" sz="2500" dirty="0">
                <a:latin typeface="+mn-lt"/>
              </a:rPr>
              <a:t>: Hướng đối tượng, phát triển theo vòng </a:t>
            </a:r>
            <a:r>
              <a:rPr lang="vi-VN" sz="2500" dirty="0" smtClean="0">
                <a:latin typeface="+mn-lt"/>
              </a:rPr>
              <a:t>đời.</a:t>
            </a:r>
            <a:endParaRPr lang="en-US" sz="2500" dirty="0" smtClean="0">
              <a:latin typeface="+mn-lt"/>
            </a:endParaRPr>
          </a:p>
          <a:p>
            <a:pPr>
              <a:buFontTx/>
              <a:buChar char="-"/>
            </a:pPr>
            <a:r>
              <a:rPr lang="vi-VN" sz="2500" b="1" dirty="0" smtClean="0">
                <a:latin typeface="+mn-lt"/>
              </a:rPr>
              <a:t>Phương </a:t>
            </a:r>
            <a:r>
              <a:rPr lang="vi-VN" sz="2500" b="1" dirty="0">
                <a:latin typeface="+mn-lt"/>
              </a:rPr>
              <a:t>pháp DevOps</a:t>
            </a:r>
            <a:r>
              <a:rPr lang="vi-VN" sz="2500" dirty="0">
                <a:latin typeface="+mn-lt"/>
              </a:rPr>
              <a:t>: Tích hợp phát triển và vận hành để cải thiện hiệu suất triển khai phần mềm.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1858718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 y="365125"/>
            <a:ext cx="11932920" cy="1325563"/>
          </a:xfrm>
        </p:spPr>
        <p:txBody>
          <a:bodyPr>
            <a:normAutofit/>
          </a:bodyPr>
          <a:lstStyle/>
          <a:p>
            <a:r>
              <a:rPr lang="en-US" sz="4000" b="1" dirty="0" smtClean="0">
                <a:latin typeface="Arial" panose="020B0604020202020204" pitchFamily="34" charset="0"/>
                <a:cs typeface="Arial" panose="020B0604020202020204" pitchFamily="34" charset="0"/>
              </a:rPr>
              <a:t>5. </a:t>
            </a:r>
            <a:r>
              <a:rPr lang="en-US" sz="4000" b="1" dirty="0" err="1" smtClean="0">
                <a:latin typeface="Arial" panose="020B0604020202020204" pitchFamily="34" charset="0"/>
                <a:cs typeface="Arial" panose="020B0604020202020204" pitchFamily="34" charset="0"/>
              </a:rPr>
              <a:t>Phương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pháp</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luận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tiến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trình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phát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triển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106680" y="2242121"/>
            <a:ext cx="6967220" cy="4324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500" b="1" dirty="0">
                <a:latin typeface="Arial" panose="020B0604020202020204" pitchFamily="34" charset="0"/>
                <a:cs typeface="Arial" panose="020B0604020202020204" pitchFamily="34" charset="0"/>
              </a:rPr>
              <a:t>5.2 </a:t>
            </a:r>
            <a:r>
              <a:rPr lang="en-US" sz="2500" b="1" dirty="0" err="1">
                <a:latin typeface="Arial" panose="020B0604020202020204" pitchFamily="34" charset="0"/>
                <a:cs typeface="Arial" panose="020B0604020202020204" pitchFamily="34" charset="0"/>
              </a:rPr>
              <a:t>Quy</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trình</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phát</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triển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hệ</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thống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thông</a:t>
            </a:r>
            <a:r>
              <a:rPr lang="en-US" sz="2500" b="1" dirty="0">
                <a:latin typeface="Arial" panose="020B0604020202020204" pitchFamily="34" charset="0"/>
                <a:cs typeface="Arial" panose="020B0604020202020204" pitchFamily="34" charset="0"/>
              </a:rPr>
              <a:t> tin</a:t>
            </a:r>
          </a:p>
          <a:p>
            <a:pPr>
              <a:buFontTx/>
              <a:buChar char="-"/>
            </a:pPr>
            <a:r>
              <a:rPr lang="en-US" sz="2500" b="1" dirty="0" err="1" smtClean="0">
                <a:latin typeface="Arial" panose="020B0604020202020204" pitchFamily="34" charset="0"/>
                <a:cs typeface="Arial" panose="020B0604020202020204" pitchFamily="34" charset="0"/>
              </a:rPr>
              <a:t>Khảo</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sát</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và</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thu</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thập</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yêu</a:t>
            </a:r>
            <a:r>
              <a:rPr lang="en-US" sz="2500" b="1" dirty="0">
                <a:latin typeface="Arial" panose="020B0604020202020204" pitchFamily="34" charset="0"/>
                <a:cs typeface="Arial" panose="020B0604020202020204" pitchFamily="34" charset="0"/>
              </a:rPr>
              <a:t> </a:t>
            </a:r>
            <a:r>
              <a:rPr lang="en-US" sz="2500" b="1" dirty="0" err="1" smtClean="0">
                <a:latin typeface="Arial" panose="020B0604020202020204" pitchFamily="34" charset="0"/>
                <a:cs typeface="Arial" panose="020B0604020202020204" pitchFamily="34" charset="0"/>
              </a:rPr>
              <a:t>cầu</a:t>
            </a:r>
            <a:endParaRPr lang="en-US" sz="2500" dirty="0" smtClean="0">
              <a:latin typeface="Arial" panose="020B0604020202020204" pitchFamily="34" charset="0"/>
              <a:cs typeface="Arial" panose="020B0604020202020204" pitchFamily="34" charset="0"/>
            </a:endParaRPr>
          </a:p>
          <a:p>
            <a:pPr>
              <a:buFontTx/>
              <a:buChar char="-"/>
            </a:pPr>
            <a:r>
              <a:rPr lang="en-US" sz="2500" b="1" dirty="0" err="1" smtClean="0">
                <a:latin typeface="Arial" panose="020B0604020202020204" pitchFamily="34" charset="0"/>
                <a:cs typeface="Arial" panose="020B0604020202020204" pitchFamily="34" charset="0"/>
              </a:rPr>
              <a:t>Phân</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tích</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yêu</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cầu</a:t>
            </a:r>
            <a:r>
              <a:rPr lang="en-US" sz="2500" b="1" dirty="0">
                <a:latin typeface="Arial" panose="020B0604020202020204" pitchFamily="34" charset="0"/>
                <a:cs typeface="Arial" panose="020B0604020202020204" pitchFamily="34" charset="0"/>
              </a:rPr>
              <a:t> &amp; </a:t>
            </a:r>
            <a:r>
              <a:rPr lang="en-US" sz="2500" b="1" dirty="0" err="1">
                <a:latin typeface="Arial" panose="020B0604020202020204" pitchFamily="34" charset="0"/>
                <a:cs typeface="Arial" panose="020B0604020202020204" pitchFamily="34" charset="0"/>
              </a:rPr>
              <a:t>lập</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tài</a:t>
            </a:r>
            <a:r>
              <a:rPr lang="en-US" sz="2500" b="1" dirty="0">
                <a:latin typeface="Arial" panose="020B0604020202020204" pitchFamily="34" charset="0"/>
                <a:cs typeface="Arial" panose="020B0604020202020204" pitchFamily="34" charset="0"/>
              </a:rPr>
              <a:t> </a:t>
            </a:r>
            <a:r>
              <a:rPr lang="en-US" sz="2500" b="1" dirty="0" err="1" smtClean="0">
                <a:latin typeface="Arial" panose="020B0604020202020204" pitchFamily="34" charset="0"/>
                <a:cs typeface="Arial" panose="020B0604020202020204" pitchFamily="34" charset="0"/>
              </a:rPr>
              <a:t>liệu</a:t>
            </a:r>
            <a:endParaRPr lang="en-US" sz="2500" dirty="0" smtClean="0">
              <a:latin typeface="Arial" panose="020B0604020202020204" pitchFamily="34" charset="0"/>
              <a:cs typeface="Arial" panose="020B0604020202020204" pitchFamily="34" charset="0"/>
            </a:endParaRPr>
          </a:p>
          <a:p>
            <a:pPr>
              <a:buFontTx/>
              <a:buChar char="-"/>
            </a:pPr>
            <a:r>
              <a:rPr lang="en-US" sz="2500" b="1" dirty="0" err="1" smtClean="0">
                <a:latin typeface="Arial" panose="020B0604020202020204" pitchFamily="34" charset="0"/>
                <a:cs typeface="Arial" panose="020B0604020202020204" pitchFamily="34" charset="0"/>
              </a:rPr>
              <a:t>Thiết</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kế</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hệ</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thống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mô</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hình</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dữ</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liệu</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giao</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diện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luồng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xử</a:t>
            </a:r>
            <a:r>
              <a:rPr lang="en-US" sz="2500" b="1" dirty="0">
                <a:latin typeface="Arial" panose="020B0604020202020204" pitchFamily="34" charset="0"/>
                <a:cs typeface="Arial" panose="020B0604020202020204" pitchFamily="34" charset="0"/>
              </a:rPr>
              <a:t> </a:t>
            </a:r>
            <a:r>
              <a:rPr lang="en-US" sz="2500" b="1" dirty="0" err="1" smtClean="0">
                <a:latin typeface="Arial" panose="020B0604020202020204" pitchFamily="34" charset="0"/>
                <a:cs typeface="Arial" panose="020B0604020202020204" pitchFamily="34" charset="0"/>
              </a:rPr>
              <a:t>lý</a:t>
            </a:r>
            <a:r>
              <a:rPr lang="en-US" sz="2500" b="1" dirty="0" smtClean="0">
                <a:latin typeface="Arial" panose="020B0604020202020204" pitchFamily="34" charset="0"/>
                <a:cs typeface="Arial" panose="020B0604020202020204" pitchFamily="34" charset="0"/>
              </a:rPr>
              <a:t>)</a:t>
            </a:r>
            <a:endParaRPr lang="en-US" sz="2500" dirty="0" smtClean="0">
              <a:latin typeface="Arial" panose="020B0604020202020204" pitchFamily="34" charset="0"/>
              <a:cs typeface="Arial" panose="020B0604020202020204" pitchFamily="34" charset="0"/>
            </a:endParaRPr>
          </a:p>
          <a:p>
            <a:pPr>
              <a:buFontTx/>
              <a:buChar char="-"/>
            </a:pPr>
            <a:r>
              <a:rPr lang="en-US" sz="2500" b="1" dirty="0" err="1" smtClean="0">
                <a:latin typeface="Arial" panose="020B0604020202020204" pitchFamily="34" charset="0"/>
                <a:cs typeface="Arial" panose="020B0604020202020204" pitchFamily="34" charset="0"/>
              </a:rPr>
              <a:t>Lập</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trình</a:t>
            </a:r>
            <a:r>
              <a:rPr lang="en-US" sz="2500" b="1" dirty="0">
                <a:latin typeface="Arial" panose="020B0604020202020204" pitchFamily="34" charset="0"/>
                <a:cs typeface="Arial" panose="020B0604020202020204" pitchFamily="34" charset="0"/>
              </a:rPr>
              <a:t> &amp; </a:t>
            </a:r>
            <a:r>
              <a:rPr lang="en-US" sz="2500" b="1" dirty="0" err="1">
                <a:latin typeface="Arial" panose="020B0604020202020204" pitchFamily="34" charset="0"/>
                <a:cs typeface="Arial" panose="020B0604020202020204" pitchFamily="34" charset="0"/>
              </a:rPr>
              <a:t>triển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khai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hệ</a:t>
            </a:r>
            <a:r>
              <a:rPr lang="en-US" sz="2500" b="1" dirty="0">
                <a:latin typeface="Arial" panose="020B0604020202020204" pitchFamily="34" charset="0"/>
                <a:cs typeface="Arial" panose="020B0604020202020204" pitchFamily="34" charset="0"/>
              </a:rPr>
              <a:t> </a:t>
            </a:r>
            <a:r>
              <a:rPr lang="en-US" sz="2500" b="1" dirty="0" err="1" smtClean="0">
                <a:latin typeface="Arial" panose="020B0604020202020204" pitchFamily="34" charset="0"/>
                <a:cs typeface="Arial" panose="020B0604020202020204" pitchFamily="34" charset="0"/>
              </a:rPr>
              <a:t>thống</a:t>
            </a:r>
            <a:endParaRPr lang="en-US" sz="2500" dirty="0" smtClean="0">
              <a:latin typeface="Arial" panose="020B0604020202020204" pitchFamily="34" charset="0"/>
              <a:cs typeface="Arial" panose="020B0604020202020204" pitchFamily="34" charset="0"/>
            </a:endParaRPr>
          </a:p>
          <a:p>
            <a:pPr>
              <a:buFontTx/>
              <a:buChar char="-"/>
            </a:pPr>
            <a:r>
              <a:rPr lang="en-US" sz="2500" b="1" dirty="0" err="1" smtClean="0">
                <a:latin typeface="Arial" panose="020B0604020202020204" pitchFamily="34" charset="0"/>
                <a:cs typeface="Arial" panose="020B0604020202020204" pitchFamily="34" charset="0"/>
              </a:rPr>
              <a:t>Kiểm</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thử</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và</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đánh</a:t>
            </a:r>
            <a:r>
              <a:rPr lang="en-US" sz="2500" b="1" dirty="0">
                <a:latin typeface="Arial" panose="020B0604020202020204" pitchFamily="34" charset="0"/>
                <a:cs typeface="Arial" panose="020B0604020202020204" pitchFamily="34" charset="0"/>
              </a:rPr>
              <a:t> </a:t>
            </a:r>
            <a:r>
              <a:rPr lang="en-US" sz="2500" b="1" dirty="0" err="1" smtClean="0">
                <a:latin typeface="Arial" panose="020B0604020202020204" pitchFamily="34" charset="0"/>
                <a:cs typeface="Arial" panose="020B0604020202020204" pitchFamily="34" charset="0"/>
              </a:rPr>
              <a:t>giá</a:t>
            </a:r>
            <a:endParaRPr lang="en-US" sz="2500" dirty="0" smtClean="0">
              <a:latin typeface="Arial" panose="020B0604020202020204" pitchFamily="34" charset="0"/>
              <a:cs typeface="Arial" panose="020B0604020202020204" pitchFamily="34" charset="0"/>
            </a:endParaRPr>
          </a:p>
          <a:p>
            <a:pPr>
              <a:buFontTx/>
              <a:buChar char="-"/>
            </a:pPr>
            <a:r>
              <a:rPr lang="en-US" sz="2500" b="1" dirty="0" err="1" smtClean="0">
                <a:latin typeface="Arial" panose="020B0604020202020204" pitchFamily="34" charset="0"/>
                <a:cs typeface="Arial" panose="020B0604020202020204" pitchFamily="34" charset="0"/>
              </a:rPr>
              <a:t>Bảo</a:t>
            </a:r>
            <a:r>
              <a:rPr lang="en-US" sz="2500" b="1" dirty="0" smtClean="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trì</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và</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nâng</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cấp</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hệ</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thống</a:t>
            </a:r>
            <a:endParaRPr lang="en-US" sz="25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7004" y="2242121"/>
            <a:ext cx="4942013" cy="3561779"/>
          </a:xfrm>
          <a:prstGeom prst="rect">
            <a:avLst/>
          </a:prstGeom>
        </p:spPr>
      </p:pic>
    </p:spTree>
    <p:extLst>
      <p:ext uri="{BB962C8B-B14F-4D97-AF65-F5344CB8AC3E}">
        <p14:creationId xmlns:p14="http://schemas.microsoft.com/office/powerpoint/2010/main" val="287559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642" y="404592"/>
            <a:ext cx="9404723" cy="1400530"/>
          </a:xfrm>
        </p:spPr>
        <p:txBody>
          <a:bodyPr>
            <a:normAutofit/>
          </a:bodyPr>
          <a:lstStyle/>
          <a:p>
            <a:r>
              <a:rPr lang="en-US" sz="4000" b="1" dirty="0" smtClean="0">
                <a:latin typeface="Arial" panose="020B0604020202020204" pitchFamily="34" charset="0"/>
                <a:cs typeface="Arial" panose="020B0604020202020204" pitchFamily="34" charset="0"/>
              </a:rPr>
              <a:t>6. </a:t>
            </a:r>
            <a:r>
              <a:rPr lang="en-US" sz="4000" b="1" dirty="0" err="1" smtClean="0">
                <a:latin typeface="Arial" panose="020B0604020202020204" pitchFamily="34" charset="0"/>
                <a:cs typeface="Arial" panose="020B0604020202020204" pitchFamily="34" charset="0"/>
              </a:rPr>
              <a:t>Kết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luận</a:t>
            </a:r>
            <a:endParaRPr lang="en-US" sz="4000" b="1" dirty="0">
              <a:latin typeface="Arial" panose="020B0604020202020204" pitchFamily="34" charset="0"/>
              <a:cs typeface="Arial" panose="020B0604020202020204" pitchFamily="34" charset="0"/>
            </a:endParaRPr>
          </a:p>
        </p:txBody>
      </p:sp>
      <p:sp>
        <p:nvSpPr>
          <p:cNvPr id="4" name="Rectangle 1"/>
          <p:cNvSpPr>
            <a:spLocks noGrp="1" noChangeArrowheads="1"/>
          </p:cNvSpPr>
          <p:nvPr>
            <p:ph idx="1"/>
          </p:nvPr>
        </p:nvSpPr>
        <p:spPr bwMode="auto">
          <a:xfrm>
            <a:off x="0" y="1518337"/>
            <a:ext cx="7673672" cy="4452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500" dirty="0">
                <a:latin typeface="+mn-lt"/>
              </a:rPr>
              <a:t>Hiểu được vai trò của phân tích &amp; thiết kế hệ thống trong phát triển phần mềm.</a:t>
            </a:r>
          </a:p>
          <a:p>
            <a:r>
              <a:rPr lang="vi-VN" sz="2500" dirty="0">
                <a:latin typeface="+mn-lt"/>
              </a:rPr>
              <a:t>Nắm bắt công việc của chuyên viên phân tích hệ thống.</a:t>
            </a:r>
          </a:p>
          <a:p>
            <a:r>
              <a:rPr lang="vi-VN" sz="2500" dirty="0">
                <a:latin typeface="+mn-lt"/>
              </a:rPr>
              <a:t>Hiểu khái niệm hệ thống thông tin và các thành phần chính.</a:t>
            </a:r>
          </a:p>
          <a:p>
            <a:r>
              <a:rPr lang="vi-VN" sz="2500" dirty="0">
                <a:latin typeface="+mn-lt"/>
              </a:rPr>
              <a:t>Biết các cách tiếp cận phát triển hệ thống.</a:t>
            </a:r>
          </a:p>
          <a:p>
            <a:r>
              <a:rPr lang="vi-VN" sz="2500" dirty="0">
                <a:latin typeface="+mn-lt"/>
              </a:rPr>
              <a:t>Nắm vững các phương pháp luận phát triển hệ thống thông tin.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72350" y="1645934"/>
            <a:ext cx="4411275" cy="3599166"/>
          </a:xfrm>
          <a:prstGeom prst="rect">
            <a:avLst/>
          </a:prstGeom>
        </p:spPr>
      </p:pic>
    </p:spTree>
    <p:extLst>
      <p:ext uri="{BB962C8B-B14F-4D97-AF65-F5344CB8AC3E}">
        <p14:creationId xmlns:p14="http://schemas.microsoft.com/office/powerpoint/2010/main" val="413945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Vai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trò</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tầm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6932" y="1588169"/>
            <a:ext cx="6412415" cy="4563978"/>
          </a:xfrm>
        </p:spPr>
        <p:txBody>
          <a:bodyPr>
            <a:noAutofit/>
          </a:bodyPr>
          <a:lstStyle/>
          <a:p>
            <a:r>
              <a:rPr lang="en-US" sz="2500" b="1" dirty="0">
                <a:latin typeface="Arial" panose="020B0604020202020204" pitchFamily="34" charset="0"/>
                <a:cs typeface="Arial" panose="020B0604020202020204" pitchFamily="34" charset="0"/>
              </a:rPr>
              <a:t>1.1 </a:t>
            </a:r>
            <a:r>
              <a:rPr lang="en-US" sz="2500" b="1" dirty="0" err="1">
                <a:latin typeface="Arial" panose="020B0604020202020204" pitchFamily="34" charset="0"/>
                <a:cs typeface="Arial" panose="020B0604020202020204" pitchFamily="34" charset="0"/>
              </a:rPr>
              <a:t>Giới</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thiệu</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môn</a:t>
            </a:r>
            <a:r>
              <a:rPr lang="en-US" sz="2500" b="1" dirty="0">
                <a:latin typeface="Arial" panose="020B0604020202020204" pitchFamily="34" charset="0"/>
                <a:cs typeface="Arial" panose="020B0604020202020204" pitchFamily="34" charset="0"/>
              </a:rPr>
              <a:t> </a:t>
            </a:r>
            <a:r>
              <a:rPr lang="en-US" sz="2500" b="1" dirty="0" err="1">
                <a:latin typeface="Arial" panose="020B0604020202020204" pitchFamily="34" charset="0"/>
                <a:cs typeface="Arial" panose="020B0604020202020204" pitchFamily="34" charset="0"/>
              </a:rPr>
              <a:t>học</a:t>
            </a:r>
            <a:endParaRPr lang="en-US" sz="2500" b="1" dirty="0">
              <a:latin typeface="Arial" panose="020B0604020202020204" pitchFamily="34" charset="0"/>
              <a:cs typeface="Arial" panose="020B0604020202020204" pitchFamily="34" charset="0"/>
            </a:endParaRPr>
          </a:p>
          <a:p>
            <a:pPr>
              <a:buFontTx/>
              <a:buChar char="-"/>
            </a:pPr>
            <a:r>
              <a:rPr lang="en-US" sz="2500" dirty="0" err="1" smtClean="0">
                <a:latin typeface="Arial" panose="020B0604020202020204" pitchFamily="34" charset="0"/>
                <a:cs typeface="Arial" panose="020B0604020202020204" pitchFamily="34" charset="0"/>
              </a:rPr>
              <a:t>Phân</a:t>
            </a:r>
            <a:r>
              <a:rPr lang="en-US" sz="2500" dirty="0" smtClean="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tích</a:t>
            </a:r>
            <a:r>
              <a:rPr lang="en-US" sz="2500" dirty="0">
                <a:latin typeface="Arial" panose="020B0604020202020204" pitchFamily="34" charset="0"/>
                <a:cs typeface="Arial" panose="020B0604020202020204" pitchFamily="34" charset="0"/>
              </a:rPr>
              <a:t> &amp; </a:t>
            </a:r>
            <a:r>
              <a:rPr lang="en-US" sz="2500" dirty="0" err="1">
                <a:latin typeface="Arial" panose="020B0604020202020204" pitchFamily="34" charset="0"/>
                <a:cs typeface="Arial" panose="020B0604020202020204" pitchFamily="34" charset="0"/>
              </a:rPr>
              <a:t>thiết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kế</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hệ</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(PT &amp; TK HTTT) </a:t>
            </a:r>
            <a:r>
              <a:rPr lang="en-US" sz="2500" dirty="0" err="1">
                <a:latin typeface="Arial" panose="020B0604020202020204" pitchFamily="34" charset="0"/>
                <a:cs typeface="Arial" panose="020B0604020202020204" pitchFamily="34" charset="0"/>
              </a:rPr>
              <a:t>là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môn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học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quan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trọng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trong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lĩnh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vực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Công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nghệ</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thông</a:t>
            </a:r>
            <a:r>
              <a:rPr lang="en-US" sz="2500" dirty="0">
                <a:latin typeface="Arial" panose="020B0604020202020204" pitchFamily="34" charset="0"/>
                <a:cs typeface="Arial" panose="020B0604020202020204" pitchFamily="34" charset="0"/>
              </a:rPr>
              <a:t> tin</a:t>
            </a:r>
            <a:r>
              <a:rPr lang="en-US" sz="2500" dirty="0" smtClean="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a:buFontTx/>
              <a:buChar char="-"/>
            </a:pPr>
            <a:r>
              <a:rPr lang="en-US" sz="2500" dirty="0" err="1" smtClean="0">
                <a:latin typeface="Arial" panose="020B0604020202020204" pitchFamily="34" charset="0"/>
                <a:cs typeface="Arial" panose="020B0604020202020204" pitchFamily="34" charset="0"/>
              </a:rPr>
              <a:t>Cung</a:t>
            </a:r>
            <a:r>
              <a:rPr lang="en-US" sz="2500" dirty="0" smtClean="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cấp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kiến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thức</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về</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cách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xây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dựng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phát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hệ</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thống</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thông</a:t>
            </a:r>
            <a:r>
              <a:rPr lang="en-US" sz="2500" dirty="0">
                <a:latin typeface="Arial" panose="020B0604020202020204" pitchFamily="34" charset="0"/>
                <a:cs typeface="Arial" panose="020B0604020202020204" pitchFamily="34" charset="0"/>
              </a:rPr>
              <a:t> tin (HTTT) </a:t>
            </a:r>
            <a:r>
              <a:rPr lang="en-US" sz="2500" dirty="0" err="1">
                <a:latin typeface="Arial" panose="020B0604020202020204" pitchFamily="34" charset="0"/>
                <a:cs typeface="Arial" panose="020B0604020202020204" pitchFamily="34" charset="0"/>
              </a:rPr>
              <a:t>hiệu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quả</a:t>
            </a:r>
            <a:r>
              <a:rPr lang="en-US" sz="2500" dirty="0" smtClean="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a:buFontTx/>
              <a:buChar char="-"/>
            </a:pPr>
            <a:r>
              <a:rPr lang="en-US" sz="2500" dirty="0" err="1" smtClean="0">
                <a:latin typeface="Arial" panose="020B0604020202020204" pitchFamily="34" charset="0"/>
                <a:cs typeface="Arial" panose="020B0604020202020204" pitchFamily="34" charset="0"/>
              </a:rPr>
              <a:t>Giúp</a:t>
            </a:r>
            <a:r>
              <a:rPr lang="en-US" sz="2500" dirty="0" smtClean="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hiểu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rõ</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quy</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trình</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phát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phần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mềm</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từ</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thập</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yêu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cầu</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đến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thiết</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kế</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và</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triển</a:t>
            </a:r>
            <a:r>
              <a:rPr lang="en-US" sz="2500" dirty="0">
                <a:latin typeface="Arial" panose="020B0604020202020204" pitchFamily="34" charset="0"/>
                <a:cs typeface="Arial" panose="020B0604020202020204" pitchFamily="34" charset="0"/>
              </a:rPr>
              <a:t> </a:t>
            </a:r>
            <a:r>
              <a:rPr lang="en-US" sz="2500" dirty="0" err="1">
                <a:latin typeface="Arial" panose="020B0604020202020204" pitchFamily="34" charset="0"/>
                <a:cs typeface="Arial" panose="020B0604020202020204" pitchFamily="34" charset="0"/>
              </a:rPr>
              <a:t>khai</a:t>
            </a:r>
            <a:r>
              <a:rPr lang="en-US" sz="2500" dirty="0" smtClean="0">
                <a:latin typeface="Arial" panose="020B0604020202020204" pitchFamily="34" charset="0"/>
                <a:cs typeface="Arial" panose="020B0604020202020204" pitchFamily="34" charset="0"/>
              </a:rPr>
              <a:t>.</a:t>
            </a:r>
            <a:endParaRPr lang="en-US" sz="2500" dirty="0">
              <a:latin typeface="Arial" panose="020B0604020202020204" pitchFamily="34" charset="0"/>
              <a:cs typeface="Arial" panose="020B0604020202020204" pitchFamily="34" charset="0"/>
            </a:endParaRPr>
          </a:p>
          <a:p>
            <a:pPr marL="0" indent="0">
              <a:buNone/>
            </a:pPr>
            <a:endParaRPr lang="vi-VN" sz="2500"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9347" y="1853248"/>
            <a:ext cx="5261811" cy="3729405"/>
          </a:xfrm>
          <a:prstGeom prst="rect">
            <a:avLst/>
          </a:prstGeom>
        </p:spPr>
      </p:pic>
    </p:spTree>
    <p:extLst>
      <p:ext uri="{BB962C8B-B14F-4D97-AF65-F5344CB8AC3E}">
        <p14:creationId xmlns:p14="http://schemas.microsoft.com/office/powerpoint/2010/main" val="2658160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375" y="1853248"/>
            <a:ext cx="6404393" cy="4195481"/>
          </a:xfrm>
        </p:spPr>
        <p:txBody>
          <a:bodyPr>
            <a:normAutofit lnSpcReduction="10000"/>
          </a:bodyPr>
          <a:lstStyle/>
          <a:p>
            <a:r>
              <a:rPr lang="vi-VN" b="1" dirty="0" smtClean="0">
                <a:latin typeface="+mn-lt"/>
              </a:rPr>
              <a:t>1.2 Tầm quan trọng của phân tích và thiết kế hệ thống</a:t>
            </a:r>
          </a:p>
          <a:p>
            <a:pPr>
              <a:buFontTx/>
              <a:buChar char="-"/>
            </a:pPr>
            <a:r>
              <a:rPr lang="vi-VN" b="1" dirty="0" smtClean="0">
                <a:latin typeface="+mn-lt"/>
              </a:rPr>
              <a:t>Cải thiện chất lượng phần mềm</a:t>
            </a:r>
            <a:r>
              <a:rPr lang="vi-VN" dirty="0" smtClean="0">
                <a:latin typeface="+mn-lt"/>
              </a:rPr>
              <a:t>: Giúp phát triển phần mềm đáp ứng đúng nhu cầu của người dùng.</a:t>
            </a:r>
          </a:p>
          <a:p>
            <a:pPr>
              <a:buFontTx/>
              <a:buChar char="-"/>
            </a:pPr>
            <a:r>
              <a:rPr lang="vi-VN" b="1" dirty="0" smtClean="0">
                <a:latin typeface="+mn-lt"/>
              </a:rPr>
              <a:t>Giảm chi phí &amp; thời gian phát triển</a:t>
            </a:r>
            <a:r>
              <a:rPr lang="vi-VN" dirty="0" smtClean="0">
                <a:latin typeface="+mn-lt"/>
              </a:rPr>
              <a:t>: Hạn chế lỗi và tránh việc sửa đổi hệ thống sau khi triển khai.</a:t>
            </a:r>
          </a:p>
          <a:p>
            <a:pPr>
              <a:buFontTx/>
              <a:buChar char="-"/>
            </a:pPr>
            <a:r>
              <a:rPr lang="vi-VN" b="1" dirty="0" smtClean="0">
                <a:latin typeface="+mn-lt"/>
              </a:rPr>
              <a:t>Tối ưu hóa hiệu suất &amp; bảo mật</a:t>
            </a:r>
            <a:r>
              <a:rPr lang="vi-VN" dirty="0" smtClean="0">
                <a:latin typeface="+mn-lt"/>
              </a:rPr>
              <a:t>: Đảm bảo hệ thống hoạt động ổn định, an toàn và có thể mở rộng.</a:t>
            </a:r>
          </a:p>
          <a:p>
            <a:pPr>
              <a:buFontTx/>
              <a:buChar char="-"/>
            </a:pPr>
            <a:r>
              <a:rPr lang="vi-VN" b="1" dirty="0" smtClean="0">
                <a:latin typeface="+mn-lt"/>
              </a:rPr>
              <a:t>Hỗ trợ ra quyết định</a:t>
            </a:r>
            <a:r>
              <a:rPr lang="vi-VN" dirty="0" smtClean="0">
                <a:latin typeface="+mn-lt"/>
              </a:rPr>
              <a:t>: Cung cấp thông tin chính xác, kịp thời giúp doanh nghiệp hoạt động hiệu quả hơn.</a:t>
            </a:r>
            <a:endParaRPr lang="en-US" dirty="0" smtClean="0">
              <a:latin typeface="+mn-lt"/>
            </a:endParaRPr>
          </a:p>
          <a:p>
            <a:pPr>
              <a:buFontTx/>
              <a:buChar char="-"/>
            </a:pPr>
            <a:endParaRPr lang="vi-VN" dirty="0" smtClean="0">
              <a:latin typeface="+mn-lt"/>
            </a:endParaRPr>
          </a:p>
          <a:p>
            <a:pPr marL="0" indent="0">
              <a:buNone/>
            </a:pPr>
            <a:endParaRPr lang="en-US" dirty="0">
              <a:latin typeface="+mn-lt"/>
            </a:endParaRPr>
          </a:p>
        </p:txBody>
      </p:sp>
      <p:sp>
        <p:nvSpPr>
          <p:cNvPr id="4" name="Title 1"/>
          <p:cNvSpPr>
            <a:spLocks noGrp="1"/>
          </p:cNvSpPr>
          <p:nvPr>
            <p:ph type="title"/>
          </p:nvPr>
        </p:nvSpPr>
        <p:spPr>
          <a:xfrm>
            <a:off x="646111" y="452718"/>
            <a:ext cx="9404723" cy="1400530"/>
          </a:xfrm>
        </p:spPr>
        <p:txBody>
          <a:bodyPr/>
          <a:lstStyle/>
          <a:p>
            <a:r>
              <a:rPr lang="en-US" dirty="0" smtClean="0">
                <a:latin typeface="Arial" panose="020B0604020202020204" pitchFamily="34" charset="0"/>
                <a:cs typeface="Arial" panose="020B0604020202020204" pitchFamily="34" charset="0"/>
              </a:rPr>
              <a:t>1. </a:t>
            </a:r>
            <a:r>
              <a:rPr lang="en-US" dirty="0" err="1" smtClean="0">
                <a:latin typeface="Arial" panose="020B0604020202020204" pitchFamily="34" charset="0"/>
                <a:cs typeface="Arial" panose="020B0604020202020204" pitchFamily="34" charset="0"/>
              </a:rPr>
              <a:t>Vai</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trò</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tầm</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quan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trọng</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của</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môn</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học</a:t>
            </a:r>
            <a:endParaRPr lang="en-US"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2274" y="1981701"/>
            <a:ext cx="4812631" cy="3303134"/>
          </a:xfrm>
          <a:prstGeom prst="rect">
            <a:avLst/>
          </a:prstGeom>
        </p:spPr>
      </p:pic>
    </p:spTree>
    <p:extLst>
      <p:ext uri="{BB962C8B-B14F-4D97-AF65-F5344CB8AC3E}">
        <p14:creationId xmlns:p14="http://schemas.microsoft.com/office/powerpoint/2010/main" val="40740017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769" y="333040"/>
            <a:ext cx="12861758" cy="1325563"/>
          </a:xfrm>
        </p:spPr>
        <p:txBody>
          <a:bodyPr>
            <a:normAutofit/>
          </a:bodyPr>
          <a:lstStyle/>
          <a:p>
            <a:r>
              <a:rPr lang="en-US" sz="4000" b="1" dirty="0" smtClean="0">
                <a:latin typeface="Arial" panose="020B0604020202020204" pitchFamily="34" charset="0"/>
                <a:cs typeface="Arial" panose="020B0604020202020204" pitchFamily="34" charset="0"/>
              </a:rPr>
              <a:t>2. </a:t>
            </a:r>
            <a:r>
              <a:rPr lang="en-US" sz="4000" b="1" dirty="0" err="1" smtClean="0">
                <a:latin typeface="Arial" panose="020B0604020202020204" pitchFamily="34" charset="0"/>
                <a:cs typeface="Arial" panose="020B0604020202020204" pitchFamily="34" charset="0"/>
              </a:rPr>
              <a:t>Nghề</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phân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tích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và</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thiết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kế</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292769" y="1658602"/>
            <a:ext cx="6765757" cy="5030955"/>
          </a:xfrm>
        </p:spPr>
        <p:txBody>
          <a:bodyPr>
            <a:noAutofit/>
          </a:bodyPr>
          <a:lstStyle/>
          <a:p>
            <a:r>
              <a:rPr lang="vi-VN" sz="2400" b="1" dirty="0">
                <a:latin typeface="+mn-lt"/>
              </a:rPr>
              <a:t>2.1 Công việc của chuyên viên phân tích hệ thống</a:t>
            </a:r>
          </a:p>
          <a:p>
            <a:pPr>
              <a:buFontTx/>
              <a:buChar char="-"/>
            </a:pPr>
            <a:r>
              <a:rPr lang="vi-VN" sz="2400" b="1" dirty="0" smtClean="0">
                <a:latin typeface="+mn-lt"/>
              </a:rPr>
              <a:t>Thu </a:t>
            </a:r>
            <a:r>
              <a:rPr lang="vi-VN" sz="2400" b="1" dirty="0">
                <a:latin typeface="+mn-lt"/>
              </a:rPr>
              <a:t>thập &amp; phân tích yêu cầu</a:t>
            </a:r>
            <a:r>
              <a:rPr lang="vi-VN" sz="2400" dirty="0">
                <a:latin typeface="+mn-lt"/>
              </a:rPr>
              <a:t> từ khách hàng, người dùng</a:t>
            </a:r>
            <a:r>
              <a:rPr lang="vi-VN" sz="2400" dirty="0" smtClean="0">
                <a:latin typeface="+mn-lt"/>
              </a:rPr>
              <a:t>.</a:t>
            </a:r>
            <a:endParaRPr lang="vi-VN" sz="2400" dirty="0">
              <a:latin typeface="+mn-lt"/>
            </a:endParaRPr>
          </a:p>
          <a:p>
            <a:pPr>
              <a:buFontTx/>
              <a:buChar char="-"/>
            </a:pPr>
            <a:r>
              <a:rPr lang="vi-VN" sz="2400" b="1" dirty="0" smtClean="0">
                <a:latin typeface="+mn-lt"/>
              </a:rPr>
              <a:t>Xây </a:t>
            </a:r>
            <a:r>
              <a:rPr lang="vi-VN" sz="2400" b="1" dirty="0">
                <a:latin typeface="+mn-lt"/>
              </a:rPr>
              <a:t>dựng mô hình hệ thống</a:t>
            </a:r>
            <a:r>
              <a:rPr lang="vi-VN" sz="2400" dirty="0">
                <a:latin typeface="+mn-lt"/>
              </a:rPr>
              <a:t> (sơ đồ, luồng dữ liệu, kiến trúc hệ thống</a:t>
            </a:r>
            <a:r>
              <a:rPr lang="vi-VN" sz="2400" dirty="0" smtClean="0">
                <a:latin typeface="+mn-lt"/>
              </a:rPr>
              <a:t>).</a:t>
            </a:r>
            <a:endParaRPr lang="en-US" sz="2400" dirty="0" smtClean="0">
              <a:latin typeface="+mn-lt"/>
            </a:endParaRPr>
          </a:p>
          <a:p>
            <a:pPr>
              <a:buFontTx/>
              <a:buChar char="-"/>
            </a:pPr>
            <a:r>
              <a:rPr lang="vi-VN" sz="2400" b="1" dirty="0" smtClean="0">
                <a:latin typeface="+mn-lt"/>
              </a:rPr>
              <a:t>Lập </a:t>
            </a:r>
            <a:r>
              <a:rPr lang="vi-VN" sz="2400" b="1" dirty="0">
                <a:latin typeface="+mn-lt"/>
              </a:rPr>
              <a:t>tài liệu đặc tả hệ thống</a:t>
            </a:r>
            <a:r>
              <a:rPr lang="vi-VN" sz="2400" dirty="0">
                <a:latin typeface="+mn-lt"/>
              </a:rPr>
              <a:t> giúp lập trình viên hiểu rõ yêu </a:t>
            </a:r>
            <a:r>
              <a:rPr lang="vi-VN" sz="2400" dirty="0" smtClean="0">
                <a:latin typeface="+mn-lt"/>
              </a:rPr>
              <a:t>cầu.</a:t>
            </a:r>
            <a:endParaRPr lang="en-US" sz="2400" dirty="0" smtClean="0">
              <a:latin typeface="+mn-lt"/>
            </a:endParaRPr>
          </a:p>
          <a:p>
            <a:pPr>
              <a:buFontTx/>
              <a:buChar char="-"/>
            </a:pPr>
            <a:r>
              <a:rPr lang="vi-VN" sz="2400" b="1" dirty="0" smtClean="0">
                <a:latin typeface="+mn-lt"/>
              </a:rPr>
              <a:t>Thiết </a:t>
            </a:r>
            <a:r>
              <a:rPr lang="vi-VN" sz="2400" b="1" dirty="0">
                <a:latin typeface="+mn-lt"/>
              </a:rPr>
              <a:t>kế hệ thống</a:t>
            </a:r>
            <a:r>
              <a:rPr lang="vi-VN" sz="2400" dirty="0">
                <a:latin typeface="+mn-lt"/>
              </a:rPr>
              <a:t>: Đề xuất giải pháp kỹ thuật, kiến trúc dữ liệu, giao diện người </a:t>
            </a:r>
            <a:r>
              <a:rPr lang="vi-VN" sz="2400" dirty="0" smtClean="0">
                <a:latin typeface="+mn-lt"/>
              </a:rPr>
              <a:t>dùng.</a:t>
            </a:r>
            <a:endParaRPr lang="en-US" sz="2400" dirty="0" smtClean="0">
              <a:latin typeface="+mn-lt"/>
            </a:endParaRPr>
          </a:p>
          <a:p>
            <a:pPr>
              <a:buFontTx/>
              <a:buChar char="-"/>
            </a:pPr>
            <a:r>
              <a:rPr lang="vi-VN" sz="2400" b="1" dirty="0" smtClean="0">
                <a:latin typeface="+mn-lt"/>
              </a:rPr>
              <a:t>Kiểm </a:t>
            </a:r>
            <a:r>
              <a:rPr lang="vi-VN" sz="2400" b="1" dirty="0">
                <a:latin typeface="+mn-lt"/>
              </a:rPr>
              <a:t>thử &amp; đánh giá</a:t>
            </a:r>
            <a:r>
              <a:rPr lang="vi-VN" sz="2400" dirty="0">
                <a:latin typeface="+mn-lt"/>
              </a:rPr>
              <a:t> trước khi triển khai hệ thống.</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3884" y="1658601"/>
            <a:ext cx="5173714" cy="4501567"/>
          </a:xfrm>
          <a:prstGeom prst="rect">
            <a:avLst/>
          </a:prstGeom>
        </p:spPr>
      </p:pic>
    </p:spTree>
    <p:extLst>
      <p:ext uri="{BB962C8B-B14F-4D97-AF65-F5344CB8AC3E}">
        <p14:creationId xmlns:p14="http://schemas.microsoft.com/office/powerpoint/2010/main" val="4110678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769" y="2154519"/>
            <a:ext cx="5868988" cy="2506382"/>
          </a:xfrm>
        </p:spPr>
        <p:txBody>
          <a:bodyPr>
            <a:normAutofit fontScale="92500" lnSpcReduction="10000"/>
          </a:bodyPr>
          <a:lstStyle/>
          <a:p>
            <a:r>
              <a:rPr lang="vi-VN" b="1" dirty="0">
                <a:latin typeface="+mn-lt"/>
              </a:rPr>
              <a:t>2.2 Các vị trí công việc liên quan</a:t>
            </a:r>
          </a:p>
          <a:p>
            <a:pPr>
              <a:buFontTx/>
              <a:buChar char="-"/>
            </a:pPr>
            <a:r>
              <a:rPr lang="vi-VN" b="1" dirty="0" smtClean="0">
                <a:latin typeface="+mn-lt"/>
              </a:rPr>
              <a:t>Chuyên </a:t>
            </a:r>
            <a:r>
              <a:rPr lang="vi-VN" b="1" dirty="0">
                <a:latin typeface="+mn-lt"/>
              </a:rPr>
              <a:t>viên phân tích hệ thống (System Analyst</a:t>
            </a:r>
            <a:r>
              <a:rPr lang="vi-VN" b="1" dirty="0" smtClean="0">
                <a:latin typeface="+mn-lt"/>
              </a:rPr>
              <a:t>)</a:t>
            </a:r>
            <a:endParaRPr lang="en-US" dirty="0" smtClean="0">
              <a:latin typeface="+mn-lt"/>
            </a:endParaRPr>
          </a:p>
          <a:p>
            <a:pPr>
              <a:buFontTx/>
              <a:buChar char="-"/>
            </a:pPr>
            <a:r>
              <a:rPr lang="vi-VN" b="1" dirty="0" smtClean="0">
                <a:latin typeface="+mn-lt"/>
              </a:rPr>
              <a:t>Kiến </a:t>
            </a:r>
            <a:r>
              <a:rPr lang="vi-VN" b="1" dirty="0">
                <a:latin typeface="+mn-lt"/>
              </a:rPr>
              <a:t>trúc sư phần mềm (Software </a:t>
            </a:r>
            <a:r>
              <a:rPr lang="vi-VN" b="1" dirty="0" smtClean="0">
                <a:latin typeface="+mn-lt"/>
              </a:rPr>
              <a:t>Architect)</a:t>
            </a:r>
            <a:endParaRPr lang="en-US" dirty="0" smtClean="0">
              <a:latin typeface="+mn-lt"/>
            </a:endParaRPr>
          </a:p>
          <a:p>
            <a:pPr>
              <a:buFontTx/>
              <a:buChar char="-"/>
            </a:pPr>
            <a:r>
              <a:rPr lang="vi-VN" b="1" dirty="0" smtClean="0">
                <a:latin typeface="+mn-lt"/>
              </a:rPr>
              <a:t>Chuyên </a:t>
            </a:r>
            <a:r>
              <a:rPr lang="vi-VN" b="1" dirty="0">
                <a:latin typeface="+mn-lt"/>
              </a:rPr>
              <a:t>viên quản lý dự án (Project </a:t>
            </a:r>
            <a:r>
              <a:rPr lang="vi-VN" b="1" dirty="0" smtClean="0">
                <a:latin typeface="+mn-lt"/>
              </a:rPr>
              <a:t>Manager)</a:t>
            </a:r>
            <a:endParaRPr lang="en-US" dirty="0" smtClean="0">
              <a:latin typeface="+mn-lt"/>
            </a:endParaRPr>
          </a:p>
          <a:p>
            <a:pPr>
              <a:buFontTx/>
              <a:buChar char="-"/>
            </a:pPr>
            <a:r>
              <a:rPr lang="vi-VN" b="1" dirty="0" smtClean="0">
                <a:latin typeface="+mn-lt"/>
              </a:rPr>
              <a:t>Nhà </a:t>
            </a:r>
            <a:r>
              <a:rPr lang="vi-VN" b="1" dirty="0">
                <a:latin typeface="+mn-lt"/>
              </a:rPr>
              <a:t>phát triển phần mềm (Software Developer)</a:t>
            </a:r>
            <a:endParaRPr lang="vi-VN" dirty="0">
              <a:latin typeface="+mn-lt"/>
            </a:endParaRPr>
          </a:p>
          <a:p>
            <a:pPr marL="0" indent="0">
              <a:buNone/>
            </a:pPr>
            <a:endParaRPr lang="en-US" dirty="0">
              <a:latin typeface="+mn-lt"/>
            </a:endParaRPr>
          </a:p>
        </p:txBody>
      </p:sp>
      <p:sp>
        <p:nvSpPr>
          <p:cNvPr id="4" name="Title 1"/>
          <p:cNvSpPr>
            <a:spLocks noGrp="1"/>
          </p:cNvSpPr>
          <p:nvPr>
            <p:ph type="title"/>
          </p:nvPr>
        </p:nvSpPr>
        <p:spPr>
          <a:xfrm>
            <a:off x="292769" y="333040"/>
            <a:ext cx="12861758" cy="1325563"/>
          </a:xfrm>
        </p:spPr>
        <p:txBody>
          <a:bodyPr>
            <a:normAutofit/>
          </a:bodyPr>
          <a:lstStyle/>
          <a:p>
            <a:r>
              <a:rPr lang="en-US" sz="4000" b="1" dirty="0" smtClean="0">
                <a:latin typeface="Arial" panose="020B0604020202020204" pitchFamily="34" charset="0"/>
                <a:cs typeface="Arial" panose="020B0604020202020204" pitchFamily="34" charset="0"/>
              </a:rPr>
              <a:t>2. </a:t>
            </a:r>
            <a:r>
              <a:rPr lang="en-US" sz="4000" b="1" dirty="0" err="1" smtClean="0">
                <a:latin typeface="Arial" panose="020B0604020202020204" pitchFamily="34" charset="0"/>
                <a:cs typeface="Arial" panose="020B0604020202020204" pitchFamily="34" charset="0"/>
              </a:rPr>
              <a:t>Nghề</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phân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tích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và</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thiết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kế</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77758" y="2045441"/>
            <a:ext cx="3694856" cy="2615460"/>
          </a:xfrm>
          <a:prstGeom prst="rect">
            <a:avLst/>
          </a:prstGeom>
        </p:spPr>
      </p:pic>
    </p:spTree>
    <p:extLst>
      <p:ext uri="{BB962C8B-B14F-4D97-AF65-F5344CB8AC3E}">
        <p14:creationId xmlns:p14="http://schemas.microsoft.com/office/powerpoint/2010/main" val="3278404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2769" y="2154519"/>
            <a:ext cx="5868988" cy="2506382"/>
          </a:xfrm>
        </p:spPr>
        <p:txBody>
          <a:bodyPr>
            <a:normAutofit fontScale="92500" lnSpcReduction="10000"/>
          </a:bodyPr>
          <a:lstStyle/>
          <a:p>
            <a:r>
              <a:rPr lang="vi-VN" b="1" dirty="0">
                <a:latin typeface="+mn-lt"/>
              </a:rPr>
              <a:t>2.3 Kỹ năng cần có</a:t>
            </a:r>
          </a:p>
          <a:p>
            <a:pPr>
              <a:buFontTx/>
              <a:buChar char="-"/>
            </a:pPr>
            <a:r>
              <a:rPr lang="vi-VN" b="1" dirty="0" smtClean="0">
                <a:latin typeface="+mn-lt"/>
              </a:rPr>
              <a:t>Kỹ </a:t>
            </a:r>
            <a:r>
              <a:rPr lang="vi-VN" b="1" dirty="0">
                <a:latin typeface="+mn-lt"/>
              </a:rPr>
              <a:t>năng phân tích &amp; giải quyết vấn </a:t>
            </a:r>
            <a:r>
              <a:rPr lang="vi-VN" b="1" dirty="0" smtClean="0">
                <a:latin typeface="+mn-lt"/>
              </a:rPr>
              <a:t>đề</a:t>
            </a:r>
            <a:endParaRPr lang="en-US" dirty="0">
              <a:latin typeface="+mn-lt"/>
            </a:endParaRPr>
          </a:p>
          <a:p>
            <a:pPr>
              <a:buFontTx/>
              <a:buChar char="-"/>
            </a:pPr>
            <a:r>
              <a:rPr lang="vi-VN" b="1" dirty="0" smtClean="0">
                <a:latin typeface="+mn-lt"/>
              </a:rPr>
              <a:t>Kiến </a:t>
            </a:r>
            <a:r>
              <a:rPr lang="vi-VN" b="1" dirty="0">
                <a:latin typeface="+mn-lt"/>
              </a:rPr>
              <a:t>thức về mô hình hóa hệ thống (UML, ERD, DFD, Use Case</a:t>
            </a:r>
            <a:r>
              <a:rPr lang="vi-VN" b="1" dirty="0" smtClean="0">
                <a:latin typeface="+mn-lt"/>
              </a:rPr>
              <a:t>,...)</a:t>
            </a:r>
            <a:endParaRPr lang="en-US" dirty="0" smtClean="0">
              <a:latin typeface="+mn-lt"/>
            </a:endParaRPr>
          </a:p>
          <a:p>
            <a:pPr>
              <a:buFontTx/>
              <a:buChar char="-"/>
            </a:pPr>
            <a:r>
              <a:rPr lang="vi-VN" b="1" dirty="0" smtClean="0">
                <a:latin typeface="+mn-lt"/>
              </a:rPr>
              <a:t>Hiểu </a:t>
            </a:r>
            <a:r>
              <a:rPr lang="vi-VN" b="1" dirty="0">
                <a:latin typeface="+mn-lt"/>
              </a:rPr>
              <a:t>biết về các phương pháp phát triển phần mềm (Waterfall, Agile</a:t>
            </a:r>
            <a:r>
              <a:rPr lang="vi-VN" b="1" dirty="0" smtClean="0">
                <a:latin typeface="+mn-lt"/>
              </a:rPr>
              <a:t>,...)</a:t>
            </a:r>
            <a:endParaRPr lang="en-US" dirty="0" smtClean="0">
              <a:latin typeface="+mn-lt"/>
            </a:endParaRPr>
          </a:p>
          <a:p>
            <a:pPr>
              <a:buFontTx/>
              <a:buChar char="-"/>
            </a:pPr>
            <a:r>
              <a:rPr lang="vi-VN" b="1" dirty="0" smtClean="0">
                <a:latin typeface="+mn-lt"/>
              </a:rPr>
              <a:t>Kỹ </a:t>
            </a:r>
            <a:r>
              <a:rPr lang="vi-VN" b="1" dirty="0">
                <a:latin typeface="+mn-lt"/>
              </a:rPr>
              <a:t>năng giao tiếp &amp; làm việc nhóm</a:t>
            </a:r>
            <a:endParaRPr lang="vi-VN" dirty="0">
              <a:latin typeface="+mn-lt"/>
            </a:endParaRPr>
          </a:p>
          <a:p>
            <a:pPr marL="0" indent="0">
              <a:buNone/>
            </a:pPr>
            <a:endParaRPr lang="en-US" dirty="0">
              <a:latin typeface="+mn-lt"/>
            </a:endParaRPr>
          </a:p>
        </p:txBody>
      </p:sp>
      <p:sp>
        <p:nvSpPr>
          <p:cNvPr id="4" name="Title 1"/>
          <p:cNvSpPr>
            <a:spLocks noGrp="1"/>
          </p:cNvSpPr>
          <p:nvPr>
            <p:ph type="title"/>
          </p:nvPr>
        </p:nvSpPr>
        <p:spPr>
          <a:xfrm>
            <a:off x="292769" y="333040"/>
            <a:ext cx="12861758" cy="1325563"/>
          </a:xfrm>
        </p:spPr>
        <p:txBody>
          <a:bodyPr>
            <a:normAutofit/>
          </a:bodyPr>
          <a:lstStyle/>
          <a:p>
            <a:r>
              <a:rPr lang="en-US" sz="4000" b="1" dirty="0" smtClean="0">
                <a:latin typeface="Arial" panose="020B0604020202020204" pitchFamily="34" charset="0"/>
                <a:cs typeface="Arial" panose="020B0604020202020204" pitchFamily="34" charset="0"/>
              </a:rPr>
              <a:t>2. </a:t>
            </a:r>
            <a:r>
              <a:rPr lang="en-US" sz="4000" b="1" dirty="0" err="1" smtClean="0">
                <a:latin typeface="Arial" panose="020B0604020202020204" pitchFamily="34" charset="0"/>
                <a:cs typeface="Arial" panose="020B0604020202020204" pitchFamily="34" charset="0"/>
              </a:rPr>
              <a:t>Nghề</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phân</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tích</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và</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thiết</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kế</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17007" y="2154518"/>
            <a:ext cx="4880414" cy="2864953"/>
          </a:xfrm>
          <a:prstGeom prst="rect">
            <a:avLst/>
          </a:prstGeom>
        </p:spPr>
      </p:pic>
    </p:spTree>
    <p:extLst>
      <p:ext uri="{BB962C8B-B14F-4D97-AF65-F5344CB8AC3E}">
        <p14:creationId xmlns:p14="http://schemas.microsoft.com/office/powerpoint/2010/main" val="15608153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3. </a:t>
            </a:r>
            <a:r>
              <a:rPr lang="en-US" sz="4000" b="1" dirty="0" err="1" smtClean="0">
                <a:latin typeface="Arial" panose="020B0604020202020204" pitchFamily="34" charset="0"/>
                <a:cs typeface="Arial" panose="020B0604020202020204" pitchFamily="34" charset="0"/>
              </a:rPr>
              <a:t>Khái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niệm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2"/>
          <p:cNvSpPr>
            <a:spLocks noGrp="1" noChangeArrowheads="1"/>
          </p:cNvSpPr>
          <p:nvPr>
            <p:ph idx="1"/>
          </p:nvPr>
        </p:nvSpPr>
        <p:spPr bwMode="auto">
          <a:xfrm>
            <a:off x="354283" y="1809928"/>
            <a:ext cx="5988151" cy="4739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800" b="1" dirty="0">
                <a:latin typeface="+mn-lt"/>
              </a:rPr>
              <a:t>3.1 Định nghĩa</a:t>
            </a:r>
          </a:p>
          <a:p>
            <a:pPr>
              <a:buFontTx/>
              <a:buChar char="-"/>
            </a:pPr>
            <a:r>
              <a:rPr lang="vi-VN" sz="2800" dirty="0" smtClean="0">
                <a:latin typeface="+mn-lt"/>
              </a:rPr>
              <a:t>Hệ </a:t>
            </a:r>
            <a:r>
              <a:rPr lang="vi-VN" sz="2800" dirty="0">
                <a:latin typeface="+mn-lt"/>
              </a:rPr>
              <a:t>thống thông tin (HTTT) là tập hợp các phần tử (con người, phần mềm, phần cứng, dữ liệu, quy trình) hoạt động cùng nhau để thu thập, xử lý, lưu trữ và phân phối thông tin</a:t>
            </a:r>
            <a:r>
              <a:rPr lang="vi-VN" sz="2800" dirty="0" smtClean="0">
                <a:latin typeface="+mn-lt"/>
              </a:rPr>
              <a:t>.</a:t>
            </a:r>
            <a:endParaRPr lang="en-US" sz="2800" dirty="0" smtClean="0">
              <a:latin typeface="+mn-lt"/>
            </a:endParaRPr>
          </a:p>
          <a:p>
            <a:pPr marL="0" indent="0">
              <a:buNone/>
            </a:pPr>
            <a:endParaRPr lang="en-US" sz="2800" dirty="0" smtClean="0">
              <a:latin typeface="+mn-lt"/>
            </a:endParaRPr>
          </a:p>
          <a:p>
            <a:pPr marL="0" indent="0">
              <a:buNone/>
            </a:pPr>
            <a:endParaRPr lang="vi-VN" sz="2800" dirty="0">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500" b="0" i="0" u="none" strike="noStrike" cap="none" normalizeH="0" baseline="0" dirty="0" smtClean="0">
              <a:ln>
                <a:noFill/>
              </a:ln>
              <a:solidFill>
                <a:schemeClr val="tx1"/>
              </a:solidFill>
              <a:effectLst/>
              <a:latin typeface="+mn-l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57430" y="2245827"/>
            <a:ext cx="3893192" cy="3117656"/>
          </a:xfrm>
          <a:prstGeom prst="rect">
            <a:avLst/>
          </a:prstGeom>
        </p:spPr>
      </p:pic>
    </p:spTree>
    <p:extLst>
      <p:ext uri="{BB962C8B-B14F-4D97-AF65-F5344CB8AC3E}">
        <p14:creationId xmlns:p14="http://schemas.microsoft.com/office/powerpoint/2010/main" val="273733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3. </a:t>
            </a:r>
            <a:r>
              <a:rPr lang="en-US" sz="4000" b="1" dirty="0" err="1" smtClean="0">
                <a:latin typeface="Arial" panose="020B0604020202020204" pitchFamily="34" charset="0"/>
                <a:cs typeface="Arial" panose="020B0604020202020204" pitchFamily="34" charset="0"/>
              </a:rPr>
              <a:t>Khái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niệm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2"/>
          <p:cNvSpPr>
            <a:spLocks noGrp="1" noChangeArrowheads="1"/>
          </p:cNvSpPr>
          <p:nvPr>
            <p:ph idx="1"/>
          </p:nvPr>
        </p:nvSpPr>
        <p:spPr bwMode="auto">
          <a:xfrm>
            <a:off x="354283" y="1781715"/>
            <a:ext cx="5988151" cy="479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vi-VN" sz="2200" b="1" dirty="0">
                <a:latin typeface="+mn-lt"/>
              </a:rPr>
              <a:t>3.2 Thành phần của hệ thống thông tin</a:t>
            </a:r>
          </a:p>
          <a:p>
            <a:pPr>
              <a:buFontTx/>
              <a:buChar char="-"/>
            </a:pPr>
            <a:r>
              <a:rPr lang="vi-VN" sz="2200" b="1" dirty="0" smtClean="0">
                <a:latin typeface="+mn-lt"/>
              </a:rPr>
              <a:t>Phần </a:t>
            </a:r>
            <a:r>
              <a:rPr lang="vi-VN" sz="2200" b="1" dirty="0">
                <a:latin typeface="+mn-lt"/>
              </a:rPr>
              <a:t>cứng (Hardware)</a:t>
            </a:r>
            <a:r>
              <a:rPr lang="vi-VN" sz="2200" dirty="0">
                <a:latin typeface="+mn-lt"/>
              </a:rPr>
              <a:t>: Máy tính, máy chủ, thiết bị mạng</a:t>
            </a:r>
            <a:r>
              <a:rPr lang="vi-VN" sz="2200" dirty="0" smtClean="0">
                <a:latin typeface="+mn-lt"/>
              </a:rPr>
              <a:t>,...</a:t>
            </a:r>
            <a:endParaRPr lang="en-US" sz="2200" dirty="0" smtClean="0">
              <a:latin typeface="+mn-lt"/>
            </a:endParaRPr>
          </a:p>
          <a:p>
            <a:pPr>
              <a:buFontTx/>
              <a:buChar char="-"/>
            </a:pPr>
            <a:r>
              <a:rPr lang="vi-VN" sz="2200" b="1" dirty="0" smtClean="0">
                <a:latin typeface="+mn-lt"/>
              </a:rPr>
              <a:t>Phần </a:t>
            </a:r>
            <a:r>
              <a:rPr lang="vi-VN" sz="2200" b="1" dirty="0">
                <a:latin typeface="+mn-lt"/>
              </a:rPr>
              <a:t>mềm (Software)</a:t>
            </a:r>
            <a:r>
              <a:rPr lang="vi-VN" sz="2200" dirty="0">
                <a:latin typeface="+mn-lt"/>
              </a:rPr>
              <a:t>: Ứng dụng, hệ điều hành, cơ sở dữ liệu</a:t>
            </a:r>
            <a:r>
              <a:rPr lang="vi-VN" sz="2200" dirty="0" smtClean="0">
                <a:latin typeface="+mn-lt"/>
              </a:rPr>
              <a:t>,...</a:t>
            </a:r>
            <a:endParaRPr lang="en-US" sz="2200" dirty="0" smtClean="0">
              <a:latin typeface="+mn-lt"/>
            </a:endParaRPr>
          </a:p>
          <a:p>
            <a:pPr>
              <a:buFontTx/>
              <a:buChar char="-"/>
            </a:pPr>
            <a:r>
              <a:rPr lang="vi-VN" sz="2200" b="1" dirty="0" smtClean="0">
                <a:latin typeface="+mn-lt"/>
              </a:rPr>
              <a:t>Dữ </a:t>
            </a:r>
            <a:r>
              <a:rPr lang="vi-VN" sz="2200" b="1" dirty="0">
                <a:latin typeface="+mn-lt"/>
              </a:rPr>
              <a:t>liệu (Data)</a:t>
            </a:r>
            <a:r>
              <a:rPr lang="vi-VN" sz="2200" dirty="0">
                <a:latin typeface="+mn-lt"/>
              </a:rPr>
              <a:t>: Thông tin được lưu trữ và xử lý trong hệ </a:t>
            </a:r>
            <a:r>
              <a:rPr lang="vi-VN" sz="2200" dirty="0" smtClean="0">
                <a:latin typeface="+mn-lt"/>
              </a:rPr>
              <a:t>thống.</a:t>
            </a:r>
            <a:endParaRPr lang="en-US" sz="2200" dirty="0" smtClean="0">
              <a:latin typeface="+mn-lt"/>
            </a:endParaRPr>
          </a:p>
          <a:p>
            <a:pPr>
              <a:buFontTx/>
              <a:buChar char="-"/>
            </a:pPr>
            <a:r>
              <a:rPr lang="vi-VN" sz="2200" b="1" dirty="0" smtClean="0">
                <a:latin typeface="+mn-lt"/>
              </a:rPr>
              <a:t>Con </a:t>
            </a:r>
            <a:r>
              <a:rPr lang="vi-VN" sz="2200" b="1" dirty="0">
                <a:latin typeface="+mn-lt"/>
              </a:rPr>
              <a:t>người (People)</a:t>
            </a:r>
            <a:r>
              <a:rPr lang="vi-VN" sz="2200" dirty="0">
                <a:latin typeface="+mn-lt"/>
              </a:rPr>
              <a:t>: Người dùng, quản trị viên, lập trình viên</a:t>
            </a:r>
            <a:r>
              <a:rPr lang="vi-VN" sz="2200" dirty="0" smtClean="0">
                <a:latin typeface="+mn-lt"/>
              </a:rPr>
              <a:t>,...</a:t>
            </a:r>
            <a:endParaRPr lang="en-US" sz="2200" dirty="0" smtClean="0">
              <a:latin typeface="+mn-lt"/>
            </a:endParaRPr>
          </a:p>
          <a:p>
            <a:pPr>
              <a:buFontTx/>
              <a:buChar char="-"/>
            </a:pPr>
            <a:r>
              <a:rPr lang="vi-VN" sz="2200" b="1" dirty="0" smtClean="0">
                <a:latin typeface="+mn-lt"/>
              </a:rPr>
              <a:t>Quy </a:t>
            </a:r>
            <a:r>
              <a:rPr lang="vi-VN" sz="2200" b="1" dirty="0">
                <a:latin typeface="+mn-lt"/>
              </a:rPr>
              <a:t>trình (Process)</a:t>
            </a:r>
            <a:r>
              <a:rPr lang="vi-VN" sz="2200" dirty="0">
                <a:latin typeface="+mn-lt"/>
              </a:rPr>
              <a:t>: Các hoạt động, thao tác vận hành hệ thống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smtClean="0">
              <a:ln>
                <a:noFill/>
              </a:ln>
              <a:solidFill>
                <a:schemeClr val="tx1"/>
              </a:solidFill>
              <a:effectLst/>
              <a:latin typeface="+mn-l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4262" y="1658695"/>
            <a:ext cx="5105053" cy="4546450"/>
          </a:xfrm>
          <a:prstGeom prst="rect">
            <a:avLst/>
          </a:prstGeom>
        </p:spPr>
      </p:pic>
    </p:spTree>
    <p:extLst>
      <p:ext uri="{BB962C8B-B14F-4D97-AF65-F5344CB8AC3E}">
        <p14:creationId xmlns:p14="http://schemas.microsoft.com/office/powerpoint/2010/main" val="312571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smtClean="0">
                <a:latin typeface="Arial" panose="020B0604020202020204" pitchFamily="34" charset="0"/>
                <a:cs typeface="Arial" panose="020B0604020202020204" pitchFamily="34" charset="0"/>
              </a:rPr>
              <a:t>3. </a:t>
            </a:r>
            <a:r>
              <a:rPr lang="en-US" sz="4000" b="1" dirty="0" err="1" smtClean="0">
                <a:latin typeface="Arial" panose="020B0604020202020204" pitchFamily="34" charset="0"/>
                <a:cs typeface="Arial" panose="020B0604020202020204" pitchFamily="34" charset="0"/>
              </a:rPr>
              <a:t>Khái</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niệm</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hệ</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thống</a:t>
            </a:r>
            <a:r>
              <a:rPr lang="en-US" sz="4000" b="1" dirty="0" smtClean="0">
                <a:latin typeface="Arial" panose="020B0604020202020204" pitchFamily="34" charset="0"/>
                <a:cs typeface="Arial" panose="020B0604020202020204" pitchFamily="34" charset="0"/>
              </a:rPr>
              <a:t> </a:t>
            </a:r>
            <a:r>
              <a:rPr lang="en-US" sz="4000" b="1" dirty="0" err="1" smtClean="0">
                <a:latin typeface="Arial" panose="020B0604020202020204" pitchFamily="34" charset="0"/>
                <a:cs typeface="Arial" panose="020B0604020202020204" pitchFamily="34" charset="0"/>
              </a:rPr>
              <a:t>thông</a:t>
            </a:r>
            <a:r>
              <a:rPr lang="en-US" sz="4000" b="1" dirty="0" smtClean="0">
                <a:latin typeface="Arial" panose="020B0604020202020204" pitchFamily="34" charset="0"/>
                <a:cs typeface="Arial" panose="020B0604020202020204" pitchFamily="34" charset="0"/>
              </a:rPr>
              <a:t> tin</a:t>
            </a:r>
            <a:endParaRPr lang="en-US" sz="4000" b="1" dirty="0">
              <a:latin typeface="Arial" panose="020B0604020202020204" pitchFamily="34" charset="0"/>
              <a:cs typeface="Arial" panose="020B0604020202020204" pitchFamily="34" charset="0"/>
            </a:endParaRPr>
          </a:p>
        </p:txBody>
      </p:sp>
      <p:sp>
        <p:nvSpPr>
          <p:cNvPr id="5" name="Rectangle 2"/>
          <p:cNvSpPr>
            <a:spLocks noGrp="1" noChangeArrowheads="1"/>
          </p:cNvSpPr>
          <p:nvPr>
            <p:ph idx="1"/>
          </p:nvPr>
        </p:nvSpPr>
        <p:spPr bwMode="auto">
          <a:xfrm>
            <a:off x="354283" y="1781715"/>
            <a:ext cx="5988151" cy="4796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200" b="1" dirty="0">
                <a:latin typeface="Arial" panose="020B0604020202020204" pitchFamily="34" charset="0"/>
                <a:cs typeface="Arial" panose="020B0604020202020204" pitchFamily="34" charset="0"/>
              </a:rPr>
              <a:t>3.3 </a:t>
            </a:r>
            <a:r>
              <a:rPr lang="en-US" sz="2200" b="1" dirty="0" err="1">
                <a:latin typeface="Arial" panose="020B0604020202020204" pitchFamily="34" charset="0"/>
                <a:cs typeface="Arial" panose="020B0604020202020204" pitchFamily="34" charset="0"/>
              </a:rPr>
              <a:t>Phân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loại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hệ</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thống</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thông</a:t>
            </a:r>
            <a:r>
              <a:rPr lang="en-US" sz="2200" b="1" dirty="0">
                <a:latin typeface="Arial" panose="020B0604020202020204" pitchFamily="34" charset="0"/>
                <a:cs typeface="Arial" panose="020B0604020202020204" pitchFamily="34" charset="0"/>
              </a:rPr>
              <a:t> tin</a:t>
            </a:r>
          </a:p>
          <a:p>
            <a:pPr>
              <a:buFontTx/>
              <a:buChar char="-"/>
            </a:pPr>
            <a:r>
              <a:rPr lang="en-US" sz="2200" b="1" dirty="0" smtClean="0">
                <a:latin typeface="Arial" panose="020B0604020202020204" pitchFamily="34" charset="0"/>
                <a:cs typeface="Arial" panose="020B0604020202020204" pitchFamily="34" charset="0"/>
              </a:rPr>
              <a:t>HTTT </a:t>
            </a:r>
            <a:r>
              <a:rPr lang="en-US" sz="2200" b="1" dirty="0" err="1">
                <a:latin typeface="Arial" panose="020B0604020202020204" pitchFamily="34" charset="0"/>
                <a:cs typeface="Arial" panose="020B0604020202020204" pitchFamily="34" charset="0"/>
              </a:rPr>
              <a:t>tác</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nghiệp</a:t>
            </a:r>
            <a:r>
              <a:rPr lang="en-US" sz="2200" b="1" dirty="0">
                <a:latin typeface="Arial" panose="020B0604020202020204" pitchFamily="34" charset="0"/>
                <a:cs typeface="Arial" panose="020B0604020202020204" pitchFamily="34" charset="0"/>
              </a:rPr>
              <a:t> (Transaction Processing Systems - </a:t>
            </a:r>
            <a:r>
              <a:rPr lang="en-US" sz="2200" b="1" dirty="0" smtClean="0">
                <a:latin typeface="Arial" panose="020B0604020202020204" pitchFamily="34" charset="0"/>
                <a:cs typeface="Arial" panose="020B0604020202020204" pitchFamily="34" charset="0"/>
              </a:rPr>
              <a:t>TPS)</a:t>
            </a:r>
          </a:p>
          <a:p>
            <a:pPr>
              <a:buFontTx/>
              <a:buChar char="-"/>
            </a:pPr>
            <a:r>
              <a:rPr lang="en-US" sz="2200" b="1" dirty="0" smtClean="0">
                <a:latin typeface="Arial" panose="020B0604020202020204" pitchFamily="34" charset="0"/>
                <a:cs typeface="Arial" panose="020B0604020202020204" pitchFamily="34" charset="0"/>
              </a:rPr>
              <a:t>HTTT </a:t>
            </a:r>
            <a:r>
              <a:rPr lang="en-US" sz="2200" b="1" dirty="0" err="1">
                <a:latin typeface="Arial" panose="020B0604020202020204" pitchFamily="34" charset="0"/>
                <a:cs typeface="Arial" panose="020B0604020202020204" pitchFamily="34" charset="0"/>
              </a:rPr>
              <a:t>quản</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lý</a:t>
            </a:r>
            <a:r>
              <a:rPr lang="en-US" sz="2200" b="1" dirty="0">
                <a:latin typeface="Arial" panose="020B0604020202020204" pitchFamily="34" charset="0"/>
                <a:cs typeface="Arial" panose="020B0604020202020204" pitchFamily="34" charset="0"/>
              </a:rPr>
              <a:t> (Management Information Systems - </a:t>
            </a:r>
            <a:r>
              <a:rPr lang="en-US" sz="2200" b="1" dirty="0" smtClean="0">
                <a:latin typeface="Arial" panose="020B0604020202020204" pitchFamily="34" charset="0"/>
                <a:cs typeface="Arial" panose="020B0604020202020204" pitchFamily="34" charset="0"/>
              </a:rPr>
              <a:t>MIS)</a:t>
            </a:r>
            <a:endParaRPr lang="en-US" sz="2200" dirty="0" smtClean="0">
              <a:latin typeface="Arial" panose="020B0604020202020204" pitchFamily="34" charset="0"/>
              <a:cs typeface="Arial" panose="020B0604020202020204" pitchFamily="34" charset="0"/>
            </a:endParaRPr>
          </a:p>
          <a:p>
            <a:pPr>
              <a:buFontTx/>
              <a:buChar char="-"/>
            </a:pPr>
            <a:r>
              <a:rPr lang="en-US" sz="2200" b="1" dirty="0" smtClean="0">
                <a:latin typeface="Arial" panose="020B0604020202020204" pitchFamily="34" charset="0"/>
                <a:cs typeface="Arial" panose="020B0604020202020204" pitchFamily="34" charset="0"/>
              </a:rPr>
              <a:t>HTTT </a:t>
            </a:r>
            <a:r>
              <a:rPr lang="en-US" sz="2200" b="1" dirty="0" err="1">
                <a:latin typeface="Arial" panose="020B0604020202020204" pitchFamily="34" charset="0"/>
                <a:cs typeface="Arial" panose="020B0604020202020204" pitchFamily="34" charset="0"/>
              </a:rPr>
              <a:t>hỗ</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trợ</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quyết</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định</a:t>
            </a:r>
            <a:r>
              <a:rPr lang="en-US" sz="2200" b="1" dirty="0">
                <a:latin typeface="Arial" panose="020B0604020202020204" pitchFamily="34" charset="0"/>
                <a:cs typeface="Arial" panose="020B0604020202020204" pitchFamily="34" charset="0"/>
              </a:rPr>
              <a:t> (Decision Support Systems - </a:t>
            </a:r>
            <a:r>
              <a:rPr lang="en-US" sz="2200" b="1" dirty="0" smtClean="0">
                <a:latin typeface="Arial" panose="020B0604020202020204" pitchFamily="34" charset="0"/>
                <a:cs typeface="Arial" panose="020B0604020202020204" pitchFamily="34" charset="0"/>
              </a:rPr>
              <a:t>DSS)</a:t>
            </a:r>
            <a:endParaRPr lang="en-US" sz="2200" dirty="0" smtClean="0">
              <a:latin typeface="Arial" panose="020B0604020202020204" pitchFamily="34" charset="0"/>
              <a:cs typeface="Arial" panose="020B0604020202020204" pitchFamily="34" charset="0"/>
            </a:endParaRPr>
          </a:p>
          <a:p>
            <a:pPr>
              <a:buFontTx/>
              <a:buChar char="-"/>
            </a:pPr>
            <a:r>
              <a:rPr lang="en-US" sz="2200" b="1" dirty="0" smtClean="0">
                <a:latin typeface="Arial" panose="020B0604020202020204" pitchFamily="34" charset="0"/>
                <a:cs typeface="Arial" panose="020B0604020202020204" pitchFamily="34" charset="0"/>
              </a:rPr>
              <a:t>HTTT </a:t>
            </a:r>
            <a:r>
              <a:rPr lang="en-US" sz="2200" b="1" dirty="0" err="1">
                <a:latin typeface="Arial" panose="020B0604020202020204" pitchFamily="34" charset="0"/>
                <a:cs typeface="Arial" panose="020B0604020202020204" pitchFamily="34" charset="0"/>
              </a:rPr>
              <a:t>doanh</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nghiệp</a:t>
            </a:r>
            <a:r>
              <a:rPr lang="en-US" sz="2200" b="1" dirty="0">
                <a:latin typeface="Arial" panose="020B0604020202020204" pitchFamily="34" charset="0"/>
                <a:cs typeface="Arial" panose="020B0604020202020204" pitchFamily="34" charset="0"/>
              </a:rPr>
              <a:t> (Enterprise Systems - </a:t>
            </a:r>
            <a:r>
              <a:rPr lang="en-US" sz="2200" b="1" dirty="0" smtClean="0">
                <a:latin typeface="Arial" panose="020B0604020202020204" pitchFamily="34" charset="0"/>
                <a:cs typeface="Arial" panose="020B0604020202020204" pitchFamily="34" charset="0"/>
              </a:rPr>
              <a:t>ES)</a:t>
            </a:r>
            <a:endParaRPr lang="en-US" sz="2200" dirty="0" smtClean="0">
              <a:latin typeface="Arial" panose="020B0604020202020204" pitchFamily="34" charset="0"/>
              <a:cs typeface="Arial" panose="020B0604020202020204" pitchFamily="34" charset="0"/>
            </a:endParaRPr>
          </a:p>
          <a:p>
            <a:pPr>
              <a:buFontTx/>
              <a:buChar char="-"/>
            </a:pPr>
            <a:r>
              <a:rPr lang="en-US" sz="2200" b="1" dirty="0" smtClean="0">
                <a:latin typeface="Arial" panose="020B0604020202020204" pitchFamily="34" charset="0"/>
                <a:cs typeface="Arial" panose="020B0604020202020204" pitchFamily="34" charset="0"/>
              </a:rPr>
              <a:t>HTTT </a:t>
            </a:r>
            <a:r>
              <a:rPr lang="en-US" sz="2200" b="1" dirty="0" err="1">
                <a:latin typeface="Arial" panose="020B0604020202020204" pitchFamily="34" charset="0"/>
                <a:cs typeface="Arial" panose="020B0604020202020204" pitchFamily="34" charset="0"/>
              </a:rPr>
              <a:t>thông</a:t>
            </a:r>
            <a:r>
              <a:rPr lang="en-US" sz="2200" b="1" dirty="0">
                <a:latin typeface="Arial" panose="020B0604020202020204" pitchFamily="34" charset="0"/>
                <a:cs typeface="Arial" panose="020B0604020202020204" pitchFamily="34" charset="0"/>
              </a:rPr>
              <a:t> minh (Intelligent Systems - AI/ML-based Systems)</a:t>
            </a:r>
            <a:endParaRPr lang="en-US" sz="2200"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433" y="1614791"/>
            <a:ext cx="5592071" cy="4591456"/>
          </a:xfrm>
          <a:prstGeom prst="rect">
            <a:avLst/>
          </a:prstGeom>
        </p:spPr>
      </p:pic>
    </p:spTree>
    <p:extLst>
      <p:ext uri="{BB962C8B-B14F-4D97-AF65-F5344CB8AC3E}">
        <p14:creationId xmlns:p14="http://schemas.microsoft.com/office/powerpoint/2010/main" val="41105238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88</TotalTime>
  <Words>1183</Words>
  <Application>Microsoft Office PowerPoint</Application>
  <PresentationFormat>Widescreen</PresentationFormat>
  <Paragraphs>91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Century Gothic</vt:lpstr>
      <vt:lpstr>Wingdings 3</vt:lpstr>
      <vt:lpstr>Ion</vt:lpstr>
      <vt:lpstr>Chương 1: Phân tích thiết kế hệ thống</vt:lpstr>
      <vt:lpstr>1. Vai trò tầm quan trọng của môn học</vt:lpstr>
      <vt:lpstr>1. Vai trò tầm quan trọng của môn học</vt:lpstr>
      <vt:lpstr>2. Nghề phân tích và thiết kế hệ thống thông tin</vt:lpstr>
      <vt:lpstr>2. Nghề phân tích và thiết kế hệ thống thông tin</vt:lpstr>
      <vt:lpstr>2. Nghề phân tích và thiết kế hệ thống thông tin</vt:lpstr>
      <vt:lpstr>3. Khái niệm hệ thống thông tin</vt:lpstr>
      <vt:lpstr>3. Khái niệm hệ thống thông tin</vt:lpstr>
      <vt:lpstr>3. Khái niệm hệ thống thông tin</vt:lpstr>
      <vt:lpstr>4. Các cách tiếp cận phát triển hệ thống thông tin</vt:lpstr>
      <vt:lpstr>4. Các cách tiếp cận phát triển hệ thống thông tin</vt:lpstr>
      <vt:lpstr>4. Các cách tiếp cận phát triển hệ thống thông tin</vt:lpstr>
      <vt:lpstr>4. Các cách tiếp cận phát triển hệ thống thông tin</vt:lpstr>
      <vt:lpstr>5. Phương pháp luận tiến trình phát triển hệ thống thông tin</vt:lpstr>
      <vt:lpstr>5. Phương pháp luận tiến trình phát triển hệ thống thông tin</vt:lpstr>
      <vt:lpstr>6. Kết luận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Phân tích thiết kế hệ thống</dc:title>
  <dc:creator>ADMIN</dc:creator>
  <cp:lastModifiedBy>ADMIN</cp:lastModifiedBy>
  <cp:revision>10</cp:revision>
  <dcterms:created xsi:type="dcterms:W3CDTF">2025-01-12T14:06:01Z</dcterms:created>
  <dcterms:modified xsi:type="dcterms:W3CDTF">2025-02-19T10:02:50Z</dcterms:modified>
</cp:coreProperties>
</file>