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40" d="100"/>
          <a:sy n="40" d="100"/>
        </p:scale>
        <p:origin x="48" y="6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7B8515-F4A9-4BA6-BD0E-CE0D2A603A85}"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A46D0-18EF-46C9-9A95-67365EE21651}" type="slidenum">
              <a:rPr lang="en-US" smtClean="0"/>
              <a:t>‹#›</a:t>
            </a:fld>
            <a:endParaRPr lang="en-US"/>
          </a:p>
        </p:txBody>
      </p:sp>
    </p:spTree>
    <p:extLst>
      <p:ext uri="{BB962C8B-B14F-4D97-AF65-F5344CB8AC3E}">
        <p14:creationId xmlns:p14="http://schemas.microsoft.com/office/powerpoint/2010/main" val="165856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7B8515-F4A9-4BA6-BD0E-CE0D2A603A85}"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A46D0-18EF-46C9-9A95-67365EE21651}" type="slidenum">
              <a:rPr lang="en-US" smtClean="0"/>
              <a:t>‹#›</a:t>
            </a:fld>
            <a:endParaRPr lang="en-US"/>
          </a:p>
        </p:txBody>
      </p:sp>
    </p:spTree>
    <p:extLst>
      <p:ext uri="{BB962C8B-B14F-4D97-AF65-F5344CB8AC3E}">
        <p14:creationId xmlns:p14="http://schemas.microsoft.com/office/powerpoint/2010/main" val="2511142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7B8515-F4A9-4BA6-BD0E-CE0D2A603A85}"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A46D0-18EF-46C9-9A95-67365EE21651}" type="slidenum">
              <a:rPr lang="en-US" smtClean="0"/>
              <a:t>‹#›</a:t>
            </a:fld>
            <a:endParaRPr lang="en-US"/>
          </a:p>
        </p:txBody>
      </p:sp>
    </p:spTree>
    <p:extLst>
      <p:ext uri="{BB962C8B-B14F-4D97-AF65-F5344CB8AC3E}">
        <p14:creationId xmlns:p14="http://schemas.microsoft.com/office/powerpoint/2010/main" val="2297958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7B8515-F4A9-4BA6-BD0E-CE0D2A603A85}"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A46D0-18EF-46C9-9A95-67365EE21651}"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86997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7B8515-F4A9-4BA6-BD0E-CE0D2A603A85}"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A46D0-18EF-46C9-9A95-67365EE21651}" type="slidenum">
              <a:rPr lang="en-US" smtClean="0"/>
              <a:t>‹#›</a:t>
            </a:fld>
            <a:endParaRPr lang="en-US"/>
          </a:p>
        </p:txBody>
      </p:sp>
    </p:spTree>
    <p:extLst>
      <p:ext uri="{BB962C8B-B14F-4D97-AF65-F5344CB8AC3E}">
        <p14:creationId xmlns:p14="http://schemas.microsoft.com/office/powerpoint/2010/main" val="3512302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B7B8515-F4A9-4BA6-BD0E-CE0D2A603A85}" type="datetimeFigureOut">
              <a:rPr lang="en-US" smtClean="0"/>
              <a:t>2/19/2025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8A46D0-18EF-46C9-9A95-67365EE21651}" type="slidenum">
              <a:rPr lang="en-US" smtClean="0"/>
              <a:t>‹#›</a:t>
            </a:fld>
            <a:endParaRPr lang="en-US"/>
          </a:p>
        </p:txBody>
      </p:sp>
    </p:spTree>
    <p:extLst>
      <p:ext uri="{BB962C8B-B14F-4D97-AF65-F5344CB8AC3E}">
        <p14:creationId xmlns:p14="http://schemas.microsoft.com/office/powerpoint/2010/main" val="1667485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B7B8515-F4A9-4BA6-BD0E-CE0D2A603A85}" type="datetimeFigureOut">
              <a:rPr lang="en-US" smtClean="0"/>
              <a:t>2/19/2025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8A46D0-18EF-46C9-9A95-67365EE21651}" type="slidenum">
              <a:rPr lang="en-US" smtClean="0"/>
              <a:t>‹#›</a:t>
            </a:fld>
            <a:endParaRPr lang="en-US"/>
          </a:p>
        </p:txBody>
      </p:sp>
    </p:spTree>
    <p:extLst>
      <p:ext uri="{BB962C8B-B14F-4D97-AF65-F5344CB8AC3E}">
        <p14:creationId xmlns:p14="http://schemas.microsoft.com/office/powerpoint/2010/main" val="2995755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7B8515-F4A9-4BA6-BD0E-CE0D2A603A85}"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A46D0-18EF-46C9-9A95-67365EE21651}" type="slidenum">
              <a:rPr lang="en-US" smtClean="0"/>
              <a:t>‹#›</a:t>
            </a:fld>
            <a:endParaRPr lang="en-US"/>
          </a:p>
        </p:txBody>
      </p:sp>
    </p:spTree>
    <p:extLst>
      <p:ext uri="{BB962C8B-B14F-4D97-AF65-F5344CB8AC3E}">
        <p14:creationId xmlns:p14="http://schemas.microsoft.com/office/powerpoint/2010/main" val="908470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7B8515-F4A9-4BA6-BD0E-CE0D2A603A85}"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A46D0-18EF-46C9-9A95-67365EE21651}" type="slidenum">
              <a:rPr lang="en-US" smtClean="0"/>
              <a:t>‹#›</a:t>
            </a:fld>
            <a:endParaRPr lang="en-US"/>
          </a:p>
        </p:txBody>
      </p:sp>
    </p:spTree>
    <p:extLst>
      <p:ext uri="{BB962C8B-B14F-4D97-AF65-F5344CB8AC3E}">
        <p14:creationId xmlns:p14="http://schemas.microsoft.com/office/powerpoint/2010/main" val="1466489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7B8515-F4A9-4BA6-BD0E-CE0D2A603A85}"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A46D0-18EF-46C9-9A95-67365EE21651}" type="slidenum">
              <a:rPr lang="en-US" smtClean="0"/>
              <a:t>‹#›</a:t>
            </a:fld>
            <a:endParaRPr lang="en-US"/>
          </a:p>
        </p:txBody>
      </p:sp>
    </p:spTree>
    <p:extLst>
      <p:ext uri="{BB962C8B-B14F-4D97-AF65-F5344CB8AC3E}">
        <p14:creationId xmlns:p14="http://schemas.microsoft.com/office/powerpoint/2010/main" val="4136386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7B8515-F4A9-4BA6-BD0E-CE0D2A603A85}"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8A46D0-18EF-46C9-9A95-67365EE21651}" type="slidenum">
              <a:rPr lang="en-US" smtClean="0"/>
              <a:t>‹#›</a:t>
            </a:fld>
            <a:endParaRPr lang="en-US"/>
          </a:p>
        </p:txBody>
      </p:sp>
    </p:spTree>
    <p:extLst>
      <p:ext uri="{BB962C8B-B14F-4D97-AF65-F5344CB8AC3E}">
        <p14:creationId xmlns:p14="http://schemas.microsoft.com/office/powerpoint/2010/main" val="3410254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7B8515-F4A9-4BA6-BD0E-CE0D2A603A85}"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A46D0-18EF-46C9-9A95-67365EE21651}" type="slidenum">
              <a:rPr lang="en-US" smtClean="0"/>
              <a:t>‹#›</a:t>
            </a:fld>
            <a:endParaRPr lang="en-US"/>
          </a:p>
        </p:txBody>
      </p:sp>
    </p:spTree>
    <p:extLst>
      <p:ext uri="{BB962C8B-B14F-4D97-AF65-F5344CB8AC3E}">
        <p14:creationId xmlns:p14="http://schemas.microsoft.com/office/powerpoint/2010/main" val="2381942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7B8515-F4A9-4BA6-BD0E-CE0D2A603A85}" type="datetimeFigureOut">
              <a:rPr lang="en-US" smtClean="0"/>
              <a:t>2/19/2025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8A46D0-18EF-46C9-9A95-67365EE21651}" type="slidenum">
              <a:rPr lang="en-US" smtClean="0"/>
              <a:t>‹#›</a:t>
            </a:fld>
            <a:endParaRPr lang="en-US"/>
          </a:p>
        </p:txBody>
      </p:sp>
    </p:spTree>
    <p:extLst>
      <p:ext uri="{BB962C8B-B14F-4D97-AF65-F5344CB8AC3E}">
        <p14:creationId xmlns:p14="http://schemas.microsoft.com/office/powerpoint/2010/main" val="2009891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7B8515-F4A9-4BA6-BD0E-CE0D2A603A85}" type="datetimeFigureOut">
              <a:rPr lang="en-US" smtClean="0"/>
              <a:t>2/19/2025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8A46D0-18EF-46C9-9A95-67365EE21651}" type="slidenum">
              <a:rPr lang="en-US" smtClean="0"/>
              <a:t>‹#›</a:t>
            </a:fld>
            <a:endParaRPr lang="en-US"/>
          </a:p>
        </p:txBody>
      </p:sp>
    </p:spTree>
    <p:extLst>
      <p:ext uri="{BB962C8B-B14F-4D97-AF65-F5344CB8AC3E}">
        <p14:creationId xmlns:p14="http://schemas.microsoft.com/office/powerpoint/2010/main" val="419600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7B8515-F4A9-4BA6-BD0E-CE0D2A603A85}" type="datetimeFigureOut">
              <a:rPr lang="en-US" smtClean="0"/>
              <a:t>2/19/2025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8A46D0-18EF-46C9-9A95-67365EE21651}" type="slidenum">
              <a:rPr lang="en-US" smtClean="0"/>
              <a:t>‹#›</a:t>
            </a:fld>
            <a:endParaRPr lang="en-US"/>
          </a:p>
        </p:txBody>
      </p:sp>
    </p:spTree>
    <p:extLst>
      <p:ext uri="{BB962C8B-B14F-4D97-AF65-F5344CB8AC3E}">
        <p14:creationId xmlns:p14="http://schemas.microsoft.com/office/powerpoint/2010/main" val="1093629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B7B8515-F4A9-4BA6-BD0E-CE0D2A603A85}"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A46D0-18EF-46C9-9A95-67365EE21651}" type="slidenum">
              <a:rPr lang="en-US" smtClean="0"/>
              <a:t>‹#›</a:t>
            </a:fld>
            <a:endParaRPr lang="en-US"/>
          </a:p>
        </p:txBody>
      </p:sp>
    </p:spTree>
    <p:extLst>
      <p:ext uri="{BB962C8B-B14F-4D97-AF65-F5344CB8AC3E}">
        <p14:creationId xmlns:p14="http://schemas.microsoft.com/office/powerpoint/2010/main" val="875934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B7B8515-F4A9-4BA6-BD0E-CE0D2A603A85}"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8A46D0-18EF-46C9-9A95-67365EE21651}" type="slidenum">
              <a:rPr lang="en-US" smtClean="0"/>
              <a:t>‹#›</a:t>
            </a:fld>
            <a:endParaRPr lang="en-US"/>
          </a:p>
        </p:txBody>
      </p:sp>
    </p:spTree>
    <p:extLst>
      <p:ext uri="{BB962C8B-B14F-4D97-AF65-F5344CB8AC3E}">
        <p14:creationId xmlns:p14="http://schemas.microsoft.com/office/powerpoint/2010/main" val="2430721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B7B8515-F4A9-4BA6-BD0E-CE0D2A603A85}" type="datetimeFigureOut">
              <a:rPr lang="en-US" smtClean="0"/>
              <a:t>2/19/2025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28A46D0-18EF-46C9-9A95-67365EE21651}" type="slidenum">
              <a:rPr lang="en-US" smtClean="0"/>
              <a:t>‹#›</a:t>
            </a:fld>
            <a:endParaRPr lang="en-US"/>
          </a:p>
        </p:txBody>
      </p:sp>
    </p:spTree>
    <p:extLst>
      <p:ext uri="{BB962C8B-B14F-4D97-AF65-F5344CB8AC3E}">
        <p14:creationId xmlns:p14="http://schemas.microsoft.com/office/powerpoint/2010/main" val="2452933764"/>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208547"/>
            <a:ext cx="10176933" cy="1026695"/>
          </a:xfrm>
        </p:spPr>
        <p:txBody>
          <a:bodyPr/>
          <a:lstStyle/>
          <a:p>
            <a:r>
              <a:rPr lang="en-US" dirty="0" err="1" smtClean="0"/>
              <a:t>Chương</a:t>
            </a:r>
            <a:r>
              <a:rPr lang="en-US" dirty="0" smtClean="0"/>
              <a:t> 2: </a:t>
            </a:r>
            <a:r>
              <a:rPr lang="en-US" dirty="0" err="1" smtClean="0"/>
              <a:t>Tiến</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endParaRPr lang="en-US" dirty="0"/>
          </a:p>
        </p:txBody>
      </p:sp>
      <p:sp>
        <p:nvSpPr>
          <p:cNvPr id="3" name="Subtitle 2"/>
          <p:cNvSpPr>
            <a:spLocks noGrp="1"/>
          </p:cNvSpPr>
          <p:nvPr>
            <p:ph type="subTitle" idx="1"/>
          </p:nvPr>
        </p:nvSpPr>
        <p:spPr>
          <a:xfrm>
            <a:off x="304801" y="1235243"/>
            <a:ext cx="6557912" cy="5438934"/>
          </a:xfrm>
        </p:spPr>
        <p:txBody>
          <a:bodyPr>
            <a:normAutofit/>
          </a:bodyPr>
          <a:lstStyle/>
          <a:p>
            <a:pPr algn="l"/>
            <a:r>
              <a:rPr lang="en-US" dirty="0" smtClean="0">
                <a:latin typeface="Arial" panose="020B0604020202020204" pitchFamily="34" charset="0"/>
                <a:cs typeface="Arial" panose="020B0604020202020204" pitchFamily="34" charset="0"/>
              </a:rPr>
              <a:t>2.1 </a:t>
            </a:r>
            <a:r>
              <a:rPr lang="en-US" dirty="0" err="1" smtClean="0">
                <a:latin typeface="Arial" panose="020B0604020202020204" pitchFamily="34" charset="0"/>
                <a:cs typeface="Arial" panose="020B0604020202020204" pitchFamily="34" charset="0"/>
              </a:rPr>
              <a:t>Các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phương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phát</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triển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hệ</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thông</a:t>
            </a:r>
            <a:r>
              <a:rPr lang="en-US" dirty="0" smtClean="0">
                <a:latin typeface="Arial" panose="020B0604020202020204" pitchFamily="34" charset="0"/>
                <a:cs typeface="Arial" panose="020B0604020202020204" pitchFamily="34" charset="0"/>
              </a:rPr>
              <a:t> tin</a:t>
            </a:r>
          </a:p>
          <a:p>
            <a:pPr algn="l"/>
            <a:r>
              <a:rPr lang="en-US" dirty="0" smtClean="0">
                <a:latin typeface="Arial" panose="020B0604020202020204" pitchFamily="34" charset="0"/>
                <a:cs typeface="Arial" panose="020B0604020202020204" pitchFamily="34" charset="0"/>
              </a:rPr>
              <a:t>2.1.1Phương </a:t>
            </a:r>
            <a:r>
              <a:rPr lang="en-US" dirty="0" err="1" smtClean="0">
                <a:latin typeface="Arial" panose="020B0604020202020204" pitchFamily="34" charset="0"/>
                <a:cs typeface="Arial" panose="020B0604020202020204" pitchFamily="34" charset="0"/>
              </a:rPr>
              <a:t>pháp</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truyền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thống</a:t>
            </a:r>
            <a:r>
              <a:rPr lang="en-US" dirty="0" smtClean="0">
                <a:latin typeface="Arial" panose="020B0604020202020204" pitchFamily="34" charset="0"/>
                <a:cs typeface="Arial" panose="020B0604020202020204" pitchFamily="34" charset="0"/>
              </a:rPr>
              <a:t> waterfall</a:t>
            </a:r>
          </a:p>
          <a:p>
            <a:pPr algn="l"/>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Khái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niệm</a:t>
            </a:r>
            <a:r>
              <a:rPr lang="en-US" dirty="0" smtClean="0">
                <a:latin typeface="Arial" panose="020B0604020202020204" pitchFamily="34" charset="0"/>
                <a:cs typeface="Arial" panose="020B0604020202020204" pitchFamily="34" charset="0"/>
              </a:rPr>
              <a:t>:</a:t>
            </a:r>
          </a:p>
          <a:p>
            <a:r>
              <a:rPr lang="vi-VN" dirty="0"/>
              <a:t>Mô hình thác nước (Waterfall): Một quy trình phát triển hệ thống đa tầng, tuần tự, trong </a:t>
            </a:r>
          </a:p>
          <a:p>
            <a:r>
              <a:rPr lang="vi-VN" dirty="0"/>
              <a:t>đó hoạt động ở giai đoạn tiếp theo không thể bắt đầu cho đến khi kết quả của giai đoạn </a:t>
            </a:r>
          </a:p>
          <a:p>
            <a:r>
              <a:rPr lang="vi-VN" dirty="0"/>
              <a:t>hiện tại được xem xét và phê duyệt hoặc sửa đổi khi cần thiết (Giai đoạn sau chỉ được </a:t>
            </a:r>
          </a:p>
          <a:p>
            <a:r>
              <a:rPr lang="vi-VN" dirty="0"/>
              <a:t>thực hiện khi giai đoạn trước đã hoàn tất).</a:t>
            </a:r>
          </a:p>
          <a:p>
            <a:r>
              <a:rPr lang="vi-VN" dirty="0"/>
              <a:t>Có 6 giai đoạn: Điều tra, phân tích, thiết kế, xây dựng, tích hợp và thực hiện.</a:t>
            </a:r>
          </a:p>
          <a:p>
            <a:pPr algn="l"/>
            <a:endParaRPr lang="en-US" dirty="0" smtClean="0"/>
          </a:p>
        </p:txBody>
      </p:sp>
      <p:sp>
        <p:nvSpPr>
          <p:cNvPr id="5" name="AutoShape 2" descr="Mô hình Waterfall là gì? Cách áp dụng Waterfall vào quản lý dự á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Mô hình Waterfall là gì? Cách áp dụng Waterfall vào quản lý dự án"/>
          <p:cNvSpPr>
            <a:spLocks noChangeAspect="1" noChangeArrowheads="1"/>
          </p:cNvSpPr>
          <p:nvPr/>
        </p:nvSpPr>
        <p:spPr bwMode="auto">
          <a:xfrm>
            <a:off x="7964032" y="2111605"/>
            <a:ext cx="3497332" cy="34973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Mô hình Waterfall là gì? Cách áp dụng Waterfall vào quản lý dự á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274" y="1397112"/>
            <a:ext cx="4818621" cy="4428653"/>
          </a:xfrm>
          <a:prstGeom prst="rect">
            <a:avLst/>
          </a:prstGeom>
        </p:spPr>
      </p:pic>
    </p:spTree>
    <p:extLst>
      <p:ext uri="{BB962C8B-B14F-4D97-AF65-F5344CB8AC3E}">
        <p14:creationId xmlns:p14="http://schemas.microsoft.com/office/powerpoint/2010/main" val="3840060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2377490"/>
            <a:ext cx="5615342" cy="4058751"/>
          </a:xfrm>
        </p:spPr>
        <p:txBody>
          <a:bodyPr/>
          <a:lstStyle/>
          <a:p>
            <a:r>
              <a:rPr lang="en-US" dirty="0" err="1" smtClean="0"/>
              <a:t>Triển</a:t>
            </a:r>
            <a:r>
              <a:rPr lang="en-US" dirty="0" smtClean="0"/>
              <a:t> </a:t>
            </a:r>
            <a:r>
              <a:rPr lang="en-US" dirty="0" err="1" smtClean="0"/>
              <a:t>khai</a:t>
            </a:r>
            <a:r>
              <a:rPr lang="en-US" dirty="0" smtClean="0"/>
              <a:t> </a:t>
            </a:r>
            <a:r>
              <a:rPr lang="en-US" dirty="0" err="1" smtClean="0"/>
              <a:t>dự</a:t>
            </a:r>
            <a:r>
              <a:rPr lang="en-US" dirty="0" smtClean="0"/>
              <a:t> </a:t>
            </a:r>
            <a:r>
              <a:rPr lang="en-US" dirty="0" err="1" smtClean="0"/>
              <a:t>án</a:t>
            </a:r>
            <a:endParaRPr lang="en-US" dirty="0" smtClean="0"/>
          </a:p>
          <a:p>
            <a:pPr>
              <a:buFontTx/>
              <a:buChar char="-"/>
            </a:pPr>
            <a:r>
              <a:rPr lang="vi-VN" dirty="0" smtClean="0">
                <a:effectLst/>
              </a:rPr>
              <a:t>Kế </a:t>
            </a:r>
            <a:r>
              <a:rPr lang="vi-VN" dirty="0">
                <a:effectLst/>
              </a:rPr>
              <a:t>hoạch đã được thống nhất, tính toán kỹ càng thì tiến hành triển khai để kịp tiến độ. Phân bổ nhân sự, nguồn lực theo kế hoạch, quản lý tiến độ triển khai theo dự tính, lên lịch trình triển khai cụ thể, hoạt động hết năng suất để đạt được hiệu quả công việc tốt nhất. </a:t>
            </a:r>
            <a:endParaRPr lang="en-US" dirty="0" smtClean="0">
              <a:effectLst/>
            </a:endParaRPr>
          </a:p>
          <a:p>
            <a:pPr>
              <a:buFontTx/>
              <a:buChar char="-"/>
            </a:pPr>
            <a:endParaRPr lang="en-US" dirty="0"/>
          </a:p>
        </p:txBody>
      </p:sp>
      <p:sp>
        <p:nvSpPr>
          <p:cNvPr id="4" name="Title 1"/>
          <p:cNvSpPr>
            <a:spLocks noGrp="1"/>
          </p:cNvSpPr>
          <p:nvPr>
            <p:ph type="title"/>
          </p:nvPr>
        </p:nvSpPr>
        <p:spPr>
          <a:xfrm>
            <a:off x="913795" y="609600"/>
            <a:ext cx="10353762" cy="970450"/>
          </a:xfrm>
        </p:spPr>
        <p:txBody>
          <a:bodyPr>
            <a:normAutofit fontScale="90000"/>
          </a:bodyPr>
          <a:lstStyle/>
          <a:p>
            <a:r>
              <a:rPr lang="en-US" dirty="0" smtClean="0"/>
              <a:t>2.3.2 </a:t>
            </a:r>
            <a:r>
              <a:rPr lang="en-US" dirty="0" err="1" smtClean="0"/>
              <a:t>Quy</a:t>
            </a:r>
            <a:r>
              <a:rPr lang="en-US" dirty="0" smtClean="0"/>
              <a:t> </a:t>
            </a:r>
            <a:r>
              <a:rPr lang="en-US" dirty="0" err="1" smtClean="0"/>
              <a:t>trình</a:t>
            </a:r>
            <a:r>
              <a:rPr lang="en-US" dirty="0" smtClean="0"/>
              <a:t> </a:t>
            </a:r>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thông</a:t>
            </a:r>
            <a:r>
              <a:rPr lang="en-US" dirty="0" smtClean="0"/>
              <a:t> tin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5596" y="2377490"/>
            <a:ext cx="4679429" cy="2916405"/>
          </a:xfrm>
          <a:prstGeom prst="rect">
            <a:avLst/>
          </a:prstGeom>
        </p:spPr>
      </p:pic>
    </p:spTree>
    <p:extLst>
      <p:ext uri="{BB962C8B-B14F-4D97-AF65-F5344CB8AC3E}">
        <p14:creationId xmlns:p14="http://schemas.microsoft.com/office/powerpoint/2010/main" val="3728352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2075899"/>
            <a:ext cx="4700942" cy="4058751"/>
          </a:xfrm>
        </p:spPr>
        <p:txBody>
          <a:bodyPr/>
          <a:lstStyle/>
          <a:p>
            <a:r>
              <a:rPr lang="en-US" dirty="0" err="1" smtClean="0"/>
              <a:t>Giám</a:t>
            </a:r>
            <a:r>
              <a:rPr lang="en-US" dirty="0" smtClean="0"/>
              <a:t> </a:t>
            </a:r>
            <a:r>
              <a:rPr lang="en-US" dirty="0" err="1" smtClean="0"/>
              <a:t>sát</a:t>
            </a:r>
            <a:r>
              <a:rPr lang="en-US" dirty="0" smtClean="0"/>
              <a:t> </a:t>
            </a:r>
            <a:r>
              <a:rPr lang="en-US" dirty="0" err="1" smtClean="0"/>
              <a:t>dự</a:t>
            </a:r>
            <a:r>
              <a:rPr lang="en-US" dirty="0" smtClean="0"/>
              <a:t> </a:t>
            </a:r>
            <a:r>
              <a:rPr lang="en-US" dirty="0" err="1" smtClean="0"/>
              <a:t>án</a:t>
            </a:r>
            <a:endParaRPr lang="en-US" dirty="0" smtClean="0"/>
          </a:p>
          <a:p>
            <a:pPr>
              <a:buFontTx/>
              <a:buChar char="-"/>
            </a:pPr>
            <a:r>
              <a:rPr lang="vi-VN" dirty="0" smtClean="0">
                <a:effectLst/>
              </a:rPr>
              <a:t>Giai </a:t>
            </a:r>
            <a:r>
              <a:rPr lang="vi-VN" dirty="0">
                <a:effectLst/>
              </a:rPr>
              <a:t>đoạn giám sát này sẽ thực hiện xuyên suốt đến khi kết thúc dự án. Kiểm tra, rà soát việc triển khai dự án theo từng giai đoạn, có sự đánh giá và báo cáo thường xuyên, định kỳ nhằm kiểm soát tốt hoạt động, quản trị các rủi ro nếu có. Khi dự án kết thúc, kết quả báo cáo từng giai đoạn cũng có giá trị nhằm tổng kết dự án, đút rút kinh nghiệm cho những dự án tiếp theo. </a:t>
            </a:r>
            <a:endParaRPr lang="en-US" dirty="0" smtClean="0">
              <a:effectLst/>
            </a:endParaRPr>
          </a:p>
          <a:p>
            <a:pPr>
              <a:buFontTx/>
              <a:buChar char="-"/>
            </a:pPr>
            <a:endParaRPr lang="en-US" dirty="0"/>
          </a:p>
        </p:txBody>
      </p:sp>
      <p:sp>
        <p:nvSpPr>
          <p:cNvPr id="4" name="Title 1"/>
          <p:cNvSpPr>
            <a:spLocks noGrp="1"/>
          </p:cNvSpPr>
          <p:nvPr>
            <p:ph type="title"/>
          </p:nvPr>
        </p:nvSpPr>
        <p:spPr>
          <a:xfrm>
            <a:off x="913795" y="609600"/>
            <a:ext cx="10353762" cy="970450"/>
          </a:xfrm>
        </p:spPr>
        <p:txBody>
          <a:bodyPr>
            <a:normAutofit fontScale="90000"/>
          </a:bodyPr>
          <a:lstStyle/>
          <a:p>
            <a:r>
              <a:rPr lang="en-US" dirty="0" smtClean="0"/>
              <a:t>2.3.2 </a:t>
            </a:r>
            <a:r>
              <a:rPr lang="en-US" dirty="0" err="1" smtClean="0"/>
              <a:t>Quy</a:t>
            </a:r>
            <a:r>
              <a:rPr lang="en-US" dirty="0" smtClean="0"/>
              <a:t> </a:t>
            </a:r>
            <a:r>
              <a:rPr lang="en-US" dirty="0" err="1" smtClean="0"/>
              <a:t>trình</a:t>
            </a:r>
            <a:r>
              <a:rPr lang="en-US" dirty="0" smtClean="0"/>
              <a:t> </a:t>
            </a:r>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thông</a:t>
            </a:r>
            <a:r>
              <a:rPr lang="en-US" dirty="0" smtClean="0"/>
              <a:t> tin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5369" y="2075899"/>
            <a:ext cx="6134264" cy="3823116"/>
          </a:xfrm>
          <a:prstGeom prst="rect">
            <a:avLst/>
          </a:prstGeom>
        </p:spPr>
      </p:pic>
    </p:spTree>
    <p:extLst>
      <p:ext uri="{BB962C8B-B14F-4D97-AF65-F5344CB8AC3E}">
        <p14:creationId xmlns:p14="http://schemas.microsoft.com/office/powerpoint/2010/main" val="3860161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2.3.3 Agile – </a:t>
            </a:r>
            <a:r>
              <a:rPr lang="en-US" dirty="0" err="1" smtClean="0"/>
              <a:t>Giải</a:t>
            </a:r>
            <a:r>
              <a:rPr lang="en-US" dirty="0" smtClean="0"/>
              <a:t> </a:t>
            </a:r>
            <a:r>
              <a:rPr lang="en-US" dirty="0" err="1" smtClean="0"/>
              <a:t>pháp</a:t>
            </a:r>
            <a:r>
              <a:rPr lang="en-US" dirty="0" smtClean="0"/>
              <a:t> </a:t>
            </a:r>
            <a:r>
              <a:rPr lang="en-US" dirty="0" err="1" smtClean="0"/>
              <a:t>tối</a:t>
            </a:r>
            <a:r>
              <a:rPr lang="en-US" dirty="0" smtClean="0"/>
              <a:t> </a:t>
            </a:r>
            <a:r>
              <a:rPr lang="en-US" dirty="0" err="1" smtClean="0"/>
              <a:t>ưu</a:t>
            </a:r>
            <a:r>
              <a:rPr lang="en-US" dirty="0" smtClean="0"/>
              <a:t> </a:t>
            </a:r>
            <a:r>
              <a:rPr lang="en-US" dirty="0" err="1" smtClean="0"/>
              <a:t>nhất</a:t>
            </a:r>
            <a:endParaRPr lang="en-US" dirty="0"/>
          </a:p>
        </p:txBody>
      </p:sp>
      <p:sp>
        <p:nvSpPr>
          <p:cNvPr id="3" name="Content Placeholder 2"/>
          <p:cNvSpPr>
            <a:spLocks noGrp="1"/>
          </p:cNvSpPr>
          <p:nvPr>
            <p:ph idx="1"/>
          </p:nvPr>
        </p:nvSpPr>
        <p:spPr>
          <a:xfrm>
            <a:off x="207942" y="1957039"/>
            <a:ext cx="7283721" cy="4620224"/>
          </a:xfrm>
        </p:spPr>
        <p:txBody>
          <a:bodyPr>
            <a:normAutofit fontScale="77500" lnSpcReduction="20000"/>
          </a:bodyPr>
          <a:lstStyle/>
          <a:p>
            <a:r>
              <a:rPr lang="vi-VN" dirty="0">
                <a:effectLst/>
              </a:rPr>
              <a:t>Với những đặc thù của việc </a:t>
            </a:r>
            <a:r>
              <a:rPr lang="vi-VN" b="1" dirty="0">
                <a:effectLst/>
              </a:rPr>
              <a:t>quản lý dự án hệ thống thông</a:t>
            </a:r>
            <a:r>
              <a:rPr lang="vi-VN" dirty="0">
                <a:effectLst/>
              </a:rPr>
              <a:t> tin thì </a:t>
            </a:r>
            <a:r>
              <a:rPr lang="en-US" dirty="0" smtClean="0">
                <a:effectLst/>
              </a:rPr>
              <a:t>Agile</a:t>
            </a:r>
            <a:r>
              <a:rPr lang="vi-VN" dirty="0">
                <a:effectLst/>
              </a:rPr>
              <a:t> sẽ là một phương pháp làm việc tối ưu nhất hiện nay. Hoạt động dựa trên tinh thần thích ứng linh hoạt, kiểm soát rủi ro và chi phí nhờ việc chia nhỏ giai đoạn dự án, thông tin được truyền tải đúng đủ tốc độ Agile đã và đang tạo nên hiệu quả làm việc dự án tốt hơn bất kỳ phương pháp nào</a:t>
            </a:r>
            <a:r>
              <a:rPr lang="vi-VN" dirty="0" smtClean="0">
                <a:effectLst/>
              </a:rPr>
              <a:t>.</a:t>
            </a:r>
            <a:endParaRPr lang="en-US" dirty="0" smtClean="0">
              <a:effectLst/>
            </a:endParaRPr>
          </a:p>
          <a:p>
            <a:pPr fontAlgn="base"/>
            <a:r>
              <a:rPr lang="vi-VN" dirty="0">
                <a:effectLst/>
              </a:rPr>
              <a:t>Những lợi ích trông thấy mà phương pháp Agile mang lại, giúp bạn </a:t>
            </a:r>
            <a:r>
              <a:rPr lang="vi-VN" b="1" dirty="0">
                <a:effectLst/>
              </a:rPr>
              <a:t>quản lý dự án hệ thống thông tin</a:t>
            </a:r>
            <a:r>
              <a:rPr lang="vi-VN" dirty="0">
                <a:effectLst/>
              </a:rPr>
              <a:t> hiệu quả hơn cách làm cũ:</a:t>
            </a:r>
          </a:p>
          <a:p>
            <a:pPr fontAlgn="base"/>
            <a:r>
              <a:rPr lang="vi-VN" dirty="0">
                <a:effectLst/>
              </a:rPr>
              <a:t>Thích ứng linh hoạt trước những thay đổi của thị trường;</a:t>
            </a:r>
          </a:p>
          <a:p>
            <a:pPr fontAlgn="base"/>
            <a:r>
              <a:rPr lang="vi-VN" dirty="0">
                <a:effectLst/>
              </a:rPr>
              <a:t>Kiểm soát rủi ro tốt hơn, tận dụng tối đa kết quả làm việc của từng giai đoạn nhỏ trong dự án;</a:t>
            </a:r>
          </a:p>
          <a:p>
            <a:pPr fontAlgn="base"/>
            <a:r>
              <a:rPr lang="vi-VN" dirty="0">
                <a:effectLst/>
              </a:rPr>
              <a:t>Đáp ứng tốt các yêu cầu, mong muốn của khách hàng nhờ việc tương tác, trao đổi thông tin nhanh chóng, đầy đủ, ít qua các cấp bậc khác;</a:t>
            </a:r>
          </a:p>
          <a:p>
            <a:pPr fontAlgn="base"/>
            <a:r>
              <a:rPr lang="vi-VN" dirty="0">
                <a:effectLst/>
              </a:rPr>
              <a:t>Gia tăng tính gắn kết nhờ vào việc kết hợp đáp ứng yêu cầu cải tiến thường xuyên;</a:t>
            </a:r>
          </a:p>
          <a:p>
            <a:pPr fontAlgn="base"/>
            <a:r>
              <a:rPr lang="vi-VN" dirty="0">
                <a:effectLst/>
              </a:rPr>
              <a:t>Sản phẩm cuối cùng sở hữu giá trị cao hơn dựa vào việc tiếp nhận thông tin, yêu cầu mới và việc tập trung tạo ra giá trị thay vì chú trọng vào các hình thức làm việc có phần rườm rà khác.</a:t>
            </a:r>
          </a:p>
          <a:p>
            <a:endParaRPr lang="en-US" dirty="0"/>
          </a:p>
        </p:txBody>
      </p:sp>
      <p:pic>
        <p:nvPicPr>
          <p:cNvPr id="4" name="Picture 3"/>
          <p:cNvPicPr>
            <a:picLocks noChangeAspect="1"/>
          </p:cNvPicPr>
          <p:nvPr/>
        </p:nvPicPr>
        <p:blipFill>
          <a:blip r:embed="rId2"/>
          <a:stretch>
            <a:fillRect/>
          </a:stretch>
        </p:blipFill>
        <p:spPr>
          <a:xfrm>
            <a:off x="7491663" y="1957039"/>
            <a:ext cx="4437724" cy="4106877"/>
          </a:xfrm>
          <a:prstGeom prst="rect">
            <a:avLst/>
          </a:prstGeom>
        </p:spPr>
      </p:pic>
    </p:spTree>
    <p:extLst>
      <p:ext uri="{BB962C8B-B14F-4D97-AF65-F5344CB8AC3E}">
        <p14:creationId xmlns:p14="http://schemas.microsoft.com/office/powerpoint/2010/main" val="3372510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2.4.1 </a:t>
            </a:r>
            <a:r>
              <a:rPr lang="en-US" dirty="0" err="1" smtClean="0"/>
              <a:t>Các</a:t>
            </a:r>
            <a:r>
              <a:rPr lang="en-US" dirty="0" smtClean="0"/>
              <a:t> </a:t>
            </a:r>
            <a:r>
              <a:rPr lang="en-US" dirty="0" err="1" smtClean="0"/>
              <a:t>bước</a:t>
            </a:r>
            <a:r>
              <a:rPr lang="en-US" dirty="0" smtClean="0"/>
              <a:t> </a:t>
            </a:r>
            <a:r>
              <a:rPr lang="en-US" dirty="0" err="1" smtClean="0"/>
              <a:t>tổng</a:t>
            </a:r>
            <a:r>
              <a:rPr lang="en-US" dirty="0" smtClean="0"/>
              <a:t> </a:t>
            </a:r>
            <a:r>
              <a:rPr lang="en-US" dirty="0" err="1" smtClean="0"/>
              <a:t>quát</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thông</a:t>
            </a:r>
            <a:r>
              <a:rPr lang="en-US" dirty="0" smtClean="0"/>
              <a:t> tin</a:t>
            </a:r>
            <a:endParaRPr lang="en-US" dirty="0"/>
          </a:p>
        </p:txBody>
      </p:sp>
      <p:sp>
        <p:nvSpPr>
          <p:cNvPr id="3" name="Content Placeholder 2"/>
          <p:cNvSpPr>
            <a:spLocks noGrp="1"/>
          </p:cNvSpPr>
          <p:nvPr>
            <p:ph idx="1"/>
          </p:nvPr>
        </p:nvSpPr>
        <p:spPr>
          <a:xfrm>
            <a:off x="769416" y="1860885"/>
            <a:ext cx="4299889" cy="4058751"/>
          </a:xfrm>
        </p:spPr>
        <p:txBody>
          <a:bodyPr/>
          <a:lstStyle/>
          <a:p>
            <a:r>
              <a:rPr lang="en-US" dirty="0" err="1" smtClean="0"/>
              <a:t>Khái</a:t>
            </a:r>
            <a:r>
              <a:rPr lang="en-US" dirty="0" smtClean="0"/>
              <a:t> </a:t>
            </a:r>
            <a:r>
              <a:rPr lang="en-US" dirty="0" err="1" smtClean="0"/>
              <a:t>niệm</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hệ</a:t>
            </a:r>
            <a:r>
              <a:rPr lang="en-US" dirty="0" smtClean="0"/>
              <a:t> </a:t>
            </a:r>
            <a:r>
              <a:rPr lang="en-US" dirty="0" err="1" smtClean="0"/>
              <a:t>thống</a:t>
            </a:r>
            <a:endParaRPr lang="en-US" dirty="0" smtClean="0"/>
          </a:p>
          <a:p>
            <a:pPr>
              <a:buFontTx/>
              <a:buChar char="-"/>
            </a:pPr>
            <a:r>
              <a:rPr lang="vi-VN" dirty="0" smtClean="0">
                <a:effectLst/>
              </a:rPr>
              <a:t>Quá </a:t>
            </a:r>
            <a:r>
              <a:rPr lang="vi-VN" dirty="0">
                <a:effectLst/>
              </a:rPr>
              <a:t>trình phát triển một phần mềm từ giai đoạn hình thành ý tưởng đến khi </a:t>
            </a:r>
            <a:r>
              <a:rPr lang="vi-VN" dirty="0" smtClean="0">
                <a:effectLst/>
              </a:rPr>
              <a:t>phần </a:t>
            </a:r>
            <a:r>
              <a:rPr lang="vi-VN" dirty="0">
                <a:effectLst/>
              </a:rPr>
              <a:t>mềm được triển khai đến người sử dụng cần trải qua rất nhiều hoạt </a:t>
            </a:r>
            <a:r>
              <a:rPr lang="vi-VN" dirty="0" smtClean="0">
                <a:effectLst/>
              </a:rPr>
              <a:t>động </a:t>
            </a:r>
            <a:r>
              <a:rPr lang="vi-VN" dirty="0">
                <a:effectLst/>
              </a:rPr>
              <a:t>phức tạp</a:t>
            </a:r>
            <a:r>
              <a:rPr lang="vi-VN" dirty="0" smtClean="0">
                <a:effectLst/>
              </a:rPr>
              <a:t>.</a:t>
            </a:r>
            <a:endParaRPr lang="en-US" dirty="0" smtClean="0">
              <a:effectLst/>
            </a:endParaRPr>
          </a:p>
          <a:p>
            <a:pPr>
              <a:buFontTx/>
              <a:buChar char="-"/>
            </a:pPr>
            <a:endParaRPr lang="vi-VN" dirty="0">
              <a:effectLst/>
            </a:endParaRPr>
          </a:p>
          <a:p>
            <a:pPr marL="3690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5629" y="1860885"/>
            <a:ext cx="5478754" cy="3368842"/>
          </a:xfrm>
          <a:prstGeom prst="rect">
            <a:avLst/>
          </a:prstGeom>
        </p:spPr>
      </p:pic>
    </p:spTree>
    <p:extLst>
      <p:ext uri="{BB962C8B-B14F-4D97-AF65-F5344CB8AC3E}">
        <p14:creationId xmlns:p14="http://schemas.microsoft.com/office/powerpoint/2010/main" val="199747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2.4.2 </a:t>
            </a:r>
            <a:r>
              <a:rPr lang="en-US" dirty="0" err="1" smtClean="0"/>
              <a:t>Các</a:t>
            </a:r>
            <a:r>
              <a:rPr lang="en-US" dirty="0" smtClean="0"/>
              <a:t> </a:t>
            </a:r>
            <a:r>
              <a:rPr lang="en-US" dirty="0" err="1" smtClean="0"/>
              <a:t>bước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hệ</a:t>
            </a:r>
            <a:r>
              <a:rPr lang="en-US" dirty="0" smtClean="0"/>
              <a:t> </a:t>
            </a:r>
            <a:r>
              <a:rPr lang="en-US" dirty="0" err="1" smtClean="0"/>
              <a:t>thống</a:t>
            </a:r>
            <a:endParaRPr lang="en-US" dirty="0"/>
          </a:p>
        </p:txBody>
      </p:sp>
      <p:sp>
        <p:nvSpPr>
          <p:cNvPr id="3" name="Content Placeholder 2"/>
          <p:cNvSpPr>
            <a:spLocks noGrp="1"/>
          </p:cNvSpPr>
          <p:nvPr>
            <p:ph idx="1"/>
          </p:nvPr>
        </p:nvSpPr>
        <p:spPr>
          <a:xfrm>
            <a:off x="1" y="1580050"/>
            <a:ext cx="7315200" cy="5109508"/>
          </a:xfrm>
        </p:spPr>
        <p:txBody>
          <a:bodyPr>
            <a:normAutofit fontScale="70000" lnSpcReduction="20000"/>
          </a:bodyPr>
          <a:lstStyle/>
          <a:p>
            <a:r>
              <a:rPr lang="en-US" dirty="0" err="1" smtClean="0"/>
              <a:t>Giai</a:t>
            </a:r>
            <a:r>
              <a:rPr lang="en-US" dirty="0" smtClean="0"/>
              <a:t> </a:t>
            </a:r>
            <a:r>
              <a:rPr lang="en-US" dirty="0" err="1" smtClean="0"/>
              <a:t>đoạn</a:t>
            </a:r>
            <a:r>
              <a:rPr lang="en-US" dirty="0" smtClean="0"/>
              <a:t> 1: </a:t>
            </a:r>
            <a:r>
              <a:rPr lang="en-US" dirty="0" err="1" smtClean="0"/>
              <a:t>Khảo</a:t>
            </a:r>
            <a:r>
              <a:rPr lang="en-US" dirty="0" smtClean="0"/>
              <a:t> </a:t>
            </a:r>
            <a:r>
              <a:rPr lang="en-US" dirty="0" err="1" smtClean="0"/>
              <a:t>sát</a:t>
            </a:r>
            <a:r>
              <a:rPr lang="en-US" dirty="0" smtClean="0"/>
              <a:t> </a:t>
            </a:r>
            <a:r>
              <a:rPr lang="en-US" dirty="0" err="1" smtClean="0"/>
              <a:t>dự</a:t>
            </a:r>
            <a:r>
              <a:rPr lang="en-US" dirty="0" smtClean="0"/>
              <a:t> </a:t>
            </a:r>
            <a:r>
              <a:rPr lang="en-US" dirty="0" err="1" smtClean="0"/>
              <a:t>án</a:t>
            </a:r>
            <a:endParaRPr lang="en-US" dirty="0" smtClean="0"/>
          </a:p>
          <a:p>
            <a:pPr>
              <a:buFontTx/>
              <a:buChar char="-"/>
            </a:pPr>
            <a:r>
              <a:rPr lang="vi-VN" dirty="0" smtClean="0">
                <a:effectLst/>
              </a:rPr>
              <a:t>Khảo </a:t>
            </a:r>
            <a:r>
              <a:rPr lang="vi-VN" dirty="0">
                <a:effectLst/>
              </a:rPr>
              <a:t>sát hiện trạng là giai đoạn đầu tiên trong quá trình phát triển một </a:t>
            </a:r>
            <a:r>
              <a:rPr lang="vi-VN" dirty="0" smtClean="0">
                <a:effectLst/>
              </a:rPr>
              <a:t>hệ</a:t>
            </a:r>
            <a:r>
              <a:rPr lang="en-US" dirty="0" smtClean="0">
                <a:effectLst/>
              </a:rPr>
              <a:t> </a:t>
            </a:r>
            <a:r>
              <a:rPr lang="vi-VN" dirty="0" smtClean="0">
                <a:effectLst/>
              </a:rPr>
              <a:t>thống </a:t>
            </a:r>
            <a:r>
              <a:rPr lang="vi-VN" dirty="0">
                <a:effectLst/>
              </a:rPr>
              <a:t>thông tin. Nhiệm vụ chính trong giai đoạn này là tìm hiểu, thu </a:t>
            </a:r>
            <a:r>
              <a:rPr lang="vi-VN" dirty="0" smtClean="0">
                <a:effectLst/>
              </a:rPr>
              <a:t>thập</a:t>
            </a:r>
            <a:r>
              <a:rPr lang="en-US" dirty="0" smtClean="0">
                <a:effectLst/>
              </a:rPr>
              <a:t> </a:t>
            </a:r>
            <a:r>
              <a:rPr lang="vi-VN" dirty="0" smtClean="0">
                <a:effectLst/>
              </a:rPr>
              <a:t>thông </a:t>
            </a:r>
            <a:r>
              <a:rPr lang="vi-VN" dirty="0">
                <a:effectLst/>
              </a:rPr>
              <a:t>tin cần thiết để chuẩn bị cho việc giải quyết các yêu cầu được đặt </a:t>
            </a:r>
            <a:r>
              <a:rPr lang="vi-VN" dirty="0" smtClean="0">
                <a:effectLst/>
              </a:rPr>
              <a:t>ra</a:t>
            </a:r>
            <a:r>
              <a:rPr lang="en-US" dirty="0" smtClean="0">
                <a:effectLst/>
              </a:rPr>
              <a:t> </a:t>
            </a:r>
            <a:r>
              <a:rPr lang="vi-VN" dirty="0" smtClean="0">
                <a:effectLst/>
              </a:rPr>
              <a:t>của </a:t>
            </a:r>
            <a:r>
              <a:rPr lang="vi-VN" dirty="0">
                <a:effectLst/>
              </a:rPr>
              <a:t>dự án. Giai đoạn khảo sát được chia làm hai </a:t>
            </a:r>
            <a:r>
              <a:rPr lang="vi-VN" dirty="0" smtClean="0">
                <a:effectLst/>
              </a:rPr>
              <a:t>bước</a:t>
            </a:r>
            <a:endParaRPr lang="en-US" dirty="0" smtClean="0">
              <a:effectLst/>
            </a:endParaRPr>
          </a:p>
          <a:p>
            <a:r>
              <a:rPr lang="en-US" dirty="0" err="1" smtClean="0">
                <a:effectLst/>
              </a:rPr>
              <a:t>Bước</a:t>
            </a:r>
            <a:r>
              <a:rPr lang="en-US" dirty="0" smtClean="0">
                <a:effectLst/>
              </a:rPr>
              <a:t> 1: </a:t>
            </a:r>
          </a:p>
          <a:p>
            <a:pPr>
              <a:buFontTx/>
              <a:buChar char="-"/>
            </a:pPr>
            <a:r>
              <a:rPr lang="vi-VN" dirty="0">
                <a:effectLst/>
              </a:rPr>
              <a:t>Khảo sát sơ bộ: tìm hiểu các yếu tố cơ bản (tổ chức, văn hóa, đặc</a:t>
            </a:r>
            <a:r>
              <a:rPr lang="en-US" dirty="0">
                <a:effectLst/>
              </a:rPr>
              <a:t> </a:t>
            </a:r>
            <a:r>
              <a:rPr lang="vi-VN" dirty="0">
                <a:effectLst/>
              </a:rPr>
              <a:t>trưng, con người,…) tạo tiền đề để phát triển HTTT phù hợp với dự</a:t>
            </a:r>
            <a:r>
              <a:rPr lang="en-US" dirty="0">
                <a:effectLst/>
              </a:rPr>
              <a:t> </a:t>
            </a:r>
            <a:r>
              <a:rPr lang="vi-VN" dirty="0">
                <a:effectLst/>
              </a:rPr>
              <a:t>án và doanh nghiệp.</a:t>
            </a:r>
          </a:p>
          <a:p>
            <a:pPr>
              <a:buFontTx/>
              <a:buChar char="-"/>
            </a:pPr>
            <a:r>
              <a:rPr lang="vi-VN" dirty="0">
                <a:effectLst/>
              </a:rPr>
              <a:t>Khảo sát chi tiết: thu thập thông tin chi tiết của hệ thống (chức năng</a:t>
            </a:r>
            <a:r>
              <a:rPr lang="en-US" dirty="0">
                <a:effectLst/>
              </a:rPr>
              <a:t> </a:t>
            </a:r>
            <a:r>
              <a:rPr lang="vi-VN" dirty="0">
                <a:effectLst/>
              </a:rPr>
              <a:t>xử lý, thông tin được phép nhập và xuất khỏi hệ thống, ràng buộc,</a:t>
            </a:r>
            <a:r>
              <a:rPr lang="en-US" dirty="0">
                <a:effectLst/>
              </a:rPr>
              <a:t> </a:t>
            </a:r>
            <a:r>
              <a:rPr lang="vi-VN" dirty="0">
                <a:effectLst/>
              </a:rPr>
              <a:t>giao diện cơ bản, nghiệp vụ) phục vụ cho việc phân tích và thiết kế</a:t>
            </a:r>
            <a:r>
              <a:rPr lang="vi-VN" dirty="0" smtClean="0">
                <a:effectLst/>
              </a:rPr>
              <a:t>.</a:t>
            </a:r>
            <a:endParaRPr lang="en-US" dirty="0" smtClean="0">
              <a:effectLst/>
            </a:endParaRPr>
          </a:p>
          <a:p>
            <a:r>
              <a:rPr lang="en-US" dirty="0" err="1" smtClean="0">
                <a:effectLst/>
              </a:rPr>
              <a:t>Bước</a:t>
            </a:r>
            <a:r>
              <a:rPr lang="en-US" dirty="0" smtClean="0">
                <a:effectLst/>
              </a:rPr>
              <a:t> 2: </a:t>
            </a:r>
            <a:r>
              <a:rPr lang="en-US" dirty="0" err="1" smtClean="0">
                <a:effectLst/>
              </a:rPr>
              <a:t>Đặt</a:t>
            </a:r>
            <a:r>
              <a:rPr lang="en-US" dirty="0" smtClean="0">
                <a:effectLst/>
              </a:rPr>
              <a:t> </a:t>
            </a:r>
            <a:r>
              <a:rPr lang="en-US" dirty="0" err="1" smtClean="0">
                <a:effectLst/>
              </a:rPr>
              <a:t>ra</a:t>
            </a:r>
            <a:r>
              <a:rPr lang="en-US" dirty="0" smtClean="0">
                <a:effectLst/>
              </a:rPr>
              <a:t> </a:t>
            </a:r>
            <a:r>
              <a:rPr lang="en-US" dirty="0" err="1" smtClean="0">
                <a:effectLst/>
              </a:rPr>
              <a:t>các</a:t>
            </a:r>
            <a:r>
              <a:rPr lang="en-US" dirty="0" smtClean="0">
                <a:effectLst/>
              </a:rPr>
              <a:t> </a:t>
            </a:r>
            <a:r>
              <a:rPr lang="en-US" dirty="0" err="1" smtClean="0">
                <a:effectLst/>
              </a:rPr>
              <a:t>vấn</a:t>
            </a:r>
            <a:r>
              <a:rPr lang="en-US" dirty="0" smtClean="0">
                <a:effectLst/>
              </a:rPr>
              <a:t> </a:t>
            </a:r>
            <a:r>
              <a:rPr lang="en-US" dirty="0" err="1" smtClean="0">
                <a:effectLst/>
              </a:rPr>
              <a:t>đề</a:t>
            </a:r>
            <a:r>
              <a:rPr lang="en-US" dirty="0" smtClean="0">
                <a:effectLst/>
              </a:rPr>
              <a:t> </a:t>
            </a:r>
            <a:r>
              <a:rPr lang="en-US" dirty="0" err="1" smtClean="0">
                <a:effectLst/>
              </a:rPr>
              <a:t>trọng</a:t>
            </a:r>
            <a:r>
              <a:rPr lang="en-US" dirty="0" smtClean="0">
                <a:effectLst/>
              </a:rPr>
              <a:t> </a:t>
            </a:r>
            <a:r>
              <a:rPr lang="en-US" dirty="0" err="1" smtClean="0">
                <a:effectLst/>
              </a:rPr>
              <a:t>tâm</a:t>
            </a:r>
            <a:r>
              <a:rPr lang="en-US" dirty="0" smtClean="0">
                <a:effectLst/>
              </a:rPr>
              <a:t> </a:t>
            </a:r>
            <a:r>
              <a:rPr lang="en-US" dirty="0" err="1" smtClean="0">
                <a:effectLst/>
              </a:rPr>
              <a:t>cần</a:t>
            </a:r>
            <a:r>
              <a:rPr lang="en-US" dirty="0" smtClean="0">
                <a:effectLst/>
              </a:rPr>
              <a:t> </a:t>
            </a:r>
            <a:r>
              <a:rPr lang="en-US" dirty="0" err="1" smtClean="0">
                <a:effectLst/>
              </a:rPr>
              <a:t>phải</a:t>
            </a:r>
            <a:r>
              <a:rPr lang="en-US" dirty="0" smtClean="0">
                <a:effectLst/>
              </a:rPr>
              <a:t> </a:t>
            </a:r>
            <a:r>
              <a:rPr lang="en-US" dirty="0" err="1" smtClean="0">
                <a:effectLst/>
              </a:rPr>
              <a:t>giải</a:t>
            </a:r>
            <a:r>
              <a:rPr lang="en-US" dirty="0" smtClean="0">
                <a:effectLst/>
              </a:rPr>
              <a:t> </a:t>
            </a:r>
            <a:r>
              <a:rPr lang="en-US" dirty="0" err="1" smtClean="0">
                <a:effectLst/>
              </a:rPr>
              <a:t>quyết</a:t>
            </a:r>
            <a:r>
              <a:rPr lang="en-US" dirty="0" smtClean="0">
                <a:effectLst/>
              </a:rPr>
              <a:t>, </a:t>
            </a:r>
            <a:r>
              <a:rPr lang="en-US" dirty="0" err="1" smtClean="0">
                <a:effectLst/>
              </a:rPr>
              <a:t>như</a:t>
            </a:r>
            <a:r>
              <a:rPr lang="en-US" dirty="0" smtClean="0">
                <a:effectLst/>
              </a:rPr>
              <a:t>:</a:t>
            </a:r>
          </a:p>
          <a:p>
            <a:pPr>
              <a:buFontTx/>
              <a:buChar char="-"/>
            </a:pPr>
            <a:r>
              <a:rPr lang="vi-VN" dirty="0" smtClean="0">
                <a:effectLst/>
              </a:rPr>
              <a:t>Thông </a:t>
            </a:r>
            <a:r>
              <a:rPr lang="vi-VN" dirty="0">
                <a:effectLst/>
              </a:rPr>
              <a:t>tin đưa vào hệ thống phải như thế </a:t>
            </a:r>
            <a:r>
              <a:rPr lang="vi-VN" dirty="0" smtClean="0">
                <a:effectLst/>
              </a:rPr>
              <a:t>nào?</a:t>
            </a:r>
            <a:endParaRPr lang="en-US" dirty="0" smtClean="0">
              <a:effectLst/>
            </a:endParaRPr>
          </a:p>
          <a:p>
            <a:pPr>
              <a:buFontTx/>
              <a:buChar char="-"/>
            </a:pPr>
            <a:r>
              <a:rPr lang="vi-VN" dirty="0" smtClean="0">
                <a:effectLst/>
              </a:rPr>
              <a:t>Dữ </a:t>
            </a:r>
            <a:r>
              <a:rPr lang="vi-VN" dirty="0">
                <a:effectLst/>
              </a:rPr>
              <a:t>liệu hiển thị và xuất ra khác nhau ở những điểm </a:t>
            </a:r>
            <a:r>
              <a:rPr lang="vi-VN" dirty="0" smtClean="0">
                <a:effectLst/>
              </a:rPr>
              <a:t>nào?</a:t>
            </a:r>
            <a:endParaRPr lang="en-US" dirty="0" smtClean="0">
              <a:effectLst/>
            </a:endParaRPr>
          </a:p>
          <a:p>
            <a:pPr>
              <a:buFontTx/>
              <a:buChar char="-"/>
            </a:pPr>
            <a:r>
              <a:rPr lang="vi-VN" dirty="0" smtClean="0">
                <a:effectLst/>
              </a:rPr>
              <a:t>Ràng </a:t>
            </a:r>
            <a:r>
              <a:rPr lang="vi-VN" dirty="0">
                <a:effectLst/>
              </a:rPr>
              <a:t>buộc giữa các đối tượng trong hệ thống cần xây được dựng </a:t>
            </a:r>
            <a:r>
              <a:rPr lang="vi-VN" dirty="0" smtClean="0">
                <a:effectLst/>
              </a:rPr>
              <a:t>ra</a:t>
            </a:r>
            <a:r>
              <a:rPr lang="en-US" dirty="0" smtClean="0">
                <a:effectLst/>
              </a:rPr>
              <a:t> </a:t>
            </a:r>
            <a:r>
              <a:rPr lang="vi-VN" dirty="0" smtClean="0">
                <a:effectLst/>
              </a:rPr>
              <a:t>sao?</a:t>
            </a:r>
            <a:endParaRPr lang="en-US" dirty="0" smtClean="0">
              <a:effectLst/>
            </a:endParaRPr>
          </a:p>
          <a:p>
            <a:pPr>
              <a:buFontTx/>
              <a:buChar char="-"/>
            </a:pPr>
            <a:r>
              <a:rPr lang="vi-VN" dirty="0" smtClean="0">
                <a:effectLst/>
              </a:rPr>
              <a:t>Chức </a:t>
            </a:r>
            <a:r>
              <a:rPr lang="vi-VN" dirty="0">
                <a:effectLst/>
              </a:rPr>
              <a:t>năng và quy trình xử lý của hệ thống phải đảm bảo những </a:t>
            </a:r>
            <a:r>
              <a:rPr lang="vi-VN" dirty="0" smtClean="0">
                <a:effectLst/>
              </a:rPr>
              <a:t>yêu</a:t>
            </a:r>
            <a:r>
              <a:rPr lang="en-US" dirty="0" smtClean="0">
                <a:effectLst/>
              </a:rPr>
              <a:t> </a:t>
            </a:r>
            <a:r>
              <a:rPr lang="vi-VN" dirty="0" smtClean="0">
                <a:effectLst/>
              </a:rPr>
              <a:t>cầu nào?</a:t>
            </a:r>
            <a:endParaRPr lang="en-US" dirty="0" smtClean="0">
              <a:effectLst/>
            </a:endParaRPr>
          </a:p>
          <a:p>
            <a:pPr>
              <a:buFontTx/>
              <a:buChar char="-"/>
            </a:pPr>
            <a:r>
              <a:rPr lang="vi-VN" dirty="0" smtClean="0">
                <a:effectLst/>
              </a:rPr>
              <a:t>Cần </a:t>
            </a:r>
            <a:r>
              <a:rPr lang="vi-VN" dirty="0">
                <a:effectLst/>
              </a:rPr>
              <a:t>sử dụng những giải pháp nào? Tính khả thi của từng giải </a:t>
            </a:r>
            <a:r>
              <a:rPr lang="vi-VN" dirty="0" smtClean="0">
                <a:effectLst/>
              </a:rPr>
              <a:t>pháp</a:t>
            </a:r>
            <a:r>
              <a:rPr lang="en-US" dirty="0" smtClean="0">
                <a:effectLst/>
              </a:rPr>
              <a:t> </a:t>
            </a:r>
            <a:r>
              <a:rPr lang="vi-VN" dirty="0" smtClean="0">
                <a:effectLst/>
              </a:rPr>
              <a:t>ra sao</a:t>
            </a:r>
            <a:endParaRPr lang="en-US" dirty="0" smtClean="0">
              <a:effectLst/>
            </a:endParaRPr>
          </a:p>
          <a:p>
            <a:pPr marL="36900" indent="0">
              <a:buNone/>
            </a:pPr>
            <a:endParaRPr lang="vi-VN" dirty="0">
              <a:effectLst/>
            </a:endParaRPr>
          </a:p>
          <a:p>
            <a:endParaRPr lang="en-US" dirty="0" smtClean="0">
              <a:effectLst/>
            </a:endParaRPr>
          </a:p>
          <a:p>
            <a:pPr marL="36900" indent="0">
              <a:buNone/>
            </a:pPr>
            <a:endParaRPr lang="en-US" dirty="0" smtClean="0">
              <a:effectLst/>
            </a:endParaRPr>
          </a:p>
          <a:p>
            <a:endParaRPr lang="vi-VN" dirty="0">
              <a:effectLst/>
            </a:endParaRPr>
          </a:p>
          <a:p>
            <a:pPr>
              <a:buFontTx/>
              <a:buChar char="-"/>
            </a:pPr>
            <a:endParaRPr lang="vi-VN" dirty="0">
              <a:effectLst/>
            </a:endParaRPr>
          </a:p>
          <a:p>
            <a:pPr marL="3690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1" y="1787440"/>
            <a:ext cx="4763015" cy="3824087"/>
          </a:xfrm>
          <a:prstGeom prst="rect">
            <a:avLst/>
          </a:prstGeom>
        </p:spPr>
      </p:pic>
    </p:spTree>
    <p:extLst>
      <p:ext uri="{BB962C8B-B14F-4D97-AF65-F5344CB8AC3E}">
        <p14:creationId xmlns:p14="http://schemas.microsoft.com/office/powerpoint/2010/main" val="1945701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630" y="1580050"/>
            <a:ext cx="7719461" cy="5051756"/>
          </a:xfrm>
        </p:spPr>
        <p:txBody>
          <a:bodyPr>
            <a:normAutofit fontScale="85000" lnSpcReduction="20000"/>
          </a:bodyPr>
          <a:lstStyle/>
          <a:p>
            <a:r>
              <a:rPr lang="en-US" dirty="0" err="1" smtClean="0"/>
              <a:t>Giai</a:t>
            </a:r>
            <a:r>
              <a:rPr lang="en-US" dirty="0" smtClean="0"/>
              <a:t> </a:t>
            </a:r>
            <a:r>
              <a:rPr lang="en-US" dirty="0" err="1" smtClean="0"/>
              <a:t>đoạn</a:t>
            </a:r>
            <a:r>
              <a:rPr lang="en-US" dirty="0" smtClean="0"/>
              <a:t> 2: </a:t>
            </a:r>
            <a:r>
              <a:rPr lang="en-US" dirty="0" err="1" smtClean="0"/>
              <a:t>Phân</a:t>
            </a:r>
            <a:r>
              <a:rPr lang="en-US" dirty="0" smtClean="0"/>
              <a:t> </a:t>
            </a:r>
            <a:r>
              <a:rPr lang="en-US" dirty="0" err="1" smtClean="0"/>
              <a:t>tích</a:t>
            </a:r>
            <a:r>
              <a:rPr lang="en-US" dirty="0" smtClean="0"/>
              <a:t> </a:t>
            </a:r>
            <a:r>
              <a:rPr lang="en-US" dirty="0" err="1" smtClean="0"/>
              <a:t>hệ</a:t>
            </a:r>
            <a:r>
              <a:rPr lang="en-US" dirty="0" smtClean="0"/>
              <a:t> </a:t>
            </a:r>
            <a:r>
              <a:rPr lang="en-US" dirty="0" err="1" smtClean="0"/>
              <a:t>thống</a:t>
            </a:r>
            <a:endParaRPr lang="en-US" dirty="0"/>
          </a:p>
          <a:p>
            <a:r>
              <a:rPr lang="vi-VN" dirty="0" smtClean="0">
                <a:effectLst/>
              </a:rPr>
              <a:t>Mục </a:t>
            </a:r>
            <a:r>
              <a:rPr lang="vi-VN" dirty="0">
                <a:effectLst/>
              </a:rPr>
              <a:t>tiêu của giai đoạn là xác định các thông tin và chức năng xử lý của </a:t>
            </a:r>
            <a:r>
              <a:rPr lang="vi-VN" dirty="0" smtClean="0">
                <a:effectLst/>
              </a:rPr>
              <a:t>hệ</a:t>
            </a:r>
            <a:r>
              <a:rPr lang="en-US" dirty="0" smtClean="0">
                <a:effectLst/>
              </a:rPr>
              <a:t> </a:t>
            </a:r>
            <a:r>
              <a:rPr lang="vi-VN" dirty="0" smtClean="0">
                <a:effectLst/>
              </a:rPr>
              <a:t>thống</a:t>
            </a:r>
            <a:r>
              <a:rPr lang="vi-VN" dirty="0">
                <a:effectLst/>
              </a:rPr>
              <a:t>, cụ thể như sau:</a:t>
            </a:r>
          </a:p>
          <a:p>
            <a:pPr>
              <a:buFontTx/>
              <a:buChar char="-"/>
            </a:pPr>
            <a:r>
              <a:rPr lang="vi-VN" dirty="0" smtClean="0">
                <a:effectLst/>
              </a:rPr>
              <a:t>Xác </a:t>
            </a:r>
            <a:r>
              <a:rPr lang="vi-VN" dirty="0">
                <a:effectLst/>
              </a:rPr>
              <a:t>định yêu cầu của HTTT gồm: các chức năng chính – phụ; </a:t>
            </a:r>
            <a:r>
              <a:rPr lang="vi-VN" dirty="0" smtClean="0">
                <a:effectLst/>
              </a:rPr>
              <a:t>nghiệp</a:t>
            </a:r>
            <a:r>
              <a:rPr lang="en-US" dirty="0" smtClean="0">
                <a:effectLst/>
              </a:rPr>
              <a:t> </a:t>
            </a:r>
            <a:r>
              <a:rPr lang="vi-VN" dirty="0" smtClean="0">
                <a:effectLst/>
              </a:rPr>
              <a:t>vụ </a:t>
            </a:r>
            <a:r>
              <a:rPr lang="vi-VN" dirty="0">
                <a:effectLst/>
              </a:rPr>
              <a:t>cần phải xử lý đảm bảo tính chính xác, tuân thủ đúng các văn </a:t>
            </a:r>
            <a:r>
              <a:rPr lang="vi-VN" dirty="0" smtClean="0">
                <a:effectLst/>
              </a:rPr>
              <a:t>bản</a:t>
            </a:r>
            <a:r>
              <a:rPr lang="en-US" dirty="0" smtClean="0">
                <a:effectLst/>
              </a:rPr>
              <a:t> </a:t>
            </a:r>
            <a:r>
              <a:rPr lang="vi-VN" dirty="0" smtClean="0">
                <a:effectLst/>
              </a:rPr>
              <a:t>luật </a:t>
            </a:r>
            <a:r>
              <a:rPr lang="vi-VN" dirty="0">
                <a:effectLst/>
              </a:rPr>
              <a:t>và quy định </a:t>
            </a:r>
            <a:r>
              <a:rPr lang="vi-VN" dirty="0" smtClean="0">
                <a:effectLst/>
              </a:rPr>
              <a:t>hiện</a:t>
            </a:r>
            <a:r>
              <a:rPr lang="en-US" dirty="0" smtClean="0">
                <a:effectLst/>
              </a:rPr>
              <a:t> </a:t>
            </a:r>
            <a:r>
              <a:rPr lang="vi-VN" dirty="0" smtClean="0">
                <a:effectLst/>
              </a:rPr>
              <a:t>hành</a:t>
            </a:r>
            <a:r>
              <a:rPr lang="vi-VN" dirty="0">
                <a:effectLst/>
              </a:rPr>
              <a:t>; đảm bảo tốc độ xử lý và khả năng </a:t>
            </a:r>
            <a:r>
              <a:rPr lang="vi-VN" dirty="0" smtClean="0">
                <a:effectLst/>
              </a:rPr>
              <a:t>nângcấp </a:t>
            </a:r>
            <a:r>
              <a:rPr lang="vi-VN" dirty="0">
                <a:effectLst/>
              </a:rPr>
              <a:t>trong tương lai</a:t>
            </a:r>
            <a:r>
              <a:rPr lang="vi-VN" dirty="0" smtClean="0">
                <a:effectLst/>
              </a:rPr>
              <a:t>.</a:t>
            </a:r>
            <a:endParaRPr lang="vi-VN" dirty="0">
              <a:effectLst/>
            </a:endParaRPr>
          </a:p>
          <a:p>
            <a:pPr>
              <a:buFontTx/>
              <a:buChar char="-"/>
            </a:pPr>
            <a:r>
              <a:rPr lang="vi-VN" dirty="0" smtClean="0">
                <a:effectLst/>
              </a:rPr>
              <a:t>Phân </a:t>
            </a:r>
            <a:r>
              <a:rPr lang="vi-VN" dirty="0">
                <a:effectLst/>
              </a:rPr>
              <a:t>tích và đặc tả mô hình phân cấp chức năng tổng thể thông </a:t>
            </a:r>
            <a:r>
              <a:rPr lang="vi-VN" dirty="0" smtClean="0">
                <a:effectLst/>
              </a:rPr>
              <a:t>qua</a:t>
            </a:r>
            <a:r>
              <a:rPr lang="en-US" dirty="0" smtClean="0">
                <a:effectLst/>
              </a:rPr>
              <a:t> </a:t>
            </a:r>
            <a:r>
              <a:rPr lang="vi-VN" dirty="0" smtClean="0">
                <a:effectLst/>
              </a:rPr>
              <a:t>sơ </a:t>
            </a:r>
            <a:r>
              <a:rPr lang="vi-VN" dirty="0">
                <a:effectLst/>
              </a:rPr>
              <a:t>đồ BFD (Business Flow Diagram), từ mô hình BFD sẽ tiếp </a:t>
            </a:r>
            <a:r>
              <a:rPr lang="vi-VN" dirty="0" smtClean="0">
                <a:effectLst/>
              </a:rPr>
              <a:t>tục</a:t>
            </a:r>
            <a:r>
              <a:rPr lang="en-US" dirty="0" smtClean="0">
                <a:effectLst/>
              </a:rPr>
              <a:t> </a:t>
            </a:r>
            <a:r>
              <a:rPr lang="vi-VN" dirty="0" smtClean="0">
                <a:effectLst/>
              </a:rPr>
              <a:t>được </a:t>
            </a:r>
            <a:r>
              <a:rPr lang="vi-VN" dirty="0">
                <a:effectLst/>
              </a:rPr>
              <a:t>xây dựng thành mô hình luồng dữ liệu DFD (Data </a:t>
            </a:r>
            <a:r>
              <a:rPr lang="vi-VN" dirty="0" smtClean="0">
                <a:effectLst/>
              </a:rPr>
              <a:t>Flow</a:t>
            </a:r>
            <a:r>
              <a:rPr lang="en-US" dirty="0">
                <a:effectLst/>
              </a:rPr>
              <a:t> </a:t>
            </a:r>
            <a:r>
              <a:rPr lang="vi-VN" dirty="0" smtClean="0">
                <a:effectLst/>
              </a:rPr>
              <a:t>Diagram</a:t>
            </a:r>
            <a:r>
              <a:rPr lang="vi-VN" dirty="0">
                <a:effectLst/>
              </a:rPr>
              <a:t>) thông qua quá trình phân rã chức năng theo các mức 0, </a:t>
            </a:r>
            <a:r>
              <a:rPr lang="vi-VN" dirty="0" smtClean="0">
                <a:effectLst/>
              </a:rPr>
              <a:t>1,</a:t>
            </a:r>
            <a:r>
              <a:rPr lang="en-US" dirty="0" smtClean="0">
                <a:effectLst/>
              </a:rPr>
              <a:t> </a:t>
            </a:r>
            <a:r>
              <a:rPr lang="vi-VN" dirty="0" smtClean="0">
                <a:effectLst/>
              </a:rPr>
              <a:t>2 </a:t>
            </a:r>
            <a:r>
              <a:rPr lang="vi-VN" dirty="0">
                <a:effectLst/>
              </a:rPr>
              <a:t>ở từng ô xử </a:t>
            </a:r>
            <a:r>
              <a:rPr lang="vi-VN" dirty="0" smtClean="0">
                <a:effectLst/>
              </a:rPr>
              <a:t>lý.</a:t>
            </a:r>
            <a:r>
              <a:rPr lang="en-US" dirty="0" smtClean="0">
                <a:effectLst/>
              </a:rPr>
              <a:t> </a:t>
            </a:r>
            <a:r>
              <a:rPr lang="vi-VN" dirty="0" smtClean="0">
                <a:effectLst/>
              </a:rPr>
              <a:t>Phân </a:t>
            </a:r>
            <a:r>
              <a:rPr lang="vi-VN" dirty="0">
                <a:effectLst/>
              </a:rPr>
              <a:t>tích bảng dữ liệu. Cần đưa vào hệ thống những bảng dữ </a:t>
            </a:r>
            <a:r>
              <a:rPr lang="vi-VN" dirty="0" smtClean="0">
                <a:effectLst/>
              </a:rPr>
              <a:t>liệu</a:t>
            </a:r>
            <a:r>
              <a:rPr lang="en-US" dirty="0" smtClean="0">
                <a:effectLst/>
              </a:rPr>
              <a:t> </a:t>
            </a:r>
            <a:r>
              <a:rPr lang="vi-VN" dirty="0" smtClean="0">
                <a:effectLst/>
              </a:rPr>
              <a:t>(data </a:t>
            </a:r>
            <a:r>
              <a:rPr lang="vi-VN" dirty="0">
                <a:effectLst/>
              </a:rPr>
              <a:t>table) gồm các trường dữ liệu (data field) nào? Xác định </a:t>
            </a:r>
            <a:r>
              <a:rPr lang="vi-VN" dirty="0" smtClean="0">
                <a:effectLst/>
              </a:rPr>
              <a:t>khóa</a:t>
            </a:r>
            <a:r>
              <a:rPr lang="en-US" dirty="0" smtClean="0">
                <a:effectLst/>
              </a:rPr>
              <a:t> </a:t>
            </a:r>
            <a:r>
              <a:rPr lang="vi-VN" dirty="0" smtClean="0">
                <a:effectLst/>
              </a:rPr>
              <a:t>chính </a:t>
            </a:r>
            <a:r>
              <a:rPr lang="vi-VN" dirty="0">
                <a:effectLst/>
              </a:rPr>
              <a:t>(primary key), khóa ngoại (foreign key) cũng như mối quan </a:t>
            </a:r>
            <a:r>
              <a:rPr lang="vi-VN" dirty="0" smtClean="0">
                <a:effectLst/>
              </a:rPr>
              <a:t>hệ</a:t>
            </a:r>
            <a:r>
              <a:rPr lang="en-US" dirty="0" smtClean="0">
                <a:effectLst/>
              </a:rPr>
              <a:t> </a:t>
            </a:r>
            <a:r>
              <a:rPr lang="vi-VN" dirty="0" smtClean="0">
                <a:effectLst/>
              </a:rPr>
              <a:t>giữa </a:t>
            </a:r>
            <a:r>
              <a:rPr lang="vi-VN" dirty="0">
                <a:effectLst/>
              </a:rPr>
              <a:t>các bảng dữ liệu (relationship) và ràng buộc (constraint) dữ </a:t>
            </a:r>
            <a:r>
              <a:rPr lang="vi-VN" dirty="0" smtClean="0">
                <a:effectLst/>
              </a:rPr>
              <a:t>liệu</a:t>
            </a:r>
            <a:r>
              <a:rPr lang="en-US" dirty="0" smtClean="0">
                <a:effectLst/>
              </a:rPr>
              <a:t> </a:t>
            </a:r>
            <a:r>
              <a:rPr lang="vi-VN" dirty="0" smtClean="0">
                <a:effectLst/>
              </a:rPr>
              <a:t>cần </a:t>
            </a:r>
            <a:r>
              <a:rPr lang="vi-VN" dirty="0">
                <a:effectLst/>
              </a:rPr>
              <a:t>thiết</a:t>
            </a:r>
            <a:r>
              <a:rPr lang="vi-VN" dirty="0" smtClean="0">
                <a:effectLst/>
              </a:rPr>
              <a:t>.</a:t>
            </a:r>
            <a:endParaRPr lang="vi-VN" dirty="0">
              <a:effectLst/>
            </a:endParaRPr>
          </a:p>
          <a:p>
            <a:pPr>
              <a:buFontTx/>
              <a:buChar char="-"/>
            </a:pPr>
            <a:r>
              <a:rPr lang="vi-VN" dirty="0" smtClean="0">
                <a:effectLst/>
              </a:rPr>
              <a:t>Ở </a:t>
            </a:r>
            <a:r>
              <a:rPr lang="vi-VN" dirty="0">
                <a:effectLst/>
              </a:rPr>
              <a:t>giai đoạn này, các chuyên gia sẽ đặc tả sơ bộ các bảng dữ liệu trên giấy </a:t>
            </a:r>
            <a:r>
              <a:rPr lang="vi-VN" dirty="0" smtClean="0">
                <a:effectLst/>
              </a:rPr>
              <a:t>để</a:t>
            </a:r>
            <a:r>
              <a:rPr lang="en-US" dirty="0" smtClean="0">
                <a:effectLst/>
              </a:rPr>
              <a:t> </a:t>
            </a:r>
            <a:r>
              <a:rPr lang="vi-VN" dirty="0" smtClean="0">
                <a:effectLst/>
              </a:rPr>
              <a:t>có </a:t>
            </a:r>
            <a:r>
              <a:rPr lang="vi-VN" dirty="0">
                <a:effectLst/>
              </a:rPr>
              <a:t>cái nhìn khách quan. Qua đó, xác định các giải pháp tốt nhất cho hệ </a:t>
            </a:r>
            <a:r>
              <a:rPr lang="vi-VN" dirty="0" smtClean="0">
                <a:effectLst/>
              </a:rPr>
              <a:t>thống</a:t>
            </a:r>
            <a:r>
              <a:rPr lang="en-US" dirty="0" smtClean="0">
                <a:effectLst/>
              </a:rPr>
              <a:t> </a:t>
            </a:r>
            <a:r>
              <a:rPr lang="vi-VN" dirty="0" smtClean="0">
                <a:effectLst/>
              </a:rPr>
              <a:t>đảm </a:t>
            </a:r>
            <a:r>
              <a:rPr lang="vi-VN" dirty="0">
                <a:effectLst/>
              </a:rPr>
              <a:t>bảo đúng các yêu cầu đã khảo sát trước khi thực hiện trên các </a:t>
            </a:r>
            <a:r>
              <a:rPr lang="vi-VN" dirty="0" smtClean="0">
                <a:effectLst/>
              </a:rPr>
              <a:t>phần</a:t>
            </a:r>
            <a:r>
              <a:rPr lang="en-US" dirty="0" smtClean="0">
                <a:effectLst/>
              </a:rPr>
              <a:t> </a:t>
            </a:r>
            <a:r>
              <a:rPr lang="vi-VN" dirty="0" smtClean="0">
                <a:effectLst/>
              </a:rPr>
              <a:t>mềm </a:t>
            </a:r>
            <a:r>
              <a:rPr lang="vi-VN" dirty="0">
                <a:effectLst/>
              </a:rPr>
              <a:t>chuyên </a:t>
            </a:r>
            <a:r>
              <a:rPr lang="vi-VN" dirty="0" smtClean="0">
                <a:effectLst/>
              </a:rPr>
              <a:t>dụng</a:t>
            </a:r>
            <a:endParaRPr lang="en-US" dirty="0" smtClean="0">
              <a:effectLst/>
            </a:endParaRPr>
          </a:p>
          <a:p>
            <a:pPr>
              <a:buFontTx/>
              <a:buChar char="-"/>
            </a:pPr>
            <a:endParaRPr lang="vi-VN" dirty="0">
              <a:effectLst/>
            </a:endParaRPr>
          </a:p>
          <a:p>
            <a:pPr marL="36900" indent="0">
              <a:buNone/>
            </a:pPr>
            <a:endParaRPr lang="en-US" dirty="0"/>
          </a:p>
        </p:txBody>
      </p:sp>
      <p:sp>
        <p:nvSpPr>
          <p:cNvPr id="4" name="Title 1"/>
          <p:cNvSpPr>
            <a:spLocks noGrp="1"/>
          </p:cNvSpPr>
          <p:nvPr>
            <p:ph type="title"/>
          </p:nvPr>
        </p:nvSpPr>
        <p:spPr>
          <a:xfrm>
            <a:off x="913795" y="609600"/>
            <a:ext cx="10353762" cy="970450"/>
          </a:xfrm>
        </p:spPr>
        <p:txBody>
          <a:bodyPr/>
          <a:lstStyle/>
          <a:p>
            <a:r>
              <a:rPr lang="en-US" dirty="0" smtClean="0"/>
              <a:t>2.4.2 </a:t>
            </a:r>
            <a:r>
              <a:rPr lang="en-US" dirty="0" err="1" smtClean="0"/>
              <a:t>Các</a:t>
            </a:r>
            <a:r>
              <a:rPr lang="en-US" dirty="0" smtClean="0"/>
              <a:t> </a:t>
            </a:r>
            <a:r>
              <a:rPr lang="en-US" dirty="0" err="1" smtClean="0"/>
              <a:t>bước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hệ</a:t>
            </a:r>
            <a:r>
              <a:rPr lang="en-US" dirty="0" smtClean="0"/>
              <a:t> </a:t>
            </a:r>
            <a:r>
              <a:rPr lang="en-US" dirty="0" err="1" smtClean="0"/>
              <a:t>thống</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3091" y="2171247"/>
            <a:ext cx="3992673" cy="3430655"/>
          </a:xfrm>
          <a:prstGeom prst="rect">
            <a:avLst/>
          </a:prstGeom>
        </p:spPr>
      </p:pic>
    </p:spTree>
    <p:extLst>
      <p:ext uri="{BB962C8B-B14F-4D97-AF65-F5344CB8AC3E}">
        <p14:creationId xmlns:p14="http://schemas.microsoft.com/office/powerpoint/2010/main" val="2560030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1580051"/>
            <a:ext cx="10353762" cy="5109508"/>
          </a:xfrm>
        </p:spPr>
        <p:txBody>
          <a:bodyPr>
            <a:normAutofit fontScale="62500" lnSpcReduction="20000"/>
          </a:bodyPr>
          <a:lstStyle/>
          <a:p>
            <a:r>
              <a:rPr lang="vi-VN" sz="2300" dirty="0">
                <a:effectLst/>
              </a:rPr>
              <a:t>Giai đoạn 3: Thiết </a:t>
            </a:r>
            <a:r>
              <a:rPr lang="vi-VN" sz="2300" dirty="0" smtClean="0">
                <a:effectLst/>
              </a:rPr>
              <a:t>kế</a:t>
            </a:r>
            <a:endParaRPr lang="en-US" sz="2300" dirty="0" smtClean="0">
              <a:effectLst/>
            </a:endParaRPr>
          </a:p>
          <a:p>
            <a:pPr>
              <a:buFontTx/>
              <a:buChar char="-"/>
            </a:pPr>
            <a:r>
              <a:rPr lang="vi-VN" sz="2300" dirty="0" smtClean="0">
                <a:effectLst/>
              </a:rPr>
              <a:t>Thông </a:t>
            </a:r>
            <a:r>
              <a:rPr lang="vi-VN" sz="2300" dirty="0">
                <a:effectLst/>
              </a:rPr>
              <a:t>qua thông tin được thu thập từ quá trình khảo sát và phân tích, </a:t>
            </a:r>
            <a:r>
              <a:rPr lang="vi-VN" sz="2300" dirty="0" smtClean="0">
                <a:effectLst/>
              </a:rPr>
              <a:t>cácchuyên </a:t>
            </a:r>
            <a:r>
              <a:rPr lang="vi-VN" sz="2300" dirty="0">
                <a:effectLst/>
              </a:rPr>
              <a:t>gia sẽ chuyển hóa vào phần mềm, công cụ chuyên dụng để đặc </a:t>
            </a:r>
            <a:r>
              <a:rPr lang="vi-VN" sz="2300" dirty="0" smtClean="0">
                <a:effectLst/>
              </a:rPr>
              <a:t>tả</a:t>
            </a:r>
            <a:r>
              <a:rPr lang="en-US" sz="2300" dirty="0" smtClean="0">
                <a:effectLst/>
              </a:rPr>
              <a:t> </a:t>
            </a:r>
            <a:r>
              <a:rPr lang="vi-VN" sz="2300" dirty="0" smtClean="0">
                <a:effectLst/>
              </a:rPr>
              <a:t>thiết </a:t>
            </a:r>
            <a:r>
              <a:rPr lang="vi-VN" sz="2300" dirty="0">
                <a:effectLst/>
              </a:rPr>
              <a:t>kế hệ thống chi tiết. Giai đoạn này được chia làm hai bước sau</a:t>
            </a:r>
            <a:r>
              <a:rPr lang="vi-VN" sz="2300" dirty="0" smtClean="0">
                <a:effectLst/>
              </a:rPr>
              <a:t>:</a:t>
            </a:r>
            <a:endParaRPr lang="vi-VN" sz="2300" dirty="0">
              <a:effectLst/>
            </a:endParaRPr>
          </a:p>
          <a:p>
            <a:pPr>
              <a:buFontTx/>
              <a:buChar char="-"/>
            </a:pPr>
            <a:r>
              <a:rPr lang="vi-VN" sz="2300" dirty="0" smtClean="0">
                <a:effectLst/>
              </a:rPr>
              <a:t>Bước </a:t>
            </a:r>
            <a:r>
              <a:rPr lang="vi-VN" sz="2300" dirty="0">
                <a:effectLst/>
              </a:rPr>
              <a:t>1: Thiết kế tổng </a:t>
            </a:r>
            <a:r>
              <a:rPr lang="vi-VN" sz="2300" dirty="0" smtClean="0">
                <a:effectLst/>
              </a:rPr>
              <a:t>thể</a:t>
            </a:r>
            <a:endParaRPr lang="vi-VN" sz="2300" dirty="0">
              <a:effectLst/>
            </a:endParaRPr>
          </a:p>
          <a:p>
            <a:pPr>
              <a:buFontTx/>
              <a:buChar char="-"/>
            </a:pPr>
            <a:r>
              <a:rPr lang="vi-VN" sz="2300" dirty="0" smtClean="0">
                <a:effectLst/>
              </a:rPr>
              <a:t>Trên </a:t>
            </a:r>
            <a:r>
              <a:rPr lang="vi-VN" sz="2300" dirty="0">
                <a:effectLst/>
              </a:rPr>
              <a:t>cơ sở các bảng dữ liệu đã phân tích và đặc tả trên giấy sẽ được thiết </a:t>
            </a:r>
            <a:r>
              <a:rPr lang="vi-VN" sz="2300" dirty="0" smtClean="0">
                <a:effectLst/>
              </a:rPr>
              <a:t>kế</a:t>
            </a:r>
            <a:r>
              <a:rPr lang="en-US" sz="2300" dirty="0" smtClean="0">
                <a:effectLst/>
              </a:rPr>
              <a:t> </a:t>
            </a:r>
            <a:r>
              <a:rPr lang="vi-VN" sz="2300" dirty="0" smtClean="0">
                <a:effectLst/>
              </a:rPr>
              <a:t>dưới </a:t>
            </a:r>
            <a:r>
              <a:rPr lang="vi-VN" sz="2300" dirty="0">
                <a:effectLst/>
              </a:rPr>
              <a:t>dạng mô hình mức ý niệm bằng phần mềm chuyên dụng như </a:t>
            </a:r>
            <a:r>
              <a:rPr lang="vi-VN" sz="2300" dirty="0" smtClean="0">
                <a:effectLst/>
              </a:rPr>
              <a:t>Sybase</a:t>
            </a:r>
            <a:r>
              <a:rPr lang="en-US" sz="2300" dirty="0" smtClean="0">
                <a:effectLst/>
              </a:rPr>
              <a:t> </a:t>
            </a:r>
            <a:r>
              <a:rPr lang="vi-VN" sz="2300" dirty="0" smtClean="0">
                <a:effectLst/>
              </a:rPr>
              <a:t>PowerDesigner</a:t>
            </a:r>
            <a:r>
              <a:rPr lang="vi-VN" sz="2300" dirty="0">
                <a:effectLst/>
              </a:rPr>
              <a:t>, CA ERwin Data Modeler. Bằng mô hình mức ý niệm sẽ </a:t>
            </a:r>
            <a:r>
              <a:rPr lang="vi-VN" sz="2300" dirty="0" smtClean="0">
                <a:effectLst/>
              </a:rPr>
              <a:t>cho</a:t>
            </a:r>
            <a:r>
              <a:rPr lang="en-US" sz="2300" dirty="0" smtClean="0">
                <a:effectLst/>
              </a:rPr>
              <a:t> </a:t>
            </a:r>
            <a:r>
              <a:rPr lang="vi-VN" sz="2300" dirty="0" smtClean="0">
                <a:effectLst/>
              </a:rPr>
              <a:t>các </a:t>
            </a:r>
            <a:r>
              <a:rPr lang="vi-VN" sz="2300" dirty="0">
                <a:effectLst/>
              </a:rPr>
              <a:t>chuyên gia có cái nhìn tổng quát nhất về mối quan hệ giữa các </a:t>
            </a:r>
            <a:r>
              <a:rPr lang="vi-VN" sz="2300" dirty="0" smtClean="0">
                <a:effectLst/>
              </a:rPr>
              <a:t>đối</a:t>
            </a:r>
            <a:r>
              <a:rPr lang="en-US" sz="2300" dirty="0" smtClean="0">
                <a:effectLst/>
              </a:rPr>
              <a:t> </a:t>
            </a:r>
            <a:r>
              <a:rPr lang="vi-VN" sz="2300" dirty="0" smtClean="0">
                <a:effectLst/>
              </a:rPr>
              <a:t>tượng </a:t>
            </a:r>
            <a:r>
              <a:rPr lang="vi-VN" sz="2300" dirty="0">
                <a:effectLst/>
              </a:rPr>
              <a:t>trước khi chuyển đổi thành mô hình mức vật </a:t>
            </a:r>
            <a:r>
              <a:rPr lang="vi-VN" sz="2300" dirty="0" smtClean="0">
                <a:effectLst/>
              </a:rPr>
              <a:t>lý</a:t>
            </a:r>
            <a:endParaRPr lang="en-US" sz="2300" dirty="0" smtClean="0">
              <a:effectLst/>
            </a:endParaRPr>
          </a:p>
          <a:p>
            <a:pPr>
              <a:buFontTx/>
              <a:buChar char="-"/>
            </a:pPr>
            <a:r>
              <a:rPr lang="vi-VN" sz="2300" dirty="0" smtClean="0">
                <a:effectLst/>
              </a:rPr>
              <a:t>Bước </a:t>
            </a:r>
            <a:r>
              <a:rPr lang="vi-VN" sz="2300" dirty="0">
                <a:effectLst/>
              </a:rPr>
              <a:t>2: Thiết kế chi </a:t>
            </a:r>
            <a:r>
              <a:rPr lang="vi-VN" sz="2300" dirty="0" smtClean="0">
                <a:effectLst/>
              </a:rPr>
              <a:t>tiết</a:t>
            </a:r>
            <a:endParaRPr lang="vi-VN" sz="2300" dirty="0">
              <a:effectLst/>
            </a:endParaRPr>
          </a:p>
          <a:p>
            <a:pPr>
              <a:buFontTx/>
              <a:buChar char="-"/>
            </a:pPr>
            <a:r>
              <a:rPr lang="vi-VN" sz="2300" dirty="0" smtClean="0">
                <a:effectLst/>
              </a:rPr>
              <a:t>Thiết </a:t>
            </a:r>
            <a:r>
              <a:rPr lang="vi-VN" sz="2300" dirty="0">
                <a:effectLst/>
              </a:rPr>
              <a:t>kế cơ sở dữ liệu (Database): Với mô hình mức vật lý </a:t>
            </a:r>
            <a:r>
              <a:rPr lang="vi-VN" sz="2300" dirty="0" smtClean="0">
                <a:effectLst/>
              </a:rPr>
              <a:t>hoàn</a:t>
            </a:r>
            <a:r>
              <a:rPr lang="en-US" sz="2300" dirty="0" smtClean="0">
                <a:effectLst/>
              </a:rPr>
              <a:t> </a:t>
            </a:r>
            <a:r>
              <a:rPr lang="vi-VN" sz="2300" dirty="0" smtClean="0">
                <a:effectLst/>
              </a:rPr>
              <a:t>chỉnh </a:t>
            </a:r>
            <a:r>
              <a:rPr lang="vi-VN" sz="2300" dirty="0">
                <a:effectLst/>
              </a:rPr>
              <a:t>ở giai đoạn thiết kế đại thể sẽ được kết sinh mã thành file sql</a:t>
            </a:r>
            <a:r>
              <a:rPr lang="vi-VN" sz="2300" dirty="0" smtClean="0">
                <a:effectLst/>
              </a:rPr>
              <a:t>.</a:t>
            </a:r>
            <a:endParaRPr lang="en-US" sz="2300" dirty="0" smtClean="0">
              <a:effectLst/>
            </a:endParaRPr>
          </a:p>
          <a:p>
            <a:pPr>
              <a:buFontTx/>
              <a:buChar char="-"/>
            </a:pPr>
            <a:r>
              <a:rPr lang="vi-VN" sz="2300" dirty="0" smtClean="0">
                <a:effectLst/>
              </a:rPr>
              <a:t>Thiết </a:t>
            </a:r>
            <a:r>
              <a:rPr lang="vi-VN" sz="2300" dirty="0">
                <a:effectLst/>
              </a:rPr>
              <a:t>kế truy vấn, thủ tục, hàm: thu thập, xử lý thông tin nhập và </a:t>
            </a:r>
            <a:r>
              <a:rPr lang="vi-VN" sz="2300" dirty="0" smtClean="0">
                <a:effectLst/>
              </a:rPr>
              <a:t>đưa</a:t>
            </a:r>
            <a:r>
              <a:rPr lang="en-US" sz="2300" dirty="0" smtClean="0">
                <a:effectLst/>
              </a:rPr>
              <a:t> </a:t>
            </a:r>
            <a:r>
              <a:rPr lang="vi-VN" sz="2300" dirty="0" smtClean="0">
                <a:effectLst/>
              </a:rPr>
              <a:t>ra </a:t>
            </a:r>
            <a:r>
              <a:rPr lang="vi-VN" sz="2300" dirty="0">
                <a:effectLst/>
              </a:rPr>
              <a:t>thông tin chuẩn xác theo đúng nghiệp </a:t>
            </a:r>
            <a:r>
              <a:rPr lang="vi-VN" sz="2300" dirty="0" smtClean="0">
                <a:effectLst/>
              </a:rPr>
              <a:t>vụ.</a:t>
            </a:r>
            <a:endParaRPr lang="en-US" sz="2300" dirty="0">
              <a:effectLst/>
            </a:endParaRPr>
          </a:p>
          <a:p>
            <a:pPr>
              <a:buFontTx/>
              <a:buChar char="-"/>
            </a:pPr>
            <a:r>
              <a:rPr lang="vi-VN" sz="2300" dirty="0" smtClean="0">
                <a:effectLst/>
              </a:rPr>
              <a:t>Thiết </a:t>
            </a:r>
            <a:r>
              <a:rPr lang="vi-VN" sz="2300" dirty="0">
                <a:effectLst/>
              </a:rPr>
              <a:t>kế giao diện chương trình đảm bảo phù hợp với môi </a:t>
            </a:r>
            <a:r>
              <a:rPr lang="vi-VN" sz="2300" dirty="0" smtClean="0">
                <a:effectLst/>
              </a:rPr>
              <a:t>trường,</a:t>
            </a:r>
            <a:r>
              <a:rPr lang="en-US" sz="2300" dirty="0" smtClean="0">
                <a:effectLst/>
              </a:rPr>
              <a:t> </a:t>
            </a:r>
            <a:r>
              <a:rPr lang="vi-VN" sz="2300" dirty="0" smtClean="0">
                <a:effectLst/>
              </a:rPr>
              <a:t>văn </a:t>
            </a:r>
            <a:r>
              <a:rPr lang="vi-VN" sz="2300" dirty="0">
                <a:effectLst/>
              </a:rPr>
              <a:t>hóa và yêu cầu của doanh nghiệp thực hiện dự </a:t>
            </a:r>
            <a:r>
              <a:rPr lang="vi-VN" sz="2300" dirty="0" smtClean="0">
                <a:effectLst/>
              </a:rPr>
              <a:t>án.</a:t>
            </a:r>
            <a:endParaRPr lang="en-US" sz="2300" dirty="0" smtClean="0">
              <a:effectLst/>
            </a:endParaRPr>
          </a:p>
          <a:p>
            <a:pPr>
              <a:buFontTx/>
              <a:buChar char="-"/>
            </a:pPr>
            <a:r>
              <a:rPr lang="vi-VN" sz="2300" dirty="0" smtClean="0">
                <a:effectLst/>
              </a:rPr>
              <a:t>Thiết </a:t>
            </a:r>
            <a:r>
              <a:rPr lang="vi-VN" sz="2300" dirty="0">
                <a:effectLst/>
              </a:rPr>
              <a:t>kế chức năng chương trình đảm bảo tính logic trong quá </a:t>
            </a:r>
            <a:r>
              <a:rPr lang="vi-VN" sz="2300" dirty="0" smtClean="0">
                <a:effectLst/>
              </a:rPr>
              <a:t>trình</a:t>
            </a:r>
            <a:r>
              <a:rPr lang="en-US" sz="2300" dirty="0" smtClean="0">
                <a:effectLst/>
              </a:rPr>
              <a:t> </a:t>
            </a:r>
            <a:r>
              <a:rPr lang="vi-VN" sz="2300" dirty="0" smtClean="0">
                <a:effectLst/>
              </a:rPr>
              <a:t>nhập </a:t>
            </a:r>
            <a:r>
              <a:rPr lang="vi-VN" sz="2300" dirty="0">
                <a:effectLst/>
              </a:rPr>
              <a:t>liệu và xử lý cho người </a:t>
            </a:r>
            <a:r>
              <a:rPr lang="vi-VN" sz="2300" dirty="0" smtClean="0">
                <a:effectLst/>
              </a:rPr>
              <a:t>dùng.</a:t>
            </a:r>
            <a:endParaRPr lang="en-US" sz="2300" dirty="0" smtClean="0">
              <a:effectLst/>
            </a:endParaRPr>
          </a:p>
          <a:p>
            <a:pPr>
              <a:buFontTx/>
              <a:buChar char="-"/>
            </a:pPr>
            <a:r>
              <a:rPr lang="vi-VN" sz="2300" dirty="0" smtClean="0">
                <a:effectLst/>
              </a:rPr>
              <a:t>Thiết </a:t>
            </a:r>
            <a:r>
              <a:rPr lang="vi-VN" sz="2300" dirty="0">
                <a:effectLst/>
              </a:rPr>
              <a:t>kế báo cáo. Dựa trên các yêu cầu của mỗi doanh nghiệp </a:t>
            </a:r>
            <a:r>
              <a:rPr lang="vi-VN" sz="2300" dirty="0" smtClean="0">
                <a:effectLst/>
              </a:rPr>
              <a:t>và</a:t>
            </a:r>
            <a:r>
              <a:rPr lang="en-US" sz="2300" dirty="0" smtClean="0">
                <a:effectLst/>
              </a:rPr>
              <a:t> </a:t>
            </a:r>
            <a:r>
              <a:rPr lang="vi-VN" sz="2300" dirty="0" smtClean="0">
                <a:effectLst/>
              </a:rPr>
              <a:t>quy </a:t>
            </a:r>
            <a:r>
              <a:rPr lang="vi-VN" sz="2300" dirty="0">
                <a:effectLst/>
              </a:rPr>
              <a:t>định hiện hành sẽ thiết kế các mẫu báo cáo phù hợp hoặc </a:t>
            </a:r>
            <a:r>
              <a:rPr lang="vi-VN" sz="2300" dirty="0" smtClean="0">
                <a:effectLst/>
              </a:rPr>
              <a:t>cho</a:t>
            </a:r>
            <a:r>
              <a:rPr lang="en-US" sz="2300" dirty="0" smtClean="0">
                <a:effectLst/>
              </a:rPr>
              <a:t> </a:t>
            </a:r>
            <a:r>
              <a:rPr lang="vi-VN" sz="2300" dirty="0" smtClean="0">
                <a:effectLst/>
              </a:rPr>
              <a:t>phép </a:t>
            </a:r>
            <a:r>
              <a:rPr lang="vi-VN" sz="2300" dirty="0">
                <a:effectLst/>
              </a:rPr>
              <a:t>doanh nghiệp tư tạo mẫu báo cáo ngay trên hệ </a:t>
            </a:r>
            <a:r>
              <a:rPr lang="vi-VN" sz="2300" dirty="0" smtClean="0">
                <a:effectLst/>
              </a:rPr>
              <a:t>thống.</a:t>
            </a:r>
            <a:endParaRPr lang="en-US" sz="2300" dirty="0" smtClean="0">
              <a:effectLst/>
            </a:endParaRPr>
          </a:p>
          <a:p>
            <a:pPr>
              <a:buFontTx/>
              <a:buChar char="-"/>
            </a:pPr>
            <a:r>
              <a:rPr lang="vi-VN" sz="2300" dirty="0" smtClean="0">
                <a:effectLst/>
              </a:rPr>
              <a:t>Thiết </a:t>
            </a:r>
            <a:r>
              <a:rPr lang="vi-VN" sz="2300" dirty="0">
                <a:effectLst/>
              </a:rPr>
              <a:t>kế các kiểm soát bằng hình thức đưa ra các thông báo, </a:t>
            </a:r>
            <a:r>
              <a:rPr lang="vi-VN" sz="2300" dirty="0" smtClean="0">
                <a:effectLst/>
              </a:rPr>
              <a:t>cảnh</a:t>
            </a:r>
            <a:r>
              <a:rPr lang="en-US" sz="2300" dirty="0" smtClean="0">
                <a:effectLst/>
              </a:rPr>
              <a:t> </a:t>
            </a:r>
            <a:r>
              <a:rPr lang="vi-VN" sz="2300" dirty="0" smtClean="0">
                <a:effectLst/>
              </a:rPr>
              <a:t>báo </a:t>
            </a:r>
            <a:r>
              <a:rPr lang="vi-VN" sz="2300" dirty="0">
                <a:effectLst/>
              </a:rPr>
              <a:t>hoặc lỗi cụ thể tạo tiện lợi và kiểm soát chặt chẽ quá trình </a:t>
            </a:r>
            <a:r>
              <a:rPr lang="vi-VN" sz="2300" dirty="0" smtClean="0">
                <a:effectLst/>
              </a:rPr>
              <a:t>nhập</a:t>
            </a:r>
            <a:r>
              <a:rPr lang="en-US" sz="2300" dirty="0" smtClean="0">
                <a:effectLst/>
              </a:rPr>
              <a:t> </a:t>
            </a:r>
            <a:r>
              <a:rPr lang="vi-VN" sz="2300" dirty="0" smtClean="0">
                <a:effectLst/>
              </a:rPr>
              <a:t>liệu </a:t>
            </a:r>
            <a:r>
              <a:rPr lang="vi-VN" sz="2300" dirty="0">
                <a:effectLst/>
              </a:rPr>
              <a:t>với mục tiêu tăng độ chính xác cho dữ liệu</a:t>
            </a:r>
            <a:r>
              <a:rPr lang="vi-VN" sz="2300" dirty="0" smtClean="0">
                <a:effectLst/>
              </a:rPr>
              <a:t>.</a:t>
            </a:r>
            <a:endParaRPr lang="en-US" sz="2300" dirty="0" smtClean="0">
              <a:effectLst/>
            </a:endParaRPr>
          </a:p>
          <a:p>
            <a:r>
              <a:rPr lang="vi-VN" dirty="0">
                <a:effectLst/>
              </a:rPr>
              <a:t>Tóm lại, thiết kế là việc áp dụng các công cụ, phương pháp, thủ tục để tạo </a:t>
            </a:r>
            <a:r>
              <a:rPr lang="vi-VN" dirty="0" smtClean="0">
                <a:effectLst/>
              </a:rPr>
              <a:t>ra</a:t>
            </a:r>
            <a:r>
              <a:rPr lang="en-US" dirty="0" smtClean="0">
                <a:effectLst/>
              </a:rPr>
              <a:t> </a:t>
            </a:r>
            <a:r>
              <a:rPr lang="vi-VN" dirty="0" smtClean="0">
                <a:effectLst/>
              </a:rPr>
              <a:t>mô </a:t>
            </a:r>
            <a:r>
              <a:rPr lang="vi-VN" dirty="0">
                <a:effectLst/>
              </a:rPr>
              <a:t>hình hệ thống cần sử dụng. Sản phẩm cuối cùng của giai đoạn thiết kế </a:t>
            </a:r>
            <a:r>
              <a:rPr lang="vi-VN" dirty="0" smtClean="0">
                <a:effectLst/>
              </a:rPr>
              <a:t>làđặc </a:t>
            </a:r>
            <a:r>
              <a:rPr lang="vi-VN" dirty="0">
                <a:effectLst/>
              </a:rPr>
              <a:t>tả hệ thống ở dạng nó tồn tại thực tế, sao cho nhà lập trình và kỹ sư </a:t>
            </a:r>
            <a:r>
              <a:rPr lang="vi-VN" dirty="0" smtClean="0">
                <a:effectLst/>
              </a:rPr>
              <a:t>phần</a:t>
            </a:r>
            <a:r>
              <a:rPr lang="en-US" dirty="0" smtClean="0">
                <a:effectLst/>
              </a:rPr>
              <a:t> </a:t>
            </a:r>
            <a:r>
              <a:rPr lang="vi-VN" dirty="0" smtClean="0">
                <a:effectLst/>
              </a:rPr>
              <a:t>cứng </a:t>
            </a:r>
            <a:r>
              <a:rPr lang="vi-VN" dirty="0">
                <a:effectLst/>
              </a:rPr>
              <a:t>có thể dễ dàng chuyển thành chương trình và cấu trúc hệ thống</a:t>
            </a:r>
          </a:p>
          <a:p>
            <a:pPr>
              <a:buFontTx/>
              <a:buChar char="-"/>
            </a:pPr>
            <a:endParaRPr lang="vi-VN" sz="2300" dirty="0">
              <a:effectLst/>
            </a:endParaRPr>
          </a:p>
          <a:p>
            <a:pPr>
              <a:buFontTx/>
              <a:buChar char="-"/>
            </a:pPr>
            <a:endParaRPr lang="vi-VN" dirty="0">
              <a:effectLst/>
            </a:endParaRPr>
          </a:p>
        </p:txBody>
      </p:sp>
      <p:sp>
        <p:nvSpPr>
          <p:cNvPr id="4" name="Title 1"/>
          <p:cNvSpPr>
            <a:spLocks noGrp="1"/>
          </p:cNvSpPr>
          <p:nvPr>
            <p:ph type="title"/>
          </p:nvPr>
        </p:nvSpPr>
        <p:spPr>
          <a:xfrm>
            <a:off x="913795" y="609600"/>
            <a:ext cx="10353762" cy="970450"/>
          </a:xfrm>
        </p:spPr>
        <p:txBody>
          <a:bodyPr/>
          <a:lstStyle/>
          <a:p>
            <a:r>
              <a:rPr lang="en-US" dirty="0" smtClean="0"/>
              <a:t>2.4.2 </a:t>
            </a:r>
            <a:r>
              <a:rPr lang="en-US" dirty="0" err="1" smtClean="0"/>
              <a:t>Các</a:t>
            </a:r>
            <a:r>
              <a:rPr lang="en-US" dirty="0" smtClean="0"/>
              <a:t> </a:t>
            </a:r>
            <a:r>
              <a:rPr lang="en-US" dirty="0" err="1" smtClean="0"/>
              <a:t>bước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hệ</a:t>
            </a:r>
            <a:r>
              <a:rPr lang="en-US" dirty="0" smtClean="0"/>
              <a:t> </a:t>
            </a:r>
            <a:r>
              <a:rPr lang="en-US" dirty="0" err="1" smtClean="0"/>
              <a:t>thống</a:t>
            </a:r>
            <a:endParaRPr lang="en-US" dirty="0"/>
          </a:p>
        </p:txBody>
      </p:sp>
    </p:spTree>
    <p:extLst>
      <p:ext uri="{BB962C8B-B14F-4D97-AF65-F5344CB8AC3E}">
        <p14:creationId xmlns:p14="http://schemas.microsoft.com/office/powerpoint/2010/main" val="4151081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smtClean="0"/>
              <a:t>Giai</a:t>
            </a:r>
            <a:r>
              <a:rPr lang="en-US" dirty="0" smtClean="0"/>
              <a:t> </a:t>
            </a:r>
            <a:r>
              <a:rPr lang="en-US" dirty="0" err="1" smtClean="0"/>
              <a:t>đoạn</a:t>
            </a:r>
            <a:r>
              <a:rPr lang="en-US" dirty="0" smtClean="0"/>
              <a:t> 4: </a:t>
            </a:r>
            <a:r>
              <a:rPr lang="en-US" dirty="0" err="1" smtClean="0"/>
              <a:t>Thực</a:t>
            </a:r>
            <a:r>
              <a:rPr lang="en-US" dirty="0" smtClean="0"/>
              <a:t> </a:t>
            </a:r>
            <a:r>
              <a:rPr lang="en-US" dirty="0" err="1" smtClean="0"/>
              <a:t>hiện</a:t>
            </a:r>
            <a:endParaRPr lang="en-US" dirty="0" smtClean="0"/>
          </a:p>
          <a:p>
            <a:pPr>
              <a:buFontTx/>
              <a:buChar char="-"/>
            </a:pPr>
            <a:r>
              <a:rPr lang="vi-VN" dirty="0" smtClean="0">
                <a:effectLst/>
              </a:rPr>
              <a:t>Đây </a:t>
            </a:r>
            <a:r>
              <a:rPr lang="vi-VN" dirty="0">
                <a:effectLst/>
              </a:rPr>
              <a:t>là giai đoạn nhằm xây dựng hệ thống theo các thiết kế đã xác định. </a:t>
            </a:r>
            <a:r>
              <a:rPr lang="vi-VN" dirty="0" smtClean="0">
                <a:effectLst/>
              </a:rPr>
              <a:t>Giai</a:t>
            </a:r>
            <a:r>
              <a:rPr lang="en-US" dirty="0" smtClean="0">
                <a:effectLst/>
              </a:rPr>
              <a:t> </a:t>
            </a:r>
            <a:r>
              <a:rPr lang="vi-VN" dirty="0" smtClean="0">
                <a:effectLst/>
              </a:rPr>
              <a:t>đoạn </a:t>
            </a:r>
            <a:r>
              <a:rPr lang="vi-VN" dirty="0">
                <a:effectLst/>
              </a:rPr>
              <a:t>này bao gồm các công việc </a:t>
            </a:r>
            <a:r>
              <a:rPr lang="vi-VN" dirty="0" smtClean="0">
                <a:effectLst/>
              </a:rPr>
              <a:t>sau:</a:t>
            </a:r>
            <a:endParaRPr lang="en-US" dirty="0">
              <a:effectLst/>
            </a:endParaRPr>
          </a:p>
          <a:p>
            <a:pPr>
              <a:buFontTx/>
              <a:buChar char="-"/>
            </a:pPr>
            <a:r>
              <a:rPr lang="vi-VN" dirty="0" smtClean="0">
                <a:effectLst/>
              </a:rPr>
              <a:t>Lựa </a:t>
            </a:r>
            <a:r>
              <a:rPr lang="vi-VN" dirty="0">
                <a:effectLst/>
              </a:rPr>
              <a:t>chọn hệ quản trị cơ sở dữ liệu (SQL Server, Oracle, MySQL, </a:t>
            </a:r>
            <a:r>
              <a:rPr lang="vi-VN" dirty="0" smtClean="0">
                <a:effectLst/>
              </a:rPr>
              <a:t>…)</a:t>
            </a:r>
            <a:r>
              <a:rPr lang="en-US" dirty="0" smtClean="0">
                <a:effectLst/>
              </a:rPr>
              <a:t> </a:t>
            </a:r>
            <a:r>
              <a:rPr lang="vi-VN" dirty="0" smtClean="0">
                <a:effectLst/>
              </a:rPr>
              <a:t>và </a:t>
            </a:r>
            <a:r>
              <a:rPr lang="vi-VN" dirty="0">
                <a:effectLst/>
              </a:rPr>
              <a:t>cài đặt cơ sở dữ liệu cho hệ </a:t>
            </a:r>
            <a:r>
              <a:rPr lang="vi-VN" dirty="0" smtClean="0">
                <a:effectLst/>
              </a:rPr>
              <a:t>thống.</a:t>
            </a:r>
            <a:endParaRPr lang="en-US" dirty="0" smtClean="0">
              <a:effectLst/>
            </a:endParaRPr>
          </a:p>
          <a:p>
            <a:pPr>
              <a:buFontTx/>
              <a:buChar char="-"/>
            </a:pPr>
            <a:r>
              <a:rPr lang="vi-VN" dirty="0" smtClean="0">
                <a:effectLst/>
              </a:rPr>
              <a:t>Lựa </a:t>
            </a:r>
            <a:r>
              <a:rPr lang="vi-VN" dirty="0">
                <a:effectLst/>
              </a:rPr>
              <a:t>chọn công cụ lập trình để xây dựng các modules chương </a:t>
            </a:r>
            <a:r>
              <a:rPr lang="vi-VN" dirty="0" smtClean="0">
                <a:effectLst/>
              </a:rPr>
              <a:t>trình</a:t>
            </a:r>
            <a:r>
              <a:rPr lang="en-US" dirty="0">
                <a:effectLst/>
              </a:rPr>
              <a:t> </a:t>
            </a:r>
            <a:r>
              <a:rPr lang="vi-VN" dirty="0" smtClean="0">
                <a:effectLst/>
              </a:rPr>
              <a:t>của </a:t>
            </a:r>
            <a:r>
              <a:rPr lang="vi-VN" dirty="0">
                <a:effectLst/>
              </a:rPr>
              <a:t>hệ thống (Microsoft Visual Studio, PHP Designer</a:t>
            </a:r>
            <a:r>
              <a:rPr lang="vi-VN" dirty="0" smtClean="0">
                <a:effectLst/>
              </a:rPr>
              <a:t>,…).</a:t>
            </a:r>
            <a:endParaRPr lang="en-US" dirty="0" smtClean="0">
              <a:effectLst/>
            </a:endParaRPr>
          </a:p>
          <a:p>
            <a:pPr>
              <a:buFontTx/>
              <a:buChar char="-"/>
            </a:pPr>
            <a:r>
              <a:rPr lang="vi-VN" dirty="0" smtClean="0">
                <a:effectLst/>
              </a:rPr>
              <a:t>Lựa </a:t>
            </a:r>
            <a:r>
              <a:rPr lang="vi-VN" dirty="0">
                <a:effectLst/>
              </a:rPr>
              <a:t>chọn công cụ để xây dựng giao diện hệ thống (DevExpress, </a:t>
            </a:r>
            <a:r>
              <a:rPr lang="vi-VN" dirty="0" smtClean="0">
                <a:effectLst/>
              </a:rPr>
              <a:t>Dot</a:t>
            </a:r>
            <a:r>
              <a:rPr lang="en-US" dirty="0" smtClean="0">
                <a:effectLst/>
              </a:rPr>
              <a:t> </a:t>
            </a:r>
            <a:r>
              <a:rPr lang="vi-VN" dirty="0" smtClean="0">
                <a:effectLst/>
              </a:rPr>
              <a:t>Net </a:t>
            </a:r>
            <a:r>
              <a:rPr lang="vi-VN" dirty="0">
                <a:effectLst/>
              </a:rPr>
              <a:t>Bar,…)</a:t>
            </a:r>
          </a:p>
          <a:p>
            <a:pPr marL="36900" indent="0">
              <a:buNone/>
            </a:pPr>
            <a:endParaRPr lang="en-US" dirty="0"/>
          </a:p>
        </p:txBody>
      </p:sp>
      <p:sp>
        <p:nvSpPr>
          <p:cNvPr id="4" name="Title 1"/>
          <p:cNvSpPr>
            <a:spLocks noGrp="1"/>
          </p:cNvSpPr>
          <p:nvPr>
            <p:ph type="title"/>
          </p:nvPr>
        </p:nvSpPr>
        <p:spPr>
          <a:xfrm>
            <a:off x="913795" y="609600"/>
            <a:ext cx="10353762" cy="970450"/>
          </a:xfrm>
        </p:spPr>
        <p:txBody>
          <a:bodyPr/>
          <a:lstStyle/>
          <a:p>
            <a:r>
              <a:rPr lang="en-US" dirty="0" smtClean="0"/>
              <a:t>2.4.2 </a:t>
            </a:r>
            <a:r>
              <a:rPr lang="en-US" dirty="0" err="1" smtClean="0"/>
              <a:t>Các</a:t>
            </a:r>
            <a:r>
              <a:rPr lang="en-US" dirty="0" smtClean="0"/>
              <a:t> </a:t>
            </a:r>
            <a:r>
              <a:rPr lang="en-US" dirty="0" err="1" smtClean="0"/>
              <a:t>bước</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hệ</a:t>
            </a:r>
            <a:r>
              <a:rPr lang="en-US" dirty="0" smtClean="0"/>
              <a:t> </a:t>
            </a:r>
            <a:r>
              <a:rPr lang="en-US" dirty="0" err="1" smtClean="0"/>
              <a:t>thống</a:t>
            </a:r>
            <a:endParaRPr lang="en-US" dirty="0"/>
          </a:p>
        </p:txBody>
      </p:sp>
    </p:spTree>
    <p:extLst>
      <p:ext uri="{BB962C8B-B14F-4D97-AF65-F5344CB8AC3E}">
        <p14:creationId xmlns:p14="http://schemas.microsoft.com/office/powerpoint/2010/main" val="3214271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1.1.2 </a:t>
            </a:r>
            <a:r>
              <a:rPr lang="en-US" dirty="0" err="1" smtClean="0"/>
              <a:t>Ưu</a:t>
            </a:r>
            <a:r>
              <a:rPr lang="en-US" dirty="0" smtClean="0"/>
              <a:t> </a:t>
            </a:r>
            <a:r>
              <a:rPr lang="en-US" dirty="0" err="1" smtClean="0"/>
              <a:t>và</a:t>
            </a:r>
            <a:r>
              <a:rPr lang="en-US" dirty="0" smtClean="0"/>
              <a:t> </a:t>
            </a:r>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waterfall </a:t>
            </a:r>
            <a:endParaRPr lang="en-US" dirty="0"/>
          </a:p>
        </p:txBody>
      </p:sp>
      <p:sp>
        <p:nvSpPr>
          <p:cNvPr id="3" name="Content Placeholder 2"/>
          <p:cNvSpPr>
            <a:spLocks noGrp="1"/>
          </p:cNvSpPr>
          <p:nvPr>
            <p:ph idx="1"/>
          </p:nvPr>
        </p:nvSpPr>
        <p:spPr>
          <a:xfrm>
            <a:off x="575035" y="1732449"/>
            <a:ext cx="5429839" cy="4413827"/>
          </a:xfrm>
        </p:spPr>
        <p:txBody>
          <a:bodyPr>
            <a:normAutofit/>
          </a:bodyPr>
          <a:lstStyle/>
          <a:p>
            <a:pPr marL="36900" indent="0">
              <a:buNone/>
            </a:pPr>
            <a:r>
              <a:rPr lang="en-US" dirty="0" err="1" smtClean="0">
                <a:effectLst/>
                <a:latin typeface="Arial" panose="020B0604020202020204" pitchFamily="34" charset="0"/>
                <a:cs typeface="Arial" panose="020B0604020202020204" pitchFamily="34" charset="0"/>
              </a:rPr>
              <a:t>Ưu</a:t>
            </a:r>
            <a:r>
              <a:rPr lang="en-US" dirty="0" smtClean="0">
                <a:effectLst/>
                <a:latin typeface="Arial" panose="020B0604020202020204" pitchFamily="34" charset="0"/>
                <a:cs typeface="Arial" panose="020B0604020202020204" pitchFamily="34" charset="0"/>
              </a:rPr>
              <a:t> </a:t>
            </a:r>
            <a:r>
              <a:rPr lang="en-US" dirty="0" err="1" smtClean="0">
                <a:effectLst/>
                <a:latin typeface="Arial" panose="020B0604020202020204" pitchFamily="34" charset="0"/>
                <a:cs typeface="Arial" panose="020B0604020202020204" pitchFamily="34" charset="0"/>
              </a:rPr>
              <a:t>điểm</a:t>
            </a:r>
            <a:r>
              <a:rPr lang="en-US" dirty="0" smtClean="0">
                <a:effectLst/>
                <a:latin typeface="Arial" panose="020B0604020202020204" pitchFamily="34" charset="0"/>
                <a:cs typeface="Arial" panose="020B0604020202020204" pitchFamily="34" charset="0"/>
              </a:rPr>
              <a:t>:</a:t>
            </a:r>
          </a:p>
          <a:p>
            <a:pPr>
              <a:buFontTx/>
              <a:buChar char="-"/>
            </a:pPr>
            <a:r>
              <a:rPr lang="vi-VN" dirty="0" smtClean="0">
                <a:effectLst/>
                <a:latin typeface="Arial" panose="020B0604020202020204" pitchFamily="34" charset="0"/>
                <a:cs typeface="Arial" panose="020B0604020202020204" pitchFamily="34" charset="0"/>
              </a:rPr>
              <a:t>Dễ </a:t>
            </a:r>
            <a:r>
              <a:rPr lang="vi-VN" dirty="0">
                <a:effectLst/>
                <a:latin typeface="Arial" panose="020B0604020202020204" pitchFamily="34" charset="0"/>
                <a:cs typeface="Arial" panose="020B0604020202020204" pitchFamily="34" charset="0"/>
              </a:rPr>
              <a:t>dàng triển khai và quy trình dễ </a:t>
            </a:r>
            <a:r>
              <a:rPr lang="vi-VN" dirty="0" smtClean="0">
                <a:effectLst/>
                <a:latin typeface="Arial" panose="020B0604020202020204" pitchFamily="34" charset="0"/>
                <a:cs typeface="Arial" panose="020B0604020202020204" pitchFamily="34" charset="0"/>
              </a:rPr>
              <a:t>hiểu</a:t>
            </a:r>
            <a:endParaRPr lang="vi-VN" dirty="0">
              <a:effectLst/>
              <a:latin typeface="Arial" panose="020B0604020202020204" pitchFamily="34" charset="0"/>
              <a:cs typeface="Arial" panose="020B0604020202020204" pitchFamily="34" charset="0"/>
            </a:endParaRPr>
          </a:p>
          <a:p>
            <a:pPr>
              <a:buFontTx/>
              <a:buChar char="-"/>
            </a:pPr>
            <a:r>
              <a:rPr lang="vi-VN" dirty="0" smtClean="0">
                <a:effectLst/>
                <a:latin typeface="Arial" panose="020B0604020202020204" pitchFamily="34" charset="0"/>
                <a:cs typeface="Arial" panose="020B0604020202020204" pitchFamily="34" charset="0"/>
              </a:rPr>
              <a:t>Đánh </a:t>
            </a:r>
            <a:r>
              <a:rPr lang="vi-VN" dirty="0">
                <a:effectLst/>
                <a:latin typeface="Arial" panose="020B0604020202020204" pitchFamily="34" charset="0"/>
                <a:cs typeface="Arial" panose="020B0604020202020204" pitchFamily="34" charset="0"/>
              </a:rPr>
              <a:t>giá chính thức vào cuối mỗi giai đoạn cho phép kiểm soát quản lý tối đa</a:t>
            </a:r>
            <a:r>
              <a:rPr lang="vi-VN" dirty="0" smtClean="0">
                <a:effectLst/>
                <a:latin typeface="Arial" panose="020B0604020202020204" pitchFamily="34" charset="0"/>
                <a:cs typeface="Arial" panose="020B0604020202020204" pitchFamily="34" charset="0"/>
              </a:rPr>
              <a:t>.</a:t>
            </a:r>
            <a:endParaRPr lang="vi-VN" dirty="0">
              <a:effectLst/>
              <a:latin typeface="Arial" panose="020B0604020202020204" pitchFamily="34" charset="0"/>
              <a:cs typeface="Arial" panose="020B0604020202020204" pitchFamily="34" charset="0"/>
            </a:endParaRPr>
          </a:p>
          <a:p>
            <a:pPr>
              <a:buFontTx/>
              <a:buChar char="-"/>
            </a:pPr>
            <a:r>
              <a:rPr lang="vi-VN" dirty="0" smtClean="0">
                <a:effectLst/>
                <a:latin typeface="Arial" panose="020B0604020202020204" pitchFamily="34" charset="0"/>
                <a:cs typeface="Arial" panose="020B0604020202020204" pitchFamily="34" charset="0"/>
              </a:rPr>
              <a:t>Cách </a:t>
            </a:r>
            <a:r>
              <a:rPr lang="vi-VN" dirty="0">
                <a:effectLst/>
                <a:latin typeface="Arial" panose="020B0604020202020204" pitchFamily="34" charset="0"/>
                <a:cs typeface="Arial" panose="020B0604020202020204" pitchFamily="34" charset="0"/>
              </a:rPr>
              <a:t>tiếp cận này yêu cầu tạo ra tài liệu hệ thống đáng kể để các yêu cầu hệ </a:t>
            </a:r>
            <a:r>
              <a:rPr lang="vi-VN" dirty="0" smtClean="0">
                <a:effectLst/>
                <a:latin typeface="Arial" panose="020B0604020202020204" pitchFamily="34" charset="0"/>
                <a:cs typeface="Arial" panose="020B0604020202020204" pitchFamily="34" charset="0"/>
              </a:rPr>
              <a:t>thống </a:t>
            </a:r>
            <a:r>
              <a:rPr lang="vi-VN" dirty="0">
                <a:effectLst/>
                <a:latin typeface="Arial" panose="020B0604020202020204" pitchFamily="34" charset="0"/>
                <a:cs typeface="Arial" panose="020B0604020202020204" pitchFamily="34" charset="0"/>
              </a:rPr>
              <a:t>có thể được truy xuất trở lại các nhu cầu kinh doanh đã nêu</a:t>
            </a:r>
            <a:r>
              <a:rPr lang="vi-VN" dirty="0" smtClean="0">
                <a:effectLst/>
                <a:latin typeface="Arial" panose="020B0604020202020204" pitchFamily="34" charset="0"/>
                <a:cs typeface="Arial" panose="020B0604020202020204" pitchFamily="34" charset="0"/>
              </a:rPr>
              <a:t>.</a:t>
            </a:r>
            <a:endParaRPr lang="vi-VN" dirty="0">
              <a:effectLst/>
              <a:latin typeface="Arial" panose="020B0604020202020204" pitchFamily="34" charset="0"/>
              <a:cs typeface="Arial" panose="020B0604020202020204" pitchFamily="34" charset="0"/>
            </a:endParaRPr>
          </a:p>
          <a:p>
            <a:pPr>
              <a:buFontTx/>
              <a:buChar char="-"/>
            </a:pPr>
            <a:r>
              <a:rPr lang="vi-VN" dirty="0" smtClean="0">
                <a:effectLst/>
                <a:latin typeface="Arial" panose="020B0604020202020204" pitchFamily="34" charset="0"/>
                <a:cs typeface="Arial" panose="020B0604020202020204" pitchFamily="34" charset="0"/>
              </a:rPr>
              <a:t>Phương </a:t>
            </a:r>
            <a:r>
              <a:rPr lang="vi-VN" dirty="0">
                <a:effectLst/>
                <a:latin typeface="Arial" panose="020B0604020202020204" pitchFamily="34" charset="0"/>
                <a:cs typeface="Arial" panose="020B0604020202020204" pitchFamily="34" charset="0"/>
              </a:rPr>
              <a:t>pháp tiếp cận tạo ra nhiều sản phẩm trung gian có thể được xem xét </a:t>
            </a:r>
            <a:r>
              <a:rPr lang="vi-VN" dirty="0" smtClean="0">
                <a:effectLst/>
                <a:latin typeface="Arial" panose="020B0604020202020204" pitchFamily="34" charset="0"/>
                <a:cs typeface="Arial" panose="020B0604020202020204" pitchFamily="34" charset="0"/>
              </a:rPr>
              <a:t>để</a:t>
            </a:r>
            <a:r>
              <a:rPr lang="en-US" dirty="0" smtClean="0">
                <a:effectLst/>
                <a:latin typeface="Arial" panose="020B0604020202020204" pitchFamily="34" charset="0"/>
                <a:cs typeface="Arial" panose="020B0604020202020204" pitchFamily="34" charset="0"/>
              </a:rPr>
              <a:t> </a:t>
            </a:r>
            <a:r>
              <a:rPr lang="vi-VN" dirty="0" smtClean="0">
                <a:effectLst/>
                <a:latin typeface="Arial" panose="020B0604020202020204" pitchFamily="34" charset="0"/>
                <a:cs typeface="Arial" panose="020B0604020202020204" pitchFamily="34" charset="0"/>
              </a:rPr>
              <a:t>đo </a:t>
            </a:r>
            <a:r>
              <a:rPr lang="vi-VN" dirty="0">
                <a:effectLst/>
                <a:latin typeface="Arial" panose="020B0604020202020204" pitchFamily="34" charset="0"/>
                <a:cs typeface="Arial" panose="020B0604020202020204" pitchFamily="34" charset="0"/>
              </a:rPr>
              <a:t>lường tiến độ phát triển hệ thống</a:t>
            </a:r>
            <a:r>
              <a:rPr lang="vi-VN" dirty="0" smtClean="0">
                <a:effectLst/>
                <a:latin typeface="Arial" panose="020B0604020202020204" pitchFamily="34" charset="0"/>
                <a:cs typeface="Arial" panose="020B0604020202020204" pitchFamily="34" charset="0"/>
              </a:rPr>
              <a:t>.</a:t>
            </a:r>
            <a:endParaRPr lang="en-US" dirty="0" smtClean="0">
              <a:effectLst/>
              <a:latin typeface="Arial" panose="020B0604020202020204" pitchFamily="34" charset="0"/>
              <a:cs typeface="Arial" panose="020B0604020202020204" pitchFamily="34" charset="0"/>
            </a:endParaRPr>
          </a:p>
          <a:p>
            <a:pPr marL="36900" indent="0">
              <a:buNone/>
            </a:pPr>
            <a:endParaRPr lang="vi-VN" dirty="0">
              <a:effectLst/>
              <a:latin typeface="Arial" panose="020B0604020202020204" pitchFamily="34" charset="0"/>
              <a:cs typeface="Arial" panose="020B0604020202020204" pitchFamily="34" charset="0"/>
            </a:endParaRPr>
          </a:p>
          <a:p>
            <a:endParaRPr lang="en-US" dirty="0"/>
          </a:p>
        </p:txBody>
      </p:sp>
      <p:sp>
        <p:nvSpPr>
          <p:cNvPr id="5" name="Content Placeholder 2"/>
          <p:cNvSpPr txBox="1">
            <a:spLocks/>
          </p:cNvSpPr>
          <p:nvPr/>
        </p:nvSpPr>
        <p:spPr>
          <a:xfrm>
            <a:off x="6004874" y="1884848"/>
            <a:ext cx="5429839" cy="4413827"/>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Nhược</a:t>
            </a:r>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điểm</a:t>
            </a:r>
            <a:r>
              <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a:buFontTx/>
              <a:buChar char="-"/>
            </a:pPr>
            <a:r>
              <a:rPr lang="vi-VN" dirty="0" smtClean="0">
                <a:effectLst>
                  <a:outerShdw blurRad="38100" dist="38100" dir="2700000" algn="tl">
                    <a:srgbClr val="000000">
                      <a:alpha val="43137"/>
                    </a:srgbClr>
                  </a:outerShdw>
                </a:effectLst>
                <a:cs typeface="Arial" panose="020B0604020202020204" pitchFamily="34" charset="0"/>
              </a:rPr>
              <a:t>Người </a:t>
            </a:r>
            <a:r>
              <a:rPr lang="vi-VN" dirty="0">
                <a:effectLst>
                  <a:outerShdw blurRad="38100" dist="38100" dir="2700000" algn="tl">
                    <a:srgbClr val="000000">
                      <a:alpha val="43137"/>
                    </a:srgbClr>
                  </a:outerShdw>
                </a:effectLst>
                <a:cs typeface="Arial" panose="020B0604020202020204" pitchFamily="34" charset="0"/>
              </a:rPr>
              <a:t>dùng có được một hệ thống đáp ứng các nhu cầu như các nhà phát triển </a:t>
            </a:r>
            <a:r>
              <a:rPr lang="vi-VN" dirty="0" smtClean="0">
                <a:effectLst>
                  <a:outerShdw blurRad="38100" dist="38100" dir="2700000" algn="tl">
                    <a:srgbClr val="000000">
                      <a:alpha val="43137"/>
                    </a:srgbClr>
                  </a:outerShdw>
                </a:effectLst>
                <a:cs typeface="Arial" panose="020B0604020202020204" pitchFamily="34" charset="0"/>
              </a:rPr>
              <a:t>đã </a:t>
            </a:r>
            <a:r>
              <a:rPr lang="vi-VN" dirty="0">
                <a:effectLst>
                  <a:outerShdw blurRad="38100" dist="38100" dir="2700000" algn="tl">
                    <a:srgbClr val="000000">
                      <a:alpha val="43137"/>
                    </a:srgbClr>
                  </a:outerShdw>
                </a:effectLst>
                <a:cs typeface="Arial" panose="020B0604020202020204" pitchFamily="34" charset="0"/>
              </a:rPr>
              <a:t>hiểu; tuy nhiên, đây có thể không phải là thứ mà người dùng thực sự cần</a:t>
            </a:r>
            <a:r>
              <a:rPr lang="vi-VN" dirty="0" smtClean="0">
                <a:effectLst>
                  <a:outerShdw blurRad="38100" dist="38100" dir="2700000" algn="tl">
                    <a:srgbClr val="000000">
                      <a:alpha val="43137"/>
                    </a:srgbClr>
                  </a:outerShdw>
                </a:effectLst>
                <a:cs typeface="Arial" panose="020B0604020202020204" pitchFamily="34" charset="0"/>
              </a:rPr>
              <a:t>.</a:t>
            </a:r>
            <a:endParaRPr lang="vi-VN" dirty="0">
              <a:effectLst>
                <a:outerShdw blurRad="38100" dist="38100" dir="2700000" algn="tl">
                  <a:srgbClr val="000000">
                    <a:alpha val="43137"/>
                  </a:srgbClr>
                </a:outerShdw>
              </a:effectLst>
              <a:cs typeface="Arial" panose="020B0604020202020204" pitchFamily="34" charset="0"/>
            </a:endParaRPr>
          </a:p>
          <a:p>
            <a:pPr>
              <a:buFontTx/>
              <a:buChar char="-"/>
            </a:pPr>
            <a:r>
              <a:rPr lang="vi-VN" dirty="0" smtClean="0">
                <a:effectLst>
                  <a:outerShdw blurRad="38100" dist="38100" dir="2700000" algn="tl">
                    <a:srgbClr val="000000">
                      <a:alpha val="43137"/>
                    </a:srgbClr>
                  </a:outerShdw>
                </a:effectLst>
                <a:cs typeface="Arial" panose="020B0604020202020204" pitchFamily="34" charset="0"/>
              </a:rPr>
              <a:t>Thông </a:t>
            </a:r>
            <a:r>
              <a:rPr lang="vi-VN" dirty="0">
                <a:effectLst>
                  <a:outerShdw blurRad="38100" dist="38100" dir="2700000" algn="tl">
                    <a:srgbClr val="000000">
                      <a:alpha val="43137"/>
                    </a:srgbClr>
                  </a:outerShdw>
                </a:effectLst>
                <a:cs typeface="Arial" panose="020B0604020202020204" pitchFamily="34" charset="0"/>
              </a:rPr>
              <a:t>thường, nhu cầu của người dùng không bị thay đổi hoặc thông báo sai </a:t>
            </a:r>
            <a:r>
              <a:rPr lang="vi-VN" dirty="0" smtClean="0">
                <a:effectLst>
                  <a:outerShdw blurRad="38100" dist="38100" dir="2700000" algn="tl">
                    <a:srgbClr val="000000">
                      <a:alpha val="43137"/>
                    </a:srgbClr>
                  </a:outerShdw>
                </a:effectLst>
                <a:cs typeface="Arial" panose="020B0604020202020204" pitchFamily="34" charset="0"/>
              </a:rPr>
              <a:t>hoặc </a:t>
            </a:r>
            <a:r>
              <a:rPr lang="vi-VN" dirty="0">
                <a:effectLst>
                  <a:outerShdw blurRad="38100" dist="38100" dir="2700000" algn="tl">
                    <a:srgbClr val="000000">
                      <a:alpha val="43137"/>
                    </a:srgbClr>
                  </a:outerShdw>
                </a:effectLst>
                <a:cs typeface="Arial" panose="020B0604020202020204" pitchFamily="34" charset="0"/>
              </a:rPr>
              <a:t>hiểu nhầm</a:t>
            </a:r>
            <a:r>
              <a:rPr lang="vi-VN" dirty="0" smtClean="0">
                <a:effectLst>
                  <a:outerShdw blurRad="38100" dist="38100" dir="2700000" algn="tl">
                    <a:srgbClr val="000000">
                      <a:alpha val="43137"/>
                    </a:srgbClr>
                  </a:outerShdw>
                </a:effectLst>
                <a:cs typeface="Arial" panose="020B0604020202020204" pitchFamily="34" charset="0"/>
              </a:rPr>
              <a:t>.</a:t>
            </a:r>
            <a:endParaRPr lang="en-US" dirty="0" smtClean="0">
              <a:effectLst>
                <a:outerShdw blurRad="38100" dist="38100" dir="2700000" algn="tl">
                  <a:srgbClr val="000000">
                    <a:alpha val="43137"/>
                  </a:srgbClr>
                </a:outerShdw>
              </a:effectLst>
              <a:cs typeface="Arial" panose="020B0604020202020204" pitchFamily="34" charset="0"/>
            </a:endParaRPr>
          </a:p>
          <a:p>
            <a:pPr>
              <a:buFontTx/>
              <a:buChar char="-"/>
            </a:pPr>
            <a:r>
              <a:rPr lang="vi-VN" dirty="0" smtClean="0">
                <a:effectLst>
                  <a:outerShdw blurRad="38100" dist="38100" dir="2700000" algn="tl">
                    <a:srgbClr val="000000">
                      <a:alpha val="43137"/>
                    </a:srgbClr>
                  </a:outerShdw>
                </a:effectLst>
                <a:cs typeface="Arial" panose="020B0604020202020204" pitchFamily="34" charset="0"/>
              </a:rPr>
              <a:t>Người </a:t>
            </a:r>
            <a:r>
              <a:rPr lang="vi-VN" dirty="0">
                <a:effectLst>
                  <a:outerShdw blurRad="38100" dist="38100" dir="2700000" algn="tl">
                    <a:srgbClr val="000000">
                      <a:alpha val="43137"/>
                    </a:srgbClr>
                  </a:outerShdw>
                </a:effectLst>
                <a:cs typeface="Arial" panose="020B0604020202020204" pitchFamily="34" charset="0"/>
              </a:rPr>
              <a:t>dùng không thể dễ dàng xem xét các sản phẩm trung gian và đánh giá </a:t>
            </a:r>
            <a:r>
              <a:rPr lang="vi-VN" dirty="0" smtClean="0">
                <a:effectLst>
                  <a:outerShdw blurRad="38100" dist="38100" dir="2700000" algn="tl">
                    <a:srgbClr val="000000">
                      <a:alpha val="43137"/>
                    </a:srgbClr>
                  </a:outerShdw>
                </a:effectLst>
                <a:cs typeface="Arial" panose="020B0604020202020204" pitchFamily="34" charset="0"/>
              </a:rPr>
              <a:t>liệu </a:t>
            </a:r>
            <a:r>
              <a:rPr lang="vi-VN" dirty="0">
                <a:effectLst>
                  <a:outerShdw blurRad="38100" dist="38100" dir="2700000" algn="tl">
                    <a:srgbClr val="000000">
                      <a:alpha val="43137"/>
                    </a:srgbClr>
                  </a:outerShdw>
                </a:effectLst>
                <a:cs typeface="Arial" panose="020B0604020202020204" pitchFamily="34" charset="0"/>
              </a:rPr>
              <a:t>một sản phẩm cụ thể (ví dụ: sơ đồ luồng dữ liệu) có dẫn đến một hệ thống </a:t>
            </a:r>
            <a:r>
              <a:rPr lang="vi-VN" dirty="0" smtClean="0">
                <a:effectLst>
                  <a:outerShdw blurRad="38100" dist="38100" dir="2700000" algn="tl">
                    <a:srgbClr val="000000">
                      <a:alpha val="43137"/>
                    </a:srgbClr>
                  </a:outerShdw>
                </a:effectLst>
                <a:cs typeface="Arial" panose="020B0604020202020204" pitchFamily="34" charset="0"/>
              </a:rPr>
              <a:t>đáp </a:t>
            </a:r>
            <a:r>
              <a:rPr lang="vi-VN" dirty="0">
                <a:effectLst>
                  <a:outerShdw blurRad="38100" dist="38100" dir="2700000" algn="tl">
                    <a:srgbClr val="000000">
                      <a:alpha val="43137"/>
                    </a:srgbClr>
                  </a:outerShdw>
                </a:effectLst>
                <a:cs typeface="Arial" panose="020B0604020202020204" pitchFamily="34" charset="0"/>
              </a:rPr>
              <a:t>ứng các yêu cầu kinh doanh của họ hay không</a:t>
            </a:r>
            <a:r>
              <a:rPr lang="vi-VN" dirty="0" smtClean="0">
                <a:effectLst>
                  <a:outerShdw blurRad="38100" dist="38100" dir="2700000" algn="tl">
                    <a:srgbClr val="000000">
                      <a:alpha val="43137"/>
                    </a:srgbClr>
                  </a:outerShdw>
                </a:effectLst>
                <a:cs typeface="Arial" panose="020B0604020202020204" pitchFamily="34" charset="0"/>
              </a:rPr>
              <a:t>.</a:t>
            </a:r>
            <a:endParaRPr lang="en-US" dirty="0" smtClean="0">
              <a:effectLst>
                <a:outerShdw blurRad="38100" dist="38100" dir="2700000" algn="tl">
                  <a:srgbClr val="000000">
                    <a:alpha val="43137"/>
                  </a:srgbClr>
                </a:outerShdw>
              </a:effectLst>
              <a:cs typeface="Arial" panose="020B0604020202020204" pitchFamily="34" charset="0"/>
            </a:endParaRPr>
          </a:p>
          <a:p>
            <a:pPr>
              <a:buFontTx/>
              <a:buChar char="-"/>
            </a:pPr>
            <a:r>
              <a:rPr lang="vi-VN" dirty="0" smtClean="0">
                <a:effectLst>
                  <a:outerShdw blurRad="38100" dist="38100" dir="2700000" algn="tl">
                    <a:srgbClr val="000000">
                      <a:alpha val="43137"/>
                    </a:srgbClr>
                  </a:outerShdw>
                </a:effectLst>
                <a:cs typeface="Arial" panose="020B0604020202020204" pitchFamily="34" charset="0"/>
              </a:rPr>
              <a:t>Không </a:t>
            </a:r>
            <a:r>
              <a:rPr lang="vi-VN" dirty="0">
                <a:effectLst>
                  <a:outerShdw blurRad="38100" dist="38100" dir="2700000" algn="tl">
                    <a:srgbClr val="000000">
                      <a:alpha val="43137"/>
                    </a:srgbClr>
                  </a:outerShdw>
                </a:effectLst>
                <a:cs typeface="Arial" panose="020B0604020202020204" pitchFamily="34" charset="0"/>
              </a:rPr>
              <a:t>phù hợp để triển khai với những dự án dài và phức tạp, có nhiều sự </a:t>
            </a:r>
            <a:r>
              <a:rPr lang="vi-VN" dirty="0" smtClean="0">
                <a:effectLst>
                  <a:outerShdw blurRad="38100" dist="38100" dir="2700000" algn="tl">
                    <a:srgbClr val="000000">
                      <a:alpha val="43137"/>
                    </a:srgbClr>
                  </a:outerShdw>
                </a:effectLst>
                <a:cs typeface="Arial" panose="020B0604020202020204" pitchFamily="34" charset="0"/>
              </a:rPr>
              <a:t>thay</a:t>
            </a:r>
            <a:r>
              <a:rPr lang="en-US" dirty="0" smtClean="0">
                <a:effectLst>
                  <a:outerShdw blurRad="38100" dist="38100" dir="2700000" algn="tl">
                    <a:srgbClr val="000000">
                      <a:alpha val="43137"/>
                    </a:srgbClr>
                  </a:outerShdw>
                </a:effectLst>
                <a:cs typeface="Arial" panose="020B0604020202020204" pitchFamily="34" charset="0"/>
              </a:rPr>
              <a:t> </a:t>
            </a:r>
            <a:r>
              <a:rPr lang="vi-VN" dirty="0" smtClean="0">
                <a:effectLst>
                  <a:outerShdw blurRad="38100" dist="38100" dir="2700000" algn="tl">
                    <a:srgbClr val="000000">
                      <a:alpha val="43137"/>
                    </a:srgbClr>
                  </a:outerShdw>
                </a:effectLst>
                <a:cs typeface="Arial" panose="020B0604020202020204" pitchFamily="34" charset="0"/>
              </a:rPr>
              <a:t>đổi </a:t>
            </a:r>
            <a:r>
              <a:rPr lang="vi-VN" dirty="0">
                <a:effectLst>
                  <a:outerShdw blurRad="38100" dist="38100" dir="2700000" algn="tl">
                    <a:srgbClr val="000000">
                      <a:alpha val="43137"/>
                    </a:srgbClr>
                  </a:outerShdw>
                </a:effectLst>
                <a:cs typeface="Arial" panose="020B0604020202020204" pitchFamily="34" charset="0"/>
              </a:rPr>
              <a:t>trong yêu cầu</a:t>
            </a:r>
            <a:r>
              <a:rPr lang="vi-VN" dirty="0" smtClean="0">
                <a:effectLst>
                  <a:outerShdw blurRad="38100" dist="38100" dir="2700000" algn="tl">
                    <a:srgbClr val="000000">
                      <a:alpha val="43137"/>
                    </a:srgbClr>
                  </a:outerShdw>
                </a:effectLst>
                <a:cs typeface="Arial" panose="020B0604020202020204" pitchFamily="34" charset="0"/>
              </a:rPr>
              <a:t>.</a:t>
            </a:r>
            <a:endParaRPr lang="en-US" dirty="0" smtClean="0">
              <a:effectLst>
                <a:outerShdw blurRad="38100" dist="38100" dir="2700000" algn="tl">
                  <a:srgbClr val="000000">
                    <a:alpha val="43137"/>
                  </a:srgbClr>
                </a:outerShdw>
              </a:effectLst>
              <a:cs typeface="Arial" panose="020B0604020202020204" pitchFamily="34" charset="0"/>
            </a:endParaRPr>
          </a:p>
          <a:p>
            <a:pPr marL="36900" indent="0">
              <a:buNone/>
            </a:pPr>
            <a:endParaRPr lang="vi-VN" dirty="0">
              <a:effectLst>
                <a:outerShdw blurRad="38100" dist="38100" dir="2700000" algn="tl">
                  <a:srgbClr val="000000">
                    <a:alpha val="43137"/>
                  </a:srgbClr>
                </a:outerShdw>
              </a:effectLst>
              <a:cs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3119041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2.1.2 </a:t>
            </a:r>
            <a:r>
              <a:rPr lang="en-US" dirty="0" err="1" smtClean="0"/>
              <a:t>Phương</a:t>
            </a:r>
            <a:r>
              <a:rPr lang="en-US" dirty="0" smtClean="0"/>
              <a:t> </a:t>
            </a:r>
            <a:r>
              <a:rPr lang="en-US" dirty="0" err="1" smtClean="0"/>
              <a:t>pháp</a:t>
            </a:r>
            <a:r>
              <a:rPr lang="en-US" dirty="0" smtClean="0"/>
              <a:t> </a:t>
            </a:r>
            <a:r>
              <a:rPr lang="en-US" dirty="0" err="1" smtClean="0"/>
              <a:t>hiện</a:t>
            </a:r>
            <a:r>
              <a:rPr lang="en-US" dirty="0" smtClean="0"/>
              <a:t> </a:t>
            </a:r>
            <a:r>
              <a:rPr lang="en-US" dirty="0" err="1" smtClean="0"/>
              <a:t>đại</a:t>
            </a:r>
            <a:r>
              <a:rPr lang="en-US" dirty="0" smtClean="0"/>
              <a:t> Agile-Scrum</a:t>
            </a:r>
            <a:endParaRPr lang="en-US" dirty="0"/>
          </a:p>
        </p:txBody>
      </p:sp>
      <p:sp>
        <p:nvSpPr>
          <p:cNvPr id="3" name="Content Placeholder 2"/>
          <p:cNvSpPr>
            <a:spLocks noGrp="1"/>
          </p:cNvSpPr>
          <p:nvPr>
            <p:ph idx="1"/>
          </p:nvPr>
        </p:nvSpPr>
        <p:spPr>
          <a:xfrm>
            <a:off x="235670" y="1732449"/>
            <a:ext cx="5854045" cy="4998289"/>
          </a:xfrm>
        </p:spPr>
        <p:txBody>
          <a:bodyPr>
            <a:normAutofit fontScale="85000" lnSpcReduction="20000"/>
          </a:bodyPr>
          <a:lstStyle/>
          <a:p>
            <a:r>
              <a:rPr lang="en-US" dirty="0" err="1" smtClean="0"/>
              <a:t>Khái</a:t>
            </a:r>
            <a:r>
              <a:rPr lang="en-US" dirty="0" smtClean="0"/>
              <a:t> </a:t>
            </a:r>
            <a:r>
              <a:rPr lang="en-US" dirty="0" err="1" smtClean="0"/>
              <a:t>niệm</a:t>
            </a:r>
            <a:r>
              <a:rPr lang="en-US" dirty="0" smtClean="0"/>
              <a:t> Agile </a:t>
            </a:r>
          </a:p>
          <a:p>
            <a:pPr marL="36900" indent="0">
              <a:buNone/>
            </a:pPr>
            <a:r>
              <a:rPr lang="vi-VN" dirty="0">
                <a:effectLst/>
              </a:rPr>
              <a:t>Là một tập hợp các phương thức phát triển lặp và tăng dần trong đó các yêu cầu và</a:t>
            </a:r>
          </a:p>
          <a:p>
            <a:pPr marL="36900" indent="0">
              <a:buNone/>
            </a:pPr>
            <a:r>
              <a:rPr lang="vi-VN" dirty="0">
                <a:effectLst/>
              </a:rPr>
              <a:t>giải pháp được phát triển thông qua sự liên kết cộng tác giữa các nhóm tự quản và liên </a:t>
            </a:r>
          </a:p>
          <a:p>
            <a:pPr marL="36900" indent="0">
              <a:buNone/>
            </a:pPr>
            <a:r>
              <a:rPr lang="vi-VN" dirty="0">
                <a:effectLst/>
              </a:rPr>
              <a:t>chức năng. Agile là cách thức làm phần mềm linh hoạt để làm sao đưa sản phẩm đến tay </a:t>
            </a:r>
          </a:p>
          <a:p>
            <a:pPr marL="36900" indent="0">
              <a:buNone/>
            </a:pPr>
            <a:r>
              <a:rPr lang="vi-VN" dirty="0">
                <a:effectLst/>
              </a:rPr>
              <a:t>người dùng càng nhanh càng tốt càng sớm càng </a:t>
            </a:r>
            <a:r>
              <a:rPr lang="vi-VN" dirty="0" smtClean="0">
                <a:effectLst/>
              </a:rPr>
              <a:t>tốt</a:t>
            </a:r>
            <a:endParaRPr lang="en-US" dirty="0" smtClean="0"/>
          </a:p>
          <a:p>
            <a:r>
              <a:rPr lang="en-US" dirty="0" err="1" smtClean="0"/>
              <a:t>Khái</a:t>
            </a:r>
            <a:r>
              <a:rPr lang="en-US" dirty="0" smtClean="0"/>
              <a:t> </a:t>
            </a:r>
            <a:r>
              <a:rPr lang="en-US" dirty="0" err="1" smtClean="0"/>
              <a:t>niệm</a:t>
            </a:r>
            <a:r>
              <a:rPr lang="en-US" dirty="0" smtClean="0"/>
              <a:t> Scrum</a:t>
            </a:r>
          </a:p>
          <a:p>
            <a:r>
              <a:rPr lang="vi-VN" dirty="0">
                <a:effectLst/>
              </a:rPr>
              <a:t>Scrum là một khung phát triển Agile sử dụng phương pháp dựa trên nhóm để giữ </a:t>
            </a:r>
          </a:p>
          <a:p>
            <a:r>
              <a:rPr lang="vi-VN" dirty="0">
                <a:effectLst/>
              </a:rPr>
              <a:t>cho nỗ lực phát triển tập trung và nhanh chóng. Scrum nhấn mạnh các cá nhân và các </a:t>
            </a:r>
          </a:p>
          <a:p>
            <a:r>
              <a:rPr lang="vi-VN" dirty="0">
                <a:effectLst/>
              </a:rPr>
              <a:t>tương tác đối với quy trình và công cụ, phần mềm trên tài liệu toàn diện, hợp tác của </a:t>
            </a:r>
          </a:p>
          <a:p>
            <a:r>
              <a:rPr lang="vi-VN" dirty="0">
                <a:effectLst/>
              </a:rPr>
              <a:t>khách hàng về đàm phán hợp đồng và phản hồi thay đổi theo kế hoạch</a:t>
            </a:r>
          </a:p>
          <a:p>
            <a:pPr marL="36900" indent="0">
              <a:buNone/>
            </a:pPr>
            <a:endParaRPr lang="en-US" dirty="0" smtClean="0"/>
          </a:p>
          <a:p>
            <a:pPr marL="3690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7617" y="1936457"/>
            <a:ext cx="5048988" cy="3917587"/>
          </a:xfrm>
          <a:prstGeom prst="rect">
            <a:avLst/>
          </a:prstGeom>
        </p:spPr>
      </p:pic>
    </p:spTree>
    <p:extLst>
      <p:ext uri="{BB962C8B-B14F-4D97-AF65-F5344CB8AC3E}">
        <p14:creationId xmlns:p14="http://schemas.microsoft.com/office/powerpoint/2010/main" val="424574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2.1.3 </a:t>
            </a:r>
            <a:r>
              <a:rPr lang="en-US" dirty="0" err="1" smtClean="0"/>
              <a:t>Khi</a:t>
            </a:r>
            <a:r>
              <a:rPr lang="en-US" dirty="0" smtClean="0"/>
              <a:t> </a:t>
            </a:r>
            <a:r>
              <a:rPr lang="en-US" dirty="0" err="1" smtClean="0"/>
              <a:t>nào</a:t>
            </a:r>
            <a:r>
              <a:rPr lang="en-US" dirty="0" smtClean="0"/>
              <a:t> </a:t>
            </a:r>
            <a:r>
              <a:rPr lang="en-US" dirty="0" err="1" smtClean="0"/>
              <a:t>nên</a:t>
            </a:r>
            <a:r>
              <a:rPr lang="en-US" dirty="0" smtClean="0"/>
              <a:t> </a:t>
            </a:r>
            <a:r>
              <a:rPr lang="en-US" dirty="0" err="1" smtClean="0"/>
              <a:t>sử</a:t>
            </a:r>
            <a:r>
              <a:rPr lang="en-US" dirty="0" smtClean="0"/>
              <a:t> </a:t>
            </a:r>
            <a:r>
              <a:rPr lang="en-US" dirty="0" err="1" smtClean="0"/>
              <a:t>dụng</a:t>
            </a:r>
            <a:r>
              <a:rPr lang="en-US" dirty="0" smtClean="0"/>
              <a:t> Agile </a:t>
            </a:r>
            <a:r>
              <a:rPr lang="en-US" dirty="0" err="1" smtClean="0"/>
              <a:t>và</a:t>
            </a:r>
            <a:r>
              <a:rPr lang="en-US" dirty="0" smtClean="0"/>
              <a:t> </a:t>
            </a:r>
            <a:r>
              <a:rPr lang="en-US" dirty="0" err="1" smtClean="0"/>
              <a:t>khi</a:t>
            </a:r>
            <a:r>
              <a:rPr lang="en-US" dirty="0" smtClean="0"/>
              <a:t> </a:t>
            </a:r>
            <a:r>
              <a:rPr lang="en-US" dirty="0" err="1" smtClean="0"/>
              <a:t>nào</a:t>
            </a:r>
            <a:r>
              <a:rPr lang="en-US" dirty="0" smtClean="0"/>
              <a:t> </a:t>
            </a:r>
            <a:r>
              <a:rPr lang="en-US" dirty="0" err="1" smtClean="0"/>
              <a:t>thì</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 Agile</a:t>
            </a:r>
            <a:endParaRPr lang="en-US" dirty="0"/>
          </a:p>
        </p:txBody>
      </p:sp>
      <p:pic>
        <p:nvPicPr>
          <p:cNvPr id="4" name="Content Placeholder 3"/>
          <p:cNvPicPr>
            <a:picLocks noGrp="1" noChangeAspect="1"/>
          </p:cNvPicPr>
          <p:nvPr>
            <p:ph idx="1"/>
          </p:nvPr>
        </p:nvPicPr>
        <p:blipFill>
          <a:blip r:embed="rId2"/>
          <a:stretch>
            <a:fillRect/>
          </a:stretch>
        </p:blipFill>
        <p:spPr>
          <a:xfrm>
            <a:off x="1575236" y="1800520"/>
            <a:ext cx="9030879" cy="4939645"/>
          </a:xfrm>
          <a:prstGeom prst="rect">
            <a:avLst/>
          </a:prstGeom>
        </p:spPr>
      </p:pic>
    </p:spTree>
    <p:extLst>
      <p:ext uri="{BB962C8B-B14F-4D97-AF65-F5344CB8AC3E}">
        <p14:creationId xmlns:p14="http://schemas.microsoft.com/office/powerpoint/2010/main" val="1134176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2.1.4 </a:t>
            </a:r>
            <a:r>
              <a:rPr lang="en-US" dirty="0" err="1" smtClean="0"/>
              <a:t>Ưu</a:t>
            </a:r>
            <a:r>
              <a:rPr lang="en-US" dirty="0" smtClean="0"/>
              <a:t> </a:t>
            </a:r>
            <a:r>
              <a:rPr lang="en-US" dirty="0" err="1" smtClean="0"/>
              <a:t>và</a:t>
            </a:r>
            <a:r>
              <a:rPr lang="en-US" dirty="0" smtClean="0"/>
              <a:t> </a:t>
            </a:r>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Agile</a:t>
            </a:r>
            <a:endParaRPr lang="en-US" dirty="0"/>
          </a:p>
        </p:txBody>
      </p:sp>
      <p:sp>
        <p:nvSpPr>
          <p:cNvPr id="3" name="Content Placeholder 2"/>
          <p:cNvSpPr>
            <a:spLocks noGrp="1"/>
          </p:cNvSpPr>
          <p:nvPr>
            <p:ph idx="1"/>
          </p:nvPr>
        </p:nvSpPr>
        <p:spPr>
          <a:xfrm>
            <a:off x="913795" y="1732449"/>
            <a:ext cx="4761141" cy="4058751"/>
          </a:xfrm>
        </p:spPr>
        <p:txBody>
          <a:bodyPr>
            <a:normAutofit/>
          </a:bodyPr>
          <a:lstStyle/>
          <a:p>
            <a:r>
              <a:rPr lang="en-US" dirty="0" err="1" smtClean="0"/>
              <a:t>Ưu</a:t>
            </a:r>
            <a:r>
              <a:rPr lang="en-US" dirty="0" smtClean="0"/>
              <a:t> </a:t>
            </a:r>
            <a:r>
              <a:rPr lang="en-US" dirty="0" err="1" smtClean="0"/>
              <a:t>điểm</a:t>
            </a:r>
            <a:r>
              <a:rPr lang="en-US" dirty="0" smtClean="0"/>
              <a:t>:</a:t>
            </a:r>
          </a:p>
          <a:p>
            <a:pPr>
              <a:buFontTx/>
              <a:buChar char="-"/>
            </a:pPr>
            <a:r>
              <a:rPr lang="vi-VN" dirty="0" smtClean="0">
                <a:effectLst/>
              </a:rPr>
              <a:t>Đối </a:t>
            </a:r>
            <a:r>
              <a:rPr lang="vi-VN" dirty="0">
                <a:effectLst/>
              </a:rPr>
              <a:t>với các dự án phù hợp, phương pháp </a:t>
            </a:r>
            <a:r>
              <a:rPr lang="vi-VN" dirty="0" smtClean="0">
                <a:effectLst/>
              </a:rPr>
              <a:t>này </a:t>
            </a:r>
            <a:r>
              <a:rPr lang="vi-VN" dirty="0">
                <a:effectLst/>
              </a:rPr>
              <a:t>đưa một </a:t>
            </a:r>
            <a:r>
              <a:rPr lang="en-US" dirty="0" err="1" smtClean="0">
                <a:effectLst/>
                <a:latin typeface="Arial" panose="020B0604020202020204" pitchFamily="34" charset="0"/>
                <a:cs typeface="Arial" panose="020B0604020202020204" pitchFamily="34" charset="0"/>
              </a:rPr>
              <a:t>ứng</a:t>
            </a:r>
            <a:r>
              <a:rPr lang="en-US" dirty="0" smtClean="0">
                <a:effectLst/>
                <a:latin typeface="Arial" panose="020B0604020202020204" pitchFamily="34" charset="0"/>
                <a:cs typeface="Arial" panose="020B0604020202020204" pitchFamily="34" charset="0"/>
              </a:rPr>
              <a:t> d</a:t>
            </a:r>
            <a:r>
              <a:rPr lang="vi-VN" dirty="0" smtClean="0">
                <a:effectLst/>
              </a:rPr>
              <a:t>ụng </a:t>
            </a:r>
            <a:r>
              <a:rPr lang="vi-VN" dirty="0">
                <a:effectLst/>
              </a:rPr>
              <a:t>vào sản xuất sớm hơn bất kỳ cách tiếp cận nào </a:t>
            </a:r>
            <a:r>
              <a:rPr lang="vi-VN" dirty="0" smtClean="0">
                <a:effectLst/>
              </a:rPr>
              <a:t>khác</a:t>
            </a:r>
            <a:r>
              <a:rPr lang="en-US" dirty="0" smtClean="0">
                <a:effectLst/>
              </a:rPr>
              <a:t>.</a:t>
            </a:r>
          </a:p>
          <a:p>
            <a:pPr>
              <a:buFontTx/>
              <a:buChar char="-"/>
            </a:pPr>
            <a:r>
              <a:rPr lang="vi-VN" dirty="0" smtClean="0">
                <a:effectLst/>
              </a:rPr>
              <a:t>Tài </a:t>
            </a:r>
            <a:r>
              <a:rPr lang="vi-VN" dirty="0">
                <a:effectLst/>
              </a:rPr>
              <a:t>liệu được sản xuất như một sản </a:t>
            </a:r>
            <a:r>
              <a:rPr lang="vi-VN" dirty="0" smtClean="0">
                <a:effectLst/>
              </a:rPr>
              <a:t>phẩm phụ của việc hoàn thành các nhiệm vụ dự án</a:t>
            </a:r>
            <a:endParaRPr lang="en-US" dirty="0" smtClean="0">
              <a:effectLst/>
            </a:endParaRPr>
          </a:p>
          <a:p>
            <a:pPr>
              <a:buFontTx/>
              <a:buChar char="-"/>
            </a:pPr>
            <a:r>
              <a:rPr lang="vi-VN" dirty="0" smtClean="0">
                <a:effectLst/>
              </a:rPr>
              <a:t>Agile </a:t>
            </a:r>
            <a:r>
              <a:rPr lang="vi-VN" dirty="0">
                <a:effectLst/>
              </a:rPr>
              <a:t>buộc làm việc nhóm và rất nhiều </a:t>
            </a:r>
            <a:r>
              <a:rPr lang="vi-VN" dirty="0" smtClean="0">
                <a:effectLst/>
              </a:rPr>
              <a:t>tương </a:t>
            </a:r>
            <a:r>
              <a:rPr lang="vi-VN" dirty="0">
                <a:effectLst/>
              </a:rPr>
              <a:t>tác giữa người dùng và các bên liên </a:t>
            </a:r>
            <a:r>
              <a:rPr lang="vi-VN" dirty="0" smtClean="0">
                <a:effectLst/>
              </a:rPr>
              <a:t>quan</a:t>
            </a:r>
            <a:endParaRPr lang="en-US" dirty="0" smtClean="0">
              <a:effectLst/>
            </a:endParaRPr>
          </a:p>
          <a:p>
            <a:pPr marL="36900" indent="0">
              <a:buNone/>
            </a:pPr>
            <a:endParaRPr lang="vi-VN" dirty="0">
              <a:effectLst/>
            </a:endParaRPr>
          </a:p>
          <a:p>
            <a:pPr>
              <a:buFontTx/>
              <a:buChar char="-"/>
            </a:pPr>
            <a:endParaRPr lang="vi-VN" dirty="0" smtClean="0">
              <a:effectLst/>
            </a:endParaRPr>
          </a:p>
          <a:p>
            <a:pPr>
              <a:buFontTx/>
              <a:buChar char="-"/>
            </a:pPr>
            <a:endParaRPr lang="en-US" dirty="0">
              <a:effectLst/>
            </a:endParaRPr>
          </a:p>
          <a:p>
            <a:pPr marL="36900" indent="0">
              <a:buNone/>
            </a:pPr>
            <a:endParaRPr lang="vi-VN" dirty="0">
              <a:effectLst/>
            </a:endParaRPr>
          </a:p>
          <a:p>
            <a:pPr marL="36900" indent="0">
              <a:buNone/>
            </a:pPr>
            <a:endParaRPr lang="en-US" dirty="0"/>
          </a:p>
        </p:txBody>
      </p:sp>
      <p:sp>
        <p:nvSpPr>
          <p:cNvPr id="4" name="Content Placeholder 2"/>
          <p:cNvSpPr txBox="1">
            <a:spLocks/>
          </p:cNvSpPr>
          <p:nvPr/>
        </p:nvSpPr>
        <p:spPr>
          <a:xfrm>
            <a:off x="6551628" y="1732449"/>
            <a:ext cx="4798243" cy="4058751"/>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err="1" smtClean="0">
                <a:latin typeface="Arial" panose="020B0604020202020204" pitchFamily="34" charset="0"/>
                <a:cs typeface="Arial" panose="020B0604020202020204" pitchFamily="34" charset="0"/>
              </a:rPr>
              <a:t>Nhược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điểm</a:t>
            </a:r>
            <a:r>
              <a:rPr lang="en-US" dirty="0" smtClean="0">
                <a:latin typeface="Arial" panose="020B0604020202020204" pitchFamily="34" charset="0"/>
                <a:cs typeface="Arial" panose="020B0604020202020204" pitchFamily="34" charset="0"/>
              </a:rPr>
              <a:t>:</a:t>
            </a:r>
          </a:p>
          <a:p>
            <a:pPr>
              <a:buFontTx/>
              <a:buChar char="-"/>
            </a:pPr>
            <a:r>
              <a:rPr lang="en-US" dirty="0" err="1" smtClean="0">
                <a:effectLst/>
                <a:latin typeface="Arial" panose="020B0604020202020204" pitchFamily="34" charset="0"/>
                <a:cs typeface="Arial" panose="020B0604020202020204" pitchFamily="34" charset="0"/>
              </a:rPr>
              <a:t>Đó</a:t>
            </a:r>
            <a:r>
              <a:rPr lang="en-US" dirty="0" smtClean="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là</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một</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quá</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trình</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căng</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thẳng</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có</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thể</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đốt</a:t>
            </a:r>
            <a:r>
              <a:rPr lang="en-US" dirty="0">
                <a:effectLst/>
                <a:latin typeface="Arial" panose="020B0604020202020204" pitchFamily="34" charset="0"/>
                <a:cs typeface="Arial" panose="020B0604020202020204" pitchFamily="34" charset="0"/>
              </a:rPr>
              <a:t> </a:t>
            </a:r>
            <a:r>
              <a:rPr lang="en-US" dirty="0" err="1" smtClean="0">
                <a:effectLst/>
                <a:latin typeface="Arial" panose="020B0604020202020204" pitchFamily="34" charset="0"/>
                <a:cs typeface="Arial" panose="020B0604020202020204" pitchFamily="34" charset="0"/>
              </a:rPr>
              <a:t>cháy</a:t>
            </a:r>
            <a:r>
              <a:rPr lang="en-US" dirty="0" smtClean="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các</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nhà</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phát</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triển</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hệ</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thống</a:t>
            </a:r>
            <a:r>
              <a:rPr lang="en-US" dirty="0">
                <a:effectLst/>
                <a:latin typeface="Arial" panose="020B0604020202020204" pitchFamily="34" charset="0"/>
                <a:cs typeface="Arial" panose="020B0604020202020204" pitchFamily="34" charset="0"/>
              </a:rPr>
              <a:t> </a:t>
            </a:r>
            <a:r>
              <a:rPr lang="en-US" dirty="0" err="1">
                <a:effectLst/>
                <a:latin typeface="Arial" panose="020B0604020202020204" pitchFamily="34" charset="0"/>
                <a:cs typeface="Arial" panose="020B0604020202020204" pitchFamily="34" charset="0"/>
              </a:rPr>
              <a:t>và</a:t>
            </a:r>
            <a:r>
              <a:rPr lang="en-US" dirty="0">
                <a:effectLst/>
                <a:latin typeface="Arial" panose="020B0604020202020204" pitchFamily="34" charset="0"/>
                <a:cs typeface="Arial" panose="020B0604020202020204" pitchFamily="34" charset="0"/>
              </a:rPr>
              <a:t> </a:t>
            </a:r>
            <a:r>
              <a:rPr lang="en-US" dirty="0" err="1" smtClean="0">
                <a:effectLst/>
                <a:latin typeface="Arial" panose="020B0604020202020204" pitchFamily="34" charset="0"/>
                <a:cs typeface="Arial" panose="020B0604020202020204" pitchFamily="34" charset="0"/>
              </a:rPr>
              <a:t>những</a:t>
            </a:r>
            <a:r>
              <a:rPr lang="en-US" dirty="0">
                <a:effectLst/>
                <a:latin typeface="Arial" panose="020B0604020202020204" pitchFamily="34" charset="0"/>
                <a:cs typeface="Arial" panose="020B0604020202020204" pitchFamily="34" charset="0"/>
              </a:rPr>
              <a:t> </a:t>
            </a:r>
            <a:r>
              <a:rPr lang="en-US" dirty="0" err="1" smtClean="0">
                <a:effectLst/>
                <a:latin typeface="Arial" panose="020B0604020202020204" pitchFamily="34" charset="0"/>
                <a:cs typeface="Arial" panose="020B0604020202020204" pitchFamily="34" charset="0"/>
              </a:rPr>
              <a:t>người</a:t>
            </a:r>
            <a:r>
              <a:rPr lang="en-US" dirty="0" smtClean="0">
                <a:effectLst/>
                <a:latin typeface="Arial" panose="020B0604020202020204" pitchFamily="34" charset="0"/>
                <a:cs typeface="Arial" panose="020B0604020202020204" pitchFamily="34" charset="0"/>
              </a:rPr>
              <a:t> </a:t>
            </a:r>
            <a:r>
              <a:rPr lang="en-US" dirty="0" err="1" smtClean="0">
                <a:effectLst/>
                <a:latin typeface="Arial" panose="020B0604020202020204" pitchFamily="34" charset="0"/>
                <a:cs typeface="Arial" panose="020B0604020202020204" pitchFamily="34" charset="0"/>
              </a:rPr>
              <a:t>tham</a:t>
            </a:r>
            <a:r>
              <a:rPr lang="en-US" dirty="0" smtClean="0">
                <a:effectLst/>
                <a:latin typeface="Arial" panose="020B0604020202020204" pitchFamily="34" charset="0"/>
                <a:cs typeface="Arial" panose="020B0604020202020204" pitchFamily="34" charset="0"/>
              </a:rPr>
              <a:t> </a:t>
            </a:r>
            <a:r>
              <a:rPr lang="en-US" dirty="0" err="1" smtClean="0">
                <a:effectLst/>
                <a:latin typeface="Arial" panose="020B0604020202020204" pitchFamily="34" charset="0"/>
                <a:cs typeface="Arial" panose="020B0604020202020204" pitchFamily="34" charset="0"/>
              </a:rPr>
              <a:t>gia</a:t>
            </a:r>
            <a:r>
              <a:rPr lang="en-US" dirty="0" smtClean="0">
                <a:effectLst/>
                <a:latin typeface="Arial" panose="020B0604020202020204" pitchFamily="34" charset="0"/>
                <a:cs typeface="Arial" panose="020B0604020202020204" pitchFamily="34" charset="0"/>
              </a:rPr>
              <a:t> </a:t>
            </a:r>
            <a:r>
              <a:rPr lang="en-US" dirty="0" err="1" smtClean="0">
                <a:effectLst/>
                <a:latin typeface="Arial" panose="020B0604020202020204" pitchFamily="34" charset="0"/>
                <a:cs typeface="Arial" panose="020B0604020202020204" pitchFamily="34" charset="0"/>
              </a:rPr>
              <a:t>dự</a:t>
            </a:r>
            <a:r>
              <a:rPr lang="en-US" dirty="0" smtClean="0">
                <a:effectLst/>
                <a:latin typeface="Arial" panose="020B0604020202020204" pitchFamily="34" charset="0"/>
                <a:cs typeface="Arial" panose="020B0604020202020204" pitchFamily="34" charset="0"/>
              </a:rPr>
              <a:t> </a:t>
            </a:r>
            <a:r>
              <a:rPr lang="en-US" dirty="0" err="1" smtClean="0">
                <a:effectLst/>
                <a:latin typeface="Arial" panose="020B0604020202020204" pitchFamily="34" charset="0"/>
                <a:cs typeface="Arial" panose="020B0604020202020204" pitchFamily="34" charset="0"/>
              </a:rPr>
              <a:t>án</a:t>
            </a:r>
            <a:r>
              <a:rPr lang="en-US" dirty="0" smtClean="0">
                <a:effectLst/>
                <a:latin typeface="Arial" panose="020B0604020202020204" pitchFamily="34" charset="0"/>
                <a:cs typeface="Arial" panose="020B0604020202020204" pitchFamily="34" charset="0"/>
              </a:rPr>
              <a:t> </a:t>
            </a:r>
            <a:r>
              <a:rPr lang="en-US" dirty="0" err="1" smtClean="0">
                <a:effectLst/>
                <a:latin typeface="Arial" panose="020B0604020202020204" pitchFamily="34" charset="0"/>
                <a:cs typeface="Arial" panose="020B0604020202020204" pitchFamily="34" charset="0"/>
              </a:rPr>
              <a:t>khác</a:t>
            </a:r>
            <a:r>
              <a:rPr lang="en-US" dirty="0" smtClean="0">
                <a:effectLst/>
                <a:latin typeface="Arial" panose="020B0604020202020204" pitchFamily="34" charset="0"/>
                <a:cs typeface="Arial" panose="020B0604020202020204" pitchFamily="34" charset="0"/>
              </a:rPr>
              <a:t>.</a:t>
            </a:r>
          </a:p>
          <a:p>
            <a:pPr>
              <a:buFontTx/>
              <a:buChar char="-"/>
            </a:pPr>
            <a:r>
              <a:rPr lang="vi-VN" dirty="0" smtClean="0">
                <a:effectLst/>
                <a:latin typeface="Arial" panose="020B0604020202020204" pitchFamily="34" charset="0"/>
                <a:cs typeface="Arial" panose="020B0604020202020204" pitchFamily="34" charset="0"/>
              </a:rPr>
              <a:t>Cách </a:t>
            </a:r>
            <a:r>
              <a:rPr lang="vi-VN" dirty="0">
                <a:effectLst/>
                <a:latin typeface="Arial" panose="020B0604020202020204" pitchFamily="34" charset="0"/>
                <a:cs typeface="Arial" panose="020B0604020202020204" pitchFamily="34" charset="0"/>
              </a:rPr>
              <a:t>tiếp cận này đòi hỏi các nhà phân </a:t>
            </a:r>
            <a:r>
              <a:rPr lang="vi-VN" dirty="0" smtClean="0">
                <a:effectLst/>
                <a:latin typeface="Arial" panose="020B0604020202020204" pitchFamily="34" charset="0"/>
                <a:cs typeface="Arial" panose="020B0604020202020204" pitchFamily="34" charset="0"/>
              </a:rPr>
              <a:t>tích </a:t>
            </a:r>
            <a:r>
              <a:rPr lang="vi-VN" dirty="0">
                <a:effectLst/>
                <a:latin typeface="Arial" panose="020B0604020202020204" pitchFamily="34" charset="0"/>
                <a:cs typeface="Arial" panose="020B0604020202020204" pitchFamily="34" charset="0"/>
              </a:rPr>
              <a:t>và người dùng hệ thống phải có kỹ </a:t>
            </a:r>
            <a:r>
              <a:rPr lang="vi-VN" dirty="0" smtClean="0">
                <a:effectLst/>
                <a:latin typeface="Arial" panose="020B0604020202020204" pitchFamily="34" charset="0"/>
                <a:cs typeface="Arial" panose="020B0604020202020204" pitchFamily="34" charset="0"/>
              </a:rPr>
              <a:t>năng </a:t>
            </a:r>
            <a:r>
              <a:rPr lang="vi-VN" dirty="0">
                <a:effectLst/>
                <a:latin typeface="Arial" panose="020B0604020202020204" pitchFamily="34" charset="0"/>
                <a:cs typeface="Arial" panose="020B0604020202020204" pitchFamily="34" charset="0"/>
              </a:rPr>
              <a:t>trong các công cụ phát triển hệ </a:t>
            </a:r>
            <a:r>
              <a:rPr lang="vi-VN" dirty="0" smtClean="0">
                <a:effectLst/>
                <a:latin typeface="Arial" panose="020B0604020202020204" pitchFamily="34" charset="0"/>
                <a:cs typeface="Arial" panose="020B0604020202020204" pitchFamily="34" charset="0"/>
              </a:rPr>
              <a:t>thống</a:t>
            </a:r>
            <a:r>
              <a:rPr lang="en-US" dirty="0" smtClean="0">
                <a:effectLst/>
                <a:latin typeface="Arial" panose="020B0604020202020204" pitchFamily="34" charset="0"/>
                <a:cs typeface="Arial" panose="020B0604020202020204" pitchFamily="34" charset="0"/>
              </a:rPr>
              <a:t> </a:t>
            </a:r>
            <a:r>
              <a:rPr lang="vi-VN" dirty="0" smtClean="0">
                <a:effectLst/>
                <a:latin typeface="Arial" panose="020B0604020202020204" pitchFamily="34" charset="0"/>
                <a:cs typeface="Arial" panose="020B0604020202020204" pitchFamily="34" charset="0"/>
              </a:rPr>
              <a:t>Agile </a:t>
            </a:r>
            <a:r>
              <a:rPr lang="vi-VN" dirty="0">
                <a:effectLst/>
                <a:latin typeface="Arial" panose="020B0604020202020204" pitchFamily="34" charset="0"/>
                <a:cs typeface="Arial" panose="020B0604020202020204" pitchFamily="34" charset="0"/>
              </a:rPr>
              <a:t>và các kỹ thuật </a:t>
            </a:r>
            <a:r>
              <a:rPr lang="vi-VN" dirty="0" smtClean="0">
                <a:effectLst/>
                <a:latin typeface="Arial" panose="020B0604020202020204" pitchFamily="34" charset="0"/>
                <a:cs typeface="Arial" panose="020B0604020202020204" pitchFamily="34" charset="0"/>
              </a:rPr>
              <a:t>Agile</a:t>
            </a:r>
            <a:endParaRPr lang="en-US" dirty="0" smtClean="0">
              <a:effectLst/>
              <a:latin typeface="Arial" panose="020B0604020202020204" pitchFamily="34" charset="0"/>
              <a:cs typeface="Arial" panose="020B0604020202020204" pitchFamily="34" charset="0"/>
            </a:endParaRPr>
          </a:p>
          <a:p>
            <a:pPr>
              <a:buFontTx/>
              <a:buChar char="-"/>
            </a:pPr>
            <a:r>
              <a:rPr lang="vi-VN" dirty="0" smtClean="0">
                <a:effectLst/>
                <a:latin typeface="Arial" panose="020B0604020202020204" pitchFamily="34" charset="0"/>
                <a:cs typeface="Arial" panose="020B0604020202020204" pitchFamily="34" charset="0"/>
              </a:rPr>
              <a:t>Agile </a:t>
            </a:r>
            <a:r>
              <a:rPr lang="vi-VN" dirty="0">
                <a:effectLst/>
                <a:latin typeface="Arial" panose="020B0604020202020204" pitchFamily="34" charset="0"/>
                <a:cs typeface="Arial" panose="020B0604020202020204" pitchFamily="34" charset="0"/>
              </a:rPr>
              <a:t>đòi hỏi một tỷ lệ lớn hơn thời gian </a:t>
            </a:r>
            <a:r>
              <a:rPr lang="vi-VN" dirty="0" smtClean="0">
                <a:effectLst/>
                <a:latin typeface="Arial" panose="020B0604020202020204" pitchFamily="34" charset="0"/>
                <a:cs typeface="Arial" panose="020B0604020202020204" pitchFamily="34" charset="0"/>
              </a:rPr>
              <a:t>của </a:t>
            </a:r>
            <a:r>
              <a:rPr lang="vi-VN" dirty="0">
                <a:effectLst/>
                <a:latin typeface="Arial" panose="020B0604020202020204" pitchFamily="34" charset="0"/>
                <a:cs typeface="Arial" panose="020B0604020202020204" pitchFamily="34" charset="0"/>
              </a:rPr>
              <a:t>các bên liên quan và người dùng so </a:t>
            </a:r>
            <a:r>
              <a:rPr lang="vi-VN" dirty="0" smtClean="0">
                <a:effectLst/>
                <a:latin typeface="Arial" panose="020B0604020202020204" pitchFamily="34" charset="0"/>
                <a:cs typeface="Arial" panose="020B0604020202020204" pitchFamily="34" charset="0"/>
              </a:rPr>
              <a:t>với </a:t>
            </a:r>
            <a:r>
              <a:rPr lang="vi-VN" dirty="0">
                <a:effectLst/>
                <a:latin typeface="Arial" panose="020B0604020202020204" pitchFamily="34" charset="0"/>
                <a:cs typeface="Arial" panose="020B0604020202020204" pitchFamily="34" charset="0"/>
              </a:rPr>
              <a:t>các phương pháp </a:t>
            </a:r>
            <a:r>
              <a:rPr lang="vi-VN" dirty="0" smtClean="0">
                <a:effectLst/>
                <a:latin typeface="Arial" panose="020B0604020202020204" pitchFamily="34" charset="0"/>
                <a:cs typeface="Arial" panose="020B0604020202020204" pitchFamily="34" charset="0"/>
              </a:rPr>
              <a:t>khác</a:t>
            </a:r>
            <a:endParaRPr lang="en-US" dirty="0" smtClean="0">
              <a:effectLst/>
              <a:latin typeface="Arial" panose="020B0604020202020204" pitchFamily="34" charset="0"/>
              <a:cs typeface="Arial" panose="020B0604020202020204" pitchFamily="34" charset="0"/>
            </a:endParaRPr>
          </a:p>
          <a:p>
            <a:pPr marL="36900" indent="0">
              <a:buNone/>
            </a:pPr>
            <a:endParaRPr lang="vi-VN" dirty="0">
              <a:effectLst/>
            </a:endParaRPr>
          </a:p>
          <a:p>
            <a:pPr>
              <a:buFontTx/>
              <a:buChar char="-"/>
            </a:pPr>
            <a:endParaRPr lang="vi-VN" dirty="0">
              <a:effectLst/>
            </a:endParaRPr>
          </a:p>
          <a:p>
            <a:pPr>
              <a:buFontTx/>
              <a:buChar char="-"/>
            </a:pPr>
            <a:endParaRPr lang="en-US" dirty="0">
              <a:effectLst/>
            </a:endParaRPr>
          </a:p>
          <a:p>
            <a:pPr marL="36900" indent="0">
              <a:buNone/>
            </a:pPr>
            <a:endParaRPr lang="en-US" dirty="0"/>
          </a:p>
        </p:txBody>
      </p:sp>
    </p:spTree>
    <p:extLst>
      <p:ext uri="{BB962C8B-B14F-4D97-AF65-F5344CB8AC3E}">
        <p14:creationId xmlns:p14="http://schemas.microsoft.com/office/powerpoint/2010/main" val="25911659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2.2.1 </a:t>
            </a:r>
            <a:r>
              <a:rPr lang="en-US" dirty="0" err="1" smtClean="0"/>
              <a:t>Môi</a:t>
            </a:r>
            <a:r>
              <a:rPr lang="en-US" dirty="0" smtClean="0"/>
              <a:t> </a:t>
            </a:r>
            <a:r>
              <a:rPr lang="en-US" dirty="0" err="1" smtClean="0"/>
              <a:t>trường</a:t>
            </a:r>
            <a:r>
              <a:rPr lang="en-US" dirty="0" smtClean="0"/>
              <a:t> </a:t>
            </a:r>
            <a:r>
              <a:rPr lang="en-US" dirty="0" err="1" smtClean="0"/>
              <a:t>và</a:t>
            </a:r>
            <a:r>
              <a:rPr lang="en-US" dirty="0" smtClean="0"/>
              <a:t> </a:t>
            </a:r>
            <a:r>
              <a:rPr lang="en-US" dirty="0" err="1" smtClean="0"/>
              <a:t>công</a:t>
            </a:r>
            <a:r>
              <a:rPr lang="en-US" dirty="0" smtClean="0"/>
              <a:t> </a:t>
            </a:r>
            <a:r>
              <a:rPr lang="en-US" dirty="0" err="1" smtClean="0"/>
              <a:t>cụ</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thông</a:t>
            </a:r>
            <a:r>
              <a:rPr lang="en-US" dirty="0" smtClean="0"/>
              <a:t> tin</a:t>
            </a:r>
            <a:endParaRPr lang="en-US" dirty="0"/>
          </a:p>
        </p:txBody>
      </p:sp>
      <p:sp>
        <p:nvSpPr>
          <p:cNvPr id="3" name="Content Placeholder 2"/>
          <p:cNvSpPr>
            <a:spLocks noGrp="1"/>
          </p:cNvSpPr>
          <p:nvPr>
            <p:ph idx="1"/>
          </p:nvPr>
        </p:nvSpPr>
        <p:spPr>
          <a:xfrm>
            <a:off x="395322" y="2090668"/>
            <a:ext cx="5826370" cy="4058751"/>
          </a:xfrm>
        </p:spPr>
        <p:txBody>
          <a:bodyPr>
            <a:normAutofit fontScale="85000" lnSpcReduction="10000"/>
          </a:bodyPr>
          <a:lstStyle/>
          <a:p>
            <a:r>
              <a:rPr lang="en-US" dirty="0" err="1" smtClean="0">
                <a:latin typeface="Arial" panose="020B0604020202020204" pitchFamily="34" charset="0"/>
                <a:cs typeface="Arial" panose="020B0604020202020204" pitchFamily="34" charset="0"/>
              </a:rPr>
              <a:t>Môi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trường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cứng</a:t>
            </a:r>
            <a:endParaRPr lang="en-US" dirty="0" smtClean="0">
              <a:latin typeface="Arial" panose="020B0604020202020204" pitchFamily="34" charset="0"/>
              <a:cs typeface="Arial" panose="020B0604020202020204" pitchFamily="34" charset="0"/>
            </a:endParaRPr>
          </a:p>
          <a:p>
            <a:pPr lvl="0" indent="-342900" defTabSz="914400" eaLnBrk="0" fontAlgn="base" hangingPunct="0">
              <a:spcBef>
                <a:spcPct val="0"/>
              </a:spcBef>
              <a:spcAft>
                <a:spcPct val="0"/>
              </a:spcAft>
              <a:buClrTx/>
              <a:buSzTx/>
              <a:buFontTx/>
              <a:buChar char="-"/>
            </a:pPr>
            <a:r>
              <a:rPr lang="en-US" altLang="en-US" dirty="0" err="1" smtClean="0">
                <a:ln>
                  <a:noFill/>
                </a:ln>
                <a:solidFill>
                  <a:schemeClr val="tx1"/>
                </a:solidFill>
                <a:effectLst/>
                <a:latin typeface="Arial" panose="020B0604020202020204" pitchFamily="34" charset="0"/>
                <a:cs typeface="Arial" panose="020B0604020202020204" pitchFamily="34" charset="0"/>
              </a:rPr>
              <a:t>Máy</a:t>
            </a:r>
            <a:r>
              <a:rPr lang="en-US" altLang="en-US" dirty="0" smtClean="0">
                <a:ln>
                  <a:noFill/>
                </a:ln>
                <a:solidFill>
                  <a:schemeClr val="tx1"/>
                </a:solidFill>
                <a:effectLst/>
                <a:latin typeface="Arial" panose="020B0604020202020204" pitchFamily="34" charset="0"/>
                <a:cs typeface="Arial" panose="020B0604020202020204" pitchFamily="34" charset="0"/>
              </a:rPr>
              <a:t> </a:t>
            </a:r>
            <a:r>
              <a:rPr lang="en-US" altLang="en-US" dirty="0" err="1">
                <a:ln>
                  <a:noFill/>
                </a:ln>
                <a:solidFill>
                  <a:schemeClr val="tx1"/>
                </a:solidFill>
                <a:effectLst/>
                <a:latin typeface="Arial" panose="020B0604020202020204" pitchFamily="34" charset="0"/>
                <a:cs typeface="Arial" panose="020B0604020202020204" pitchFamily="34" charset="0"/>
              </a:rPr>
              <a:t>chủ</a:t>
            </a:r>
            <a:r>
              <a:rPr lang="en-US" altLang="en-US" dirty="0">
                <a:ln>
                  <a:noFill/>
                </a:ln>
                <a:solidFill>
                  <a:schemeClr val="tx1"/>
                </a:solidFill>
                <a:effectLst/>
                <a:latin typeface="Arial" panose="020B0604020202020204" pitchFamily="34" charset="0"/>
                <a:cs typeface="Arial" panose="020B0604020202020204" pitchFamily="34" charset="0"/>
              </a:rPr>
              <a:t> (Server): AWS, Google Cloud, Microsoft Azure, VPS, On-premise </a:t>
            </a:r>
            <a:r>
              <a:rPr lang="en-US" altLang="en-US" dirty="0" smtClean="0">
                <a:ln>
                  <a:noFill/>
                </a:ln>
                <a:solidFill>
                  <a:schemeClr val="tx1"/>
                </a:solidFill>
                <a:effectLst/>
                <a:latin typeface="Arial" panose="020B0604020202020204" pitchFamily="34" charset="0"/>
                <a:cs typeface="Arial" panose="020B0604020202020204" pitchFamily="34" charset="0"/>
              </a:rPr>
              <a:t>serve</a:t>
            </a:r>
            <a:endParaRPr lang="en-US" altLang="en-US" dirty="0">
              <a:ln>
                <a:noFill/>
              </a:ln>
              <a:solidFill>
                <a:schemeClr val="tx1"/>
              </a:solidFill>
              <a:effectLst/>
              <a:latin typeface="Arial" panose="020B0604020202020204" pitchFamily="34" charset="0"/>
              <a:cs typeface="Arial" panose="020B0604020202020204" pitchFamily="34" charset="0"/>
            </a:endParaRPr>
          </a:p>
          <a:p>
            <a:pPr lvl="0" indent="-342900" defTabSz="914400" eaLnBrk="0" fontAlgn="base" hangingPunct="0">
              <a:spcBef>
                <a:spcPct val="0"/>
              </a:spcBef>
              <a:spcAft>
                <a:spcPct val="0"/>
              </a:spcAft>
              <a:buClrTx/>
              <a:buSzTx/>
              <a:buFontTx/>
              <a:buChar char="-"/>
            </a:pPr>
            <a:r>
              <a:rPr lang="en-US" altLang="en-US" dirty="0" err="1" smtClean="0">
                <a:ln>
                  <a:noFill/>
                </a:ln>
                <a:solidFill>
                  <a:schemeClr val="tx1"/>
                </a:solidFill>
                <a:effectLst/>
                <a:latin typeface="Arial" panose="020B0604020202020204" pitchFamily="34" charset="0"/>
                <a:cs typeface="Arial" panose="020B0604020202020204" pitchFamily="34" charset="0"/>
              </a:rPr>
              <a:t>Máy</a:t>
            </a:r>
            <a:r>
              <a:rPr lang="en-US" altLang="en-US" dirty="0" smtClean="0">
                <a:ln>
                  <a:noFill/>
                </a:ln>
                <a:solidFill>
                  <a:schemeClr val="tx1"/>
                </a:solidFill>
                <a:effectLst/>
                <a:latin typeface="Arial" panose="020B0604020202020204" pitchFamily="34" charset="0"/>
                <a:cs typeface="Arial" panose="020B0604020202020204" pitchFamily="34" charset="0"/>
              </a:rPr>
              <a:t> </a:t>
            </a:r>
            <a:r>
              <a:rPr lang="en-US" altLang="en-US" dirty="0" err="1">
                <a:ln>
                  <a:noFill/>
                </a:ln>
                <a:solidFill>
                  <a:schemeClr val="tx1"/>
                </a:solidFill>
                <a:effectLst/>
                <a:latin typeface="Arial" panose="020B0604020202020204" pitchFamily="34" charset="0"/>
                <a:cs typeface="Arial" panose="020B0604020202020204" pitchFamily="34" charset="0"/>
              </a:rPr>
              <a:t>trạm</a:t>
            </a:r>
            <a:r>
              <a:rPr lang="en-US" altLang="en-US" dirty="0">
                <a:ln>
                  <a:noFill/>
                </a:ln>
                <a:solidFill>
                  <a:schemeClr val="tx1"/>
                </a:solidFill>
                <a:effectLst/>
                <a:latin typeface="Arial" panose="020B0604020202020204" pitchFamily="34" charset="0"/>
                <a:cs typeface="Arial" panose="020B0604020202020204" pitchFamily="34" charset="0"/>
              </a:rPr>
              <a:t> (Workstation): PC, Laptop, Mobile, </a:t>
            </a:r>
            <a:r>
              <a:rPr lang="en-US" altLang="en-US" dirty="0" smtClean="0">
                <a:ln>
                  <a:noFill/>
                </a:ln>
                <a:solidFill>
                  <a:schemeClr val="tx1"/>
                </a:solidFill>
                <a:effectLst/>
                <a:latin typeface="Arial" panose="020B0604020202020204" pitchFamily="34" charset="0"/>
                <a:cs typeface="Arial" panose="020B0604020202020204" pitchFamily="34" charset="0"/>
              </a:rPr>
              <a:t>Tablet</a:t>
            </a:r>
            <a:endParaRPr lang="en-US" altLang="en-US" dirty="0">
              <a:ln>
                <a:noFill/>
              </a:ln>
              <a:solidFill>
                <a:schemeClr val="tx1"/>
              </a:solidFill>
              <a:effectLst/>
              <a:latin typeface="Arial" panose="020B0604020202020204" pitchFamily="34" charset="0"/>
              <a:cs typeface="Arial" panose="020B0604020202020204" pitchFamily="34" charset="0"/>
            </a:endParaRPr>
          </a:p>
          <a:p>
            <a:pPr lvl="0" indent="-342900" defTabSz="914400" eaLnBrk="0" fontAlgn="base" hangingPunct="0">
              <a:spcBef>
                <a:spcPct val="0"/>
              </a:spcBef>
              <a:spcAft>
                <a:spcPct val="0"/>
              </a:spcAft>
              <a:buClrTx/>
              <a:buSzTx/>
              <a:buFontTx/>
              <a:buChar char="-"/>
            </a:pPr>
            <a:r>
              <a:rPr lang="en-US" altLang="en-US" dirty="0" err="1" smtClean="0">
                <a:ln>
                  <a:noFill/>
                </a:ln>
                <a:solidFill>
                  <a:schemeClr val="tx1"/>
                </a:solidFill>
                <a:effectLst/>
                <a:latin typeface="Arial" panose="020B0604020202020204" pitchFamily="34" charset="0"/>
                <a:cs typeface="Arial" panose="020B0604020202020204" pitchFamily="34" charset="0"/>
              </a:rPr>
              <a:t>Mạng</a:t>
            </a:r>
            <a:r>
              <a:rPr lang="en-US" altLang="en-US" dirty="0" smtClean="0">
                <a:ln>
                  <a:noFill/>
                </a:ln>
                <a:solidFill>
                  <a:schemeClr val="tx1"/>
                </a:solidFill>
                <a:effectLst/>
                <a:latin typeface="Arial" panose="020B0604020202020204" pitchFamily="34" charset="0"/>
                <a:cs typeface="Arial" panose="020B0604020202020204" pitchFamily="34" charset="0"/>
              </a:rPr>
              <a:t> </a:t>
            </a:r>
            <a:r>
              <a:rPr lang="en-US" altLang="en-US" dirty="0" err="1">
                <a:ln>
                  <a:noFill/>
                </a:ln>
                <a:solidFill>
                  <a:schemeClr val="tx1"/>
                </a:solidFill>
                <a:effectLst/>
                <a:latin typeface="Arial" panose="020B0604020202020204" pitchFamily="34" charset="0"/>
                <a:cs typeface="Arial" panose="020B0604020202020204" pitchFamily="34" charset="0"/>
              </a:rPr>
              <a:t>và</a:t>
            </a:r>
            <a:r>
              <a:rPr lang="en-US" altLang="en-US" dirty="0">
                <a:ln>
                  <a:noFill/>
                </a:ln>
                <a:solidFill>
                  <a:schemeClr val="tx1"/>
                </a:solidFill>
                <a:effectLst/>
                <a:latin typeface="Arial" panose="020B0604020202020204" pitchFamily="34" charset="0"/>
                <a:cs typeface="Arial" panose="020B0604020202020204" pitchFamily="34" charset="0"/>
              </a:rPr>
              <a:t> </a:t>
            </a:r>
            <a:r>
              <a:rPr lang="en-US" altLang="en-US" dirty="0" err="1">
                <a:ln>
                  <a:noFill/>
                </a:ln>
                <a:solidFill>
                  <a:schemeClr val="tx1"/>
                </a:solidFill>
                <a:effectLst/>
                <a:latin typeface="Arial" panose="020B0604020202020204" pitchFamily="34" charset="0"/>
                <a:cs typeface="Arial" panose="020B0604020202020204" pitchFamily="34" charset="0"/>
              </a:rPr>
              <a:t>thiết</a:t>
            </a:r>
            <a:r>
              <a:rPr lang="en-US" altLang="en-US" dirty="0">
                <a:ln>
                  <a:noFill/>
                </a:ln>
                <a:solidFill>
                  <a:schemeClr val="tx1"/>
                </a:solidFill>
                <a:effectLst/>
                <a:latin typeface="Arial" panose="020B0604020202020204" pitchFamily="34" charset="0"/>
                <a:cs typeface="Arial" panose="020B0604020202020204" pitchFamily="34" charset="0"/>
              </a:rPr>
              <a:t> </a:t>
            </a:r>
            <a:r>
              <a:rPr lang="en-US" altLang="en-US" dirty="0" err="1">
                <a:ln>
                  <a:noFill/>
                </a:ln>
                <a:solidFill>
                  <a:schemeClr val="tx1"/>
                </a:solidFill>
                <a:effectLst/>
                <a:latin typeface="Arial" panose="020B0604020202020204" pitchFamily="34" charset="0"/>
                <a:cs typeface="Arial" panose="020B0604020202020204" pitchFamily="34" charset="0"/>
              </a:rPr>
              <a:t>bị</a:t>
            </a:r>
            <a:r>
              <a:rPr lang="en-US" altLang="en-US" dirty="0">
                <a:ln>
                  <a:noFill/>
                </a:ln>
                <a:solidFill>
                  <a:schemeClr val="tx1"/>
                </a:solidFill>
                <a:effectLst/>
                <a:latin typeface="Arial" panose="020B0604020202020204" pitchFamily="34" charset="0"/>
                <a:cs typeface="Arial" panose="020B0604020202020204" pitchFamily="34" charset="0"/>
              </a:rPr>
              <a:t> </a:t>
            </a:r>
            <a:r>
              <a:rPr lang="en-US" altLang="en-US" dirty="0" err="1">
                <a:ln>
                  <a:noFill/>
                </a:ln>
                <a:solidFill>
                  <a:schemeClr val="tx1"/>
                </a:solidFill>
                <a:effectLst/>
                <a:latin typeface="Arial" panose="020B0604020202020204" pitchFamily="34" charset="0"/>
                <a:cs typeface="Arial" panose="020B0604020202020204" pitchFamily="34" charset="0"/>
              </a:rPr>
              <a:t>kết</a:t>
            </a:r>
            <a:r>
              <a:rPr lang="en-US" altLang="en-US" dirty="0">
                <a:ln>
                  <a:noFill/>
                </a:ln>
                <a:solidFill>
                  <a:schemeClr val="tx1"/>
                </a:solidFill>
                <a:effectLst/>
                <a:latin typeface="Arial" panose="020B0604020202020204" pitchFamily="34" charset="0"/>
                <a:cs typeface="Arial" panose="020B0604020202020204" pitchFamily="34" charset="0"/>
              </a:rPr>
              <a:t> </a:t>
            </a:r>
            <a:r>
              <a:rPr lang="en-US" altLang="en-US" dirty="0" err="1">
                <a:ln>
                  <a:noFill/>
                </a:ln>
                <a:solidFill>
                  <a:schemeClr val="tx1"/>
                </a:solidFill>
                <a:effectLst/>
                <a:latin typeface="Arial" panose="020B0604020202020204" pitchFamily="34" charset="0"/>
                <a:cs typeface="Arial" panose="020B0604020202020204" pitchFamily="34" charset="0"/>
              </a:rPr>
              <a:t>nối</a:t>
            </a:r>
            <a:r>
              <a:rPr lang="en-US" altLang="en-US" dirty="0">
                <a:ln>
                  <a:noFill/>
                </a:ln>
                <a:solidFill>
                  <a:schemeClr val="tx1"/>
                </a:solidFill>
                <a:effectLst/>
                <a:latin typeface="Arial" panose="020B0604020202020204" pitchFamily="34" charset="0"/>
                <a:cs typeface="Arial" panose="020B0604020202020204" pitchFamily="34" charset="0"/>
              </a:rPr>
              <a:t>: Router, Switch, </a:t>
            </a:r>
            <a:r>
              <a:rPr lang="en-US" altLang="en-US" dirty="0" err="1">
                <a:ln>
                  <a:noFill/>
                </a:ln>
                <a:solidFill>
                  <a:schemeClr val="tx1"/>
                </a:solidFill>
                <a:effectLst/>
                <a:latin typeface="Arial" panose="020B0604020202020204" pitchFamily="34" charset="0"/>
                <a:cs typeface="Arial" panose="020B0604020202020204" pitchFamily="34" charset="0"/>
              </a:rPr>
              <a:t>IoT</a:t>
            </a:r>
            <a:r>
              <a:rPr lang="en-US" altLang="en-US" dirty="0">
                <a:ln>
                  <a:noFill/>
                </a:ln>
                <a:solidFill>
                  <a:schemeClr val="tx1"/>
                </a:solidFill>
                <a:effectLst/>
                <a:latin typeface="Arial" panose="020B0604020202020204" pitchFamily="34" charset="0"/>
                <a:cs typeface="Arial" panose="020B0604020202020204" pitchFamily="34" charset="0"/>
              </a:rPr>
              <a:t> devices </a:t>
            </a:r>
            <a:endParaRPr lang="en-US" dirty="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Môi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trường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phần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mềm</a:t>
            </a:r>
            <a:endParaRPr lang="en-US" dirty="0" smtClean="0">
              <a:latin typeface="Arial" panose="020B0604020202020204" pitchFamily="34" charset="0"/>
              <a:cs typeface="Arial" panose="020B0604020202020204" pitchFamily="34" charset="0"/>
            </a:endParaRPr>
          </a:p>
          <a:p>
            <a:pPr lvl="0" indent="-342900" defTabSz="914400" eaLnBrk="0" fontAlgn="base" hangingPunct="0">
              <a:spcBef>
                <a:spcPct val="0"/>
              </a:spcBef>
              <a:spcAft>
                <a:spcPct val="0"/>
              </a:spcAft>
              <a:buClrTx/>
              <a:buSzTx/>
              <a:buFontTx/>
              <a:buChar char="-"/>
            </a:pPr>
            <a:r>
              <a:rPr lang="en-US" altLang="en-US" dirty="0" err="1" smtClean="0">
                <a:ln>
                  <a:noFill/>
                </a:ln>
                <a:solidFill>
                  <a:schemeClr val="tx1"/>
                </a:solidFill>
                <a:effectLst/>
                <a:latin typeface="Arial" panose="020B0604020202020204" pitchFamily="34" charset="0"/>
                <a:cs typeface="Arial" panose="020B0604020202020204" pitchFamily="34" charset="0"/>
              </a:rPr>
              <a:t>Hệ</a:t>
            </a:r>
            <a:r>
              <a:rPr lang="en-US" altLang="en-US" dirty="0" smtClean="0">
                <a:ln>
                  <a:noFill/>
                </a:ln>
                <a:solidFill>
                  <a:schemeClr val="tx1"/>
                </a:solidFill>
                <a:effectLst/>
                <a:latin typeface="Arial" panose="020B0604020202020204" pitchFamily="34" charset="0"/>
                <a:cs typeface="Arial" panose="020B0604020202020204" pitchFamily="34" charset="0"/>
              </a:rPr>
              <a:t> </a:t>
            </a:r>
            <a:r>
              <a:rPr lang="en-US" altLang="en-US" dirty="0" err="1">
                <a:ln>
                  <a:noFill/>
                </a:ln>
                <a:solidFill>
                  <a:schemeClr val="tx1"/>
                </a:solidFill>
                <a:effectLst/>
                <a:latin typeface="Arial" panose="020B0604020202020204" pitchFamily="34" charset="0"/>
                <a:cs typeface="Arial" panose="020B0604020202020204" pitchFamily="34" charset="0"/>
              </a:rPr>
              <a:t>điều</a:t>
            </a:r>
            <a:r>
              <a:rPr lang="en-US" altLang="en-US" dirty="0">
                <a:ln>
                  <a:noFill/>
                </a:ln>
                <a:solidFill>
                  <a:schemeClr val="tx1"/>
                </a:solidFill>
                <a:effectLst/>
                <a:latin typeface="Arial" panose="020B0604020202020204" pitchFamily="34" charset="0"/>
                <a:cs typeface="Arial" panose="020B0604020202020204" pitchFamily="34" charset="0"/>
              </a:rPr>
              <a:t> </a:t>
            </a:r>
            <a:r>
              <a:rPr lang="en-US" altLang="en-US" dirty="0" err="1">
                <a:ln>
                  <a:noFill/>
                </a:ln>
                <a:solidFill>
                  <a:schemeClr val="tx1"/>
                </a:solidFill>
                <a:effectLst/>
                <a:latin typeface="Arial" panose="020B0604020202020204" pitchFamily="34" charset="0"/>
                <a:cs typeface="Arial" panose="020B0604020202020204" pitchFamily="34" charset="0"/>
              </a:rPr>
              <a:t>hành</a:t>
            </a:r>
            <a:r>
              <a:rPr lang="en-US" altLang="en-US" dirty="0">
                <a:ln>
                  <a:noFill/>
                </a:ln>
                <a:solidFill>
                  <a:schemeClr val="tx1"/>
                </a:solidFill>
                <a:effectLst/>
                <a:latin typeface="Arial" panose="020B0604020202020204" pitchFamily="34" charset="0"/>
                <a:cs typeface="Arial" panose="020B0604020202020204" pitchFamily="34" charset="0"/>
              </a:rPr>
              <a:t>: Windows, Linux, </a:t>
            </a:r>
            <a:r>
              <a:rPr lang="en-US" altLang="en-US" dirty="0" err="1" smtClean="0">
                <a:ln>
                  <a:noFill/>
                </a:ln>
                <a:solidFill>
                  <a:schemeClr val="tx1"/>
                </a:solidFill>
                <a:effectLst/>
                <a:latin typeface="Arial" panose="020B0604020202020204" pitchFamily="34" charset="0"/>
                <a:cs typeface="Arial" panose="020B0604020202020204" pitchFamily="34" charset="0"/>
              </a:rPr>
              <a:t>macOS</a:t>
            </a:r>
            <a:endParaRPr lang="en-US" altLang="en-US" dirty="0">
              <a:ln>
                <a:noFill/>
              </a:ln>
              <a:solidFill>
                <a:schemeClr val="tx1"/>
              </a:solidFill>
              <a:effectLst/>
              <a:latin typeface="Arial" panose="020B0604020202020204" pitchFamily="34" charset="0"/>
              <a:cs typeface="Arial" panose="020B0604020202020204" pitchFamily="34" charset="0"/>
            </a:endParaRPr>
          </a:p>
          <a:p>
            <a:pPr lvl="0" indent="-342900" defTabSz="914400" eaLnBrk="0" fontAlgn="base" hangingPunct="0">
              <a:spcBef>
                <a:spcPct val="0"/>
              </a:spcBef>
              <a:spcAft>
                <a:spcPct val="0"/>
              </a:spcAft>
              <a:buClrTx/>
              <a:buSzTx/>
              <a:buFontTx/>
              <a:buChar char="-"/>
            </a:pPr>
            <a:r>
              <a:rPr lang="en-US" altLang="en-US" dirty="0" err="1" smtClean="0">
                <a:ln>
                  <a:noFill/>
                </a:ln>
                <a:solidFill>
                  <a:schemeClr val="tx1"/>
                </a:solidFill>
                <a:effectLst/>
                <a:latin typeface="Arial" panose="020B0604020202020204" pitchFamily="34" charset="0"/>
                <a:cs typeface="Arial" panose="020B0604020202020204" pitchFamily="34" charset="0"/>
              </a:rPr>
              <a:t>Công</a:t>
            </a:r>
            <a:r>
              <a:rPr lang="en-US" altLang="en-US" dirty="0" smtClean="0">
                <a:ln>
                  <a:noFill/>
                </a:ln>
                <a:solidFill>
                  <a:schemeClr val="tx1"/>
                </a:solidFill>
                <a:effectLst/>
                <a:latin typeface="Arial" panose="020B0604020202020204" pitchFamily="34" charset="0"/>
                <a:cs typeface="Arial" panose="020B0604020202020204" pitchFamily="34" charset="0"/>
              </a:rPr>
              <a:t> </a:t>
            </a:r>
            <a:r>
              <a:rPr lang="en-US" altLang="en-US" dirty="0" err="1">
                <a:ln>
                  <a:noFill/>
                </a:ln>
                <a:solidFill>
                  <a:schemeClr val="tx1"/>
                </a:solidFill>
                <a:effectLst/>
                <a:latin typeface="Arial" panose="020B0604020202020204" pitchFamily="34" charset="0"/>
                <a:cs typeface="Arial" panose="020B0604020202020204" pitchFamily="34" charset="0"/>
              </a:rPr>
              <a:t>nghệ</a:t>
            </a:r>
            <a:r>
              <a:rPr lang="en-US" altLang="en-US" dirty="0">
                <a:ln>
                  <a:noFill/>
                </a:ln>
                <a:solidFill>
                  <a:schemeClr val="tx1"/>
                </a:solidFill>
                <a:effectLst/>
                <a:latin typeface="Arial" panose="020B0604020202020204" pitchFamily="34" charset="0"/>
                <a:cs typeface="Arial" panose="020B0604020202020204" pitchFamily="34" charset="0"/>
              </a:rPr>
              <a:t> web: HTML, CSS, JavaScript, React, Vue.js, </a:t>
            </a:r>
            <a:r>
              <a:rPr lang="en-US" altLang="en-US" dirty="0" smtClean="0">
                <a:ln>
                  <a:noFill/>
                </a:ln>
                <a:solidFill>
                  <a:schemeClr val="tx1"/>
                </a:solidFill>
                <a:effectLst/>
                <a:latin typeface="Arial" panose="020B0604020202020204" pitchFamily="34" charset="0"/>
                <a:cs typeface="Arial" panose="020B0604020202020204" pitchFamily="34" charset="0"/>
              </a:rPr>
              <a:t>Angular</a:t>
            </a:r>
            <a:endParaRPr lang="en-US" altLang="en-US" dirty="0">
              <a:ln>
                <a:noFill/>
              </a:ln>
              <a:solidFill>
                <a:schemeClr val="tx1"/>
              </a:solidFill>
              <a:effectLst/>
              <a:latin typeface="Arial" panose="020B0604020202020204" pitchFamily="34" charset="0"/>
              <a:cs typeface="Arial" panose="020B0604020202020204" pitchFamily="34" charset="0"/>
            </a:endParaRPr>
          </a:p>
          <a:p>
            <a:pPr lvl="0" indent="-342900" defTabSz="914400" eaLnBrk="0" fontAlgn="base" hangingPunct="0">
              <a:spcBef>
                <a:spcPct val="0"/>
              </a:spcBef>
              <a:spcAft>
                <a:spcPct val="0"/>
              </a:spcAft>
              <a:buClrTx/>
              <a:buSzTx/>
              <a:buFontTx/>
              <a:buChar char="-"/>
            </a:pPr>
            <a:r>
              <a:rPr lang="en-US" altLang="en-US" dirty="0" err="1" smtClean="0">
                <a:ln>
                  <a:noFill/>
                </a:ln>
                <a:solidFill>
                  <a:schemeClr val="tx1"/>
                </a:solidFill>
                <a:effectLst/>
                <a:latin typeface="Arial" panose="020B0604020202020204" pitchFamily="34" charset="0"/>
                <a:cs typeface="Arial" panose="020B0604020202020204" pitchFamily="34" charset="0"/>
              </a:rPr>
              <a:t>Công</a:t>
            </a:r>
            <a:r>
              <a:rPr lang="en-US" altLang="en-US" dirty="0" smtClean="0">
                <a:ln>
                  <a:noFill/>
                </a:ln>
                <a:solidFill>
                  <a:schemeClr val="tx1"/>
                </a:solidFill>
                <a:effectLst/>
                <a:latin typeface="Arial" panose="020B0604020202020204" pitchFamily="34" charset="0"/>
                <a:cs typeface="Arial" panose="020B0604020202020204" pitchFamily="34" charset="0"/>
              </a:rPr>
              <a:t> </a:t>
            </a:r>
            <a:r>
              <a:rPr lang="en-US" altLang="en-US" dirty="0" err="1">
                <a:ln>
                  <a:noFill/>
                </a:ln>
                <a:solidFill>
                  <a:schemeClr val="tx1"/>
                </a:solidFill>
                <a:effectLst/>
                <a:latin typeface="Arial" panose="020B0604020202020204" pitchFamily="34" charset="0"/>
                <a:cs typeface="Arial" panose="020B0604020202020204" pitchFamily="34" charset="0"/>
              </a:rPr>
              <a:t>nghệ</a:t>
            </a:r>
            <a:r>
              <a:rPr lang="en-US" altLang="en-US" dirty="0">
                <a:ln>
                  <a:noFill/>
                </a:ln>
                <a:solidFill>
                  <a:schemeClr val="tx1"/>
                </a:solidFill>
                <a:effectLst/>
                <a:latin typeface="Arial" panose="020B0604020202020204" pitchFamily="34" charset="0"/>
                <a:cs typeface="Arial" panose="020B0604020202020204" pitchFamily="34" charset="0"/>
              </a:rPr>
              <a:t> backend: Python (Django/Flask), Node.js, PHP, Java (Spring Boot), C# (.NET</a:t>
            </a:r>
            <a:r>
              <a:rPr lang="en-US" altLang="en-US" dirty="0" smtClean="0">
                <a:ln>
                  <a:noFill/>
                </a:ln>
                <a:solidFill>
                  <a:schemeClr val="tx1"/>
                </a:solidFill>
                <a:effectLst/>
                <a:latin typeface="Arial" panose="020B0604020202020204" pitchFamily="34" charset="0"/>
                <a:cs typeface="Arial" panose="020B0604020202020204" pitchFamily="34" charset="0"/>
              </a:rPr>
              <a:t>)</a:t>
            </a:r>
            <a:endParaRPr lang="en-US" altLang="en-US" dirty="0">
              <a:ln>
                <a:noFill/>
              </a:ln>
              <a:solidFill>
                <a:schemeClr val="tx1"/>
              </a:solidFill>
              <a:effectLst/>
              <a:latin typeface="Arial" panose="020B0604020202020204" pitchFamily="34" charset="0"/>
              <a:cs typeface="Arial" panose="020B0604020202020204" pitchFamily="34" charset="0"/>
            </a:endParaRPr>
          </a:p>
          <a:p>
            <a:pPr lvl="0" indent="-342900" defTabSz="914400" eaLnBrk="0" fontAlgn="base" hangingPunct="0">
              <a:spcBef>
                <a:spcPct val="0"/>
              </a:spcBef>
              <a:spcAft>
                <a:spcPct val="0"/>
              </a:spcAft>
              <a:buClrTx/>
              <a:buSzTx/>
              <a:buFontTx/>
              <a:buChar char="-"/>
            </a:pPr>
            <a:r>
              <a:rPr lang="en-US" altLang="en-US" dirty="0" err="1" smtClean="0">
                <a:ln>
                  <a:noFill/>
                </a:ln>
                <a:solidFill>
                  <a:schemeClr val="tx1"/>
                </a:solidFill>
                <a:effectLst/>
                <a:latin typeface="Arial" panose="020B0604020202020204" pitchFamily="34" charset="0"/>
                <a:cs typeface="Arial" panose="020B0604020202020204" pitchFamily="34" charset="0"/>
              </a:rPr>
              <a:t>Cơ</a:t>
            </a:r>
            <a:r>
              <a:rPr lang="en-US" altLang="en-US" dirty="0" smtClean="0">
                <a:ln>
                  <a:noFill/>
                </a:ln>
                <a:solidFill>
                  <a:schemeClr val="tx1"/>
                </a:solidFill>
                <a:effectLst/>
                <a:latin typeface="Arial" panose="020B0604020202020204" pitchFamily="34" charset="0"/>
                <a:cs typeface="Arial" panose="020B0604020202020204" pitchFamily="34" charset="0"/>
              </a:rPr>
              <a:t> </a:t>
            </a:r>
            <a:r>
              <a:rPr lang="en-US" altLang="en-US" dirty="0" err="1">
                <a:ln>
                  <a:noFill/>
                </a:ln>
                <a:solidFill>
                  <a:schemeClr val="tx1"/>
                </a:solidFill>
                <a:effectLst/>
                <a:latin typeface="Arial" panose="020B0604020202020204" pitchFamily="34" charset="0"/>
                <a:cs typeface="Arial" panose="020B0604020202020204" pitchFamily="34" charset="0"/>
              </a:rPr>
              <a:t>sở</a:t>
            </a:r>
            <a:r>
              <a:rPr lang="en-US" altLang="en-US" dirty="0">
                <a:ln>
                  <a:noFill/>
                </a:ln>
                <a:solidFill>
                  <a:schemeClr val="tx1"/>
                </a:solidFill>
                <a:effectLst/>
                <a:latin typeface="Arial" panose="020B0604020202020204" pitchFamily="34" charset="0"/>
                <a:cs typeface="Arial" panose="020B0604020202020204" pitchFamily="34" charset="0"/>
              </a:rPr>
              <a:t> </a:t>
            </a:r>
            <a:r>
              <a:rPr lang="en-US" altLang="en-US" dirty="0" err="1">
                <a:ln>
                  <a:noFill/>
                </a:ln>
                <a:solidFill>
                  <a:schemeClr val="tx1"/>
                </a:solidFill>
                <a:effectLst/>
                <a:latin typeface="Arial" panose="020B0604020202020204" pitchFamily="34" charset="0"/>
                <a:cs typeface="Arial" panose="020B0604020202020204" pitchFamily="34" charset="0"/>
              </a:rPr>
              <a:t>dữ</a:t>
            </a:r>
            <a:r>
              <a:rPr lang="en-US" altLang="en-US" dirty="0">
                <a:ln>
                  <a:noFill/>
                </a:ln>
                <a:solidFill>
                  <a:schemeClr val="tx1"/>
                </a:solidFill>
                <a:effectLst/>
                <a:latin typeface="Arial" panose="020B0604020202020204" pitchFamily="34" charset="0"/>
                <a:cs typeface="Arial" panose="020B0604020202020204" pitchFamily="34" charset="0"/>
              </a:rPr>
              <a:t> </a:t>
            </a:r>
            <a:r>
              <a:rPr lang="en-US" altLang="en-US" dirty="0" err="1">
                <a:ln>
                  <a:noFill/>
                </a:ln>
                <a:solidFill>
                  <a:schemeClr val="tx1"/>
                </a:solidFill>
                <a:effectLst/>
                <a:latin typeface="Arial" panose="020B0604020202020204" pitchFamily="34" charset="0"/>
                <a:cs typeface="Arial" panose="020B0604020202020204" pitchFamily="34" charset="0"/>
              </a:rPr>
              <a:t>liệu</a:t>
            </a:r>
            <a:r>
              <a:rPr lang="en-US" altLang="en-US" dirty="0">
                <a:ln>
                  <a:noFill/>
                </a:ln>
                <a:solidFill>
                  <a:schemeClr val="tx1"/>
                </a:solidFill>
                <a:effectLst/>
                <a:latin typeface="Arial" panose="020B0604020202020204" pitchFamily="34" charset="0"/>
                <a:cs typeface="Arial" panose="020B0604020202020204" pitchFamily="34" charset="0"/>
              </a:rPr>
              <a:t>: MySQL, PostgreSQL, MongoDB, Oracle, SQL </a:t>
            </a:r>
            <a:r>
              <a:rPr lang="en-US" altLang="en-US" dirty="0" smtClean="0">
                <a:ln>
                  <a:noFill/>
                </a:ln>
                <a:solidFill>
                  <a:schemeClr val="tx1"/>
                </a:solidFill>
                <a:effectLst/>
                <a:latin typeface="Arial" panose="020B0604020202020204" pitchFamily="34" charset="0"/>
                <a:cs typeface="Arial" panose="020B0604020202020204" pitchFamily="34" charset="0"/>
              </a:rPr>
              <a:t>Server</a:t>
            </a:r>
          </a:p>
          <a:p>
            <a:pPr lvl="0" indent="-342900" defTabSz="914400" eaLnBrk="0" fontAlgn="base" hangingPunct="0">
              <a:spcBef>
                <a:spcPct val="0"/>
              </a:spcBef>
              <a:spcAft>
                <a:spcPct val="0"/>
              </a:spcAft>
              <a:buClrTx/>
              <a:buSzTx/>
              <a:buFontTx/>
              <a:buChar char="-"/>
            </a:pPr>
            <a:endParaRPr lang="en-US" altLang="en-US" dirty="0">
              <a:ln>
                <a:noFill/>
              </a:ln>
              <a:solidFill>
                <a:schemeClr val="tx1"/>
              </a:solidFill>
              <a:effectLst/>
              <a:latin typeface="Arial" panose="020B0604020202020204" pitchFamily="34" charset="0"/>
              <a:cs typeface="Arial" panose="020B0604020202020204" pitchFamily="34" charset="0"/>
            </a:endParaRPr>
          </a:p>
          <a:p>
            <a:pPr lvl="0" indent="-342900" defTabSz="914400" eaLnBrk="0" fontAlgn="base" hangingPunct="0">
              <a:spcBef>
                <a:spcPct val="0"/>
              </a:spcBef>
              <a:spcAft>
                <a:spcPct val="0"/>
              </a:spcAft>
              <a:buClrTx/>
              <a:buSzTx/>
              <a:buFontTx/>
              <a:buChar char="-"/>
            </a:pPr>
            <a:r>
              <a:rPr lang="en-US" altLang="en-US" dirty="0" err="1" smtClean="0">
                <a:ln>
                  <a:noFill/>
                </a:ln>
                <a:solidFill>
                  <a:schemeClr val="tx1"/>
                </a:solidFill>
                <a:effectLst/>
                <a:latin typeface="Arial" panose="020B0604020202020204" pitchFamily="34" charset="0"/>
                <a:cs typeface="Arial" panose="020B0604020202020204" pitchFamily="34" charset="0"/>
              </a:rPr>
              <a:t>Dịch</a:t>
            </a:r>
            <a:r>
              <a:rPr lang="en-US" altLang="en-US" dirty="0" smtClean="0">
                <a:ln>
                  <a:noFill/>
                </a:ln>
                <a:solidFill>
                  <a:schemeClr val="tx1"/>
                </a:solidFill>
                <a:effectLst/>
                <a:latin typeface="Arial" panose="020B0604020202020204" pitchFamily="34" charset="0"/>
                <a:cs typeface="Arial" panose="020B0604020202020204" pitchFamily="34" charset="0"/>
              </a:rPr>
              <a:t> </a:t>
            </a:r>
            <a:r>
              <a:rPr lang="en-US" altLang="en-US" dirty="0" err="1">
                <a:ln>
                  <a:noFill/>
                </a:ln>
                <a:solidFill>
                  <a:schemeClr val="tx1"/>
                </a:solidFill>
                <a:effectLst/>
                <a:latin typeface="Arial" panose="020B0604020202020204" pitchFamily="34" charset="0"/>
                <a:cs typeface="Arial" panose="020B0604020202020204" pitchFamily="34" charset="0"/>
              </a:rPr>
              <a:t>vụ</a:t>
            </a:r>
            <a:r>
              <a:rPr lang="en-US" altLang="en-US" dirty="0">
                <a:ln>
                  <a:noFill/>
                </a:ln>
                <a:solidFill>
                  <a:schemeClr val="tx1"/>
                </a:solidFill>
                <a:effectLst/>
                <a:latin typeface="Arial" panose="020B0604020202020204" pitchFamily="34" charset="0"/>
                <a:cs typeface="Arial" panose="020B0604020202020204" pitchFamily="34" charset="0"/>
              </a:rPr>
              <a:t> Cloud: AWS, Google Cloud, Firebase </a:t>
            </a:r>
            <a:endParaRPr lang="en-US" altLang="en-US" dirty="0" smtClean="0">
              <a:ln>
                <a:noFill/>
              </a:ln>
              <a:solidFill>
                <a:schemeClr val="tx1"/>
              </a:solidFill>
              <a:effectLst/>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endParaRPr lang="en-US" altLang="en-US" dirty="0">
              <a:ln>
                <a:noFill/>
              </a:ln>
              <a:solidFill>
                <a:schemeClr val="tx1"/>
              </a:solidFill>
              <a:effectLst/>
              <a:latin typeface="Arial" panose="020B0604020202020204" pitchFamily="34" charset="0"/>
            </a:endParaRPr>
          </a:p>
          <a:p>
            <a:pPr marL="36900" indent="0">
              <a:buNone/>
            </a:pPr>
            <a:endParaRPr lang="en-US" dirty="0" smtClean="0"/>
          </a:p>
          <a:p>
            <a:pPr marL="36900" indent="0">
              <a:buNone/>
            </a:pPr>
            <a:endParaRPr lang="en-US" dirty="0"/>
          </a:p>
          <a:p>
            <a:pPr marL="3690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3102" y="2090668"/>
            <a:ext cx="5885711" cy="3621976"/>
          </a:xfrm>
          <a:prstGeom prst="rect">
            <a:avLst/>
          </a:prstGeom>
        </p:spPr>
      </p:pic>
    </p:spTree>
    <p:extLst>
      <p:ext uri="{BB962C8B-B14F-4D97-AF65-F5344CB8AC3E}">
        <p14:creationId xmlns:p14="http://schemas.microsoft.com/office/powerpoint/2010/main" val="3875293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222" y="260808"/>
            <a:ext cx="10353762" cy="970450"/>
          </a:xfrm>
        </p:spPr>
        <p:txBody>
          <a:bodyPr/>
          <a:lstStyle/>
          <a:p>
            <a:r>
              <a:rPr lang="en-US" dirty="0" smtClean="0"/>
              <a:t>2.2.2 </a:t>
            </a:r>
            <a:r>
              <a:rPr lang="en-US" dirty="0" err="1" smtClean="0"/>
              <a:t>Công</a:t>
            </a:r>
            <a:r>
              <a:rPr lang="en-US" dirty="0" smtClean="0"/>
              <a:t> </a:t>
            </a:r>
            <a:r>
              <a:rPr lang="en-US" dirty="0" err="1" smtClean="0"/>
              <a:t>cụ</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thông</a:t>
            </a:r>
            <a:r>
              <a:rPr lang="en-US" dirty="0" smtClean="0"/>
              <a:t> tin</a:t>
            </a:r>
            <a:endParaRPr lang="en-US" dirty="0"/>
          </a:p>
        </p:txBody>
      </p:sp>
      <p:sp>
        <p:nvSpPr>
          <p:cNvPr id="3" name="Content Placeholder 2"/>
          <p:cNvSpPr>
            <a:spLocks noGrp="1"/>
          </p:cNvSpPr>
          <p:nvPr>
            <p:ph idx="1"/>
          </p:nvPr>
        </p:nvSpPr>
        <p:spPr>
          <a:xfrm>
            <a:off x="160256" y="940597"/>
            <a:ext cx="6287678" cy="5813708"/>
          </a:xfrm>
        </p:spPr>
        <p:txBody>
          <a:bodyPr>
            <a:normAutofit lnSpcReduction="10000"/>
          </a:bodyPr>
          <a:lstStyle/>
          <a:p>
            <a:r>
              <a:rPr lang="en-US" dirty="0" err="1" smtClean="0"/>
              <a:t>Công</a:t>
            </a:r>
            <a:r>
              <a:rPr lang="en-US" dirty="0" smtClean="0"/>
              <a:t> </a:t>
            </a:r>
            <a:r>
              <a:rPr lang="en-US" dirty="0" err="1" smtClean="0"/>
              <a:t>cụ</a:t>
            </a:r>
            <a:r>
              <a:rPr lang="en-US" dirty="0" smtClean="0"/>
              <a:t> </a:t>
            </a:r>
            <a:r>
              <a:rPr lang="en-US" dirty="0" err="1" smtClean="0"/>
              <a:t>lập</a:t>
            </a:r>
            <a:r>
              <a:rPr lang="en-US" dirty="0" smtClean="0"/>
              <a:t> </a:t>
            </a:r>
            <a:r>
              <a:rPr lang="en-US" dirty="0" err="1" smtClean="0"/>
              <a:t>trình</a:t>
            </a:r>
            <a:endParaRPr lang="en-US" dirty="0" smtClean="0"/>
          </a:p>
          <a:p>
            <a:pPr>
              <a:buFontTx/>
              <a:buChar char="-"/>
            </a:pPr>
            <a:r>
              <a:rPr lang="en-US" dirty="0"/>
              <a:t>IDE </a:t>
            </a:r>
            <a:r>
              <a:rPr lang="en-US" dirty="0" err="1"/>
              <a:t>và</a:t>
            </a:r>
            <a:r>
              <a:rPr lang="en-US" dirty="0"/>
              <a:t> Code Editor: Visual Studio code, </a:t>
            </a:r>
            <a:r>
              <a:rPr lang="en-US" dirty="0" err="1"/>
              <a:t>Pycharm</a:t>
            </a:r>
            <a:r>
              <a:rPr lang="en-US" dirty="0"/>
              <a:t>, </a:t>
            </a:r>
            <a:r>
              <a:rPr lang="en-US" dirty="0" err="1"/>
              <a:t>Intellij</a:t>
            </a:r>
            <a:r>
              <a:rPr lang="en-US" dirty="0"/>
              <a:t> IDEA, Eclipse, NetBeans</a:t>
            </a:r>
          </a:p>
          <a:p>
            <a:pPr>
              <a:buFontTx/>
              <a:buChar char="-"/>
            </a:pPr>
            <a:r>
              <a:rPr lang="en-US" dirty="0" err="1"/>
              <a:t>Quản</a:t>
            </a:r>
            <a:r>
              <a:rPr lang="en-US" dirty="0"/>
              <a:t> </a:t>
            </a:r>
            <a:r>
              <a:rPr lang="en-US" dirty="0" err="1"/>
              <a:t>lý</a:t>
            </a:r>
            <a:r>
              <a:rPr lang="en-US" dirty="0"/>
              <a:t> </a:t>
            </a:r>
            <a:r>
              <a:rPr lang="en-US" dirty="0" err="1"/>
              <a:t>phiêm</a:t>
            </a:r>
            <a:r>
              <a:rPr lang="en-US" dirty="0"/>
              <a:t> </a:t>
            </a:r>
            <a:r>
              <a:rPr lang="en-US" dirty="0" err="1"/>
              <a:t>bản</a:t>
            </a:r>
            <a:r>
              <a:rPr lang="en-US" dirty="0"/>
              <a:t>: </a:t>
            </a:r>
            <a:r>
              <a:rPr lang="en-US" dirty="0" err="1"/>
              <a:t>Git</a:t>
            </a:r>
            <a:r>
              <a:rPr lang="en-US" dirty="0"/>
              <a:t>, GitHub, </a:t>
            </a:r>
            <a:r>
              <a:rPr lang="en-US" dirty="0" err="1"/>
              <a:t>GitLab</a:t>
            </a:r>
            <a:r>
              <a:rPr lang="en-US" dirty="0"/>
              <a:t>, </a:t>
            </a:r>
            <a:r>
              <a:rPr lang="en-US" dirty="0" err="1" smtClean="0"/>
              <a:t>Bitbucket</a:t>
            </a:r>
            <a:endParaRPr lang="en-US" dirty="0" smtClean="0"/>
          </a:p>
          <a:p>
            <a:r>
              <a:rPr lang="en-US" dirty="0" err="1" smtClean="0"/>
              <a:t>Công</a:t>
            </a:r>
            <a:r>
              <a:rPr lang="en-US" dirty="0" smtClean="0"/>
              <a:t> </a:t>
            </a:r>
            <a:r>
              <a:rPr lang="en-US" dirty="0" err="1" smtClean="0"/>
              <a:t>cụ</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và</a:t>
            </a:r>
            <a:r>
              <a:rPr lang="en-US" dirty="0" smtClean="0"/>
              <a:t> </a:t>
            </a:r>
            <a:r>
              <a:rPr lang="en-US" dirty="0" err="1" smtClean="0"/>
              <a:t>tài</a:t>
            </a:r>
            <a:r>
              <a:rPr lang="en-US" dirty="0" smtClean="0"/>
              <a:t> </a:t>
            </a:r>
            <a:r>
              <a:rPr lang="en-US" dirty="0" err="1" smtClean="0"/>
              <a:t>liệu</a:t>
            </a:r>
            <a:r>
              <a:rPr lang="en-US" dirty="0" smtClean="0"/>
              <a:t> </a:t>
            </a:r>
            <a:r>
              <a:rPr lang="en-US" dirty="0" err="1" smtClean="0"/>
              <a:t>hóa</a:t>
            </a:r>
            <a:endParaRPr lang="en-US" dirty="0" smtClean="0"/>
          </a:p>
          <a:p>
            <a:pPr>
              <a:buFontTx/>
              <a:buChar char="-"/>
            </a:pPr>
            <a:r>
              <a:rPr lang="en-US" dirty="0" err="1" smtClean="0"/>
              <a:t>Thiết</a:t>
            </a:r>
            <a:r>
              <a:rPr lang="en-US" dirty="0" smtClean="0"/>
              <a:t> </a:t>
            </a:r>
            <a:r>
              <a:rPr lang="en-US" dirty="0" err="1" smtClean="0"/>
              <a:t>kế</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Figma</a:t>
            </a:r>
            <a:r>
              <a:rPr lang="en-US" dirty="0" smtClean="0"/>
              <a:t>, Adobe XD, Sketch</a:t>
            </a:r>
          </a:p>
          <a:p>
            <a:pPr>
              <a:buFontTx/>
              <a:buChar char="-"/>
            </a:pPr>
            <a:r>
              <a:rPr lang="en-US" dirty="0" err="1" smtClean="0"/>
              <a:t>Thiết</a:t>
            </a:r>
            <a:r>
              <a:rPr lang="en-US" dirty="0" smtClean="0"/>
              <a:t> </a:t>
            </a:r>
            <a:r>
              <a:rPr lang="en-US" dirty="0" err="1" smtClean="0"/>
              <a:t>kế</a:t>
            </a:r>
            <a:r>
              <a:rPr lang="en-US" dirty="0" smtClean="0"/>
              <a:t> CSDL: MySQL, Workbench, </a:t>
            </a:r>
            <a:r>
              <a:rPr lang="en-US" dirty="0" err="1" smtClean="0"/>
              <a:t>Microft</a:t>
            </a:r>
            <a:r>
              <a:rPr lang="en-US" dirty="0" smtClean="0"/>
              <a:t> Visio, ER/Studio</a:t>
            </a:r>
          </a:p>
          <a:p>
            <a:pPr>
              <a:buFontTx/>
              <a:buChar char="-"/>
            </a:pPr>
            <a:r>
              <a:rPr lang="en-US" dirty="0" err="1" smtClean="0"/>
              <a:t>Tạo</a:t>
            </a:r>
            <a:r>
              <a:rPr lang="en-US" dirty="0" smtClean="0"/>
              <a:t> </a:t>
            </a:r>
            <a:r>
              <a:rPr lang="en-US" dirty="0" err="1" smtClean="0"/>
              <a:t>tài</a:t>
            </a:r>
            <a:r>
              <a:rPr lang="en-US" dirty="0" smtClean="0"/>
              <a:t> </a:t>
            </a:r>
            <a:r>
              <a:rPr lang="en-US" dirty="0" err="1" smtClean="0"/>
              <a:t>liệu</a:t>
            </a:r>
            <a:r>
              <a:rPr lang="en-US" dirty="0" smtClean="0"/>
              <a:t>: Microsoft Office, Google Docs, Notion</a:t>
            </a:r>
          </a:p>
          <a:p>
            <a:r>
              <a:rPr lang="en-US" dirty="0" err="1" smtClean="0"/>
              <a:t>Công</a:t>
            </a:r>
            <a:r>
              <a:rPr lang="en-US" dirty="0" smtClean="0"/>
              <a:t> </a:t>
            </a:r>
            <a:r>
              <a:rPr lang="en-US" dirty="0" err="1" smtClean="0"/>
              <a:t>cụ</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và</a:t>
            </a:r>
            <a:r>
              <a:rPr lang="en-US" dirty="0" smtClean="0"/>
              <a:t> </a:t>
            </a:r>
            <a:r>
              <a:rPr lang="en-US" dirty="0" err="1" smtClean="0"/>
              <a:t>triển</a:t>
            </a:r>
            <a:r>
              <a:rPr lang="en-US" dirty="0" smtClean="0"/>
              <a:t> </a:t>
            </a:r>
            <a:r>
              <a:rPr lang="en-US" dirty="0" err="1" smtClean="0"/>
              <a:t>khai</a:t>
            </a:r>
            <a:endParaRPr lang="en-US" dirty="0" smtClean="0"/>
          </a:p>
          <a:p>
            <a:pPr>
              <a:buFontTx/>
              <a:buChar char="-"/>
            </a:pPr>
            <a:r>
              <a:rPr lang="en-US" dirty="0" err="1" smtClean="0"/>
              <a:t>Kiểm</a:t>
            </a:r>
            <a:r>
              <a:rPr lang="en-US" dirty="0" smtClean="0"/>
              <a:t> </a:t>
            </a:r>
            <a:r>
              <a:rPr lang="en-US" dirty="0" err="1" smtClean="0"/>
              <a:t>thử</a:t>
            </a:r>
            <a:r>
              <a:rPr lang="en-US" dirty="0" smtClean="0"/>
              <a:t>: Postman(API) ,Selenium(UI Test), </a:t>
            </a:r>
            <a:r>
              <a:rPr lang="en-US" dirty="0" err="1" smtClean="0"/>
              <a:t>Jmeter</a:t>
            </a:r>
            <a:r>
              <a:rPr lang="en-US" dirty="0" smtClean="0"/>
              <a:t>(</a:t>
            </a:r>
            <a:r>
              <a:rPr lang="en-US" dirty="0" err="1" smtClean="0"/>
              <a:t>Hiệu</a:t>
            </a:r>
            <a:r>
              <a:rPr lang="en-US" dirty="0" smtClean="0"/>
              <a:t> </a:t>
            </a:r>
            <a:r>
              <a:rPr lang="en-US" dirty="0" err="1" smtClean="0"/>
              <a:t>năng</a:t>
            </a:r>
            <a:r>
              <a:rPr lang="en-US" dirty="0" smtClean="0"/>
              <a:t>)</a:t>
            </a:r>
          </a:p>
          <a:p>
            <a:pPr>
              <a:buFontTx/>
              <a:buChar char="-"/>
            </a:pPr>
            <a:r>
              <a:rPr lang="en-US" dirty="0" smtClean="0"/>
              <a:t>CI/CD: Docker, Jenkins, </a:t>
            </a:r>
            <a:r>
              <a:rPr lang="en-US" dirty="0" err="1" smtClean="0"/>
              <a:t>GitGub</a:t>
            </a:r>
            <a:r>
              <a:rPr lang="en-US" dirty="0" smtClean="0"/>
              <a:t> Actions</a:t>
            </a:r>
          </a:p>
          <a:p>
            <a:pPr>
              <a:buFontTx/>
              <a:buChar char="-"/>
            </a:pPr>
            <a:r>
              <a:rPr lang="en-US" dirty="0" err="1" smtClean="0"/>
              <a:t>Triển</a:t>
            </a:r>
            <a:r>
              <a:rPr lang="en-US" dirty="0" smtClean="0"/>
              <a:t> </a:t>
            </a:r>
            <a:r>
              <a:rPr lang="en-US" dirty="0" err="1" smtClean="0"/>
              <a:t>Khai</a:t>
            </a:r>
            <a:r>
              <a:rPr lang="en-US" dirty="0" smtClean="0"/>
              <a:t>: Docker, Kubernetes, </a:t>
            </a:r>
            <a:r>
              <a:rPr lang="en-US" dirty="0" err="1" smtClean="0"/>
              <a:t>Heroku</a:t>
            </a:r>
            <a:r>
              <a:rPr lang="en-US" dirty="0" smtClean="0"/>
              <a:t>, </a:t>
            </a:r>
            <a:r>
              <a:rPr lang="en-US" dirty="0" err="1" smtClean="0"/>
              <a:t>Vercel</a:t>
            </a:r>
            <a:r>
              <a:rPr lang="en-US" dirty="0" smtClean="0"/>
              <a:t>, </a:t>
            </a:r>
            <a:r>
              <a:rPr lang="en-US" dirty="0" err="1" smtClean="0"/>
              <a:t>Netlify</a:t>
            </a:r>
            <a:endParaRPr lang="en-US" dirty="0" smtClean="0"/>
          </a:p>
          <a:p>
            <a:pPr marL="3690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494" y="1687398"/>
            <a:ext cx="5717128" cy="4135837"/>
          </a:xfrm>
          <a:prstGeom prst="rect">
            <a:avLst/>
          </a:prstGeom>
        </p:spPr>
      </p:pic>
    </p:spTree>
    <p:extLst>
      <p:ext uri="{BB962C8B-B14F-4D97-AF65-F5344CB8AC3E}">
        <p14:creationId xmlns:p14="http://schemas.microsoft.com/office/powerpoint/2010/main" val="1890021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2.3.1 </a:t>
            </a:r>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thông</a:t>
            </a:r>
            <a:r>
              <a:rPr lang="en-US" dirty="0" smtClean="0"/>
              <a:t> tin</a:t>
            </a:r>
            <a:endParaRPr lang="en-US" dirty="0"/>
          </a:p>
        </p:txBody>
      </p:sp>
      <p:sp>
        <p:nvSpPr>
          <p:cNvPr id="3" name="Content Placeholder 2"/>
          <p:cNvSpPr>
            <a:spLocks noGrp="1"/>
          </p:cNvSpPr>
          <p:nvPr>
            <p:ph idx="1"/>
          </p:nvPr>
        </p:nvSpPr>
        <p:spPr>
          <a:xfrm>
            <a:off x="913795" y="1732449"/>
            <a:ext cx="4925531" cy="4058751"/>
          </a:xfrm>
        </p:spPr>
        <p:txBody>
          <a:bodyPr>
            <a:normAutofit lnSpcReduction="10000"/>
          </a:bodyPr>
          <a:lstStyle/>
          <a:p>
            <a:r>
              <a:rPr lang="en-US" dirty="0" err="1" smtClean="0"/>
              <a:t>Khái</a:t>
            </a:r>
            <a:r>
              <a:rPr lang="en-US" dirty="0" smtClean="0"/>
              <a:t> </a:t>
            </a:r>
            <a:r>
              <a:rPr lang="en-US" dirty="0" err="1" smtClean="0"/>
              <a:t>niệm</a:t>
            </a:r>
            <a:endParaRPr lang="en-US" dirty="0" smtClean="0"/>
          </a:p>
          <a:p>
            <a:pPr marL="36900" indent="0">
              <a:buNone/>
            </a:pPr>
            <a:r>
              <a:rPr lang="vi-VN" b="1" dirty="0">
                <a:effectLst/>
              </a:rPr>
              <a:t>Quản lý dự án hệ thống thông tin</a:t>
            </a:r>
            <a:r>
              <a:rPr lang="vi-VN" dirty="0">
                <a:effectLst/>
              </a:rPr>
              <a:t> là công việc tổ chức, quản lý các dự án phát triển sản phẩm về công nghệ thông tin. Hoạt động theo dự án, có thời gian cụ thể, mục tiêu là sản phẩm công nghệ thông tin đã được xác địh từ trước. Mục tiêu công việc là lên phương án triển khai, phân bổ nguồn lực bao gồm nhân lực – tài chính – công nghệ – thời gian, kiểm soát, đánh giá, xử lý vấn đề phát sinh nhằm đạt được mục tiêu ban đầu đề ra.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9326" y="2053390"/>
            <a:ext cx="6172117" cy="3336758"/>
          </a:xfrm>
          <a:prstGeom prst="rect">
            <a:avLst/>
          </a:prstGeom>
        </p:spPr>
      </p:pic>
    </p:spTree>
    <p:extLst>
      <p:ext uri="{BB962C8B-B14F-4D97-AF65-F5344CB8AC3E}">
        <p14:creationId xmlns:p14="http://schemas.microsoft.com/office/powerpoint/2010/main" val="19054670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2.3.2 </a:t>
            </a:r>
            <a:r>
              <a:rPr lang="en-US" dirty="0" err="1" smtClean="0"/>
              <a:t>Quy</a:t>
            </a:r>
            <a:r>
              <a:rPr lang="en-US" dirty="0" smtClean="0"/>
              <a:t> </a:t>
            </a:r>
            <a:r>
              <a:rPr lang="en-US" dirty="0" err="1" smtClean="0"/>
              <a:t>trình</a:t>
            </a:r>
            <a:r>
              <a:rPr lang="en-US" dirty="0" smtClean="0"/>
              <a:t> </a:t>
            </a:r>
            <a:r>
              <a:rPr lang="en-US" dirty="0" err="1" smtClean="0"/>
              <a:t>quản</a:t>
            </a:r>
            <a:r>
              <a:rPr lang="en-US" dirty="0" smtClean="0"/>
              <a:t> </a:t>
            </a:r>
            <a:r>
              <a:rPr lang="en-US" dirty="0" err="1" smtClean="0"/>
              <a:t>lý</a:t>
            </a:r>
            <a:r>
              <a:rPr lang="en-US" dirty="0" smtClean="0"/>
              <a:t> </a:t>
            </a:r>
            <a:r>
              <a:rPr lang="en-US" dirty="0" err="1" smtClean="0"/>
              <a:t>dự</a:t>
            </a:r>
            <a:r>
              <a:rPr lang="en-US" dirty="0" smtClean="0"/>
              <a:t> </a:t>
            </a:r>
            <a:r>
              <a:rPr lang="en-US" dirty="0" err="1" smtClean="0"/>
              <a:t>án</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thông</a:t>
            </a:r>
            <a:r>
              <a:rPr lang="en-US" dirty="0" smtClean="0"/>
              <a:t> tin</a:t>
            </a:r>
            <a:endParaRPr lang="en-US" dirty="0"/>
          </a:p>
        </p:txBody>
      </p:sp>
      <p:sp>
        <p:nvSpPr>
          <p:cNvPr id="3" name="Content Placeholder 2"/>
          <p:cNvSpPr>
            <a:spLocks noGrp="1"/>
          </p:cNvSpPr>
          <p:nvPr>
            <p:ph idx="1"/>
          </p:nvPr>
        </p:nvSpPr>
        <p:spPr>
          <a:xfrm>
            <a:off x="384406" y="1844744"/>
            <a:ext cx="4380100" cy="4058751"/>
          </a:xfrm>
        </p:spPr>
        <p:txBody>
          <a:bodyPr>
            <a:normAutofit fontScale="92500" lnSpcReduction="20000"/>
          </a:bodyPr>
          <a:lstStyle/>
          <a:p>
            <a:r>
              <a:rPr lang="en-US" dirty="0" err="1" smtClean="0"/>
              <a:t>Lập</a:t>
            </a:r>
            <a:r>
              <a:rPr lang="en-US" dirty="0" smtClean="0"/>
              <a:t> </a:t>
            </a:r>
            <a:r>
              <a:rPr lang="en-US" dirty="0" err="1" smtClean="0"/>
              <a:t>kế</a:t>
            </a:r>
            <a:r>
              <a:rPr lang="en-US" dirty="0" smtClean="0"/>
              <a:t> </a:t>
            </a:r>
            <a:r>
              <a:rPr lang="en-US" dirty="0" err="1" smtClean="0"/>
              <a:t>hoạch</a:t>
            </a:r>
            <a:endParaRPr lang="en-US" dirty="0" smtClean="0"/>
          </a:p>
          <a:p>
            <a:pPr>
              <a:buFontTx/>
              <a:buChar char="-"/>
            </a:pPr>
            <a:r>
              <a:rPr lang="vi-VN" dirty="0" smtClean="0">
                <a:effectLst/>
              </a:rPr>
              <a:t>Ở </a:t>
            </a:r>
            <a:r>
              <a:rPr lang="vi-VN" dirty="0">
                <a:effectLst/>
              </a:rPr>
              <a:t>giai đoạn này, người đảm nhận vai trò quản lý dự án cho kỹ sư sẽ thực hiện các nhiệm vụ: xác định các mục tiêu của dự án phù hợp với yêu cầu của khách hàng/tổ chức, tính toán nguồn lực cần sử dụng, các đầu việc cần thực hiện, phân chia công việc cho từng phòng ban, cá nhân. Ở bước đầu này, tuy chưa thực hiện nhưng lại đòi hỏi rất nhiều sự logic, rõ ràng, đánh giá mức độ khả thi của phương án và dự phòng khi có rủi ro</a:t>
            </a:r>
            <a:r>
              <a:rPr lang="vi-VN" dirty="0" smtClean="0">
                <a:effectLst/>
              </a:rPr>
              <a:t>.</a:t>
            </a:r>
            <a:endParaRPr lang="en-US" dirty="0" smtClean="0">
              <a:effectLst/>
            </a:endParaRPr>
          </a:p>
          <a:p>
            <a:pPr>
              <a:buFontTx/>
              <a:buChar char="-"/>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8209" y="2133600"/>
            <a:ext cx="6621331" cy="3449053"/>
          </a:xfrm>
          <a:prstGeom prst="rect">
            <a:avLst/>
          </a:prstGeom>
        </p:spPr>
      </p:pic>
    </p:spTree>
    <p:extLst>
      <p:ext uri="{BB962C8B-B14F-4D97-AF65-F5344CB8AC3E}">
        <p14:creationId xmlns:p14="http://schemas.microsoft.com/office/powerpoint/2010/main" val="25853894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105</TotalTime>
  <Words>2431</Words>
  <Application>Microsoft Office PowerPoint</Application>
  <PresentationFormat>Widescreen</PresentationFormat>
  <Paragraphs>137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Calisto MT</vt:lpstr>
      <vt:lpstr>Trebuchet MS</vt:lpstr>
      <vt:lpstr>Wingdings 2</vt:lpstr>
      <vt:lpstr>Slate</vt:lpstr>
      <vt:lpstr>Chương 2: Tiến Trình Phát Triển</vt:lpstr>
      <vt:lpstr>1.1.2 Ưu và nhược điểm của waterfall </vt:lpstr>
      <vt:lpstr>2.1.2 Phương pháp hiện đại Agile-Scrum</vt:lpstr>
      <vt:lpstr>2.1.3 Khi nào nên sử dụng Agile và khi nào thì không sử dụng Agile</vt:lpstr>
      <vt:lpstr>2.1.4 Ưu và nhược điểm của Agile</vt:lpstr>
      <vt:lpstr>2.2.1 Môi trường và công cụ phát triển hệ thống thông tin</vt:lpstr>
      <vt:lpstr>2.2.2 Công cụ phát triển hệ thống thông tin</vt:lpstr>
      <vt:lpstr>2.3.1 Quản lý dự án phát triển hệ thống thông tin</vt:lpstr>
      <vt:lpstr>2.3.2 Quy trình quản lý dự án hệ thống thông tin</vt:lpstr>
      <vt:lpstr>2.3.2 Quy trình quản lý dự án hệ thống thông tin</vt:lpstr>
      <vt:lpstr>2.3.2 Quy trình quản lý dự án hệ thống thông tin</vt:lpstr>
      <vt:lpstr>2.3.3 Agile – Giải pháp tối ưu nhất</vt:lpstr>
      <vt:lpstr>2.4.1 Các bước tổng quát phân tích thiết kế hệ thống thông tin</vt:lpstr>
      <vt:lpstr>2.4.2 Các bước phân tích thiết kế hệ thống</vt:lpstr>
      <vt:lpstr>2.4.2 Các bước phân tích thiết kế hệ thống</vt:lpstr>
      <vt:lpstr>2.4.2 Các bước phân tích thiết kế hệ thống</vt:lpstr>
      <vt:lpstr>2.4.2 Các bước phân tích thiết kế hệ thống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Tiến Trình Phát Triển</dc:title>
  <dc:creator>ADMIN</dc:creator>
  <cp:lastModifiedBy>ADMIN</cp:lastModifiedBy>
  <cp:revision>12</cp:revision>
  <dcterms:created xsi:type="dcterms:W3CDTF">2025-02-19T00:25:18Z</dcterms:created>
  <dcterms:modified xsi:type="dcterms:W3CDTF">2025-02-19T02:10:35Z</dcterms:modified>
</cp:coreProperties>
</file>