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78" r:id="rId6"/>
    <p:sldId id="259" r:id="rId7"/>
    <p:sldId id="261" r:id="rId8"/>
    <p:sldId id="265" r:id="rId9"/>
    <p:sldId id="263" r:id="rId10"/>
    <p:sldId id="275" r:id="rId11"/>
    <p:sldId id="276" r:id="rId12"/>
    <p:sldId id="282" r:id="rId13"/>
    <p:sldId id="273" r:id="rId14"/>
    <p:sldId id="274" r:id="rId15"/>
    <p:sldId id="283" r:id="rId16"/>
    <p:sldId id="269" r:id="rId17"/>
    <p:sldId id="270" r:id="rId18"/>
    <p:sldId id="284" r:id="rId19"/>
    <p:sldId id="271" r:id="rId20"/>
    <p:sldId id="272" r:id="rId21"/>
    <p:sldId id="285" r:id="rId22"/>
    <p:sldId id="281" r:id="rId23"/>
    <p:sldId id="264" r:id="rId24"/>
    <p:sldId id="266" r:id="rId25"/>
    <p:sldId id="267" r:id="rId26"/>
    <p:sldId id="268" r:id="rId27"/>
    <p:sldId id="277" r:id="rId28"/>
    <p:sldId id="286" r:id="rId29"/>
    <p:sldId id="262" r:id="rId3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1E5D5-5D14-45CB-BAD5-5F81399100AA}" v="28" dt="2025-06-10T13:36:09.042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ILARASI B" userId="bc45bdf909cf5b7f" providerId="LiveId" clId="{5AB1E5D5-5D14-45CB-BAD5-5F81399100AA}"/>
    <pc:docChg chg="undo custSel addSld delSld modSld">
      <pc:chgData name="THAMILARASI B" userId="bc45bdf909cf5b7f" providerId="LiveId" clId="{5AB1E5D5-5D14-45CB-BAD5-5F81399100AA}" dt="2025-06-10T13:36:21.425" v="268" actId="14100"/>
      <pc:docMkLst>
        <pc:docMk/>
      </pc:docMkLst>
      <pc:sldChg chg="addSp delSp modSp mod">
        <pc:chgData name="THAMILARASI B" userId="bc45bdf909cf5b7f" providerId="LiveId" clId="{5AB1E5D5-5D14-45CB-BAD5-5F81399100AA}" dt="2025-06-10T13:35:52.555" v="263" actId="1076"/>
        <pc:sldMkLst>
          <pc:docMk/>
          <pc:sldMk cId="262458070" sldId="277"/>
        </pc:sldMkLst>
        <pc:spChg chg="add mod">
          <ac:chgData name="THAMILARASI B" userId="bc45bdf909cf5b7f" providerId="LiveId" clId="{5AB1E5D5-5D14-45CB-BAD5-5F81399100AA}" dt="2025-06-10T13:34:37.810" v="251" actId="20577"/>
          <ac:spMkLst>
            <pc:docMk/>
            <pc:sldMk cId="262458070" sldId="277"/>
            <ac:spMk id="9" creationId="{9E3C4DDC-1CE1-48B1-77F2-025B721ED34B}"/>
          </ac:spMkLst>
        </pc:spChg>
        <pc:picChg chg="del">
          <ac:chgData name="THAMILARASI B" userId="bc45bdf909cf5b7f" providerId="LiveId" clId="{5AB1E5D5-5D14-45CB-BAD5-5F81399100AA}" dt="2025-06-10T13:13:55.904" v="0" actId="478"/>
          <ac:picMkLst>
            <pc:docMk/>
            <pc:sldMk cId="262458070" sldId="277"/>
            <ac:picMk id="4" creationId="{2E6E7B5E-8C48-7DBD-8342-EEBE55897E2D}"/>
          </ac:picMkLst>
        </pc:picChg>
        <pc:picChg chg="add del mod">
          <ac:chgData name="THAMILARASI B" userId="bc45bdf909cf5b7f" providerId="LiveId" clId="{5AB1E5D5-5D14-45CB-BAD5-5F81399100AA}" dt="2025-06-10T13:14:44.473" v="3" actId="478"/>
          <ac:picMkLst>
            <pc:docMk/>
            <pc:sldMk cId="262458070" sldId="277"/>
            <ac:picMk id="5" creationId="{A2F15791-E25F-ACD8-28B7-434966D8E505}"/>
          </ac:picMkLst>
        </pc:picChg>
        <pc:picChg chg="add del mod">
          <ac:chgData name="THAMILARASI B" userId="bc45bdf909cf5b7f" providerId="LiveId" clId="{5AB1E5D5-5D14-45CB-BAD5-5F81399100AA}" dt="2025-06-10T13:15:03.072" v="10" actId="478"/>
          <ac:picMkLst>
            <pc:docMk/>
            <pc:sldMk cId="262458070" sldId="277"/>
            <ac:picMk id="7" creationId="{30DFF1BF-ED35-5CAE-7487-E537B4753644}"/>
          </ac:picMkLst>
        </pc:picChg>
        <pc:picChg chg="add mod">
          <ac:chgData name="THAMILARASI B" userId="bc45bdf909cf5b7f" providerId="LiveId" clId="{5AB1E5D5-5D14-45CB-BAD5-5F81399100AA}" dt="2025-06-10T13:35:31.385" v="259" actId="1076"/>
          <ac:picMkLst>
            <pc:docMk/>
            <pc:sldMk cId="262458070" sldId="277"/>
            <ac:picMk id="8" creationId="{94192128-994C-77DE-FC38-B8B922498FCA}"/>
          </ac:picMkLst>
        </pc:picChg>
        <pc:picChg chg="add mod">
          <ac:chgData name="THAMILARASI B" userId="bc45bdf909cf5b7f" providerId="LiveId" clId="{5AB1E5D5-5D14-45CB-BAD5-5F81399100AA}" dt="2025-06-10T13:35:52.555" v="263" actId="1076"/>
          <ac:picMkLst>
            <pc:docMk/>
            <pc:sldMk cId="262458070" sldId="277"/>
            <ac:picMk id="10" creationId="{0B9A6EEC-22CE-05CE-E6BB-3407BCC5B0F6}"/>
          </ac:picMkLst>
        </pc:picChg>
      </pc:sldChg>
      <pc:sldChg chg="addSp delSp modSp mod">
        <pc:chgData name="THAMILARASI B" userId="bc45bdf909cf5b7f" providerId="LiveId" clId="{5AB1E5D5-5D14-45CB-BAD5-5F81399100AA}" dt="2025-06-10T13:30:50.382" v="155" actId="12"/>
        <pc:sldMkLst>
          <pc:docMk/>
          <pc:sldMk cId="3638156901" sldId="282"/>
        </pc:sldMkLst>
        <pc:spChg chg="add del">
          <ac:chgData name="THAMILARASI B" userId="bc45bdf909cf5b7f" providerId="LiveId" clId="{5AB1E5D5-5D14-45CB-BAD5-5F81399100AA}" dt="2025-06-10T13:19:38.904" v="17" actId="22"/>
          <ac:spMkLst>
            <pc:docMk/>
            <pc:sldMk cId="3638156901" sldId="282"/>
            <ac:spMk id="4" creationId="{462CBEC1-ECE9-822B-39E7-F65A334A3B76}"/>
          </ac:spMkLst>
        </pc:spChg>
        <pc:spChg chg="add mod">
          <ac:chgData name="THAMILARASI B" userId="bc45bdf909cf5b7f" providerId="LiveId" clId="{5AB1E5D5-5D14-45CB-BAD5-5F81399100AA}" dt="2025-06-10T13:30:50.382" v="155" actId="12"/>
          <ac:spMkLst>
            <pc:docMk/>
            <pc:sldMk cId="3638156901" sldId="282"/>
            <ac:spMk id="6" creationId="{7E762AE5-5780-A5A0-743D-A7DE2D3B66A0}"/>
          </ac:spMkLst>
        </pc:spChg>
        <pc:spChg chg="add mod">
          <ac:chgData name="THAMILARASI B" userId="bc45bdf909cf5b7f" providerId="LiveId" clId="{5AB1E5D5-5D14-45CB-BAD5-5F81399100AA}" dt="2025-06-10T13:25:15.092" v="101" actId="20577"/>
          <ac:spMkLst>
            <pc:docMk/>
            <pc:sldMk cId="3638156901" sldId="282"/>
            <ac:spMk id="7" creationId="{AED7B2CB-2EC2-BABA-4854-A66FEC66DF7A}"/>
          </ac:spMkLst>
        </pc:spChg>
      </pc:sldChg>
      <pc:sldChg chg="addSp modSp mod">
        <pc:chgData name="THAMILARASI B" userId="bc45bdf909cf5b7f" providerId="LiveId" clId="{5AB1E5D5-5D14-45CB-BAD5-5F81399100AA}" dt="2025-06-10T13:30:36.626" v="152" actId="14100"/>
        <pc:sldMkLst>
          <pc:docMk/>
          <pc:sldMk cId="4081081081" sldId="283"/>
        </pc:sldMkLst>
        <pc:spChg chg="add mod">
          <ac:chgData name="THAMILARASI B" userId="bc45bdf909cf5b7f" providerId="LiveId" clId="{5AB1E5D5-5D14-45CB-BAD5-5F81399100AA}" dt="2025-06-10T13:30:36.626" v="152" actId="14100"/>
          <ac:spMkLst>
            <pc:docMk/>
            <pc:sldMk cId="4081081081" sldId="283"/>
            <ac:spMk id="4" creationId="{A9C02A59-F0C6-5953-B63D-FF9B1D8A91B2}"/>
          </ac:spMkLst>
        </pc:spChg>
        <pc:spChg chg="add mod">
          <ac:chgData name="THAMILARASI B" userId="bc45bdf909cf5b7f" providerId="LiveId" clId="{5AB1E5D5-5D14-45CB-BAD5-5F81399100AA}" dt="2025-06-10T13:25:22.300" v="102"/>
          <ac:spMkLst>
            <pc:docMk/>
            <pc:sldMk cId="4081081081" sldId="283"/>
            <ac:spMk id="5" creationId="{55BC453C-B08C-CCBE-2916-AC40C4A02908}"/>
          </ac:spMkLst>
        </pc:spChg>
      </pc:sldChg>
      <pc:sldChg chg="addSp modSp mod">
        <pc:chgData name="THAMILARASI B" userId="bc45bdf909cf5b7f" providerId="LiveId" clId="{5AB1E5D5-5D14-45CB-BAD5-5F81399100AA}" dt="2025-06-10T13:28:35.497" v="127" actId="20577"/>
        <pc:sldMkLst>
          <pc:docMk/>
          <pc:sldMk cId="3010164188" sldId="284"/>
        </pc:sldMkLst>
        <pc:spChg chg="add mod">
          <ac:chgData name="THAMILARASI B" userId="bc45bdf909cf5b7f" providerId="LiveId" clId="{5AB1E5D5-5D14-45CB-BAD5-5F81399100AA}" dt="2025-06-10T13:28:35.497" v="127" actId="20577"/>
          <ac:spMkLst>
            <pc:docMk/>
            <pc:sldMk cId="3010164188" sldId="284"/>
            <ac:spMk id="4" creationId="{92E94457-4CA3-CB2A-9C0A-7478C432B22F}"/>
          </ac:spMkLst>
        </pc:spChg>
        <pc:spChg chg="add mod">
          <ac:chgData name="THAMILARASI B" userId="bc45bdf909cf5b7f" providerId="LiveId" clId="{5AB1E5D5-5D14-45CB-BAD5-5F81399100AA}" dt="2025-06-10T13:25:35.967" v="105"/>
          <ac:spMkLst>
            <pc:docMk/>
            <pc:sldMk cId="3010164188" sldId="284"/>
            <ac:spMk id="5" creationId="{EF22D7D7-1481-2933-163A-4A2A820AEEE0}"/>
          </ac:spMkLst>
        </pc:spChg>
        <pc:spChg chg="add">
          <ac:chgData name="THAMILARASI B" userId="bc45bdf909cf5b7f" providerId="LiveId" clId="{5AB1E5D5-5D14-45CB-BAD5-5F81399100AA}" dt="2025-06-10T13:28:30.717" v="125"/>
          <ac:spMkLst>
            <pc:docMk/>
            <pc:sldMk cId="3010164188" sldId="284"/>
            <ac:spMk id="6" creationId="{C6C7678A-6057-6F93-F942-82C226FB34A0}"/>
          </ac:spMkLst>
        </pc:spChg>
      </pc:sldChg>
      <pc:sldChg chg="addSp delSp modSp mod">
        <pc:chgData name="THAMILARASI B" userId="bc45bdf909cf5b7f" providerId="LiveId" clId="{5AB1E5D5-5D14-45CB-BAD5-5F81399100AA}" dt="2025-06-10T13:32:32.635" v="197" actId="1076"/>
        <pc:sldMkLst>
          <pc:docMk/>
          <pc:sldMk cId="3897450000" sldId="285"/>
        </pc:sldMkLst>
        <pc:spChg chg="add mod">
          <ac:chgData name="THAMILARASI B" userId="bc45bdf909cf5b7f" providerId="LiveId" clId="{5AB1E5D5-5D14-45CB-BAD5-5F81399100AA}" dt="2025-06-10T13:32:27.965" v="196" actId="1076"/>
          <ac:spMkLst>
            <pc:docMk/>
            <pc:sldMk cId="3897450000" sldId="285"/>
            <ac:spMk id="3" creationId="{8692581C-8DF9-D4AD-DFE6-591826D57EE4}"/>
          </ac:spMkLst>
        </pc:spChg>
        <pc:spChg chg="add">
          <ac:chgData name="THAMILARASI B" userId="bc45bdf909cf5b7f" providerId="LiveId" clId="{5AB1E5D5-5D14-45CB-BAD5-5F81399100AA}" dt="2025-06-10T13:26:07.465" v="111"/>
          <ac:spMkLst>
            <pc:docMk/>
            <pc:sldMk cId="3897450000" sldId="285"/>
            <ac:spMk id="4" creationId="{A806F45D-5739-C06B-67BB-6E5FD17AF633}"/>
          </ac:spMkLst>
        </pc:spChg>
        <pc:spChg chg="add mod">
          <ac:chgData name="THAMILARASI B" userId="bc45bdf909cf5b7f" providerId="LiveId" clId="{5AB1E5D5-5D14-45CB-BAD5-5F81399100AA}" dt="2025-06-10T13:26:24.529" v="116"/>
          <ac:spMkLst>
            <pc:docMk/>
            <pc:sldMk cId="3897450000" sldId="285"/>
            <ac:spMk id="5" creationId="{B2CB8FF0-983A-0586-E334-D929973AECE7}"/>
          </ac:spMkLst>
        </pc:spChg>
        <pc:spChg chg="add mod">
          <ac:chgData name="THAMILARASI B" userId="bc45bdf909cf5b7f" providerId="LiveId" clId="{5AB1E5D5-5D14-45CB-BAD5-5F81399100AA}" dt="2025-06-10T13:27:42.862" v="119" actId="1076"/>
          <ac:spMkLst>
            <pc:docMk/>
            <pc:sldMk cId="3897450000" sldId="285"/>
            <ac:spMk id="6" creationId="{416C7056-7513-6F7B-FB00-168DF78EC534}"/>
          </ac:spMkLst>
        </pc:spChg>
        <pc:spChg chg="add del mod">
          <ac:chgData name="THAMILARASI B" userId="bc45bdf909cf5b7f" providerId="LiveId" clId="{5AB1E5D5-5D14-45CB-BAD5-5F81399100AA}" dt="2025-06-10T13:31:43.364" v="181" actId="478"/>
          <ac:spMkLst>
            <pc:docMk/>
            <pc:sldMk cId="3897450000" sldId="285"/>
            <ac:spMk id="8" creationId="{84F5609F-C0E3-4F33-426A-EAAF332360EF}"/>
          </ac:spMkLst>
        </pc:spChg>
        <pc:spChg chg="add mod">
          <ac:chgData name="THAMILARASI B" userId="bc45bdf909cf5b7f" providerId="LiveId" clId="{5AB1E5D5-5D14-45CB-BAD5-5F81399100AA}" dt="2025-06-10T13:32:32.635" v="197" actId="1076"/>
          <ac:spMkLst>
            <pc:docMk/>
            <pc:sldMk cId="3897450000" sldId="285"/>
            <ac:spMk id="10" creationId="{3B39BD4D-6497-2547-16DB-53579FFD0F68}"/>
          </ac:spMkLst>
        </pc:spChg>
      </pc:sldChg>
      <pc:sldChg chg="addSp delSp modSp new add del mod">
        <pc:chgData name="THAMILARASI B" userId="bc45bdf909cf5b7f" providerId="LiveId" clId="{5AB1E5D5-5D14-45CB-BAD5-5F81399100AA}" dt="2025-06-10T13:36:21.425" v="268" actId="14100"/>
        <pc:sldMkLst>
          <pc:docMk/>
          <pc:sldMk cId="395727900" sldId="286"/>
        </pc:sldMkLst>
        <pc:spChg chg="add">
          <ac:chgData name="THAMILARASI B" userId="bc45bdf909cf5b7f" providerId="LiveId" clId="{5AB1E5D5-5D14-45CB-BAD5-5F81399100AA}" dt="2025-06-10T13:28:06.845" v="120"/>
          <ac:spMkLst>
            <pc:docMk/>
            <pc:sldMk cId="395727900" sldId="286"/>
            <ac:spMk id="3" creationId="{5FEDFF20-2215-E0B9-F988-BDEC27CD3FC3}"/>
          </ac:spMkLst>
        </pc:spChg>
        <pc:spChg chg="add del">
          <ac:chgData name="THAMILARASI B" userId="bc45bdf909cf5b7f" providerId="LiveId" clId="{5AB1E5D5-5D14-45CB-BAD5-5F81399100AA}" dt="2025-06-10T13:28:13.210" v="123" actId="22"/>
          <ac:spMkLst>
            <pc:docMk/>
            <pc:sldMk cId="395727900" sldId="286"/>
            <ac:spMk id="5" creationId="{8882DFA0-6B05-6751-E72D-9B9EBF3E3F3F}"/>
          </ac:spMkLst>
        </pc:spChg>
        <pc:picChg chg="add del mod">
          <ac:chgData name="THAMILARASI B" userId="bc45bdf909cf5b7f" providerId="LiveId" clId="{5AB1E5D5-5D14-45CB-BAD5-5F81399100AA}" dt="2025-06-10T13:36:00.572" v="264" actId="478"/>
          <ac:picMkLst>
            <pc:docMk/>
            <pc:sldMk cId="395727900" sldId="286"/>
            <ac:picMk id="7" creationId="{7C0EF7AC-1F3F-3A77-88B7-AE86CFD439FA}"/>
          </ac:picMkLst>
        </pc:picChg>
        <pc:picChg chg="add mod">
          <ac:chgData name="THAMILARASI B" userId="bc45bdf909cf5b7f" providerId="LiveId" clId="{5AB1E5D5-5D14-45CB-BAD5-5F81399100AA}" dt="2025-06-10T13:36:21.425" v="268" actId="14100"/>
          <ac:picMkLst>
            <pc:docMk/>
            <pc:sldMk cId="395727900" sldId="286"/>
            <ac:picMk id="9" creationId="{3A00F46C-7158-AFF5-8891-9DFB39B507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B10D-5020-40C8-BBCC-CFBFF8A246ED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6474-B477-4C4E-B170-A74A2B11C3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2857-3403-4C88-91AF-F05F648A715F}" type="datetime1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19F-9B45-4358-B00F-4C9019E20EE9}" type="datetime1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4523-EB62-4E71-9C47-D74ADC38A4BB}" type="datetime1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F77-44B6-44EF-AE61-59F985B63FF7}" type="datetime1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056E-EA7E-47EE-9A5F-32F027FB3FD3}" type="datetime1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9249-F1FC-46BE-803C-AF3664257FE5}" type="datetime1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5D4-75DE-4E4F-9505-CC29721BC763}" type="datetime1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28B5-C6EE-4A11-BB1B-D23E2E892E98}" type="datetime1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E1D5-8941-4646-BC25-3CB149ED8A88}" type="datetime1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8044-7D36-4CC2-A397-25A9B2D974DB}" type="datetime1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973D-DF04-431E-92E3-0AFF7626C598}" type="datetime1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8BFB0-0720-4805-9EFA-EF8E5B1597AF}" type="datetime1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46AE-1378-4C52-9697-721D7FFA341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Google Shape;2053;p1" descr="K.Ramakrishnan College of Technology | Tiruchirappalli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410" y="383457"/>
            <a:ext cx="1847850" cy="147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Google Shape;2054;p1"/>
          <p:cNvSpPr txBox="1"/>
          <p:nvPr/>
        </p:nvSpPr>
        <p:spPr>
          <a:xfrm>
            <a:off x="2651002" y="520733"/>
            <a:ext cx="74353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F3864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K.RAMAKRISHNAN COLLEGE OF TECHNOLOGY</a:t>
            </a:r>
            <a:endParaRPr sz="3600" b="1" i="0" u="none" strike="noStrike" cap="none" dirty="0">
              <a:solidFill>
                <a:srgbClr val="1F3864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2055" name="Google Shape;2055;p1"/>
          <p:cNvSpPr txBox="1"/>
          <p:nvPr/>
        </p:nvSpPr>
        <p:spPr>
          <a:xfrm>
            <a:off x="2780073" y="2008531"/>
            <a:ext cx="717717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DEPARTMENT OF ARTIFICIAL INTELLIGENCE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B.Tech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(AI&amp;ML)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Google Shape;2056;p1"/>
          <p:cNvSpPr txBox="1"/>
          <p:nvPr/>
        </p:nvSpPr>
        <p:spPr>
          <a:xfrm>
            <a:off x="4271440" y="2968921"/>
            <a:ext cx="4194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71616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20AM6203-DESIGN PROJECT - 2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Google Shape;2057;p1"/>
          <p:cNvSpPr txBox="1"/>
          <p:nvPr/>
        </p:nvSpPr>
        <p:spPr>
          <a:xfrm>
            <a:off x="3202525" y="3765938"/>
            <a:ext cx="6332281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Guided b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y: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Mr.A.Joshua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Is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sac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P/AI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2058" name="Google Shape;2058;p1"/>
          <p:cNvSpPr txBox="1"/>
          <p:nvPr/>
        </p:nvSpPr>
        <p:spPr>
          <a:xfrm>
            <a:off x="4353552" y="4602950"/>
            <a:ext cx="4726054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BATCH MEMBERS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ARCHANA R S           811722001003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KAVITHA A 	             811722001023 THAMILARASI B      811722001051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SIVA RANJANI S       811722001501</a:t>
            </a:r>
            <a:endParaRPr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9" name="Google Shape;2059;p1"/>
          <p:cNvSpPr txBox="1"/>
          <p:nvPr/>
        </p:nvSpPr>
        <p:spPr>
          <a:xfrm>
            <a:off x="5530086" y="3465138"/>
            <a:ext cx="16771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BATCH NO: 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B2C58-1416-44C1-A807-13063215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3D42-0B1D-4C75-E795-779C8E189AE2}"/>
              </a:ext>
            </a:extLst>
          </p:cNvPr>
          <p:cNvSpPr txBox="1"/>
          <p:nvPr/>
        </p:nvSpPr>
        <p:spPr>
          <a:xfrm>
            <a:off x="621792" y="1066324"/>
            <a:ext cx="10506456" cy="514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real-time webcam feed or accepts uploaded image input.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 input for pose extraction and generation.</a:t>
            </a:r>
          </a:p>
          <a:p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Algorithm/Tools Used: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 For real-time webcam interfacing and frame capture.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(PIL): For image resizing, format conversion, and loading.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For image array manipulation.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FA72-472D-BEC8-F8AF-CD83244103E4}"/>
              </a:ext>
            </a:extLst>
          </p:cNvPr>
          <p:cNvSpPr txBox="1"/>
          <p:nvPr/>
        </p:nvSpPr>
        <p:spPr>
          <a:xfrm>
            <a:off x="621792" y="380478"/>
            <a:ext cx="7861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Webcam/Image Capture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6F712-B7DC-4FD8-A549-4307F5EA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3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ED395-4A3B-E0AB-885F-EFAD9A1737A5}"/>
              </a:ext>
            </a:extLst>
          </p:cNvPr>
          <p:cNvSpPr txBox="1"/>
          <p:nvPr/>
        </p:nvSpPr>
        <p:spPr>
          <a:xfrm>
            <a:off x="752094" y="881562"/>
            <a:ext cx="5230368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image using webcam or upload.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required format (RGB/PIL).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to Pose Estimation Module.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C9F71-2840-C5C9-FC24-33489813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1562"/>
            <a:ext cx="5641084" cy="4659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F828A-7210-4546-8CAB-E8EA274D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0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1361D-300D-42BB-9722-D8D0949F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62AE5-5780-A5A0-743D-A7DE2D3B66A0}"/>
              </a:ext>
            </a:extLst>
          </p:cNvPr>
          <p:cNvSpPr txBox="1"/>
          <p:nvPr/>
        </p:nvSpPr>
        <p:spPr>
          <a:xfrm>
            <a:off x="838200" y="1291585"/>
            <a:ext cx="10048113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Input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webcam or image upload.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Resize, crop, and normalize image for consistent input.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&amp; Forward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image locally.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Pose Estimation (Module 3) and UI display.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7B2CB-2EC2-BABA-4854-A66FEC66DF7A}"/>
              </a:ext>
            </a:extLst>
          </p:cNvPr>
          <p:cNvSpPr txBox="1"/>
          <p:nvPr/>
        </p:nvSpPr>
        <p:spPr>
          <a:xfrm>
            <a:off x="838200" y="476499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</a:t>
            </a:r>
          </a:p>
        </p:txBody>
      </p:sp>
    </p:spTree>
    <p:extLst>
      <p:ext uri="{BB962C8B-B14F-4D97-AF65-F5344CB8AC3E}">
        <p14:creationId xmlns:p14="http://schemas.microsoft.com/office/powerpoint/2010/main" val="363815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E7909C-E494-D99F-732D-B03247A7A540}"/>
              </a:ext>
            </a:extLst>
          </p:cNvPr>
          <p:cNvSpPr txBox="1"/>
          <p:nvPr/>
        </p:nvSpPr>
        <p:spPr>
          <a:xfrm>
            <a:off x="821054" y="974556"/>
            <a:ext cx="10654666" cy="514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user input like gender, clothing style, and outfit type.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generation workflow (generate/save).</a:t>
            </a:r>
          </a:p>
          <a:p>
            <a:endParaRPr lang="en-IN" sz="29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Algorithm/Tools Used: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Framework: For dropdowns (e.g., Male/Female, Outfit type).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text prompts (style descriptions like "casual denim jacket").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B664-B077-84A3-EB2C-B5AA5D5859E2}"/>
              </a:ext>
            </a:extLst>
          </p:cNvPr>
          <p:cNvSpPr txBox="1"/>
          <p:nvPr/>
        </p:nvSpPr>
        <p:spPr>
          <a:xfrm>
            <a:off x="821054" y="389781"/>
            <a:ext cx="6435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 2: User Interaction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F900D-365B-4317-9C34-A291A4EE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2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844F41-111B-9A90-806F-67B62EBBC74E}"/>
              </a:ext>
            </a:extLst>
          </p:cNvPr>
          <p:cNvSpPr txBox="1"/>
          <p:nvPr/>
        </p:nvSpPr>
        <p:spPr>
          <a:xfrm>
            <a:off x="651510" y="1313611"/>
            <a:ext cx="5444490" cy="3359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entry + selection via UI.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inputs into a text conditioning prompt.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outfit generation.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8B2FB-3CF0-A411-E805-D66FF34C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61" y="754380"/>
            <a:ext cx="5110129" cy="5349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6E37B-E436-4E31-8238-265EAE5D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9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11971-C6C8-40C5-8D71-9FFF2BBB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02A59-F0C6-5953-B63D-FF9B1D8A91B2}"/>
              </a:ext>
            </a:extLst>
          </p:cNvPr>
          <p:cNvSpPr txBox="1"/>
          <p:nvPr/>
        </p:nvSpPr>
        <p:spPr>
          <a:xfrm>
            <a:off x="838200" y="1170828"/>
            <a:ext cx="10418064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Inputs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prompt (e.g., “red jacket”), gender, style.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image from Module 3.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Structuring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inputs into a full sentence for clarity: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female model in red jacket, casual style”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Generation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structured prompt + pose to Outfit Generation (Module 4).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C453C-B08C-CCBE-2916-AC40C4A02908}"/>
              </a:ext>
            </a:extLst>
          </p:cNvPr>
          <p:cNvSpPr txBox="1"/>
          <p:nvPr/>
        </p:nvSpPr>
        <p:spPr>
          <a:xfrm>
            <a:off x="838200" y="476499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</a:t>
            </a:r>
          </a:p>
        </p:txBody>
      </p:sp>
    </p:spTree>
    <p:extLst>
      <p:ext uri="{BB962C8B-B14F-4D97-AF65-F5344CB8AC3E}">
        <p14:creationId xmlns:p14="http://schemas.microsoft.com/office/powerpoint/2010/main" val="408108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D39123-2FB1-0420-9D48-7ABDDF45CCF1}"/>
              </a:ext>
            </a:extLst>
          </p:cNvPr>
          <p:cNvSpPr txBox="1"/>
          <p:nvPr/>
        </p:nvSpPr>
        <p:spPr>
          <a:xfrm>
            <a:off x="638746" y="888670"/>
            <a:ext cx="10914507" cy="541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body pose from user image and converts it to skeleton format.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structural guidance for image generation.</a:t>
            </a:r>
          </a:p>
          <a:p>
            <a:endParaRPr lang="en-I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</a:t>
            </a:r>
          </a:p>
          <a:p>
            <a:pPr>
              <a:lnSpc>
                <a:spcPct val="150000"/>
              </a:lnSpc>
            </a:pP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Pose Estimation (by Google):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model that predicts 33 body landmarks in real-time.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BlazePose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with heatmap regression.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using Convolutional Neural Networks (CNNs) optimized for speed.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F508-D322-EA1A-8F9C-8060DFC82F3A}"/>
              </a:ext>
            </a:extLst>
          </p:cNvPr>
          <p:cNvSpPr txBox="1"/>
          <p:nvPr/>
        </p:nvSpPr>
        <p:spPr>
          <a:xfrm>
            <a:off x="638746" y="303895"/>
            <a:ext cx="5482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Pose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1B881-AA02-476C-8A07-E9812A8A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3767EA-91E6-4E02-C07B-FBDA30A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01" y="640079"/>
            <a:ext cx="4533821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38F26-6512-5301-BFA7-7E2684DF4937}"/>
              </a:ext>
            </a:extLst>
          </p:cNvPr>
          <p:cNvSpPr txBox="1"/>
          <p:nvPr/>
        </p:nvSpPr>
        <p:spPr>
          <a:xfrm>
            <a:off x="664606" y="407917"/>
            <a:ext cx="5992226" cy="58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skeleton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image used for conditioning the diffusion model (via ControlNet).</a:t>
            </a:r>
          </a:p>
          <a:p>
            <a:pPr algn="just">
              <a:buNone/>
            </a:pP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generated outfit aligns with user's body structure.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pose-aware generation.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48899-795E-490C-99C2-3B57247A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6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5E27F-E7D7-4A65-8E9B-B917655A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94457-4CA3-CB2A-9C0A-7478C432B22F}"/>
              </a:ext>
            </a:extLst>
          </p:cNvPr>
          <p:cNvSpPr txBox="1"/>
          <p:nvPr/>
        </p:nvSpPr>
        <p:spPr>
          <a:xfrm>
            <a:off x="1145286" y="1268998"/>
            <a:ext cx="9598914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Resizes image to fit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Landmarks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BlazePose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finds 33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Skeleton Map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draws joints &amp; lines for body structure.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Skeleton image sent to ControlNet.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2D7D7-1481-2933-163A-4A2A820AEEE0}"/>
              </a:ext>
            </a:extLst>
          </p:cNvPr>
          <p:cNvSpPr txBox="1"/>
          <p:nvPr/>
        </p:nvSpPr>
        <p:spPr>
          <a:xfrm>
            <a:off x="838200" y="476499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</a:t>
            </a:r>
          </a:p>
        </p:txBody>
      </p:sp>
    </p:spTree>
    <p:extLst>
      <p:ext uri="{BB962C8B-B14F-4D97-AF65-F5344CB8AC3E}">
        <p14:creationId xmlns:p14="http://schemas.microsoft.com/office/powerpoint/2010/main" val="301016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6267D-2DF7-D3D2-D2DA-0BF7B4B4F287}"/>
              </a:ext>
            </a:extLst>
          </p:cNvPr>
          <p:cNvSpPr txBox="1"/>
          <p:nvPr/>
        </p:nvSpPr>
        <p:spPr>
          <a:xfrm>
            <a:off x="788670" y="3429000"/>
            <a:ext cx="107510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new outfit image using text prompt and pose as input.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 or merges the outfit with original image.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B8F01-7898-0C65-BB45-D890B73AC3C2}"/>
              </a:ext>
            </a:extLst>
          </p:cNvPr>
          <p:cNvSpPr txBox="1"/>
          <p:nvPr/>
        </p:nvSpPr>
        <p:spPr>
          <a:xfrm>
            <a:off x="697992" y="440096"/>
            <a:ext cx="6645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Module 4: Outfit Generation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390D4-6183-D9A3-07CF-C0D3088115FA}"/>
              </a:ext>
            </a:extLst>
          </p:cNvPr>
          <p:cNvSpPr txBox="1"/>
          <p:nvPr/>
        </p:nvSpPr>
        <p:spPr>
          <a:xfrm>
            <a:off x="788670" y="1250001"/>
            <a:ext cx="10751058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user prompt and pose image to condition Stable Diffusion.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ControlNet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 photorealistic image of the user wearing generated clothing.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6FCCE-8D7E-4877-AD37-3843E62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34C054-A843-41FB-95C8-D8D644FCE447}"/>
              </a:ext>
            </a:extLst>
          </p:cNvPr>
          <p:cNvSpPr/>
          <p:nvPr/>
        </p:nvSpPr>
        <p:spPr>
          <a:xfrm>
            <a:off x="621792" y="1688812"/>
            <a:ext cx="558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OUTFIT GENERATOR WITH VIRTUAL TRY-ON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60C3C-67C6-A951-F86A-397F520F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50" r="8879"/>
          <a:stretch/>
        </p:blipFill>
        <p:spPr>
          <a:xfrm>
            <a:off x="6227064" y="68262"/>
            <a:ext cx="5586984" cy="6721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62F1D-4112-4315-89D5-CD2ADBC8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19FE1E-4507-C470-A1B6-440E4CC51B73}"/>
              </a:ext>
            </a:extLst>
          </p:cNvPr>
          <p:cNvSpPr txBox="1"/>
          <p:nvPr/>
        </p:nvSpPr>
        <p:spPr>
          <a:xfrm>
            <a:off x="548640" y="562231"/>
            <a:ext cx="11094720" cy="5400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Algorithms/Models Used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Latent Diffusion Model (LDM) that performs text-to-image generation.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VAE (Variational Autoencoder) + U-Net + CLIP text encoder.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ControlNet (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Stable Diffusion to accept additional conditions (pose images).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spatial layout using user’s skeleton pose.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348DD-6F67-497D-9DB7-432F901E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6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A3EAE-C4A8-4514-BBC0-03ABA91C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2581C-8DF9-D4AD-DFE6-591826D57EE4}"/>
              </a:ext>
            </a:extLst>
          </p:cNvPr>
          <p:cNvSpPr txBox="1"/>
          <p:nvPr/>
        </p:nvSpPr>
        <p:spPr>
          <a:xfrm>
            <a:off x="783336" y="353974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9BD4D-6497-2547-16DB-53579FFD0F68}"/>
              </a:ext>
            </a:extLst>
          </p:cNvPr>
          <p:cNvSpPr txBox="1"/>
          <p:nvPr/>
        </p:nvSpPr>
        <p:spPr>
          <a:xfrm>
            <a:off x="783336" y="961888"/>
            <a:ext cx="10458450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Compilation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prompt + pose image.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Embedding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to image-understandable format.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Image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+ ControlNet create outfit aligned with pose.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Try-On (Optional)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 outfit with user’s face/body using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89745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44224-B996-4FC2-2E1E-4356F445F14A}"/>
              </a:ext>
            </a:extLst>
          </p:cNvPr>
          <p:cNvSpPr txBox="1"/>
          <p:nvPr/>
        </p:nvSpPr>
        <p:spPr>
          <a:xfrm>
            <a:off x="1273302" y="1207669"/>
            <a:ext cx="9827514" cy="410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Flow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prompt + gender → Tokenized using CLIP.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image (from Pose Estimation) → Encoded as condition.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+ ControlNet → Generates outfit image.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shown in UI and optionally saved.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A2F027-EF5B-485C-B7EA-196876FF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2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7140A1-A06A-FD75-A757-90F6BB45F9F4}"/>
              </a:ext>
            </a:extLst>
          </p:cNvPr>
          <p:cNvSpPr txBox="1"/>
          <p:nvPr/>
        </p:nvSpPr>
        <p:spPr>
          <a:xfrm>
            <a:off x="991362" y="1045634"/>
            <a:ext cx="7988046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virtual try-on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outfit generation from text prompts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pose-based outfit fitting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and diverse fashion outputs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user-friendly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gender and style variations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upgradable and modular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free, open-source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B2AD-912C-06A6-A8B5-DDA07109D182}"/>
              </a:ext>
            </a:extLst>
          </p:cNvPr>
          <p:cNvSpPr txBox="1"/>
          <p:nvPr/>
        </p:nvSpPr>
        <p:spPr>
          <a:xfrm>
            <a:off x="991362" y="460859"/>
            <a:ext cx="296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671E6-AA7F-4657-A212-EC3B3F30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7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BC6DDD-5D85-EBEB-27E3-808DBD8DF4E4}"/>
              </a:ext>
            </a:extLst>
          </p:cNvPr>
          <p:cNvSpPr txBox="1"/>
          <p:nvPr/>
        </p:nvSpPr>
        <p:spPr>
          <a:xfrm>
            <a:off x="761619" y="1012757"/>
            <a:ext cx="10431018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clothing retailers (Amazon, Myntra, etc.)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trial rooms in shopping apps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design and customization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styling tools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fashion assistants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AR-based outfit previews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and virtual avatars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Costume planning and concept 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60A4-704D-38A2-CA9A-68219C6732DD}"/>
              </a:ext>
            </a:extLst>
          </p:cNvPr>
          <p:cNvSpPr txBox="1"/>
          <p:nvPr/>
        </p:nvSpPr>
        <p:spPr>
          <a:xfrm>
            <a:off x="761619" y="427982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863C5-8905-4F33-88C7-7F521AD9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1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6429D-F295-4D84-8E87-4777716DA14B}"/>
              </a:ext>
            </a:extLst>
          </p:cNvPr>
          <p:cNvSpPr txBox="1"/>
          <p:nvPr/>
        </p:nvSpPr>
        <p:spPr>
          <a:xfrm>
            <a:off x="853821" y="1580417"/>
            <a:ext cx="10484358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presents a complete virtual try-on solution that combines the creativity of generative models with real-time pose estimation. It offers a novel way for users to visualize custom outfits quickly and interactively, opening doors to personalized fashion experiences and AI-aided apparel design.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CB2C7-35E8-017B-42A9-09BC2EEBB294}"/>
              </a:ext>
            </a:extLst>
          </p:cNvPr>
          <p:cNvSpPr txBox="1"/>
          <p:nvPr/>
        </p:nvSpPr>
        <p:spPr>
          <a:xfrm>
            <a:off x="853821" y="748646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05889-80E0-440F-B5DF-0E54AAD5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5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BC393-0DFF-A44D-E6CA-0F4DC253E7BF}"/>
              </a:ext>
            </a:extLst>
          </p:cNvPr>
          <p:cNvSpPr txBox="1"/>
          <p:nvPr/>
        </p:nvSpPr>
        <p:spPr>
          <a:xfrm>
            <a:off x="618411" y="1327931"/>
            <a:ext cx="108566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Bochinski, E., et al. (2022). "Pose-Guided Try-On using ControlNet." CVPR Workshops.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Han, X., et al. (2018). “VITON: An Image-Based Virtual Try-On Network.” CVPR.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B., et al. (2018). “Toward Characteristic-Preserving Image-Based Virtual Try-On Network.” ECCV.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Karras, T., et al. (2019). “A Style-Based Generator Architecture for GANs.” CVPR.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Diffusers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https://huggingface.co/docs/diffusers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56607-DA66-FCC5-0E2D-2A34DE9AD1DC}"/>
              </a:ext>
            </a:extLst>
          </p:cNvPr>
          <p:cNvSpPr txBox="1"/>
          <p:nvPr/>
        </p:nvSpPr>
        <p:spPr>
          <a:xfrm>
            <a:off x="618411" y="428179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00CE1-AAE7-402A-847D-BD0CAC32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11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64FE6-28F1-48D8-8AF7-04F39788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92128-994C-77DE-FC38-B8B92249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381437"/>
            <a:ext cx="8418807" cy="5267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C4DDC-1CE1-48B1-77F2-025B721ED34B}"/>
              </a:ext>
            </a:extLst>
          </p:cNvPr>
          <p:cNvSpPr txBox="1"/>
          <p:nvPr/>
        </p:nvSpPr>
        <p:spPr>
          <a:xfrm>
            <a:off x="877824" y="365760"/>
            <a:ext cx="226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9A6EEC-22CE-05CE-E6BB-3407BCC5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20" y="1031600"/>
            <a:ext cx="9721360" cy="53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B30389-AD3D-517A-E00E-25B04C3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0F46C-7158-AFF5-8891-9DFB39B5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192"/>
            <a:ext cx="10757780" cy="60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A164B5-7D3C-4D8E-B4D8-095F3DC4CF2C}"/>
              </a:ext>
            </a:extLst>
          </p:cNvPr>
          <p:cNvSpPr txBox="1"/>
          <p:nvPr/>
        </p:nvSpPr>
        <p:spPr>
          <a:xfrm>
            <a:off x="3661873" y="2505670"/>
            <a:ext cx="494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738B4-8CFD-4FA5-8473-5282F00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5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37653" y="358068"/>
            <a:ext cx="10515600" cy="1043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/>
                <a:ea typeface="+mj-lt"/>
                <a:cs typeface="+mj-lt"/>
              </a:rPr>
              <a:t>OBJECTIVE:</a:t>
            </a:r>
            <a:endParaRPr lang="en-US" sz="36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907210" y="1163847"/>
            <a:ext cx="10376485" cy="2118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AI-based system that allows users to generate and visualize custom outfits in real-time using webcam images or uploaded photos.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E1F28-7275-1F95-AC3E-41C90C93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86" y="2828825"/>
            <a:ext cx="6074536" cy="3527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0866E-DF8F-44CF-B271-8E02FB3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152B2-1855-9ED2-4B1D-1B7597018F5A}"/>
              </a:ext>
            </a:extLst>
          </p:cNvPr>
          <p:cNvSpPr txBox="1"/>
          <p:nvPr/>
        </p:nvSpPr>
        <p:spPr>
          <a:xfrm>
            <a:off x="605307" y="607128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883EB-5D5E-4C50-1CE6-35634291F12B}"/>
              </a:ext>
            </a:extLst>
          </p:cNvPr>
          <p:cNvSpPr txBox="1"/>
          <p:nvPr/>
        </p:nvSpPr>
        <p:spPr>
          <a:xfrm>
            <a:off x="605307" y="1413063"/>
            <a:ext cx="1095992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like VITON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TryOnGAN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 on pre-scanned garments and limited clothing templates.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Demerits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processing.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predefined clothing templates.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handling complex poses.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style customization.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59E72-9282-4EF4-B683-DC5AF7A9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1DC0F-849B-2A58-B04C-1A1040197714}"/>
              </a:ext>
            </a:extLst>
          </p:cNvPr>
          <p:cNvSpPr txBox="1"/>
          <p:nvPr/>
        </p:nvSpPr>
        <p:spPr>
          <a:xfrm>
            <a:off x="541782" y="418838"/>
            <a:ext cx="4505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9DD09-90D3-6BA2-95E9-F20AEACCA7EF}"/>
              </a:ext>
            </a:extLst>
          </p:cNvPr>
          <p:cNvSpPr txBox="1"/>
          <p:nvPr/>
        </p:nvSpPr>
        <p:spPr>
          <a:xfrm>
            <a:off x="678942" y="1087220"/>
            <a:ext cx="10680193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outfit generation and try-on system using: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with ControlNet for text-to-outfit synthesis.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pose estimation.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for user interaction.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 or image upload to capture user pose.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gender and style prompts </a:t>
            </a:r>
            <a:r>
              <a:rPr lang="en-US" sz="2800" dirty="0"/>
              <a:t>(e.g., "red hoodie with denim jeans").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outfits are displayed in real-time with an option to save.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8347A-5D0B-4ABF-9CA5-C0622E88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1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3286" y="136525"/>
            <a:ext cx="9895035" cy="507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/>
                <a:ea typeface="+mj-lt"/>
                <a:cs typeface="+mj-lt"/>
              </a:rPr>
              <a:t>LITERATURE</a:t>
            </a:r>
            <a:r>
              <a:rPr lang="en-US" sz="2800" b="1" dirty="0">
                <a:latin typeface="Times New Roman" panose="02020603050405020304"/>
                <a:ea typeface="+mj-lt"/>
                <a:cs typeface="+mj-lt"/>
              </a:rPr>
              <a:t> </a:t>
            </a:r>
            <a:r>
              <a:rPr lang="en-US" sz="2400" b="1" dirty="0">
                <a:latin typeface="Times New Roman" panose="02020603050405020304"/>
                <a:ea typeface="+mj-lt"/>
                <a:cs typeface="+mj-lt"/>
              </a:rPr>
              <a:t>SURVEY</a:t>
            </a:r>
            <a:endParaRPr lang="en-US" sz="2800" b="1" dirty="0">
              <a:latin typeface="Times New Roman" panose="02020603050405020304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23659"/>
              </p:ext>
            </p:extLst>
          </p:nvPr>
        </p:nvGraphicFramePr>
        <p:xfrm>
          <a:off x="360608" y="643644"/>
          <a:ext cx="11578107" cy="5887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48">
                  <a:extLst>
                    <a:ext uri="{9D8B030D-6E8A-4147-A177-3AD203B41FA5}">
                      <a16:colId xmlns:a16="http://schemas.microsoft.com/office/drawing/2014/main" val="166876045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2681505713"/>
                    </a:ext>
                  </a:extLst>
                </a:gridCol>
                <a:gridCol w="163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6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152">
                <a:tc>
                  <a:txBody>
                    <a:bodyPr/>
                    <a:lstStyle/>
                    <a:p>
                      <a:pPr algn="ctr" fontAlgn="auto"/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&amp; TOOLS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152">
                <a:tc>
                  <a:txBody>
                    <a:bodyPr/>
                    <a:lstStyle/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OutfitAnyone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Ultra-high Quality Virtual Try-On for Any Clothing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l-NL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 Sun, Jian Cao, Qi Wang, Linrui Tian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Two-stream diffusion model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High-fidelity, scalable, diverse poses	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Control-consistency balance issue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09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FashionSD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-X: Multimodal Fashion Garment Synthesis using Latent Diffusion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 Kumar Singh, Ioannis Patras</a:t>
                      </a:r>
                      <a:endParaRPr lang="da-DK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Latent diffusion, ControlNet, </a:t>
                      </a:r>
                      <a:r>
                        <a:rPr lang="en-IN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Multimodal Input Integration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Performance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 Augmentation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Sketch Dependency,</a:t>
                      </a:r>
                    </a:p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Diversity Limitations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982">
                <a:tc>
                  <a:txBody>
                    <a:bodyPr/>
                    <a:lstStyle/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MMTryon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Multi-Modal Multi-Reference Control for High-Quality Fashion Generation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a-DK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Xujie Zhang, Yuxuan Luo, Michael Kampffmeyer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Multi-modal attention, parsing-free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Customization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 Fidelity, Flexible Input Handling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Complexity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Fashion Limitations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0876"/>
                  </a:ext>
                </a:extLst>
              </a:tr>
              <a:tr h="1101458">
                <a:tc>
                  <a:txBody>
                    <a:bodyPr/>
                    <a:lstStyle/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Fashion-VDM: Video Diffusion Model for Virtual Try-On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a-DK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 Kumar Butteddi, Srija Butteddi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diffusion model, split-CFG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Realistic Output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Personalized Experience, Enhanced User Engagement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Computational Cost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Garment Diversity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12276"/>
                  </a:ext>
                </a:extLst>
              </a:tr>
              <a:tr h="815152">
                <a:tc>
                  <a:txBody>
                    <a:bodyPr/>
                    <a:lstStyle/>
                    <a:p>
                      <a:pPr algn="ctr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DressCode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Text-Guided Garment Generation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Kai He,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Kaixin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Yao, Qixuan Zhang,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Jingyi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Yu</a:t>
                      </a:r>
                      <a:endParaRPr lang="da-DK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Autoregressive model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 control, text-based design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Slow, less scalable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71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6998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4C5EF-110A-43B2-8548-DA0983E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9389" y="6492875"/>
            <a:ext cx="2743200" cy="365125"/>
          </a:xfrm>
        </p:spPr>
        <p:txBody>
          <a:bodyPr/>
          <a:lstStyle/>
          <a:p>
            <a:fld id="{AC9A46AE-1378-4C52-9697-721D7FFA341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2"/>
          <p:cNvSpPr/>
          <p:nvPr/>
        </p:nvSpPr>
        <p:spPr>
          <a:xfrm>
            <a:off x="349895" y="451030"/>
            <a:ext cx="358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/>
          </a:p>
        </p:txBody>
      </p:sp>
      <p:sp>
        <p:nvSpPr>
          <p:cNvPr id="2068" name="Google Shape;2068;p2"/>
          <p:cNvSpPr/>
          <p:nvPr/>
        </p:nvSpPr>
        <p:spPr>
          <a:xfrm>
            <a:off x="1241331" y="1691538"/>
            <a:ext cx="2555400" cy="1098362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uploads/captures image.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70" name="Google Shape;2070;p2"/>
          <p:cNvSpPr/>
          <p:nvPr/>
        </p:nvSpPr>
        <p:spPr>
          <a:xfrm>
            <a:off x="4852540" y="1691538"/>
            <a:ext cx="2555400" cy="1098362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75" name="Google Shape;2075;p2"/>
          <p:cNvSpPr/>
          <p:nvPr/>
        </p:nvSpPr>
        <p:spPr>
          <a:xfrm>
            <a:off x="8424283" y="1664004"/>
            <a:ext cx="2555400" cy="1098361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 Prompt &amp; Style Selection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2076" name="Google Shape;2076;p2"/>
          <p:cNvCxnSpPr>
            <a:cxnSpLocks/>
          </p:cNvCxnSpPr>
          <p:nvPr/>
        </p:nvCxnSpPr>
        <p:spPr>
          <a:xfrm>
            <a:off x="4038600" y="2143766"/>
            <a:ext cx="563896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7" name="Google Shape;2077;p2"/>
          <p:cNvCxnSpPr>
            <a:cxnSpLocks/>
          </p:cNvCxnSpPr>
          <p:nvPr/>
        </p:nvCxnSpPr>
        <p:spPr>
          <a:xfrm>
            <a:off x="9667743" y="2971797"/>
            <a:ext cx="0" cy="63180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0" name="Google Shape;2080;p2"/>
          <p:cNvSpPr/>
          <p:nvPr/>
        </p:nvSpPr>
        <p:spPr>
          <a:xfrm>
            <a:off x="8424283" y="3753468"/>
            <a:ext cx="2623880" cy="1078460"/>
          </a:xfrm>
          <a:prstGeom prst="flowChartProcess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+ Prompt Sent to Stable Diffusion +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ControlNet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3" name="Google Shape;2076;p2">
            <a:extLst>
              <a:ext uri="{FF2B5EF4-FFF2-40B4-BE49-F238E27FC236}">
                <a16:creationId xmlns:a16="http://schemas.microsoft.com/office/drawing/2014/main" id="{A86C5808-8303-CE57-ABB8-93F42F9592CB}"/>
              </a:ext>
            </a:extLst>
          </p:cNvPr>
          <p:cNvCxnSpPr>
            <a:cxnSpLocks/>
          </p:cNvCxnSpPr>
          <p:nvPr/>
        </p:nvCxnSpPr>
        <p:spPr>
          <a:xfrm>
            <a:off x="7540736" y="2043958"/>
            <a:ext cx="61266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80;p2">
            <a:extLst>
              <a:ext uri="{FF2B5EF4-FFF2-40B4-BE49-F238E27FC236}">
                <a16:creationId xmlns:a16="http://schemas.microsoft.com/office/drawing/2014/main" id="{0E083196-B6F2-987D-4CD9-ECFAC3B29D3C}"/>
              </a:ext>
            </a:extLst>
          </p:cNvPr>
          <p:cNvSpPr/>
          <p:nvPr/>
        </p:nvSpPr>
        <p:spPr>
          <a:xfrm>
            <a:off x="1143837" y="3751829"/>
            <a:ext cx="2623880" cy="1098362"/>
          </a:xfrm>
          <a:prstGeom prst="flowChartProcess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Displayed in UI (Try-On)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2080;p2">
            <a:extLst>
              <a:ext uri="{FF2B5EF4-FFF2-40B4-BE49-F238E27FC236}">
                <a16:creationId xmlns:a16="http://schemas.microsoft.com/office/drawing/2014/main" id="{64A52116-314A-6605-38D2-09F8147D98A2}"/>
              </a:ext>
            </a:extLst>
          </p:cNvPr>
          <p:cNvSpPr/>
          <p:nvPr/>
        </p:nvSpPr>
        <p:spPr>
          <a:xfrm>
            <a:off x="4784060" y="3751831"/>
            <a:ext cx="2623880" cy="1098361"/>
          </a:xfrm>
          <a:prstGeom prst="flowChartProcess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Outfit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10" name="Google Shape;2076;p2">
            <a:extLst>
              <a:ext uri="{FF2B5EF4-FFF2-40B4-BE49-F238E27FC236}">
                <a16:creationId xmlns:a16="http://schemas.microsoft.com/office/drawing/2014/main" id="{A5E2A105-E134-B80F-09B2-756EBEA70C6B}"/>
              </a:ext>
            </a:extLst>
          </p:cNvPr>
          <p:cNvCxnSpPr>
            <a:cxnSpLocks/>
          </p:cNvCxnSpPr>
          <p:nvPr/>
        </p:nvCxnSpPr>
        <p:spPr>
          <a:xfrm flipH="1">
            <a:off x="3936695" y="4153420"/>
            <a:ext cx="647253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076;p2">
            <a:extLst>
              <a:ext uri="{FF2B5EF4-FFF2-40B4-BE49-F238E27FC236}">
                <a16:creationId xmlns:a16="http://schemas.microsoft.com/office/drawing/2014/main" id="{BAC98C74-E85B-11C6-B813-89486A886C34}"/>
              </a:ext>
            </a:extLst>
          </p:cNvPr>
          <p:cNvCxnSpPr>
            <a:cxnSpLocks/>
          </p:cNvCxnSpPr>
          <p:nvPr/>
        </p:nvCxnSpPr>
        <p:spPr>
          <a:xfrm flipH="1">
            <a:off x="7506147" y="4153420"/>
            <a:ext cx="647253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077;p2">
            <a:extLst>
              <a:ext uri="{FF2B5EF4-FFF2-40B4-BE49-F238E27FC236}">
                <a16:creationId xmlns:a16="http://schemas.microsoft.com/office/drawing/2014/main" id="{F2EE84C6-040C-0C5F-B17A-B28556FC0882}"/>
              </a:ext>
            </a:extLst>
          </p:cNvPr>
          <p:cNvCxnSpPr>
            <a:cxnSpLocks/>
          </p:cNvCxnSpPr>
          <p:nvPr/>
        </p:nvCxnSpPr>
        <p:spPr>
          <a:xfrm>
            <a:off x="2419685" y="4850191"/>
            <a:ext cx="0" cy="63180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2070;p2">
            <a:extLst>
              <a:ext uri="{FF2B5EF4-FFF2-40B4-BE49-F238E27FC236}">
                <a16:creationId xmlns:a16="http://schemas.microsoft.com/office/drawing/2014/main" id="{62C966B0-9883-4ACC-3F2C-FD8BAE1BC7FC}"/>
              </a:ext>
            </a:extLst>
          </p:cNvPr>
          <p:cNvSpPr/>
          <p:nvPr/>
        </p:nvSpPr>
        <p:spPr>
          <a:xfrm>
            <a:off x="1143836" y="5676025"/>
            <a:ext cx="2652893" cy="584699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8E4C8-B635-4C92-83E5-BD174946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9B17B0-1EB7-E3D6-4106-2061E822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79672"/>
              </p:ext>
            </p:extLst>
          </p:nvPr>
        </p:nvGraphicFramePr>
        <p:xfrm>
          <a:off x="1213104" y="1737360"/>
          <a:ext cx="9765792" cy="4145280"/>
        </p:xfrm>
        <a:graphic>
          <a:graphicData uri="http://schemas.openxmlformats.org/drawingml/2006/table">
            <a:tbl>
              <a:tblPr firstRow="1" bandRow="1"/>
              <a:tblGrid>
                <a:gridCol w="4617720">
                  <a:extLst>
                    <a:ext uri="{9D8B030D-6E8A-4147-A177-3AD203B41FA5}">
                      <a16:colId xmlns:a16="http://schemas.microsoft.com/office/drawing/2014/main" val="2209318543"/>
                    </a:ext>
                  </a:extLst>
                </a:gridCol>
                <a:gridCol w="5148072">
                  <a:extLst>
                    <a:ext uri="{9D8B030D-6E8A-4147-A177-3AD203B41FA5}">
                      <a16:colId xmlns:a16="http://schemas.microsoft.com/office/drawing/2014/main" val="294224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0642"/>
                  </a:ext>
                </a:extLst>
              </a:tr>
              <a:tr h="205503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i5/i7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8GB RAM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(optional for faster generation)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3.9+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Libraries: 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diffusers, torch, </a:t>
                      </a: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mediapipe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PIL, </a:t>
                      </a: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gradio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Checkpoints: 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 Diffusion v1.5, ControlNet </a:t>
                      </a: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OpenPose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448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9D8BE4-FED6-E86A-7A2F-6B9EABF74AA4}"/>
              </a:ext>
            </a:extLst>
          </p:cNvPr>
          <p:cNvSpPr txBox="1"/>
          <p:nvPr/>
        </p:nvSpPr>
        <p:spPr>
          <a:xfrm>
            <a:off x="797814" y="623343"/>
            <a:ext cx="83461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SOFTWARE SPECIFICATIONS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5B413-3873-4F39-A023-1B7A54C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8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566D23-8CAA-8903-854D-27742716751B}"/>
              </a:ext>
            </a:extLst>
          </p:cNvPr>
          <p:cNvSpPr txBox="1"/>
          <p:nvPr/>
        </p:nvSpPr>
        <p:spPr>
          <a:xfrm>
            <a:off x="763959" y="816379"/>
            <a:ext cx="2372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pic>
        <p:nvPicPr>
          <p:cNvPr id="1026" name="Picture 2" descr="Detection of major joints and their natural limb connections with ...">
            <a:extLst>
              <a:ext uri="{FF2B5EF4-FFF2-40B4-BE49-F238E27FC236}">
                <a16:creationId xmlns:a16="http://schemas.microsoft.com/office/drawing/2014/main" id="{029EA8DC-2C9E-0010-48FB-C647E1E69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32" y="1679364"/>
            <a:ext cx="1313320" cy="2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74DBC-DAF9-9787-28E6-22EE836F5972}"/>
              </a:ext>
            </a:extLst>
          </p:cNvPr>
          <p:cNvSpPr txBox="1"/>
          <p:nvPr/>
        </p:nvSpPr>
        <p:spPr>
          <a:xfrm>
            <a:off x="6096000" y="4288613"/>
            <a:ext cx="2685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Pose Estimation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Outfit Vector Icon Design 27306091 Vector Art at Vecteezy">
            <a:extLst>
              <a:ext uri="{FF2B5EF4-FFF2-40B4-BE49-F238E27FC236}">
                <a16:creationId xmlns:a16="http://schemas.microsoft.com/office/drawing/2014/main" id="{A4F595F3-CDD8-DD95-533A-0566DCAD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693" y="2068476"/>
            <a:ext cx="1378937" cy="13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4DCE55-D31F-6E9C-8B3B-AD22ABAACCA3}"/>
              </a:ext>
            </a:extLst>
          </p:cNvPr>
          <p:cNvSpPr txBox="1"/>
          <p:nvPr/>
        </p:nvSpPr>
        <p:spPr>
          <a:xfrm>
            <a:off x="9060986" y="4304577"/>
            <a:ext cx="2864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Outfit Generation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F4E8C-20F7-C2FF-7104-852D070FF046}"/>
              </a:ext>
            </a:extLst>
          </p:cNvPr>
          <p:cNvSpPr txBox="1"/>
          <p:nvPr/>
        </p:nvSpPr>
        <p:spPr>
          <a:xfrm>
            <a:off x="3030029" y="4244196"/>
            <a:ext cx="2685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Interaction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User Interaction Line Icon | Stock vector | Colourbox">
            <a:extLst>
              <a:ext uri="{FF2B5EF4-FFF2-40B4-BE49-F238E27FC236}">
                <a16:creationId xmlns:a16="http://schemas.microsoft.com/office/drawing/2014/main" id="{C6A36A9E-A406-8430-1E83-223E061D7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0" r="8912" b="26667"/>
          <a:stretch/>
        </p:blipFill>
        <p:spPr bwMode="auto">
          <a:xfrm>
            <a:off x="3653084" y="2228882"/>
            <a:ext cx="1439310" cy="142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pture, image, photo icon - Download on Iconfinder">
            <a:extLst>
              <a:ext uri="{FF2B5EF4-FFF2-40B4-BE49-F238E27FC236}">
                <a16:creationId xmlns:a16="http://schemas.microsoft.com/office/drawing/2014/main" id="{8A7226E0-EC15-5EC8-8785-7BE7C38A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7" y="2237892"/>
            <a:ext cx="1427128" cy="155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722EE5-39CE-7A23-B146-A8322E682208}"/>
              </a:ext>
            </a:extLst>
          </p:cNvPr>
          <p:cNvSpPr txBox="1"/>
          <p:nvPr/>
        </p:nvSpPr>
        <p:spPr>
          <a:xfrm>
            <a:off x="118003" y="4196314"/>
            <a:ext cx="278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Webcam/Image Capture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FC7EFF-7565-270B-F0B9-4CEC841B05BE}"/>
              </a:ext>
            </a:extLst>
          </p:cNvPr>
          <p:cNvSpPr/>
          <p:nvPr/>
        </p:nvSpPr>
        <p:spPr>
          <a:xfrm>
            <a:off x="2449120" y="2631307"/>
            <a:ext cx="978408" cy="3017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0B103FD-DCFD-0745-1991-17328D9FC740}"/>
              </a:ext>
            </a:extLst>
          </p:cNvPr>
          <p:cNvSpPr/>
          <p:nvPr/>
        </p:nvSpPr>
        <p:spPr>
          <a:xfrm>
            <a:off x="8488268" y="2698207"/>
            <a:ext cx="978408" cy="3017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B802C5-2A31-516D-F14D-D94DCDB325F9}"/>
              </a:ext>
            </a:extLst>
          </p:cNvPr>
          <p:cNvSpPr/>
          <p:nvPr/>
        </p:nvSpPr>
        <p:spPr>
          <a:xfrm>
            <a:off x="5606796" y="2612051"/>
            <a:ext cx="978408" cy="3017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BEDF3-7BC0-451C-B649-776CCCF2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46AE-1378-4C52-9697-721D7FFA34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1373</Words>
  <Application>Microsoft Office PowerPoint</Application>
  <PresentationFormat>Widescreen</PresentationFormat>
  <Paragraphs>265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 ARCHANA</dc:creator>
  <cp:lastModifiedBy>THAMILARASI B</cp:lastModifiedBy>
  <cp:revision>11</cp:revision>
  <dcterms:modified xsi:type="dcterms:W3CDTF">2025-06-10T13:36:32Z</dcterms:modified>
</cp:coreProperties>
</file>