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9" r:id="rId3"/>
    <p:sldId id="258" r:id="rId4"/>
    <p:sldId id="260" r:id="rId5"/>
    <p:sldId id="259" r:id="rId6"/>
    <p:sldId id="264" r:id="rId7"/>
    <p:sldId id="265" r:id="rId8"/>
    <p:sldId id="261" r:id="rId9"/>
    <p:sldId id="262" r:id="rId10"/>
    <p:sldId id="266" r:id="rId11"/>
    <p:sldId id="267" r:id="rId12"/>
    <p:sldId id="268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C631EC-9F17-4DE9-0AD3-7835EC6FAEC1}" v="2" dt="2025-04-21T04:24:34.52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B0F91B5F-D458-16C1-C891-E844A0BB52D0}"/>
    <pc:docChg chg="delSld modSld sldOrd">
      <pc:chgData name="Guest User" userId="" providerId="Windows Live" clId="Web-{B0F91B5F-D458-16C1-C891-E844A0BB52D0}" dt="2025-04-20T16:01:44.613" v="55" actId="20577"/>
      <pc:docMkLst>
        <pc:docMk/>
      </pc:docMkLst>
      <pc:sldChg chg="del">
        <pc:chgData name="Guest User" userId="" providerId="Windows Live" clId="Web-{B0F91B5F-D458-16C1-C891-E844A0BB52D0}" dt="2025-04-20T15:55:18.647" v="2"/>
        <pc:sldMkLst>
          <pc:docMk/>
          <pc:sldMk cId="0" sldId="257"/>
        </pc:sldMkLst>
      </pc:sldChg>
      <pc:sldChg chg="addSp modSp">
        <pc:chgData name="Guest User" userId="" providerId="Windows Live" clId="Web-{B0F91B5F-D458-16C1-C891-E844A0BB52D0}" dt="2025-04-20T16:01:44.613" v="55" actId="20577"/>
        <pc:sldMkLst>
          <pc:docMk/>
          <pc:sldMk cId="0" sldId="260"/>
        </pc:sldMkLst>
        <pc:spChg chg="add mod">
          <ac:chgData name="Guest User" userId="" providerId="Windows Live" clId="Web-{B0F91B5F-D458-16C1-C891-E844A0BB52D0}" dt="2025-04-20T16:01:44.613" v="55" actId="20577"/>
          <ac:spMkLst>
            <pc:docMk/>
            <pc:sldMk cId="0" sldId="260"/>
            <ac:spMk id="3" creationId="{AEEBA1F1-6B68-EE24-7EEB-11CB6C1135F1}"/>
          </ac:spMkLst>
        </pc:spChg>
      </pc:sldChg>
      <pc:sldChg chg="ord">
        <pc:chgData name="Guest User" userId="" providerId="Windows Live" clId="Web-{B0F91B5F-D458-16C1-C891-E844A0BB52D0}" dt="2025-04-20T15:55:49.648" v="4"/>
        <pc:sldMkLst>
          <pc:docMk/>
          <pc:sldMk cId="0" sldId="261"/>
        </pc:sldMkLst>
      </pc:sldChg>
      <pc:sldChg chg="addSp modSp ord">
        <pc:chgData name="Guest User" userId="" providerId="Windows Live" clId="Web-{B0F91B5F-D458-16C1-C891-E844A0BB52D0}" dt="2025-04-20T15:56:52.947" v="24" actId="20577"/>
        <pc:sldMkLst>
          <pc:docMk/>
          <pc:sldMk cId="0" sldId="262"/>
        </pc:sldMkLst>
        <pc:spChg chg="add mod">
          <ac:chgData name="Guest User" userId="" providerId="Windows Live" clId="Web-{B0F91B5F-D458-16C1-C891-E844A0BB52D0}" dt="2025-04-20T15:56:52.947" v="24" actId="20577"/>
          <ac:spMkLst>
            <pc:docMk/>
            <pc:sldMk cId="0" sldId="262"/>
            <ac:spMk id="3" creationId="{A68B8F57-1AF5-94FC-E83F-24DA2E469FD6}"/>
          </ac:spMkLst>
        </pc:spChg>
        <pc:picChg chg="add mod">
          <ac:chgData name="Guest User" userId="" providerId="Windows Live" clId="Web-{B0F91B5F-D458-16C1-C891-E844A0BB52D0}" dt="2025-04-20T15:56:05.148" v="6"/>
          <ac:picMkLst>
            <pc:docMk/>
            <pc:sldMk cId="0" sldId="262"/>
            <ac:picMk id="2" creationId="{392B2AD9-C1C6-ED21-D0D8-EDDB52F8E2D6}"/>
          </ac:picMkLst>
        </pc:picChg>
      </pc:sldChg>
      <pc:sldChg chg="del ord">
        <pc:chgData name="Guest User" userId="" providerId="Windows Live" clId="Web-{B0F91B5F-D458-16C1-C891-E844A0BB52D0}" dt="2025-04-20T15:55:09.850" v="1"/>
        <pc:sldMkLst>
          <pc:docMk/>
          <pc:sldMk cId="0" sldId="263"/>
        </pc:sldMkLst>
      </pc:sldChg>
    </pc:docChg>
  </pc:docChgLst>
  <pc:docChgLst>
    <pc:chgData name="Guest User" providerId="Windows Live" clId="Web-{84542562-49E3-3D20-6EF4-1B36E056D197}"/>
    <pc:docChg chg="modSld">
      <pc:chgData name="Guest User" userId="" providerId="Windows Live" clId="Web-{84542562-49E3-3D20-6EF4-1B36E056D197}" dt="2025-04-20T16:15:39.217" v="8" actId="1076"/>
      <pc:docMkLst>
        <pc:docMk/>
      </pc:docMkLst>
      <pc:sldChg chg="modSp">
        <pc:chgData name="Guest User" userId="" providerId="Windows Live" clId="Web-{84542562-49E3-3D20-6EF4-1B36E056D197}" dt="2025-04-20T16:15:39.217" v="8" actId="1076"/>
        <pc:sldMkLst>
          <pc:docMk/>
          <pc:sldMk cId="4031406338" sldId="269"/>
        </pc:sldMkLst>
        <pc:spChg chg="mod">
          <ac:chgData name="Guest User" userId="" providerId="Windows Live" clId="Web-{84542562-49E3-3D20-6EF4-1B36E056D197}" dt="2025-04-20T16:15:39.217" v="8" actId="1076"/>
          <ac:spMkLst>
            <pc:docMk/>
            <pc:sldMk cId="4031406338" sldId="269"/>
            <ac:spMk id="3" creationId="{AF0E7C6B-6595-3C2E-C723-77532DC5758F}"/>
          </ac:spMkLst>
        </pc:spChg>
      </pc:sldChg>
    </pc:docChg>
  </pc:docChgLst>
  <pc:docChgLst>
    <pc:chgData name="Guest User" providerId="Windows Live" clId="Web-{B3C631EC-9F17-4DE9-0AD3-7835EC6FAEC1}"/>
    <pc:docChg chg="sldOrd">
      <pc:chgData name="Guest User" userId="" providerId="Windows Live" clId="Web-{B3C631EC-9F17-4DE9-0AD3-7835EC6FAEC1}" dt="2025-04-21T04:24:34.527" v="1"/>
      <pc:docMkLst>
        <pc:docMk/>
      </pc:docMkLst>
      <pc:sldChg chg="ord">
        <pc:chgData name="Guest User" userId="" providerId="Windows Live" clId="Web-{B3C631EC-9F17-4DE9-0AD3-7835EC6FAEC1}" dt="2025-04-21T04:24:34.527" v="1"/>
        <pc:sldMkLst>
          <pc:docMk/>
          <pc:sldMk cId="0" sldId="264"/>
        </pc:sldMkLst>
      </pc:sldChg>
    </pc:docChg>
  </pc:docChgLst>
  <pc:docChgLst>
    <pc:chgData name="Guest User" providerId="Windows Live" clId="Web-{A53AB9DB-B751-0EFE-707B-0582BA44705C}"/>
    <pc:docChg chg="addSld modSld sldOrd">
      <pc:chgData name="Guest User" userId="" providerId="Windows Live" clId="Web-{A53AB9DB-B751-0EFE-707B-0582BA44705C}" dt="2025-04-20T16:12:23.866" v="14"/>
      <pc:docMkLst>
        <pc:docMk/>
      </pc:docMkLst>
      <pc:sldChg chg="ord">
        <pc:chgData name="Guest User" userId="" providerId="Windows Live" clId="Web-{A53AB9DB-B751-0EFE-707B-0582BA44705C}" dt="2025-04-20T16:10:46.925" v="2"/>
        <pc:sldMkLst>
          <pc:docMk/>
          <pc:sldMk cId="0" sldId="258"/>
        </pc:sldMkLst>
      </pc:sldChg>
      <pc:sldChg chg="ord">
        <pc:chgData name="Guest User" userId="" providerId="Windows Live" clId="Web-{A53AB9DB-B751-0EFE-707B-0582BA44705C}" dt="2025-04-20T16:10:50.332" v="3"/>
        <pc:sldMkLst>
          <pc:docMk/>
          <pc:sldMk cId="0" sldId="259"/>
        </pc:sldMkLst>
      </pc:sldChg>
      <pc:sldChg chg="addSp delSp modSp new">
        <pc:chgData name="Guest User" userId="" providerId="Windows Live" clId="Web-{A53AB9DB-B751-0EFE-707B-0582BA44705C}" dt="2025-04-20T16:12:23.866" v="14"/>
        <pc:sldMkLst>
          <pc:docMk/>
          <pc:sldMk cId="4031406338" sldId="269"/>
        </pc:sldMkLst>
        <pc:spChg chg="mod">
          <ac:chgData name="Guest User" userId="" providerId="Windows Live" clId="Web-{A53AB9DB-B751-0EFE-707B-0582BA44705C}" dt="2025-04-20T16:11:44.318" v="12" actId="20577"/>
          <ac:spMkLst>
            <pc:docMk/>
            <pc:sldMk cId="4031406338" sldId="269"/>
            <ac:spMk id="2" creationId="{59981F22-4A42-2F92-5562-C58C9766E028}"/>
          </ac:spMkLst>
        </pc:spChg>
        <pc:spChg chg="del">
          <ac:chgData name="Guest User" userId="" providerId="Windows Live" clId="Web-{A53AB9DB-B751-0EFE-707B-0582BA44705C}" dt="2025-04-20T16:10:04.111" v="1"/>
          <ac:spMkLst>
            <pc:docMk/>
            <pc:sldMk cId="4031406338" sldId="269"/>
            <ac:spMk id="3" creationId="{AA4D6D7E-A2D0-EF3F-EBE4-3E6EC628B076}"/>
          </ac:spMkLst>
        </pc:spChg>
        <pc:spChg chg="add del">
          <ac:chgData name="Guest User" userId="" providerId="Windows Live" clId="Web-{A53AB9DB-B751-0EFE-707B-0582BA44705C}" dt="2025-04-20T16:12:23.866" v="14"/>
          <ac:spMkLst>
            <pc:docMk/>
            <pc:sldMk cId="4031406338" sldId="269"/>
            <ac:spMk id="4" creationId="{773B4C71-7385-39F2-77BE-934BAB9739E0}"/>
          </ac:spMkLst>
        </pc:spChg>
      </pc:sldChg>
    </pc:docChg>
  </pc:docChgLst>
  <pc:docChgLst>
    <pc:chgData name="Guest User" providerId="Windows Live" clId="Web-{7C382237-4A21-3A32-6AB6-6C1ACE2E5842}"/>
    <pc:docChg chg="modSld">
      <pc:chgData name="Guest User" userId="" providerId="Windows Live" clId="Web-{7C382237-4A21-3A32-6AB6-6C1ACE2E5842}" dt="2025-04-20T16:14:41.718" v="17" actId="1076"/>
      <pc:docMkLst>
        <pc:docMk/>
      </pc:docMkLst>
      <pc:sldChg chg="addSp modSp">
        <pc:chgData name="Guest User" userId="" providerId="Windows Live" clId="Web-{7C382237-4A21-3A32-6AB6-6C1ACE2E5842}" dt="2025-04-20T16:14:41.718" v="17" actId="1076"/>
        <pc:sldMkLst>
          <pc:docMk/>
          <pc:sldMk cId="4031406338" sldId="269"/>
        </pc:sldMkLst>
        <pc:spChg chg="add mod">
          <ac:chgData name="Guest User" userId="" providerId="Windows Live" clId="Web-{7C382237-4A21-3A32-6AB6-6C1ACE2E5842}" dt="2025-04-20T16:14:41.718" v="17" actId="1076"/>
          <ac:spMkLst>
            <pc:docMk/>
            <pc:sldMk cId="4031406338" sldId="269"/>
            <ac:spMk id="3" creationId="{AF0E7C6B-6595-3C2E-C723-77532DC5758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51" y="0"/>
            <a:ext cx="12188952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12903"/>
            <a:ext cx="5125288" cy="12250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7224" y="1854149"/>
            <a:ext cx="10620375" cy="1672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1" y="0"/>
              <a:ext cx="12188952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221160"/>
              <a:ext cx="12187554" cy="73994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538978" y="4037457"/>
            <a:ext cx="1134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solidFill>
                  <a:srgbClr val="286C7E"/>
                </a:solidFill>
                <a:latin typeface="Georgia"/>
                <a:cs typeface="Georgia"/>
              </a:rPr>
              <a:t>SUBTITLE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-1424" y="9142"/>
            <a:ext cx="12193425" cy="68488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2157" rIns="0" bIns="0" rtlCol="0">
            <a:spAutoFit/>
          </a:bodyPr>
          <a:lstStyle/>
          <a:p>
            <a:pPr marL="479425">
              <a:lnSpc>
                <a:spcPct val="100000"/>
              </a:lnSpc>
              <a:spcBef>
                <a:spcPts val="95"/>
              </a:spcBef>
            </a:pPr>
            <a:r>
              <a:rPr spc="-10"/>
              <a:t>Conclusion: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4067" y="2061209"/>
            <a:ext cx="1053846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0979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Georgia"/>
                <a:cs typeface="Georgia"/>
              </a:rPr>
              <a:t>The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automatic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street</a:t>
            </a:r>
            <a:r>
              <a:rPr sz="1800" spc="-5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light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system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successfully</a:t>
            </a:r>
            <a:r>
              <a:rPr sz="1800" spc="-7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reduces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power</a:t>
            </a:r>
            <a:r>
              <a:rPr sz="1800" spc="-5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consumption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by</a:t>
            </a:r>
            <a:r>
              <a:rPr sz="1800" spc="-5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turning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lights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on</a:t>
            </a:r>
            <a:r>
              <a:rPr sz="1800" spc="-5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only</a:t>
            </a:r>
            <a:r>
              <a:rPr sz="1800" spc="-50">
                <a:latin typeface="Georgia"/>
                <a:cs typeface="Georgia"/>
              </a:rPr>
              <a:t> </a:t>
            </a:r>
            <a:r>
              <a:rPr sz="1800" spc="-25">
                <a:latin typeface="Georgia"/>
                <a:cs typeface="Georgia"/>
              </a:rPr>
              <a:t>in </a:t>
            </a:r>
            <a:r>
              <a:rPr sz="1800">
                <a:latin typeface="Georgia"/>
                <a:cs typeface="Georgia"/>
              </a:rPr>
              <a:t>the</a:t>
            </a:r>
            <a:r>
              <a:rPr sz="1800" spc="-2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dark</a:t>
            </a:r>
            <a:r>
              <a:rPr sz="1800" spc="-2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and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when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vehicles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are</a:t>
            </a:r>
            <a:r>
              <a:rPr sz="1800" spc="-2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detected,</a:t>
            </a:r>
            <a:r>
              <a:rPr sz="1800" spc="-2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making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it</a:t>
            </a:r>
            <a:r>
              <a:rPr sz="1800" spc="-25">
                <a:latin typeface="Georgia"/>
                <a:cs typeface="Georgia"/>
              </a:rPr>
              <a:t> </a:t>
            </a:r>
            <a:r>
              <a:rPr sz="1800" spc="-10">
                <a:latin typeface="Georgia"/>
                <a:cs typeface="Georgia"/>
              </a:rPr>
              <a:t>energy-efficient.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80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</a:pPr>
            <a:r>
              <a:rPr sz="1800">
                <a:latin typeface="Georgia"/>
                <a:cs typeface="Georgia"/>
              </a:rPr>
              <a:t>Using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Arduino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and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sensors</a:t>
            </a:r>
            <a:r>
              <a:rPr sz="1800" spc="-5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like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LDR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and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IR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makes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the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system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low-cost,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reliable,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and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easy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to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 spc="-10">
                <a:latin typeface="Georgia"/>
                <a:cs typeface="Georgia"/>
              </a:rPr>
              <a:t>implement, </a:t>
            </a:r>
            <a:r>
              <a:rPr sz="1800">
                <a:latin typeface="Georgia"/>
                <a:cs typeface="Georgia"/>
              </a:rPr>
              <a:t>especially</a:t>
            </a:r>
            <a:r>
              <a:rPr sz="1800" spc="-6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in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urban</a:t>
            </a:r>
            <a:r>
              <a:rPr sz="1800" spc="-2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and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rural</a:t>
            </a:r>
            <a:r>
              <a:rPr sz="1800" spc="-25">
                <a:latin typeface="Georgia"/>
                <a:cs typeface="Georgia"/>
              </a:rPr>
              <a:t> </a:t>
            </a:r>
            <a:r>
              <a:rPr sz="1800" spc="-10">
                <a:latin typeface="Georgia"/>
                <a:cs typeface="Georgia"/>
              </a:rPr>
              <a:t>areas.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800">
              <a:latin typeface="Georgia"/>
              <a:cs typeface="Georgia"/>
            </a:endParaRPr>
          </a:p>
          <a:p>
            <a:pPr marL="12700" marR="594995">
              <a:lnSpc>
                <a:spcPct val="100000"/>
              </a:lnSpc>
            </a:pPr>
            <a:r>
              <a:rPr sz="1800">
                <a:latin typeface="Georgia"/>
                <a:cs typeface="Georgia"/>
              </a:rPr>
              <a:t>This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system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also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reduces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the</a:t>
            </a:r>
            <a:r>
              <a:rPr sz="1800" spc="-2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need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for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manual</a:t>
            </a:r>
            <a:r>
              <a:rPr sz="1800" spc="-2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work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and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improves</a:t>
            </a:r>
            <a:r>
              <a:rPr sz="1800" spc="-2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road</a:t>
            </a:r>
            <a:r>
              <a:rPr sz="1800" spc="-2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safety,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making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it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a</a:t>
            </a:r>
            <a:r>
              <a:rPr sz="1800" spc="-25">
                <a:latin typeface="Georgia"/>
                <a:cs typeface="Georgia"/>
              </a:rPr>
              <a:t> </a:t>
            </a:r>
            <a:r>
              <a:rPr sz="1800" spc="-10">
                <a:latin typeface="Georgia"/>
                <a:cs typeface="Georgia"/>
              </a:rPr>
              <a:t>practical </a:t>
            </a:r>
            <a:r>
              <a:rPr sz="1800">
                <a:latin typeface="Georgia"/>
                <a:cs typeface="Georgia"/>
              </a:rPr>
              <a:t>solution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for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modern</a:t>
            </a:r>
            <a:r>
              <a:rPr sz="1800" spc="-2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smart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 spc="-10">
                <a:latin typeface="Georgia"/>
                <a:cs typeface="Georgia"/>
              </a:rPr>
              <a:t>cities.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8474" rIns="0" bIns="0" rtlCol="0">
            <a:spAutoFit/>
          </a:bodyPr>
          <a:lstStyle/>
          <a:p>
            <a:pPr marL="337185">
              <a:lnSpc>
                <a:spcPct val="100000"/>
              </a:lnSpc>
              <a:spcBef>
                <a:spcPts val="95"/>
              </a:spcBef>
            </a:pPr>
            <a:r>
              <a:t>Future</a:t>
            </a:r>
            <a:r>
              <a:rPr spc="-55"/>
              <a:t> </a:t>
            </a:r>
            <a:r>
              <a:rPr spc="-10"/>
              <a:t>Scope: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Integration</a:t>
            </a:r>
            <a:r>
              <a:rPr spc="-35"/>
              <a:t> </a:t>
            </a:r>
            <a:r>
              <a:t>with</a:t>
            </a:r>
            <a:r>
              <a:rPr spc="-30"/>
              <a:t> </a:t>
            </a:r>
            <a:r>
              <a:t>solar</a:t>
            </a:r>
            <a:r>
              <a:rPr spc="-35"/>
              <a:t> </a:t>
            </a:r>
            <a:r>
              <a:t>panels</a:t>
            </a:r>
            <a:r>
              <a:rPr spc="-45"/>
              <a:t> </a:t>
            </a:r>
            <a:r>
              <a:t>can</a:t>
            </a:r>
            <a:r>
              <a:rPr spc="-30"/>
              <a:t> </a:t>
            </a:r>
            <a:r>
              <a:t>make</a:t>
            </a:r>
            <a:r>
              <a:rPr spc="-30"/>
              <a:t> </a:t>
            </a:r>
            <a:r>
              <a:t>the</a:t>
            </a:r>
            <a:r>
              <a:rPr spc="-25"/>
              <a:t> </a:t>
            </a:r>
            <a:r>
              <a:t>system</a:t>
            </a:r>
            <a:r>
              <a:rPr spc="-50"/>
              <a:t> </a:t>
            </a:r>
            <a:r>
              <a:t>more</a:t>
            </a:r>
            <a:r>
              <a:rPr spc="-10"/>
              <a:t> energy-</a:t>
            </a:r>
            <a:r>
              <a:t>efficient</a:t>
            </a:r>
            <a:r>
              <a:rPr spc="-45"/>
              <a:t> </a:t>
            </a:r>
            <a:r>
              <a:t>and</a:t>
            </a:r>
            <a:r>
              <a:rPr spc="-35"/>
              <a:t> </a:t>
            </a:r>
            <a:r>
              <a:rPr spc="-10"/>
              <a:t>environmentally</a:t>
            </a:r>
            <a:r>
              <a:rPr spc="-25"/>
              <a:t> </a:t>
            </a:r>
            <a:r>
              <a:t>friendly</a:t>
            </a:r>
            <a:r>
              <a:rPr spc="-35"/>
              <a:t> </a:t>
            </a:r>
            <a:r>
              <a:rPr spc="-25"/>
              <a:t>by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t>using</a:t>
            </a:r>
            <a:r>
              <a:rPr spc="-55"/>
              <a:t> </a:t>
            </a:r>
            <a:r>
              <a:t>renewable</a:t>
            </a:r>
            <a:r>
              <a:rPr spc="-50"/>
              <a:t> </a:t>
            </a:r>
            <a:r>
              <a:t>energy</a:t>
            </a:r>
            <a:r>
              <a:rPr spc="-55"/>
              <a:t> </a:t>
            </a:r>
            <a:r>
              <a:rPr spc="-10"/>
              <a:t>sources.</a:t>
            </a:r>
          </a:p>
          <a:p>
            <a:pPr>
              <a:lnSpc>
                <a:spcPct val="100000"/>
              </a:lnSpc>
            </a:pPr>
            <a:endParaRPr spc="-10"/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pc="-10"/>
          </a:p>
          <a:p>
            <a:pPr marL="12700" marR="46990">
              <a:lnSpc>
                <a:spcPct val="100000"/>
              </a:lnSpc>
            </a:pPr>
            <a:r>
              <a:t>Adding</a:t>
            </a:r>
            <a:r>
              <a:rPr spc="-40"/>
              <a:t> </a:t>
            </a:r>
            <a:r>
              <a:t>wireless</a:t>
            </a:r>
            <a:r>
              <a:rPr spc="-45"/>
              <a:t> </a:t>
            </a:r>
            <a:r>
              <a:rPr spc="-10"/>
              <a:t>communication</a:t>
            </a:r>
            <a:r>
              <a:rPr spc="-40"/>
              <a:t> </a:t>
            </a:r>
            <a:r>
              <a:t>(like</a:t>
            </a:r>
            <a:r>
              <a:rPr spc="-45"/>
              <a:t> </a:t>
            </a:r>
            <a:r>
              <a:t>Bluetooth</a:t>
            </a:r>
            <a:r>
              <a:rPr spc="-20"/>
              <a:t> </a:t>
            </a:r>
            <a:r>
              <a:t>or</a:t>
            </a:r>
            <a:r>
              <a:rPr spc="-35"/>
              <a:t> </a:t>
            </a:r>
            <a:r>
              <a:t>IoT)</a:t>
            </a:r>
            <a:r>
              <a:rPr spc="-35"/>
              <a:t> </a:t>
            </a:r>
            <a:r>
              <a:t>can</a:t>
            </a:r>
            <a:r>
              <a:rPr spc="-30"/>
              <a:t> </a:t>
            </a:r>
            <a:r>
              <a:t>help</a:t>
            </a:r>
            <a:r>
              <a:rPr spc="-40"/>
              <a:t> </a:t>
            </a:r>
            <a:r>
              <a:t>in</a:t>
            </a:r>
            <a:r>
              <a:rPr spc="-50"/>
              <a:t> </a:t>
            </a:r>
            <a:r>
              <a:t>remote</a:t>
            </a:r>
            <a:r>
              <a:rPr spc="-15"/>
              <a:t> </a:t>
            </a:r>
            <a:r>
              <a:t>monitoring</a:t>
            </a:r>
            <a:r>
              <a:rPr spc="-45"/>
              <a:t> </a:t>
            </a:r>
            <a:r>
              <a:t>and</a:t>
            </a:r>
            <a:r>
              <a:rPr spc="-30"/>
              <a:t> </a:t>
            </a:r>
            <a:r>
              <a:t>control</a:t>
            </a:r>
            <a:r>
              <a:rPr spc="-40"/>
              <a:t> </a:t>
            </a:r>
            <a:r>
              <a:t>of</a:t>
            </a:r>
            <a:r>
              <a:rPr spc="-30"/>
              <a:t> </a:t>
            </a:r>
            <a:r>
              <a:rPr spc="-25"/>
              <a:t>the </a:t>
            </a:r>
            <a:r>
              <a:t>street</a:t>
            </a:r>
            <a:r>
              <a:rPr spc="-40"/>
              <a:t> </a:t>
            </a:r>
            <a:r>
              <a:t>lights,</a:t>
            </a:r>
            <a:r>
              <a:rPr spc="-35"/>
              <a:t> </a:t>
            </a:r>
            <a:r>
              <a:t>making</a:t>
            </a:r>
            <a:r>
              <a:rPr spc="-25"/>
              <a:t> </a:t>
            </a:r>
            <a:r>
              <a:t>it</a:t>
            </a:r>
            <a:r>
              <a:rPr spc="-40"/>
              <a:t> </a:t>
            </a:r>
            <a:r>
              <a:t>smarter</a:t>
            </a:r>
            <a:r>
              <a:rPr spc="-30"/>
              <a:t> </a:t>
            </a:r>
            <a:r>
              <a:t>and</a:t>
            </a:r>
            <a:r>
              <a:rPr spc="-30"/>
              <a:t> </a:t>
            </a:r>
            <a:r>
              <a:t>easier</a:t>
            </a:r>
            <a:r>
              <a:rPr spc="-40"/>
              <a:t> </a:t>
            </a:r>
            <a:r>
              <a:t>to</a:t>
            </a:r>
            <a:r>
              <a:rPr spc="-25"/>
              <a:t> </a:t>
            </a:r>
            <a:r>
              <a:rPr spc="-10"/>
              <a:t>manage.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7224" y="4323969"/>
            <a:ext cx="10468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Georgia"/>
                <a:cs typeface="Georgia"/>
              </a:rPr>
              <a:t>Using</a:t>
            </a:r>
            <a:r>
              <a:rPr sz="1800" spc="-5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machine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learning</a:t>
            </a:r>
            <a:r>
              <a:rPr sz="1800" spc="-6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and</a:t>
            </a:r>
            <a:r>
              <a:rPr sz="1800" spc="-5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advanced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sensors</a:t>
            </a:r>
            <a:r>
              <a:rPr sz="1800" spc="-6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can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improve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the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system’s</a:t>
            </a:r>
            <a:r>
              <a:rPr sz="1800" spc="-5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ability</a:t>
            </a:r>
            <a:r>
              <a:rPr sz="1800" spc="-5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to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detect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traffic</a:t>
            </a:r>
            <a:r>
              <a:rPr sz="1800" spc="-55">
                <a:latin typeface="Georgia"/>
                <a:cs typeface="Georgia"/>
              </a:rPr>
              <a:t> </a:t>
            </a:r>
            <a:r>
              <a:rPr sz="1800" spc="-10">
                <a:latin typeface="Georgia"/>
                <a:cs typeface="Georgia"/>
              </a:rPr>
              <a:t>patterns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>
                <a:latin typeface="Georgia"/>
                <a:cs typeface="Georgia"/>
              </a:rPr>
              <a:t>and</a:t>
            </a:r>
            <a:r>
              <a:rPr sz="1800" spc="-5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adjust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lighting</a:t>
            </a:r>
            <a:r>
              <a:rPr sz="1800" spc="-5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more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 spc="-10">
                <a:latin typeface="Georgia"/>
                <a:cs typeface="Georgia"/>
              </a:rPr>
              <a:t>intelligently.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2991" y="3269945"/>
            <a:ext cx="14547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Georgia"/>
                <a:cs typeface="Georgia"/>
              </a:rPr>
              <a:t>THANK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 spc="-20">
                <a:latin typeface="Georgia"/>
                <a:cs typeface="Georgia"/>
              </a:rPr>
              <a:t>YOU!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1F22-4A42-2F92-5562-C58C9766E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9" y="12903"/>
            <a:ext cx="5125288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>
                <a:latin typeface="Trebuchet MS"/>
              </a:rPr>
              <a:t>INTRODUTION</a:t>
            </a:r>
            <a:r>
              <a:rPr lang="en-US" sz="4800"/>
              <a:t>: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E7C6B-6595-3C2E-C723-77532DC5758F}"/>
              </a:ext>
            </a:extLst>
          </p:cNvPr>
          <p:cNvSpPr txBox="1"/>
          <p:nvPr/>
        </p:nvSpPr>
        <p:spPr>
          <a:xfrm>
            <a:off x="78205" y="1067590"/>
            <a:ext cx="1218991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/>
              <a:t>Street lighting is essential for public safety during nighttime but often leads to unnecessary energy consumption due to continuous operation.</a:t>
            </a:r>
            <a:endParaRPr lang="en-US" sz="200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2000"/>
              <a:t> The proposed system uses an Arduino Uno and Light Dependent Resistor (LDR) to automatically switch street lights on at night and off during the day based on ambient light levels. </a:t>
            </a:r>
          </a:p>
          <a:p>
            <a:pPr marL="285750" indent="-285750">
              <a:buFont typeface="Arial"/>
              <a:buChar char="•"/>
            </a:pPr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2000"/>
              <a:t>Infrared (IR) sensors are included to detect the presence of vehicles, allowing dynamic control of light intensity—brightening when vehicles are nearby and dimming when the road is empty.</a:t>
            </a:r>
          </a:p>
          <a:p>
            <a:pPr marL="285750" indent="-285750">
              <a:buFont typeface="Arial"/>
              <a:buChar char="•"/>
            </a:pPr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2000"/>
              <a:t> This automation reduces manual labor and makes the system more efficient, reliable, and responsive to real-time environmental changes. </a:t>
            </a:r>
          </a:p>
          <a:p>
            <a:pPr marL="285750" indent="-285750">
              <a:buFont typeface="Arial"/>
              <a:buChar char="•"/>
            </a:pPr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2000"/>
              <a:t>The setup is cost-effective and easy to implement, using affordable components like LEDs, resistors, sensors, and Arduino, making it suitable for streets, campuses, and public areas.</a:t>
            </a:r>
          </a:p>
        </p:txBody>
      </p:sp>
    </p:spTree>
    <p:extLst>
      <p:ext uri="{BB962C8B-B14F-4D97-AF65-F5344CB8AC3E}">
        <p14:creationId xmlns:p14="http://schemas.microsoft.com/office/powerpoint/2010/main" val="403140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65125" y="1184275"/>
          <a:ext cx="11401423" cy="5571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0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0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0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0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02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83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197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0">
                          <a:latin typeface="Georgia"/>
                          <a:cs typeface="Georgia"/>
                        </a:rPr>
                        <a:t>S.NO: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691AA"/>
                      </a:solidFill>
                      <a:prstDash val="solid"/>
                    </a:lnL>
                    <a:lnR w="12700">
                      <a:solidFill>
                        <a:srgbClr val="3691AA"/>
                      </a:solidFill>
                      <a:prstDash val="solid"/>
                    </a:lnR>
                    <a:lnT w="12700">
                      <a:solidFill>
                        <a:srgbClr val="3691AA"/>
                      </a:solidFill>
                      <a:prstDash val="solid"/>
                    </a:lnT>
                    <a:lnB w="28575">
                      <a:solidFill>
                        <a:srgbClr val="3691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029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0">
                          <a:latin typeface="Georgia"/>
                          <a:cs typeface="Georgia"/>
                        </a:rPr>
                        <a:t>TITLE: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691AA"/>
                      </a:solidFill>
                      <a:prstDash val="solid"/>
                    </a:lnL>
                    <a:lnR w="12700">
                      <a:solidFill>
                        <a:srgbClr val="3691AA"/>
                      </a:solidFill>
                      <a:prstDash val="solid"/>
                    </a:lnR>
                    <a:lnT w="12700">
                      <a:solidFill>
                        <a:srgbClr val="3691AA"/>
                      </a:solidFill>
                      <a:prstDash val="solid"/>
                    </a:lnT>
                    <a:lnB w="28575">
                      <a:solidFill>
                        <a:srgbClr val="3691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0">
                          <a:latin typeface="Georgia"/>
                          <a:cs typeface="Georgia"/>
                        </a:rPr>
                        <a:t>YEAR: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691AA"/>
                      </a:solidFill>
                      <a:prstDash val="solid"/>
                    </a:lnL>
                    <a:lnR w="12700">
                      <a:solidFill>
                        <a:srgbClr val="3691AA"/>
                      </a:solidFill>
                      <a:prstDash val="solid"/>
                    </a:lnR>
                    <a:lnT w="12700">
                      <a:solidFill>
                        <a:srgbClr val="3691AA"/>
                      </a:solidFill>
                      <a:prstDash val="solid"/>
                    </a:lnT>
                    <a:lnB w="28575">
                      <a:solidFill>
                        <a:srgbClr val="3691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0">
                          <a:latin typeface="Georgia"/>
                          <a:cs typeface="Georgia"/>
                        </a:rPr>
                        <a:t>METHODOLOGY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691AA"/>
                      </a:solidFill>
                      <a:prstDash val="solid"/>
                    </a:lnL>
                    <a:lnR w="12700">
                      <a:solidFill>
                        <a:srgbClr val="3691AA"/>
                      </a:solidFill>
                      <a:prstDash val="solid"/>
                    </a:lnR>
                    <a:lnT w="12700">
                      <a:solidFill>
                        <a:srgbClr val="3691AA"/>
                      </a:solidFill>
                      <a:prstDash val="solid"/>
                    </a:lnT>
                    <a:lnB w="28575">
                      <a:solidFill>
                        <a:srgbClr val="3691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0">
                          <a:latin typeface="Georgia"/>
                          <a:cs typeface="Georgia"/>
                        </a:rPr>
                        <a:t>Contributions: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691AA"/>
                      </a:solidFill>
                      <a:prstDash val="solid"/>
                    </a:lnL>
                    <a:lnR w="12700">
                      <a:solidFill>
                        <a:srgbClr val="3691AA"/>
                      </a:solidFill>
                      <a:prstDash val="solid"/>
                    </a:lnR>
                    <a:lnT w="12700">
                      <a:solidFill>
                        <a:srgbClr val="3691AA"/>
                      </a:solidFill>
                      <a:prstDash val="solid"/>
                    </a:lnT>
                    <a:lnB w="28575">
                      <a:solidFill>
                        <a:srgbClr val="3691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569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5">
                          <a:latin typeface="Georgia"/>
                          <a:cs typeface="Georgia"/>
                        </a:rPr>
                        <a:t>1.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691AA"/>
                      </a:solidFill>
                      <a:prstDash val="solid"/>
                    </a:lnL>
                    <a:lnR w="12700">
                      <a:solidFill>
                        <a:srgbClr val="3691AA"/>
                      </a:solidFill>
                      <a:prstDash val="solid"/>
                    </a:lnR>
                    <a:lnT w="28575">
                      <a:solidFill>
                        <a:srgbClr val="3691AA"/>
                      </a:solidFill>
                      <a:prstDash val="solid"/>
                    </a:lnT>
                    <a:lnB w="12700">
                      <a:solidFill>
                        <a:srgbClr val="3691AA"/>
                      </a:solidFill>
                      <a:prstDash val="solid"/>
                    </a:lnB>
                    <a:solidFill>
                      <a:srgbClr val="3691AA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71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>
                          <a:latin typeface="Georgia"/>
                          <a:cs typeface="Georgia"/>
                        </a:rPr>
                        <a:t>Intelligent</a:t>
                      </a:r>
                      <a:r>
                        <a:rPr sz="1800" spc="-5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>
                          <a:latin typeface="Georgia"/>
                          <a:cs typeface="Georgia"/>
                        </a:rPr>
                        <a:t>Street </a:t>
                      </a:r>
                      <a:r>
                        <a:rPr sz="1800">
                          <a:latin typeface="Georgia"/>
                          <a:cs typeface="Georgia"/>
                        </a:rPr>
                        <a:t>Lighting</a:t>
                      </a:r>
                      <a:r>
                        <a:rPr sz="1800" spc="-45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>
                          <a:latin typeface="Georgia"/>
                          <a:cs typeface="Georgia"/>
                        </a:rPr>
                        <a:t>System </a:t>
                      </a:r>
                      <a:r>
                        <a:rPr sz="1800">
                          <a:latin typeface="Georgia"/>
                          <a:cs typeface="Georgia"/>
                        </a:rPr>
                        <a:t>Using</a:t>
                      </a:r>
                      <a:r>
                        <a:rPr sz="1800" spc="-25">
                          <a:latin typeface="Georgia"/>
                          <a:cs typeface="Georgia"/>
                        </a:rPr>
                        <a:t> IoT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3691AA"/>
                      </a:solidFill>
                      <a:prstDash val="solid"/>
                    </a:lnL>
                    <a:lnR w="12700">
                      <a:solidFill>
                        <a:srgbClr val="3691AA"/>
                      </a:solidFill>
                      <a:prstDash val="solid"/>
                    </a:lnR>
                    <a:lnT w="28575">
                      <a:solidFill>
                        <a:srgbClr val="3691AA"/>
                      </a:solidFill>
                      <a:prstDash val="solid"/>
                    </a:lnT>
                    <a:lnB w="12700">
                      <a:solidFill>
                        <a:srgbClr val="3691AA"/>
                      </a:solidFill>
                      <a:prstDash val="solid"/>
                    </a:lnB>
                    <a:solidFill>
                      <a:srgbClr val="3691AA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108839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0">
                          <a:latin typeface="Georgia"/>
                          <a:cs typeface="Georgia"/>
                        </a:rPr>
                        <a:t>2017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691AA"/>
                      </a:solidFill>
                      <a:prstDash val="solid"/>
                    </a:lnL>
                    <a:lnR w="12700">
                      <a:solidFill>
                        <a:srgbClr val="3691AA"/>
                      </a:solidFill>
                      <a:prstDash val="solid"/>
                    </a:lnR>
                    <a:lnT w="28575">
                      <a:solidFill>
                        <a:srgbClr val="3691AA"/>
                      </a:solidFill>
                      <a:prstDash val="solid"/>
                    </a:lnT>
                    <a:lnB w="12700">
                      <a:solidFill>
                        <a:srgbClr val="3691AA"/>
                      </a:solidFill>
                      <a:prstDash val="solid"/>
                    </a:lnB>
                    <a:solidFill>
                      <a:srgbClr val="3691AA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 marR="43878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>
                          <a:latin typeface="Georgia"/>
                          <a:cs typeface="Georgia"/>
                        </a:rPr>
                        <a:t>IoT-</a:t>
                      </a:r>
                      <a:r>
                        <a:rPr sz="1800">
                          <a:latin typeface="Georgia"/>
                          <a:cs typeface="Georgia"/>
                        </a:rPr>
                        <a:t>based</a:t>
                      </a:r>
                      <a:r>
                        <a:rPr sz="1800" spc="-45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>
                          <a:latin typeface="Georgia"/>
                          <a:cs typeface="Georgia"/>
                        </a:rPr>
                        <a:t>sensor integration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3691AA"/>
                      </a:solidFill>
                      <a:prstDash val="solid"/>
                    </a:lnL>
                    <a:lnR w="12700">
                      <a:solidFill>
                        <a:srgbClr val="3691AA"/>
                      </a:solidFill>
                      <a:prstDash val="solid"/>
                    </a:lnR>
                    <a:lnT w="28575">
                      <a:solidFill>
                        <a:srgbClr val="3691AA"/>
                      </a:solidFill>
                      <a:prstDash val="solid"/>
                    </a:lnT>
                    <a:lnB w="12700">
                      <a:solidFill>
                        <a:srgbClr val="3691AA"/>
                      </a:solidFill>
                      <a:prstDash val="solid"/>
                    </a:lnB>
                    <a:solidFill>
                      <a:srgbClr val="3691AA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 marR="1174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>
                          <a:latin typeface="Georgia"/>
                          <a:cs typeface="Georgia"/>
                        </a:rPr>
                        <a:t>Energy-</a:t>
                      </a:r>
                      <a:r>
                        <a:rPr sz="1800">
                          <a:latin typeface="Georgia"/>
                          <a:cs typeface="Georgia"/>
                        </a:rPr>
                        <a:t>efficient</a:t>
                      </a:r>
                      <a:r>
                        <a:rPr sz="1800" spc="-7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25">
                          <a:latin typeface="Georgia"/>
                          <a:cs typeface="Georgia"/>
                        </a:rPr>
                        <a:t>and </a:t>
                      </a:r>
                      <a:r>
                        <a:rPr sz="1800">
                          <a:latin typeface="Georgia"/>
                          <a:cs typeface="Georgia"/>
                        </a:rPr>
                        <a:t>smart</a:t>
                      </a:r>
                      <a:r>
                        <a:rPr sz="1800" spc="-45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>
                          <a:latin typeface="Georgia"/>
                          <a:cs typeface="Georgia"/>
                        </a:rPr>
                        <a:t>adaptive lighting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3691AA"/>
                      </a:solidFill>
                      <a:prstDash val="solid"/>
                    </a:lnL>
                    <a:lnR w="12700">
                      <a:solidFill>
                        <a:srgbClr val="3691AA"/>
                      </a:solidFill>
                      <a:prstDash val="solid"/>
                    </a:lnR>
                    <a:lnT w="28575">
                      <a:solidFill>
                        <a:srgbClr val="3691AA"/>
                      </a:solidFill>
                      <a:prstDash val="solid"/>
                    </a:lnT>
                    <a:lnB w="12700">
                      <a:solidFill>
                        <a:srgbClr val="3691AA"/>
                      </a:solidFill>
                      <a:prstDash val="solid"/>
                    </a:lnB>
                    <a:solidFill>
                      <a:srgbClr val="3691AA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56920">
                        <a:lnSpc>
                          <a:spcPct val="100000"/>
                        </a:lnSpc>
                      </a:pPr>
                      <a:r>
                        <a:rPr sz="1800" spc="-25">
                          <a:latin typeface="Georgia"/>
                          <a:cs typeface="Georgia"/>
                        </a:rPr>
                        <a:t>2.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691AA"/>
                      </a:solidFill>
                      <a:prstDash val="solid"/>
                    </a:lnL>
                    <a:lnR w="12700">
                      <a:solidFill>
                        <a:srgbClr val="3691AA"/>
                      </a:solidFill>
                      <a:prstDash val="solid"/>
                    </a:lnR>
                    <a:lnT w="12700">
                      <a:solidFill>
                        <a:srgbClr val="3691AA"/>
                      </a:solidFill>
                      <a:prstDash val="solid"/>
                    </a:lnT>
                    <a:lnB w="12700">
                      <a:solidFill>
                        <a:srgbClr val="3691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832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>
                          <a:latin typeface="Georgia"/>
                          <a:cs typeface="Georgia"/>
                        </a:rPr>
                        <a:t>Design</a:t>
                      </a:r>
                      <a:r>
                        <a:rPr sz="1800" spc="-45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25">
                          <a:latin typeface="Georgia"/>
                          <a:cs typeface="Georgia"/>
                        </a:rPr>
                        <a:t>and </a:t>
                      </a:r>
                      <a:r>
                        <a:rPr sz="1800" spc="-10">
                          <a:latin typeface="Georgia"/>
                          <a:cs typeface="Georgia"/>
                        </a:rPr>
                        <a:t>Implementation</a:t>
                      </a:r>
                      <a:r>
                        <a:rPr sz="1800" spc="5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25">
                          <a:latin typeface="Georgia"/>
                          <a:cs typeface="Georgia"/>
                        </a:rPr>
                        <a:t>of </a:t>
                      </a:r>
                      <a:r>
                        <a:rPr sz="1800">
                          <a:latin typeface="Georgia"/>
                          <a:cs typeface="Georgia"/>
                        </a:rPr>
                        <a:t>Smart</a:t>
                      </a:r>
                      <a:r>
                        <a:rPr sz="1800" spc="-55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>
                          <a:latin typeface="Georgia"/>
                          <a:cs typeface="Georgia"/>
                        </a:rPr>
                        <a:t>Street </a:t>
                      </a:r>
                      <a:r>
                        <a:rPr sz="1800">
                          <a:latin typeface="Georgia"/>
                          <a:cs typeface="Georgia"/>
                        </a:rPr>
                        <a:t>Lighting</a:t>
                      </a:r>
                      <a:r>
                        <a:rPr sz="1800" spc="-45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>
                          <a:latin typeface="Georgia"/>
                          <a:cs typeface="Georgia"/>
                        </a:rPr>
                        <a:t>System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3691AA"/>
                      </a:solidFill>
                      <a:prstDash val="solid"/>
                    </a:lnL>
                    <a:lnR w="12700">
                      <a:solidFill>
                        <a:srgbClr val="3691AA"/>
                      </a:solidFill>
                      <a:prstDash val="solid"/>
                    </a:lnR>
                    <a:lnT w="12700">
                      <a:solidFill>
                        <a:srgbClr val="3691AA"/>
                      </a:solidFill>
                      <a:prstDash val="solid"/>
                    </a:lnT>
                    <a:lnB w="12700">
                      <a:solidFill>
                        <a:srgbClr val="3691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1121410" algn="r">
                        <a:lnSpc>
                          <a:spcPct val="100000"/>
                        </a:lnSpc>
                      </a:pPr>
                      <a:r>
                        <a:rPr sz="1800" spc="-20">
                          <a:latin typeface="Georgia"/>
                          <a:cs typeface="Georgia"/>
                        </a:rPr>
                        <a:t>2018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691AA"/>
                      </a:solidFill>
                      <a:prstDash val="solid"/>
                    </a:lnL>
                    <a:lnR w="12700">
                      <a:solidFill>
                        <a:srgbClr val="3691AA"/>
                      </a:solidFill>
                      <a:prstDash val="solid"/>
                    </a:lnR>
                    <a:lnT w="12700">
                      <a:solidFill>
                        <a:srgbClr val="3691AA"/>
                      </a:solidFill>
                      <a:prstDash val="solid"/>
                    </a:lnT>
                    <a:lnB w="12700">
                      <a:solidFill>
                        <a:srgbClr val="3691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 marR="148590">
                        <a:lnSpc>
                          <a:spcPct val="100000"/>
                        </a:lnSpc>
                      </a:pPr>
                      <a:r>
                        <a:rPr sz="1800" spc="-10">
                          <a:latin typeface="Georgia"/>
                          <a:cs typeface="Georgia"/>
                        </a:rPr>
                        <a:t>Microcontroller</a:t>
                      </a:r>
                      <a:r>
                        <a:rPr sz="1800" spc="3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25">
                          <a:latin typeface="Georgia"/>
                          <a:cs typeface="Georgia"/>
                        </a:rPr>
                        <a:t>and </a:t>
                      </a:r>
                      <a:r>
                        <a:rPr sz="1800">
                          <a:latin typeface="Georgia"/>
                          <a:cs typeface="Georgia"/>
                        </a:rPr>
                        <a:t>LDR</a:t>
                      </a:r>
                      <a:r>
                        <a:rPr sz="1800" spc="-35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>
                          <a:latin typeface="Georgia"/>
                          <a:cs typeface="Georgia"/>
                        </a:rPr>
                        <a:t>sensors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3691AA"/>
                      </a:solidFill>
                      <a:prstDash val="solid"/>
                    </a:lnL>
                    <a:lnR w="12700">
                      <a:solidFill>
                        <a:srgbClr val="3691AA"/>
                      </a:solidFill>
                      <a:prstDash val="solid"/>
                    </a:lnR>
                    <a:lnT w="12700">
                      <a:solidFill>
                        <a:srgbClr val="3691AA"/>
                      </a:solidFill>
                      <a:prstDash val="solid"/>
                    </a:lnT>
                    <a:lnB w="12700">
                      <a:solidFill>
                        <a:srgbClr val="3691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886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>
                          <a:latin typeface="Georgia"/>
                          <a:cs typeface="Georgia"/>
                        </a:rPr>
                        <a:t>Automatic brightness </a:t>
                      </a:r>
                      <a:r>
                        <a:rPr sz="1800">
                          <a:latin typeface="Georgia"/>
                          <a:cs typeface="Georgia"/>
                        </a:rPr>
                        <a:t>adjustment</a:t>
                      </a:r>
                      <a:r>
                        <a:rPr sz="1800" spc="-11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20">
                          <a:latin typeface="Georgia"/>
                          <a:cs typeface="Georgia"/>
                        </a:rPr>
                        <a:t>based </a:t>
                      </a:r>
                      <a:r>
                        <a:rPr sz="1800">
                          <a:latin typeface="Georgia"/>
                          <a:cs typeface="Georgia"/>
                        </a:rPr>
                        <a:t>on</a:t>
                      </a:r>
                      <a:r>
                        <a:rPr sz="1800" spc="-55">
                          <a:latin typeface="Georgia"/>
                          <a:cs typeface="Georgia"/>
                        </a:rPr>
                        <a:t> </a:t>
                      </a:r>
                      <a:r>
                        <a:rPr sz="1800">
                          <a:latin typeface="Georgia"/>
                          <a:cs typeface="Georgia"/>
                        </a:rPr>
                        <a:t>ambient</a:t>
                      </a:r>
                      <a:r>
                        <a:rPr sz="1800" spc="-45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>
                          <a:latin typeface="Georgia"/>
                          <a:cs typeface="Georgia"/>
                        </a:rPr>
                        <a:t>light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3691AA"/>
                      </a:solidFill>
                      <a:prstDash val="solid"/>
                    </a:lnL>
                    <a:lnR w="12700">
                      <a:solidFill>
                        <a:srgbClr val="3691AA"/>
                      </a:solidFill>
                      <a:prstDash val="solid"/>
                    </a:lnR>
                    <a:lnT w="12700">
                      <a:solidFill>
                        <a:srgbClr val="3691AA"/>
                      </a:solidFill>
                      <a:prstDash val="solid"/>
                    </a:lnT>
                    <a:lnB w="12700">
                      <a:solidFill>
                        <a:srgbClr val="3691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2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569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5">
                          <a:latin typeface="Georgia"/>
                          <a:cs typeface="Georgia"/>
                        </a:rPr>
                        <a:t>3.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691AA"/>
                      </a:solidFill>
                      <a:prstDash val="solid"/>
                    </a:lnL>
                    <a:lnR w="12700">
                      <a:solidFill>
                        <a:srgbClr val="3691AA"/>
                      </a:solidFill>
                      <a:prstDash val="solid"/>
                    </a:lnR>
                    <a:lnT w="12700">
                      <a:solidFill>
                        <a:srgbClr val="3691AA"/>
                      </a:solidFill>
                      <a:prstDash val="solid"/>
                    </a:lnT>
                    <a:lnB w="12700">
                      <a:solidFill>
                        <a:srgbClr val="3691AA"/>
                      </a:solidFill>
                      <a:prstDash val="solid"/>
                    </a:lnB>
                    <a:solidFill>
                      <a:srgbClr val="3691AA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671195" algn="just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>
                          <a:latin typeface="Georgia"/>
                          <a:cs typeface="Georgia"/>
                        </a:rPr>
                        <a:t>Energy</a:t>
                      </a:r>
                      <a:r>
                        <a:rPr sz="1800" spc="-6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>
                          <a:latin typeface="Georgia"/>
                          <a:cs typeface="Georgia"/>
                        </a:rPr>
                        <a:t>Saving </a:t>
                      </a:r>
                      <a:r>
                        <a:rPr sz="1800">
                          <a:latin typeface="Georgia"/>
                          <a:cs typeface="Georgia"/>
                        </a:rPr>
                        <a:t>Street</a:t>
                      </a:r>
                      <a:r>
                        <a:rPr sz="1800" spc="-55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>
                          <a:latin typeface="Georgia"/>
                          <a:cs typeface="Georgia"/>
                        </a:rPr>
                        <a:t>Lighting System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3691AA"/>
                      </a:solidFill>
                      <a:prstDash val="solid"/>
                    </a:lnL>
                    <a:lnR w="12700">
                      <a:solidFill>
                        <a:srgbClr val="3691AA"/>
                      </a:solidFill>
                      <a:prstDash val="solid"/>
                    </a:lnR>
                    <a:lnT w="12700">
                      <a:solidFill>
                        <a:srgbClr val="3691AA"/>
                      </a:solidFill>
                      <a:prstDash val="solid"/>
                    </a:lnT>
                    <a:lnB w="12700">
                      <a:solidFill>
                        <a:srgbClr val="3691AA"/>
                      </a:solidFill>
                      <a:prstDash val="solid"/>
                    </a:lnB>
                    <a:solidFill>
                      <a:srgbClr val="3691AA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112839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0">
                          <a:latin typeface="Georgia"/>
                          <a:cs typeface="Georgia"/>
                        </a:rPr>
                        <a:t>2019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3691AA"/>
                      </a:solidFill>
                      <a:prstDash val="solid"/>
                    </a:lnL>
                    <a:lnR w="12700">
                      <a:solidFill>
                        <a:srgbClr val="3691AA"/>
                      </a:solidFill>
                      <a:prstDash val="solid"/>
                    </a:lnR>
                    <a:lnT w="12700">
                      <a:solidFill>
                        <a:srgbClr val="3691AA"/>
                      </a:solidFill>
                      <a:prstDash val="solid"/>
                    </a:lnT>
                    <a:lnB w="12700">
                      <a:solidFill>
                        <a:srgbClr val="3691AA"/>
                      </a:solidFill>
                      <a:prstDash val="solid"/>
                    </a:lnB>
                    <a:solidFill>
                      <a:srgbClr val="3691AA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 marR="5391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>
                          <a:latin typeface="Georgia"/>
                          <a:cs typeface="Georgia"/>
                        </a:rPr>
                        <a:t>PIR</a:t>
                      </a:r>
                      <a:r>
                        <a:rPr sz="1800" spc="-3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>
                          <a:latin typeface="Georgia"/>
                          <a:cs typeface="Georgia"/>
                        </a:rPr>
                        <a:t>sensors</a:t>
                      </a:r>
                      <a:r>
                        <a:rPr sz="1800" spc="-55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25">
                          <a:latin typeface="Georgia"/>
                          <a:cs typeface="Georgia"/>
                        </a:rPr>
                        <a:t>and </a:t>
                      </a:r>
                      <a:r>
                        <a:rPr sz="1800">
                          <a:latin typeface="Georgia"/>
                          <a:cs typeface="Georgia"/>
                        </a:rPr>
                        <a:t>LED</a:t>
                      </a:r>
                      <a:r>
                        <a:rPr sz="1800" spc="-55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>
                          <a:latin typeface="Georgia"/>
                          <a:cs typeface="Georgia"/>
                        </a:rPr>
                        <a:t>integration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3691AA"/>
                      </a:solidFill>
                      <a:prstDash val="solid"/>
                    </a:lnL>
                    <a:lnR w="12700">
                      <a:solidFill>
                        <a:srgbClr val="3691AA"/>
                      </a:solidFill>
                      <a:prstDash val="solid"/>
                    </a:lnR>
                    <a:lnT w="12700">
                      <a:solidFill>
                        <a:srgbClr val="3691AA"/>
                      </a:solidFill>
                      <a:prstDash val="solid"/>
                    </a:lnT>
                    <a:lnB w="12700">
                      <a:solidFill>
                        <a:srgbClr val="3691AA"/>
                      </a:solidFill>
                      <a:prstDash val="solid"/>
                    </a:lnB>
                    <a:solidFill>
                      <a:srgbClr val="3691AA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 marR="21145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>
                          <a:latin typeface="Georgia"/>
                          <a:cs typeface="Georgia"/>
                        </a:rPr>
                        <a:t>Significant </a:t>
                      </a:r>
                      <a:r>
                        <a:rPr sz="1800">
                          <a:latin typeface="Georgia"/>
                          <a:cs typeface="Georgia"/>
                        </a:rPr>
                        <a:t>reduction</a:t>
                      </a:r>
                      <a:r>
                        <a:rPr sz="1800" spc="-45">
                          <a:latin typeface="Georgia"/>
                          <a:cs typeface="Georgia"/>
                        </a:rPr>
                        <a:t> </a:t>
                      </a:r>
                      <a:r>
                        <a:rPr sz="1800">
                          <a:latin typeface="Georgia"/>
                          <a:cs typeface="Georgia"/>
                        </a:rPr>
                        <a:t>in</a:t>
                      </a:r>
                      <a:r>
                        <a:rPr sz="1800" spc="-55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>
                          <a:latin typeface="Georgia"/>
                          <a:cs typeface="Georgia"/>
                        </a:rPr>
                        <a:t>energy consumption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3691AA"/>
                      </a:solidFill>
                      <a:prstDash val="solid"/>
                    </a:lnL>
                    <a:lnR w="12700">
                      <a:solidFill>
                        <a:srgbClr val="3691AA"/>
                      </a:solidFill>
                      <a:prstDash val="solid"/>
                    </a:lnR>
                    <a:lnT w="12700">
                      <a:solidFill>
                        <a:srgbClr val="3691AA"/>
                      </a:solidFill>
                      <a:prstDash val="solid"/>
                    </a:lnT>
                    <a:lnB w="12700">
                      <a:solidFill>
                        <a:srgbClr val="3691AA"/>
                      </a:solidFill>
                      <a:prstDash val="solid"/>
                    </a:lnB>
                    <a:solidFill>
                      <a:srgbClr val="3691AA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3039" y="90297"/>
            <a:ext cx="45446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0">
                <a:latin typeface="Trebuchet MS"/>
                <a:cs typeface="Trebuchet MS"/>
              </a:rPr>
              <a:t>LITERATURE</a:t>
            </a:r>
            <a:r>
              <a:rPr spc="-315">
                <a:latin typeface="Trebuchet MS"/>
                <a:cs typeface="Trebuchet MS"/>
              </a:rPr>
              <a:t> </a:t>
            </a:r>
            <a:r>
              <a:rPr spc="-60">
                <a:latin typeface="Trebuchet MS"/>
                <a:cs typeface="Trebuchet MS"/>
              </a:rPr>
              <a:t>REVIEW: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4982" rIns="0" bIns="0" rtlCol="0">
            <a:spAutoFit/>
          </a:bodyPr>
          <a:lstStyle/>
          <a:p>
            <a:pPr marL="464820">
              <a:lnSpc>
                <a:spcPct val="100000"/>
              </a:lnSpc>
              <a:spcBef>
                <a:spcPts val="100"/>
              </a:spcBef>
            </a:pPr>
            <a:r>
              <a:rPr sz="3600" b="1">
                <a:latin typeface="Georgia"/>
                <a:cs typeface="Georgia"/>
              </a:rPr>
              <a:t>Problem</a:t>
            </a:r>
            <a:r>
              <a:rPr sz="3600" b="1" spc="-160">
                <a:latin typeface="Georgia"/>
                <a:cs typeface="Georgia"/>
              </a:rPr>
              <a:t> </a:t>
            </a:r>
            <a:r>
              <a:rPr sz="3600" b="1" spc="-10">
                <a:latin typeface="Georgia"/>
                <a:cs typeface="Georgia"/>
              </a:rPr>
              <a:t>Statement</a:t>
            </a:r>
            <a:r>
              <a:rPr sz="1800" b="1" spc="-10">
                <a:latin typeface="Georgia"/>
                <a:cs typeface="Georgia"/>
              </a:rPr>
              <a:t>: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BA1F1-6B68-EE24-7EEB-11CB6C1135F1}"/>
              </a:ext>
            </a:extLst>
          </p:cNvPr>
          <p:cNvSpPr txBox="1"/>
          <p:nvPr/>
        </p:nvSpPr>
        <p:spPr>
          <a:xfrm>
            <a:off x="-4175" y="1718153"/>
            <a:ext cx="12210788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/>
              <a:t>Urban and Suburban Streets: Busy streets in cities and towns where consistent and energy-efficient lighting is essential for safety and visibility. </a:t>
            </a:r>
            <a:endParaRPr lang="en-US" sz="200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/>
              <a:t>Highways: Major roads and highways, where continuous lighting is needed for vehicle and pedestrian safety.</a:t>
            </a:r>
          </a:p>
          <a:p>
            <a:pPr marL="285750" indent="-285750">
              <a:buFont typeface="Arial"/>
              <a:buChar char="•"/>
            </a:pPr>
            <a:r>
              <a:rPr lang="en-US" sz="2000"/>
              <a:t> Residential Areas: Housing complexes, neighborhoods, and local roads that require street lighting for security and navigation after sunset.</a:t>
            </a:r>
          </a:p>
          <a:p>
            <a:pPr marL="285750" indent="-285750">
              <a:buFont typeface="Arial"/>
              <a:buChar char="•"/>
            </a:pPr>
            <a:r>
              <a:rPr lang="en-US" sz="2000"/>
              <a:t> Parking Lots and Walkways: Public parking spaces and pedestrian walkways where lighting is essential for security and safety. </a:t>
            </a:r>
          </a:p>
          <a:p>
            <a:pPr marL="285750" indent="-285750">
              <a:buFont typeface="Arial"/>
              <a:buChar char="•"/>
            </a:pPr>
            <a:r>
              <a:rPr lang="en-US" sz="2000"/>
              <a:t>Parks and Gardens: Outdoor spaces where lighting is needed after dark but can be controlled to save energy during non-peak hours.</a:t>
            </a:r>
          </a:p>
          <a:p>
            <a:pPr marL="285750" indent="-285750">
              <a:buFont typeface="Arial"/>
              <a:buChar char="•"/>
            </a:pPr>
            <a:r>
              <a:rPr lang="en-US" sz="2000"/>
              <a:t> Problem Definition: Wastage of Energy Increased Costs Environmental Impact Manual Monitoring and Operation Inflexibility in Response to Variable Conditions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7550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95"/>
              </a:spcBef>
            </a:pPr>
            <a:r>
              <a:rPr spc="-120">
                <a:latin typeface="Trebuchet MS"/>
                <a:cs typeface="Trebuchet MS"/>
              </a:rPr>
              <a:t>Research</a:t>
            </a:r>
            <a:r>
              <a:rPr spc="-395">
                <a:latin typeface="Trebuchet MS"/>
                <a:cs typeface="Trebuchet MS"/>
              </a:rPr>
              <a:t> </a:t>
            </a:r>
            <a:r>
              <a:rPr spc="-10">
                <a:latin typeface="Trebuchet MS"/>
                <a:cs typeface="Trebuchet MS"/>
              </a:rPr>
              <a:t>Gaps</a:t>
            </a:r>
            <a:r>
              <a:rPr spc="-1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6065" y="1638122"/>
            <a:ext cx="9390380" cy="3582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1594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Georgia"/>
                <a:cs typeface="Georgia"/>
              </a:rPr>
              <a:t>Lack</a:t>
            </a:r>
            <a:r>
              <a:rPr sz="1800" b="1" spc="-25">
                <a:latin typeface="Georgia"/>
                <a:cs typeface="Georgia"/>
              </a:rPr>
              <a:t> </a:t>
            </a:r>
            <a:r>
              <a:rPr sz="1800" b="1">
                <a:latin typeface="Georgia"/>
                <a:cs typeface="Georgia"/>
              </a:rPr>
              <a:t>of</a:t>
            </a:r>
            <a:r>
              <a:rPr sz="1800" b="1" spc="-10">
                <a:latin typeface="Georgia"/>
                <a:cs typeface="Georgia"/>
              </a:rPr>
              <a:t> </a:t>
            </a:r>
            <a:r>
              <a:rPr sz="1800" b="1" spc="-20">
                <a:latin typeface="Georgia"/>
                <a:cs typeface="Georgia"/>
              </a:rPr>
              <a:t>Real-</a:t>
            </a:r>
            <a:r>
              <a:rPr sz="1800" b="1">
                <a:latin typeface="Georgia"/>
                <a:cs typeface="Georgia"/>
              </a:rPr>
              <a:t>Time</a:t>
            </a:r>
            <a:r>
              <a:rPr sz="1800" b="1" spc="-30">
                <a:latin typeface="Georgia"/>
                <a:cs typeface="Georgia"/>
              </a:rPr>
              <a:t> </a:t>
            </a:r>
            <a:r>
              <a:rPr sz="1800" b="1">
                <a:latin typeface="Georgia"/>
                <a:cs typeface="Georgia"/>
              </a:rPr>
              <a:t>Adaptive</a:t>
            </a:r>
            <a:r>
              <a:rPr sz="1800" b="1" spc="-30">
                <a:latin typeface="Georgia"/>
                <a:cs typeface="Georgia"/>
              </a:rPr>
              <a:t> </a:t>
            </a:r>
            <a:r>
              <a:rPr sz="1800" b="1">
                <a:latin typeface="Georgia"/>
                <a:cs typeface="Georgia"/>
              </a:rPr>
              <a:t>Control Using</a:t>
            </a:r>
            <a:r>
              <a:rPr sz="1800" b="1" spc="-30">
                <a:latin typeface="Georgia"/>
                <a:cs typeface="Georgia"/>
              </a:rPr>
              <a:t> </a:t>
            </a:r>
            <a:r>
              <a:rPr sz="1800" b="1">
                <a:latin typeface="Georgia"/>
                <a:cs typeface="Georgia"/>
              </a:rPr>
              <a:t>AI/ML:</a:t>
            </a:r>
            <a:r>
              <a:rPr sz="1800" b="1" spc="-5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While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the</a:t>
            </a:r>
            <a:r>
              <a:rPr sz="1800" spc="-2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system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relies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on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 spc="-10">
                <a:latin typeface="Georgia"/>
                <a:cs typeface="Georgia"/>
              </a:rPr>
              <a:t>fixed </a:t>
            </a:r>
            <a:r>
              <a:rPr sz="1800">
                <a:latin typeface="Georgia"/>
                <a:cs typeface="Georgia"/>
              </a:rPr>
              <a:t>thresholds</a:t>
            </a:r>
            <a:r>
              <a:rPr sz="1800" spc="-8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from</a:t>
            </a:r>
            <a:r>
              <a:rPr sz="1800" spc="-1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LDR</a:t>
            </a:r>
            <a:r>
              <a:rPr sz="1800" spc="-2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and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IR</a:t>
            </a:r>
            <a:r>
              <a:rPr sz="1800" spc="-2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sensors,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it</a:t>
            </a:r>
            <a:r>
              <a:rPr sz="1800" spc="-1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doesn't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incorporate</a:t>
            </a:r>
            <a:r>
              <a:rPr sz="1800" spc="5">
                <a:latin typeface="Georgia"/>
                <a:cs typeface="Georgia"/>
              </a:rPr>
              <a:t> </a:t>
            </a:r>
            <a:r>
              <a:rPr sz="1800" b="1" spc="-90">
                <a:latin typeface="Trebuchet MS"/>
                <a:cs typeface="Trebuchet MS"/>
              </a:rPr>
              <a:t>machine</a:t>
            </a:r>
            <a:r>
              <a:rPr sz="1800" b="1" spc="-180">
                <a:latin typeface="Trebuchet MS"/>
                <a:cs typeface="Trebuchet MS"/>
              </a:rPr>
              <a:t> </a:t>
            </a:r>
            <a:r>
              <a:rPr sz="1800" b="1" spc="-105">
                <a:latin typeface="Trebuchet MS"/>
                <a:cs typeface="Trebuchet MS"/>
              </a:rPr>
              <a:t>learning</a:t>
            </a:r>
            <a:r>
              <a:rPr sz="1800" b="1" spc="-200">
                <a:latin typeface="Trebuchet MS"/>
                <a:cs typeface="Trebuchet MS"/>
              </a:rPr>
              <a:t> </a:t>
            </a:r>
            <a:r>
              <a:rPr sz="1800" b="1" spc="-75">
                <a:latin typeface="Trebuchet MS"/>
                <a:cs typeface="Trebuchet MS"/>
              </a:rPr>
              <a:t>algorithms</a:t>
            </a:r>
            <a:r>
              <a:rPr sz="1800" b="1" spc="-185">
                <a:latin typeface="Trebuchet MS"/>
                <a:cs typeface="Trebuchet MS"/>
              </a:rPr>
              <a:t> </a:t>
            </a:r>
            <a:r>
              <a:rPr sz="1800" spc="-25">
                <a:latin typeface="Georgia"/>
                <a:cs typeface="Georgia"/>
              </a:rPr>
              <a:t>to </a:t>
            </a:r>
            <a:r>
              <a:rPr sz="1800" spc="-114">
                <a:latin typeface="Trebuchet MS"/>
                <a:cs typeface="Trebuchet MS"/>
              </a:rPr>
              <a:t>adaptively</a:t>
            </a:r>
            <a:r>
              <a:rPr sz="1800" spc="-125">
                <a:latin typeface="Trebuchet MS"/>
                <a:cs typeface="Trebuchet MS"/>
              </a:rPr>
              <a:t> </a:t>
            </a:r>
            <a:r>
              <a:rPr sz="1800">
                <a:latin typeface="Georgia"/>
                <a:cs typeface="Georgia"/>
              </a:rPr>
              <a:t>adjust</a:t>
            </a:r>
            <a:r>
              <a:rPr sz="1800" spc="-8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brightness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or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predict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usage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based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on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traffic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patterns,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weather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conditions,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 spc="-25">
                <a:latin typeface="Georgia"/>
                <a:cs typeface="Georgia"/>
              </a:rPr>
              <a:t>or </a:t>
            </a:r>
            <a:r>
              <a:rPr sz="1800">
                <a:latin typeface="Georgia"/>
                <a:cs typeface="Georgia"/>
              </a:rPr>
              <a:t>seasonal</a:t>
            </a:r>
            <a:r>
              <a:rPr sz="1800" spc="-90">
                <a:latin typeface="Georgia"/>
                <a:cs typeface="Georgia"/>
              </a:rPr>
              <a:t> </a:t>
            </a:r>
            <a:r>
              <a:rPr sz="1800" spc="-10">
                <a:latin typeface="Georgia"/>
                <a:cs typeface="Georgia"/>
              </a:rPr>
              <a:t>variations.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Georgia"/>
              <a:cs typeface="Georgia"/>
            </a:endParaRPr>
          </a:p>
          <a:p>
            <a:pPr marL="12700" marR="5080">
              <a:lnSpc>
                <a:spcPct val="100600"/>
              </a:lnSpc>
            </a:pPr>
            <a:r>
              <a:rPr sz="1800" b="1" spc="-105">
                <a:latin typeface="Trebuchet MS"/>
                <a:cs typeface="Trebuchet MS"/>
              </a:rPr>
              <a:t>Limited</a:t>
            </a:r>
            <a:r>
              <a:rPr sz="1800" b="1" spc="-130">
                <a:latin typeface="Trebuchet MS"/>
                <a:cs typeface="Trebuchet MS"/>
              </a:rPr>
              <a:t> </a:t>
            </a:r>
            <a:r>
              <a:rPr sz="1800" b="1" spc="-75">
                <a:latin typeface="Trebuchet MS"/>
                <a:cs typeface="Trebuchet MS"/>
              </a:rPr>
              <a:t>Communication</a:t>
            </a:r>
            <a:r>
              <a:rPr sz="1800" b="1" spc="-120">
                <a:latin typeface="Trebuchet MS"/>
                <a:cs typeface="Trebuchet MS"/>
              </a:rPr>
              <a:t> </a:t>
            </a:r>
            <a:r>
              <a:rPr sz="1800" b="1" spc="-90">
                <a:latin typeface="Trebuchet MS"/>
                <a:cs typeface="Trebuchet MS"/>
              </a:rPr>
              <a:t>and</a:t>
            </a:r>
            <a:r>
              <a:rPr sz="1800" b="1" spc="-145">
                <a:latin typeface="Trebuchet MS"/>
                <a:cs typeface="Trebuchet MS"/>
              </a:rPr>
              <a:t> </a:t>
            </a:r>
            <a:r>
              <a:rPr sz="1800" b="1" spc="-110">
                <a:latin typeface="Trebuchet MS"/>
                <a:cs typeface="Trebuchet MS"/>
              </a:rPr>
              <a:t>Integration</a:t>
            </a:r>
            <a:r>
              <a:rPr sz="1800" b="1" spc="-135">
                <a:latin typeface="Trebuchet MS"/>
                <a:cs typeface="Trebuchet MS"/>
              </a:rPr>
              <a:t> </a:t>
            </a:r>
            <a:r>
              <a:rPr sz="1800" b="1" spc="-75">
                <a:latin typeface="Trebuchet MS"/>
                <a:cs typeface="Trebuchet MS"/>
              </a:rPr>
              <a:t>Capabilities:</a:t>
            </a:r>
            <a:r>
              <a:rPr sz="1800" b="1" spc="-95">
                <a:latin typeface="Trebuchet MS"/>
                <a:cs typeface="Trebuchet MS"/>
              </a:rPr>
              <a:t> </a:t>
            </a:r>
            <a:r>
              <a:rPr sz="1800" spc="-135">
                <a:latin typeface="Trebuchet MS"/>
                <a:cs typeface="Trebuchet MS"/>
              </a:rPr>
              <a:t>The</a:t>
            </a:r>
            <a:r>
              <a:rPr sz="1800" spc="-150">
                <a:latin typeface="Trebuchet MS"/>
                <a:cs typeface="Trebuchet MS"/>
              </a:rPr>
              <a:t> </a:t>
            </a:r>
            <a:r>
              <a:rPr sz="1800" spc="-114">
                <a:latin typeface="Trebuchet MS"/>
                <a:cs typeface="Trebuchet MS"/>
              </a:rPr>
              <a:t>current</a:t>
            </a:r>
            <a:r>
              <a:rPr sz="1800" spc="-145">
                <a:latin typeface="Trebuchet MS"/>
                <a:cs typeface="Trebuchet MS"/>
              </a:rPr>
              <a:t> </a:t>
            </a:r>
            <a:r>
              <a:rPr sz="1800" spc="-85">
                <a:latin typeface="Trebuchet MS"/>
                <a:cs typeface="Trebuchet MS"/>
              </a:rPr>
              <a:t>model</a:t>
            </a:r>
            <a:r>
              <a:rPr sz="1800" spc="-160">
                <a:latin typeface="Trebuchet MS"/>
                <a:cs typeface="Trebuchet MS"/>
              </a:rPr>
              <a:t> </a:t>
            </a:r>
            <a:r>
              <a:rPr sz="1800" spc="-25">
                <a:latin typeface="Trebuchet MS"/>
                <a:cs typeface="Trebuchet MS"/>
              </a:rPr>
              <a:t>is</a:t>
            </a:r>
            <a:r>
              <a:rPr sz="1800" spc="-155">
                <a:latin typeface="Trebuchet MS"/>
                <a:cs typeface="Trebuchet MS"/>
              </a:rPr>
              <a:t> </a:t>
            </a:r>
            <a:r>
              <a:rPr sz="1800" spc="-85">
                <a:latin typeface="Trebuchet MS"/>
                <a:cs typeface="Trebuchet MS"/>
              </a:rPr>
              <a:t>standalone</a:t>
            </a:r>
            <a:r>
              <a:rPr sz="1800" spc="-135">
                <a:latin typeface="Trebuchet MS"/>
                <a:cs typeface="Trebuchet MS"/>
              </a:rPr>
              <a:t> </a:t>
            </a:r>
            <a:r>
              <a:rPr sz="1800" spc="-85">
                <a:latin typeface="Trebuchet MS"/>
                <a:cs typeface="Trebuchet MS"/>
              </a:rPr>
              <a:t>and</a:t>
            </a:r>
            <a:r>
              <a:rPr sz="1800" spc="-145">
                <a:latin typeface="Trebuchet MS"/>
                <a:cs typeface="Trebuchet MS"/>
              </a:rPr>
              <a:t> </a:t>
            </a:r>
            <a:r>
              <a:rPr sz="1800" spc="-55">
                <a:latin typeface="Trebuchet MS"/>
                <a:cs typeface="Trebuchet MS"/>
              </a:rPr>
              <a:t>lacks</a:t>
            </a:r>
            <a:r>
              <a:rPr sz="1800" spc="-135">
                <a:latin typeface="Trebuchet MS"/>
                <a:cs typeface="Trebuchet MS"/>
              </a:rPr>
              <a:t> </a:t>
            </a:r>
            <a:r>
              <a:rPr sz="1800" b="1" spc="-25">
                <a:latin typeface="Trebuchet MS"/>
                <a:cs typeface="Trebuchet MS"/>
              </a:rPr>
              <a:t>IoT </a:t>
            </a:r>
            <a:r>
              <a:rPr sz="1800" b="1" spc="-100">
                <a:latin typeface="Trebuchet MS"/>
                <a:cs typeface="Trebuchet MS"/>
              </a:rPr>
              <a:t>connectivity</a:t>
            </a:r>
            <a:r>
              <a:rPr sz="1800" b="1" spc="-145">
                <a:latin typeface="Trebuchet MS"/>
                <a:cs typeface="Trebuchet MS"/>
              </a:rPr>
              <a:t> </a:t>
            </a:r>
            <a:r>
              <a:rPr sz="1800" spc="-100">
                <a:latin typeface="Trebuchet MS"/>
                <a:cs typeface="Trebuchet MS"/>
              </a:rPr>
              <a:t>or</a:t>
            </a:r>
            <a:r>
              <a:rPr sz="1800" spc="-135">
                <a:latin typeface="Trebuchet MS"/>
                <a:cs typeface="Trebuchet MS"/>
              </a:rPr>
              <a:t> </a:t>
            </a:r>
            <a:r>
              <a:rPr sz="1800" b="1" spc="-60">
                <a:latin typeface="Trebuchet MS"/>
                <a:cs typeface="Trebuchet MS"/>
              </a:rPr>
              <a:t>wireless</a:t>
            </a:r>
            <a:r>
              <a:rPr sz="1800" b="1" spc="-140">
                <a:latin typeface="Trebuchet MS"/>
                <a:cs typeface="Trebuchet MS"/>
              </a:rPr>
              <a:t> </a:t>
            </a:r>
            <a:r>
              <a:rPr sz="1800" b="1" spc="-85">
                <a:latin typeface="Trebuchet MS"/>
                <a:cs typeface="Trebuchet MS"/>
              </a:rPr>
              <a:t>communication</a:t>
            </a:r>
            <a:r>
              <a:rPr sz="1800" b="1" spc="-125">
                <a:latin typeface="Trebuchet MS"/>
                <a:cs typeface="Trebuchet MS"/>
              </a:rPr>
              <a:t> </a:t>
            </a:r>
            <a:r>
              <a:rPr sz="1800" spc="-190">
                <a:latin typeface="Trebuchet MS"/>
                <a:cs typeface="Trebuchet MS"/>
              </a:rPr>
              <a:t>(e.g.,</a:t>
            </a:r>
            <a:r>
              <a:rPr sz="1800" spc="-160">
                <a:latin typeface="Trebuchet MS"/>
                <a:cs typeface="Trebuchet MS"/>
              </a:rPr>
              <a:t> </a:t>
            </a:r>
            <a:r>
              <a:rPr sz="1800" spc="-110">
                <a:latin typeface="Trebuchet MS"/>
                <a:cs typeface="Trebuchet MS"/>
              </a:rPr>
              <a:t>Bluetooth,</a:t>
            </a:r>
            <a:r>
              <a:rPr sz="1800" spc="-160">
                <a:latin typeface="Trebuchet MS"/>
                <a:cs typeface="Trebuchet MS"/>
              </a:rPr>
              <a:t> </a:t>
            </a:r>
            <a:r>
              <a:rPr sz="1800" spc="-50">
                <a:latin typeface="Trebuchet MS"/>
                <a:cs typeface="Trebuchet MS"/>
              </a:rPr>
              <a:t>Wi-</a:t>
            </a:r>
            <a:r>
              <a:rPr sz="1800" spc="-150">
                <a:latin typeface="Trebuchet MS"/>
                <a:cs typeface="Trebuchet MS"/>
              </a:rPr>
              <a:t>Fi,</a:t>
            </a:r>
            <a:r>
              <a:rPr sz="1800" spc="-170">
                <a:latin typeface="Trebuchet MS"/>
                <a:cs typeface="Trebuchet MS"/>
              </a:rPr>
              <a:t> </a:t>
            </a:r>
            <a:r>
              <a:rPr sz="1800" spc="-100">
                <a:latin typeface="Trebuchet MS"/>
                <a:cs typeface="Trebuchet MS"/>
              </a:rPr>
              <a:t>or</a:t>
            </a:r>
            <a:r>
              <a:rPr sz="1800" spc="-145">
                <a:latin typeface="Trebuchet MS"/>
                <a:cs typeface="Trebuchet MS"/>
              </a:rPr>
              <a:t> </a:t>
            </a:r>
            <a:r>
              <a:rPr sz="1800" spc="-65">
                <a:latin typeface="Trebuchet MS"/>
                <a:cs typeface="Trebuchet MS"/>
              </a:rPr>
              <a:t>LoRa)</a:t>
            </a:r>
            <a:r>
              <a:rPr sz="1800" spc="-175">
                <a:latin typeface="Trebuchet MS"/>
                <a:cs typeface="Trebuchet MS"/>
              </a:rPr>
              <a:t> </a:t>
            </a:r>
            <a:r>
              <a:rPr sz="1800" spc="-135">
                <a:latin typeface="Trebuchet MS"/>
                <a:cs typeface="Trebuchet MS"/>
              </a:rPr>
              <a:t>for</a:t>
            </a:r>
            <a:r>
              <a:rPr sz="1800" spc="-125">
                <a:latin typeface="Trebuchet MS"/>
                <a:cs typeface="Trebuchet MS"/>
              </a:rPr>
              <a:t> </a:t>
            </a:r>
            <a:r>
              <a:rPr sz="1800" b="1" spc="-120">
                <a:latin typeface="Trebuchet MS"/>
                <a:cs typeface="Trebuchet MS"/>
              </a:rPr>
              <a:t>remote</a:t>
            </a:r>
            <a:r>
              <a:rPr sz="1800" b="1" spc="-145">
                <a:latin typeface="Trebuchet MS"/>
                <a:cs typeface="Trebuchet MS"/>
              </a:rPr>
              <a:t> </a:t>
            </a:r>
            <a:r>
              <a:rPr sz="1800" b="1" spc="-10">
                <a:latin typeface="Trebuchet MS"/>
                <a:cs typeface="Trebuchet MS"/>
              </a:rPr>
              <a:t>monitoring, </a:t>
            </a:r>
            <a:r>
              <a:rPr sz="1800" b="1" spc="-105">
                <a:latin typeface="Trebuchet MS"/>
                <a:cs typeface="Trebuchet MS"/>
              </a:rPr>
              <a:t>control,</a:t>
            </a:r>
            <a:r>
              <a:rPr sz="1800" b="1" spc="-145">
                <a:latin typeface="Trebuchet MS"/>
                <a:cs typeface="Trebuchet MS"/>
              </a:rPr>
              <a:t> </a:t>
            </a:r>
            <a:r>
              <a:rPr sz="1800" b="1" spc="-90">
                <a:latin typeface="Trebuchet MS"/>
                <a:cs typeface="Trebuchet MS"/>
              </a:rPr>
              <a:t>and</a:t>
            </a:r>
            <a:r>
              <a:rPr sz="1800" b="1" spc="-155">
                <a:latin typeface="Trebuchet MS"/>
                <a:cs typeface="Trebuchet MS"/>
              </a:rPr>
              <a:t> </a:t>
            </a:r>
            <a:r>
              <a:rPr sz="1800" b="1" spc="-90">
                <a:latin typeface="Trebuchet MS"/>
                <a:cs typeface="Trebuchet MS"/>
              </a:rPr>
              <a:t>data</a:t>
            </a:r>
            <a:r>
              <a:rPr sz="1800" b="1" spc="-160">
                <a:latin typeface="Trebuchet MS"/>
                <a:cs typeface="Trebuchet MS"/>
              </a:rPr>
              <a:t> </a:t>
            </a:r>
            <a:r>
              <a:rPr sz="1800" b="1" spc="-80">
                <a:latin typeface="Trebuchet MS"/>
                <a:cs typeface="Trebuchet MS"/>
              </a:rPr>
              <a:t>analytics</a:t>
            </a:r>
            <a:r>
              <a:rPr sz="1800" spc="-80">
                <a:latin typeface="Trebuchet MS"/>
                <a:cs typeface="Trebuchet MS"/>
              </a:rPr>
              <a:t>,</a:t>
            </a:r>
            <a:r>
              <a:rPr sz="1800" spc="-160">
                <a:latin typeface="Trebuchet MS"/>
                <a:cs typeface="Trebuchet MS"/>
              </a:rPr>
              <a:t> </a:t>
            </a:r>
            <a:r>
              <a:rPr sz="1800" spc="-85">
                <a:latin typeface="Trebuchet MS"/>
                <a:cs typeface="Trebuchet MS"/>
              </a:rPr>
              <a:t>which</a:t>
            </a:r>
            <a:r>
              <a:rPr sz="1800" spc="-170">
                <a:latin typeface="Trebuchet MS"/>
                <a:cs typeface="Trebuchet MS"/>
              </a:rPr>
              <a:t> </a:t>
            </a:r>
            <a:r>
              <a:rPr sz="1800" spc="-120">
                <a:latin typeface="Trebuchet MS"/>
                <a:cs typeface="Trebuchet MS"/>
              </a:rPr>
              <a:t>are</a:t>
            </a:r>
            <a:r>
              <a:rPr sz="1800" spc="-160">
                <a:latin typeface="Trebuchet MS"/>
                <a:cs typeface="Trebuchet MS"/>
              </a:rPr>
              <a:t> </a:t>
            </a:r>
            <a:r>
              <a:rPr sz="1800" spc="-70">
                <a:latin typeface="Trebuchet MS"/>
                <a:cs typeface="Trebuchet MS"/>
              </a:rPr>
              <a:t>essential</a:t>
            </a:r>
            <a:r>
              <a:rPr sz="1800" spc="-145">
                <a:latin typeface="Trebuchet MS"/>
                <a:cs typeface="Trebuchet MS"/>
              </a:rPr>
              <a:t> </a:t>
            </a:r>
            <a:r>
              <a:rPr sz="1800" spc="-135">
                <a:latin typeface="Trebuchet MS"/>
                <a:cs typeface="Trebuchet MS"/>
              </a:rPr>
              <a:t>for</a:t>
            </a:r>
            <a:r>
              <a:rPr sz="1800" spc="-140">
                <a:latin typeface="Trebuchet MS"/>
                <a:cs typeface="Trebuchet MS"/>
              </a:rPr>
              <a:t> </a:t>
            </a:r>
            <a:r>
              <a:rPr sz="1800" spc="-65">
                <a:latin typeface="Trebuchet MS"/>
                <a:cs typeface="Trebuchet MS"/>
              </a:rPr>
              <a:t>scalable</a:t>
            </a:r>
            <a:r>
              <a:rPr sz="1800" spc="-165">
                <a:latin typeface="Trebuchet MS"/>
                <a:cs typeface="Trebuchet MS"/>
              </a:rPr>
              <a:t> </a:t>
            </a:r>
            <a:r>
              <a:rPr sz="1800" spc="-80">
                <a:latin typeface="Trebuchet MS"/>
                <a:cs typeface="Trebuchet MS"/>
              </a:rPr>
              <a:t>smart</a:t>
            </a:r>
            <a:r>
              <a:rPr sz="1800" spc="-140">
                <a:latin typeface="Trebuchet MS"/>
                <a:cs typeface="Trebuchet MS"/>
              </a:rPr>
              <a:t> </a:t>
            </a:r>
            <a:r>
              <a:rPr sz="1800" spc="-114">
                <a:latin typeface="Trebuchet MS"/>
                <a:cs typeface="Trebuchet MS"/>
              </a:rPr>
              <a:t>city</a:t>
            </a:r>
            <a:r>
              <a:rPr sz="1800" spc="-165">
                <a:latin typeface="Trebuchet MS"/>
                <a:cs typeface="Trebuchet MS"/>
              </a:rPr>
              <a:t> </a:t>
            </a:r>
            <a:r>
              <a:rPr sz="1800" spc="-20">
                <a:latin typeface="Trebuchet MS"/>
                <a:cs typeface="Trebuchet MS"/>
              </a:rPr>
              <a:t>infrastructure</a:t>
            </a:r>
            <a:r>
              <a:rPr sz="1800" spc="-20">
                <a:latin typeface="Georgia"/>
                <a:cs typeface="Georgia"/>
              </a:rPr>
              <a:t>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Georgia"/>
              <a:cs typeface="Georgia"/>
            </a:endParaRPr>
          </a:p>
          <a:p>
            <a:pPr marL="12700" marR="148590">
              <a:lnSpc>
                <a:spcPct val="100000"/>
              </a:lnSpc>
            </a:pPr>
            <a:r>
              <a:rPr sz="1800" b="1" spc="-114">
                <a:latin typeface="Trebuchet MS"/>
                <a:cs typeface="Trebuchet MS"/>
              </a:rPr>
              <a:t>Energy</a:t>
            </a:r>
            <a:r>
              <a:rPr sz="1800" b="1" spc="-135">
                <a:latin typeface="Trebuchet MS"/>
                <a:cs typeface="Trebuchet MS"/>
              </a:rPr>
              <a:t> </a:t>
            </a:r>
            <a:r>
              <a:rPr sz="1800" b="1" spc="-75">
                <a:latin typeface="Trebuchet MS"/>
                <a:cs typeface="Trebuchet MS"/>
              </a:rPr>
              <a:t>Source</a:t>
            </a:r>
            <a:r>
              <a:rPr sz="1800" b="1" spc="-135">
                <a:latin typeface="Trebuchet MS"/>
                <a:cs typeface="Trebuchet MS"/>
              </a:rPr>
              <a:t> </a:t>
            </a:r>
            <a:r>
              <a:rPr sz="1800" b="1" spc="-100">
                <a:latin typeface="Trebuchet MS"/>
                <a:cs typeface="Trebuchet MS"/>
              </a:rPr>
              <a:t>Optimization</a:t>
            </a:r>
            <a:r>
              <a:rPr sz="1800" b="1" spc="-114">
                <a:latin typeface="Trebuchet MS"/>
                <a:cs typeface="Trebuchet MS"/>
              </a:rPr>
              <a:t> </a:t>
            </a:r>
            <a:r>
              <a:rPr sz="1800" b="1" spc="-60">
                <a:latin typeface="Trebuchet MS"/>
                <a:cs typeface="Trebuchet MS"/>
              </a:rPr>
              <a:t>Not</a:t>
            </a:r>
            <a:r>
              <a:rPr sz="1800" b="1" spc="-125">
                <a:latin typeface="Trebuchet MS"/>
                <a:cs typeface="Trebuchet MS"/>
              </a:rPr>
              <a:t> </a:t>
            </a:r>
            <a:r>
              <a:rPr sz="1800" b="1" spc="-100">
                <a:latin typeface="Trebuchet MS"/>
                <a:cs typeface="Trebuchet MS"/>
              </a:rPr>
              <a:t>Implemented:</a:t>
            </a:r>
            <a:r>
              <a:rPr sz="1800" b="1" spc="-125">
                <a:latin typeface="Trebuchet MS"/>
                <a:cs typeface="Trebuchet MS"/>
              </a:rPr>
              <a:t> </a:t>
            </a:r>
            <a:r>
              <a:rPr sz="1800" spc="-105">
                <a:latin typeface="Trebuchet MS"/>
                <a:cs typeface="Trebuchet MS"/>
              </a:rPr>
              <a:t>Though</a:t>
            </a:r>
            <a:r>
              <a:rPr sz="1800" spc="-140">
                <a:latin typeface="Trebuchet MS"/>
                <a:cs typeface="Trebuchet MS"/>
              </a:rPr>
              <a:t> </a:t>
            </a:r>
            <a:r>
              <a:rPr sz="1800" spc="-125">
                <a:latin typeface="Trebuchet MS"/>
                <a:cs typeface="Trebuchet MS"/>
              </a:rPr>
              <a:t>the</a:t>
            </a:r>
            <a:r>
              <a:rPr sz="1800" spc="-145">
                <a:latin typeface="Trebuchet MS"/>
                <a:cs typeface="Trebuchet MS"/>
              </a:rPr>
              <a:t> </a:t>
            </a:r>
            <a:r>
              <a:rPr sz="1800" spc="-65">
                <a:latin typeface="Trebuchet MS"/>
                <a:cs typeface="Trebuchet MS"/>
              </a:rPr>
              <a:t>system</a:t>
            </a:r>
            <a:r>
              <a:rPr sz="1800" spc="-114">
                <a:latin typeface="Trebuchet MS"/>
                <a:cs typeface="Trebuchet MS"/>
              </a:rPr>
              <a:t> </a:t>
            </a:r>
            <a:r>
              <a:rPr sz="1800" spc="-85">
                <a:latin typeface="Trebuchet MS"/>
                <a:cs typeface="Trebuchet MS"/>
              </a:rPr>
              <a:t>mentions</a:t>
            </a:r>
            <a:r>
              <a:rPr sz="1800" spc="-125">
                <a:latin typeface="Trebuchet MS"/>
                <a:cs typeface="Trebuchet MS"/>
              </a:rPr>
              <a:t> </a:t>
            </a:r>
            <a:r>
              <a:rPr sz="1800" b="1" spc="-125">
                <a:latin typeface="Trebuchet MS"/>
                <a:cs typeface="Trebuchet MS"/>
              </a:rPr>
              <a:t>energy</a:t>
            </a:r>
            <a:r>
              <a:rPr sz="1800" b="1" spc="-145">
                <a:latin typeface="Trebuchet MS"/>
                <a:cs typeface="Trebuchet MS"/>
              </a:rPr>
              <a:t> </a:t>
            </a:r>
            <a:r>
              <a:rPr sz="1800" b="1" spc="-45">
                <a:latin typeface="Trebuchet MS"/>
                <a:cs typeface="Trebuchet MS"/>
              </a:rPr>
              <a:t>savings</a:t>
            </a:r>
            <a:r>
              <a:rPr sz="1800" b="1" spc="-135">
                <a:latin typeface="Trebuchet MS"/>
                <a:cs typeface="Trebuchet MS"/>
              </a:rPr>
              <a:t> </a:t>
            </a:r>
            <a:r>
              <a:rPr sz="1800" b="1" spc="-10">
                <a:latin typeface="Trebuchet MS"/>
                <a:cs typeface="Trebuchet MS"/>
              </a:rPr>
              <a:t>using </a:t>
            </a:r>
            <a:r>
              <a:rPr sz="1800" b="1" spc="-50">
                <a:latin typeface="Trebuchet MS"/>
                <a:cs typeface="Trebuchet MS"/>
              </a:rPr>
              <a:t>LEDs</a:t>
            </a:r>
            <a:r>
              <a:rPr sz="1800" spc="-50">
                <a:latin typeface="Trebuchet MS"/>
                <a:cs typeface="Trebuchet MS"/>
              </a:rPr>
              <a:t>,</a:t>
            </a:r>
            <a:r>
              <a:rPr sz="1800" spc="-160">
                <a:latin typeface="Trebuchet MS"/>
                <a:cs typeface="Trebuchet MS"/>
              </a:rPr>
              <a:t> it </a:t>
            </a:r>
            <a:r>
              <a:rPr sz="1800" spc="-50">
                <a:latin typeface="Trebuchet MS"/>
                <a:cs typeface="Trebuchet MS"/>
              </a:rPr>
              <a:t>doesn't</a:t>
            </a:r>
            <a:r>
              <a:rPr sz="1800" spc="-145">
                <a:latin typeface="Trebuchet MS"/>
                <a:cs typeface="Trebuchet MS"/>
              </a:rPr>
              <a:t> </a:t>
            </a:r>
            <a:r>
              <a:rPr sz="1800" spc="-140">
                <a:latin typeface="Trebuchet MS"/>
                <a:cs typeface="Trebuchet MS"/>
              </a:rPr>
              <a:t>integrate</a:t>
            </a:r>
            <a:r>
              <a:rPr sz="1800" spc="-165">
                <a:latin typeface="Trebuchet MS"/>
                <a:cs typeface="Trebuchet MS"/>
              </a:rPr>
              <a:t> </a:t>
            </a:r>
            <a:r>
              <a:rPr sz="1800" b="1" spc="-110">
                <a:latin typeface="Trebuchet MS"/>
                <a:cs typeface="Trebuchet MS"/>
              </a:rPr>
              <a:t>renewable</a:t>
            </a:r>
            <a:r>
              <a:rPr sz="1800" b="1" spc="-145">
                <a:latin typeface="Trebuchet MS"/>
                <a:cs typeface="Trebuchet MS"/>
              </a:rPr>
              <a:t> </a:t>
            </a:r>
            <a:r>
              <a:rPr sz="1800" b="1" spc="-125">
                <a:latin typeface="Trebuchet MS"/>
                <a:cs typeface="Trebuchet MS"/>
              </a:rPr>
              <a:t>energy</a:t>
            </a:r>
            <a:r>
              <a:rPr sz="1800" b="1" spc="-145">
                <a:latin typeface="Trebuchet MS"/>
                <a:cs typeface="Trebuchet MS"/>
              </a:rPr>
              <a:t> </a:t>
            </a:r>
            <a:r>
              <a:rPr sz="1800" b="1" spc="-55">
                <a:latin typeface="Trebuchet MS"/>
                <a:cs typeface="Trebuchet MS"/>
              </a:rPr>
              <a:t>sources</a:t>
            </a:r>
            <a:r>
              <a:rPr sz="1800" b="1" spc="-140">
                <a:latin typeface="Trebuchet MS"/>
                <a:cs typeface="Trebuchet MS"/>
              </a:rPr>
              <a:t> </a:t>
            </a:r>
            <a:r>
              <a:rPr sz="1800" spc="-130">
                <a:latin typeface="Trebuchet MS"/>
                <a:cs typeface="Trebuchet MS"/>
              </a:rPr>
              <a:t>(like</a:t>
            </a:r>
            <a:r>
              <a:rPr sz="1800" spc="-165">
                <a:latin typeface="Trebuchet MS"/>
                <a:cs typeface="Trebuchet MS"/>
              </a:rPr>
              <a:t> </a:t>
            </a:r>
            <a:r>
              <a:rPr sz="1800" spc="-60">
                <a:latin typeface="Trebuchet MS"/>
                <a:cs typeface="Trebuchet MS"/>
              </a:rPr>
              <a:t>solar</a:t>
            </a:r>
            <a:r>
              <a:rPr sz="1800" spc="-145">
                <a:latin typeface="Trebuchet MS"/>
                <a:cs typeface="Trebuchet MS"/>
              </a:rPr>
              <a:t> </a:t>
            </a:r>
            <a:r>
              <a:rPr sz="1800" spc="-80">
                <a:latin typeface="Trebuchet MS"/>
                <a:cs typeface="Trebuchet MS"/>
              </a:rPr>
              <a:t>panels)</a:t>
            </a:r>
            <a:r>
              <a:rPr sz="1800" spc="-145">
                <a:latin typeface="Trebuchet MS"/>
                <a:cs typeface="Trebuchet MS"/>
              </a:rPr>
              <a:t> </a:t>
            </a:r>
            <a:r>
              <a:rPr sz="1800" spc="-100">
                <a:latin typeface="Trebuchet MS"/>
                <a:cs typeface="Trebuchet MS"/>
              </a:rPr>
              <a:t>or</a:t>
            </a:r>
            <a:r>
              <a:rPr sz="1800" spc="-130">
                <a:latin typeface="Trebuchet MS"/>
                <a:cs typeface="Trebuchet MS"/>
              </a:rPr>
              <a:t> </a:t>
            </a:r>
            <a:r>
              <a:rPr sz="1800" b="1" spc="-125">
                <a:latin typeface="Trebuchet MS"/>
                <a:cs typeface="Trebuchet MS"/>
              </a:rPr>
              <a:t>energy</a:t>
            </a:r>
            <a:r>
              <a:rPr sz="1800" b="1" spc="-145">
                <a:latin typeface="Trebuchet MS"/>
                <a:cs typeface="Trebuchet MS"/>
              </a:rPr>
              <a:t> </a:t>
            </a:r>
            <a:r>
              <a:rPr sz="1800" b="1" spc="-10">
                <a:latin typeface="Trebuchet MS"/>
                <a:cs typeface="Trebuchet MS"/>
              </a:rPr>
              <a:t>storage </a:t>
            </a:r>
            <a:r>
              <a:rPr sz="1800" b="1" spc="-70">
                <a:latin typeface="Trebuchet MS"/>
                <a:cs typeface="Trebuchet MS"/>
              </a:rPr>
              <a:t>mechanisms</a:t>
            </a:r>
            <a:r>
              <a:rPr sz="1800" spc="-70">
                <a:latin typeface="Trebuchet MS"/>
                <a:cs typeface="Trebuchet MS"/>
              </a:rPr>
              <a:t>,</a:t>
            </a:r>
            <a:r>
              <a:rPr sz="1800" spc="-140">
                <a:latin typeface="Trebuchet MS"/>
                <a:cs typeface="Trebuchet MS"/>
              </a:rPr>
              <a:t> </a:t>
            </a:r>
            <a:r>
              <a:rPr sz="1800" spc="-100">
                <a:latin typeface="Trebuchet MS"/>
                <a:cs typeface="Trebuchet MS"/>
              </a:rPr>
              <a:t>nor</a:t>
            </a:r>
            <a:r>
              <a:rPr sz="1800" spc="-150">
                <a:latin typeface="Trebuchet MS"/>
                <a:cs typeface="Trebuchet MS"/>
              </a:rPr>
              <a:t> </a:t>
            </a:r>
            <a:r>
              <a:rPr sz="1800" spc="-35">
                <a:latin typeface="Trebuchet MS"/>
                <a:cs typeface="Trebuchet MS"/>
              </a:rPr>
              <a:t>does</a:t>
            </a:r>
            <a:r>
              <a:rPr sz="1800" spc="-140">
                <a:latin typeface="Trebuchet MS"/>
                <a:cs typeface="Trebuchet MS"/>
              </a:rPr>
              <a:t> </a:t>
            </a:r>
            <a:r>
              <a:rPr sz="1800" spc="-160">
                <a:latin typeface="Trebuchet MS"/>
                <a:cs typeface="Trebuchet MS"/>
              </a:rPr>
              <a:t>it</a:t>
            </a:r>
            <a:r>
              <a:rPr sz="1800" spc="-150">
                <a:latin typeface="Trebuchet MS"/>
                <a:cs typeface="Trebuchet MS"/>
              </a:rPr>
              <a:t> </a:t>
            </a:r>
            <a:r>
              <a:rPr sz="1800" b="1" spc="-114">
                <a:latin typeface="Trebuchet MS"/>
                <a:cs typeface="Trebuchet MS"/>
              </a:rPr>
              <a:t>optimize</a:t>
            </a:r>
            <a:r>
              <a:rPr sz="1800" b="1" spc="-135">
                <a:latin typeface="Trebuchet MS"/>
                <a:cs typeface="Trebuchet MS"/>
              </a:rPr>
              <a:t> </a:t>
            </a:r>
            <a:r>
              <a:rPr sz="1800" b="1" spc="-125">
                <a:latin typeface="Trebuchet MS"/>
                <a:cs typeface="Trebuchet MS"/>
              </a:rPr>
              <a:t>energy</a:t>
            </a:r>
            <a:r>
              <a:rPr sz="1800" b="1" spc="-140">
                <a:latin typeface="Trebuchet MS"/>
                <a:cs typeface="Trebuchet MS"/>
              </a:rPr>
              <a:t> </a:t>
            </a:r>
            <a:r>
              <a:rPr sz="1800" b="1" spc="-100">
                <a:latin typeface="Trebuchet MS"/>
                <a:cs typeface="Trebuchet MS"/>
              </a:rPr>
              <a:t>distribution</a:t>
            </a:r>
            <a:r>
              <a:rPr sz="1800" b="1" spc="-114">
                <a:latin typeface="Trebuchet MS"/>
                <a:cs typeface="Trebuchet MS"/>
              </a:rPr>
              <a:t> </a:t>
            </a:r>
            <a:r>
              <a:rPr sz="1800" spc="-50">
                <a:latin typeface="Trebuchet MS"/>
                <a:cs typeface="Trebuchet MS"/>
              </a:rPr>
              <a:t>based</a:t>
            </a:r>
            <a:r>
              <a:rPr sz="1800" spc="-140">
                <a:latin typeface="Trebuchet MS"/>
                <a:cs typeface="Trebuchet MS"/>
              </a:rPr>
              <a:t> </a:t>
            </a:r>
            <a:r>
              <a:rPr sz="1800" spc="-65">
                <a:latin typeface="Trebuchet MS"/>
                <a:cs typeface="Trebuchet MS"/>
              </a:rPr>
              <a:t>on</a:t>
            </a:r>
            <a:r>
              <a:rPr sz="1800" spc="-140">
                <a:latin typeface="Trebuchet MS"/>
                <a:cs typeface="Trebuchet MS"/>
              </a:rPr>
              <a:t> </a:t>
            </a:r>
            <a:r>
              <a:rPr sz="1800" spc="-70">
                <a:latin typeface="Trebuchet MS"/>
                <a:cs typeface="Trebuchet MS"/>
              </a:rPr>
              <a:t>usage</a:t>
            </a:r>
            <a:r>
              <a:rPr sz="1800" spc="-150">
                <a:latin typeface="Trebuchet MS"/>
                <a:cs typeface="Trebuchet MS"/>
              </a:rPr>
              <a:t> </a:t>
            </a:r>
            <a:r>
              <a:rPr sz="1800" spc="-90">
                <a:latin typeface="Trebuchet MS"/>
                <a:cs typeface="Trebuchet MS"/>
              </a:rPr>
              <a:t>and</a:t>
            </a:r>
            <a:r>
              <a:rPr sz="1800" spc="-150">
                <a:latin typeface="Trebuchet MS"/>
                <a:cs typeface="Trebuchet MS"/>
              </a:rPr>
              <a:t> </a:t>
            </a:r>
            <a:r>
              <a:rPr sz="1800" spc="-85">
                <a:latin typeface="Trebuchet MS"/>
                <a:cs typeface="Trebuchet MS"/>
              </a:rPr>
              <a:t>location-</a:t>
            </a:r>
            <a:r>
              <a:rPr sz="1800" spc="-10">
                <a:latin typeface="Trebuchet MS"/>
                <a:cs typeface="Trebuchet MS"/>
              </a:rPr>
              <a:t>specific conditions.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8286" rIns="0" bIns="0" rtlCol="0">
            <a:spAutoFit/>
          </a:bodyPr>
          <a:lstStyle/>
          <a:p>
            <a:pPr marL="327025">
              <a:lnSpc>
                <a:spcPct val="100000"/>
              </a:lnSpc>
              <a:spcBef>
                <a:spcPts val="95"/>
              </a:spcBef>
            </a:pPr>
            <a:r>
              <a:rPr spc="-360">
                <a:latin typeface="Microsoft Sans Serif"/>
                <a:cs typeface="Microsoft Sans Serif"/>
              </a:rPr>
              <a:t>METHODOLOGY: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3424" y="1726819"/>
            <a:ext cx="1027938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Georgia"/>
                <a:cs typeface="Georgia"/>
              </a:rPr>
              <a:t>Light</a:t>
            </a:r>
            <a:r>
              <a:rPr sz="1800" b="1" spc="-30">
                <a:latin typeface="Georgia"/>
                <a:cs typeface="Georgia"/>
              </a:rPr>
              <a:t> </a:t>
            </a:r>
            <a:r>
              <a:rPr sz="1800" b="1">
                <a:latin typeface="Georgia"/>
                <a:cs typeface="Georgia"/>
              </a:rPr>
              <a:t>Detection</a:t>
            </a:r>
            <a:r>
              <a:rPr sz="1800" b="1" spc="-50">
                <a:latin typeface="Georgia"/>
                <a:cs typeface="Georgia"/>
              </a:rPr>
              <a:t> </a:t>
            </a:r>
            <a:r>
              <a:rPr sz="1800" b="1">
                <a:latin typeface="Georgia"/>
                <a:cs typeface="Georgia"/>
              </a:rPr>
              <a:t>Using</a:t>
            </a:r>
            <a:r>
              <a:rPr sz="1800" b="1" spc="-35">
                <a:latin typeface="Georgia"/>
                <a:cs typeface="Georgia"/>
              </a:rPr>
              <a:t> </a:t>
            </a:r>
            <a:r>
              <a:rPr sz="1800" b="1">
                <a:latin typeface="Georgia"/>
                <a:cs typeface="Georgia"/>
              </a:rPr>
              <a:t>LDR</a:t>
            </a:r>
            <a:r>
              <a:rPr sz="1800" b="1" spc="-30">
                <a:latin typeface="Georgia"/>
                <a:cs typeface="Georgia"/>
              </a:rPr>
              <a:t> </a:t>
            </a:r>
            <a:r>
              <a:rPr sz="1800" b="1" spc="-50">
                <a:latin typeface="Georgia"/>
                <a:cs typeface="Georgia"/>
              </a:rPr>
              <a:t>:</a:t>
            </a:r>
            <a:endParaRPr sz="1800">
              <a:latin typeface="Georgia"/>
              <a:cs typeface="Georgia"/>
            </a:endParaRPr>
          </a:p>
          <a:p>
            <a:pPr marL="12700" marR="76835">
              <a:lnSpc>
                <a:spcPct val="100000"/>
              </a:lnSpc>
            </a:pPr>
            <a:r>
              <a:rPr sz="1800">
                <a:latin typeface="Georgia"/>
                <a:cs typeface="Georgia"/>
              </a:rPr>
              <a:t>The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LDR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 spc="-10">
                <a:latin typeface="Georgia"/>
                <a:cs typeface="Georgia"/>
              </a:rPr>
              <a:t>continuously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monitors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ambient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light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levels.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When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the</a:t>
            </a:r>
            <a:r>
              <a:rPr sz="1800" spc="-2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surrounding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light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falls</a:t>
            </a:r>
            <a:r>
              <a:rPr sz="1800" spc="-5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below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a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 spc="-10">
                <a:latin typeface="Georgia"/>
                <a:cs typeface="Georgia"/>
              </a:rPr>
              <a:t>preset </a:t>
            </a:r>
            <a:r>
              <a:rPr sz="1800">
                <a:latin typeface="Georgia"/>
                <a:cs typeface="Georgia"/>
              </a:rPr>
              <a:t>threshold</a:t>
            </a:r>
            <a:r>
              <a:rPr sz="1800" spc="-20">
                <a:latin typeface="Georgia"/>
                <a:cs typeface="Georgia"/>
              </a:rPr>
              <a:t> </a:t>
            </a:r>
            <a:r>
              <a:rPr sz="1800" spc="-10">
                <a:latin typeface="Georgia"/>
                <a:cs typeface="Georgia"/>
              </a:rPr>
              <a:t>(indicating</a:t>
            </a:r>
            <a:r>
              <a:rPr sz="1800" spc="-5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dusk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or</a:t>
            </a:r>
            <a:r>
              <a:rPr sz="1800" spc="-2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darkness),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it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sends</a:t>
            </a:r>
            <a:r>
              <a:rPr sz="1800" spc="-5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a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signal</a:t>
            </a:r>
            <a:r>
              <a:rPr sz="1800" spc="-5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to</a:t>
            </a:r>
            <a:r>
              <a:rPr sz="1800" spc="-2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the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Arduino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 spc="-10">
                <a:latin typeface="Georgia"/>
                <a:cs typeface="Georgia"/>
              </a:rPr>
              <a:t>microcontroller.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b="1" spc="-10">
                <a:latin typeface="Georgia"/>
                <a:cs typeface="Georgia"/>
              </a:rPr>
              <a:t>Microcontroller</a:t>
            </a:r>
            <a:r>
              <a:rPr sz="1800" b="1" spc="15">
                <a:latin typeface="Georgia"/>
                <a:cs typeface="Georgia"/>
              </a:rPr>
              <a:t> </a:t>
            </a:r>
            <a:r>
              <a:rPr sz="1800" b="1" spc="-10">
                <a:latin typeface="Georgia"/>
                <a:cs typeface="Georgia"/>
              </a:rPr>
              <a:t>Activation:</a:t>
            </a:r>
            <a:endParaRPr sz="1800">
              <a:latin typeface="Georgia"/>
              <a:cs typeface="Georgia"/>
            </a:endParaRPr>
          </a:p>
          <a:p>
            <a:pPr marL="12700" marR="24130">
              <a:lnSpc>
                <a:spcPct val="100000"/>
              </a:lnSpc>
            </a:pPr>
            <a:r>
              <a:rPr sz="1800">
                <a:latin typeface="Georgia"/>
                <a:cs typeface="Georgia"/>
              </a:rPr>
              <a:t>The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Arduino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processes</a:t>
            </a:r>
            <a:r>
              <a:rPr sz="1800" spc="-5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the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signal</a:t>
            </a:r>
            <a:r>
              <a:rPr sz="1800" spc="-5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received</a:t>
            </a:r>
            <a:r>
              <a:rPr sz="1800" spc="-2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from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the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LDR.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If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low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light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is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detected,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it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activates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the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 spc="-10">
                <a:latin typeface="Georgia"/>
                <a:cs typeface="Georgia"/>
              </a:rPr>
              <a:t>street </a:t>
            </a:r>
            <a:r>
              <a:rPr sz="1800">
                <a:latin typeface="Georgia"/>
                <a:cs typeface="Georgia"/>
              </a:rPr>
              <a:t>lighting</a:t>
            </a:r>
            <a:r>
              <a:rPr sz="1800" spc="-55">
                <a:latin typeface="Georgia"/>
                <a:cs typeface="Georgia"/>
              </a:rPr>
              <a:t> </a:t>
            </a:r>
            <a:r>
              <a:rPr sz="1800" spc="-10">
                <a:latin typeface="Georgia"/>
                <a:cs typeface="Georgia"/>
              </a:rPr>
              <a:t>system.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b="1">
                <a:latin typeface="Georgia"/>
                <a:cs typeface="Georgia"/>
              </a:rPr>
              <a:t>Motion</a:t>
            </a:r>
            <a:r>
              <a:rPr sz="1800" b="1" spc="-25">
                <a:latin typeface="Georgia"/>
                <a:cs typeface="Georgia"/>
              </a:rPr>
              <a:t> </a:t>
            </a:r>
            <a:r>
              <a:rPr sz="1800" b="1">
                <a:latin typeface="Georgia"/>
                <a:cs typeface="Georgia"/>
              </a:rPr>
              <a:t>Detection</a:t>
            </a:r>
            <a:r>
              <a:rPr sz="1800" b="1" spc="-45">
                <a:latin typeface="Georgia"/>
                <a:cs typeface="Georgia"/>
              </a:rPr>
              <a:t> </a:t>
            </a:r>
            <a:r>
              <a:rPr sz="1800" b="1">
                <a:latin typeface="Georgia"/>
                <a:cs typeface="Georgia"/>
              </a:rPr>
              <a:t>Using</a:t>
            </a:r>
            <a:r>
              <a:rPr sz="1800" b="1" spc="-15">
                <a:latin typeface="Georgia"/>
                <a:cs typeface="Georgia"/>
              </a:rPr>
              <a:t> </a:t>
            </a:r>
            <a:r>
              <a:rPr sz="1800" b="1">
                <a:latin typeface="Georgia"/>
                <a:cs typeface="Georgia"/>
              </a:rPr>
              <a:t>IR</a:t>
            </a:r>
            <a:r>
              <a:rPr sz="1800" b="1" spc="-20">
                <a:latin typeface="Georgia"/>
                <a:cs typeface="Georgia"/>
              </a:rPr>
              <a:t> </a:t>
            </a:r>
            <a:r>
              <a:rPr sz="1800" b="1">
                <a:latin typeface="Georgia"/>
                <a:cs typeface="Georgia"/>
              </a:rPr>
              <a:t>Sensors</a:t>
            </a:r>
            <a:r>
              <a:rPr sz="1800" b="1" spc="-15">
                <a:latin typeface="Georgia"/>
                <a:cs typeface="Georgia"/>
              </a:rPr>
              <a:t> </a:t>
            </a:r>
            <a:r>
              <a:rPr sz="1800" b="1" spc="-50">
                <a:latin typeface="Georgia"/>
                <a:cs typeface="Georgia"/>
              </a:rPr>
              <a:t>:</a:t>
            </a:r>
            <a:endParaRPr sz="180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>
                <a:latin typeface="Georgia"/>
                <a:cs typeface="Georgia"/>
              </a:rPr>
              <a:t>IR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sensors</a:t>
            </a:r>
            <a:r>
              <a:rPr sz="1800" spc="-6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are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positioned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to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detect</a:t>
            </a:r>
            <a:r>
              <a:rPr sz="1800" spc="-5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the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movement</a:t>
            </a:r>
            <a:r>
              <a:rPr sz="1800" spc="-2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of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vehicles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or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pedestrians.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If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motion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is</a:t>
            </a:r>
            <a:r>
              <a:rPr sz="1800" spc="-5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detected,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 spc="-25">
                <a:latin typeface="Georgia"/>
                <a:cs typeface="Georgia"/>
              </a:rPr>
              <a:t>the </a:t>
            </a:r>
            <a:r>
              <a:rPr sz="1800">
                <a:latin typeface="Georgia"/>
                <a:cs typeface="Georgia"/>
              </a:rPr>
              <a:t>IR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sensor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sends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a</a:t>
            </a:r>
            <a:r>
              <a:rPr sz="1800" spc="-2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signal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to</a:t>
            </a:r>
            <a:r>
              <a:rPr sz="1800" spc="-2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the</a:t>
            </a:r>
            <a:r>
              <a:rPr sz="1800" spc="-2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Arduino</a:t>
            </a:r>
            <a:r>
              <a:rPr sz="1800" spc="-2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to</a:t>
            </a:r>
            <a:r>
              <a:rPr sz="1800" spc="-2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turn</a:t>
            </a:r>
            <a:r>
              <a:rPr sz="1800" spc="-2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ON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the</a:t>
            </a:r>
            <a:r>
              <a:rPr sz="1800" spc="-2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street</a:t>
            </a:r>
            <a:r>
              <a:rPr sz="1800" spc="-2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lights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at</a:t>
            </a:r>
            <a:r>
              <a:rPr sz="1800" spc="-2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100%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 spc="-10">
                <a:latin typeface="Georgia"/>
                <a:cs typeface="Georgia"/>
              </a:rPr>
              <a:t>brightness.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6897" rIns="0" bIns="0" rtlCol="0">
            <a:spAutoFit/>
          </a:bodyPr>
          <a:lstStyle/>
          <a:p>
            <a:pPr marL="474345">
              <a:lnSpc>
                <a:spcPct val="100000"/>
              </a:lnSpc>
              <a:spcBef>
                <a:spcPts val="95"/>
              </a:spcBef>
            </a:pPr>
            <a:r>
              <a:rPr spc="-25">
                <a:latin typeface="Trebuchet MS"/>
                <a:cs typeface="Trebuchet MS"/>
              </a:rPr>
              <a:t>METHODOLOGY</a:t>
            </a:r>
            <a:r>
              <a:rPr sz="1800" spc="-25">
                <a:latin typeface="Microsoft Sans Serif"/>
                <a:cs typeface="Microsoft Sans Serif"/>
              </a:rPr>
              <a:t>: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5921" y="1648205"/>
            <a:ext cx="10388600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Georgia"/>
                <a:cs typeface="Georgia"/>
              </a:rPr>
              <a:t>Energy</a:t>
            </a:r>
            <a:r>
              <a:rPr sz="1800" b="1" spc="-35">
                <a:latin typeface="Georgia"/>
                <a:cs typeface="Georgia"/>
              </a:rPr>
              <a:t> </a:t>
            </a:r>
            <a:r>
              <a:rPr sz="1800" b="1">
                <a:latin typeface="Georgia"/>
                <a:cs typeface="Georgia"/>
              </a:rPr>
              <a:t>Saving</a:t>
            </a:r>
            <a:r>
              <a:rPr sz="1800" b="1" spc="-10">
                <a:latin typeface="Georgia"/>
                <a:cs typeface="Georgia"/>
              </a:rPr>
              <a:t> </a:t>
            </a:r>
            <a:r>
              <a:rPr sz="1800" b="1">
                <a:latin typeface="Georgia"/>
                <a:cs typeface="Georgia"/>
              </a:rPr>
              <a:t>Mechanism</a:t>
            </a:r>
            <a:r>
              <a:rPr sz="1800" b="1" spc="-35">
                <a:latin typeface="Georgia"/>
                <a:cs typeface="Georgia"/>
              </a:rPr>
              <a:t> </a:t>
            </a:r>
            <a:r>
              <a:rPr sz="1800" b="1" spc="-50">
                <a:latin typeface="Georgia"/>
                <a:cs typeface="Georgia"/>
              </a:rPr>
              <a:t>:</a:t>
            </a:r>
            <a:endParaRPr sz="1800">
              <a:latin typeface="Georgia"/>
              <a:cs typeface="Georgia"/>
            </a:endParaRPr>
          </a:p>
          <a:p>
            <a:pPr marL="12700" marR="127635">
              <a:lnSpc>
                <a:spcPct val="100000"/>
              </a:lnSpc>
            </a:pPr>
            <a:r>
              <a:rPr sz="1800">
                <a:latin typeface="Georgia"/>
                <a:cs typeface="Georgia"/>
              </a:rPr>
              <a:t>In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the</a:t>
            </a:r>
            <a:r>
              <a:rPr sz="1800" spc="-2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absence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of</a:t>
            </a:r>
            <a:r>
              <a:rPr sz="1800" spc="-2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motion,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the</a:t>
            </a:r>
            <a:r>
              <a:rPr sz="1800" spc="-25">
                <a:latin typeface="Georgia"/>
                <a:cs typeface="Georgia"/>
              </a:rPr>
              <a:t> </a:t>
            </a:r>
            <a:r>
              <a:rPr sz="1800" spc="-10">
                <a:latin typeface="Georgia"/>
                <a:cs typeface="Georgia"/>
              </a:rPr>
              <a:t>microcontroller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reduces</a:t>
            </a:r>
            <a:r>
              <a:rPr sz="1800" spc="-2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the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brightness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of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the</a:t>
            </a:r>
            <a:r>
              <a:rPr sz="1800" spc="-2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street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lights,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 spc="-20">
                <a:latin typeface="Georgia"/>
                <a:cs typeface="Georgia"/>
              </a:rPr>
              <a:t>thus </a:t>
            </a:r>
            <a:r>
              <a:rPr sz="1800">
                <a:latin typeface="Georgia"/>
                <a:cs typeface="Georgia"/>
              </a:rPr>
              <a:t>conserving</a:t>
            </a:r>
            <a:r>
              <a:rPr sz="1800" spc="-5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energy.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This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dimming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feature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helps</a:t>
            </a:r>
            <a:r>
              <a:rPr sz="1800" spc="-5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reduce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power</a:t>
            </a:r>
            <a:r>
              <a:rPr sz="1800" spc="-5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consumption</a:t>
            </a:r>
            <a:r>
              <a:rPr sz="1800" spc="-5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by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up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to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60%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compared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 spc="-25">
                <a:latin typeface="Georgia"/>
                <a:cs typeface="Georgia"/>
              </a:rPr>
              <a:t>to </a:t>
            </a:r>
            <a:r>
              <a:rPr sz="1800">
                <a:latin typeface="Georgia"/>
                <a:cs typeface="Georgia"/>
              </a:rPr>
              <a:t>systems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that</a:t>
            </a:r>
            <a:r>
              <a:rPr sz="1800" spc="-1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keep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lights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at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full</a:t>
            </a:r>
            <a:r>
              <a:rPr sz="1800" spc="-2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brightness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all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 spc="-10">
                <a:latin typeface="Georgia"/>
                <a:cs typeface="Georgia"/>
              </a:rPr>
              <a:t>night.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800">
              <a:latin typeface="Georgia"/>
              <a:cs typeface="Georgia"/>
            </a:endParaRPr>
          </a:p>
          <a:p>
            <a:pPr marL="12700" algn="just">
              <a:lnSpc>
                <a:spcPct val="100000"/>
              </a:lnSpc>
            </a:pPr>
            <a:r>
              <a:rPr sz="1800" b="1">
                <a:latin typeface="Georgia"/>
                <a:cs typeface="Georgia"/>
              </a:rPr>
              <a:t>System</a:t>
            </a:r>
            <a:r>
              <a:rPr sz="1800" b="1" spc="-30">
                <a:latin typeface="Georgia"/>
                <a:cs typeface="Georgia"/>
              </a:rPr>
              <a:t> </a:t>
            </a:r>
            <a:r>
              <a:rPr sz="1800" b="1">
                <a:latin typeface="Georgia"/>
                <a:cs typeface="Georgia"/>
              </a:rPr>
              <a:t>Feedback</a:t>
            </a:r>
            <a:r>
              <a:rPr sz="1800" b="1" spc="-30">
                <a:latin typeface="Georgia"/>
                <a:cs typeface="Georgia"/>
              </a:rPr>
              <a:t> </a:t>
            </a:r>
            <a:r>
              <a:rPr sz="1800" b="1">
                <a:latin typeface="Georgia"/>
                <a:cs typeface="Georgia"/>
              </a:rPr>
              <a:t>and</a:t>
            </a:r>
            <a:r>
              <a:rPr sz="1800" b="1" spc="-30">
                <a:latin typeface="Georgia"/>
                <a:cs typeface="Georgia"/>
              </a:rPr>
              <a:t> </a:t>
            </a:r>
            <a:r>
              <a:rPr sz="1800" b="1">
                <a:latin typeface="Georgia"/>
                <a:cs typeface="Georgia"/>
              </a:rPr>
              <a:t>Control</a:t>
            </a:r>
            <a:r>
              <a:rPr sz="1800" b="1" spc="-10">
                <a:latin typeface="Georgia"/>
                <a:cs typeface="Georgia"/>
              </a:rPr>
              <a:t> </a:t>
            </a:r>
            <a:r>
              <a:rPr sz="1800" b="1" spc="-50">
                <a:latin typeface="Georgia"/>
                <a:cs typeface="Georgia"/>
              </a:rPr>
              <a:t>:</a:t>
            </a:r>
            <a:endParaRPr sz="1800">
              <a:latin typeface="Georgia"/>
              <a:cs typeface="Georgia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>
                <a:latin typeface="Georgia"/>
                <a:cs typeface="Georgia"/>
              </a:rPr>
              <a:t>The</a:t>
            </a:r>
            <a:r>
              <a:rPr sz="1800" spc="-2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Arduino</a:t>
            </a:r>
            <a:r>
              <a:rPr sz="1800" spc="-2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controls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the</a:t>
            </a:r>
            <a:r>
              <a:rPr sz="1800" spc="-2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LEDs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based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on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 spc="-10">
                <a:latin typeface="Georgia"/>
                <a:cs typeface="Georgia"/>
              </a:rPr>
              <a:t>real-</a:t>
            </a:r>
            <a:r>
              <a:rPr sz="1800">
                <a:latin typeface="Georgia"/>
                <a:cs typeface="Georgia"/>
              </a:rPr>
              <a:t>time</a:t>
            </a:r>
            <a:r>
              <a:rPr sz="1800" spc="-1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input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from</a:t>
            </a:r>
            <a:r>
              <a:rPr sz="1800" spc="-2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both</a:t>
            </a:r>
            <a:r>
              <a:rPr sz="1800" spc="-1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the</a:t>
            </a:r>
            <a:r>
              <a:rPr sz="1800" spc="-2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LDR</a:t>
            </a:r>
            <a:r>
              <a:rPr sz="1800" spc="-2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and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IR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sensors.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This</a:t>
            </a:r>
            <a:r>
              <a:rPr sz="1800" spc="-25">
                <a:latin typeface="Georgia"/>
                <a:cs typeface="Georgia"/>
              </a:rPr>
              <a:t> </a:t>
            </a:r>
            <a:r>
              <a:rPr sz="1800" spc="-10">
                <a:latin typeface="Georgia"/>
                <a:cs typeface="Georgia"/>
              </a:rPr>
              <a:t>dual- </a:t>
            </a:r>
            <a:r>
              <a:rPr sz="1800">
                <a:latin typeface="Georgia"/>
                <a:cs typeface="Georgia"/>
              </a:rPr>
              <a:t>input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system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ensures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that</a:t>
            </a:r>
            <a:r>
              <a:rPr sz="1800" spc="-2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lights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are</a:t>
            </a:r>
            <a:r>
              <a:rPr sz="1800" spc="-2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ON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only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when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needed</a:t>
            </a:r>
            <a:r>
              <a:rPr sz="1800" spc="-2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(at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night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and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when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motion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is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detected),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 spc="-25">
                <a:latin typeface="Georgia"/>
                <a:cs typeface="Georgia"/>
              </a:rPr>
              <a:t>and </a:t>
            </a:r>
            <a:r>
              <a:rPr sz="1800">
                <a:latin typeface="Georgia"/>
                <a:cs typeface="Georgia"/>
              </a:rPr>
              <a:t>OFF</a:t>
            </a:r>
            <a:r>
              <a:rPr sz="1800" spc="-5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or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dimmed</a:t>
            </a:r>
            <a:r>
              <a:rPr sz="1800" spc="-1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when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not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 spc="-10">
                <a:latin typeface="Georgia"/>
                <a:cs typeface="Georgia"/>
              </a:rPr>
              <a:t>required.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b="1">
                <a:latin typeface="Georgia"/>
                <a:cs typeface="Georgia"/>
              </a:rPr>
              <a:t>Software</a:t>
            </a:r>
            <a:r>
              <a:rPr sz="1800" b="1" spc="-55">
                <a:latin typeface="Georgia"/>
                <a:cs typeface="Georgia"/>
              </a:rPr>
              <a:t> </a:t>
            </a:r>
            <a:r>
              <a:rPr sz="1800" b="1">
                <a:latin typeface="Georgia"/>
                <a:cs typeface="Georgia"/>
              </a:rPr>
              <a:t>and</a:t>
            </a:r>
            <a:r>
              <a:rPr sz="1800" b="1" spc="-50">
                <a:latin typeface="Georgia"/>
                <a:cs typeface="Georgia"/>
              </a:rPr>
              <a:t> </a:t>
            </a:r>
            <a:r>
              <a:rPr sz="1800" b="1">
                <a:latin typeface="Georgia"/>
                <a:cs typeface="Georgia"/>
              </a:rPr>
              <a:t>Programming</a:t>
            </a:r>
            <a:r>
              <a:rPr sz="1800" b="1" spc="-40">
                <a:latin typeface="Georgia"/>
                <a:cs typeface="Georgia"/>
              </a:rPr>
              <a:t> </a:t>
            </a:r>
            <a:r>
              <a:rPr sz="1800" spc="-50">
                <a:latin typeface="Georgia"/>
                <a:cs typeface="Georgia"/>
              </a:rPr>
              <a:t>: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>
                <a:latin typeface="Georgia"/>
                <a:cs typeface="Georgia"/>
              </a:rPr>
              <a:t>The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system</a:t>
            </a:r>
            <a:r>
              <a:rPr sz="1800" spc="-7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is</a:t>
            </a:r>
            <a:r>
              <a:rPr sz="1800" spc="-5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programmed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using</a:t>
            </a:r>
            <a:r>
              <a:rPr sz="1800" spc="-6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the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Arduino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 spc="-20">
                <a:latin typeface="Georgia"/>
                <a:cs typeface="Georgia"/>
              </a:rPr>
              <a:t>IDE.</a:t>
            </a:r>
            <a:endParaRPr sz="1800">
              <a:latin typeface="Georgia"/>
              <a:cs typeface="Georgia"/>
            </a:endParaRPr>
          </a:p>
          <a:p>
            <a:pPr marL="12700" marR="2176145">
              <a:lnSpc>
                <a:spcPct val="100000"/>
              </a:lnSpc>
            </a:pPr>
            <a:r>
              <a:rPr sz="1800">
                <a:latin typeface="Georgia"/>
                <a:cs typeface="Georgia"/>
              </a:rPr>
              <a:t>The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code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reads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analog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input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from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the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LDR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and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digital</a:t>
            </a:r>
            <a:r>
              <a:rPr sz="1800" spc="-5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input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from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the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IR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sensors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 spc="-50">
                <a:latin typeface="Georgia"/>
                <a:cs typeface="Georgia"/>
              </a:rPr>
              <a:t>. </a:t>
            </a:r>
            <a:r>
              <a:rPr sz="1800">
                <a:latin typeface="Georgia"/>
                <a:cs typeface="Georgia"/>
              </a:rPr>
              <a:t>Based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on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sensor</a:t>
            </a:r>
            <a:r>
              <a:rPr sz="1800" spc="-5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values,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it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controls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the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LED</a:t>
            </a:r>
            <a:r>
              <a:rPr sz="1800" spc="-5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output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via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GPIO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 spc="-20">
                <a:latin typeface="Georgia"/>
                <a:cs typeface="Georgia"/>
              </a:rPr>
              <a:t>pins.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749" rIns="0" bIns="0" rtlCol="0">
            <a:spAutoFit/>
          </a:bodyPr>
          <a:lstStyle/>
          <a:p>
            <a:pPr marL="434975">
              <a:lnSpc>
                <a:spcPct val="100000"/>
              </a:lnSpc>
              <a:spcBef>
                <a:spcPts val="95"/>
              </a:spcBef>
            </a:pPr>
            <a:r>
              <a:rPr spc="-170">
                <a:latin typeface="Trebuchet MS"/>
                <a:cs typeface="Trebuchet MS"/>
              </a:rPr>
              <a:t>Objectives</a:t>
            </a:r>
            <a:r>
              <a:rPr sz="2800" spc="-170"/>
              <a:t>: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0663" y="2012060"/>
            <a:ext cx="1020762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Georgia"/>
                <a:cs typeface="Georgia"/>
              </a:rPr>
              <a:t>To</a:t>
            </a:r>
            <a:r>
              <a:rPr sz="1800" b="1" spc="-25">
                <a:latin typeface="Georgia"/>
                <a:cs typeface="Georgia"/>
              </a:rPr>
              <a:t> </a:t>
            </a:r>
            <a:r>
              <a:rPr sz="1800" b="1">
                <a:latin typeface="Georgia"/>
                <a:cs typeface="Georgia"/>
              </a:rPr>
              <a:t>design</a:t>
            </a:r>
            <a:r>
              <a:rPr sz="1800" b="1" spc="-25">
                <a:latin typeface="Georgia"/>
                <a:cs typeface="Georgia"/>
              </a:rPr>
              <a:t> </a:t>
            </a:r>
            <a:r>
              <a:rPr sz="1800" b="1">
                <a:latin typeface="Georgia"/>
                <a:cs typeface="Georgia"/>
              </a:rPr>
              <a:t>an</a:t>
            </a:r>
            <a:r>
              <a:rPr sz="1800" b="1" spc="-30">
                <a:latin typeface="Georgia"/>
                <a:cs typeface="Georgia"/>
              </a:rPr>
              <a:t> </a:t>
            </a:r>
            <a:r>
              <a:rPr sz="1800" b="1">
                <a:latin typeface="Georgia"/>
                <a:cs typeface="Georgia"/>
              </a:rPr>
              <a:t>automatic</a:t>
            </a:r>
            <a:r>
              <a:rPr sz="1800" b="1" spc="-20">
                <a:latin typeface="Georgia"/>
                <a:cs typeface="Georgia"/>
              </a:rPr>
              <a:t> </a:t>
            </a:r>
            <a:r>
              <a:rPr sz="1800" b="1">
                <a:latin typeface="Georgia"/>
                <a:cs typeface="Georgia"/>
              </a:rPr>
              <a:t>street</a:t>
            </a:r>
            <a:r>
              <a:rPr sz="1800" b="1" spc="-30">
                <a:latin typeface="Georgia"/>
                <a:cs typeface="Georgia"/>
              </a:rPr>
              <a:t> </a:t>
            </a:r>
            <a:r>
              <a:rPr sz="1800" b="1">
                <a:latin typeface="Georgia"/>
                <a:cs typeface="Georgia"/>
              </a:rPr>
              <a:t>light</a:t>
            </a:r>
            <a:r>
              <a:rPr sz="1800" b="1" spc="-30">
                <a:latin typeface="Georgia"/>
                <a:cs typeface="Georgia"/>
              </a:rPr>
              <a:t> </a:t>
            </a:r>
            <a:r>
              <a:rPr sz="1800" b="1">
                <a:latin typeface="Georgia"/>
                <a:cs typeface="Georgia"/>
              </a:rPr>
              <a:t>system</a:t>
            </a:r>
            <a:r>
              <a:rPr sz="1800" b="1" spc="-3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that</a:t>
            </a:r>
            <a:r>
              <a:rPr sz="1800" spc="-1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uses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an</a:t>
            </a:r>
            <a:r>
              <a:rPr sz="1800" spc="-2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LDR</a:t>
            </a:r>
            <a:r>
              <a:rPr sz="1800" spc="-1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sensor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to</a:t>
            </a:r>
            <a:r>
              <a:rPr sz="1800" spc="-1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switch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lights</a:t>
            </a:r>
            <a:r>
              <a:rPr sz="1800" spc="-2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on</a:t>
            </a:r>
            <a:r>
              <a:rPr sz="1800" spc="-1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at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 spc="-10">
                <a:latin typeface="Georgia"/>
                <a:cs typeface="Georgia"/>
              </a:rPr>
              <a:t>night </a:t>
            </a:r>
            <a:r>
              <a:rPr sz="1800">
                <a:latin typeface="Georgia"/>
                <a:cs typeface="Georgia"/>
              </a:rPr>
              <a:t>and</a:t>
            </a:r>
            <a:r>
              <a:rPr sz="1800" spc="-5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off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during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the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day,</a:t>
            </a:r>
            <a:r>
              <a:rPr sz="1800" spc="-3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reducing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manual</a:t>
            </a:r>
            <a:r>
              <a:rPr sz="1800" spc="-50">
                <a:latin typeface="Georgia"/>
                <a:cs typeface="Georgia"/>
              </a:rPr>
              <a:t> </a:t>
            </a:r>
            <a:r>
              <a:rPr sz="1800" spc="-10">
                <a:latin typeface="Georgia"/>
                <a:cs typeface="Georgia"/>
              </a:rPr>
              <a:t>operation.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800">
              <a:latin typeface="Georgia"/>
              <a:cs typeface="Georgia"/>
            </a:endParaRPr>
          </a:p>
          <a:p>
            <a:pPr marL="12700" marR="328930">
              <a:lnSpc>
                <a:spcPct val="100000"/>
              </a:lnSpc>
              <a:spcBef>
                <a:spcPts val="5"/>
              </a:spcBef>
            </a:pPr>
            <a:r>
              <a:rPr sz="1800" b="1">
                <a:latin typeface="Georgia"/>
                <a:cs typeface="Georgia"/>
              </a:rPr>
              <a:t>To</a:t>
            </a:r>
            <a:r>
              <a:rPr sz="1800" b="1" spc="-35">
                <a:latin typeface="Georgia"/>
                <a:cs typeface="Georgia"/>
              </a:rPr>
              <a:t> </a:t>
            </a:r>
            <a:r>
              <a:rPr sz="1800" b="1">
                <a:latin typeface="Georgia"/>
                <a:cs typeface="Georgia"/>
              </a:rPr>
              <a:t>detect</a:t>
            </a:r>
            <a:r>
              <a:rPr sz="1800" b="1" spc="-50">
                <a:latin typeface="Georgia"/>
                <a:cs typeface="Georgia"/>
              </a:rPr>
              <a:t> </a:t>
            </a:r>
            <a:r>
              <a:rPr sz="1800" b="1">
                <a:latin typeface="Georgia"/>
                <a:cs typeface="Georgia"/>
              </a:rPr>
              <a:t>vehicles</a:t>
            </a:r>
            <a:r>
              <a:rPr sz="1800" b="1" spc="-35">
                <a:latin typeface="Georgia"/>
                <a:cs typeface="Georgia"/>
              </a:rPr>
              <a:t> </a:t>
            </a:r>
            <a:r>
              <a:rPr sz="1800" b="1">
                <a:latin typeface="Georgia"/>
                <a:cs typeface="Georgia"/>
              </a:rPr>
              <a:t>or</a:t>
            </a:r>
            <a:r>
              <a:rPr sz="1800" b="1" spc="-25">
                <a:latin typeface="Georgia"/>
                <a:cs typeface="Georgia"/>
              </a:rPr>
              <a:t> </a:t>
            </a:r>
            <a:r>
              <a:rPr sz="1800" b="1">
                <a:latin typeface="Georgia"/>
                <a:cs typeface="Georgia"/>
              </a:rPr>
              <a:t>people</a:t>
            </a:r>
            <a:r>
              <a:rPr sz="1800" b="1" spc="-35">
                <a:latin typeface="Georgia"/>
                <a:cs typeface="Georgia"/>
              </a:rPr>
              <a:t> </a:t>
            </a:r>
            <a:r>
              <a:rPr sz="1800" b="1">
                <a:latin typeface="Georgia"/>
                <a:cs typeface="Georgia"/>
              </a:rPr>
              <a:t>using</a:t>
            </a:r>
            <a:r>
              <a:rPr sz="1800" b="1" spc="-50">
                <a:latin typeface="Georgia"/>
                <a:cs typeface="Georgia"/>
              </a:rPr>
              <a:t> </a:t>
            </a:r>
            <a:r>
              <a:rPr sz="1800" b="1">
                <a:latin typeface="Georgia"/>
                <a:cs typeface="Georgia"/>
              </a:rPr>
              <a:t>IR</a:t>
            </a:r>
            <a:r>
              <a:rPr sz="1800" b="1" spc="-35">
                <a:latin typeface="Georgia"/>
                <a:cs typeface="Georgia"/>
              </a:rPr>
              <a:t> </a:t>
            </a:r>
            <a:r>
              <a:rPr sz="1800" b="1">
                <a:latin typeface="Georgia"/>
                <a:cs typeface="Georgia"/>
              </a:rPr>
              <a:t>sensors</a:t>
            </a:r>
            <a:r>
              <a:rPr sz="1800" b="1" spc="-3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and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adjust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the</a:t>
            </a:r>
            <a:r>
              <a:rPr sz="1800" spc="-2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brightness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of</a:t>
            </a:r>
            <a:r>
              <a:rPr sz="1800" spc="-2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street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lights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 spc="-20">
                <a:latin typeface="Georgia"/>
                <a:cs typeface="Georgia"/>
              </a:rPr>
              <a:t>only </a:t>
            </a:r>
            <a:r>
              <a:rPr sz="1800">
                <a:latin typeface="Georgia"/>
                <a:cs typeface="Georgia"/>
              </a:rPr>
              <a:t>when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needed,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saving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electricity</a:t>
            </a:r>
            <a:r>
              <a:rPr sz="1800" spc="-6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and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improving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energy</a:t>
            </a:r>
            <a:r>
              <a:rPr sz="1800" spc="-50">
                <a:latin typeface="Georgia"/>
                <a:cs typeface="Georgia"/>
              </a:rPr>
              <a:t> </a:t>
            </a:r>
            <a:r>
              <a:rPr sz="1800" spc="-10">
                <a:latin typeface="Georgia"/>
                <a:cs typeface="Georgia"/>
              </a:rPr>
              <a:t>efficiency.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800">
              <a:latin typeface="Georgia"/>
              <a:cs typeface="Georgia"/>
            </a:endParaRPr>
          </a:p>
          <a:p>
            <a:pPr marL="12700" marR="37465">
              <a:lnSpc>
                <a:spcPct val="100000"/>
              </a:lnSpc>
            </a:pPr>
            <a:r>
              <a:rPr sz="1800" b="1">
                <a:latin typeface="Georgia"/>
                <a:cs typeface="Georgia"/>
              </a:rPr>
              <a:t>To</a:t>
            </a:r>
            <a:r>
              <a:rPr sz="1800" b="1" spc="-40">
                <a:latin typeface="Georgia"/>
                <a:cs typeface="Georgia"/>
              </a:rPr>
              <a:t> </a:t>
            </a:r>
            <a:r>
              <a:rPr sz="1800" b="1">
                <a:latin typeface="Georgia"/>
                <a:cs typeface="Georgia"/>
              </a:rPr>
              <a:t>create</a:t>
            </a:r>
            <a:r>
              <a:rPr sz="1800" b="1" spc="-45">
                <a:latin typeface="Georgia"/>
                <a:cs typeface="Georgia"/>
              </a:rPr>
              <a:t> </a:t>
            </a:r>
            <a:r>
              <a:rPr sz="1800" b="1">
                <a:latin typeface="Georgia"/>
                <a:cs typeface="Georgia"/>
              </a:rPr>
              <a:t>a</a:t>
            </a:r>
            <a:r>
              <a:rPr sz="1800" b="1" spc="-35">
                <a:latin typeface="Georgia"/>
                <a:cs typeface="Georgia"/>
              </a:rPr>
              <a:t> </a:t>
            </a:r>
            <a:r>
              <a:rPr sz="1800" b="1" spc="-10">
                <a:latin typeface="Georgia"/>
                <a:cs typeface="Georgia"/>
              </a:rPr>
              <a:t>cost-</a:t>
            </a:r>
            <a:r>
              <a:rPr sz="1800" b="1">
                <a:latin typeface="Georgia"/>
                <a:cs typeface="Georgia"/>
              </a:rPr>
              <a:t>effective</a:t>
            </a:r>
            <a:r>
              <a:rPr sz="1800" b="1" spc="-40">
                <a:latin typeface="Georgia"/>
                <a:cs typeface="Georgia"/>
              </a:rPr>
              <a:t> </a:t>
            </a:r>
            <a:r>
              <a:rPr sz="1800" b="1">
                <a:latin typeface="Georgia"/>
                <a:cs typeface="Georgia"/>
              </a:rPr>
              <a:t>and</a:t>
            </a:r>
            <a:r>
              <a:rPr sz="1800" b="1" spc="-45">
                <a:latin typeface="Georgia"/>
                <a:cs typeface="Georgia"/>
              </a:rPr>
              <a:t> </a:t>
            </a:r>
            <a:r>
              <a:rPr sz="1800" b="1">
                <a:latin typeface="Georgia"/>
                <a:cs typeface="Georgia"/>
              </a:rPr>
              <a:t>smart</a:t>
            </a:r>
            <a:r>
              <a:rPr sz="1800" b="1" spc="-35">
                <a:latin typeface="Georgia"/>
                <a:cs typeface="Georgia"/>
              </a:rPr>
              <a:t> </a:t>
            </a:r>
            <a:r>
              <a:rPr sz="1800" b="1">
                <a:latin typeface="Georgia"/>
                <a:cs typeface="Georgia"/>
              </a:rPr>
              <a:t>lighting</a:t>
            </a:r>
            <a:r>
              <a:rPr sz="1800" b="1" spc="-45">
                <a:latin typeface="Georgia"/>
                <a:cs typeface="Georgia"/>
              </a:rPr>
              <a:t> </a:t>
            </a:r>
            <a:r>
              <a:rPr sz="1800" b="1">
                <a:latin typeface="Georgia"/>
                <a:cs typeface="Georgia"/>
              </a:rPr>
              <a:t>solution</a:t>
            </a:r>
            <a:r>
              <a:rPr sz="1800" b="1" spc="-5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using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Arduino,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aiming</a:t>
            </a:r>
            <a:r>
              <a:rPr sz="1800" spc="-5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to</a:t>
            </a:r>
            <a:r>
              <a:rPr sz="1800" spc="-3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enhance</a:t>
            </a:r>
            <a:r>
              <a:rPr sz="1800" spc="-55">
                <a:latin typeface="Georgia"/>
                <a:cs typeface="Georgia"/>
              </a:rPr>
              <a:t> </a:t>
            </a:r>
            <a:r>
              <a:rPr sz="1800" spc="-20">
                <a:latin typeface="Georgia"/>
                <a:cs typeface="Georgia"/>
              </a:rPr>
              <a:t>road </a:t>
            </a:r>
            <a:r>
              <a:rPr sz="1800">
                <a:latin typeface="Georgia"/>
                <a:cs typeface="Georgia"/>
              </a:rPr>
              <a:t>safety,</a:t>
            </a:r>
            <a:r>
              <a:rPr sz="1800" spc="-5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reduce</a:t>
            </a:r>
            <a:r>
              <a:rPr sz="1800" spc="-4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power</a:t>
            </a:r>
            <a:r>
              <a:rPr sz="1800" spc="-60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waste,</a:t>
            </a:r>
            <a:r>
              <a:rPr sz="1800" spc="-5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and</a:t>
            </a:r>
            <a:r>
              <a:rPr sz="1800" spc="-4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lower</a:t>
            </a:r>
            <a:r>
              <a:rPr sz="1800" spc="-55">
                <a:latin typeface="Georgia"/>
                <a:cs typeface="Georgia"/>
              </a:rPr>
              <a:t> </a:t>
            </a:r>
            <a:r>
              <a:rPr sz="1800">
                <a:latin typeface="Georgia"/>
                <a:cs typeface="Georgia"/>
              </a:rPr>
              <a:t>maintenance</a:t>
            </a:r>
            <a:r>
              <a:rPr sz="1800" spc="-60">
                <a:latin typeface="Georgia"/>
                <a:cs typeface="Georgia"/>
              </a:rPr>
              <a:t> </a:t>
            </a:r>
            <a:r>
              <a:rPr sz="1800" spc="-10">
                <a:latin typeface="Georgia"/>
                <a:cs typeface="Georgia"/>
              </a:rPr>
              <a:t>efforts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smart street light using arduino&#10;&#10;AI-generated content may be incorrect.">
            <a:extLst>
              <a:ext uri="{FF2B5EF4-FFF2-40B4-BE49-F238E27FC236}">
                <a16:creationId xmlns:a16="http://schemas.microsoft.com/office/drawing/2014/main" id="{392B2AD9-C1C6-ED21-D0D8-EDDB52F8E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66813"/>
            <a:ext cx="9753600" cy="4524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8B8F57-1AF5-94FC-E83F-24DA2E469FD6}"/>
              </a:ext>
            </a:extLst>
          </p:cNvPr>
          <p:cNvSpPr txBox="1"/>
          <p:nvPr/>
        </p:nvSpPr>
        <p:spPr>
          <a:xfrm>
            <a:off x="28001" y="98006"/>
            <a:ext cx="396225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/>
              <a:t>Circuit Diagram:</a:t>
            </a:r>
            <a:endParaRPr lang="en-US" sz="4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987</Words>
  <Application>Microsoft Office PowerPoint</Application>
  <PresentationFormat>Widescreen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Georgia</vt:lpstr>
      <vt:lpstr>Microsoft Sans Serif</vt:lpstr>
      <vt:lpstr>Times New Roman</vt:lpstr>
      <vt:lpstr>Trebuchet MS</vt:lpstr>
      <vt:lpstr>Office Theme</vt:lpstr>
      <vt:lpstr>PowerPoint Presentation</vt:lpstr>
      <vt:lpstr>INTRODUTION:</vt:lpstr>
      <vt:lpstr>LITERATURE REVIEW:</vt:lpstr>
      <vt:lpstr>Problem Statement:</vt:lpstr>
      <vt:lpstr>Research Gaps:</vt:lpstr>
      <vt:lpstr>METHODOLOGY:</vt:lpstr>
      <vt:lpstr>METHODOLOGY:</vt:lpstr>
      <vt:lpstr>Objectives:</vt:lpstr>
      <vt:lpstr>PowerPoint Presentation</vt:lpstr>
      <vt:lpstr>Conclusion:</vt:lpstr>
      <vt:lpstr>Future Scope: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koushik devajji</dc:creator>
  <cp:lastModifiedBy>thamminivarun@hotmail.com</cp:lastModifiedBy>
  <cp:revision>1</cp:revision>
  <dcterms:created xsi:type="dcterms:W3CDTF">2025-04-20T11:26:50Z</dcterms:created>
  <dcterms:modified xsi:type="dcterms:W3CDTF">2025-04-22T16:41:21Z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2025-04-20T00:00:00Z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2025-04-20T00:00:00Z</vt:filetime>
  </property>
  <property fmtid="{D5CDD505-2E9C-101B-9397-08002B2CF9AE}" pid="5" name="Producer">
    <vt:lpwstr>Microsoft® PowerPoint® 2021</vt:lpwstr>
  </property>
</Properties>
</file>