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9"/>
  </p:notesMasterIdLst>
  <p:handoutMasterIdLst>
    <p:handoutMasterId r:id="rId20"/>
  </p:handoutMasterIdLst>
  <p:sldIdLst>
    <p:sldId id="256" r:id="rId2"/>
    <p:sldId id="257" r:id="rId3"/>
    <p:sldId id="268" r:id="rId4"/>
    <p:sldId id="269" r:id="rId5"/>
    <p:sldId id="267" r:id="rId6"/>
    <p:sldId id="276" r:id="rId7"/>
    <p:sldId id="278" r:id="rId8"/>
    <p:sldId id="270" r:id="rId9"/>
    <p:sldId id="280" r:id="rId10"/>
    <p:sldId id="277" r:id="rId11"/>
    <p:sldId id="272" r:id="rId12"/>
    <p:sldId id="271" r:id="rId13"/>
    <p:sldId id="273" r:id="rId14"/>
    <p:sldId id="279" r:id="rId15"/>
    <p:sldId id="274" r:id="rId16"/>
    <p:sldId id="281"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C08-73C0-48F9-A25F-357DB1739E73}" v="15" dt="2025-02-13T15:17:48.289"/>
  </p1510:revLst>
</p1510:revInfo>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 devajji" userId="c492edbfad94078a" providerId="LiveId" clId="{6804CC08-73C0-48F9-A25F-357DB1739E73}"/>
    <pc:docChg chg="undo custSel addSld modSld sldOrd">
      <pc:chgData name="koushik devajji" userId="c492edbfad94078a" providerId="LiveId" clId="{6804CC08-73C0-48F9-A25F-357DB1739E73}" dt="2025-02-13T15:19:57.479" v="1368" actId="20577"/>
      <pc:docMkLst>
        <pc:docMk/>
      </pc:docMkLst>
      <pc:sldChg chg="ord">
        <pc:chgData name="koushik devajji" userId="c492edbfad94078a" providerId="LiveId" clId="{6804CC08-73C0-48F9-A25F-357DB1739E73}" dt="2025-02-13T14:52:52.627" v="731"/>
        <pc:sldMkLst>
          <pc:docMk/>
          <pc:sldMk cId="3024526768" sldId="268"/>
        </pc:sldMkLst>
      </pc:sldChg>
      <pc:sldChg chg="addSp delSp modSp mod">
        <pc:chgData name="koushik devajji" userId="c492edbfad94078a" providerId="LiveId" clId="{6804CC08-73C0-48F9-A25F-357DB1739E73}" dt="2025-02-13T13:10:51.348" v="78" actId="255"/>
        <pc:sldMkLst>
          <pc:docMk/>
          <pc:sldMk cId="2489456215" sldId="270"/>
        </pc:sldMkLst>
        <pc:spChg chg="add del mod">
          <ac:chgData name="koushik devajji" userId="c492edbfad94078a" providerId="LiveId" clId="{6804CC08-73C0-48F9-A25F-357DB1739E73}" dt="2025-02-13T13:01:33.764" v="1"/>
          <ac:spMkLst>
            <pc:docMk/>
            <pc:sldMk cId="2489456215" sldId="270"/>
            <ac:spMk id="4" creationId="{17189E33-D442-0E74-95C0-C8EE0A69545B}"/>
          </ac:spMkLst>
        </pc:spChg>
        <pc:spChg chg="add mod">
          <ac:chgData name="koushik devajji" userId="c492edbfad94078a" providerId="LiveId" clId="{6804CC08-73C0-48F9-A25F-357DB1739E73}" dt="2025-02-13T13:10:51.348" v="78" actId="255"/>
          <ac:spMkLst>
            <pc:docMk/>
            <pc:sldMk cId="2489456215" sldId="270"/>
            <ac:spMk id="8" creationId="{36F2ED59-FFEC-52A0-965F-3C14D2F4E03E}"/>
          </ac:spMkLst>
        </pc:spChg>
        <pc:picChg chg="del">
          <ac:chgData name="koushik devajji" userId="c492edbfad94078a" providerId="LiveId" clId="{6804CC08-73C0-48F9-A25F-357DB1739E73}" dt="2025-02-13T13:01:31.024" v="0" actId="21"/>
          <ac:picMkLst>
            <pc:docMk/>
            <pc:sldMk cId="2489456215" sldId="270"/>
            <ac:picMk id="5" creationId="{1D23D9E0-B21D-FC92-2039-731D08BA3A1B}"/>
          </ac:picMkLst>
        </pc:picChg>
        <pc:picChg chg="add del mod">
          <ac:chgData name="koushik devajji" userId="c492edbfad94078a" providerId="LiveId" clId="{6804CC08-73C0-48F9-A25F-357DB1739E73}" dt="2025-02-13T13:01:38.029" v="2" actId="21"/>
          <ac:picMkLst>
            <pc:docMk/>
            <pc:sldMk cId="2489456215" sldId="270"/>
            <ac:picMk id="6" creationId="{1D23D9E0-B21D-FC92-2039-731D08BA3A1B}"/>
          </ac:picMkLst>
        </pc:picChg>
      </pc:sldChg>
      <pc:sldChg chg="modSp mod">
        <pc:chgData name="koushik devajji" userId="c492edbfad94078a" providerId="LiveId" clId="{6804CC08-73C0-48F9-A25F-357DB1739E73}" dt="2025-02-13T13:12:35.545" v="83" actId="27636"/>
        <pc:sldMkLst>
          <pc:docMk/>
          <pc:sldMk cId="1693201163" sldId="272"/>
        </pc:sldMkLst>
        <pc:spChg chg="mod">
          <ac:chgData name="koushik devajji" userId="c492edbfad94078a" providerId="LiveId" clId="{6804CC08-73C0-48F9-A25F-357DB1739E73}" dt="2025-02-13T13:12:35.545" v="83" actId="27636"/>
          <ac:spMkLst>
            <pc:docMk/>
            <pc:sldMk cId="1693201163" sldId="272"/>
            <ac:spMk id="3" creationId="{CD565355-C8D0-05D6-4B58-2D84BE2AD279}"/>
          </ac:spMkLst>
        </pc:spChg>
      </pc:sldChg>
      <pc:sldChg chg="addSp delSp modSp mod ord">
        <pc:chgData name="koushik devajji" userId="c492edbfad94078a" providerId="LiveId" clId="{6804CC08-73C0-48F9-A25F-357DB1739E73}" dt="2025-02-13T15:18:35.689" v="1362" actId="20577"/>
        <pc:sldMkLst>
          <pc:docMk/>
          <pc:sldMk cId="1895976917" sldId="276"/>
        </pc:sldMkLst>
        <pc:spChg chg="mod">
          <ac:chgData name="koushik devajji" userId="c492edbfad94078a" providerId="LiveId" clId="{6804CC08-73C0-48F9-A25F-357DB1739E73}" dt="2025-02-13T14:33:25.292" v="494" actId="1076"/>
          <ac:spMkLst>
            <pc:docMk/>
            <pc:sldMk cId="1895976917" sldId="276"/>
            <ac:spMk id="2" creationId="{8B9C7AE2-1C82-A1B3-1C35-DDF3C02D46C4}"/>
          </ac:spMkLst>
        </pc:spChg>
        <pc:spChg chg="del mod">
          <ac:chgData name="koushik devajji" userId="c492edbfad94078a" providerId="LiveId" clId="{6804CC08-73C0-48F9-A25F-357DB1739E73}" dt="2025-02-13T14:52:09.500" v="727"/>
          <ac:spMkLst>
            <pc:docMk/>
            <pc:sldMk cId="1895976917" sldId="276"/>
            <ac:spMk id="5" creationId="{379188C4-C899-AC61-F5ED-53EAC1DD2B6D}"/>
          </ac:spMkLst>
        </pc:spChg>
        <pc:graphicFrameChg chg="add mod modGraphic">
          <ac:chgData name="koushik devajji" userId="c492edbfad94078a" providerId="LiveId" clId="{6804CC08-73C0-48F9-A25F-357DB1739E73}" dt="2025-02-13T15:18:35.689" v="1362" actId="20577"/>
          <ac:graphicFrameMkLst>
            <pc:docMk/>
            <pc:sldMk cId="1895976917" sldId="276"/>
            <ac:graphicFrameMk id="3" creationId="{968EF850-832F-FAFD-D5D4-10B7BA9344E3}"/>
          </ac:graphicFrameMkLst>
        </pc:graphicFrameChg>
      </pc:sldChg>
      <pc:sldChg chg="modSp mod ord">
        <pc:chgData name="koushik devajji" userId="c492edbfad94078a" providerId="LiveId" clId="{6804CC08-73C0-48F9-A25F-357DB1739E73}" dt="2025-02-13T13:26:14.734" v="113"/>
        <pc:sldMkLst>
          <pc:docMk/>
          <pc:sldMk cId="2934621419" sldId="278"/>
        </pc:sldMkLst>
        <pc:spChg chg="mod">
          <ac:chgData name="koushik devajji" userId="c492edbfad94078a" providerId="LiveId" clId="{6804CC08-73C0-48F9-A25F-357DB1739E73}" dt="2025-02-13T13:22:17.580" v="92" actId="113"/>
          <ac:spMkLst>
            <pc:docMk/>
            <pc:sldMk cId="2934621419" sldId="278"/>
            <ac:spMk id="3" creationId="{87C9423F-CF87-6F3F-AF4E-41DA9126EA49}"/>
          </ac:spMkLst>
        </pc:spChg>
      </pc:sldChg>
      <pc:sldChg chg="delSp modSp new mod">
        <pc:chgData name="koushik devajji" userId="c492edbfad94078a" providerId="LiveId" clId="{6804CC08-73C0-48F9-A25F-357DB1739E73}" dt="2025-02-13T13:11:12.328" v="81" actId="1076"/>
        <pc:sldMkLst>
          <pc:docMk/>
          <pc:sldMk cId="63870558" sldId="280"/>
        </pc:sldMkLst>
        <pc:spChg chg="del">
          <ac:chgData name="koushik devajji" userId="c492edbfad94078a" providerId="LiveId" clId="{6804CC08-73C0-48F9-A25F-357DB1739E73}" dt="2025-02-13T13:08:55.737" v="44" actId="21"/>
          <ac:spMkLst>
            <pc:docMk/>
            <pc:sldMk cId="63870558" sldId="280"/>
            <ac:spMk id="2" creationId="{C57F5742-7564-CADD-4733-DFEA590EF0C0}"/>
          </ac:spMkLst>
        </pc:spChg>
        <pc:spChg chg="mod">
          <ac:chgData name="koushik devajji" userId="c492edbfad94078a" providerId="LiveId" clId="{6804CC08-73C0-48F9-A25F-357DB1739E73}" dt="2025-02-13T13:11:12.328" v="81" actId="1076"/>
          <ac:spMkLst>
            <pc:docMk/>
            <pc:sldMk cId="63870558" sldId="280"/>
            <ac:spMk id="3" creationId="{738EED01-0625-B5DA-EDF9-8EE8BF62CFE4}"/>
          </ac:spMkLst>
        </pc:spChg>
      </pc:sldChg>
      <pc:sldChg chg="modSp new mod ord">
        <pc:chgData name="koushik devajji" userId="c492edbfad94078a" providerId="LiveId" clId="{6804CC08-73C0-48F9-A25F-357DB1739E73}" dt="2025-02-13T15:19:57.479" v="1368" actId="20577"/>
        <pc:sldMkLst>
          <pc:docMk/>
          <pc:sldMk cId="442708108" sldId="281"/>
        </pc:sldMkLst>
        <pc:spChg chg="mod">
          <ac:chgData name="koushik devajji" userId="c492edbfad94078a" providerId="LiveId" clId="{6804CC08-73C0-48F9-A25F-357DB1739E73}" dt="2025-02-13T14:57:38.693" v="763" actId="1076"/>
          <ac:spMkLst>
            <pc:docMk/>
            <pc:sldMk cId="442708108" sldId="281"/>
            <ac:spMk id="2" creationId="{09832756-8EBA-C80D-F988-73723E4E6784}"/>
          </ac:spMkLst>
        </pc:spChg>
        <pc:spChg chg="mod">
          <ac:chgData name="koushik devajji" userId="c492edbfad94078a" providerId="LiveId" clId="{6804CC08-73C0-48F9-A25F-357DB1739E73}" dt="2025-02-13T15:19:57.479" v="1368" actId="20577"/>
          <ac:spMkLst>
            <pc:docMk/>
            <pc:sldMk cId="442708108" sldId="281"/>
            <ac:spMk id="3" creationId="{B5A6BACE-1BE1-66B9-95E1-52E44CCC75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2/13/2025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2/13/2025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2/13/2025</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2/13/2025</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2/13/2025</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2/13/2025</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2/13/2025</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2/13/2025</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2/13/2025</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derrickmwiti/google-2019-cluster-samp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aperswithcode.com/paper/sustainability-of-data-center-digital-twins#cod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605" y="1015482"/>
            <a:ext cx="9602789" cy="1315617"/>
          </a:xfrm>
        </p:spPr>
        <p:txBody>
          <a:bodyPr/>
          <a:lstStyle/>
          <a:p>
            <a:r>
              <a:rPr lang="en-IN" sz="4000" dirty="0"/>
              <a:t>Data Centre Digital Twins with Reinforcement Learning (DCRL-Green)</a:t>
            </a:r>
            <a:endParaRPr lang="en-US" sz="4000" dirty="0"/>
          </a:p>
        </p:txBody>
      </p:sp>
      <p:sp>
        <p:nvSpPr>
          <p:cNvPr id="3" name="Subtitle 2"/>
          <p:cNvSpPr>
            <a:spLocks noGrp="1"/>
          </p:cNvSpPr>
          <p:nvPr>
            <p:ph type="subTitle" idx="1"/>
          </p:nvPr>
        </p:nvSpPr>
        <p:spPr>
          <a:xfrm>
            <a:off x="1289765" y="2705877"/>
            <a:ext cx="9612467" cy="3321698"/>
          </a:xfrm>
        </p:spPr>
        <p:txBody>
          <a:bodyPr/>
          <a:lstStyle/>
          <a:p>
            <a:r>
              <a:rPr lang="en-US" dirty="0"/>
              <a:t>GROUP-19</a:t>
            </a:r>
          </a:p>
          <a:p>
            <a:endParaRPr lang="en-US" dirty="0"/>
          </a:p>
          <a:p>
            <a:endParaRPr lang="en-US" dirty="0"/>
          </a:p>
          <a:p>
            <a:endParaRPr lang="en-US" dirty="0"/>
          </a:p>
          <a:p>
            <a:r>
              <a:rPr lang="en-US" dirty="0"/>
              <a:t>                                                                                                 </a:t>
            </a:r>
            <a:r>
              <a:rPr lang="en-US" u="sng" dirty="0">
                <a:latin typeface="+mj-lt"/>
              </a:rPr>
              <a:t>Team members:</a:t>
            </a:r>
          </a:p>
          <a:p>
            <a:r>
              <a:rPr lang="en-US" dirty="0">
                <a:latin typeface="+mj-lt"/>
              </a:rPr>
              <a:t>                                                                                                                             CB.SC.U4AIE24131</a:t>
            </a:r>
          </a:p>
          <a:p>
            <a:r>
              <a:rPr lang="en-US" dirty="0">
                <a:latin typeface="+mj-lt"/>
              </a:rPr>
              <a:t>                                                                                                                              CB.SC.U4AIE24150</a:t>
            </a:r>
          </a:p>
          <a:p>
            <a:r>
              <a:rPr lang="en-US" dirty="0">
                <a:latin typeface="+mj-lt"/>
              </a:rPr>
              <a:t>                                                                                                                              CB.SC.U4AIE24153</a:t>
            </a:r>
          </a:p>
          <a:p>
            <a:r>
              <a:rPr lang="en-US" dirty="0">
                <a:latin typeface="+mj-lt"/>
              </a:rPr>
              <a:t>                                                                                                                              CB.SC.U4AIE24167</a:t>
            </a:r>
          </a:p>
          <a:p>
            <a:endParaRPr lang="en-US" dirty="0">
              <a:latin typeface="+mj-lt"/>
            </a:endParaRPr>
          </a:p>
          <a:p>
            <a:endParaRPr lang="en-US" dirty="0">
              <a:latin typeface="+mj-lt"/>
            </a:endParaRPr>
          </a:p>
          <a:p>
            <a:endParaRPr lang="en-US" dirty="0"/>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AE3C-8BEA-D2B0-A47D-93DA0502DDE8}"/>
              </a:ext>
            </a:extLst>
          </p:cNvPr>
          <p:cNvSpPr>
            <a:spLocks noGrp="1"/>
          </p:cNvSpPr>
          <p:nvPr>
            <p:ph type="title"/>
          </p:nvPr>
        </p:nvSpPr>
        <p:spPr>
          <a:xfrm>
            <a:off x="1341120" y="573086"/>
            <a:ext cx="9509759" cy="1088136"/>
          </a:xfrm>
        </p:spPr>
        <p:txBody>
          <a:bodyPr>
            <a:normAutofit/>
          </a:bodyPr>
          <a:lstStyle/>
          <a:p>
            <a:r>
              <a:rPr lang="en-US" sz="4000" b="1" u="sng" dirty="0">
                <a:latin typeface="Agency FB" panose="020B0503020202020204" pitchFamily="34" charset="0"/>
              </a:rPr>
              <a:t>PROBLEM STATEMENT:</a:t>
            </a:r>
            <a:endParaRPr lang="en-IN" sz="4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8C2D6136-D53D-5543-66BD-ADC7BD11F5DD}"/>
              </a:ext>
            </a:extLst>
          </p:cNvPr>
          <p:cNvSpPr>
            <a:spLocks noGrp="1"/>
          </p:cNvSpPr>
          <p:nvPr>
            <p:ph idx="1"/>
          </p:nvPr>
        </p:nvSpPr>
        <p:spPr>
          <a:xfrm>
            <a:off x="1555725" y="2020638"/>
            <a:ext cx="9509760" cy="1856232"/>
          </a:xfrm>
        </p:spPr>
        <p:txBody>
          <a:bodyPr>
            <a:normAutofit/>
          </a:bodyPr>
          <a:lstStyle/>
          <a:p>
            <a:pPr marL="45720" indent="0" algn="just">
              <a:buNone/>
            </a:pPr>
            <a:r>
              <a:rPr lang="en-US" sz="1800" dirty="0">
                <a:latin typeface="+mj-lt"/>
              </a:rPr>
              <a:t>Contemporary data centers encounter significant difficulties when trying to minimize their carbon emissions while simultaneously responding to an increasing demand for computational resources. Previous techniques focused solely on individual elements are insufficient because they do not address the intricate relationships present in multipronged systems. This paper sets out to confront this challenge through the creation of DCRL-Green—a versatile and adaptable solution aimed at achieving holistic optimization.</a:t>
            </a:r>
            <a:endParaRPr lang="en-IN" sz="1800" dirty="0">
              <a:latin typeface="+mj-lt"/>
            </a:endParaRPr>
          </a:p>
        </p:txBody>
      </p:sp>
    </p:spTree>
    <p:extLst>
      <p:ext uri="{BB962C8B-B14F-4D97-AF65-F5344CB8AC3E}">
        <p14:creationId xmlns:p14="http://schemas.microsoft.com/office/powerpoint/2010/main" val="122588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4E34-C081-BD56-9066-F16F4324B2A0}"/>
              </a:ext>
            </a:extLst>
          </p:cNvPr>
          <p:cNvSpPr>
            <a:spLocks noGrp="1"/>
          </p:cNvSpPr>
          <p:nvPr>
            <p:ph type="title"/>
          </p:nvPr>
        </p:nvSpPr>
        <p:spPr>
          <a:xfrm>
            <a:off x="0" y="-294967"/>
            <a:ext cx="10850880" cy="973394"/>
          </a:xfrm>
        </p:spPr>
        <p:txBody>
          <a:bodyPr>
            <a:normAutofit/>
          </a:bodyPr>
          <a:lstStyle/>
          <a:p>
            <a:r>
              <a:rPr lang="en-IN" sz="4000" b="1" u="sng" dirty="0">
                <a:latin typeface="Agency FB" panose="020B0503020202020204" pitchFamily="34" charset="0"/>
              </a:rPr>
              <a:t>Algorithm for DCRL-Green Project:</a:t>
            </a:r>
            <a:endParaRPr lang="en-IN" sz="40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CD565355-C8D0-05D6-4B58-2D84BE2AD279}"/>
              </a:ext>
            </a:extLst>
          </p:cNvPr>
          <p:cNvSpPr>
            <a:spLocks noGrp="1"/>
          </p:cNvSpPr>
          <p:nvPr>
            <p:ph idx="1"/>
          </p:nvPr>
        </p:nvSpPr>
        <p:spPr>
          <a:xfrm>
            <a:off x="609600" y="855406"/>
            <a:ext cx="10349435" cy="5041541"/>
          </a:xfrm>
        </p:spPr>
        <p:txBody>
          <a:bodyPr>
            <a:normAutofit fontScale="85000" lnSpcReduction="20000"/>
          </a:bodyPr>
          <a:lstStyle/>
          <a:p>
            <a:pPr marL="45720" indent="0">
              <a:buNone/>
            </a:pPr>
            <a:r>
              <a:rPr lang="en-US" sz="1900" dirty="0"/>
              <a:t>DQN is the best choice because it efficiently optimizes decision-making, minimizes energy consumption, and improves resource allocation in dynamic data centers.</a:t>
            </a:r>
          </a:p>
          <a:p>
            <a:pPr marL="45720" indent="0">
              <a:buNone/>
            </a:pPr>
            <a:r>
              <a:rPr lang="en-US" sz="1900" b="1" dirty="0"/>
              <a:t>How DQN is Used in This Project?</a:t>
            </a:r>
          </a:p>
          <a:p>
            <a:pPr marL="45720" indent="0">
              <a:buNone/>
            </a:pPr>
            <a:r>
              <a:rPr lang="en-US" sz="1900" dirty="0"/>
              <a:t>Step 1: Collect Data</a:t>
            </a:r>
          </a:p>
          <a:p>
            <a:pPr marL="45720" indent="0">
              <a:buNone/>
            </a:pPr>
            <a:r>
              <a:rPr lang="en-US" sz="1900" dirty="0"/>
              <a:t>Workload fluctuations in data centers.</a:t>
            </a:r>
          </a:p>
          <a:p>
            <a:pPr marL="45720" indent="0">
              <a:buNone/>
            </a:pPr>
            <a:r>
              <a:rPr lang="en-US" sz="1900" dirty="0"/>
              <a:t>Energy usage patterns across different conditions.</a:t>
            </a:r>
          </a:p>
          <a:p>
            <a:pPr marL="45720" indent="0">
              <a:buNone/>
            </a:pPr>
            <a:r>
              <a:rPr lang="en-US" sz="1900" dirty="0"/>
              <a:t>Historical cooling system adjustments and their impact.</a:t>
            </a:r>
          </a:p>
          <a:p>
            <a:pPr marL="45720" indent="0">
              <a:buNone/>
            </a:pPr>
            <a:r>
              <a:rPr lang="en-US" sz="1900" dirty="0"/>
              <a:t>Step 2: Train DQN Model</a:t>
            </a:r>
          </a:p>
          <a:p>
            <a:pPr marL="45720" indent="0">
              <a:buNone/>
            </a:pPr>
            <a:r>
              <a:rPr lang="en-US" sz="1900" dirty="0"/>
              <a:t>The Reinforcement Learning (RL) agent learns:</a:t>
            </a:r>
          </a:p>
          <a:p>
            <a:pPr marL="45720" indent="0">
              <a:buNone/>
            </a:pPr>
            <a:r>
              <a:rPr lang="en-US" sz="1900" dirty="0"/>
              <a:t>Workload Scheduling: Allocating workloads dynamically to optimize performance and energy usage.</a:t>
            </a:r>
            <a:br>
              <a:rPr lang="en-US" sz="1900" dirty="0"/>
            </a:br>
            <a:endParaRPr lang="en-US" sz="1900" dirty="0"/>
          </a:p>
          <a:p>
            <a:pPr marL="45720" indent="0">
              <a:buNone/>
            </a:pPr>
            <a:r>
              <a:rPr lang="en-US" sz="1900" dirty="0"/>
              <a:t>Energy Management: Adjusting server activity based on real-time demand.</a:t>
            </a:r>
          </a:p>
          <a:p>
            <a:pPr marL="45720" indent="0">
              <a:buNone/>
            </a:pPr>
            <a:r>
              <a:rPr lang="en-US" sz="1900" dirty="0"/>
              <a:t>Cooling System Optimization: Learning the most efficient ways to adjust cooling mechanisms to reduce power consumption.</a:t>
            </a:r>
            <a:br>
              <a:rPr lang="en-US" sz="1900" dirty="0"/>
            </a:br>
            <a:endParaRPr lang="en-IN" sz="1800" dirty="0"/>
          </a:p>
          <a:p>
            <a:pPr marL="45720" indent="0">
              <a:buNone/>
            </a:pPr>
            <a:endParaRPr lang="en-US" sz="1900" dirty="0"/>
          </a:p>
          <a:p>
            <a:pPr marL="45720" indent="0">
              <a:buNone/>
            </a:pPr>
            <a:endParaRPr lang="en-US" sz="1900" dirty="0"/>
          </a:p>
          <a:p>
            <a:pPr marL="45720" indent="0">
              <a:buNone/>
            </a:pPr>
            <a:endParaRPr lang="en-US" sz="1900" dirty="0"/>
          </a:p>
        </p:txBody>
      </p:sp>
    </p:spTree>
    <p:extLst>
      <p:ext uri="{BB962C8B-B14F-4D97-AF65-F5344CB8AC3E}">
        <p14:creationId xmlns:p14="http://schemas.microsoft.com/office/powerpoint/2010/main" val="16932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9DAD-EC18-B63F-03CC-CE2076C17413}"/>
              </a:ext>
            </a:extLst>
          </p:cNvPr>
          <p:cNvSpPr>
            <a:spLocks noGrp="1"/>
          </p:cNvSpPr>
          <p:nvPr>
            <p:ph type="title"/>
          </p:nvPr>
        </p:nvSpPr>
        <p:spPr>
          <a:xfrm>
            <a:off x="603700" y="-78953"/>
            <a:ext cx="9509759" cy="1088136"/>
          </a:xfrm>
        </p:spPr>
        <p:txBody>
          <a:bodyPr/>
          <a:lstStyle/>
          <a:p>
            <a:r>
              <a:rPr lang="en-IN" sz="4000" b="1" u="sng" dirty="0">
                <a:latin typeface="Agency FB" panose="020B0503020202020204" pitchFamily="34" charset="0"/>
              </a:rPr>
              <a:t>Datasets Used:</a:t>
            </a:r>
            <a:endParaRPr lang="en-IN"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88C05C95-D411-A9BE-E577-91BE6937E6E2}"/>
              </a:ext>
            </a:extLst>
          </p:cNvPr>
          <p:cNvSpPr>
            <a:spLocks noGrp="1"/>
          </p:cNvSpPr>
          <p:nvPr>
            <p:ph idx="1"/>
          </p:nvPr>
        </p:nvSpPr>
        <p:spPr>
          <a:xfrm>
            <a:off x="869171" y="1248302"/>
            <a:ext cx="9509760" cy="4542897"/>
          </a:xfrm>
        </p:spPr>
        <p:txBody>
          <a:bodyPr>
            <a:normAutofit fontScale="85000" lnSpcReduction="20000"/>
          </a:bodyPr>
          <a:lstStyle/>
          <a:p>
            <a:pPr marL="45720" indent="0">
              <a:buNone/>
            </a:pPr>
            <a:r>
              <a:rPr lang="en-IN" sz="2800" dirty="0"/>
              <a:t>                  ASHRAE – Great Energy Prediction </a:t>
            </a:r>
            <a:r>
              <a:rPr lang="en-IN" sz="2800" dirty="0" err="1"/>
              <a:t>lll</a:t>
            </a:r>
            <a:r>
              <a:rPr lang="en-IN" sz="2800" dirty="0"/>
              <a:t> Dataset</a:t>
            </a:r>
          </a:p>
          <a:p>
            <a:pPr marL="285750" indent="-285750">
              <a:buFont typeface="Courier New" panose="02070309020205020404" pitchFamily="49" charset="0"/>
              <a:buChar char="o"/>
            </a:pPr>
            <a:r>
              <a:rPr lang="en-IN" sz="2000" dirty="0"/>
              <a:t> </a:t>
            </a:r>
            <a:r>
              <a:rPr lang="en-IN" sz="2000" b="1" dirty="0"/>
              <a:t>Contains:</a:t>
            </a:r>
            <a:endParaRPr lang="en-IN" sz="2000" dirty="0"/>
          </a:p>
          <a:p>
            <a:pPr marL="45720" indent="0">
              <a:buNone/>
            </a:pPr>
            <a:r>
              <a:rPr lang="en-IN" sz="2000" b="1" dirty="0"/>
              <a:t>        </a:t>
            </a:r>
            <a:r>
              <a:rPr lang="en-IN" sz="2000" dirty="0"/>
              <a:t>Energy consumption trends.</a:t>
            </a:r>
          </a:p>
          <a:p>
            <a:pPr marL="45720" indent="0">
              <a:buNone/>
            </a:pPr>
            <a:r>
              <a:rPr lang="en-IN" dirty="0"/>
              <a:t>  </a:t>
            </a:r>
            <a:r>
              <a:rPr lang="en-IN" sz="2000" dirty="0"/>
              <a:t>      Cooling system data (temperature, humidity, power usage).</a:t>
            </a:r>
          </a:p>
          <a:p>
            <a:endParaRPr lang="en-IN" sz="2000" dirty="0"/>
          </a:p>
          <a:p>
            <a:pPr marL="285750" indent="-285750">
              <a:buFont typeface="Courier New" panose="02070309020205020404" pitchFamily="49" charset="0"/>
              <a:buChar char="o"/>
            </a:pPr>
            <a:r>
              <a:rPr lang="en-IN" sz="2000" b="1" dirty="0"/>
              <a:t>Usage in Project:</a:t>
            </a:r>
            <a:endParaRPr lang="en-IN" sz="2000" dirty="0"/>
          </a:p>
          <a:p>
            <a:pPr marL="45720" indent="0">
              <a:buNone/>
            </a:pPr>
            <a:r>
              <a:rPr lang="en-IN" sz="2000" b="1" dirty="0"/>
              <a:t>           </a:t>
            </a:r>
            <a:r>
              <a:rPr lang="en-IN" sz="2000" dirty="0"/>
              <a:t>Predicts power consumption to reduce energy waste.</a:t>
            </a:r>
          </a:p>
          <a:p>
            <a:pPr marL="45720" indent="0">
              <a:buNone/>
            </a:pPr>
            <a:r>
              <a:rPr lang="en-IN" sz="2000" dirty="0"/>
              <a:t>            Optimizes cooling to save electricity.</a:t>
            </a:r>
          </a:p>
          <a:p>
            <a:endParaRPr lang="en-IN" sz="2000" dirty="0"/>
          </a:p>
          <a:p>
            <a:pPr marL="285750" indent="-285750">
              <a:buFont typeface="Courier New" panose="02070309020205020404" pitchFamily="49" charset="0"/>
              <a:buChar char="o"/>
            </a:pPr>
            <a:r>
              <a:rPr lang="en-IN" sz="2000" b="1" dirty="0"/>
              <a:t>Kaggle Link:</a:t>
            </a:r>
          </a:p>
          <a:p>
            <a:pPr marL="45720" indent="0">
              <a:buNone/>
            </a:pPr>
            <a:r>
              <a:rPr lang="en-IN" sz="2000" b="1" dirty="0"/>
              <a:t>         </a:t>
            </a:r>
            <a:r>
              <a:rPr lang="en-IN" sz="2000" dirty="0">
                <a:hlinkClick r:id="rId2"/>
              </a:rPr>
              <a:t>Google 2019 Cluster Sample</a:t>
            </a:r>
            <a:endParaRPr lang="en-IN" sz="2000" dirty="0"/>
          </a:p>
          <a:p>
            <a:endParaRPr lang="en-IN" dirty="0"/>
          </a:p>
        </p:txBody>
      </p:sp>
    </p:spTree>
    <p:extLst>
      <p:ext uri="{BB962C8B-B14F-4D97-AF65-F5344CB8AC3E}">
        <p14:creationId xmlns:p14="http://schemas.microsoft.com/office/powerpoint/2010/main" val="248415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B9CB-346B-117D-E948-EF79024A78C8}"/>
              </a:ext>
            </a:extLst>
          </p:cNvPr>
          <p:cNvSpPr>
            <a:spLocks noGrp="1"/>
          </p:cNvSpPr>
          <p:nvPr>
            <p:ph type="title"/>
          </p:nvPr>
        </p:nvSpPr>
        <p:spPr>
          <a:xfrm>
            <a:off x="1341121" y="227854"/>
            <a:ext cx="9509759" cy="1088136"/>
          </a:xfrm>
        </p:spPr>
        <p:txBody>
          <a:bodyPr>
            <a:normAutofit/>
          </a:bodyPr>
          <a:lstStyle/>
          <a:p>
            <a:r>
              <a:rPr lang="en-IN" sz="4000" b="1" u="sng" dirty="0">
                <a:latin typeface="Agency FB" panose="020B0503020202020204" pitchFamily="34" charset="0"/>
              </a:rPr>
              <a:t>Expected Results &amp; outcomes:</a:t>
            </a:r>
            <a:endParaRPr lang="en-IN" sz="4000" dirty="0">
              <a:latin typeface="Agency FB" panose="020B0503020202020204" pitchFamily="34" charset="0"/>
            </a:endParaRPr>
          </a:p>
        </p:txBody>
      </p:sp>
      <p:sp>
        <p:nvSpPr>
          <p:cNvPr id="3" name="Content Placeholder 2">
            <a:extLst>
              <a:ext uri="{FF2B5EF4-FFF2-40B4-BE49-F238E27FC236}">
                <a16:creationId xmlns:a16="http://schemas.microsoft.com/office/drawing/2014/main" id="{20F05542-E76B-6BDA-453C-0ED3AFCD1956}"/>
              </a:ext>
            </a:extLst>
          </p:cNvPr>
          <p:cNvSpPr>
            <a:spLocks noGrp="1"/>
          </p:cNvSpPr>
          <p:nvPr>
            <p:ph idx="1"/>
          </p:nvPr>
        </p:nvSpPr>
        <p:spPr>
          <a:xfrm>
            <a:off x="1490409" y="1684735"/>
            <a:ext cx="9509760" cy="4142232"/>
          </a:xfrm>
        </p:spPr>
        <p:txBody>
          <a:bodyPr/>
          <a:lstStyle/>
          <a:p>
            <a:pPr marL="45720" indent="0" algn="l">
              <a:spcAft>
                <a:spcPts val="300"/>
              </a:spcAft>
              <a:buNone/>
            </a:pPr>
            <a:r>
              <a:rPr lang="en-IN" sz="1800" b="1" dirty="0">
                <a:latin typeface="+mj-lt"/>
              </a:rPr>
              <a:t>Energy Efficiency Improvement</a:t>
            </a:r>
            <a:r>
              <a:rPr lang="en-IN" sz="1800" dirty="0">
                <a:latin typeface="+mj-lt"/>
              </a:rPr>
              <a:t> - Reduce power consumption in data </a:t>
            </a:r>
            <a:r>
              <a:rPr lang="en-IN" sz="1800" dirty="0" err="1">
                <a:latin typeface="+mj-lt"/>
              </a:rPr>
              <a:t>centers</a:t>
            </a:r>
            <a:r>
              <a:rPr lang="en-IN" sz="1800" dirty="0">
                <a:latin typeface="+mj-lt"/>
              </a:rPr>
              <a:t> </a:t>
            </a:r>
          </a:p>
          <a:p>
            <a:pPr marL="45720" indent="0" algn="l">
              <a:spcAft>
                <a:spcPts val="300"/>
              </a:spcAft>
              <a:buNone/>
            </a:pPr>
            <a:r>
              <a:rPr lang="en-IN" sz="1800" b="1" dirty="0">
                <a:latin typeface="+mj-lt"/>
              </a:rPr>
              <a:t>Lower Carbon Emissions</a:t>
            </a:r>
            <a:r>
              <a:rPr lang="en-IN" sz="1800" dirty="0">
                <a:latin typeface="+mj-lt"/>
              </a:rPr>
              <a:t> - Decrease CO₂ emissions by optimizing energy use.</a:t>
            </a:r>
          </a:p>
          <a:p>
            <a:pPr marL="45720" indent="0" algn="l">
              <a:spcAft>
                <a:spcPts val="300"/>
              </a:spcAft>
              <a:buNone/>
            </a:pPr>
            <a:r>
              <a:rPr lang="en-IN" sz="1800" b="1" dirty="0">
                <a:latin typeface="+mj-lt"/>
              </a:rPr>
              <a:t>Cost Savings</a:t>
            </a:r>
            <a:r>
              <a:rPr lang="en-IN" sz="1800" dirty="0">
                <a:latin typeface="+mj-lt"/>
              </a:rPr>
              <a:t> - Lower electricity and operational costs for data </a:t>
            </a:r>
            <a:r>
              <a:rPr lang="en-IN" sz="1800" dirty="0" err="1">
                <a:latin typeface="+mj-lt"/>
              </a:rPr>
              <a:t>center</a:t>
            </a:r>
            <a:r>
              <a:rPr lang="en-IN" sz="1800" dirty="0">
                <a:latin typeface="+mj-lt"/>
              </a:rPr>
              <a:t> management.</a:t>
            </a:r>
          </a:p>
          <a:p>
            <a:pPr marL="45720" indent="0" algn="l">
              <a:spcAft>
                <a:spcPts val="300"/>
              </a:spcAft>
              <a:buNone/>
            </a:pPr>
            <a:r>
              <a:rPr lang="en-IN" sz="1800" dirty="0">
                <a:latin typeface="+mj-lt"/>
              </a:rPr>
              <a:t> </a:t>
            </a:r>
            <a:r>
              <a:rPr lang="en-IN" sz="1800" b="1" dirty="0">
                <a:latin typeface="+mj-lt"/>
              </a:rPr>
              <a:t>Real-Time Decision-Making</a:t>
            </a:r>
            <a:r>
              <a:rPr lang="en-IN" sz="1800" dirty="0">
                <a:latin typeface="+mj-lt"/>
              </a:rPr>
              <a:t> - Use Digital Twins to monitor and adjust operations instantly.</a:t>
            </a:r>
            <a:endParaRPr lang="en-IN" sz="1800" i="0" dirty="0">
              <a:effectLst/>
              <a:latin typeface="+mj-lt"/>
            </a:endParaRPr>
          </a:p>
          <a:p>
            <a:endParaRPr lang="en-IN" dirty="0"/>
          </a:p>
        </p:txBody>
      </p:sp>
    </p:spTree>
    <p:extLst>
      <p:ext uri="{BB962C8B-B14F-4D97-AF65-F5344CB8AC3E}">
        <p14:creationId xmlns:p14="http://schemas.microsoft.com/office/powerpoint/2010/main" val="3445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8CDB-E5AD-5E93-E484-52A67EB6DF3D}"/>
              </a:ext>
            </a:extLst>
          </p:cNvPr>
          <p:cNvSpPr>
            <a:spLocks noGrp="1"/>
          </p:cNvSpPr>
          <p:nvPr>
            <p:ph type="title"/>
          </p:nvPr>
        </p:nvSpPr>
        <p:spPr/>
        <p:txBody>
          <a:bodyPr>
            <a:normAutofit/>
          </a:bodyPr>
          <a:lstStyle/>
          <a:p>
            <a:r>
              <a:rPr lang="en-IN" sz="4000" b="1" u="sng" dirty="0">
                <a:latin typeface="Agency FB" panose="020B0503020202020204" pitchFamily="34" charset="0"/>
              </a:rPr>
              <a:t>FUTURE SCOPE:</a:t>
            </a:r>
          </a:p>
        </p:txBody>
      </p:sp>
      <p:sp>
        <p:nvSpPr>
          <p:cNvPr id="3" name="Content Placeholder 2">
            <a:extLst>
              <a:ext uri="{FF2B5EF4-FFF2-40B4-BE49-F238E27FC236}">
                <a16:creationId xmlns:a16="http://schemas.microsoft.com/office/drawing/2014/main" id="{CBA4F68B-1BD4-79E1-36D7-809BEB706036}"/>
              </a:ext>
            </a:extLst>
          </p:cNvPr>
          <p:cNvSpPr>
            <a:spLocks noGrp="1"/>
          </p:cNvSpPr>
          <p:nvPr>
            <p:ph idx="1"/>
          </p:nvPr>
        </p:nvSpPr>
        <p:spPr/>
        <p:txBody>
          <a:bodyPr>
            <a:normAutofit/>
          </a:bodyPr>
          <a:lstStyle/>
          <a:p>
            <a:pPr marL="45720" indent="0">
              <a:buNone/>
            </a:pPr>
            <a:r>
              <a:rPr lang="en-US" sz="1800" b="1" dirty="0">
                <a:latin typeface="+mj-lt"/>
              </a:rPr>
              <a:t>Advanced RL Algorithms: </a:t>
            </a:r>
            <a:r>
              <a:rPr lang="en-US" sz="1800" dirty="0">
                <a:latin typeface="+mj-lt"/>
              </a:rPr>
              <a:t>Future research could explore more robust, adaptable RL algorithms capable of real-time learning and decision-making without the need for extensive retraining.</a:t>
            </a:r>
          </a:p>
          <a:p>
            <a:pPr marL="45720" indent="0">
              <a:buNone/>
            </a:pPr>
            <a:r>
              <a:rPr lang="en-US" sz="1800" b="1" dirty="0">
                <a:latin typeface="+mj-lt"/>
              </a:rPr>
              <a:t>Collaborative Research Platform: </a:t>
            </a:r>
            <a:r>
              <a:rPr lang="en-US" sz="1800" dirty="0">
                <a:latin typeface="+mj-lt"/>
              </a:rPr>
              <a:t>By democratizing access through an open-source framework, DCRL-Green can foster collaborative research for continuous improvements in sustainable data center management.</a:t>
            </a:r>
          </a:p>
          <a:p>
            <a:pPr marL="45720" indent="0">
              <a:buNone/>
            </a:pPr>
            <a:r>
              <a:rPr lang="en-US" sz="1800" b="1" dirty="0">
                <a:latin typeface="+mj-lt"/>
              </a:rPr>
              <a:t>Autonomous Data Center Management: </a:t>
            </a:r>
            <a:r>
              <a:rPr lang="en-US" sz="1800" dirty="0">
                <a:latin typeface="+mj-lt"/>
              </a:rPr>
              <a:t>Developing fully autonomous data center systems that use DT and RL for predictive maintenance and dynamic load balancing.</a:t>
            </a:r>
            <a:endParaRPr lang="en-IN" sz="1800" dirty="0">
              <a:latin typeface="+mj-lt"/>
            </a:endParaRPr>
          </a:p>
        </p:txBody>
      </p:sp>
    </p:spTree>
    <p:extLst>
      <p:ext uri="{BB962C8B-B14F-4D97-AF65-F5344CB8AC3E}">
        <p14:creationId xmlns:p14="http://schemas.microsoft.com/office/powerpoint/2010/main" val="118465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C7A2-B80F-A7EC-F10B-75642350D0A7}"/>
              </a:ext>
            </a:extLst>
          </p:cNvPr>
          <p:cNvSpPr>
            <a:spLocks noGrp="1"/>
          </p:cNvSpPr>
          <p:nvPr>
            <p:ph type="title"/>
          </p:nvPr>
        </p:nvSpPr>
        <p:spPr/>
        <p:txBody>
          <a:bodyPr>
            <a:normAutofit/>
          </a:bodyPr>
          <a:lstStyle/>
          <a:p>
            <a:r>
              <a:rPr lang="en-IN" sz="4000" b="1" u="sng" dirty="0">
                <a:latin typeface="Agency FB" panose="020B0503020202020204" pitchFamily="34" charset="0"/>
              </a:rPr>
              <a:t>References:</a:t>
            </a:r>
            <a:endParaRPr lang="en-IN" sz="40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1A88A902-AC4C-2F39-60DB-5411143C2019}"/>
              </a:ext>
            </a:extLst>
          </p:cNvPr>
          <p:cNvSpPr>
            <a:spLocks noGrp="1"/>
          </p:cNvSpPr>
          <p:nvPr>
            <p:ph idx="1"/>
          </p:nvPr>
        </p:nvSpPr>
        <p:spPr/>
        <p:txBody>
          <a:bodyPr/>
          <a:lstStyle/>
          <a:p>
            <a:pPr algn="l">
              <a:spcAft>
                <a:spcPts val="300"/>
              </a:spcAft>
              <a:buFont typeface="Arial" panose="020B0604020202020204" pitchFamily="34" charset="0"/>
              <a:buChar char="•"/>
            </a:pPr>
            <a:r>
              <a:rPr lang="en-IN" sz="1800" b="0" i="0" dirty="0">
                <a:effectLst/>
                <a:latin typeface="+mj-lt"/>
              </a:rPr>
              <a:t>IEEE </a:t>
            </a:r>
            <a:r>
              <a:rPr lang="en-IN" sz="1800" dirty="0">
                <a:latin typeface="+mj-lt"/>
              </a:rPr>
              <a:t>Paper</a:t>
            </a:r>
          </a:p>
          <a:p>
            <a:pPr algn="l">
              <a:spcAft>
                <a:spcPts val="300"/>
              </a:spcAft>
              <a:buFont typeface="Arial" panose="020B0604020202020204" pitchFamily="34" charset="0"/>
              <a:buChar char="•"/>
            </a:pPr>
            <a:r>
              <a:rPr lang="en-IN" sz="1800" b="0" i="0" dirty="0">
                <a:effectLst/>
                <a:latin typeface="+mj-lt"/>
              </a:rPr>
              <a:t>Paper with code</a:t>
            </a:r>
          </a:p>
          <a:p>
            <a:pPr algn="l">
              <a:spcAft>
                <a:spcPts val="300"/>
              </a:spcAft>
              <a:buFont typeface="Arial" panose="020B0604020202020204" pitchFamily="34" charset="0"/>
              <a:buChar char="•"/>
            </a:pPr>
            <a:r>
              <a:rPr lang="en-IN" sz="1800" b="0" i="0" dirty="0">
                <a:effectLst/>
                <a:latin typeface="+mj-lt"/>
              </a:rPr>
              <a:t>Kaggle</a:t>
            </a:r>
          </a:p>
          <a:p>
            <a:pPr algn="l">
              <a:spcAft>
                <a:spcPts val="300"/>
              </a:spcAft>
              <a:buFont typeface="Arial" panose="020B0604020202020204" pitchFamily="34" charset="0"/>
              <a:buChar char="•"/>
            </a:pPr>
            <a:r>
              <a:rPr lang="en-IN" sz="1800" b="0" i="0" dirty="0">
                <a:effectLst/>
                <a:latin typeface="+mj-lt"/>
                <a:hlinkClick r:id="rId2"/>
              </a:rPr>
              <a:t>https://paperswithcode.com/paper/sustainability-of-data-center-digital-twins#code</a:t>
            </a:r>
          </a:p>
          <a:p>
            <a:pPr>
              <a:spcAft>
                <a:spcPts val="300"/>
              </a:spcAft>
            </a:pPr>
            <a:r>
              <a:rPr lang="en-IN" sz="1800" dirty="0">
                <a:latin typeface="+mj-lt"/>
                <a:hlinkClick r:id="rId2"/>
              </a:rPr>
              <a:t>Google 2019 Cluster Sample</a:t>
            </a:r>
            <a:endParaRPr lang="en-IN" sz="1800" dirty="0">
              <a:latin typeface="+mj-lt"/>
            </a:endParaRPr>
          </a:p>
          <a:p>
            <a:pPr>
              <a:spcAft>
                <a:spcPts val="300"/>
              </a:spcAft>
            </a:pPr>
            <a:r>
              <a:rPr lang="en-IN" sz="1800" dirty="0">
                <a:latin typeface="+mj-lt"/>
              </a:rPr>
              <a:t>https://www.kaggle.com/competitions/ashrae-energy-prediction/data</a:t>
            </a:r>
          </a:p>
          <a:p>
            <a:endParaRPr lang="en-IN" dirty="0"/>
          </a:p>
        </p:txBody>
      </p:sp>
    </p:spTree>
    <p:extLst>
      <p:ext uri="{BB962C8B-B14F-4D97-AF65-F5344CB8AC3E}">
        <p14:creationId xmlns:p14="http://schemas.microsoft.com/office/powerpoint/2010/main" val="222354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2756-8EBA-C80D-F988-73723E4E6784}"/>
              </a:ext>
            </a:extLst>
          </p:cNvPr>
          <p:cNvSpPr>
            <a:spLocks noGrp="1"/>
          </p:cNvSpPr>
          <p:nvPr>
            <p:ph type="ctrTitle"/>
          </p:nvPr>
        </p:nvSpPr>
        <p:spPr>
          <a:xfrm>
            <a:off x="-442452" y="777004"/>
            <a:ext cx="6149848" cy="1473482"/>
          </a:xfrm>
        </p:spPr>
        <p:txBody>
          <a:bodyPr/>
          <a:lstStyle/>
          <a:p>
            <a:r>
              <a:rPr lang="en-IN" dirty="0"/>
              <a:t>TIMELINE</a:t>
            </a:r>
            <a:br>
              <a:rPr lang="en-IN" dirty="0"/>
            </a:br>
            <a:endParaRPr lang="en-IN" dirty="0"/>
          </a:p>
        </p:txBody>
      </p:sp>
      <p:sp>
        <p:nvSpPr>
          <p:cNvPr id="3" name="Subtitle 2">
            <a:extLst>
              <a:ext uri="{FF2B5EF4-FFF2-40B4-BE49-F238E27FC236}">
                <a16:creationId xmlns:a16="http://schemas.microsoft.com/office/drawing/2014/main" id="{B5A6BACE-1BE1-66B9-95E1-52E44CCC7522}"/>
              </a:ext>
            </a:extLst>
          </p:cNvPr>
          <p:cNvSpPr>
            <a:spLocks noGrp="1"/>
          </p:cNvSpPr>
          <p:nvPr>
            <p:ph type="subTitle" idx="1"/>
          </p:nvPr>
        </p:nvSpPr>
        <p:spPr>
          <a:xfrm>
            <a:off x="696272" y="1641987"/>
            <a:ext cx="9601200" cy="3706761"/>
          </a:xfrm>
        </p:spPr>
        <p:txBody>
          <a:bodyPr>
            <a:normAutofit/>
          </a:bodyPr>
          <a:lstStyle/>
          <a:p>
            <a:pPr algn="l"/>
            <a:r>
              <a:rPr lang="en-US" dirty="0"/>
              <a:t> </a:t>
            </a:r>
            <a:r>
              <a:rPr lang="en-US" b="1" cap="none" dirty="0"/>
              <a:t>First review </a:t>
            </a:r>
            <a:r>
              <a:rPr lang="en-US" cap="none" dirty="0"/>
              <a:t>: (</a:t>
            </a:r>
            <a:r>
              <a:rPr lang="en-US" cap="none" dirty="0" err="1"/>
              <a:t>february</a:t>
            </a:r>
            <a:r>
              <a:rPr lang="en-US" cap="none" dirty="0"/>
              <a:t> 2nd week)</a:t>
            </a:r>
          </a:p>
          <a:p>
            <a:pPr algn="l"/>
            <a:r>
              <a:rPr lang="en-US" cap="none" dirty="0"/>
              <a:t>• Discussed the project topic.</a:t>
            </a:r>
          </a:p>
          <a:p>
            <a:pPr algn="l"/>
            <a:r>
              <a:rPr lang="en-US" cap="none" dirty="0"/>
              <a:t>• Conducted a literature review on </a:t>
            </a:r>
            <a:r>
              <a:rPr lang="en-IN" sz="1800" cap="none" dirty="0"/>
              <a:t>data centre digital twins with reinforcement learning</a:t>
            </a:r>
          </a:p>
          <a:p>
            <a:pPr marL="285750" indent="-285750" algn="l">
              <a:buFont typeface="Arial" panose="020B0604020202020204" pitchFamily="34" charset="0"/>
              <a:buChar char="•"/>
            </a:pPr>
            <a:r>
              <a:rPr lang="en-IN" cap="none" dirty="0"/>
              <a:t>collected the data set </a:t>
            </a:r>
            <a:endParaRPr lang="en-US" cap="none" dirty="0"/>
          </a:p>
          <a:p>
            <a:pPr algn="l"/>
            <a:r>
              <a:rPr lang="en-US" cap="none" dirty="0"/>
              <a:t>• analyzed existing methods and methodology.</a:t>
            </a:r>
          </a:p>
          <a:p>
            <a:pPr algn="l"/>
            <a:r>
              <a:rPr lang="en-US" b="1" cap="none" dirty="0"/>
              <a:t>Second review: </a:t>
            </a:r>
            <a:r>
              <a:rPr lang="en-US" cap="none" dirty="0"/>
              <a:t>(march)</a:t>
            </a:r>
          </a:p>
          <a:p>
            <a:pPr algn="l"/>
            <a:r>
              <a:rPr lang="en-US" cap="none"/>
              <a:t>• Implemented </a:t>
            </a:r>
            <a:r>
              <a:rPr lang="en-US" cap="none" dirty="0"/>
              <a:t>the </a:t>
            </a:r>
            <a:r>
              <a:rPr lang="en-IN" sz="1800" cap="none" dirty="0"/>
              <a:t>data centre digital twins with reinforcement </a:t>
            </a:r>
            <a:endParaRPr lang="en-US" cap="none" dirty="0"/>
          </a:p>
          <a:p>
            <a:pPr algn="l"/>
            <a:r>
              <a:rPr lang="en-US" cap="none" dirty="0"/>
              <a:t>• tested the model with help of the dataset.</a:t>
            </a:r>
          </a:p>
          <a:p>
            <a:pPr algn="l"/>
            <a:r>
              <a:rPr lang="en-US" b="1" cap="none" dirty="0"/>
              <a:t>Third review: </a:t>
            </a:r>
            <a:r>
              <a:rPr lang="en-US" cap="none" dirty="0"/>
              <a:t>(</a:t>
            </a:r>
            <a:r>
              <a:rPr lang="en-US" cap="none" dirty="0" err="1"/>
              <a:t>april</a:t>
            </a:r>
            <a:r>
              <a:rPr lang="en-US" cap="none" dirty="0"/>
              <a:t> 2nd week)</a:t>
            </a:r>
          </a:p>
          <a:p>
            <a:pPr algn="l"/>
            <a:r>
              <a:rPr lang="en-US" cap="none" dirty="0"/>
              <a:t>• Fine-tune the model to improve accuracy for challenging .</a:t>
            </a:r>
          </a:p>
          <a:p>
            <a:pPr algn="l"/>
            <a:r>
              <a:rPr lang="en-US" cap="none" dirty="0"/>
              <a:t>• evaluate the model's performance .</a:t>
            </a:r>
          </a:p>
          <a:p>
            <a:pPr algn="l"/>
            <a:endParaRPr lang="en-IN" cap="none" dirty="0"/>
          </a:p>
        </p:txBody>
      </p:sp>
    </p:spTree>
    <p:extLst>
      <p:ext uri="{BB962C8B-B14F-4D97-AF65-F5344CB8AC3E}">
        <p14:creationId xmlns:p14="http://schemas.microsoft.com/office/powerpoint/2010/main" val="44270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581655-CACC-9AE4-4E85-BC92CA034706}"/>
              </a:ext>
            </a:extLst>
          </p:cNvPr>
          <p:cNvSpPr>
            <a:spLocks noGrp="1"/>
          </p:cNvSpPr>
          <p:nvPr>
            <p:ph type="title"/>
          </p:nvPr>
        </p:nvSpPr>
        <p:spPr>
          <a:xfrm>
            <a:off x="4383832" y="2336898"/>
            <a:ext cx="3424335" cy="1087437"/>
          </a:xfrm>
        </p:spPr>
        <p:txBody>
          <a:bodyPr>
            <a:normAutofit/>
          </a:bodyPr>
          <a:lstStyle/>
          <a:p>
            <a:r>
              <a:rPr lang="en-IN" sz="4000" dirty="0"/>
              <a:t>Thank you</a:t>
            </a:r>
          </a:p>
        </p:txBody>
      </p:sp>
    </p:spTree>
    <p:extLst>
      <p:ext uri="{BB962C8B-B14F-4D97-AF65-F5344CB8AC3E}">
        <p14:creationId xmlns:p14="http://schemas.microsoft.com/office/powerpoint/2010/main" val="203957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latin typeface="Agency FB" panose="020B0503020202020204" pitchFamily="34" charset="0"/>
              </a:rPr>
              <a:t>Introduction:</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pPr marL="45720" indent="0">
              <a:buNone/>
            </a:pPr>
            <a:r>
              <a:rPr lang="en-IN" sz="1800" dirty="0">
                <a:latin typeface="+mj-lt"/>
              </a:rPr>
              <a:t>Data centre run important computer systems like cloud storage and AI. But they use a lot of electricity, which increases costs and harms the environment. To solve this, Data</a:t>
            </a:r>
            <a:r>
              <a:rPr lang="en-IN" sz="1800" b="1" dirty="0">
                <a:latin typeface="+mj-lt"/>
              </a:rPr>
              <a:t> </a:t>
            </a:r>
            <a:r>
              <a:rPr lang="en-IN" sz="1800" dirty="0" err="1">
                <a:latin typeface="+mj-lt"/>
              </a:rPr>
              <a:t>Center</a:t>
            </a:r>
            <a:r>
              <a:rPr lang="en-IN" sz="1800" dirty="0">
                <a:latin typeface="+mj-lt"/>
              </a:rPr>
              <a:t> Digital Twins create a virtual copy of a real data </a:t>
            </a:r>
            <a:r>
              <a:rPr lang="en-IN" sz="1800" dirty="0" err="1">
                <a:latin typeface="+mj-lt"/>
              </a:rPr>
              <a:t>center</a:t>
            </a:r>
            <a:r>
              <a:rPr lang="en-IN" sz="1800" dirty="0">
                <a:latin typeface="+mj-lt"/>
              </a:rPr>
              <a:t>. This helps to monitor, test, and improve energy use in real-time.</a:t>
            </a:r>
          </a:p>
          <a:p>
            <a:pPr marL="45720" indent="0">
              <a:buNone/>
            </a:pPr>
            <a:r>
              <a:rPr lang="en-IN" sz="1800" dirty="0">
                <a:latin typeface="+mj-lt"/>
              </a:rPr>
              <a:t>To solve this, Digital Twins—virtual copies of real data </a:t>
            </a:r>
            <a:r>
              <a:rPr lang="en-IN" sz="1800" dirty="0" err="1">
                <a:latin typeface="+mj-lt"/>
              </a:rPr>
              <a:t>centers</a:t>
            </a:r>
            <a:r>
              <a:rPr lang="en-IN" sz="1800" dirty="0">
                <a:latin typeface="+mj-lt"/>
              </a:rPr>
              <a:t>—are used to simulate and optimize operations</a:t>
            </a:r>
          </a:p>
          <a:p>
            <a:pPr marL="45720" indent="0">
              <a:spcAft>
                <a:spcPts val="300"/>
              </a:spcAft>
              <a:buNone/>
            </a:pPr>
            <a:r>
              <a:rPr lang="en-IN" sz="1800" dirty="0">
                <a:latin typeface="+mj-lt"/>
              </a:rPr>
              <a:t>By integrating Reinforcement Learning (RL), these digital twins can intelligently manage resources, reduce energy consumption, and improve sustainability. </a:t>
            </a:r>
          </a:p>
          <a:p>
            <a:endParaRPr lang="en-US" dirty="0"/>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A81D-8B31-60E3-CCC2-9B72BC54B4E8}"/>
              </a:ext>
            </a:extLst>
          </p:cNvPr>
          <p:cNvSpPr>
            <a:spLocks noGrp="1"/>
          </p:cNvSpPr>
          <p:nvPr>
            <p:ph type="title"/>
          </p:nvPr>
        </p:nvSpPr>
        <p:spPr/>
        <p:txBody>
          <a:bodyPr>
            <a:normAutofit/>
          </a:bodyPr>
          <a:lstStyle/>
          <a:p>
            <a:r>
              <a:rPr lang="en-IN" sz="4000" b="1" i="0" u="sng" dirty="0">
                <a:effectLst/>
                <a:latin typeface="Agency FB" panose="020B0503020202020204" pitchFamily="34" charset="0"/>
              </a:rPr>
              <a:t>What are Digital Twins?</a:t>
            </a:r>
            <a:endParaRPr lang="en-IN" sz="40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DF9D0773-4011-E616-AB35-966EBFA3C850}"/>
              </a:ext>
            </a:extLst>
          </p:cNvPr>
          <p:cNvSpPr>
            <a:spLocks noGrp="1"/>
          </p:cNvSpPr>
          <p:nvPr>
            <p:ph idx="1"/>
          </p:nvPr>
        </p:nvSpPr>
        <p:spPr/>
        <p:txBody>
          <a:bodyPr>
            <a:normAutofit/>
          </a:bodyPr>
          <a:lstStyle/>
          <a:p>
            <a:pPr marL="45720" indent="0" algn="l">
              <a:spcAft>
                <a:spcPts val="300"/>
              </a:spcAft>
              <a:buNone/>
            </a:pPr>
            <a:r>
              <a:rPr lang="en-IN" sz="1900" b="1" i="0" dirty="0">
                <a:effectLst/>
                <a:latin typeface="+mj-lt"/>
              </a:rPr>
              <a:t>Definition: </a:t>
            </a:r>
            <a:r>
              <a:rPr lang="en-IN" sz="1900" dirty="0">
                <a:latin typeface="+mj-lt"/>
              </a:rPr>
              <a:t>A digital twin is a virtual copy of a real system, like a data </a:t>
            </a:r>
            <a:r>
              <a:rPr lang="en-IN" sz="1900" dirty="0" err="1">
                <a:latin typeface="+mj-lt"/>
              </a:rPr>
              <a:t>center</a:t>
            </a:r>
            <a:r>
              <a:rPr lang="en-IN" sz="1900" dirty="0">
                <a:latin typeface="+mj-lt"/>
              </a:rPr>
              <a:t>. It works by collecting live data from sensors and devices to simulate and predict how the real system behaves. This helps in monitoring, testing, and improving efficiency without affecting the actual system.</a:t>
            </a:r>
            <a:endParaRPr lang="en-IN" sz="1900" b="1" i="0" dirty="0">
              <a:effectLst/>
              <a:latin typeface="+mj-lt"/>
            </a:endParaRPr>
          </a:p>
          <a:p>
            <a:pPr marL="45720" indent="0" algn="l">
              <a:spcBef>
                <a:spcPts val="300"/>
              </a:spcBef>
              <a:spcAft>
                <a:spcPts val="300"/>
              </a:spcAft>
              <a:buNone/>
            </a:pPr>
            <a:r>
              <a:rPr lang="en-IN" sz="1900" b="1" i="0" dirty="0">
                <a:effectLst/>
                <a:latin typeface="+mj-lt"/>
              </a:rPr>
              <a:t>How It Works:</a:t>
            </a:r>
            <a:endParaRPr lang="en-IN" sz="1900" b="0" i="0" dirty="0">
              <a:effectLst/>
              <a:latin typeface="+mj-lt"/>
            </a:endParaRPr>
          </a:p>
          <a:p>
            <a:pPr marL="320040" lvl="1" indent="0" algn="l">
              <a:spcBef>
                <a:spcPts val="300"/>
              </a:spcBef>
              <a:buNone/>
            </a:pPr>
            <a:r>
              <a:rPr lang="en-IN" sz="1900" b="0" i="0" dirty="0">
                <a:effectLst/>
                <a:latin typeface="+mj-lt"/>
              </a:rPr>
              <a:t>Sensors in the physical data </a:t>
            </a:r>
            <a:r>
              <a:rPr lang="en-IN" sz="1900" b="0" i="0" dirty="0" err="1">
                <a:effectLst/>
                <a:latin typeface="+mj-lt"/>
              </a:rPr>
              <a:t>center</a:t>
            </a:r>
            <a:r>
              <a:rPr lang="en-IN" sz="1900" b="0" i="0" dirty="0">
                <a:effectLst/>
                <a:latin typeface="+mj-lt"/>
              </a:rPr>
              <a:t> collect real-time data (e.g., temperature, power usage, server load).</a:t>
            </a:r>
          </a:p>
          <a:p>
            <a:pPr marL="320040" lvl="1" indent="0" algn="l">
              <a:spcBef>
                <a:spcPts val="300"/>
              </a:spcBef>
              <a:buNone/>
            </a:pPr>
            <a:r>
              <a:rPr lang="en-IN" sz="1900" b="0" i="0" dirty="0">
                <a:effectLst/>
                <a:latin typeface="+mj-lt"/>
              </a:rPr>
              <a:t>This data is fed into the digital twin, which uses algorithms to simulate and predict outcomes.</a:t>
            </a:r>
          </a:p>
          <a:p>
            <a:pPr marL="45720" indent="0" algn="l">
              <a:spcBef>
                <a:spcPts val="300"/>
              </a:spcBef>
              <a:spcAft>
                <a:spcPts val="300"/>
              </a:spcAft>
              <a:buNone/>
            </a:pPr>
            <a:r>
              <a:rPr lang="en-IN" sz="1900" b="1" i="0" dirty="0">
                <a:effectLst/>
                <a:latin typeface="+mj-lt"/>
              </a:rPr>
              <a:t>Applications:</a:t>
            </a:r>
            <a:endParaRPr lang="en-IN" sz="1900" b="0" i="0" dirty="0">
              <a:effectLst/>
              <a:latin typeface="+mj-lt"/>
            </a:endParaRPr>
          </a:p>
          <a:p>
            <a:pPr marL="320040" lvl="1" indent="0" algn="l">
              <a:spcBef>
                <a:spcPts val="300"/>
              </a:spcBef>
              <a:buNone/>
            </a:pPr>
            <a:r>
              <a:rPr lang="en-IN" sz="1900" b="0" i="0" dirty="0">
                <a:effectLst/>
                <a:latin typeface="+mj-lt"/>
              </a:rPr>
              <a:t>Predictive maintenance, performance optimization, and scenario testing.</a:t>
            </a:r>
          </a:p>
          <a:p>
            <a:endParaRPr lang="en-IN" dirty="0"/>
          </a:p>
        </p:txBody>
      </p:sp>
    </p:spTree>
    <p:extLst>
      <p:ext uri="{BB962C8B-B14F-4D97-AF65-F5344CB8AC3E}">
        <p14:creationId xmlns:p14="http://schemas.microsoft.com/office/powerpoint/2010/main" val="30245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B2D9-F963-B0F7-883F-AE095EBE68C9}"/>
              </a:ext>
            </a:extLst>
          </p:cNvPr>
          <p:cNvSpPr>
            <a:spLocks noGrp="1"/>
          </p:cNvSpPr>
          <p:nvPr>
            <p:ph type="title"/>
          </p:nvPr>
        </p:nvSpPr>
        <p:spPr/>
        <p:txBody>
          <a:bodyPr>
            <a:normAutofit fontScale="90000"/>
          </a:bodyPr>
          <a:lstStyle/>
          <a:p>
            <a:r>
              <a:rPr lang="en-IN" sz="4000" b="1" i="0" u="sng" dirty="0">
                <a:effectLst/>
                <a:latin typeface="Agency FB" panose="020B0503020202020204" pitchFamily="34" charset="0"/>
              </a:rPr>
              <a:t>Digital Twins with Reinforcement Learning (DCRL-Green):</a:t>
            </a:r>
            <a:endParaRPr lang="en-IN" sz="4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E85E8A4-F993-3B03-A0F2-CAA347DF6F37}"/>
              </a:ext>
            </a:extLst>
          </p:cNvPr>
          <p:cNvSpPr>
            <a:spLocks noGrp="1"/>
          </p:cNvSpPr>
          <p:nvPr>
            <p:ph idx="1"/>
          </p:nvPr>
        </p:nvSpPr>
        <p:spPr>
          <a:xfrm>
            <a:off x="1341120" y="1638082"/>
            <a:ext cx="9509760" cy="4142232"/>
          </a:xfrm>
        </p:spPr>
        <p:txBody>
          <a:bodyPr/>
          <a:lstStyle/>
          <a:p>
            <a:pPr marL="45720" indent="0" algn="l">
              <a:spcAft>
                <a:spcPts val="300"/>
              </a:spcAft>
              <a:buNone/>
            </a:pPr>
            <a:r>
              <a:rPr lang="en-IN" sz="1800" b="1" i="0" dirty="0">
                <a:effectLst/>
                <a:latin typeface="+mj-lt"/>
              </a:rPr>
              <a:t>What is Reinforcement Learning (RL)?</a:t>
            </a:r>
            <a:endParaRPr lang="en-IN" sz="1800" b="0" i="0" dirty="0">
              <a:effectLst/>
              <a:latin typeface="+mj-lt"/>
            </a:endParaRPr>
          </a:p>
          <a:p>
            <a:pPr marL="320040" lvl="1" indent="0" algn="l">
              <a:spcBef>
                <a:spcPts val="300"/>
              </a:spcBef>
              <a:buNone/>
            </a:pPr>
            <a:r>
              <a:rPr lang="en-IN" i="0" dirty="0">
                <a:effectLst/>
                <a:latin typeface="+mj-lt"/>
              </a:rPr>
              <a:t>RL </a:t>
            </a:r>
            <a:r>
              <a:rPr lang="en-IN" dirty="0">
                <a:latin typeface="+mj-lt"/>
              </a:rPr>
              <a:t>is a type of AI where a system (agent) learns by trial and error. It makes decisions, sees the results, and improves over time to get the best outcome, like saving energy in a data centre.</a:t>
            </a:r>
          </a:p>
          <a:p>
            <a:pPr marL="320040" lvl="1" indent="0" algn="l">
              <a:spcBef>
                <a:spcPts val="300"/>
              </a:spcBef>
              <a:buNone/>
            </a:pPr>
            <a:r>
              <a:rPr lang="en-IN" b="0" i="0" dirty="0">
                <a:effectLst/>
                <a:latin typeface="+mj-lt"/>
              </a:rPr>
              <a:t>The digital twin acts as the environment, and the RL agent learns to optimize data </a:t>
            </a:r>
            <a:r>
              <a:rPr lang="en-IN" b="0" i="0" dirty="0" err="1">
                <a:effectLst/>
                <a:latin typeface="+mj-lt"/>
              </a:rPr>
              <a:t>center</a:t>
            </a:r>
            <a:r>
              <a:rPr lang="en-IN" b="0" i="0" dirty="0">
                <a:effectLst/>
                <a:latin typeface="+mj-lt"/>
              </a:rPr>
              <a:t> operations (e.g., cooling, workload distribution).</a:t>
            </a:r>
          </a:p>
          <a:p>
            <a:pPr lvl="1" algn="l">
              <a:spcBef>
                <a:spcPts val="300"/>
              </a:spcBef>
              <a:buFont typeface="Wingdings" panose="05000000000000000000" pitchFamily="2" charset="2"/>
              <a:buChar char="§"/>
            </a:pPr>
            <a:endParaRPr lang="en-IN" b="0" i="0" dirty="0">
              <a:effectLst/>
              <a:latin typeface="+mj-lt"/>
            </a:endParaRPr>
          </a:p>
          <a:p>
            <a:pPr marL="45720" indent="0" algn="l">
              <a:spcBef>
                <a:spcPts val="300"/>
              </a:spcBef>
              <a:spcAft>
                <a:spcPts val="300"/>
              </a:spcAft>
              <a:buNone/>
            </a:pPr>
            <a:r>
              <a:rPr lang="en-IN" sz="1800" b="1" i="0" dirty="0">
                <a:effectLst/>
                <a:latin typeface="+mj-lt"/>
              </a:rPr>
              <a:t>Why DCRL-Green?</a:t>
            </a:r>
            <a:endParaRPr lang="en-IN" sz="1800" b="0" i="0" dirty="0">
              <a:effectLst/>
              <a:latin typeface="+mj-lt"/>
            </a:endParaRPr>
          </a:p>
          <a:p>
            <a:pPr marL="320040" lvl="1" indent="0" algn="l">
              <a:spcBef>
                <a:spcPts val="300"/>
              </a:spcBef>
              <a:buNone/>
            </a:pPr>
            <a:r>
              <a:rPr lang="en-IN" b="0" i="0" dirty="0">
                <a:effectLst/>
                <a:latin typeface="+mj-lt"/>
              </a:rPr>
              <a:t>Combines the predictive power of digital twins with the adaptive learning of RL.</a:t>
            </a:r>
          </a:p>
          <a:p>
            <a:pPr marL="320040" lvl="1" indent="0" algn="l">
              <a:spcBef>
                <a:spcPts val="300"/>
              </a:spcBef>
              <a:buNone/>
            </a:pPr>
            <a:r>
              <a:rPr lang="en-IN" b="0" i="0" dirty="0">
                <a:effectLst/>
                <a:latin typeface="+mj-lt"/>
              </a:rPr>
              <a:t>Enables real-time, autonomous decision-making for sustainable operations..</a:t>
            </a:r>
          </a:p>
          <a:p>
            <a:endParaRPr lang="en-IN" dirty="0"/>
          </a:p>
        </p:txBody>
      </p:sp>
    </p:spTree>
    <p:extLst>
      <p:ext uri="{BB962C8B-B14F-4D97-AF65-F5344CB8AC3E}">
        <p14:creationId xmlns:p14="http://schemas.microsoft.com/office/powerpoint/2010/main" val="39695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D4A0-0D5E-551B-9A6F-2DC71D01CFBC}"/>
              </a:ext>
            </a:extLst>
          </p:cNvPr>
          <p:cNvSpPr>
            <a:spLocks noGrp="1"/>
          </p:cNvSpPr>
          <p:nvPr>
            <p:ph type="title"/>
          </p:nvPr>
        </p:nvSpPr>
        <p:spPr/>
        <p:txBody>
          <a:bodyPr>
            <a:normAutofit/>
          </a:bodyPr>
          <a:lstStyle/>
          <a:p>
            <a:r>
              <a:rPr lang="en-IN" sz="4000" b="1" u="sng" dirty="0">
                <a:latin typeface="Agency FB" panose="020B0503020202020204" pitchFamily="34" charset="0"/>
              </a:rPr>
              <a:t>Objective:	</a:t>
            </a:r>
            <a:endParaRPr lang="en-IN" sz="4000" dirty="0">
              <a:latin typeface="Agency FB" panose="020B0503020202020204" pitchFamily="34" charset="0"/>
            </a:endParaRPr>
          </a:p>
        </p:txBody>
      </p:sp>
      <p:sp>
        <p:nvSpPr>
          <p:cNvPr id="3" name="Content Placeholder 2">
            <a:extLst>
              <a:ext uri="{FF2B5EF4-FFF2-40B4-BE49-F238E27FC236}">
                <a16:creationId xmlns:a16="http://schemas.microsoft.com/office/drawing/2014/main" id="{6172275B-E91B-9CC9-196A-699674A277BE}"/>
              </a:ext>
            </a:extLst>
          </p:cNvPr>
          <p:cNvSpPr>
            <a:spLocks noGrp="1"/>
          </p:cNvSpPr>
          <p:nvPr>
            <p:ph idx="1"/>
          </p:nvPr>
        </p:nvSpPr>
        <p:spPr>
          <a:xfrm>
            <a:off x="1341120" y="1890009"/>
            <a:ext cx="9509760" cy="4142232"/>
          </a:xfrm>
        </p:spPr>
        <p:txBody>
          <a:bodyPr/>
          <a:lstStyle/>
          <a:p>
            <a:pPr marL="342900" indent="-342900" algn="l">
              <a:buFont typeface="Courier New" panose="02070309020205020404" pitchFamily="49" charset="0"/>
              <a:buChar char="o"/>
            </a:pPr>
            <a:r>
              <a:rPr lang="en-IN" sz="1800" b="1" i="0" dirty="0">
                <a:effectLst/>
                <a:latin typeface="+mj-lt"/>
              </a:rPr>
              <a:t>Primary Objective:</a:t>
            </a:r>
            <a:r>
              <a:rPr lang="en-IN" sz="1800" b="0" i="0" dirty="0">
                <a:effectLst/>
                <a:latin typeface="+mj-lt"/>
              </a:rPr>
              <a:t> To develop a sustainable framework for data centre operations using DCRL-Green.</a:t>
            </a:r>
          </a:p>
          <a:p>
            <a:pPr marL="0" indent="0" algn="l">
              <a:buNone/>
            </a:pPr>
            <a:endParaRPr lang="en-IN" sz="1800" b="0" i="0" dirty="0">
              <a:effectLst/>
              <a:latin typeface="+mj-lt"/>
            </a:endParaRPr>
          </a:p>
          <a:p>
            <a:pPr marL="342900" indent="-342900" algn="l">
              <a:spcBef>
                <a:spcPts val="300"/>
              </a:spcBef>
              <a:spcAft>
                <a:spcPts val="300"/>
              </a:spcAft>
              <a:buFont typeface="Courier New" panose="02070309020205020404" pitchFamily="49" charset="0"/>
              <a:buChar char="o"/>
            </a:pPr>
            <a:r>
              <a:rPr lang="en-IN" sz="1800" b="1" i="0" dirty="0">
                <a:effectLst/>
                <a:latin typeface="+mj-lt"/>
              </a:rPr>
              <a:t>Specific Goals:</a:t>
            </a:r>
            <a:endParaRPr lang="en-IN" sz="1800" b="0" i="0" dirty="0">
              <a:effectLst/>
              <a:latin typeface="+mj-lt"/>
            </a:endParaRPr>
          </a:p>
          <a:p>
            <a:pPr marL="457200" lvl="1" indent="0" algn="l">
              <a:spcBef>
                <a:spcPts val="300"/>
              </a:spcBef>
              <a:buNone/>
            </a:pPr>
            <a:r>
              <a:rPr lang="en-IN" b="0" i="0" dirty="0">
                <a:effectLst/>
                <a:latin typeface="+mj-lt"/>
              </a:rPr>
              <a:t>Reduce energy consumption in data centres.</a:t>
            </a:r>
          </a:p>
          <a:p>
            <a:pPr marL="457200" lvl="1" indent="0" algn="l">
              <a:spcBef>
                <a:spcPts val="300"/>
              </a:spcBef>
              <a:buNone/>
            </a:pPr>
            <a:r>
              <a:rPr lang="en-IN" b="0" i="0" dirty="0">
                <a:effectLst/>
                <a:latin typeface="+mj-lt"/>
              </a:rPr>
              <a:t>Optimize resource allocation using reinforcement learning.</a:t>
            </a:r>
          </a:p>
          <a:p>
            <a:pPr marL="457200" lvl="1" indent="0" algn="l">
              <a:spcBef>
                <a:spcPts val="300"/>
              </a:spcBef>
              <a:buNone/>
            </a:pPr>
            <a:r>
              <a:rPr lang="en-IN" b="0" i="0" dirty="0">
                <a:effectLst/>
                <a:latin typeface="+mj-lt"/>
              </a:rPr>
              <a:t>Minimize carbon footprint while maintaining performance.</a:t>
            </a:r>
          </a:p>
          <a:p>
            <a:pPr marL="457200" lvl="1" indent="0" algn="l">
              <a:spcBef>
                <a:spcPts val="300"/>
              </a:spcBef>
              <a:buNone/>
            </a:pPr>
            <a:r>
              <a:rPr lang="en-IN" b="0" i="0" dirty="0">
                <a:effectLst/>
                <a:latin typeface="+mj-lt"/>
              </a:rPr>
              <a:t>Provide real-time monitoring and decision-making through digital twins.</a:t>
            </a:r>
          </a:p>
          <a:p>
            <a:endParaRPr lang="en-IN" dirty="0"/>
          </a:p>
        </p:txBody>
      </p:sp>
    </p:spTree>
    <p:extLst>
      <p:ext uri="{BB962C8B-B14F-4D97-AF65-F5344CB8AC3E}">
        <p14:creationId xmlns:p14="http://schemas.microsoft.com/office/powerpoint/2010/main" val="82184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AE2-1C82-A1B3-1C35-DDF3C02D46C4}"/>
              </a:ext>
            </a:extLst>
          </p:cNvPr>
          <p:cNvSpPr>
            <a:spLocks noGrp="1"/>
          </p:cNvSpPr>
          <p:nvPr>
            <p:ph type="title"/>
          </p:nvPr>
        </p:nvSpPr>
        <p:spPr>
          <a:xfrm>
            <a:off x="0" y="221403"/>
            <a:ext cx="10375019" cy="737419"/>
          </a:xfrm>
        </p:spPr>
        <p:txBody>
          <a:bodyPr>
            <a:normAutofit fontScale="90000"/>
          </a:bodyPr>
          <a:lstStyle/>
          <a:p>
            <a:r>
              <a:rPr lang="en-US" sz="3100" b="1" u="sng" dirty="0">
                <a:latin typeface="Agency FB" panose="020B0503020202020204" pitchFamily="34" charset="0"/>
              </a:rPr>
              <a:t>LITERATURE REVIEW</a:t>
            </a:r>
            <a:r>
              <a:rPr lang="en-US" sz="4000" b="1" u="sng" dirty="0">
                <a:latin typeface="Agency FB" panose="020B0503020202020204" pitchFamily="34" charset="0"/>
              </a:rPr>
              <a:t>:        </a:t>
            </a:r>
            <a:br>
              <a:rPr lang="en-US" sz="4000" b="1" u="sng" dirty="0">
                <a:latin typeface="Agency FB" panose="020B0503020202020204" pitchFamily="34" charset="0"/>
              </a:rPr>
            </a:br>
            <a:r>
              <a:rPr lang="en-US" sz="4000" b="1" dirty="0">
                <a:latin typeface="Agency FB" panose="020B0503020202020204" pitchFamily="34" charset="0"/>
              </a:rPr>
              <a:t>             </a:t>
            </a:r>
            <a:endParaRPr lang="en-IN" sz="3100" dirty="0">
              <a:latin typeface="Agency FB" panose="020B0503020202020204" pitchFamily="34" charset="0"/>
            </a:endParaRPr>
          </a:p>
        </p:txBody>
      </p:sp>
      <p:graphicFrame>
        <p:nvGraphicFramePr>
          <p:cNvPr id="3" name="Table 2">
            <a:extLst>
              <a:ext uri="{FF2B5EF4-FFF2-40B4-BE49-F238E27FC236}">
                <a16:creationId xmlns:a16="http://schemas.microsoft.com/office/drawing/2014/main" id="{968EF850-832F-FAFD-D5D4-10B7BA9344E3}"/>
              </a:ext>
            </a:extLst>
          </p:cNvPr>
          <p:cNvGraphicFramePr>
            <a:graphicFrameLocks noGrp="1"/>
          </p:cNvGraphicFramePr>
          <p:nvPr>
            <p:extLst>
              <p:ext uri="{D42A27DB-BD31-4B8C-83A1-F6EECF244321}">
                <p14:modId xmlns:p14="http://schemas.microsoft.com/office/powerpoint/2010/main" val="1709350180"/>
              </p:ext>
            </p:extLst>
          </p:nvPr>
        </p:nvGraphicFramePr>
        <p:xfrm>
          <a:off x="0" y="530942"/>
          <a:ext cx="12192000" cy="6212268"/>
        </p:xfrm>
        <a:graphic>
          <a:graphicData uri="http://schemas.openxmlformats.org/drawingml/2006/table">
            <a:tbl>
              <a:tblPr firstRow="1" bandRow="1">
                <a:tableStyleId>{5DA37D80-6434-44D0-A028-1B22A696006F}</a:tableStyleId>
              </a:tblPr>
              <a:tblGrid>
                <a:gridCol w="766916">
                  <a:extLst>
                    <a:ext uri="{9D8B030D-6E8A-4147-A177-3AD203B41FA5}">
                      <a16:colId xmlns:a16="http://schemas.microsoft.com/office/drawing/2014/main" val="4148950121"/>
                    </a:ext>
                  </a:extLst>
                </a:gridCol>
                <a:gridCol w="3018503">
                  <a:extLst>
                    <a:ext uri="{9D8B030D-6E8A-4147-A177-3AD203B41FA5}">
                      <a16:colId xmlns:a16="http://schemas.microsoft.com/office/drawing/2014/main" val="3920235620"/>
                    </a:ext>
                  </a:extLst>
                </a:gridCol>
                <a:gridCol w="1179871">
                  <a:extLst>
                    <a:ext uri="{9D8B030D-6E8A-4147-A177-3AD203B41FA5}">
                      <a16:colId xmlns:a16="http://schemas.microsoft.com/office/drawing/2014/main" val="3834555864"/>
                    </a:ext>
                  </a:extLst>
                </a:gridCol>
                <a:gridCol w="3441291">
                  <a:extLst>
                    <a:ext uri="{9D8B030D-6E8A-4147-A177-3AD203B41FA5}">
                      <a16:colId xmlns:a16="http://schemas.microsoft.com/office/drawing/2014/main" val="638521028"/>
                    </a:ext>
                  </a:extLst>
                </a:gridCol>
                <a:gridCol w="3785419">
                  <a:extLst>
                    <a:ext uri="{9D8B030D-6E8A-4147-A177-3AD203B41FA5}">
                      <a16:colId xmlns:a16="http://schemas.microsoft.com/office/drawing/2014/main" val="990331667"/>
                    </a:ext>
                  </a:extLst>
                </a:gridCol>
              </a:tblGrid>
              <a:tr h="716838">
                <a:tc>
                  <a:txBody>
                    <a:bodyPr/>
                    <a:lstStyle/>
                    <a:p>
                      <a:endParaRPr lang="en-IN" sz="1400" dirty="0"/>
                    </a:p>
                    <a:p>
                      <a:r>
                        <a:rPr lang="en-IN" sz="1400" dirty="0"/>
                        <a:t> S.NO</a:t>
                      </a:r>
                    </a:p>
                  </a:txBody>
                  <a:tcPr/>
                </a:tc>
                <a:tc>
                  <a:txBody>
                    <a:bodyPr/>
                    <a:lstStyle/>
                    <a:p>
                      <a:endParaRPr lang="en-IN" dirty="0"/>
                    </a:p>
                    <a:p>
                      <a:r>
                        <a:rPr lang="en-IN" dirty="0"/>
                        <a:t>        PAPER NAME</a:t>
                      </a:r>
                    </a:p>
                  </a:txBody>
                  <a:tcPr/>
                </a:tc>
                <a:tc>
                  <a:txBody>
                    <a:bodyPr/>
                    <a:lstStyle/>
                    <a:p>
                      <a:endParaRPr lang="en-IN" dirty="0"/>
                    </a:p>
                    <a:p>
                      <a:r>
                        <a:rPr lang="en-IN" dirty="0"/>
                        <a:t>  YEAR</a:t>
                      </a:r>
                    </a:p>
                  </a:txBody>
                  <a:tcPr/>
                </a:tc>
                <a:tc>
                  <a:txBody>
                    <a:bodyPr/>
                    <a:lstStyle/>
                    <a:p>
                      <a:r>
                        <a:rPr lang="en-IN" dirty="0"/>
                        <a:t>     </a:t>
                      </a:r>
                    </a:p>
                    <a:p>
                      <a:r>
                        <a:rPr lang="en-IN" dirty="0"/>
                        <a:t>      METHODOLOGY</a:t>
                      </a:r>
                    </a:p>
                  </a:txBody>
                  <a:tcPr/>
                </a:tc>
                <a:tc>
                  <a:txBody>
                    <a:bodyPr/>
                    <a:lstStyle/>
                    <a:p>
                      <a:r>
                        <a:rPr lang="en-IN" dirty="0"/>
                        <a:t>       </a:t>
                      </a:r>
                    </a:p>
                    <a:p>
                      <a:r>
                        <a:rPr lang="en-IN" dirty="0"/>
                        <a:t>       KEY CONTRIBUTION</a:t>
                      </a:r>
                    </a:p>
                  </a:txBody>
                  <a:tcPr/>
                </a:tc>
                <a:extLst>
                  <a:ext uri="{0D108BD9-81ED-4DB2-BD59-A6C34878D82A}">
                    <a16:rowId xmlns:a16="http://schemas.microsoft.com/office/drawing/2014/main" val="2463230014"/>
                  </a:ext>
                </a:extLst>
              </a:tr>
              <a:tr h="2105020">
                <a:tc>
                  <a:txBody>
                    <a:bodyPr/>
                    <a:lstStyle/>
                    <a:p>
                      <a:r>
                        <a:rPr lang="en-IN" dirty="0"/>
                        <a:t> </a:t>
                      </a:r>
                    </a:p>
                    <a:p>
                      <a:endParaRPr lang="en-IN" dirty="0"/>
                    </a:p>
                    <a:p>
                      <a:r>
                        <a:rPr lang="en-IN" dirty="0"/>
                        <a:t> 1</a:t>
                      </a:r>
                    </a:p>
                  </a:txBody>
                  <a:tcPr/>
                </a:tc>
                <a:tc>
                  <a:txBody>
                    <a:bodyPr/>
                    <a:lstStyle/>
                    <a:p>
                      <a:endParaRPr lang="en-US" dirty="0"/>
                    </a:p>
                    <a:p>
                      <a:r>
                        <a:rPr lang="en-US" dirty="0"/>
                        <a:t>Sustainability of Data Center Digital Twins with Reinforcement Learning</a:t>
                      </a:r>
                      <a:endParaRPr lang="en-IN" dirty="0"/>
                    </a:p>
                  </a:txBody>
                  <a:tcPr/>
                </a:tc>
                <a:tc>
                  <a:txBody>
                    <a:bodyPr/>
                    <a:lstStyle/>
                    <a:p>
                      <a:endParaRPr lang="en-IN" dirty="0"/>
                    </a:p>
                    <a:p>
                      <a:endParaRPr lang="en-IN" dirty="0"/>
                    </a:p>
                    <a:p>
                      <a:r>
                        <a:rPr lang="en-IN" dirty="0"/>
                        <a:t>2024</a:t>
                      </a:r>
                    </a:p>
                  </a:txBody>
                  <a:tcPr/>
                </a:tc>
                <a:tc>
                  <a:txBody>
                    <a:bodyPr/>
                    <a:lstStyle/>
                    <a:p>
                      <a:r>
                        <a:rPr lang="en-US" sz="1800" dirty="0"/>
                        <a:t>DCRL-Green, built on OpenAI Gym, uses Reinforcement Learning to optimize cooling, energy use, and workload distribution. It integrates </a:t>
                      </a:r>
                      <a:r>
                        <a:rPr lang="en-US" sz="1800" dirty="0" err="1"/>
                        <a:t>EnergyPlus</a:t>
                      </a:r>
                      <a:r>
                        <a:rPr lang="en-US" sz="1800" dirty="0"/>
                        <a:t> for realistic energy simulations, considering weather and carbon intensity.</a:t>
                      </a:r>
                      <a:endParaRPr lang="en-IN" sz="1800" dirty="0"/>
                    </a:p>
                  </a:txBody>
                  <a:tcPr/>
                </a:tc>
                <a:tc>
                  <a:txBody>
                    <a:bodyPr/>
                    <a:lstStyle/>
                    <a:p>
                      <a:r>
                        <a:rPr lang="en-US" dirty="0"/>
                        <a:t> It provided a flexible, modular RL environment for optimizing data center energy use, and achieving up to 13% carbon emission reduction while fostering sustainable data center research.</a:t>
                      </a:r>
                      <a:endParaRPr lang="en-IN" dirty="0"/>
                    </a:p>
                  </a:txBody>
                  <a:tcPr/>
                </a:tc>
                <a:extLst>
                  <a:ext uri="{0D108BD9-81ED-4DB2-BD59-A6C34878D82A}">
                    <a16:rowId xmlns:a16="http://schemas.microsoft.com/office/drawing/2014/main" val="1735440178"/>
                  </a:ext>
                </a:extLst>
              </a:tr>
              <a:tr h="2278969">
                <a:tc>
                  <a:txBody>
                    <a:bodyPr/>
                    <a:lstStyle/>
                    <a:p>
                      <a:endParaRPr lang="en-IN" dirty="0"/>
                    </a:p>
                    <a:p>
                      <a:endParaRPr lang="en-IN" dirty="0"/>
                    </a:p>
                    <a:p>
                      <a:r>
                        <a:rPr lang="en-IN" dirty="0"/>
                        <a:t>2</a:t>
                      </a:r>
                    </a:p>
                  </a:txBody>
                  <a:tcPr/>
                </a:tc>
                <a:tc>
                  <a:txBody>
                    <a:bodyPr/>
                    <a:lstStyle/>
                    <a:p>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Reinforcement Learning for Digital Twins</a:t>
                      </a:r>
                      <a:endParaRPr lang="en-IN" dirty="0"/>
                    </a:p>
                  </a:txBody>
                  <a:tcPr/>
                </a:tc>
                <a:tc>
                  <a:txBody>
                    <a:bodyPr/>
                    <a:lstStyle/>
                    <a:p>
                      <a:endParaRPr lang="en-IN" dirty="0"/>
                    </a:p>
                    <a:p>
                      <a:endParaRPr lang="en-IN" dirty="0"/>
                    </a:p>
                    <a:p>
                      <a:r>
                        <a:rPr lang="en-IN" dirty="0"/>
                        <a:t>2023</a:t>
                      </a:r>
                    </a:p>
                  </a:txBody>
                  <a:tcPr/>
                </a:tc>
                <a:tc>
                  <a:txBody>
                    <a:bodyPr/>
                    <a:lstStyle/>
                    <a:p>
                      <a:endParaRPr lang="en-US" sz="1600" dirty="0"/>
                    </a:p>
                    <a:p>
                      <a:r>
                        <a:rPr lang="en-US" sz="1800" dirty="0"/>
                        <a:t>THIS  paper applies Reinforcement Learning to simulation-based Digital Twins for real-time data processing and adaptive decision-making. A smart factory case study demonstrates improved optimization.</a:t>
                      </a:r>
                      <a:endParaRPr lang="en-IN" sz="1800" dirty="0"/>
                    </a:p>
                  </a:txBody>
                  <a:tcPr/>
                </a:tc>
                <a:tc>
                  <a:txBody>
                    <a:bodyPr/>
                    <a:lstStyle/>
                    <a:p>
                      <a:r>
                        <a:rPr lang="en-US" dirty="0"/>
                        <a:t>It showed how Reinforcement Learning (RL) can help Digital Twins (DTs) make better decisions and adapt to changes over time and improved  automatically based on new data</a:t>
                      </a:r>
                    </a:p>
                  </a:txBody>
                  <a:tcPr/>
                </a:tc>
                <a:extLst>
                  <a:ext uri="{0D108BD9-81ED-4DB2-BD59-A6C34878D82A}">
                    <a16:rowId xmlns:a16="http://schemas.microsoft.com/office/drawing/2014/main" val="667440770"/>
                  </a:ext>
                </a:extLst>
              </a:tr>
              <a:tr h="679590">
                <a:tc>
                  <a:txBody>
                    <a:bodyPr/>
                    <a:lstStyle/>
                    <a:p>
                      <a:endParaRPr lang="en-IN" dirty="0"/>
                    </a:p>
                    <a:p>
                      <a:endParaRPr lang="en-IN" dirty="0"/>
                    </a:p>
                  </a:txBody>
                  <a:tcPr/>
                </a:tc>
                <a:tc>
                  <a:txBody>
                    <a:bodyPr/>
                    <a:lstStyle/>
                    <a:p>
                      <a:endParaRPr lang="en-IN" dirty="0"/>
                    </a:p>
                  </a:txBody>
                  <a:tcPr/>
                </a:tc>
                <a:tc>
                  <a:txBody>
                    <a:bodyPr/>
                    <a:lstStyle/>
                    <a:p>
                      <a:endParaRPr lang="en-IN" dirty="0"/>
                    </a:p>
                    <a:p>
                      <a:endParaRPr lang="en-IN" dirty="0"/>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89343963"/>
                  </a:ext>
                </a:extLst>
              </a:tr>
            </a:tbl>
          </a:graphicData>
        </a:graphic>
      </p:graphicFrame>
    </p:spTree>
    <p:extLst>
      <p:ext uri="{BB962C8B-B14F-4D97-AF65-F5344CB8AC3E}">
        <p14:creationId xmlns:p14="http://schemas.microsoft.com/office/powerpoint/2010/main" val="189597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C74-D500-B14D-E3EB-C91B52266CC7}"/>
              </a:ext>
            </a:extLst>
          </p:cNvPr>
          <p:cNvSpPr>
            <a:spLocks noGrp="1"/>
          </p:cNvSpPr>
          <p:nvPr>
            <p:ph type="title"/>
          </p:nvPr>
        </p:nvSpPr>
        <p:spPr/>
        <p:txBody>
          <a:bodyPr>
            <a:normAutofit/>
          </a:bodyPr>
          <a:lstStyle/>
          <a:p>
            <a:r>
              <a:rPr lang="en-US" sz="4000" b="1" u="sng" dirty="0">
                <a:latin typeface="Agency FB" panose="020B0503020202020204" pitchFamily="34" charset="0"/>
              </a:rPr>
              <a:t>RESEARCH GAP:</a:t>
            </a:r>
            <a:endParaRPr lang="en-IN" sz="4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87C9423F-CF87-6F3F-AF4E-41DA9126EA49}"/>
              </a:ext>
            </a:extLst>
          </p:cNvPr>
          <p:cNvSpPr>
            <a:spLocks noGrp="1"/>
          </p:cNvSpPr>
          <p:nvPr>
            <p:ph idx="1"/>
          </p:nvPr>
        </p:nvSpPr>
        <p:spPr/>
        <p:txBody>
          <a:bodyPr>
            <a:normAutofit/>
          </a:bodyPr>
          <a:lstStyle/>
          <a:p>
            <a:pPr marL="45720" indent="0">
              <a:buNone/>
            </a:pPr>
            <a:r>
              <a:rPr lang="en-US" sz="1800" b="1" dirty="0">
                <a:latin typeface="+mj-lt"/>
              </a:rPr>
              <a:t>Multi-Agent Coordination: </a:t>
            </a:r>
            <a:r>
              <a:rPr lang="en-US" sz="1800" dirty="0">
                <a:latin typeface="+mj-lt"/>
              </a:rPr>
              <a:t>Limited exploration exists regarding how multiple RL agents might coordinate effectively to concurrently enhance energy efficiency, maintain temperature control, and manage workload distribution.</a:t>
            </a:r>
          </a:p>
          <a:p>
            <a:pPr marL="45720" indent="0">
              <a:buNone/>
            </a:pPr>
            <a:r>
              <a:rPr lang="en-US" sz="1800" b="1" dirty="0">
                <a:latin typeface="+mj-lt"/>
              </a:rPr>
              <a:t>Real-Time Adaptation: </a:t>
            </a:r>
            <a:r>
              <a:rPr lang="en-US" sz="1800" dirty="0">
                <a:latin typeface="+mj-lt"/>
              </a:rPr>
              <a:t>There is significant room for improvement in adapting RL models to immediate fluctuations in grid carbon intensities as well as shifts in weather conditions.</a:t>
            </a:r>
          </a:p>
          <a:p>
            <a:pPr marL="45720" indent="0">
              <a:buNone/>
            </a:pPr>
            <a:r>
              <a:rPr lang="en-US" sz="1600" b="1" dirty="0">
                <a:latin typeface="+mj-lt"/>
              </a:rPr>
              <a:t>Complexity of Implementation:</a:t>
            </a:r>
            <a:r>
              <a:rPr lang="en-US" sz="1600" dirty="0">
                <a:latin typeface="+mj-lt"/>
              </a:rPr>
              <a:t> Integrating Digital Twins with RL requires expertise in AI, simulation modeling, and data center operations.</a:t>
            </a:r>
            <a:endParaRPr kumimoji="0" lang="en-US" altLang="en-US" sz="1600" b="1" i="0" u="sng" strike="noStrike" cap="none" normalizeH="0" baseline="0" dirty="0">
              <a:ln>
                <a:noFill/>
              </a:ln>
              <a:solidFill>
                <a:schemeClr val="tx1"/>
              </a:solidFill>
              <a:effectLst/>
              <a:latin typeface="+mj-lt"/>
            </a:endParaRPr>
          </a:p>
          <a:p>
            <a:pPr marL="45720" indent="0">
              <a:buNone/>
            </a:pPr>
            <a:endParaRPr lang="en-US" sz="1800" dirty="0">
              <a:latin typeface="+mj-lt"/>
            </a:endParaRPr>
          </a:p>
        </p:txBody>
      </p:sp>
    </p:spTree>
    <p:extLst>
      <p:ext uri="{BB962C8B-B14F-4D97-AF65-F5344CB8AC3E}">
        <p14:creationId xmlns:p14="http://schemas.microsoft.com/office/powerpoint/2010/main" val="29346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0662-C057-1519-4408-488C616ED0FD}"/>
              </a:ext>
            </a:extLst>
          </p:cNvPr>
          <p:cNvSpPr>
            <a:spLocks noGrp="1"/>
          </p:cNvSpPr>
          <p:nvPr>
            <p:ph type="title"/>
          </p:nvPr>
        </p:nvSpPr>
        <p:spPr>
          <a:xfrm>
            <a:off x="0" y="0"/>
            <a:ext cx="10850879" cy="845574"/>
          </a:xfrm>
        </p:spPr>
        <p:txBody>
          <a:bodyPr>
            <a:normAutofit/>
          </a:bodyPr>
          <a:lstStyle/>
          <a:p>
            <a:r>
              <a:rPr lang="en-IN" sz="4000" b="1" u="sng" dirty="0">
                <a:latin typeface="Agency FB" panose="020B0503020202020204" pitchFamily="34" charset="0"/>
              </a:rPr>
              <a:t>Methodology:</a:t>
            </a:r>
            <a:endParaRPr lang="en-IN" sz="4000" b="1" dirty="0">
              <a:latin typeface="Agency FB" panose="020B0503020202020204" pitchFamily="34" charset="0"/>
            </a:endParaRPr>
          </a:p>
        </p:txBody>
      </p:sp>
      <p:sp>
        <p:nvSpPr>
          <p:cNvPr id="8" name="Content Placeholder 7">
            <a:extLst>
              <a:ext uri="{FF2B5EF4-FFF2-40B4-BE49-F238E27FC236}">
                <a16:creationId xmlns:a16="http://schemas.microsoft.com/office/drawing/2014/main" id="{36F2ED59-FFEC-52A0-965F-3C14D2F4E03E}"/>
              </a:ext>
            </a:extLst>
          </p:cNvPr>
          <p:cNvSpPr>
            <a:spLocks noGrp="1"/>
          </p:cNvSpPr>
          <p:nvPr>
            <p:ph idx="1"/>
          </p:nvPr>
        </p:nvSpPr>
        <p:spPr>
          <a:xfrm>
            <a:off x="1341120" y="1572768"/>
            <a:ext cx="9509760" cy="3129861"/>
          </a:xfrm>
        </p:spPr>
        <p:txBody>
          <a:bodyPr>
            <a:normAutofit fontScale="25000" lnSpcReduction="20000"/>
          </a:bodyPr>
          <a:lstStyle/>
          <a:p>
            <a:pPr marL="45720" indent="0">
              <a:buNone/>
            </a:pPr>
            <a:r>
              <a:rPr lang="en-US" sz="7200" b="1" dirty="0"/>
              <a:t>Data Collection</a:t>
            </a:r>
          </a:p>
          <a:p>
            <a:pPr marL="45720" indent="0">
              <a:buNone/>
            </a:pPr>
            <a:r>
              <a:rPr lang="en-US" sz="7200" dirty="0"/>
              <a:t>Install IoT sensors in the data center to collect real-time data.</a:t>
            </a:r>
          </a:p>
          <a:p>
            <a:pPr marL="45720" indent="0">
              <a:buNone/>
            </a:pPr>
            <a:r>
              <a:rPr lang="en-US" sz="7200" dirty="0"/>
              <a:t>Gather data on temperature, power usage, and server load.</a:t>
            </a:r>
          </a:p>
          <a:p>
            <a:pPr marL="45720" indent="0">
              <a:buNone/>
            </a:pPr>
            <a:r>
              <a:rPr lang="en-US" sz="7200" b="1" dirty="0"/>
              <a:t>Develop the RL Model</a:t>
            </a:r>
          </a:p>
          <a:p>
            <a:pPr marL="45720" indent="0">
              <a:buNone/>
            </a:pPr>
            <a:r>
              <a:rPr lang="en-US" sz="7200" dirty="0"/>
              <a:t>Choose an RL framework (e.g., TensorFlow, </a:t>
            </a:r>
            <a:r>
              <a:rPr lang="en-US" sz="7200" dirty="0" err="1"/>
              <a:t>PyTorch</a:t>
            </a:r>
            <a:r>
              <a:rPr lang="en-US" sz="7200" dirty="0"/>
              <a:t>, OpenAI Gym)</a:t>
            </a:r>
          </a:p>
          <a:p>
            <a:pPr marL="45720" indent="0">
              <a:buNone/>
            </a:pPr>
            <a:r>
              <a:rPr lang="en-US" sz="7200" dirty="0"/>
              <a:t>Define:</a:t>
            </a:r>
          </a:p>
          <a:p>
            <a:pPr marL="457200" lvl="1" indent="0">
              <a:buNone/>
            </a:pPr>
            <a:r>
              <a:rPr lang="en-US" sz="7200" dirty="0"/>
              <a:t>Environment (digital twin)</a:t>
            </a:r>
          </a:p>
          <a:p>
            <a:pPr marL="457200" lvl="1" indent="0">
              <a:buNone/>
            </a:pPr>
            <a:r>
              <a:rPr lang="en-US" sz="7200" dirty="0"/>
              <a:t>Actions (e.g., adjust cooling, optimize workload)</a:t>
            </a:r>
          </a:p>
          <a:p>
            <a:pPr marL="457200" lvl="1" indent="0">
              <a:buNone/>
            </a:pPr>
            <a:r>
              <a:rPr lang="en-US" sz="7200" dirty="0"/>
              <a:t>Rewards (e.g., energy savings, efficiency improvement)</a:t>
            </a:r>
          </a:p>
          <a:p>
            <a:endParaRPr lang="en-IN" dirty="0"/>
          </a:p>
        </p:txBody>
      </p:sp>
    </p:spTree>
    <p:extLst>
      <p:ext uri="{BB962C8B-B14F-4D97-AF65-F5344CB8AC3E}">
        <p14:creationId xmlns:p14="http://schemas.microsoft.com/office/powerpoint/2010/main" val="248945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EED01-0625-B5DA-EDF9-8EE8BF62CFE4}"/>
              </a:ext>
            </a:extLst>
          </p:cNvPr>
          <p:cNvSpPr>
            <a:spLocks noGrp="1"/>
          </p:cNvSpPr>
          <p:nvPr>
            <p:ph idx="1"/>
          </p:nvPr>
        </p:nvSpPr>
        <p:spPr>
          <a:xfrm>
            <a:off x="1341120" y="1022263"/>
            <a:ext cx="9509760" cy="4142232"/>
          </a:xfrm>
        </p:spPr>
        <p:txBody>
          <a:bodyPr>
            <a:normAutofit fontScale="92500"/>
          </a:bodyPr>
          <a:lstStyle/>
          <a:p>
            <a:pPr marL="45720" indent="0">
              <a:buNone/>
            </a:pPr>
            <a:r>
              <a:rPr lang="en-US" sz="1900" b="1" dirty="0"/>
              <a:t>Train the RL Agent</a:t>
            </a:r>
          </a:p>
          <a:p>
            <a:pPr marL="45720" indent="0">
              <a:buNone/>
            </a:pPr>
            <a:r>
              <a:rPr lang="en-US" sz="1900" dirty="0"/>
              <a:t>Train the RL agent using real-time data.</a:t>
            </a:r>
          </a:p>
          <a:p>
            <a:pPr marL="45720" indent="0">
              <a:buNone/>
            </a:pPr>
            <a:r>
              <a:rPr lang="en-US" sz="1900" dirty="0"/>
              <a:t>Apply Deep Q-Networks (DQN) for complex environments.</a:t>
            </a:r>
          </a:p>
          <a:p>
            <a:pPr marL="45720" indent="0">
              <a:buNone/>
            </a:pPr>
            <a:r>
              <a:rPr lang="en-US" sz="1900" b="1" dirty="0"/>
              <a:t>Deploy and Monitor</a:t>
            </a:r>
          </a:p>
          <a:p>
            <a:pPr marL="45720" indent="0">
              <a:buNone/>
            </a:pPr>
            <a:r>
              <a:rPr lang="en-US" sz="1900" dirty="0"/>
              <a:t>Integrate the trained RL agent with the digital twin.</a:t>
            </a:r>
          </a:p>
          <a:p>
            <a:pPr marL="45720" indent="0">
              <a:buNone/>
            </a:pPr>
            <a:r>
              <a:rPr lang="en-US" sz="1900" dirty="0"/>
              <a:t>Continuously monitor performance and retrain the model when necessary.</a:t>
            </a:r>
          </a:p>
          <a:p>
            <a:pPr marL="45720" indent="0">
              <a:buNone/>
            </a:pPr>
            <a:r>
              <a:rPr lang="en-US" sz="1900" b="1" dirty="0"/>
              <a:t>Evaluate and Optimize</a:t>
            </a:r>
          </a:p>
          <a:p>
            <a:pPr marL="45720" indent="0">
              <a:buNone/>
            </a:pPr>
            <a:r>
              <a:rPr lang="en-US" sz="1900" dirty="0"/>
              <a:t>Measure sustainability metrics (e.g., Power Usage Effectiveness (PUE), carbon emissions).</a:t>
            </a:r>
          </a:p>
          <a:p>
            <a:pPr marL="45720" indent="0">
              <a:buNone/>
            </a:pPr>
            <a:r>
              <a:rPr lang="en-US" sz="1900" dirty="0"/>
              <a:t>Optimize the system based on feedback and new data.</a:t>
            </a:r>
          </a:p>
          <a:p>
            <a:endParaRPr lang="en-IN" dirty="0"/>
          </a:p>
        </p:txBody>
      </p:sp>
    </p:spTree>
    <p:extLst>
      <p:ext uri="{BB962C8B-B14F-4D97-AF65-F5344CB8AC3E}">
        <p14:creationId xmlns:p14="http://schemas.microsoft.com/office/powerpoint/2010/main" val="638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1049</TotalTime>
  <Words>1344</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Arial</vt:lpstr>
      <vt:lpstr>Courier New</vt:lpstr>
      <vt:lpstr>Georgia</vt:lpstr>
      <vt:lpstr>Wingdings</vt:lpstr>
      <vt:lpstr>Ocean 16x9</vt:lpstr>
      <vt:lpstr>Data Centre Digital Twins with Reinforcement Learning (DCRL-Green)</vt:lpstr>
      <vt:lpstr>Introduction:</vt:lpstr>
      <vt:lpstr>What are Digital Twins?</vt:lpstr>
      <vt:lpstr>Digital Twins with Reinforcement Learning (DCRL-Green):</vt:lpstr>
      <vt:lpstr>Objective: </vt:lpstr>
      <vt:lpstr>LITERATURE REVIEW:                      </vt:lpstr>
      <vt:lpstr>RESEARCH GAP:</vt:lpstr>
      <vt:lpstr>Methodology:</vt:lpstr>
      <vt:lpstr>PowerPoint Presentation</vt:lpstr>
      <vt:lpstr>PROBLEM STATEMENT:</vt:lpstr>
      <vt:lpstr>Algorithm for DCRL-Green Project:</vt:lpstr>
      <vt:lpstr>Datasets Used:</vt:lpstr>
      <vt:lpstr>Expected Results &amp; outcomes:</vt:lpstr>
      <vt:lpstr>FUTURE SCOPE:</vt:lpstr>
      <vt:lpstr>References:</vt:lpstr>
      <vt:lpstr>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koushik devajji</dc:creator>
  <cp:lastModifiedBy>koushik devajji</cp:lastModifiedBy>
  <cp:revision>4</cp:revision>
  <dcterms:created xsi:type="dcterms:W3CDTF">2025-02-12T16:00:05Z</dcterms:created>
  <dcterms:modified xsi:type="dcterms:W3CDTF">2025-02-13T15:20:00Z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