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62" r:id="rId10"/>
    <p:sldId id="266" r:id="rId11"/>
    <p:sldId id="2146847063" r:id="rId12"/>
    <p:sldId id="2146847064" r:id="rId13"/>
    <p:sldId id="267"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Recipe preparation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bg1"/>
                </a:solidFill>
                <a:latin typeface="Arial"/>
                <a:cs typeface="Arial"/>
              </a:rPr>
              <a:t>Thamizhvijayan</a:t>
            </a:r>
            <a:r>
              <a:rPr lang="en-US" sz="2000" b="1" dirty="0" smtClean="0">
                <a:solidFill>
                  <a:schemeClr val="bg1"/>
                </a:solidFill>
                <a:latin typeface="Arial"/>
                <a:cs typeface="Arial"/>
              </a:rPr>
              <a:t> T,</a:t>
            </a:r>
          </a:p>
          <a:p>
            <a:r>
              <a:rPr lang="en-US" sz="2000" b="1" dirty="0" smtClean="0">
                <a:solidFill>
                  <a:schemeClr val="bg1"/>
                </a:solidFill>
                <a:latin typeface="Arial"/>
                <a:cs typeface="Arial"/>
              </a:rPr>
              <a:t>IFET College of Engineering,</a:t>
            </a:r>
          </a:p>
          <a:p>
            <a:r>
              <a:rPr lang="en-US" sz="2000" b="1" dirty="0" smtClean="0">
                <a:solidFill>
                  <a:schemeClr val="bg1"/>
                </a:solidFill>
                <a:latin typeface="Arial"/>
                <a:cs typeface="Arial"/>
              </a:rPr>
              <a:t>Electronics and Communication Engineering.</a:t>
            </a:r>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stretch>
            <a:fillRect/>
          </a:stretch>
        </p:blipFill>
        <p:spPr>
          <a:xfrm>
            <a:off x="1179951" y="1301750"/>
            <a:ext cx="9832098" cy="46736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smtClean="0"/>
              <a:t>The </a:t>
            </a:r>
            <a:r>
              <a:rPr lang="en-US" sz="2000" b="1" dirty="0"/>
              <a:t>Recipe Preparation Agent</a:t>
            </a:r>
            <a:r>
              <a:rPr lang="en-US" sz="2000" dirty="0"/>
              <a:t> demonstrates how AI can transform everyday cooking by turning available groceries into practical meal solutions. By integrating a Retrieval-Augmented Generation (RAG) approach with IBM Cloud Lite services and IBM </a:t>
            </a:r>
            <a:r>
              <a:rPr lang="en-US" sz="2000" dirty="0" err="1"/>
              <a:t>Granity</a:t>
            </a:r>
            <a:r>
              <a:rPr lang="en-US" sz="2000" dirty="0"/>
              <a:t>, the system intelligently matches user-input ingredients with relevant recipes and generates customized instructions, substitutions, and dietary adjustments. This not only minimizes food waste and saves time but also empowers users to cook creatively and sustainably. Overall, the project highlights the potential of AI-driven solutions in daily life.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smtClean="0"/>
              <a:t>The </a:t>
            </a:r>
            <a:r>
              <a:rPr lang="en-US" sz="2000" b="1" dirty="0"/>
              <a:t>Recipe Preparation Agent</a:t>
            </a:r>
            <a:r>
              <a:rPr lang="en-US" sz="2000" dirty="0"/>
              <a:t> can be enhanced further to deliver even greater value. Future improvements may include integrating live grocery store APIs to check ingredient availability and suggest nearby shopping options. Personalized nutrition tracking and integration with smart kitchen devices can automate cooking steps or adjust recipes in real time. Expanding the recipe database to include global cuisines and user-submitted recipes will broaden options. Additionally, multilingual support and voice assistants can make the agent more accessible and user-friendly worldwide.</a:t>
            </a: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85000" lnSpcReduction="20000"/>
          </a:bodyPr>
          <a:lstStyle/>
          <a:p>
            <a:pPr marL="305435" indent="-305435"/>
            <a:r>
              <a:rPr lang="en-US" sz="2400" dirty="0"/>
              <a:t>Liu, </a:t>
            </a:r>
            <a:r>
              <a:rPr lang="en-US" sz="2400" dirty="0" err="1"/>
              <a:t>Guoshan</a:t>
            </a:r>
            <a:r>
              <a:rPr lang="en-US" sz="2400" dirty="0"/>
              <a:t>, et al. "Retrieval augmented recipe generation." </a:t>
            </a:r>
            <a:r>
              <a:rPr lang="en-US" sz="2400" i="1" dirty="0"/>
              <a:t>2025 IEEE/CVF Winter Conference on Applications of Computer Vision (WACV)</a:t>
            </a:r>
            <a:r>
              <a:rPr lang="en-US" sz="2400" dirty="0"/>
              <a:t>. IEEE, 2025</a:t>
            </a:r>
            <a:r>
              <a:rPr lang="en-US" sz="2400" dirty="0" smtClean="0"/>
              <a:t>.</a:t>
            </a:r>
          </a:p>
          <a:p>
            <a:pPr marL="305435" indent="-305435"/>
            <a:r>
              <a:rPr lang="en-US" sz="2400" dirty="0" err="1"/>
              <a:t>Razzaq</a:t>
            </a:r>
            <a:r>
              <a:rPr lang="en-US" sz="2400" dirty="0"/>
              <a:t>, Muhammad </a:t>
            </a:r>
            <a:r>
              <a:rPr lang="en-US" sz="2400" dirty="0" err="1"/>
              <a:t>Saad</a:t>
            </a:r>
            <a:r>
              <a:rPr lang="en-US" sz="2400" dirty="0"/>
              <a:t>, et al. "</a:t>
            </a:r>
            <a:r>
              <a:rPr lang="en-US" sz="2400" dirty="0" err="1"/>
              <a:t>Evorecipes</a:t>
            </a:r>
            <a:r>
              <a:rPr lang="en-US" sz="2400" dirty="0"/>
              <a:t>: a generative approach for evolving context-aware recipes." </a:t>
            </a:r>
            <a:r>
              <a:rPr lang="en-US" sz="2400" i="1" dirty="0"/>
              <a:t>IEEE Access</a:t>
            </a:r>
            <a:r>
              <a:rPr lang="en-US" sz="2400" dirty="0"/>
              <a:t> 11 (2023): 74148-74164</a:t>
            </a:r>
            <a:r>
              <a:rPr lang="en-US" sz="2400" dirty="0" smtClean="0"/>
              <a:t>.</a:t>
            </a:r>
          </a:p>
          <a:p>
            <a:pPr marL="305435" indent="-305435"/>
            <a:r>
              <a:rPr lang="en-US" sz="2400" dirty="0" err="1"/>
              <a:t>Soekamto</a:t>
            </a:r>
            <a:r>
              <a:rPr lang="en-US" sz="2400" dirty="0"/>
              <a:t>, </a:t>
            </a:r>
            <a:r>
              <a:rPr lang="en-US" sz="2400" dirty="0" err="1"/>
              <a:t>Yosua</a:t>
            </a:r>
            <a:r>
              <a:rPr lang="en-US" sz="2400" dirty="0"/>
              <a:t> </a:t>
            </a:r>
            <a:r>
              <a:rPr lang="en-US" sz="2400" dirty="0" err="1"/>
              <a:t>Setyawan</a:t>
            </a:r>
            <a:r>
              <a:rPr lang="en-US" sz="2400" dirty="0"/>
              <a:t>, et al. "Pic2Plate: A Vision-Language and Retrieval-Augmented Framework for Personalized Recipe Recommendations." </a:t>
            </a:r>
            <a:r>
              <a:rPr lang="en-US" sz="2400" i="1" dirty="0"/>
              <a:t>Sensors</a:t>
            </a:r>
            <a:r>
              <a:rPr lang="en-US" sz="2400" dirty="0"/>
              <a:t> 25.2 (2025): 449</a:t>
            </a:r>
            <a:r>
              <a:rPr lang="en-US" sz="2400" dirty="0" smtClean="0"/>
              <a:t>.</a:t>
            </a:r>
          </a:p>
          <a:p>
            <a:pPr marL="305435" indent="-305435"/>
            <a:r>
              <a:rPr lang="en-US" sz="2400" dirty="0" err="1"/>
              <a:t>Razzaq</a:t>
            </a:r>
            <a:r>
              <a:rPr lang="en-US" sz="2400" dirty="0"/>
              <a:t>, Muhammad </a:t>
            </a:r>
            <a:r>
              <a:rPr lang="en-US" sz="2400" dirty="0" err="1"/>
              <a:t>Saad</a:t>
            </a:r>
            <a:r>
              <a:rPr lang="en-US" sz="2400" dirty="0"/>
              <a:t>, et al. "</a:t>
            </a:r>
            <a:r>
              <a:rPr lang="en-US" sz="2400" dirty="0" err="1"/>
              <a:t>Evorecipes</a:t>
            </a:r>
            <a:r>
              <a:rPr lang="en-US" sz="2400" dirty="0"/>
              <a:t>: a generative approach for evolving context-aware recipes." </a:t>
            </a:r>
            <a:r>
              <a:rPr lang="en-US" sz="2400" i="1" dirty="0"/>
              <a:t>IEEE Access</a:t>
            </a:r>
            <a:r>
              <a:rPr lang="en-US" sz="2400" dirty="0"/>
              <a:t> 11 (2023): 74148-74164</a:t>
            </a:r>
            <a:r>
              <a:rPr lang="en-US" sz="2400" dirty="0" smtClean="0"/>
              <a:t>.</a:t>
            </a:r>
          </a:p>
          <a:p>
            <a:pPr marL="305435" indent="-305435"/>
            <a:r>
              <a:rPr lang="en-US" sz="2400" dirty="0"/>
              <a:t>Rita, </a:t>
            </a:r>
            <a:r>
              <a:rPr lang="en-US" sz="2400" dirty="0" err="1"/>
              <a:t>Luís</a:t>
            </a:r>
            <a:r>
              <a:rPr lang="en-US" sz="2400" dirty="0"/>
              <a:t>, et al. "Optimizing ingredient substitution using Large Language Models to enhance phytochemical content in recipes." </a:t>
            </a:r>
            <a:r>
              <a:rPr lang="en-US" sz="2400" i="1" dirty="0"/>
              <a:t>Machine Learning and Knowledge Extraction</a:t>
            </a:r>
            <a:r>
              <a:rPr lang="en-US" sz="2400" dirty="0"/>
              <a:t> 6.4 (2024): 2738-2752</a:t>
            </a:r>
            <a:r>
              <a:rPr lang="en-US" sz="2400" dirty="0" smtClean="0"/>
              <a:t>.</a:t>
            </a:r>
          </a:p>
          <a:p>
            <a:pPr marL="305435" indent="-305435"/>
            <a:r>
              <a:rPr lang="en-US" sz="2400" dirty="0"/>
              <a:t>Ashraf, </a:t>
            </a:r>
            <a:r>
              <a:rPr lang="en-US" sz="2400" dirty="0" err="1"/>
              <a:t>Mariyam</a:t>
            </a:r>
            <a:r>
              <a:rPr lang="en-US" sz="2400" dirty="0"/>
              <a:t> Mohammed, and M. W. P. </a:t>
            </a:r>
            <a:r>
              <a:rPr lang="en-US" sz="2400" dirty="0" err="1"/>
              <a:t>Maduranga</a:t>
            </a:r>
            <a:r>
              <a:rPr lang="en-US" sz="2400" dirty="0"/>
              <a:t>. "Ingredient-Only Recipe Recommendation via Self-Supervised Contrastive Learning for Sustainable Cooking." </a:t>
            </a:r>
            <a:r>
              <a:rPr lang="en-US" sz="2400" i="1" dirty="0"/>
              <a:t>Journal of Future Artificial Intelligence and Technologies</a:t>
            </a:r>
            <a:r>
              <a:rPr lang="en-US" sz="2400" dirty="0"/>
              <a:t> 2.2 (2025): 215-226.</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p:cNvPicPr>
            <a:picLocks noChangeAspect="1"/>
          </p:cNvPicPr>
          <p:nvPr/>
        </p:nvPicPr>
        <p:blipFill>
          <a:blip r:embed="rId2"/>
          <a:stretch>
            <a:fillRect/>
          </a:stretch>
        </p:blipFill>
        <p:spPr>
          <a:xfrm>
            <a:off x="2606495" y="1326179"/>
            <a:ext cx="6979009" cy="5264421"/>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p:cNvPicPr>
            <a:picLocks noChangeAspect="1"/>
          </p:cNvPicPr>
          <p:nvPr/>
        </p:nvPicPr>
        <p:blipFill>
          <a:blip r:embed="rId2"/>
          <a:stretch>
            <a:fillRect/>
          </a:stretch>
        </p:blipFill>
        <p:spPr>
          <a:xfrm>
            <a:off x="2558868" y="1232452"/>
            <a:ext cx="7074264" cy="5245370"/>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Picture 5"/>
          <p:cNvPicPr>
            <a:picLocks noChangeAspect="1"/>
          </p:cNvPicPr>
          <p:nvPr/>
        </p:nvPicPr>
        <p:blipFill>
          <a:blip r:embed="rId2"/>
          <a:stretch>
            <a:fillRect/>
          </a:stretch>
        </p:blipFill>
        <p:spPr>
          <a:xfrm>
            <a:off x="2539817" y="1706600"/>
            <a:ext cx="7112366" cy="4388076"/>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Autofit/>
          </a:bodyPr>
          <a:lstStyle/>
          <a:p>
            <a:pPr algn="ctr"/>
            <a:r>
              <a:rPr lang="en-US" sz="10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smtClean="0">
                <a:latin typeface="Arial"/>
                <a:ea typeface="+mn-lt"/>
                <a:cs typeface="Arial"/>
              </a:rPr>
              <a:t>Problem Statement</a:t>
            </a:r>
            <a:endParaRPr lang="en-US" dirty="0" smtClean="0">
              <a:latin typeface="Arial"/>
              <a:cs typeface="Arial"/>
            </a:endParaRPr>
          </a:p>
          <a:p>
            <a:pPr marL="305435" indent="-305435"/>
            <a:r>
              <a:rPr lang="en-US" sz="2000" b="1" dirty="0" smtClean="0">
                <a:latin typeface="Arial"/>
                <a:ea typeface="+mn-lt"/>
                <a:cs typeface="Arial"/>
              </a:rPr>
              <a:t>Proposed System/Solution</a:t>
            </a:r>
            <a:endParaRPr lang="en-US" dirty="0" smtClean="0">
              <a:latin typeface="Arial"/>
              <a:cs typeface="Arial"/>
            </a:endParaRPr>
          </a:p>
          <a:p>
            <a:pPr marL="305435" indent="-305435"/>
            <a:r>
              <a:rPr lang="en-US" sz="2000" b="1" dirty="0" smtClean="0">
                <a:latin typeface="Arial"/>
                <a:ea typeface="+mn-lt"/>
                <a:cs typeface="Calibri"/>
              </a:rPr>
              <a:t>System </a:t>
            </a:r>
            <a:r>
              <a:rPr lang="en-US" sz="2000" b="1" dirty="0" smtClean="0">
                <a:latin typeface="Arial"/>
                <a:ea typeface="+mn-lt"/>
                <a:cs typeface="+mn-lt"/>
              </a:rPr>
              <a:t>Development Approach</a:t>
            </a:r>
            <a:endParaRPr lang="en-US" dirty="0" smtClean="0">
              <a:latin typeface="Arial"/>
              <a:ea typeface="+mn-lt"/>
              <a:cs typeface="+mn-lt"/>
            </a:endParaRPr>
          </a:p>
          <a:p>
            <a:pPr marL="305435" indent="-305435"/>
            <a:r>
              <a:rPr lang="en-US" sz="2000" b="1" dirty="0" smtClean="0">
                <a:latin typeface="Arial"/>
                <a:ea typeface="+mn-lt"/>
                <a:cs typeface="+mn-lt"/>
              </a:rPr>
              <a:t>Algorithm &amp; Deployment  </a:t>
            </a:r>
            <a:endParaRPr lang="en-US" dirty="0" smtClean="0">
              <a:latin typeface="Arial"/>
              <a:cs typeface="Calibri"/>
            </a:endParaRPr>
          </a:p>
          <a:p>
            <a:pPr marL="305435" indent="-305435"/>
            <a:r>
              <a:rPr lang="en-US" sz="2000" b="1" dirty="0" smtClean="0">
                <a:latin typeface="Arial"/>
                <a:ea typeface="+mn-lt"/>
                <a:cs typeface="Arial"/>
              </a:rPr>
              <a:t>Result (Output Image)</a:t>
            </a:r>
          </a:p>
          <a:p>
            <a:pPr marL="305435" indent="-305435"/>
            <a:r>
              <a:rPr lang="en-US" sz="2000" b="1" dirty="0" smtClean="0">
                <a:latin typeface="Arial"/>
                <a:ea typeface="+mn-lt"/>
                <a:cs typeface="Arial"/>
              </a:rPr>
              <a:t>Conclusion</a:t>
            </a:r>
            <a:endParaRPr lang="en-US" dirty="0" smtClean="0">
              <a:latin typeface="Arial"/>
              <a:cs typeface="Arial"/>
            </a:endParaRPr>
          </a:p>
          <a:p>
            <a:pPr marL="305435" indent="-305435"/>
            <a:r>
              <a:rPr lang="en-US" sz="2000" b="1" dirty="0" smtClean="0">
                <a:latin typeface="Arial"/>
                <a:ea typeface="+mn-lt"/>
                <a:cs typeface="Arial"/>
              </a:rPr>
              <a:t>Future Scope</a:t>
            </a:r>
          </a:p>
          <a:p>
            <a:pPr marL="305435" indent="-305435"/>
            <a:r>
              <a:rPr lang="en-US" sz="2000" b="1" dirty="0" smtClean="0">
                <a:latin typeface="Arial"/>
                <a:ea typeface="+mn-lt"/>
                <a:cs typeface="Arial"/>
              </a:rPr>
              <a:t>References</a:t>
            </a:r>
            <a:endParaRPr lang="en-US" dirty="0" smtClean="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300" dirty="0"/>
              <a:t>Recipe Preparation Agent The Challenge - A Recipe Preparation Agent helps users cook meals using only the ingredients they have on hand. By inputting available groceries, users receive tailored recipe suggestions using a RAG-based AI system. The agent retrieves relevant recipes and generates step-by-step instructions adapted to ingredient limitations. It offers substitutions, cooking tips, and dietary adjustments based on user preferences or restrictions. Designed to reduce food waste and save time, it turns pantry items into practical meal solutions. This AI assistant makes everyday cooking smarter, simpler, and more sustainable. Technology - Use of IBM cloud lite services /IBM </a:t>
            </a:r>
            <a:r>
              <a:rPr lang="en-US" sz="2300" dirty="0" err="1"/>
              <a:t>Granity</a:t>
            </a:r>
            <a:r>
              <a:rPr lang="en-US" sz="2300" dirty="0"/>
              <a:t> is mandatory. </a:t>
            </a:r>
            <a:endParaRPr lang="en-IN" sz="23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7" name="Content Placeholder 4"/>
          <p:cNvSpPr>
            <a:spLocks noGrp="1"/>
          </p:cNvSpPr>
          <p:nvPr>
            <p:ph idx="1"/>
          </p:nvPr>
        </p:nvSpPr>
        <p:spPr>
          <a:xfrm>
            <a:off x="581192" y="1117984"/>
            <a:ext cx="10515600" cy="6028773"/>
          </a:xfrm>
        </p:spPr>
        <p:txBody>
          <a:bodyPr>
            <a:noAutofit/>
          </a:bodyPr>
          <a:lstStyle/>
          <a:p>
            <a:pPr marL="0" indent="0">
              <a:buNone/>
            </a:pPr>
            <a:r>
              <a:rPr lang="en-US" sz="1300" b="1" dirty="0" smtClean="0">
                <a:latin typeface="Calibri (Body)"/>
              </a:rPr>
              <a:t>Data Collection:</a:t>
            </a:r>
          </a:p>
          <a:p>
            <a:pPr lvl="0" eaLnBrk="0" fontAlgn="base" hangingPunct="0">
              <a:lnSpc>
                <a:spcPct val="100000"/>
              </a:lnSpc>
              <a:spcBef>
                <a:spcPct val="0"/>
              </a:spcBef>
              <a:spcAft>
                <a:spcPct val="0"/>
              </a:spcAft>
              <a:buFont typeface="Wingdings" panose="05000000000000000000" pitchFamily="2" charset="2"/>
              <a:buChar char="§"/>
            </a:pPr>
            <a:r>
              <a:rPr kumimoji="0" lang="en-US" altLang="en-US" sz="1300" i="0" u="none" strike="noStrike" cap="none" normalizeH="0" baseline="0" dirty="0" smtClean="0">
                <a:ln>
                  <a:noFill/>
                </a:ln>
                <a:solidFill>
                  <a:schemeClr val="tx1"/>
                </a:solidFill>
                <a:effectLst/>
                <a:latin typeface="Calibri (Body)"/>
              </a:rPr>
              <a:t>Gather a comprehensive dataset of recipes, including ingredients, preparation steps, cuisine types, cooking time, and dietary information.</a:t>
            </a:r>
          </a:p>
          <a:p>
            <a:pPr lvl="0" eaLnBrk="0" fontAlgn="base" hangingPunct="0">
              <a:lnSpc>
                <a:spcPct val="100000"/>
              </a:lnSpc>
              <a:spcBef>
                <a:spcPct val="0"/>
              </a:spcBef>
              <a:spcAft>
                <a:spcPct val="0"/>
              </a:spcAft>
              <a:buFont typeface="Wingdings" panose="05000000000000000000" pitchFamily="2" charset="2"/>
              <a:buChar char="§"/>
            </a:pPr>
            <a:r>
              <a:rPr kumimoji="0" lang="en-US" altLang="en-US" sz="1300" i="0" u="none" strike="noStrike" cap="none" normalizeH="0" baseline="0" dirty="0" smtClean="0">
                <a:ln>
                  <a:noFill/>
                </a:ln>
                <a:solidFill>
                  <a:schemeClr val="tx1"/>
                </a:solidFill>
                <a:effectLst/>
                <a:latin typeface="Calibri (Body)"/>
              </a:rPr>
              <a:t>Utilize real-time data sources, such as seasonal ingredient availability, local store inventories (if integrated), and user preferences or restrictions (e.g., allergies, vegan).</a:t>
            </a:r>
          </a:p>
          <a:p>
            <a:pPr marL="0" indent="0" eaLnBrk="0" fontAlgn="base" hangingPunct="0">
              <a:lnSpc>
                <a:spcPct val="100000"/>
              </a:lnSpc>
              <a:spcBef>
                <a:spcPct val="0"/>
              </a:spcBef>
              <a:spcAft>
                <a:spcPct val="0"/>
              </a:spcAft>
              <a:buNone/>
            </a:pPr>
            <a:r>
              <a:rPr lang="en-IN" sz="1300" b="1" dirty="0">
                <a:latin typeface="Calibri (Body)"/>
                <a:ea typeface="+mn-lt"/>
                <a:cs typeface="+mn-lt"/>
              </a:rPr>
              <a:t>Data </a:t>
            </a:r>
            <a:r>
              <a:rPr lang="en-IN" sz="1300" b="1" dirty="0" err="1">
                <a:latin typeface="Calibri (Body)"/>
                <a:ea typeface="+mn-lt"/>
                <a:cs typeface="+mn-lt"/>
              </a:rPr>
              <a:t>Preprocessing</a:t>
            </a:r>
            <a:r>
              <a:rPr lang="en-IN" sz="1300" b="1" dirty="0">
                <a:latin typeface="Calibri (Body)"/>
                <a:ea typeface="+mn-lt"/>
                <a:cs typeface="+mn-lt"/>
              </a:rPr>
              <a:t>:</a:t>
            </a:r>
            <a:endParaRPr lang="en-IN" sz="1300" b="1" dirty="0">
              <a:latin typeface="Calibri (Body)"/>
              <a:cs typeface="Calibri"/>
            </a:endParaRPr>
          </a:p>
          <a:p>
            <a:pPr lvl="0" eaLnBrk="0" fontAlgn="base" hangingPunct="0">
              <a:lnSpc>
                <a:spcPct val="100000"/>
              </a:lnSpc>
              <a:spcBef>
                <a:spcPct val="0"/>
              </a:spcBef>
              <a:spcAft>
                <a:spcPct val="0"/>
              </a:spcAft>
              <a:buFont typeface="Wingdings" panose="05000000000000000000" pitchFamily="2" charset="2"/>
              <a:buChar char="§"/>
            </a:pPr>
            <a:r>
              <a:rPr kumimoji="0" lang="en-US" altLang="en-US" sz="1300" i="0" u="none" strike="noStrike" cap="none" normalizeH="0" baseline="0" dirty="0" smtClean="0">
                <a:ln>
                  <a:noFill/>
                </a:ln>
                <a:solidFill>
                  <a:schemeClr val="tx1"/>
                </a:solidFill>
                <a:effectLst/>
                <a:latin typeface="Calibri (Body)"/>
              </a:rPr>
              <a:t>Clean and preprocess the collected recipe data to handle inconsistencies, duplicates, or missing information.</a:t>
            </a:r>
          </a:p>
          <a:p>
            <a:pPr lvl="0" eaLnBrk="0" fontAlgn="base" hangingPunct="0">
              <a:lnSpc>
                <a:spcPct val="100000"/>
              </a:lnSpc>
              <a:spcBef>
                <a:spcPct val="0"/>
              </a:spcBef>
              <a:spcAft>
                <a:spcPct val="0"/>
              </a:spcAft>
              <a:buFont typeface="Wingdings" panose="05000000000000000000" pitchFamily="2" charset="2"/>
              <a:buChar char="§"/>
            </a:pPr>
            <a:r>
              <a:rPr kumimoji="0" lang="en-US" altLang="en-US" sz="1300" i="0" u="none" strike="noStrike" cap="none" normalizeH="0" baseline="0" dirty="0" smtClean="0">
                <a:ln>
                  <a:noFill/>
                </a:ln>
                <a:solidFill>
                  <a:schemeClr val="tx1"/>
                </a:solidFill>
                <a:effectLst/>
                <a:latin typeface="Calibri (Body)"/>
              </a:rPr>
              <a:t>Apply feature engineering to extract key information such as substitute ingredients, portion sizes, or nutritional values.</a:t>
            </a:r>
          </a:p>
          <a:p>
            <a:pPr marL="0" indent="0" eaLnBrk="0" fontAlgn="base" hangingPunct="0">
              <a:lnSpc>
                <a:spcPct val="100000"/>
              </a:lnSpc>
              <a:spcBef>
                <a:spcPct val="0"/>
              </a:spcBef>
              <a:spcAft>
                <a:spcPct val="0"/>
              </a:spcAft>
              <a:buNone/>
            </a:pPr>
            <a:r>
              <a:rPr lang="en-IN" sz="1300" b="1" dirty="0">
                <a:latin typeface="Calibri (Body)"/>
                <a:ea typeface="+mn-lt"/>
                <a:cs typeface="+mn-lt"/>
              </a:rPr>
              <a:t>Machine Learning Algorithm:</a:t>
            </a:r>
            <a:endParaRPr lang="en-IN" sz="1300" b="1" dirty="0">
              <a:latin typeface="Calibri (Body)"/>
              <a:cs typeface="Calibri"/>
            </a:endParaRPr>
          </a:p>
          <a:p>
            <a:pPr eaLnBrk="0" fontAlgn="base" hangingPunct="0">
              <a:lnSpc>
                <a:spcPct val="100000"/>
              </a:lnSpc>
              <a:spcBef>
                <a:spcPct val="0"/>
              </a:spcBef>
              <a:spcAft>
                <a:spcPct val="0"/>
              </a:spcAft>
              <a:buFont typeface="Wingdings" panose="05000000000000000000" pitchFamily="2" charset="2"/>
              <a:buChar char="§"/>
            </a:pPr>
            <a:r>
              <a:rPr kumimoji="0" lang="en-US" altLang="en-US" sz="1300" i="0" u="none" strike="noStrike" cap="none" normalizeH="0" baseline="0" dirty="0" smtClean="0">
                <a:ln>
                  <a:noFill/>
                </a:ln>
                <a:solidFill>
                  <a:schemeClr val="tx1"/>
                </a:solidFill>
                <a:effectLst/>
                <a:latin typeface="Calibri (Body)"/>
              </a:rPr>
              <a:t>Implement a retriever to search the recipe database for meals that match the user’s available ingredients.</a:t>
            </a:r>
          </a:p>
          <a:p>
            <a:pPr lvl="0" eaLnBrk="0" fontAlgn="base" hangingPunct="0">
              <a:lnSpc>
                <a:spcPct val="100000"/>
              </a:lnSpc>
              <a:spcBef>
                <a:spcPct val="0"/>
              </a:spcBef>
              <a:spcAft>
                <a:spcPct val="0"/>
              </a:spcAft>
              <a:buFont typeface="Wingdings" panose="05000000000000000000" pitchFamily="2" charset="2"/>
              <a:buChar char="§"/>
            </a:pPr>
            <a:r>
              <a:rPr kumimoji="0" lang="en-US" altLang="en-US" sz="1300" i="0" u="none" strike="noStrike" cap="none" normalizeH="0" baseline="0" dirty="0" smtClean="0">
                <a:ln>
                  <a:noFill/>
                </a:ln>
                <a:solidFill>
                  <a:schemeClr val="tx1"/>
                </a:solidFill>
                <a:effectLst/>
                <a:latin typeface="Calibri (Body)"/>
              </a:rPr>
              <a:t>Integrate a generator (using IBM Watson NLP or IBM </a:t>
            </a:r>
            <a:r>
              <a:rPr kumimoji="0" lang="en-US" altLang="en-US" sz="1300" i="0" u="none" strike="noStrike" cap="none" normalizeH="0" baseline="0" dirty="0" err="1" smtClean="0">
                <a:ln>
                  <a:noFill/>
                </a:ln>
                <a:solidFill>
                  <a:schemeClr val="tx1"/>
                </a:solidFill>
                <a:effectLst/>
                <a:latin typeface="Calibri (Body)"/>
              </a:rPr>
              <a:t>Granity</a:t>
            </a:r>
            <a:r>
              <a:rPr kumimoji="0" lang="en-US" altLang="en-US" sz="1300" i="0" u="none" strike="noStrike" cap="none" normalizeH="0" baseline="0" dirty="0" smtClean="0">
                <a:ln>
                  <a:noFill/>
                </a:ln>
                <a:solidFill>
                  <a:schemeClr val="tx1"/>
                </a:solidFill>
                <a:effectLst/>
                <a:latin typeface="Calibri (Body)"/>
              </a:rPr>
              <a:t>) to adapt the retrieved recipes by:</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sz="1300" i="0" u="none" strike="noStrike" cap="none" normalizeH="0" baseline="0" dirty="0" smtClean="0">
                <a:ln>
                  <a:noFill/>
                </a:ln>
                <a:solidFill>
                  <a:schemeClr val="tx1"/>
                </a:solidFill>
                <a:effectLst/>
                <a:latin typeface="Calibri (Body)"/>
              </a:rPr>
              <a:t>Suggesting substitutions for missing ingredients.</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sz="1300" i="0" u="none" strike="noStrike" cap="none" normalizeH="0" baseline="0" dirty="0" smtClean="0">
                <a:ln>
                  <a:noFill/>
                </a:ln>
                <a:solidFill>
                  <a:schemeClr val="tx1"/>
                </a:solidFill>
                <a:effectLst/>
                <a:latin typeface="Calibri (Body)"/>
              </a:rPr>
              <a:t>Adjusting portion sizes and steps.</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sz="1300" i="0" u="none" strike="noStrike" cap="none" normalizeH="0" baseline="0" dirty="0" smtClean="0">
                <a:ln>
                  <a:noFill/>
                </a:ln>
                <a:solidFill>
                  <a:schemeClr val="tx1"/>
                </a:solidFill>
                <a:effectLst/>
                <a:latin typeface="Calibri (Body)"/>
              </a:rPr>
              <a:t>Providing cooking tips and dietary modifications.</a:t>
            </a:r>
          </a:p>
          <a:p>
            <a:pPr marL="0" indent="0" eaLnBrk="0" fontAlgn="base" hangingPunct="0">
              <a:lnSpc>
                <a:spcPct val="100000"/>
              </a:lnSpc>
              <a:spcBef>
                <a:spcPct val="0"/>
              </a:spcBef>
              <a:spcAft>
                <a:spcPct val="0"/>
              </a:spcAft>
              <a:buNone/>
            </a:pPr>
            <a:r>
              <a:rPr lang="en-IN" sz="1300" b="1" dirty="0" smtClean="0">
                <a:latin typeface="Calibri (Body)"/>
                <a:ea typeface="+mn-lt"/>
                <a:cs typeface="+mn-lt"/>
              </a:rPr>
              <a:t>Deployment</a:t>
            </a:r>
            <a:r>
              <a:rPr lang="en-IN" sz="1300" b="1" dirty="0">
                <a:latin typeface="Calibri (Body)"/>
                <a:ea typeface="+mn-lt"/>
                <a:cs typeface="+mn-lt"/>
              </a:rPr>
              <a:t>:</a:t>
            </a:r>
            <a:endParaRPr lang="en-IN" sz="1300" b="1" dirty="0">
              <a:latin typeface="Calibri (Body)"/>
              <a:cs typeface="Calibri"/>
            </a:endParaRPr>
          </a:p>
          <a:p>
            <a:pPr lvl="0" eaLnBrk="0" fontAlgn="base" hangingPunct="0">
              <a:lnSpc>
                <a:spcPct val="100000"/>
              </a:lnSpc>
              <a:spcBef>
                <a:spcPct val="0"/>
              </a:spcBef>
              <a:spcAft>
                <a:spcPct val="0"/>
              </a:spcAft>
              <a:buFont typeface="Wingdings" panose="05000000000000000000" pitchFamily="2" charset="2"/>
              <a:buChar char="§"/>
            </a:pPr>
            <a:r>
              <a:rPr kumimoji="0" lang="en-US" altLang="en-US" sz="1300" i="0" u="none" strike="noStrike" cap="none" normalizeH="0" baseline="0" dirty="0" smtClean="0">
                <a:ln>
                  <a:noFill/>
                </a:ln>
                <a:solidFill>
                  <a:schemeClr val="tx1"/>
                </a:solidFill>
                <a:effectLst/>
                <a:latin typeface="Calibri (Body)"/>
              </a:rPr>
              <a:t>Develop an intuitive user interface or application that allows users to input available groceries and receive tailored recipes with step-by-step instructions.</a:t>
            </a:r>
          </a:p>
          <a:p>
            <a:pPr lvl="0" eaLnBrk="0" fontAlgn="base" hangingPunct="0">
              <a:lnSpc>
                <a:spcPct val="100000"/>
              </a:lnSpc>
              <a:spcBef>
                <a:spcPct val="0"/>
              </a:spcBef>
              <a:spcAft>
                <a:spcPct val="0"/>
              </a:spcAft>
              <a:buFont typeface="Wingdings" panose="05000000000000000000" pitchFamily="2" charset="2"/>
              <a:buChar char="§"/>
            </a:pPr>
            <a:r>
              <a:rPr kumimoji="0" lang="en-US" altLang="en-US" sz="1300" i="0" u="none" strike="noStrike" cap="none" normalizeH="0" baseline="0" dirty="0" smtClean="0">
                <a:ln>
                  <a:noFill/>
                </a:ln>
                <a:solidFill>
                  <a:schemeClr val="tx1"/>
                </a:solidFill>
                <a:effectLst/>
                <a:latin typeface="Calibri (Body)"/>
              </a:rPr>
              <a:t>Deploy the solution using IBM Cloud Lite services, leveraging IBM Cloud Functions, IBM </a:t>
            </a:r>
            <a:r>
              <a:rPr kumimoji="0" lang="en-US" altLang="en-US" sz="1300" i="0" u="none" strike="noStrike" cap="none" normalizeH="0" baseline="0" dirty="0" err="1" smtClean="0">
                <a:ln>
                  <a:noFill/>
                </a:ln>
                <a:solidFill>
                  <a:schemeClr val="tx1"/>
                </a:solidFill>
                <a:effectLst/>
                <a:latin typeface="Calibri (Body)"/>
              </a:rPr>
              <a:t>Cloudant</a:t>
            </a:r>
            <a:r>
              <a:rPr kumimoji="0" lang="en-US" altLang="en-US" sz="1300" i="0" u="none" strike="noStrike" cap="none" normalizeH="0" baseline="0" dirty="0" smtClean="0">
                <a:ln>
                  <a:noFill/>
                </a:ln>
                <a:solidFill>
                  <a:schemeClr val="tx1"/>
                </a:solidFill>
                <a:effectLst/>
                <a:latin typeface="Calibri (Body)"/>
              </a:rPr>
              <a:t> for storage, and IBM </a:t>
            </a:r>
            <a:r>
              <a:rPr kumimoji="0" lang="en-US" altLang="en-US" sz="1300" i="0" u="none" strike="noStrike" cap="none" normalizeH="0" baseline="0" dirty="0" err="1" smtClean="0">
                <a:ln>
                  <a:noFill/>
                </a:ln>
                <a:solidFill>
                  <a:schemeClr val="tx1"/>
                </a:solidFill>
                <a:effectLst/>
                <a:latin typeface="Calibri (Body)"/>
              </a:rPr>
              <a:t>Granity</a:t>
            </a:r>
            <a:r>
              <a:rPr kumimoji="0" lang="en-US" altLang="en-US" sz="1300" i="0" u="none" strike="noStrike" cap="none" normalizeH="0" baseline="0" dirty="0" smtClean="0">
                <a:ln>
                  <a:noFill/>
                </a:ln>
                <a:solidFill>
                  <a:schemeClr val="tx1"/>
                </a:solidFill>
                <a:effectLst/>
                <a:latin typeface="Calibri (Body)"/>
              </a:rPr>
              <a:t> for the RAG pipeline.</a:t>
            </a:r>
          </a:p>
          <a:p>
            <a:pPr marL="0" indent="0" eaLnBrk="0" fontAlgn="base" hangingPunct="0">
              <a:lnSpc>
                <a:spcPct val="100000"/>
              </a:lnSpc>
              <a:spcBef>
                <a:spcPct val="0"/>
              </a:spcBef>
              <a:spcAft>
                <a:spcPct val="0"/>
              </a:spcAft>
              <a:buNone/>
            </a:pPr>
            <a:r>
              <a:rPr lang="en-IN" sz="1300" b="1" dirty="0">
                <a:latin typeface="Calibri (Body)"/>
                <a:ea typeface="+mn-lt"/>
                <a:cs typeface="+mn-lt"/>
              </a:rPr>
              <a:t>Evaluation:</a:t>
            </a:r>
            <a:endParaRPr lang="en-IN" sz="1300" b="1" dirty="0">
              <a:latin typeface="Calibri (Body)"/>
              <a:cs typeface="Calibri"/>
            </a:endParaRPr>
          </a:p>
          <a:p>
            <a:pPr lvl="0" eaLnBrk="0" fontAlgn="base" hangingPunct="0">
              <a:lnSpc>
                <a:spcPct val="100000"/>
              </a:lnSpc>
              <a:spcBef>
                <a:spcPct val="0"/>
              </a:spcBef>
              <a:spcAft>
                <a:spcPct val="0"/>
              </a:spcAft>
              <a:buFont typeface="Wingdings" panose="05000000000000000000" pitchFamily="2" charset="2"/>
              <a:buChar char="§"/>
            </a:pPr>
            <a:r>
              <a:rPr kumimoji="0" lang="en-US" altLang="en-US" sz="1300" i="0" u="none" strike="noStrike" cap="none" normalizeH="0" baseline="0" dirty="0" smtClean="0">
                <a:ln>
                  <a:noFill/>
                </a:ln>
                <a:solidFill>
                  <a:schemeClr val="tx1"/>
                </a:solidFill>
                <a:effectLst/>
                <a:latin typeface="Calibri (Body)"/>
              </a:rPr>
              <a:t>Assess the quality and relevance of the recommended recipes using user feedback and metrics like user satisfaction, recipe relevance score, and system response time.</a:t>
            </a:r>
          </a:p>
          <a:p>
            <a:pPr lvl="0" eaLnBrk="0" fontAlgn="base" hangingPunct="0">
              <a:lnSpc>
                <a:spcPct val="100000"/>
              </a:lnSpc>
              <a:spcBef>
                <a:spcPct val="0"/>
              </a:spcBef>
              <a:spcAft>
                <a:spcPct val="0"/>
              </a:spcAft>
              <a:buFont typeface="Wingdings" panose="05000000000000000000" pitchFamily="2" charset="2"/>
              <a:buChar char="§"/>
            </a:pPr>
            <a:r>
              <a:rPr kumimoji="0" lang="en-US" altLang="en-US" sz="1300" i="0" u="none" strike="noStrike" cap="none" normalizeH="0" baseline="0" dirty="0" smtClean="0">
                <a:ln>
                  <a:noFill/>
                </a:ln>
                <a:solidFill>
                  <a:schemeClr val="tx1"/>
                </a:solidFill>
                <a:effectLst/>
                <a:latin typeface="Calibri (Body)"/>
              </a:rPr>
              <a:t>Continuously fine-tune the AI system based on real user interactions to improve recipe suggestions, substitutions, and cooking tips.</a:t>
            </a:r>
          </a:p>
          <a:p>
            <a:pPr marL="0" lvl="0" indent="0" eaLnBrk="0" fontAlgn="base" hangingPunct="0">
              <a:lnSpc>
                <a:spcPct val="100000"/>
              </a:lnSpc>
              <a:spcBef>
                <a:spcPct val="0"/>
              </a:spcBef>
              <a:spcAft>
                <a:spcPct val="0"/>
              </a:spcAft>
              <a:buNone/>
            </a:pPr>
            <a:r>
              <a:rPr lang="en-US" altLang="en-US" sz="1300" b="1" dirty="0" smtClean="0">
                <a:latin typeface="Calibri (Body)"/>
              </a:rPr>
              <a:t>Result:</a:t>
            </a:r>
          </a:p>
          <a:p>
            <a:pPr lvl="0" eaLnBrk="0" fontAlgn="base" hangingPunct="0">
              <a:lnSpc>
                <a:spcPct val="100000"/>
              </a:lnSpc>
              <a:spcBef>
                <a:spcPct val="0"/>
              </a:spcBef>
              <a:spcAft>
                <a:spcPct val="0"/>
              </a:spcAft>
              <a:buFont typeface="Wingdings" panose="05000000000000000000" pitchFamily="2" charset="2"/>
              <a:buChar char="§"/>
            </a:pPr>
            <a:r>
              <a:rPr lang="en-US" sz="1300" dirty="0" smtClean="0">
                <a:latin typeface="Calibri (Body)"/>
              </a:rPr>
              <a:t>By intelligently combining recipe retrieval and generative AI, the proposed Recipe Preparation Agent helps users make the most of their pantry items, reduces food waste, and transforms everyday cooking into a smarter, simpler, and more sustainable experience</a:t>
            </a:r>
            <a:endParaRPr kumimoji="0" lang="en-US" altLang="en-US" sz="1300" i="0" u="none" strike="noStrike" cap="none" normalizeH="0" baseline="0" dirty="0" smtClean="0">
              <a:ln>
                <a:noFill/>
              </a:ln>
              <a:solidFill>
                <a:schemeClr val="tx1"/>
              </a:solidFill>
              <a:effectLst/>
              <a:latin typeface="Calibri (Body)"/>
            </a:endParaRPr>
          </a:p>
          <a:p>
            <a:pPr marL="0" lvl="0" indent="0" eaLnBrk="0" fontAlgn="base" hangingPunct="0">
              <a:lnSpc>
                <a:spcPct val="100000"/>
              </a:lnSpc>
              <a:spcBef>
                <a:spcPct val="0"/>
              </a:spcBef>
              <a:spcAft>
                <a:spcPct val="0"/>
              </a:spcAft>
              <a:buNone/>
            </a:pPr>
            <a:endParaRPr kumimoji="0" lang="en-US" altLang="en-US" sz="1300" i="0" u="none" strike="noStrike" cap="none" normalizeH="0" baseline="0" dirty="0" smtClean="0">
              <a:ln>
                <a:noFill/>
              </a:ln>
              <a:solidFill>
                <a:schemeClr val="tx1"/>
              </a:solidFill>
              <a:effectLst/>
              <a:latin typeface="Calibri (Body)"/>
            </a:endParaRPr>
          </a:p>
          <a:p>
            <a:pPr marL="0" lvl="0" indent="0" eaLnBrk="0" fontAlgn="base" hangingPunct="0">
              <a:lnSpc>
                <a:spcPct val="100000"/>
              </a:lnSpc>
              <a:spcBef>
                <a:spcPct val="0"/>
              </a:spcBef>
              <a:spcAft>
                <a:spcPct val="0"/>
              </a:spcAft>
              <a:buNone/>
            </a:pPr>
            <a:endParaRPr kumimoji="0" lang="en-US" altLang="en-US" sz="1300" i="0" u="none" strike="noStrike" cap="none" normalizeH="0" baseline="0" dirty="0" smtClean="0">
              <a:ln>
                <a:noFill/>
              </a:ln>
              <a:solidFill>
                <a:schemeClr val="tx1"/>
              </a:solidFill>
              <a:effectLst/>
              <a:latin typeface="Calibri (Body)"/>
            </a:endParaRPr>
          </a:p>
          <a:p>
            <a:pPr lvl="1"/>
            <a:endParaRPr lang="en-US" sz="1300" dirty="0" smtClean="0">
              <a:latin typeface="Calibri (Body)"/>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04729" y="1610035"/>
            <a:ext cx="11787271" cy="4673324"/>
          </a:xfrm>
        </p:spPr>
        <p:txBody>
          <a:bodyPr>
            <a:noAutofit/>
          </a:bodyPr>
          <a:lstStyle/>
          <a:p>
            <a:pPr marL="0" indent="0">
              <a:buNone/>
            </a:pPr>
            <a:r>
              <a:rPr lang="en-US" sz="1200" dirty="0"/>
              <a:t>The </a:t>
            </a:r>
            <a:r>
              <a:rPr lang="en-US" sz="1200" b="1" dirty="0"/>
              <a:t>Recipe Preparation Agent</a:t>
            </a:r>
            <a:r>
              <a:rPr lang="en-US" sz="1200" dirty="0"/>
              <a:t> will be developed and deployed using robust and scalable technologies to ensure smooth operation and accessibility. The key system requirements are as follows</a:t>
            </a:r>
            <a:r>
              <a:rPr lang="en-US" sz="1200" dirty="0" smtClean="0"/>
              <a:t>:</a:t>
            </a:r>
          </a:p>
          <a:p>
            <a:pPr marL="0" indent="0">
              <a:buNone/>
            </a:pPr>
            <a:r>
              <a:rPr lang="en-IN" sz="1200" b="1" dirty="0" smtClean="0">
                <a:solidFill>
                  <a:srgbClr val="0F0F0F"/>
                </a:solidFill>
              </a:rPr>
              <a:t>System requirements</a:t>
            </a:r>
          </a:p>
          <a:p>
            <a:pPr marL="0" indent="0">
              <a:buNone/>
            </a:pPr>
            <a:r>
              <a:rPr lang="en-US" sz="1200" b="1" dirty="0" smtClean="0"/>
              <a:t>Hardware </a:t>
            </a:r>
            <a:r>
              <a:rPr lang="en-US" sz="1200" b="1" dirty="0"/>
              <a:t>Requirements</a:t>
            </a:r>
          </a:p>
          <a:p>
            <a:r>
              <a:rPr lang="en-US" sz="1200" dirty="0"/>
              <a:t>Processor: Minimum Intel i5 or equivalent (recommended Intel i7/i9 or equivalent for training)</a:t>
            </a:r>
          </a:p>
          <a:p>
            <a:r>
              <a:rPr lang="en-US" sz="1200" dirty="0"/>
              <a:t>RAM: Minimum 8 GB (recommended 16 GB or more)</a:t>
            </a:r>
          </a:p>
          <a:p>
            <a:r>
              <a:rPr lang="en-US" sz="1200" dirty="0"/>
              <a:t>Storage: At least 20 GB free disk space for dataset storage, model checkpoints, and logs</a:t>
            </a:r>
          </a:p>
          <a:p>
            <a:r>
              <a:rPr lang="en-US" sz="1200" dirty="0"/>
              <a:t>Internet connection for cloud deployment and real-time data integration</a:t>
            </a:r>
          </a:p>
          <a:p>
            <a:pPr marL="0" indent="0">
              <a:buNone/>
            </a:pPr>
            <a:r>
              <a:rPr lang="en-US" sz="1200" b="1" dirty="0"/>
              <a:t>Software Requirements</a:t>
            </a:r>
          </a:p>
          <a:p>
            <a:r>
              <a:rPr lang="en-US" sz="1200" dirty="0"/>
              <a:t>Operating System: Windows 10/11, </a:t>
            </a:r>
            <a:r>
              <a:rPr lang="en-US" sz="1200" dirty="0" err="1"/>
              <a:t>macOS</a:t>
            </a:r>
            <a:r>
              <a:rPr lang="en-US" sz="1200" dirty="0"/>
              <a:t>, or any Linux distribution</a:t>
            </a:r>
          </a:p>
          <a:p>
            <a:r>
              <a:rPr lang="en-US" sz="1200" dirty="0"/>
              <a:t>Python (version 3.8 or higher)</a:t>
            </a:r>
          </a:p>
          <a:p>
            <a:r>
              <a:rPr lang="en-US" sz="1200" dirty="0"/>
              <a:t>IBM Cloud Lite account with access to:</a:t>
            </a:r>
          </a:p>
          <a:p>
            <a:pPr lvl="1"/>
            <a:r>
              <a:rPr lang="en-US" sz="1200" b="1" dirty="0"/>
              <a:t>IBM Watson NLP</a:t>
            </a:r>
            <a:endParaRPr lang="en-US" sz="1200" dirty="0"/>
          </a:p>
          <a:p>
            <a:pPr lvl="1"/>
            <a:r>
              <a:rPr lang="en-US" sz="1200" b="1" dirty="0"/>
              <a:t>IBM </a:t>
            </a:r>
            <a:r>
              <a:rPr lang="en-US" sz="1200" b="1" dirty="0" err="1"/>
              <a:t>Granity</a:t>
            </a:r>
            <a:r>
              <a:rPr lang="en-US" sz="1200" b="1" dirty="0"/>
              <a:t> (for vector-based retrieval and LLM capabilities)</a:t>
            </a:r>
            <a:endParaRPr lang="en-US" sz="1200" dirty="0"/>
          </a:p>
          <a:p>
            <a:pPr lvl="1"/>
            <a:r>
              <a:rPr lang="en-US" sz="1200" b="1" dirty="0"/>
              <a:t>IBM </a:t>
            </a:r>
            <a:r>
              <a:rPr lang="en-US" sz="1200" b="1" dirty="0" err="1"/>
              <a:t>Cloudant</a:t>
            </a:r>
            <a:r>
              <a:rPr lang="en-US" sz="1200" b="1" dirty="0"/>
              <a:t> or IBM Db2 Lite</a:t>
            </a:r>
            <a:r>
              <a:rPr lang="en-US" sz="1200" dirty="0"/>
              <a:t> for recipe storage</a:t>
            </a:r>
          </a:p>
          <a:p>
            <a:pPr lvl="1"/>
            <a:r>
              <a:rPr lang="en-US" sz="1200" b="1" dirty="0"/>
              <a:t>IBM Cloud Functions</a:t>
            </a:r>
            <a:r>
              <a:rPr lang="en-US" sz="1200" dirty="0"/>
              <a:t> for </a:t>
            </a:r>
            <a:r>
              <a:rPr lang="en-US" sz="1200" dirty="0" err="1"/>
              <a:t>serverless</a:t>
            </a:r>
            <a:r>
              <a:rPr lang="en-US" sz="1200" dirty="0"/>
              <a:t> API handling</a:t>
            </a:r>
          </a:p>
          <a:p>
            <a:pPr lvl="1"/>
            <a:r>
              <a:rPr lang="en-US" sz="1200" b="1" dirty="0"/>
              <a:t>IBM Code Engine</a:t>
            </a:r>
            <a:r>
              <a:rPr lang="en-US" sz="1200" dirty="0"/>
              <a:t> or </a:t>
            </a:r>
            <a:r>
              <a:rPr lang="en-US" sz="1200" b="1" dirty="0"/>
              <a:t>IBM App Runtime</a:t>
            </a:r>
            <a:r>
              <a:rPr lang="en-US" sz="1200" dirty="0"/>
              <a:t> for deployment</a:t>
            </a:r>
          </a:p>
          <a:p>
            <a:r>
              <a:rPr lang="en-US" sz="1200" dirty="0"/>
              <a:t>Web browser for accessing the user </a:t>
            </a:r>
            <a:r>
              <a:rPr lang="en-US" sz="1200" dirty="0" smtClean="0"/>
              <a:t>interface</a:t>
            </a:r>
            <a:endParaRPr lang="en-US" sz="12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942" y="1369402"/>
            <a:ext cx="11029615" cy="4673324"/>
          </a:xfrm>
        </p:spPr>
        <p:txBody>
          <a:bodyPr>
            <a:noAutofit/>
          </a:bodyPr>
          <a:lstStyle/>
          <a:p>
            <a:pPr marL="0" indent="0">
              <a:buNone/>
            </a:pPr>
            <a:r>
              <a:rPr lang="en-IN" sz="1300" b="1" dirty="0">
                <a:solidFill>
                  <a:srgbClr val="0F0F0F"/>
                </a:solidFill>
              </a:rPr>
              <a:t>Library required to build the model</a:t>
            </a:r>
          </a:p>
          <a:p>
            <a:pPr marL="0" indent="0">
              <a:buNone/>
            </a:pPr>
            <a:r>
              <a:rPr lang="en-US" sz="1300" b="1" dirty="0"/>
              <a:t>Core Libraries</a:t>
            </a:r>
          </a:p>
          <a:p>
            <a:r>
              <a:rPr lang="en-US" sz="1300" b="1" dirty="0"/>
              <a:t>pandas</a:t>
            </a:r>
            <a:r>
              <a:rPr lang="en-US" sz="1300" dirty="0"/>
              <a:t> — for data cleaning and preprocessing</a:t>
            </a:r>
          </a:p>
          <a:p>
            <a:r>
              <a:rPr lang="en-US" sz="1300" b="1" dirty="0" err="1"/>
              <a:t>numpy</a:t>
            </a:r>
            <a:r>
              <a:rPr lang="en-US" sz="1300" dirty="0"/>
              <a:t> — for numerical operations</a:t>
            </a:r>
          </a:p>
          <a:p>
            <a:r>
              <a:rPr lang="en-US" sz="1300" b="1" dirty="0" err="1"/>
              <a:t>scikit</a:t>
            </a:r>
            <a:r>
              <a:rPr lang="en-US" sz="1300" b="1" dirty="0"/>
              <a:t>-learn</a:t>
            </a:r>
            <a:r>
              <a:rPr lang="en-US" sz="1300" dirty="0"/>
              <a:t> — for any preprocessing utilities and baseline models</a:t>
            </a:r>
          </a:p>
          <a:p>
            <a:r>
              <a:rPr lang="en-US" sz="1300" b="1" dirty="0"/>
              <a:t>NLTK / </a:t>
            </a:r>
            <a:r>
              <a:rPr lang="en-US" sz="1300" b="1" dirty="0" err="1"/>
              <a:t>spaCy</a:t>
            </a:r>
            <a:r>
              <a:rPr lang="en-US" sz="1300" dirty="0"/>
              <a:t> — for additional NLP tasks if needed</a:t>
            </a:r>
          </a:p>
          <a:p>
            <a:r>
              <a:rPr lang="en-US" sz="1300" b="1" dirty="0"/>
              <a:t>transformers</a:t>
            </a:r>
            <a:r>
              <a:rPr lang="en-US" sz="1300" dirty="0"/>
              <a:t> — for integrating LLM-based generation if combined with open-source models during local development</a:t>
            </a:r>
          </a:p>
          <a:p>
            <a:r>
              <a:rPr lang="en-US" sz="1300" b="1" dirty="0"/>
              <a:t>sentence-transformers</a:t>
            </a:r>
            <a:r>
              <a:rPr lang="en-US" sz="1300" dirty="0"/>
              <a:t> — for vector </a:t>
            </a:r>
            <a:r>
              <a:rPr lang="en-US" sz="1300" dirty="0" err="1"/>
              <a:t>embeddings</a:t>
            </a:r>
            <a:r>
              <a:rPr lang="en-US" sz="1300" dirty="0"/>
              <a:t> in the retriever part (if using custom embedding models before sending to IBM </a:t>
            </a:r>
            <a:r>
              <a:rPr lang="en-US" sz="1300" dirty="0" err="1"/>
              <a:t>Granity</a:t>
            </a:r>
            <a:r>
              <a:rPr lang="en-US" sz="1300" dirty="0"/>
              <a:t>)</a:t>
            </a:r>
          </a:p>
          <a:p>
            <a:r>
              <a:rPr lang="en-US" sz="1300" b="1" dirty="0"/>
              <a:t>requests</a:t>
            </a:r>
            <a:r>
              <a:rPr lang="en-US" sz="1300" dirty="0"/>
              <a:t> — for making API calls to IBM Watson NLP and IBM </a:t>
            </a:r>
            <a:r>
              <a:rPr lang="en-US" sz="1300" dirty="0" err="1"/>
              <a:t>Granity</a:t>
            </a:r>
            <a:r>
              <a:rPr lang="en-US" sz="1300" dirty="0"/>
              <a:t> services</a:t>
            </a:r>
          </a:p>
          <a:p>
            <a:r>
              <a:rPr lang="en-US" sz="1300" b="1" dirty="0"/>
              <a:t>flask</a:t>
            </a:r>
            <a:r>
              <a:rPr lang="en-US" sz="1300" dirty="0"/>
              <a:t> or </a:t>
            </a:r>
            <a:r>
              <a:rPr lang="en-US" sz="1300" b="1" dirty="0" err="1"/>
              <a:t>fastapi</a:t>
            </a:r>
            <a:r>
              <a:rPr lang="en-US" sz="1300" dirty="0"/>
              <a:t> — for building a simple backend API if needed</a:t>
            </a:r>
          </a:p>
          <a:p>
            <a:pPr marL="0" indent="0">
              <a:buNone/>
            </a:pPr>
            <a:r>
              <a:rPr lang="en-US" sz="1300" b="1" dirty="0"/>
              <a:t>IBM SDKs</a:t>
            </a:r>
          </a:p>
          <a:p>
            <a:r>
              <a:rPr lang="en-US" sz="1300" b="1" dirty="0" err="1"/>
              <a:t>ibm</a:t>
            </a:r>
            <a:r>
              <a:rPr lang="en-US" sz="1300" b="1" dirty="0"/>
              <a:t>-cloud-</a:t>
            </a:r>
            <a:r>
              <a:rPr lang="en-US" sz="1300" b="1" dirty="0" err="1"/>
              <a:t>sdk</a:t>
            </a:r>
            <a:r>
              <a:rPr lang="en-US" sz="1300" b="1" dirty="0"/>
              <a:t>-core</a:t>
            </a:r>
            <a:r>
              <a:rPr lang="en-US" sz="1300" dirty="0"/>
              <a:t> — for authenticating and interacting with IBM Cloud services</a:t>
            </a:r>
          </a:p>
          <a:p>
            <a:r>
              <a:rPr lang="en-US" sz="1300" b="1" dirty="0" err="1"/>
              <a:t>ibm-watson</a:t>
            </a:r>
            <a:r>
              <a:rPr lang="en-US" sz="1300" dirty="0"/>
              <a:t> — Python SDK for Watson NLP</a:t>
            </a:r>
          </a:p>
          <a:p>
            <a:r>
              <a:rPr lang="en-US" sz="1300" b="1" dirty="0" err="1"/>
              <a:t>ibm_db</a:t>
            </a:r>
            <a:r>
              <a:rPr lang="en-US" sz="1300" dirty="0"/>
              <a:t> — for connecting to IBM Db2 Lite if used for relational storage</a:t>
            </a:r>
          </a:p>
          <a:p>
            <a:r>
              <a:rPr lang="en-US" sz="1300" b="1" dirty="0" err="1"/>
              <a:t>ibm</a:t>
            </a:r>
            <a:r>
              <a:rPr lang="en-US" sz="1300" b="1" dirty="0"/>
              <a:t>-cos-</a:t>
            </a:r>
            <a:r>
              <a:rPr lang="en-US" sz="1300" b="1" dirty="0" err="1"/>
              <a:t>sdk</a:t>
            </a:r>
            <a:r>
              <a:rPr lang="en-US" sz="1300" dirty="0"/>
              <a:t> — for any file or object storage on IBM Cloud Object Storage</a:t>
            </a:r>
          </a:p>
          <a:p>
            <a:pPr marL="0" indent="0">
              <a:buNone/>
            </a:pPr>
            <a:r>
              <a:rPr lang="en-US" sz="1300" b="1" dirty="0"/>
              <a:t>Frontend </a:t>
            </a:r>
          </a:p>
          <a:p>
            <a:r>
              <a:rPr lang="en-US" sz="1300" b="1" dirty="0" err="1"/>
              <a:t>ReactJS</a:t>
            </a:r>
            <a:r>
              <a:rPr lang="en-US" sz="1300" dirty="0"/>
              <a:t> / </a:t>
            </a:r>
            <a:r>
              <a:rPr lang="en-US" sz="1300" b="1" dirty="0"/>
              <a:t>HTML5/CSS3</a:t>
            </a:r>
            <a:r>
              <a:rPr lang="en-US" sz="1300" dirty="0"/>
              <a:t> — for building the user interface</a:t>
            </a:r>
          </a:p>
          <a:p>
            <a:r>
              <a:rPr lang="en-US" sz="1300" b="1" dirty="0"/>
              <a:t>JavaScript libraries</a:t>
            </a:r>
            <a:r>
              <a:rPr lang="en-US" sz="1300" dirty="0"/>
              <a:t> — for API requests and dynamic </a:t>
            </a:r>
            <a:r>
              <a:rPr lang="en-US" sz="1300" dirty="0" smtClean="0"/>
              <a:t>interaction</a:t>
            </a:r>
            <a:endParaRPr lang="en-US" sz="1300" dirty="0"/>
          </a:p>
        </p:txBody>
      </p:sp>
    </p:spTree>
    <p:extLst>
      <p:ext uri="{BB962C8B-B14F-4D97-AF65-F5344CB8AC3E}">
        <p14:creationId xmlns:p14="http://schemas.microsoft.com/office/powerpoint/2010/main" val="378099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a:bodyPr>
          <a:lstStyle/>
          <a:p>
            <a:pPr marL="305435" indent="-305435"/>
            <a:r>
              <a:rPr lang="en-IN" sz="1800" b="1" dirty="0" smtClean="0">
                <a:ea typeface="+mn-lt"/>
                <a:cs typeface="+mn-lt"/>
              </a:rPr>
              <a:t>Algorithm </a:t>
            </a:r>
            <a:r>
              <a:rPr lang="en-IN" sz="1800" b="1" dirty="0">
                <a:ea typeface="+mn-lt"/>
                <a:cs typeface="+mn-lt"/>
              </a:rPr>
              <a:t>Selection:</a:t>
            </a:r>
            <a:endParaRPr lang="en-IN" sz="1800" dirty="0"/>
          </a:p>
          <a:p>
            <a:r>
              <a:rPr lang="en-US" dirty="0"/>
              <a:t>The Recipe Preparation Agent uses a Retrieval-Augmented Generation (RAG) approach as its core AI framework.</a:t>
            </a:r>
          </a:p>
          <a:p>
            <a:r>
              <a:rPr lang="en-US" dirty="0"/>
              <a:t>The retriever component searches a large recipe database for meals that closely match the user’s available ingredients.</a:t>
            </a:r>
          </a:p>
          <a:p>
            <a:r>
              <a:rPr lang="en-US" dirty="0"/>
              <a:t>The generator component (powered by IBM Watson NLP or IBM </a:t>
            </a:r>
            <a:r>
              <a:rPr lang="en-US" dirty="0" err="1"/>
              <a:t>Granity</a:t>
            </a:r>
            <a:r>
              <a:rPr lang="en-US" dirty="0"/>
              <a:t>) refines these results by rewriting recipes to fit the user’s specific context — for example, adjusting quantities, suggesting substitutions for missing items, or providing dietary adjustments.</a:t>
            </a:r>
          </a:p>
          <a:p>
            <a:r>
              <a:rPr lang="en-US" dirty="0"/>
              <a:t>The RAG framework is ideal because:</a:t>
            </a:r>
          </a:p>
          <a:p>
            <a:r>
              <a:rPr lang="en-US" dirty="0"/>
              <a:t>Recipes are highly dependent on matching discrete ingredients — so a semantic search retriever is well-suited for finding the best matches.</a:t>
            </a:r>
          </a:p>
          <a:p>
            <a:r>
              <a:rPr lang="en-US" dirty="0"/>
              <a:t>Generative AI then customizes the instructions, making the solution flexible, context-aware, and more helpful than a static search alone.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81192" y="1232452"/>
            <a:ext cx="11029615" cy="5291957"/>
          </a:xfrm>
        </p:spPr>
        <p:txBody>
          <a:bodyPr>
            <a:normAutofit/>
          </a:bodyPr>
          <a:lstStyle/>
          <a:p>
            <a:pPr marL="305435" indent="-305435"/>
            <a:r>
              <a:rPr lang="en-IN" sz="1800" b="1" dirty="0">
                <a:ea typeface="+mn-lt"/>
                <a:cs typeface="+mn-lt"/>
              </a:rPr>
              <a:t>Data Input:</a:t>
            </a:r>
            <a:endParaRPr lang="en-IN" sz="1800" dirty="0"/>
          </a:p>
          <a:p>
            <a:pPr lvl="1" defTabSz="91440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solidFill>
                <a:latin typeface="Arial" panose="020B0604020202020204" pitchFamily="34" charset="0"/>
              </a:rPr>
              <a:t>User-input ingredients:</a:t>
            </a:r>
            <a:r>
              <a:rPr lang="en-US" altLang="en-US" sz="1500" dirty="0">
                <a:solidFill>
                  <a:schemeClr val="tx1"/>
                </a:solidFill>
                <a:latin typeface="Arial" panose="020B0604020202020204" pitchFamily="34" charset="0"/>
              </a:rPr>
              <a:t> The list of available groceries entered by the user.</a:t>
            </a:r>
          </a:p>
          <a:p>
            <a:pPr lvl="1" defTabSz="91440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solidFill>
                <a:latin typeface="Arial" panose="020B0604020202020204" pitchFamily="34" charset="0"/>
              </a:rPr>
              <a:t>Recipe dataset:</a:t>
            </a:r>
            <a:r>
              <a:rPr lang="en-US" altLang="en-US" sz="1500" dirty="0">
                <a:solidFill>
                  <a:schemeClr val="tx1"/>
                </a:solidFill>
                <a:latin typeface="Arial" panose="020B0604020202020204" pitchFamily="34" charset="0"/>
              </a:rPr>
              <a:t> A structured database containing recipe names, ingredients, cooking instructions, portion sizes, cuisine type, cooking time, and nutritional info.</a:t>
            </a:r>
          </a:p>
          <a:p>
            <a:pPr lvl="1" defTabSz="91440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solidFill>
                <a:latin typeface="Arial" panose="020B0604020202020204" pitchFamily="34" charset="0"/>
              </a:rPr>
              <a:t>Contextual factors:</a:t>
            </a:r>
            <a:r>
              <a:rPr lang="en-US" altLang="en-US" sz="1500" dirty="0">
                <a:solidFill>
                  <a:schemeClr val="tx1"/>
                </a:solidFill>
                <a:latin typeface="Arial" panose="020B0604020202020204" pitchFamily="34" charset="0"/>
              </a:rPr>
              <a:t> Optional user preferences, dietary restrictions (e.g., vegan, gluten-free), and real-time constraints like preparation time or serving size.</a:t>
            </a:r>
          </a:p>
          <a:p>
            <a:pPr lvl="1" defTabSz="914400" eaLnBrk="0" fontAlgn="base" hangingPunct="0">
              <a:spcBef>
                <a:spcPct val="0"/>
              </a:spcBef>
              <a:spcAft>
                <a:spcPct val="0"/>
              </a:spcAft>
              <a:buClrTx/>
              <a:buSzTx/>
              <a:buFont typeface="Wingdings" panose="05000000000000000000" pitchFamily="2" charset="2"/>
              <a:buChar char="§"/>
            </a:pPr>
            <a:r>
              <a:rPr lang="en-US" altLang="en-US" sz="1500" b="1" dirty="0">
                <a:solidFill>
                  <a:schemeClr val="tx1"/>
                </a:solidFill>
                <a:latin typeface="Arial" panose="020B0604020202020204" pitchFamily="34" charset="0"/>
              </a:rPr>
              <a:t>Optional enrichments:</a:t>
            </a:r>
            <a:r>
              <a:rPr lang="en-US" altLang="en-US" sz="1500" dirty="0">
                <a:solidFill>
                  <a:schemeClr val="tx1"/>
                </a:solidFill>
                <a:latin typeface="Arial" panose="020B0604020202020204" pitchFamily="34" charset="0"/>
              </a:rPr>
              <a:t> Seasonal ingredient availability or local store inventory data (if integrated).</a:t>
            </a:r>
          </a:p>
          <a:p>
            <a:pPr marL="305435" indent="-305435"/>
            <a:r>
              <a:rPr lang="en-IN" sz="1800" b="1" dirty="0" smtClean="0">
                <a:ea typeface="+mn-lt"/>
                <a:cs typeface="+mn-lt"/>
              </a:rPr>
              <a:t>Training </a:t>
            </a:r>
            <a:r>
              <a:rPr lang="en-IN" sz="1800" b="1" dirty="0">
                <a:ea typeface="+mn-lt"/>
                <a:cs typeface="+mn-lt"/>
              </a:rPr>
              <a:t>Process:</a:t>
            </a:r>
            <a:endParaRPr lang="en-IN" sz="1800" dirty="0"/>
          </a:p>
          <a:p>
            <a:pPr marL="324000" lvl="1" indent="0" defTabSz="914400" eaLnBrk="0" fontAlgn="base" hangingPunct="0">
              <a:spcBef>
                <a:spcPct val="0"/>
              </a:spcBef>
              <a:spcAft>
                <a:spcPct val="0"/>
              </a:spcAft>
              <a:buClrTx/>
              <a:buSzTx/>
              <a:buFontTx/>
              <a:buChar char="•"/>
            </a:pPr>
            <a:r>
              <a:rPr lang="en-US" altLang="en-US" sz="1500" b="1" dirty="0">
                <a:solidFill>
                  <a:schemeClr val="tx1"/>
                </a:solidFill>
                <a:latin typeface="Arial" panose="020B0604020202020204" pitchFamily="34" charset="0"/>
              </a:rPr>
              <a:t>Retriever:</a:t>
            </a:r>
            <a:r>
              <a:rPr lang="en-US" altLang="en-US" sz="1500" dirty="0">
                <a:solidFill>
                  <a:schemeClr val="tx1"/>
                </a:solidFill>
                <a:latin typeface="Arial" panose="020B0604020202020204" pitchFamily="34" charset="0"/>
              </a:rPr>
              <a:t> The recipe database is pre-processed and </a:t>
            </a:r>
            <a:r>
              <a:rPr lang="en-US" altLang="en-US" sz="1500" dirty="0" err="1">
                <a:solidFill>
                  <a:schemeClr val="tx1"/>
                </a:solidFill>
                <a:latin typeface="Arial" panose="020B0604020202020204" pitchFamily="34" charset="0"/>
              </a:rPr>
              <a:t>vectorized</a:t>
            </a:r>
            <a:r>
              <a:rPr lang="en-US" altLang="en-US" sz="1500" dirty="0">
                <a:solidFill>
                  <a:schemeClr val="tx1"/>
                </a:solidFill>
                <a:latin typeface="Arial" panose="020B0604020202020204" pitchFamily="34" charset="0"/>
              </a:rPr>
              <a:t> using embedding models. These </a:t>
            </a:r>
            <a:r>
              <a:rPr lang="en-US" altLang="en-US" sz="1500" dirty="0" err="1">
                <a:solidFill>
                  <a:schemeClr val="tx1"/>
                </a:solidFill>
                <a:latin typeface="Arial" panose="020B0604020202020204" pitchFamily="34" charset="0"/>
              </a:rPr>
              <a:t>embeddings</a:t>
            </a:r>
            <a:r>
              <a:rPr lang="en-US" altLang="en-US" sz="1500" dirty="0">
                <a:solidFill>
                  <a:schemeClr val="tx1"/>
                </a:solidFill>
                <a:latin typeface="Arial" panose="020B0604020202020204" pitchFamily="34" charset="0"/>
              </a:rPr>
              <a:t> are stored in a vector database (e.g., IBM </a:t>
            </a:r>
            <a:r>
              <a:rPr lang="en-US" altLang="en-US" sz="1500" dirty="0" err="1">
                <a:solidFill>
                  <a:schemeClr val="tx1"/>
                </a:solidFill>
                <a:latin typeface="Arial" panose="020B0604020202020204" pitchFamily="34" charset="0"/>
              </a:rPr>
              <a:t>Granity</a:t>
            </a:r>
            <a:r>
              <a:rPr lang="en-US" altLang="en-US" sz="1500" dirty="0">
                <a:solidFill>
                  <a:schemeClr val="tx1"/>
                </a:solidFill>
                <a:latin typeface="Arial" panose="020B0604020202020204" pitchFamily="34" charset="0"/>
              </a:rPr>
              <a:t>) to enable fast similarity searches.</a:t>
            </a:r>
          </a:p>
          <a:p>
            <a:pPr marL="324000" lvl="1" indent="0" defTabSz="914400" eaLnBrk="0" fontAlgn="base" hangingPunct="0">
              <a:spcBef>
                <a:spcPct val="0"/>
              </a:spcBef>
              <a:spcAft>
                <a:spcPct val="0"/>
              </a:spcAft>
              <a:buClrTx/>
              <a:buSzTx/>
              <a:buFontTx/>
              <a:buChar char="•"/>
            </a:pPr>
            <a:r>
              <a:rPr lang="en-US" altLang="en-US" sz="1500" dirty="0">
                <a:solidFill>
                  <a:schemeClr val="tx1"/>
                </a:solidFill>
                <a:latin typeface="Arial" panose="020B0604020202020204" pitchFamily="34" charset="0"/>
              </a:rPr>
              <a:t>Recipes are embedded using transformer-based sentence encoders.</a:t>
            </a:r>
          </a:p>
          <a:p>
            <a:pPr marL="324000" lvl="1" indent="0" defTabSz="914400" eaLnBrk="0" fontAlgn="base" hangingPunct="0">
              <a:spcBef>
                <a:spcPct val="0"/>
              </a:spcBef>
              <a:spcAft>
                <a:spcPct val="0"/>
              </a:spcAft>
              <a:buClrTx/>
              <a:buSzTx/>
              <a:buFontTx/>
              <a:buChar char="•"/>
            </a:pPr>
            <a:r>
              <a:rPr lang="en-US" altLang="en-US" sz="1500" dirty="0">
                <a:solidFill>
                  <a:schemeClr val="tx1"/>
                </a:solidFill>
                <a:latin typeface="Arial" panose="020B0604020202020204" pitchFamily="34" charset="0"/>
              </a:rPr>
              <a:t>The vector index is continuously updated if new recipes are added.</a:t>
            </a:r>
          </a:p>
          <a:p>
            <a:pPr marL="324000" lvl="1" indent="0" defTabSz="914400" eaLnBrk="0" fontAlgn="base" hangingPunct="0">
              <a:spcBef>
                <a:spcPct val="0"/>
              </a:spcBef>
              <a:spcAft>
                <a:spcPct val="0"/>
              </a:spcAft>
              <a:buClrTx/>
              <a:buSzTx/>
              <a:buFontTx/>
              <a:buChar char="•"/>
            </a:pPr>
            <a:r>
              <a:rPr lang="en-US" altLang="en-US" sz="1500" b="1" dirty="0">
                <a:solidFill>
                  <a:schemeClr val="tx1"/>
                </a:solidFill>
                <a:latin typeface="Arial" panose="020B0604020202020204" pitchFamily="34" charset="0"/>
              </a:rPr>
              <a:t>Generator:</a:t>
            </a:r>
            <a:r>
              <a:rPr lang="en-US" altLang="en-US" sz="1500" dirty="0">
                <a:solidFill>
                  <a:schemeClr val="tx1"/>
                </a:solidFill>
                <a:latin typeface="Arial" panose="020B0604020202020204" pitchFamily="34" charset="0"/>
              </a:rPr>
              <a:t> The generative model (e.g., Watson NLP or a custom fine-tuned LLM) is trained or configured to rewrite retrieved recipes.</a:t>
            </a:r>
          </a:p>
          <a:p>
            <a:pPr marL="324000" lvl="1" indent="0" defTabSz="914400" eaLnBrk="0" fontAlgn="base" hangingPunct="0">
              <a:spcBef>
                <a:spcPct val="0"/>
              </a:spcBef>
              <a:spcAft>
                <a:spcPct val="0"/>
              </a:spcAft>
              <a:buClrTx/>
              <a:buSzTx/>
              <a:buFontTx/>
              <a:buChar char="•"/>
            </a:pPr>
            <a:r>
              <a:rPr lang="en-US" altLang="en-US" sz="1500" dirty="0">
                <a:solidFill>
                  <a:schemeClr val="tx1"/>
                </a:solidFill>
                <a:latin typeface="Arial" panose="020B0604020202020204" pitchFamily="34" charset="0"/>
              </a:rPr>
              <a:t>Fine-tuning includes handling instructions for substitutions, portion scaling, and dietary tips.</a:t>
            </a:r>
          </a:p>
          <a:p>
            <a:pPr marL="324000" lvl="1" indent="0" defTabSz="914400" eaLnBrk="0" fontAlgn="base" hangingPunct="0">
              <a:spcBef>
                <a:spcPct val="0"/>
              </a:spcBef>
              <a:spcAft>
                <a:spcPct val="0"/>
              </a:spcAft>
              <a:buClrTx/>
              <a:buSzTx/>
              <a:buFontTx/>
              <a:buChar char="•"/>
            </a:pPr>
            <a:r>
              <a:rPr lang="en-US" altLang="en-US" sz="1500" dirty="0">
                <a:solidFill>
                  <a:schemeClr val="tx1"/>
                </a:solidFill>
                <a:latin typeface="Arial" panose="020B0604020202020204" pitchFamily="34" charset="0"/>
              </a:rPr>
              <a:t>Training data includes pairs of recipes and their modified versions to teach the model how to adapt instructions.</a:t>
            </a:r>
          </a:p>
          <a:p>
            <a:pPr marL="324000" lvl="1" indent="0" defTabSz="914400" eaLnBrk="0" fontAlgn="base" hangingPunct="0">
              <a:spcBef>
                <a:spcPct val="0"/>
              </a:spcBef>
              <a:spcAft>
                <a:spcPct val="0"/>
              </a:spcAft>
              <a:buClrTx/>
              <a:buSzTx/>
              <a:buFontTx/>
              <a:buChar char="•"/>
            </a:pPr>
            <a:r>
              <a:rPr lang="en-US" altLang="en-US" sz="1500" b="1" dirty="0">
                <a:solidFill>
                  <a:schemeClr val="tx1"/>
                </a:solidFill>
                <a:latin typeface="Arial" panose="020B0604020202020204" pitchFamily="34" charset="0"/>
              </a:rPr>
              <a:t>Optimization:</a:t>
            </a:r>
            <a:r>
              <a:rPr lang="en-US" altLang="en-US" sz="1500" dirty="0">
                <a:solidFill>
                  <a:schemeClr val="tx1"/>
                </a:solidFill>
                <a:latin typeface="Arial" panose="020B0604020202020204" pitchFamily="34" charset="0"/>
              </a:rPr>
              <a:t> The pipeline may use prompt engineering, parameter tuning, and user feedback to refine outputs for clarity, correctness, and relevance</a:t>
            </a:r>
            <a:r>
              <a:rPr lang="en-US" altLang="en-US" sz="1500" dirty="0" smtClean="0">
                <a:solidFill>
                  <a:schemeClr val="tx1"/>
                </a:solidFill>
                <a:latin typeface="Arial" panose="020B0604020202020204" pitchFamily="34" charset="0"/>
              </a:rPr>
              <a:t>.</a:t>
            </a:r>
            <a:endParaRPr lang="en-US" dirty="0"/>
          </a:p>
        </p:txBody>
      </p:sp>
    </p:spTree>
    <p:extLst>
      <p:ext uri="{BB962C8B-B14F-4D97-AF65-F5344CB8AC3E}">
        <p14:creationId xmlns:p14="http://schemas.microsoft.com/office/powerpoint/2010/main" val="1782852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05435" indent="-305435"/>
            <a:r>
              <a:rPr lang="en-IN" sz="1800" b="1" dirty="0">
                <a:ea typeface="+mn-lt"/>
                <a:cs typeface="+mn-lt"/>
              </a:rPr>
              <a:t>Prediction Process:</a:t>
            </a:r>
            <a:endParaRPr lang="en-IN" sz="1800" dirty="0"/>
          </a:p>
          <a:p>
            <a:pPr marL="594000" lvl="2" indent="0" defTabSz="914400" eaLnBrk="0" fontAlgn="base" hangingPunct="0">
              <a:spcBef>
                <a:spcPct val="0"/>
              </a:spcBef>
              <a:spcAft>
                <a:spcPct val="0"/>
              </a:spcAft>
              <a:buClrTx/>
              <a:buSzTx/>
              <a:buNone/>
            </a:pPr>
            <a:r>
              <a:rPr lang="en-US" altLang="en-US" sz="1800" b="1" dirty="0" smtClean="0">
                <a:solidFill>
                  <a:schemeClr val="tx1"/>
                </a:solidFill>
                <a:latin typeface="Arial" panose="020B0604020202020204" pitchFamily="34" charset="0"/>
              </a:rPr>
              <a:t>Retrieval</a:t>
            </a:r>
            <a:r>
              <a:rPr lang="en-US" altLang="en-US" sz="1800" b="1" dirty="0">
                <a:solidFill>
                  <a:schemeClr val="tx1"/>
                </a:solidFill>
                <a:latin typeface="Arial" panose="020B0604020202020204" pitchFamily="34" charset="0"/>
              </a:rPr>
              <a:t>:</a:t>
            </a:r>
            <a:r>
              <a:rPr lang="en-US" altLang="en-US" sz="1800" dirty="0">
                <a:solidFill>
                  <a:schemeClr val="tx1"/>
                </a:solidFill>
                <a:latin typeface="Arial" panose="020B0604020202020204" pitchFamily="34" charset="0"/>
              </a:rPr>
              <a:t> When a user submits their ingredient list, the retriever performs a semantic similarity search to find recipes with the highest overlap or match.</a:t>
            </a:r>
          </a:p>
          <a:p>
            <a:pPr marL="594000" lvl="2" indent="0" defTabSz="914400" eaLnBrk="0" fontAlgn="base" hangingPunct="0">
              <a:spcBef>
                <a:spcPct val="0"/>
              </a:spcBef>
              <a:spcAft>
                <a:spcPct val="0"/>
              </a:spcAft>
              <a:buClrTx/>
              <a:buSzTx/>
              <a:buNone/>
            </a:pPr>
            <a:r>
              <a:rPr lang="en-US" altLang="en-US" sz="1800" b="1" dirty="0" smtClean="0">
                <a:solidFill>
                  <a:schemeClr val="tx1"/>
                </a:solidFill>
                <a:latin typeface="Arial" panose="020B0604020202020204" pitchFamily="34" charset="0"/>
              </a:rPr>
              <a:t>Generation</a:t>
            </a:r>
            <a:r>
              <a:rPr lang="en-US" altLang="en-US" sz="1800" b="1" dirty="0">
                <a:solidFill>
                  <a:schemeClr val="tx1"/>
                </a:solidFill>
                <a:latin typeface="Arial" panose="020B0604020202020204" pitchFamily="34" charset="0"/>
              </a:rPr>
              <a:t>:</a:t>
            </a:r>
            <a:r>
              <a:rPr lang="en-US" altLang="en-US" sz="1800" dirty="0">
                <a:solidFill>
                  <a:schemeClr val="tx1"/>
                </a:solidFill>
                <a:latin typeface="Arial" panose="020B0604020202020204" pitchFamily="34" charset="0"/>
              </a:rPr>
              <a:t> The generator then:</a:t>
            </a:r>
          </a:p>
          <a:p>
            <a:pPr marL="594000" lvl="2" indent="0" defTabSz="914400" eaLnBrk="0" fontAlgn="base" hangingPunct="0">
              <a:spcBef>
                <a:spcPct val="0"/>
              </a:spcBef>
              <a:spcAft>
                <a:spcPct val="0"/>
              </a:spcAft>
              <a:buClrTx/>
              <a:buSzTx/>
              <a:buNone/>
            </a:pPr>
            <a:r>
              <a:rPr lang="en-US" altLang="en-US" sz="1800" dirty="0">
                <a:solidFill>
                  <a:schemeClr val="tx1"/>
                </a:solidFill>
                <a:latin typeface="Arial" panose="020B0604020202020204" pitchFamily="34" charset="0"/>
              </a:rPr>
              <a:t>Modifies the retrieved recipes to fit only the available ingredients.</a:t>
            </a:r>
          </a:p>
          <a:p>
            <a:pPr marL="594000" lvl="2" indent="0" defTabSz="914400" eaLnBrk="0" fontAlgn="base" hangingPunct="0">
              <a:spcBef>
                <a:spcPct val="0"/>
              </a:spcBef>
              <a:spcAft>
                <a:spcPct val="0"/>
              </a:spcAft>
              <a:buClrTx/>
              <a:buSzTx/>
              <a:buNone/>
            </a:pPr>
            <a:r>
              <a:rPr lang="en-US" altLang="en-US" sz="1800" dirty="0">
                <a:solidFill>
                  <a:schemeClr val="tx1"/>
                </a:solidFill>
                <a:latin typeface="Arial" panose="020B0604020202020204" pitchFamily="34" charset="0"/>
              </a:rPr>
              <a:t>Suggests practical substitutions for missing items.</a:t>
            </a:r>
          </a:p>
          <a:p>
            <a:pPr marL="594000" lvl="2" indent="0" defTabSz="914400" eaLnBrk="0" fontAlgn="base" hangingPunct="0">
              <a:spcBef>
                <a:spcPct val="0"/>
              </a:spcBef>
              <a:spcAft>
                <a:spcPct val="0"/>
              </a:spcAft>
              <a:buClrTx/>
              <a:buSzTx/>
              <a:buNone/>
            </a:pPr>
            <a:r>
              <a:rPr lang="en-US" altLang="en-US" sz="1800" dirty="0">
                <a:solidFill>
                  <a:schemeClr val="tx1"/>
                </a:solidFill>
                <a:latin typeface="Arial" panose="020B0604020202020204" pitchFamily="34" charset="0"/>
              </a:rPr>
              <a:t>Adjusts portion sizes and cooking times as needed.</a:t>
            </a:r>
          </a:p>
          <a:p>
            <a:pPr marL="594000" lvl="2" indent="0" defTabSz="914400" eaLnBrk="0" fontAlgn="base" hangingPunct="0">
              <a:spcBef>
                <a:spcPct val="0"/>
              </a:spcBef>
              <a:spcAft>
                <a:spcPct val="0"/>
              </a:spcAft>
              <a:buClrTx/>
              <a:buSzTx/>
              <a:buNone/>
            </a:pPr>
            <a:r>
              <a:rPr lang="en-US" altLang="en-US" sz="1800" dirty="0">
                <a:solidFill>
                  <a:schemeClr val="tx1"/>
                </a:solidFill>
                <a:latin typeface="Arial" panose="020B0604020202020204" pitchFamily="34" charset="0"/>
              </a:rPr>
              <a:t>Adds relevant cooking tips or dietary notes.</a:t>
            </a:r>
          </a:p>
          <a:p>
            <a:pPr marL="594000" lvl="2" indent="0" defTabSz="914400" eaLnBrk="0" fontAlgn="base" hangingPunct="0">
              <a:spcBef>
                <a:spcPct val="0"/>
              </a:spcBef>
              <a:spcAft>
                <a:spcPct val="0"/>
              </a:spcAft>
              <a:buClrTx/>
              <a:buSzTx/>
              <a:buNone/>
            </a:pPr>
            <a:r>
              <a:rPr lang="en-US" altLang="en-US" sz="1800" b="1" dirty="0">
                <a:solidFill>
                  <a:schemeClr val="tx1"/>
                </a:solidFill>
                <a:latin typeface="Arial" panose="020B0604020202020204" pitchFamily="34" charset="0"/>
              </a:rPr>
              <a:t>Real-time Output:</a:t>
            </a:r>
            <a:r>
              <a:rPr lang="en-US" altLang="en-US" sz="1800" dirty="0">
                <a:solidFill>
                  <a:schemeClr val="tx1"/>
                </a:solidFill>
                <a:latin typeface="Arial" panose="020B0604020202020204" pitchFamily="34" charset="0"/>
              </a:rPr>
              <a:t> The final recipe, instructions, and tips are displayed instantly in the user interface. If integrated, the system can adapt recommendations based on real-time factors like new ingredients or changing dietary needs.</a:t>
            </a:r>
          </a:p>
          <a:p>
            <a:pPr marL="629920" lvl="1" indent="-305435"/>
            <a:endParaRPr lang="en-IN" dirty="0"/>
          </a:p>
        </p:txBody>
      </p:sp>
    </p:spTree>
    <p:extLst>
      <p:ext uri="{BB962C8B-B14F-4D97-AF65-F5344CB8AC3E}">
        <p14:creationId xmlns:p14="http://schemas.microsoft.com/office/powerpoint/2010/main" val="39012018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247</TotalTime>
  <Words>1442</Words>
  <Application>Microsoft Office PowerPoint</Application>
  <PresentationFormat>Widescreen</PresentationFormat>
  <Paragraphs>122</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(Body)</vt:lpstr>
      <vt:lpstr>Calibri Light</vt:lpstr>
      <vt:lpstr>Franklin Gothic Book</vt:lpstr>
      <vt:lpstr>Franklin Gothic Demi</vt:lpstr>
      <vt:lpstr>Wingdings</vt:lpstr>
      <vt:lpstr>Wingdings 2</vt:lpstr>
      <vt:lpstr>DividendVTI</vt:lpstr>
      <vt:lpstr>Recipe preparation agent</vt:lpstr>
      <vt:lpstr>OUTLINE</vt:lpstr>
      <vt:lpstr>Problem Statement</vt:lpstr>
      <vt:lpstr>Proposed Solution</vt:lpstr>
      <vt:lpstr>System  Approach</vt:lpstr>
      <vt:lpstr>PowerPoint Presentation</vt:lpstr>
      <vt:lpstr>Algorithm &amp; Deployment</vt:lpstr>
      <vt:lpstr>PowerPoint Presentation</vt:lpstr>
      <vt:lpstr>PowerPoint Presentation</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46</cp:revision>
  <dcterms:created xsi:type="dcterms:W3CDTF">2021-05-26T16:50:10Z</dcterms:created>
  <dcterms:modified xsi:type="dcterms:W3CDTF">2025-08-04T16:38:05Z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