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66"/>
      </p:cViewPr>
      <p:guideLst>
        <p:guide orient="horz" pos="282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538730" y="2067305"/>
            <a:ext cx="6457695" cy="1001395"/>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IN" altLang="en-US" spc="15" dirty="0"/>
              <a:t>Thamizharasi K</a:t>
            </a:r>
            <a:r>
              <a:rPr lang="en-GB" spc="15" dirty="0">
                <a:latin typeface="Times New Roman" panose="02020603050405020304" pitchFamily="18" charset="0"/>
                <a:cs typeface="Times New Roman" panose="02020603050405020304" pitchFamily="18" charset="0"/>
              </a:rPr>
              <a:t> </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      715521104</a:t>
            </a:r>
            <a:r>
              <a:rPr lang="en-GB" spc="15">
                <a:latin typeface="Times New Roman" panose="02020603050405020304" pitchFamily="18" charset="0"/>
                <a:cs typeface="Times New Roman" panose="02020603050405020304" pitchFamily="18" charset="0"/>
              </a:rPr>
              <a:t>0</a:t>
            </a:r>
            <a:r>
              <a:rPr lang="en-IN" altLang="en-GB" spc="15">
                <a:latin typeface="Times New Roman" panose="02020603050405020304" pitchFamily="18" charset="0"/>
                <a:cs typeface="Times New Roman" panose="02020603050405020304" pitchFamily="18" charset="0"/>
              </a:rPr>
              <a:t>50</a:t>
            </a:r>
            <a:endParaRPr lang="en-IN" altLang="en-GB"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15" name="Content Placeholder 14"/>
          <p:cNvPicPr>
            <a:picLocks noChangeAspect="1"/>
          </p:cNvPicPr>
          <p:nvPr>
            <p:ph sz="half" idx="3"/>
          </p:nvPr>
        </p:nvPicPr>
        <p:blipFill>
          <a:blip r:embed="rId1"/>
          <a:stretch>
            <a:fillRect/>
          </a:stretch>
        </p:blipFill>
        <p:spPr>
          <a:xfrm>
            <a:off x="5330190" y="2092960"/>
            <a:ext cx="4774565" cy="3105150"/>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3" name="Content Placeholder 12"/>
          <p:cNvPicPr>
            <a:picLocks noChangeAspect="1"/>
          </p:cNvPicPr>
          <p:nvPr>
            <p:ph sz="half" idx="2"/>
          </p:nvPr>
        </p:nvPicPr>
        <p:blipFill>
          <a:blip r:embed="rId3"/>
          <a:stretch>
            <a:fillRect/>
          </a:stretch>
        </p:blipFill>
        <p:spPr>
          <a:xfrm>
            <a:off x="1546225" y="2111375"/>
            <a:ext cx="3429000" cy="3119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8185" y="1447800"/>
            <a:ext cx="9629775" cy="4701540"/>
          </a:xfrm>
          <a:prstGeom prst="rect">
            <a:avLst/>
          </a:prstGeom>
          <a:noFill/>
        </p:spPr>
        <p:txBody>
          <a:bodyPr wrap="square" rtlCol="0">
            <a:noAutofit/>
          </a:bodyPr>
          <a:lstStyle/>
          <a:p>
            <a:br>
              <a:rPr lang="en-US" dirty="0">
                <a:latin typeface="Times New Roman" panose="02020603050405020304" pitchFamily="18" charset="0"/>
                <a:cs typeface="Times New Roman" panose="02020603050405020304" pitchFamily="18" charset="0"/>
              </a:rPr>
            </a:br>
            <a:r>
              <a:rPr lang="en-US" sz="2000" b="0" i="0">
                <a:solidFill>
                  <a:srgbClr val="0D0D0D"/>
                </a:solidFill>
                <a:effectLst/>
                <a:latin typeface="Times New Roman" panose="02020603050405020304" pitchFamily="18" charset="0"/>
                <a:cs typeface="Times New Roman" panose="02020603050405020304" pitchFamily="18" charset="0"/>
              </a:rPr>
              <a:t>Our project aims to develop a cutting-edge deep learning model for precise brain tumor detection and classification from MRI or CT scans. By leveraging advanced machine learning techniques, we strive to provide accurate diagnoses, precise tumor localization, and minimized false results. With interpretable outputs and robustness across various settings, our model promises to significantly improve brain tumor diagnosis and treatment planning, ultimately leading to better patient outcomes and more efficient healthcare delivery.</a:t>
            </a:r>
            <a:endParaRPr lang="en-US" sz="2000" b="0" i="0">
              <a:solidFill>
                <a:srgbClr val="0D0D0D"/>
              </a:solidFill>
              <a:effectLst/>
              <a:latin typeface="Times New Roman" panose="02020603050405020304" pitchFamily="18" charset="0"/>
              <a:cs typeface="Times New Roman" panose="02020603050405020304" pitchFamily="18" charset="0"/>
            </a:endParaRPr>
          </a:p>
          <a:p>
            <a:endParaRPr lang="en-US" sz="2000" b="0" i="0">
              <a:solidFill>
                <a:srgbClr val="0D0D0D"/>
              </a:solidFill>
              <a:effectLst/>
              <a:latin typeface="Times New Roman" panose="02020603050405020304" pitchFamily="18" charset="0"/>
              <a:cs typeface="Times New Roman" panose="02020603050405020304" pitchFamily="18" charset="0"/>
            </a:endParaRPr>
          </a:p>
          <a:p>
            <a:endParaRPr lang="en-US" sz="2000" b="0" i="0">
              <a:solidFill>
                <a:srgbClr val="0D0D0D"/>
              </a:solidFill>
              <a:effectLst/>
              <a:latin typeface="Times New Roman" panose="02020603050405020304" pitchFamily="18" charset="0"/>
              <a:cs typeface="Times New Roman" panose="02020603050405020304" pitchFamily="18" charset="0"/>
            </a:endParaRPr>
          </a:p>
          <a:p>
            <a:r>
              <a:rPr lang="en-IN" altLang="en-US" sz="2000" b="0" i="0">
                <a:solidFill>
                  <a:srgbClr val="0D0D0D"/>
                </a:solidFill>
                <a:effectLst/>
                <a:latin typeface="Times New Roman" panose="02020603050405020304" pitchFamily="18" charset="0"/>
                <a:cs typeface="Times New Roman" panose="02020603050405020304" pitchFamily="18" charset="0"/>
              </a:rPr>
              <a:t>Github link:https://github.com/thamizharasikumar/NM.git</a:t>
            </a:r>
            <a:endParaRPr lang="en-IN" altLang="en-US" sz="2000" b="0" i="0">
              <a:solidFill>
                <a:srgbClr val="0D0D0D"/>
              </a:solidFill>
              <a:effectLst/>
              <a:latin typeface="Times New Roman" panose="02020603050405020304" pitchFamily="18" charset="0"/>
              <a:cs typeface="Times New Roman" panose="02020603050405020304" pitchFamily="18" charset="0"/>
            </a:endParaRPr>
          </a:p>
          <a:p>
            <a:r>
              <a:rPr lang="en-IN" altLang="en-US" sz="2000" b="0" i="0">
                <a:solidFill>
                  <a:srgbClr val="0D0D0D"/>
                </a:solidFill>
                <a:effectLst/>
                <a:latin typeface="Times New Roman" panose="02020603050405020304" pitchFamily="18" charset="0"/>
                <a:cs typeface="Times New Roman" panose="02020603050405020304" pitchFamily="18" charset="0"/>
              </a:rPr>
              <a:t>demolink:https://drive.google.com/file/d/1eHCWqPulPEj1DnvUT5VYYaeHoZrSBVF/view?usp=sharing</a:t>
            </a:r>
            <a:endParaRPr lang="en-IN" altLang="en-US" sz="2000" b="0" i="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Sitka Subheading" panose="02000505000000020004" pitchFamily="2" charset="0"/>
              </a:rPr>
              <a:t>PROJECT</a:t>
            </a:r>
            <a:r>
              <a:rPr lang="en-IN" sz="4250" spc="-85" dirty="0">
                <a:latin typeface="Sitka Subheading" panose="02000505000000020004" pitchFamily="2" charset="0"/>
              </a:rPr>
              <a:t> </a:t>
            </a:r>
            <a:r>
              <a:rPr lang="en-IN" sz="4250" spc="25" dirty="0">
                <a:latin typeface="Sitka Subheading" panose="02000505000000020004" pitchFamily="2" charset="0"/>
              </a:rPr>
              <a:t>TITLE</a:t>
            </a:r>
            <a:endParaRPr sz="4250" dirty="0">
              <a:latin typeface="Sitka Subheading" panose="02000505000000020004" pitchFamily="2" charset="0"/>
            </a:endParaRPr>
          </a:p>
        </p:txBody>
      </p:sp>
      <p:sp>
        <p:nvSpPr>
          <p:cNvPr id="23" name="Text Placeholder 22"/>
          <p:cNvSpPr>
            <a:spLocks noGrp="1"/>
          </p:cNvSpPr>
          <p:nvPr>
            <p:ph type="body" idx="1"/>
          </p:nvPr>
        </p:nvSpPr>
        <p:spPr>
          <a:xfrm>
            <a:off x="1596009" y="2304246"/>
            <a:ext cx="8614792" cy="984885"/>
          </a:xfrm>
        </p:spPr>
        <p:txBody>
          <a:bodyPr/>
          <a:lstStyle/>
          <a:p>
            <a:r>
              <a:rPr lang="en-IN" sz="3200" b="1" dirty="0">
                <a:latin typeface="Sitka Subheading" panose="02000505000000020004" pitchFamily="2" charset="0"/>
              </a:rPr>
              <a:t>Brain Tumour Detection Using Deep Learning</a:t>
            </a:r>
            <a:endParaRPr lang="en-IN" sz="3200" b="1" dirty="0">
              <a:latin typeface="Sitka Subheading" panose="02000505000000020004"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25" name="object 9"/>
          <p:cNvSpPr txBox="1"/>
          <p:nvPr/>
        </p:nvSpPr>
        <p:spPr>
          <a:xfrm>
            <a:off x="1596009" y="6644032"/>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279327"/>
            <a:ext cx="7953375" cy="4062730"/>
          </a:xfrm>
        </p:spPr>
        <p:txBody>
          <a:bodyPr/>
          <a:lstStyle/>
          <a:p>
            <a:pPr algn="just"/>
            <a:r>
              <a:rPr lang="en-US" sz="2200" dirty="0">
                <a:latin typeface="Times New Roman" panose="02020603050405020304" pitchFamily="18" charset="0"/>
                <a:cs typeface="Times New Roman" panose="02020603050405020304" pitchFamily="18" charset="0"/>
              </a:rPr>
              <a:t>"Develop a deep learning model capable of accurately detecting and classifying brain tumors from medical imaging data, such as MRI scans or CT scans. The model should be able to differentiate between different types of brain tumors (e.g., gliomas, meningiomas, metastatic tumors) and accurately localize the tumor within the brain. The primary objectives include achieving high sensitivity and specificity in tumor detection, minimizing false positives and false negatives, and providing interpretable outputs to assist medical professionals in diagnosis and treatment planning. Additionally, the model should be robust to variations in imaging quality, patient demographics, and tumor characteristics to ensure generalizability across different clinical settings."</a:t>
            </a:r>
            <a:endParaRPr lang="en-US"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panose="020B0603020202020204"/>
                <a:cs typeface="Trebuchet MS" panose="020B0603020202020204"/>
              </a:rPr>
              <a:t>3</a:t>
            </a:r>
            <a:r>
              <a:rPr sz="1100" spc="20" dirty="0">
                <a:solidFill>
                  <a:srgbClr val="2D83C3"/>
                </a:solidFill>
                <a:latin typeface="Trebuchet MS" panose="020B0603020202020204"/>
                <a:cs typeface="Trebuchet MS" panose="020B0603020202020204"/>
              </a:rPr>
              <a:t>/</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39775" y="1389162"/>
            <a:ext cx="7162800" cy="3692525"/>
          </a:xfrm>
          <a:prstGeom prst="rect">
            <a:avLst/>
          </a:prstGeom>
          <a:noFill/>
        </p:spPr>
        <p:txBody>
          <a:bodyPr wrap="square" rtlCol="0">
            <a:spAutoFit/>
          </a:bodyPr>
          <a:lstStyle/>
          <a:p>
            <a:pPr algn="just"/>
            <a:r>
              <a:rPr lang="en-US" b="0" i="0">
                <a:solidFill>
                  <a:srgbClr val="0D0D0D"/>
                </a:solidFill>
                <a:effectLst/>
                <a:latin typeface="Times New Roman" panose="02020603050405020304" pitchFamily="18" charset="0"/>
                <a:cs typeface="Times New Roman" panose="02020603050405020304" pitchFamily="18" charset="0"/>
              </a:rPr>
              <a:t>Our project aims to develop a deep learning model for detecting and classifying brain tumors from MRI or CT scans. Key objectives include accurate tumor differentiation, precise localization, and interpretable outputs. We'll collect diverse data, develop a robust model, train and evaluate it for performance, and ensure interpretability and robustness across various settings.</a:t>
            </a:r>
            <a:endParaRPr lang="en-US" b="0" i="0">
              <a:solidFill>
                <a:srgbClr val="0D0D0D"/>
              </a:solidFill>
              <a:effectLst/>
              <a:latin typeface="Times New Roman" panose="02020603050405020304" pitchFamily="18" charset="0"/>
              <a:cs typeface="Times New Roman" panose="02020603050405020304" pitchFamily="18" charset="0"/>
            </a:endParaRPr>
          </a:p>
          <a:p>
            <a:pPr algn="just"/>
            <a:endParaRPr lang="en-US"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Expected Outcomes:</a:t>
            </a:r>
            <a:endParaRPr lang="en-US" b="0" i="0">
              <a:solidFill>
                <a:srgbClr val="0D0D0D"/>
              </a:solidFill>
              <a:effectLst/>
              <a:latin typeface="Times New Roman" panose="02020603050405020304" pitchFamily="18" charset="0"/>
              <a:cs typeface="Times New Roman" panose="02020603050405020304" pitchFamily="18" charset="0"/>
            </a:endParaRPr>
          </a:p>
          <a:p>
            <a:pPr algn="just"/>
            <a:endParaRPr lang="en-US"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Accurate brain tumor detection and classification.</a:t>
            </a:r>
            <a:endParaRPr lang="en-US"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Improved interpretability for medical professionals.</a:t>
            </a:r>
            <a:endParaRPr lang="en-US"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Rigorously validated model performance.</a:t>
            </a:r>
            <a:endParaRPr lang="en-US" b="0" i="0">
              <a:solidFill>
                <a:srgbClr val="0D0D0D"/>
              </a:solidFill>
              <a:effectLst/>
              <a:latin typeface="Times New Roman" panose="02020603050405020304" pitchFamily="18" charset="0"/>
              <a:cs typeface="Times New Roman" panose="02020603050405020304" pitchFamily="18" charset="0"/>
            </a:endParaRPr>
          </a:p>
          <a:p>
            <a:pPr algn="just"/>
            <a:r>
              <a:rPr lang="en-US" b="0" i="0">
                <a:solidFill>
                  <a:srgbClr val="0D0D0D"/>
                </a:solidFill>
                <a:effectLst/>
                <a:latin typeface="Times New Roman" panose="02020603050405020304" pitchFamily="18" charset="0"/>
                <a:cs typeface="Times New Roman" panose="02020603050405020304" pitchFamily="18" charset="0"/>
              </a:rPr>
              <a:t>Advancements in brain tumor diagnosis and treatment planning.</a:t>
            </a:r>
            <a:endParaRPr lang="en-US" b="0" i="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295400" y="1745248"/>
            <a:ext cx="3375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Individual investors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Financial analysts</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Traders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Researchers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838200"/>
            <a:ext cx="976312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78460" y="1962150"/>
            <a:ext cx="8032750" cy="5095240"/>
          </a:xfrm>
          <a:prstGeom prst="rect">
            <a:avLst/>
          </a:prstGeom>
          <a:noFill/>
        </p:spPr>
        <p:txBody>
          <a:bodyPr wrap="square" rtlCol="0">
            <a:noAutofit/>
          </a:bodyPr>
          <a:lstStyle/>
          <a:p>
            <a:pPr algn="just"/>
            <a:endParaRPr lang="en-US"/>
          </a:p>
          <a:p>
            <a:pPr algn="just"/>
            <a:r>
              <a:rPr lang="en-US"/>
              <a:t>Our solution involves developing a state-of-the-art deep learning model for accurate brain tumor detection and classification using MRI or CT scans. By leveraging advanced machine learning techniques, we ensure:</a:t>
            </a:r>
            <a:endParaRPr lang="en-US"/>
          </a:p>
          <a:p>
            <a:pPr algn="just"/>
            <a:endParaRPr lang="en-US"/>
          </a:p>
          <a:p>
            <a:pPr algn="just"/>
            <a:r>
              <a:rPr lang="en-IN" altLang="en-US"/>
              <a:t>1) </a:t>
            </a:r>
            <a:r>
              <a:rPr lang="en-US"/>
              <a:t>Accurate Diagnosis: Differentiation between tumor types for informed treatment decisions.</a:t>
            </a:r>
            <a:endParaRPr lang="en-US"/>
          </a:p>
          <a:p>
            <a:pPr algn="just"/>
            <a:r>
              <a:rPr lang="en-IN" altLang="en-US"/>
              <a:t>2) </a:t>
            </a:r>
            <a:r>
              <a:rPr lang="en-US"/>
              <a:t>Precise Localization: Exact tumor localization for targeted therapies and reduced procedural risks.</a:t>
            </a:r>
            <a:endParaRPr lang="en-US"/>
          </a:p>
          <a:p>
            <a:pPr algn="just"/>
            <a:r>
              <a:rPr lang="en-IN" altLang="en-US"/>
              <a:t>3) </a:t>
            </a:r>
            <a:r>
              <a:rPr lang="en-US"/>
              <a:t>Minimized False Results: Rigorous training minimizes false positives and negatives, enhancing reliability.</a:t>
            </a:r>
            <a:endParaRPr lang="en-US"/>
          </a:p>
          <a:p>
            <a:pPr algn="just"/>
            <a:r>
              <a:rPr lang="en-IN" altLang="en-US"/>
              <a:t>4) </a:t>
            </a:r>
            <a:r>
              <a:rPr lang="en-US"/>
              <a:t>Interpretable Outputs: Transparent outputs foster collaboration between the model and medical professionals.</a:t>
            </a:r>
            <a:endParaRPr lang="en-US"/>
          </a:p>
          <a:p>
            <a:pPr algn="just"/>
            <a:r>
              <a:rPr lang="en-IN" altLang="en-US"/>
              <a:t>5) </a:t>
            </a:r>
            <a:r>
              <a:rPr lang="en-US"/>
              <a:t>Robustness and Generalizability: Extensive testing ensures reliability across diverse clinical settings.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609600" y="1577340"/>
            <a:ext cx="7315200" cy="3447098"/>
          </a:xfrm>
        </p:spPr>
        <p:txBody>
          <a:bodyPr/>
          <a:lstStyle/>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time prediction </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a:t>
            </a:r>
            <a:r>
              <a:rPr lang="en-US" sz="1100" spc="20" dirty="0">
                <a:solidFill>
                  <a:srgbClr val="2D83C3"/>
                </a:solidFill>
                <a:latin typeface="Trebuchet MS" panose="020B0603020202020204"/>
                <a:cs typeface="Trebuchet MS" panose="020B0603020202020204"/>
              </a:rPr>
              <a:t>4</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52475" y="1044575"/>
            <a:ext cx="7794625" cy="5712460"/>
          </a:xfrm>
          <a:prstGeom prst="rect">
            <a:avLst/>
          </a:prstGeom>
        </p:spPr>
        <p:txBody>
          <a:bodyPr vert="horz" wrap="square" lIns="0" tIns="12700" rIns="0" bIns="0" rtlCol="0">
            <a:noAutofit/>
          </a:bodyPr>
          <a:lstStyle/>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Architecture Selection</a:t>
            </a:r>
            <a:r>
              <a:rPr lang="en-US" sz="2000">
                <a:latin typeface="Times New Roman" panose="02020603050405020304" pitchFamily="18" charset="0"/>
                <a:cs typeface="Times New Roman" panose="02020603050405020304" pitchFamily="18" charset="0"/>
              </a:rPr>
              <a:t>: Choose deep learning architectures suited for medical image analysis, such as CNNs like U-Net or DenseNet.</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Data Preprocessing</a:t>
            </a:r>
            <a:r>
              <a:rPr lang="en-US" sz="2000">
                <a:latin typeface="Times New Roman" panose="02020603050405020304" pitchFamily="18" charset="0"/>
                <a:cs typeface="Times New Roman" panose="02020603050405020304" pitchFamily="18" charset="0"/>
              </a:rPr>
              <a:t>: Normalize, resize, and augment the dataset for consistency and improved performance.</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Model Development</a:t>
            </a:r>
            <a:r>
              <a:rPr lang="en-US" sz="2000">
                <a:latin typeface="Times New Roman" panose="02020603050405020304" pitchFamily="18" charset="0"/>
                <a:cs typeface="Times New Roman" panose="02020603050405020304" pitchFamily="18" charset="0"/>
              </a:rPr>
              <a:t>: Implement the selected architecture optimized for accuracy and interpretability.</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Training Strategy</a:t>
            </a:r>
            <a:r>
              <a:rPr lang="en-US" sz="2000">
                <a:latin typeface="Times New Roman" panose="02020603050405020304" pitchFamily="18" charset="0"/>
                <a:cs typeface="Times New Roman" panose="02020603050405020304" pitchFamily="18" charset="0"/>
              </a:rPr>
              <a:t>: Train the model on a split dataset, validating to prevent overfitting, and employ transfer learning if necessary.</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Hyperparameter Tuning</a:t>
            </a:r>
            <a:r>
              <a:rPr lang="en-US" sz="2000">
                <a:latin typeface="Times New Roman" panose="02020603050405020304" pitchFamily="18" charset="0"/>
                <a:cs typeface="Times New Roman" panose="02020603050405020304" pitchFamily="18" charset="0"/>
              </a:rPr>
              <a:t>: Fine-tune hyperparameters using techniques like grid search or random search.</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Evaluation Metrics</a:t>
            </a:r>
            <a:r>
              <a:rPr lang="en-US" sz="2000">
                <a:latin typeface="Times New Roman" panose="02020603050405020304" pitchFamily="18" charset="0"/>
                <a:cs typeface="Times New Roman" panose="02020603050405020304" pitchFamily="18" charset="0"/>
              </a:rPr>
              <a:t>: Assess model performance using standard metrics like accuracy, precision, recall, F1-score, and AUC.</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b="1">
                <a:latin typeface="Times New Roman" panose="02020603050405020304" pitchFamily="18" charset="0"/>
                <a:cs typeface="Times New Roman" panose="02020603050405020304" pitchFamily="18" charset="0"/>
              </a:rPr>
              <a:t>Validation and Testing</a:t>
            </a:r>
            <a:r>
              <a:rPr lang="en-US" sz="2000">
                <a:latin typeface="Times New Roman" panose="02020603050405020304" pitchFamily="18" charset="0"/>
                <a:cs typeface="Times New Roman" panose="02020603050405020304" pitchFamily="18" charset="0"/>
              </a:rPr>
              <a:t>: Validate model on unseen data and conduct testing to ensure robustness across different imaging modalities and patient demographics.</a:t>
            </a:r>
            <a:endParaRPr lang="en-US" sz="200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US" sz="2000">
                <a:latin typeface="Times New Roman" panose="02020603050405020304" pitchFamily="18" charset="0"/>
                <a:cs typeface="Times New Roman" panose="02020603050405020304" pitchFamily="18" charset="0"/>
              </a:rPr>
              <a:t>This approach aims to develop a highly accurate and interpretable deep learning model for brain tumor detection and classification, ultimately improving healthcare outcomes.</a:t>
            </a:r>
            <a:endParaRPr lang="en-US" sz="200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61999" y="292417"/>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4647</Words>
  <Application>WPS Presentation</Application>
  <PresentationFormat>Widescreen</PresentationFormat>
  <Paragraphs>120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Sitka Subheading</vt:lpstr>
      <vt:lpstr>Söhne</vt:lpstr>
      <vt:lpstr>Segoe Print</vt:lpstr>
      <vt:lpstr>Calibri</vt:lpstr>
      <vt:lpstr>Microsoft YaHei</vt:lpstr>
      <vt:lpstr>Arial Unicode MS</vt:lpstr>
      <vt:lpstr>Office Theme</vt:lpstr>
      <vt:lpstr>   Thamizharasi K        715521104050</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Thamizharasi</cp:lastModifiedBy>
  <cp:revision>15</cp:revision>
  <dcterms:created xsi:type="dcterms:W3CDTF">2024-04-03T15:27:00Z</dcterms:created>
  <dcterms:modified xsi:type="dcterms:W3CDTF">2024-04-04T15:58:13Z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977AD884F2714F5499EE07DCC6296118_13</vt:lpwstr>
  </property>
  <property fmtid="{D5CDD505-2E9C-101B-9397-08002B2CF9AE}" pid="5" name="KSOProductBuildVer">
    <vt:lpwstr>1033-12.2.0.16731</vt:lpwstr>
  </property>
</Properties>
</file>