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57" r:id="rId5"/>
    <p:sldId id="262" r:id="rId6"/>
    <p:sldId id="263" r:id="rId7"/>
    <p:sldId id="264" r:id="rId8"/>
    <p:sldId id="261" r:id="rId9"/>
    <p:sldId id="265" r:id="rId10"/>
    <p:sldId id="266" r:id="rId11"/>
    <p:sldId id="267" r:id="rId12"/>
    <p:sldId id="268" r:id="rId13"/>
    <p:sldId id="269" r:id="rId14"/>
    <p:sldId id="270" r:id="rId15"/>
    <p:sldId id="271" r:id="rId16"/>
    <p:sldId id="272" r:id="rId17"/>
    <p:sldId id="273" r:id="rId18"/>
    <p:sldId id="274" r:id="rId19"/>
    <p:sldId id="285" r:id="rId20"/>
    <p:sldId id="286" r:id="rId21"/>
    <p:sldId id="287" r:id="rId22"/>
    <p:sldId id="288" r:id="rId23"/>
    <p:sldId id="289" r:id="rId24"/>
    <p:sldId id="290" r:id="rId25"/>
    <p:sldId id="291" r:id="rId26"/>
    <p:sldId id="275" r:id="rId27"/>
    <p:sldId id="276" r:id="rId28"/>
    <p:sldId id="277" r:id="rId29"/>
    <p:sldId id="278" r:id="rId30"/>
    <p:sldId id="279" r:id="rId31"/>
    <p:sldId id="280" r:id="rId32"/>
    <p:sldId id="281" r:id="rId33"/>
    <p:sldId id="282" r:id="rId34"/>
    <p:sldId id="283" r:id="rId35"/>
    <p:sldId id="284"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720" y="72"/>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pt>
    <dgm:pt modelId="{570B11A3-7948-480D-A6DF-6D30FE93FE61}" type="pres">
      <dgm:prSet presAssocID="{3F442EA2-39BA-4C9A-AD59-755D4917D532}" presName="LeftText" presStyleLbl="revTx" presStyleIdx="0" presStyleCnt="0">
        <dgm:presLayoutVars>
          <dgm:bulletEnabled val="1"/>
        </dgm:presLayoutVars>
      </dgm:prSet>
      <dgm:spPr/>
    </dgm:pt>
    <dgm:pt modelId="{75E1D8CE-FF40-4C4A-9817-2362B1118B6D}" type="pres">
      <dgm:prSet presAssocID="{3F442EA2-39BA-4C9A-AD59-755D4917D532}" presName="LeftNode" presStyleLbl="bgImgPlace1" presStyleIdx="0" presStyleCnt="2">
        <dgm:presLayoutVars>
          <dgm:chMax val="2"/>
          <dgm:chPref val="2"/>
        </dgm:presLayoutVars>
      </dgm:prSet>
      <dgm:spPr/>
    </dgm:pt>
    <dgm:pt modelId="{37B708FA-9956-49C1-91FE-A257B80823C4}" type="pres">
      <dgm:prSet presAssocID="{3F442EA2-39BA-4C9A-AD59-755D4917D532}" presName="RightText" presStyleLbl="revTx" presStyleIdx="0" presStyleCnt="0">
        <dgm:presLayoutVars>
          <dgm:bulletEnabled val="1"/>
        </dgm:presLayoutVars>
      </dgm:prSet>
      <dgm:spPr/>
    </dgm:pt>
    <dgm:pt modelId="{3A76F6E3-BE2C-4E68-B27C-D774B28C018E}" type="pres">
      <dgm:prSet presAssocID="{3F442EA2-39BA-4C9A-AD59-755D4917D532}" presName="RightNode" presStyleLbl="bgImgPlace1" presStyleIdx="1" presStyleCnt="2">
        <dgm:presLayoutVars>
          <dgm:chMax val="0"/>
          <dgm:chPref val="0"/>
        </dgm:presLayoutVars>
      </dgm:prSet>
      <dgm:spPr/>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1339090C-9A95-4C05-841C-FA3AF987601B}" srcId="{3F442EA2-39BA-4C9A-AD59-755D4917D532}" destId="{3929B1E1-4BC4-4C73-ABE8-27CEF96A3652}" srcOrd="1" destOrd="0" parTransId="{F356CC76-9117-4B79-A270-BBBAFD3E9C79}" sibTransId="{19BA0C22-38BB-4E9F-89D5-0FF5FF9F12CE}"/>
    <dgm:cxn modelId="{527D590C-3B6A-424C-8480-19D81D93715C}" type="presOf" srcId="{EFF2750D-B4B3-474C-8B62-8B638DC31F7E}" destId="{75E1D8CE-FF40-4C4A-9817-2362B1118B6D}" srcOrd="1" destOrd="1"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62C10234-45D3-426A-8820-4C0D1D8CBA21}" srcId="{4DF9FE7B-F642-4898-A360-D4E3814E1A3D}" destId="{789CD6DB-3A68-4A41-90BD-4F0CBB3617D1}" srcOrd="1" destOrd="0" parTransId="{C0BEB5FF-8DFB-40B9-A228-C0C6097DDDC4}" sibTransId="{1A702531-A59F-4EE2-8246-E2EB0955D8B1}"/>
    <dgm:cxn modelId="{80841240-3F0B-4AA1-9545-3051F0D4721C}" type="presOf" srcId="{3929B1E1-4BC4-4C73-ABE8-27CEF96A3652}" destId="{37B708FA-9956-49C1-91FE-A257B80823C4}" srcOrd="0"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DC28CA91-B3B3-473E-9CDB-75DB610A6149}" type="presOf" srcId="{3929B1E1-4BC4-4C73-ABE8-27CEF96A3652}" destId="{3A76F6E3-BE2C-4E68-B27C-D774B28C018E}" srcOrd="1" destOrd="0"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B3B26E9A-58E5-497B-BD59-F5567958C609}" srcId="{3929B1E1-4BC4-4C73-ABE8-27CEF96A3652}" destId="{0791135C-9DAB-47F6-BE9C-A3E56A2DDA50}" srcOrd="1"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65EDB9B7-FD79-4EA0-9268-14B4EFEBE5AD}" type="presOf" srcId="{99E0600D-9954-43F4-8926-13B8777FAAA1}" destId="{3A76F6E3-BE2C-4E68-B27C-D774B28C018E}" srcOrd="1" destOrd="1" presId="urn:microsoft.com/office/officeart/2009/layout/ReverseList"/>
    <dgm:cxn modelId="{551DBAD0-CA38-4135-8B2C-3AD27E61A7DB}" type="presOf" srcId="{789CD6DB-3A68-4A41-90BD-4F0CBB3617D1}" destId="{570B11A3-7948-480D-A6DF-6D30FE93FE61}" srcOrd="0" destOrd="2" presId="urn:microsoft.com/office/officeart/2009/layout/ReverseList"/>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18932" y="1364969"/>
          <a:ext cx="2890349" cy="1766310"/>
        </a:xfrm>
        <a:prstGeom prst="round2SameRect">
          <a:avLst>
            <a:gd name="adj1" fmla="val 16670"/>
            <a:gd name="adj2" fmla="val 0"/>
          </a:avLst>
        </a:prstGeom>
        <a:solidFill>
          <a:schemeClr val="accent2">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114300" rIns="102870" bIns="114300" numCol="1" spcCol="1270" anchor="t" anchorCtr="0">
          <a:noAutofit/>
        </a:bodyPr>
        <a:lstStyle/>
        <a:p>
          <a:pPr marL="0" lvl="0" indent="0" algn="l" defTabSz="800100">
            <a:lnSpc>
              <a:spcPct val="90000"/>
            </a:lnSpc>
            <a:spcBef>
              <a:spcPct val="0"/>
            </a:spcBef>
            <a:spcAft>
              <a:spcPct val="35000"/>
            </a:spcAft>
            <a:buNone/>
          </a:pPr>
          <a:r>
            <a:rPr lang="en-US" sz="1800" kern="1200" dirty="0"/>
            <a:t>Web Scraping</a:t>
          </a:r>
        </a:p>
        <a:p>
          <a:pPr marL="114300" lvl="1" indent="-114300" algn="l" defTabSz="622300">
            <a:lnSpc>
              <a:spcPct val="90000"/>
            </a:lnSpc>
            <a:spcBef>
              <a:spcPct val="0"/>
            </a:spcBef>
            <a:spcAft>
              <a:spcPct val="15000"/>
            </a:spcAft>
            <a:buChar char="•"/>
          </a:pPr>
          <a:r>
            <a:rPr lang="en-US" sz="1400" kern="1200" dirty="0"/>
            <a:t>Wrote code to collect data</a:t>
          </a:r>
        </a:p>
        <a:p>
          <a:pPr marL="114300" lvl="1" indent="-114300" algn="l" defTabSz="622300">
            <a:lnSpc>
              <a:spcPct val="90000"/>
            </a:lnSpc>
            <a:spcBef>
              <a:spcPct val="0"/>
            </a:spcBef>
            <a:spcAft>
              <a:spcPct val="15000"/>
            </a:spcAft>
            <a:buChar char="•"/>
          </a:pPr>
          <a:r>
            <a:rPr lang="en-US" sz="1400" kern="1200" dirty="0"/>
            <a:t>Ensured the data collected is legitimate and valid</a:t>
          </a:r>
        </a:p>
      </dsp:txBody>
      <dsp:txXfrm rot="5400000">
        <a:off x="629327" y="889190"/>
        <a:ext cx="1680070" cy="2717869"/>
      </dsp:txXfrm>
    </dsp:sp>
    <dsp:sp modelId="{3A76F6E3-BE2C-4E68-B27C-D774B28C018E}">
      <dsp:nvSpPr>
        <dsp:cNvPr id="0" name=""/>
        <dsp:cNvSpPr/>
      </dsp:nvSpPr>
      <dsp:spPr>
        <a:xfrm rot="5400000">
          <a:off x="1827582" y="1364969"/>
          <a:ext cx="2890349" cy="1766310"/>
        </a:xfrm>
        <a:prstGeom prst="round2SameRect">
          <a:avLst>
            <a:gd name="adj1" fmla="val 16670"/>
            <a:gd name="adj2" fmla="val 0"/>
          </a:avLst>
        </a:prstGeom>
        <a:solidFill>
          <a:schemeClr val="accent2">
            <a:tint val="50000"/>
            <a:hueOff val="1952360"/>
            <a:satOff val="-6995"/>
            <a:lumOff val="143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14300" rIns="68580" bIns="114300" numCol="1" spcCol="1270" anchor="t" anchorCtr="0">
          <a:noAutofit/>
        </a:bodyPr>
        <a:lstStyle/>
        <a:p>
          <a:pPr marL="0" lvl="0" indent="0" algn="l" defTabSz="800100">
            <a:lnSpc>
              <a:spcPct val="90000"/>
            </a:lnSpc>
            <a:spcBef>
              <a:spcPct val="0"/>
            </a:spcBef>
            <a:spcAft>
              <a:spcPct val="35000"/>
            </a:spcAft>
            <a:buNone/>
          </a:pPr>
          <a:r>
            <a:rPr lang="en-US" sz="1800" kern="1200" dirty="0"/>
            <a:t>Machine Learning</a:t>
          </a:r>
        </a:p>
        <a:p>
          <a:pPr marL="114300" lvl="1" indent="-114300" algn="l" defTabSz="622300">
            <a:lnSpc>
              <a:spcPct val="90000"/>
            </a:lnSpc>
            <a:spcBef>
              <a:spcPct val="0"/>
            </a:spcBef>
            <a:spcAft>
              <a:spcPct val="15000"/>
            </a:spcAft>
            <a:buChar char="•"/>
          </a:pPr>
          <a:r>
            <a:rPr lang="en-US" sz="1400" kern="1200" dirty="0"/>
            <a:t>Performed Data cleaning, EDA, Visualization etc.</a:t>
          </a:r>
        </a:p>
        <a:p>
          <a:pPr marL="114300" lvl="1" indent="-114300" algn="l" defTabSz="622300">
            <a:lnSpc>
              <a:spcPct val="90000"/>
            </a:lnSpc>
            <a:spcBef>
              <a:spcPct val="0"/>
            </a:spcBef>
            <a:spcAft>
              <a:spcPct val="15000"/>
            </a:spcAft>
            <a:buChar char="•"/>
          </a:pPr>
          <a:r>
            <a:rPr lang="en-US" sz="1400" kern="1200" dirty="0"/>
            <a:t>Created multiple models and hyper tuned them</a:t>
          </a:r>
        </a:p>
      </dsp:txBody>
      <dsp:txXfrm rot="-5400000">
        <a:off x="2389601" y="889190"/>
        <a:ext cx="1680070" cy="2717869"/>
      </dsp:txXfrm>
    </dsp:sp>
    <dsp:sp modelId="{3C49965F-40A9-44AE-AD4B-5DD41A84CED1}">
      <dsp:nvSpPr>
        <dsp:cNvPr id="0" name=""/>
        <dsp:cNvSpPr/>
      </dsp:nvSpPr>
      <dsp:spPr>
        <a:xfrm>
          <a:off x="1426061" y="0"/>
          <a:ext cx="1846514" cy="1846425"/>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426061" y="2649374"/>
          <a:ext cx="1846514" cy="1846425"/>
        </a:xfrm>
        <a:prstGeom prst="circularArrow">
          <a:avLst>
            <a:gd name="adj1" fmla="val 12500"/>
            <a:gd name="adj2" fmla="val 1142322"/>
            <a:gd name="adj3" fmla="val 20457678"/>
            <a:gd name="adj4" fmla="val 10800000"/>
            <a:gd name="adj5" fmla="val 12500"/>
          </a:avLst>
        </a:prstGeom>
        <a:solidFill>
          <a:schemeClr val="accent2">
            <a:hueOff val="1907789"/>
            <a:satOff val="-43528"/>
            <a:lumOff val="1607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Data Cleaning</a:t>
          </a:r>
        </a:p>
      </dsp:txBody>
      <dsp:txXfrm>
        <a:off x="4543" y="36548"/>
        <a:ext cx="2065693" cy="677802"/>
      </dsp:txXfrm>
    </dsp:sp>
    <dsp:sp modelId="{9D677988-374B-4BBA-B73C-8BE59201B4AA}">
      <dsp:nvSpPr>
        <dsp:cNvPr id="0" name=""/>
        <dsp:cNvSpPr/>
      </dsp:nvSpPr>
      <dsp:spPr>
        <a:xfrm>
          <a:off x="4276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774853"/>
        <a:ext cx="1944689" cy="3280996"/>
      </dsp:txXfrm>
    </dsp:sp>
    <dsp:sp modelId="{51EA4E37-9197-43C9-9502-961CC2F00719}">
      <dsp:nvSpPr>
        <dsp:cNvPr id="0" name=""/>
        <dsp:cNvSpPr/>
      </dsp:nvSpPr>
      <dsp:spPr>
        <a:xfrm>
          <a:off x="2383388"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221160"/>
        <a:ext cx="509592" cy="308578"/>
      </dsp:txXfrm>
    </dsp:sp>
    <dsp:sp modelId="{6BB0ABCB-2373-47ED-9774-278F8EE9E9B2}">
      <dsp:nvSpPr>
        <dsp:cNvPr id="0" name=""/>
        <dsp:cNvSpPr/>
      </dsp:nvSpPr>
      <dsp:spPr>
        <a:xfrm>
          <a:off x="33228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Exploratory Data Analysis</a:t>
          </a:r>
        </a:p>
      </dsp:txBody>
      <dsp:txXfrm>
        <a:off x="3322843" y="36548"/>
        <a:ext cx="2065693" cy="677802"/>
      </dsp:txXfrm>
    </dsp:sp>
    <dsp:sp modelId="{93C83A52-6E6B-41FD-9424-D118FD751CED}">
      <dsp:nvSpPr>
        <dsp:cNvPr id="0" name=""/>
        <dsp:cNvSpPr/>
      </dsp:nvSpPr>
      <dsp:spPr>
        <a:xfrm>
          <a:off x="37459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774853"/>
        <a:ext cx="1944689" cy="3280996"/>
      </dsp:txXfrm>
    </dsp:sp>
    <dsp:sp modelId="{A66EA167-6AD2-4AA4-A421-59E2B4561DDF}">
      <dsp:nvSpPr>
        <dsp:cNvPr id="0" name=""/>
        <dsp:cNvSpPr/>
      </dsp:nvSpPr>
      <dsp:spPr>
        <a:xfrm>
          <a:off x="5701689"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221160"/>
        <a:ext cx="509592" cy="308578"/>
      </dsp:txXfrm>
    </dsp:sp>
    <dsp:sp modelId="{3E371716-205E-4EF6-A7ED-14278F63B034}">
      <dsp:nvSpPr>
        <dsp:cNvPr id="0" name=""/>
        <dsp:cNvSpPr/>
      </dsp:nvSpPr>
      <dsp:spPr>
        <a:xfrm>
          <a:off x="6641144"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Visualization and Data Preprocessing</a:t>
          </a:r>
        </a:p>
      </dsp:txBody>
      <dsp:txXfrm>
        <a:off x="6641144" y="36548"/>
        <a:ext cx="2065693" cy="677802"/>
      </dsp:txXfrm>
    </dsp:sp>
    <dsp:sp modelId="{D91F2413-E4E3-4058-AF8C-E44208B5C14B}">
      <dsp:nvSpPr>
        <dsp:cNvPr id="0" name=""/>
        <dsp:cNvSpPr/>
      </dsp:nvSpPr>
      <dsp:spPr>
        <a:xfrm>
          <a:off x="7064238"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774853"/>
        <a:ext cx="1944689" cy="32809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108984"/>
        <a:ext cx="2065693" cy="629138"/>
      </dsp:txXfrm>
    </dsp:sp>
    <dsp:sp modelId="{9D677988-374B-4BBA-B73C-8BE59201B4AA}">
      <dsp:nvSpPr>
        <dsp:cNvPr id="0" name=""/>
        <dsp:cNvSpPr/>
      </dsp:nvSpPr>
      <dsp:spPr>
        <a:xfrm>
          <a:off x="4276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798625"/>
        <a:ext cx="1944689" cy="3527687"/>
      </dsp:txXfrm>
    </dsp:sp>
    <dsp:sp modelId="{51EA4E37-9197-43C9-9502-961CC2F00719}">
      <dsp:nvSpPr>
        <dsp:cNvPr id="0" name=""/>
        <dsp:cNvSpPr/>
      </dsp:nvSpPr>
      <dsp:spPr>
        <a:xfrm>
          <a:off x="2383388"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269265"/>
        <a:ext cx="509592" cy="308578"/>
      </dsp:txXfrm>
    </dsp:sp>
    <dsp:sp modelId="{6BB0ABCB-2373-47ED-9774-278F8EE9E9B2}">
      <dsp:nvSpPr>
        <dsp:cNvPr id="0" name=""/>
        <dsp:cNvSpPr/>
      </dsp:nvSpPr>
      <dsp:spPr>
        <a:xfrm>
          <a:off x="33228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108984"/>
        <a:ext cx="2065693" cy="629138"/>
      </dsp:txXfrm>
    </dsp:sp>
    <dsp:sp modelId="{93C83A52-6E6B-41FD-9424-D118FD751CED}">
      <dsp:nvSpPr>
        <dsp:cNvPr id="0" name=""/>
        <dsp:cNvSpPr/>
      </dsp:nvSpPr>
      <dsp:spPr>
        <a:xfrm>
          <a:off x="37459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798625"/>
        <a:ext cx="1944689" cy="3527687"/>
      </dsp:txXfrm>
    </dsp:sp>
    <dsp:sp modelId="{A66EA167-6AD2-4AA4-A421-59E2B4561DDF}">
      <dsp:nvSpPr>
        <dsp:cNvPr id="0" name=""/>
        <dsp:cNvSpPr/>
      </dsp:nvSpPr>
      <dsp:spPr>
        <a:xfrm>
          <a:off x="5701689"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269265"/>
        <a:ext cx="509592" cy="308578"/>
      </dsp:txXfrm>
    </dsp:sp>
    <dsp:sp modelId="{3E371716-205E-4EF6-A7ED-14278F63B034}">
      <dsp:nvSpPr>
        <dsp:cNvPr id="0" name=""/>
        <dsp:cNvSpPr/>
      </dsp:nvSpPr>
      <dsp:spPr>
        <a:xfrm>
          <a:off x="6641144"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108984"/>
        <a:ext cx="2065693" cy="629138"/>
      </dsp:txXfrm>
    </dsp:sp>
    <dsp:sp modelId="{D91F2413-E4E3-4058-AF8C-E44208B5C14B}">
      <dsp:nvSpPr>
        <dsp:cNvPr id="0" name=""/>
        <dsp:cNvSpPr/>
      </dsp:nvSpPr>
      <dsp:spPr>
        <a:xfrm>
          <a:off x="7064238"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98625"/>
        <a:ext cx="1944689" cy="3527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5,805 rows and 9 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232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7/14/2022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7/14/2022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a:noFill/>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99D2A58A-F6A3-44B4-8553-CA3EAF252FB7}" type="datetime1">
              <a:rPr lang="en-US" smtClean="0"/>
              <a:t>7/14/2022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7859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B8F513F-1C7D-48A3-9E66-761794785CC6}" type="datetime1">
              <a:rPr lang="en-US" smtClean="0"/>
              <a:t>7/14/2022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8703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05BC340-5827-402A-ABD7-86B6900F77A8}" type="datetime1">
              <a:rPr lang="en-US" smtClean="0"/>
              <a:t>7/14/2022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6198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D05BD3E-AD23-4233-B7FD-BCC74AA741B1}" type="datetime1">
              <a:rPr lang="en-US" smtClean="0"/>
              <a:t>7/14/2022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449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a:noFill/>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7/14/2022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2156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CAAEA3F-BC83-4494-8BB2-CF9729692A8C}" type="datetime1">
              <a:rPr lang="en-US" smtClean="0"/>
              <a:t>7/14/2022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345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48BCFC3-C38C-4973-9593-9C0AA203E374}" type="datetime1">
              <a:rPr lang="en-US" smtClean="0"/>
              <a:t>7/14/2022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05768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B00E9B8-A638-47B9-8EAF-A06FB35BB403}" type="datetime1">
              <a:rPr lang="en-US" smtClean="0"/>
              <a:t>7/14/2022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95118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7/14/2022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391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7/14/2022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22803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95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a:solidFill>
            <a:schemeClr val="bg2">
              <a:alpha val="7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solidFill>
              </a:defRPr>
            </a:lvl1pPr>
          </a:lstStyle>
          <a:p>
            <a:fld id="{41B0D41C-F0D3-49F0-8041-67FC705A40C6}" type="datetime1">
              <a:rPr lang="en-US" smtClean="0"/>
              <a:pPr/>
              <a:t>7/14/2022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69573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p>
        </p:txBody>
      </p:sp>
      <p:sp>
        <p:nvSpPr>
          <p:cNvPr id="3" name="Subtitle 2"/>
          <p:cNvSpPr>
            <a:spLocks noGrp="1"/>
          </p:cNvSpPr>
          <p:nvPr>
            <p:ph type="subTitle" idx="1"/>
          </p:nvPr>
        </p:nvSpPr>
        <p:spPr>
          <a:xfrm>
            <a:off x="1293814" y="4724400"/>
            <a:ext cx="8458200" cy="1371600"/>
          </a:xfrm>
        </p:spPr>
        <p:txBody>
          <a:bodyPr>
            <a:normAutofit lnSpcReduction="10000"/>
          </a:bodyPr>
          <a:lstStyle/>
          <a:p>
            <a:r>
              <a:rPr lang="en-US" b="1" dirty="0"/>
              <a:t>Submitted by:</a:t>
            </a:r>
          </a:p>
          <a:p>
            <a:endParaRPr lang="en-US" b="1" dirty="0"/>
          </a:p>
          <a:p>
            <a:r>
              <a:rPr lang="en-US" b="1" dirty="0"/>
              <a:t>Chenthamizh Arasu</a:t>
            </a:r>
            <a:br>
              <a:rPr lang="en-US" b="1" dirty="0"/>
            </a:br>
            <a:r>
              <a:rPr lang="en-US" b="1" dirty="0"/>
              <a:t>(Data Science Intern at Flip Robo Technologies)</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4DD9281-62A9-4F52-A702-9F4030A794C6}"/>
              </a:ext>
            </a:extLst>
          </p:cNvPr>
          <p:cNvSpPr>
            <a:spLocks noGrp="1"/>
          </p:cNvSpPr>
          <p:nvPr>
            <p:ph idx="1"/>
          </p:nvPr>
        </p:nvSpPr>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CD60BA1D-5DE1-4223-8BD6-DAB24FB166F2}"/>
              </a:ext>
            </a:extLst>
          </p:cNvPr>
          <p:cNvSpPr>
            <a:spLocks noGrp="1"/>
          </p:cNvSpPr>
          <p:nvPr>
            <p:ph idx="1"/>
          </p:nvPr>
        </p:nvSpPr>
        <p:spPr/>
        <p:txBody>
          <a:bodyPr>
            <a:normAutofit fontScale="92500"/>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8BEEA151-8B23-44D0-87DF-DC97F7E509AF}"/>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AMD Ryzen 5 3550H with Radeon Vega Mobile Gfx 2.10 GHz</a:t>
            </a:r>
          </a:p>
          <a:p>
            <a:pPr marL="45720" indent="0">
              <a:buNone/>
            </a:pPr>
            <a:r>
              <a:rPr lang="en-IN" dirty="0"/>
              <a:t>GPU 	: AMD Radeon ™ Vega 8 Graphics and NVIDIA GeForce GTX 1650 Ti</a:t>
            </a:r>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EAF2-F1DE-45B8-B69F-D7CFDF73D5AA}"/>
              </a:ext>
            </a:extLst>
          </p:cNvPr>
          <p:cNvSpPr>
            <a:spLocks noGrp="1"/>
          </p:cNvSpPr>
          <p:nvPr>
            <p:ph type="title"/>
          </p:nvPr>
        </p:nvSpPr>
        <p:spPr/>
        <p:txBody>
          <a:bodyPr>
            <a:normAutofit/>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9BF4EBC0-4B60-4059-8342-4C7B108C562F}"/>
              </a:ext>
            </a:extLst>
          </p:cNvPr>
          <p:cNvSpPr txBox="1"/>
          <p:nvPr/>
        </p:nvSpPr>
        <p:spPr>
          <a:xfrm>
            <a:off x="7214424" y="4408510"/>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B8C30E7B-C9A3-43A7-91B4-A04E3DBBAFD1}"/>
              </a:ext>
            </a:extLst>
          </p:cNvPr>
          <p:cNvSpPr txBox="1"/>
          <p:nvPr/>
        </p:nvSpPr>
        <p:spPr>
          <a:xfrm>
            <a:off x="7214424" y="4838946"/>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id="{761A8F22-E107-4AB7-A2E4-C57A21778B92}"/>
              </a:ext>
            </a:extLst>
          </p:cNvPr>
          <p:cNvGraphicFramePr>
            <a:graphicFrameLocks/>
          </p:cNvGraphicFramePr>
          <p:nvPr>
            <p:extLst>
              <p:ext uri="{D42A27DB-BD31-4B8C-83A1-F6EECF244321}">
                <p14:modId xmlns:p14="http://schemas.microsoft.com/office/powerpoint/2010/main" val="4224832207"/>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5F91892E-4286-4DA7-8C9E-5B5D98594222}"/>
              </a:ext>
            </a:extLst>
          </p:cNvPr>
          <p:cNvSpPr txBox="1">
            <a:spLocks/>
          </p:cNvSpPr>
          <p:nvPr/>
        </p:nvSpPr>
        <p:spPr>
          <a:xfrm>
            <a:off x="836612" y="2133600"/>
            <a:ext cx="5573564" cy="4152901"/>
          </a:xfrm>
          <a:prstGeom prst="rect">
            <a:avLst/>
          </a:prstGeom>
        </p:spPr>
        <p:txBody>
          <a:bodyPr>
            <a:normAutofit fontScale="775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73E1-6A1C-4A6F-BE04-D6D303E10EC5}"/>
              </a:ext>
            </a:extLst>
          </p:cNvPr>
          <p:cNvSpPr>
            <a:spLocks noGrp="1"/>
          </p:cNvSpPr>
          <p:nvPr>
            <p:ph type="title"/>
          </p:nvPr>
        </p:nvSpPr>
        <p:spPr/>
        <p:txBody>
          <a:bodyPr/>
          <a:lstStyle/>
          <a:p>
            <a:r>
              <a:rPr lang="en-US" dirty="0"/>
              <a:t>VISUALIZATION USING PANDAS PROFILING REPORT</a:t>
            </a:r>
            <a:endParaRPr lang="en-IN" dirty="0"/>
          </a:p>
        </p:txBody>
      </p:sp>
      <p:pic>
        <p:nvPicPr>
          <p:cNvPr id="6" name="Picture Placeholder 5">
            <a:extLst>
              <a:ext uri="{FF2B5EF4-FFF2-40B4-BE49-F238E27FC236}">
                <a16:creationId xmlns:a16="http://schemas.microsoft.com/office/drawing/2014/main" id="{F4D5AE34-D522-4415-B985-A598096840D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2" b="-312"/>
          <a:stretch/>
        </p:blipFill>
        <p:spPr>
          <a:xfrm>
            <a:off x="227012" y="1219200"/>
            <a:ext cx="7415446" cy="5181600"/>
          </a:xfrm>
        </p:spPr>
      </p:pic>
      <p:sp>
        <p:nvSpPr>
          <p:cNvPr id="4" name="Text Placeholder 3">
            <a:extLst>
              <a:ext uri="{FF2B5EF4-FFF2-40B4-BE49-F238E27FC236}">
                <a16:creationId xmlns:a16="http://schemas.microsoft.com/office/drawing/2014/main" id="{4301A829-10DD-4EE3-B077-3F43506DA003}"/>
              </a:ext>
            </a:extLst>
          </p:cNvPr>
          <p:cNvSpPr>
            <a:spLocks noGrp="1"/>
          </p:cNvSpPr>
          <p:nvPr>
            <p:ph type="body" sz="half" idx="2"/>
          </p:nvPr>
        </p:nvSpPr>
        <p:spPr/>
        <p:txBody>
          <a:bodyPr/>
          <a:lstStyle/>
          <a:p>
            <a:r>
              <a:rPr lang="en-US" dirty="0">
                <a:solidFill>
                  <a:srgbClr val="FFC000"/>
                </a:solidFill>
              </a:rPr>
              <a:t>Here I have made use of pandas profiling to get a gist of my pre processed data and get a insight on the basic overview of my dataset values.</a:t>
            </a:r>
            <a:endParaRPr lang="en-IN" dirty="0">
              <a:solidFill>
                <a:srgbClr val="FFC000"/>
              </a:solidFill>
            </a:endParaRPr>
          </a:p>
        </p:txBody>
      </p:sp>
    </p:spTree>
    <p:extLst>
      <p:ext uri="{BB962C8B-B14F-4D97-AF65-F5344CB8AC3E}">
        <p14:creationId xmlns:p14="http://schemas.microsoft.com/office/powerpoint/2010/main" val="69427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18597"/>
            <a:ext cx="4700587" cy="2811405"/>
          </a:xfrm>
        </p:spPr>
      </p:pic>
      <p:pic>
        <p:nvPicPr>
          <p:cNvPr id="8" name="Content Placeholder 7">
            <a:extLst>
              <a:ext uri="{FF2B5EF4-FFF2-40B4-BE49-F238E27FC236}">
                <a16:creationId xmlns:a16="http://schemas.microsoft.com/office/drawing/2014/main"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18597"/>
            <a:ext cx="4699000" cy="2811405"/>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3467"/>
            <a:ext cx="4700587" cy="2721665"/>
          </a:xfrm>
        </p:spPr>
      </p:pic>
      <p:pic>
        <p:nvPicPr>
          <p:cNvPr id="8" name="Content Placeholder 7">
            <a:extLst>
              <a:ext uri="{FF2B5EF4-FFF2-40B4-BE49-F238E27FC236}">
                <a16:creationId xmlns:a16="http://schemas.microsoft.com/office/drawing/2014/main"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3468"/>
            <a:ext cx="4699000" cy="2721664"/>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5834"/>
            <a:ext cx="4700587" cy="2716932"/>
          </a:xfrm>
        </p:spPr>
      </p:pic>
      <p:pic>
        <p:nvPicPr>
          <p:cNvPr id="8" name="Content Placeholder 7">
            <a:extLst>
              <a:ext uri="{FF2B5EF4-FFF2-40B4-BE49-F238E27FC236}">
                <a16:creationId xmlns:a16="http://schemas.microsoft.com/office/drawing/2014/main"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5834"/>
            <a:ext cx="4699000" cy="2716932"/>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2262816"/>
            <a:ext cx="4706938" cy="3322968"/>
          </a:xfrm>
        </p:spPr>
      </p:pic>
      <p:pic>
        <p:nvPicPr>
          <p:cNvPr id="8" name="Content Placeholder 7">
            <a:extLst>
              <a:ext uri="{FF2B5EF4-FFF2-40B4-BE49-F238E27FC236}">
                <a16:creationId xmlns:a16="http://schemas.microsoft.com/office/drawing/2014/main"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262816"/>
            <a:ext cx="4699000" cy="3322968"/>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0E8F-B986-42B0-B74F-786982505E5B}"/>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D83715A3-4681-4AE2-A903-78BD1ADF0C77}"/>
              </a:ext>
            </a:extLst>
          </p:cNvPr>
          <p:cNvSpPr>
            <a:spLocks noGrp="1"/>
          </p:cNvSpPr>
          <p:nvPr>
            <p:ph type="body" idx="1"/>
          </p:nvPr>
        </p:nvSpPr>
        <p:spPr/>
        <p:txBody>
          <a:bodyPr/>
          <a:lstStyle/>
          <a:p>
            <a:r>
              <a:rPr lang="en-US" dirty="0"/>
              <a:t>Business Requirement</a:t>
            </a:r>
            <a:endParaRPr lang="en-IN" dirty="0"/>
          </a:p>
        </p:txBody>
      </p:sp>
      <p:pic>
        <p:nvPicPr>
          <p:cNvPr id="5" name="Picture 4">
            <a:extLst>
              <a:ext uri="{FF2B5EF4-FFF2-40B4-BE49-F238E27FC236}">
                <a16:creationId xmlns:a16="http://schemas.microsoft.com/office/drawing/2014/main" id="{8907C8C2-A915-401F-B968-8F9215CC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359056"/>
            <a:ext cx="11125200" cy="3244287"/>
          </a:xfrm>
          <a:prstGeom prst="rect">
            <a:avLst/>
          </a:prstGeom>
        </p:spPr>
      </p:pic>
    </p:spTree>
    <p:extLst>
      <p:ext uri="{BB962C8B-B14F-4D97-AF65-F5344CB8AC3E}">
        <p14:creationId xmlns:p14="http://schemas.microsoft.com/office/powerpoint/2010/main" val="8117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340703" y="1676400"/>
            <a:ext cx="4606807" cy="4495800"/>
          </a:xfrm>
        </p:spPr>
      </p:pic>
      <p:pic>
        <p:nvPicPr>
          <p:cNvPr id="8" name="Content Placeholder 7">
            <a:extLst>
              <a:ext uri="{FF2B5EF4-FFF2-40B4-BE49-F238E27FC236}">
                <a16:creationId xmlns:a16="http://schemas.microsoft.com/office/drawing/2014/main"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1676400"/>
            <a:ext cx="4699000" cy="4495800"/>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342586"/>
            <a:ext cx="4700587" cy="3163428"/>
          </a:xfrm>
        </p:spPr>
      </p:pic>
      <p:pic>
        <p:nvPicPr>
          <p:cNvPr id="8" name="Content Placeholder 7">
            <a:extLst>
              <a:ext uri="{FF2B5EF4-FFF2-40B4-BE49-F238E27FC236}">
                <a16:creationId xmlns:a16="http://schemas.microsoft.com/office/drawing/2014/main"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342586"/>
            <a:ext cx="4699000" cy="3163428"/>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24137"/>
            <a:ext cx="4700587" cy="2800325"/>
          </a:xfrm>
        </p:spPr>
      </p:pic>
      <p:pic>
        <p:nvPicPr>
          <p:cNvPr id="8" name="Content Placeholder 7">
            <a:extLst>
              <a:ext uri="{FF2B5EF4-FFF2-40B4-BE49-F238E27FC236}">
                <a16:creationId xmlns:a16="http://schemas.microsoft.com/office/drawing/2014/main"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24137"/>
            <a:ext cx="4699000" cy="2800326"/>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93813" y="1752600"/>
            <a:ext cx="9068628" cy="4902486"/>
          </a:xfrm>
          <a:prstGeom prst="rect">
            <a:avLst/>
          </a:prstGeom>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6939D881-848A-4B4F-8C52-7FCB3EB3D0BC}"/>
              </a:ext>
            </a:extLst>
          </p:cNvPr>
          <p:cNvSpPr>
            <a:spLocks noGrp="1"/>
          </p:cNvSpPr>
          <p:nvPr>
            <p:ph idx="1"/>
          </p:nvPr>
        </p:nvSpPr>
        <p:spPr>
          <a:xfrm>
            <a:off x="379412" y="1828800"/>
            <a:ext cx="9601200" cy="4495800"/>
          </a:xfrm>
        </p:spPr>
        <p:txBody>
          <a:bodyPr>
            <a:normAutofit fontScale="92500" lnSpcReduction="2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pic>
        <p:nvPicPr>
          <p:cNvPr id="5" name="Picture 4">
            <a:extLst>
              <a:ext uri="{FF2B5EF4-FFF2-40B4-BE49-F238E27FC236}">
                <a16:creationId xmlns:a16="http://schemas.microsoft.com/office/drawing/2014/main" id="{794F3671-897E-4382-801C-F5E7CFC09D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3412" y="1828800"/>
            <a:ext cx="6096001" cy="4495800"/>
          </a:xfrm>
          <a:prstGeom prst="rect">
            <a:avLst/>
          </a:prstGeom>
        </p:spPr>
      </p:pic>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2B9-DEDD-4121-824A-62111FCF3D9C}"/>
              </a:ext>
            </a:extLst>
          </p:cNvPr>
          <p:cNvSpPr>
            <a:spLocks noGrp="1"/>
          </p:cNvSpPr>
          <p:nvPr>
            <p:ph type="title"/>
          </p:nvPr>
        </p:nvSpPr>
        <p:spPr/>
        <p:txBody>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id="{668B97AD-E382-4011-97B0-8E60664B3B6B}"/>
              </a:ext>
            </a:extLst>
          </p:cNvPr>
          <p:cNvPicPr>
            <a:picLocks noChangeAspect="1"/>
          </p:cNvPicPr>
          <p:nvPr/>
        </p:nvPicPr>
        <p:blipFill>
          <a:blip r:embed="rId2"/>
          <a:stretch>
            <a:fillRect/>
          </a:stretch>
        </p:blipFill>
        <p:spPr>
          <a:xfrm>
            <a:off x="1292965" y="1600200"/>
            <a:ext cx="8611078" cy="5105400"/>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1B5BE992-1DF2-4908-AE95-B0C33714B74D}"/>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4377-AD79-4E39-A8BD-C7AC9098A568}"/>
              </a:ext>
            </a:extLst>
          </p:cNvPr>
          <p:cNvSpPr>
            <a:spLocks noGrp="1"/>
          </p:cNvSpPr>
          <p:nvPr>
            <p:ph type="title"/>
          </p:nvPr>
        </p:nvSpPr>
        <p:spPr/>
        <p:txBody>
          <a:bodyPr/>
          <a:lstStyle/>
          <a:p>
            <a:r>
              <a:rPr lang="en-US" dirty="0"/>
              <a:t>Inference</a:t>
            </a:r>
            <a:endParaRPr lang="en-IN" dirty="0"/>
          </a:p>
        </p:txBody>
      </p:sp>
      <p:sp>
        <p:nvSpPr>
          <p:cNvPr id="3" name="Text Placeholder 2">
            <a:extLst>
              <a:ext uri="{FF2B5EF4-FFF2-40B4-BE49-F238E27FC236}">
                <a16:creationId xmlns:a16="http://schemas.microsoft.com/office/drawing/2014/main" id="{88A6C64C-6CA2-437F-9A7F-D9FB4ABF4E79}"/>
              </a:ext>
            </a:extLst>
          </p:cNvPr>
          <p:cNvSpPr>
            <a:spLocks noGrp="1"/>
          </p:cNvSpPr>
          <p:nvPr>
            <p:ph type="body" idx="1"/>
          </p:nvPr>
        </p:nvSpPr>
        <p:spPr/>
        <p:txBody>
          <a:bodyPr/>
          <a:lstStyle/>
          <a:p>
            <a:r>
              <a:rPr lang="en-US" dirty="0"/>
              <a:t>Concluding the project outcome</a:t>
            </a:r>
            <a:endParaRPr lang="en-IN" dirty="0"/>
          </a:p>
        </p:txBody>
      </p:sp>
      <p:pic>
        <p:nvPicPr>
          <p:cNvPr id="5" name="Picture 4">
            <a:extLst>
              <a:ext uri="{FF2B5EF4-FFF2-40B4-BE49-F238E27FC236}">
                <a16:creationId xmlns:a16="http://schemas.microsoft.com/office/drawing/2014/main" id="{7AAAE083-09F6-4EEB-B8C4-6F25E4E47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1916"/>
            <a:ext cx="12188825" cy="3170968"/>
          </a:xfrm>
          <a:prstGeom prst="rect">
            <a:avLst/>
          </a:prstGeom>
        </p:spPr>
      </p:pic>
    </p:spTree>
    <p:extLst>
      <p:ext uri="{BB962C8B-B14F-4D97-AF65-F5344CB8AC3E}">
        <p14:creationId xmlns:p14="http://schemas.microsoft.com/office/powerpoint/2010/main" val="62198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id="{CA15083F-FD8A-4B31-85F5-7019FF63CD11}"/>
              </a:ext>
            </a:extLst>
          </p:cNvPr>
          <p:cNvSpPr>
            <a:spLocks noGrp="1"/>
          </p:cNvSpPr>
          <p:nvPr>
            <p:ph idx="1"/>
          </p:nvPr>
        </p:nvSpPr>
        <p:spPr/>
        <p:txBody>
          <a:bodyPr>
            <a:normAutofit lnSpcReduction="10000"/>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3026806-C170-4AD8-B187-5BB2CB95D11A}"/>
              </a:ext>
            </a:extLst>
          </p:cNvPr>
          <p:cNvSpPr>
            <a:spLocks noGrp="1"/>
          </p:cNvSpPr>
          <p:nvPr>
            <p:ph idx="1"/>
          </p:nvPr>
        </p:nvSpPr>
        <p:spPr/>
        <p:txBody>
          <a:bodyPr>
            <a:normAutofit/>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6C1E-9B09-40C1-A1CB-6F02BAF1C3FE}"/>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D99398AD-80AA-439A-804C-6E3402DA340C}"/>
              </a:ext>
            </a:extLst>
          </p:cNvPr>
          <p:cNvSpPr>
            <a:spLocks noGrp="1"/>
          </p:cNvSpPr>
          <p:nvPr>
            <p:ph idx="1"/>
          </p:nvPr>
        </p:nvSpPr>
        <p:spPr/>
        <p:txBody>
          <a:bodyPr>
            <a:normAutofit lnSpcReduction="10000"/>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DA7F-3CE7-4CC1-B939-96442F03BA5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4C0AAF0D-5CA5-469C-9EED-FD9B0059FD9A}"/>
              </a:ext>
            </a:extLst>
          </p:cNvPr>
          <p:cNvSpPr>
            <a:spLocks noGrp="1"/>
          </p:cNvSpPr>
          <p:nvPr>
            <p:ph idx="1"/>
          </p:nvPr>
        </p:nvSpPr>
        <p:spPr/>
        <p:txBody>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93FC76-3F95-4BA9-8147-DD1C8AC4E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1" y="952500"/>
            <a:ext cx="10820401" cy="4953000"/>
          </a:xfrm>
          <a:prstGeom prst="rect">
            <a:avLst/>
          </a:prstGeom>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id="{9BE758BE-9829-4DDE-B096-95F62CF70224}"/>
              </a:ext>
            </a:extLst>
          </p:cNvPr>
          <p:cNvSpPr>
            <a:spLocks noGrp="1"/>
          </p:cNvSpPr>
          <p:nvPr>
            <p:ph idx="1"/>
          </p:nvPr>
        </p:nvSpPr>
        <p:spPr/>
        <p:txBody>
          <a:bodyPr>
            <a:normAutofit lnSpcReduction="10000"/>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601200" cy="1143000"/>
          </a:xfrm>
        </p:spPr>
        <p:txBody>
          <a:bodyPr/>
          <a:lstStyle/>
          <a:p>
            <a:r>
              <a:rPr lang="en-US" dirty="0"/>
              <a:t>JUPYTER NOTEBOOK USAGE</a:t>
            </a:r>
          </a:p>
        </p:txBody>
      </p:sp>
      <p:sp>
        <p:nvSpPr>
          <p:cNvPr id="10" name="Content Placeholder 9"/>
          <p:cNvSpPr>
            <a:spLocks noGrp="1"/>
          </p:cNvSpPr>
          <p:nvPr>
            <p:ph sz="half" idx="1"/>
          </p:nvPr>
        </p:nvSpPr>
        <p:spPr/>
        <p:txBody>
          <a:bodyPr>
            <a:normAutofit fontScale="92500"/>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2826640564"/>
              </p:ext>
            </p:extLst>
          </p:nvPr>
        </p:nvGraphicFramePr>
        <p:xfrm>
          <a:off x="6202363" y="1676400"/>
          <a:ext cx="4699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pic>
        <p:nvPicPr>
          <p:cNvPr id="5" name="Picture 4">
            <a:extLst>
              <a:ext uri="{FF2B5EF4-FFF2-40B4-BE49-F238E27FC236}">
                <a16:creationId xmlns:a16="http://schemas.microsoft.com/office/drawing/2014/main" id="{98813E2D-AE06-434F-B80B-B07CCF84BAEE}"/>
              </a:ext>
            </a:extLst>
          </p:cNvPr>
          <p:cNvPicPr>
            <a:picLocks noChangeAspect="1"/>
          </p:cNvPicPr>
          <p:nvPr/>
        </p:nvPicPr>
        <p:blipFill rotWithShape="1">
          <a:blip r:embed="rId2">
            <a:extLst>
              <a:ext uri="{28A0092B-C50C-407E-A947-70E740481C1C}">
                <a14:useLocalDpi xmlns:a14="http://schemas.microsoft.com/office/drawing/2010/main" val="0"/>
              </a:ext>
            </a:extLst>
          </a:blip>
          <a:srcRect l="27494" r="30620"/>
          <a:stretch/>
        </p:blipFill>
        <p:spPr>
          <a:xfrm>
            <a:off x="5942012" y="1752600"/>
            <a:ext cx="5487989" cy="4495800"/>
          </a:xfrm>
          <a:prstGeom prst="rect">
            <a:avLst/>
          </a:prstGeom>
        </p:spPr>
      </p:pic>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230494B6-D867-4B2F-8CCA-8E2286C3C3A5}"/>
              </a:ext>
            </a:extLst>
          </p:cNvPr>
          <p:cNvGraphicFramePr>
            <a:graphicFrameLocks/>
          </p:cNvGraphicFramePr>
          <p:nvPr>
            <p:extLst>
              <p:ext uri="{D42A27DB-BD31-4B8C-83A1-F6EECF244321}">
                <p14:modId xmlns:p14="http://schemas.microsoft.com/office/powerpoint/2010/main" val="1344882872"/>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1680943C-F474-4B32-BAC6-944F8C2E21B6}"/>
              </a:ext>
            </a:extLst>
          </p:cNvPr>
          <p:cNvGraphicFramePr>
            <a:graphicFrameLocks/>
          </p:cNvGraphicFramePr>
          <p:nvPr>
            <p:extLst>
              <p:ext uri="{D42A27DB-BD31-4B8C-83A1-F6EECF244321}">
                <p14:modId xmlns:p14="http://schemas.microsoft.com/office/powerpoint/2010/main" val="1178030573"/>
              </p:ext>
            </p:extLst>
          </p:nvPr>
        </p:nvGraphicFramePr>
        <p:xfrm>
          <a:off x="1293813" y="19812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id="{18E7D6B0-5A29-46CB-8115-07E774A2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3" y="1828800"/>
            <a:ext cx="9372599" cy="4867692"/>
          </a:xfrm>
          <a:prstGeom prst="rect">
            <a:avLst/>
          </a:prstGeom>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xagonal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4"/>
        </a:lnRef>
        <a:fillRef idx="3">
          <a:schemeClr val="accent4"/>
        </a:fillRef>
        <a:effectRef idx="2">
          <a:schemeClr val="accent4"/>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4"/>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Hexagonal design slides.potx" id="{12658BD0-7259-4A0F-91D4-55B50BBE9BFD}" vid="{57622FE6-AF39-47E3-8976-1D25291C345B}"/>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2.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Hexagonal design slides</Template>
  <TotalTime>92</TotalTime>
  <Words>1649</Words>
  <Application>Microsoft Office PowerPoint</Application>
  <PresentationFormat>Custom</PresentationFormat>
  <Paragraphs>154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Century Gothic</vt:lpstr>
      <vt:lpstr>Constantia (Body)</vt:lpstr>
      <vt:lpstr>Euphemia</vt:lpstr>
      <vt:lpstr>Palatino Linotype</vt:lpstr>
      <vt:lpstr>Wingdings</vt:lpstr>
      <vt:lpstr>Hexagonal design template</vt:lpstr>
      <vt:lpstr>FLIGHT PRICE PREDICTION PROJECT PRESENTATION</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VISUALIZATION USING PANDAS PROFILING REPORT</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chenthamizh arasu</cp:lastModifiedBy>
  <cp:revision>21</cp:revision>
  <dcterms:created xsi:type="dcterms:W3CDTF">2021-11-29T18:55:00Z</dcterms:created>
  <dcterms:modified xsi:type="dcterms:W3CDTF">2022-07-14T08:12:21Z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