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75" r:id="rId3"/>
    <p:sldId id="276" r:id="rId4"/>
    <p:sldId id="277" r:id="rId5"/>
    <p:sldId id="278" r:id="rId6"/>
    <p:sldId id="269" r:id="rId7"/>
    <p:sldId id="283" r:id="rId8"/>
    <p:sldId id="279" r:id="rId9"/>
    <p:sldId id="274" r:id="rId10"/>
    <p:sldId id="285" r:id="rId11"/>
    <p:sldId id="286" r:id="rId12"/>
    <p:sldId id="287" r:id="rId13"/>
    <p:sldId id="289" r:id="rId14"/>
    <p:sldId id="290" r:id="rId15"/>
    <p:sldId id="288" r:id="rId16"/>
    <p:sldId id="280" r:id="rId17"/>
    <p:sldId id="281" r:id="rId18"/>
    <p:sldId id="291" r:id="rId19"/>
    <p:sldId id="292" r:id="rId20"/>
    <p:sldId id="282" r:id="rId21"/>
    <p:sldId id="284" r:id="rId22"/>
    <p:sldId id="29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2" d="100"/>
          <a:sy n="82" d="100"/>
        </p:scale>
        <p:origin x="720"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pt>
    <dgm:pt modelId="{1B1F80F4-E9A5-4A99-A630-6548067B7CB5}" type="pres">
      <dgm:prSet presAssocID="{995C4470-49EF-4BD9-B00A-AD612181AB58}" presName="parTrans" presStyleLbl="sibTrans2D1" presStyleIdx="0" presStyleCnt="10"/>
      <dgm:spPr/>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pt>
    <dgm:pt modelId="{7CAEA63C-96B5-40D4-900F-409598FDB0C1}" type="pres">
      <dgm:prSet presAssocID="{2B847D36-6E88-4DD3-AABD-579C99426233}" presName="sibTrans" presStyleLbl="sibTrans2D1" presStyleIdx="1" presStyleCnt="10"/>
      <dgm:spPr/>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pt>
    <dgm:pt modelId="{A65C4264-24F4-4122-844B-F5E582EC0111}" type="pres">
      <dgm:prSet presAssocID="{B551F8FA-E415-4EE1-BA68-D13E7D2E980B}" presName="sibTrans" presStyleLbl="sibTrans2D1" presStyleIdx="2" presStyleCnt="10"/>
      <dgm:spPr/>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pt>
    <dgm:pt modelId="{3FBD4BD3-B74D-4AAB-9295-AE19DCC50691}" type="pres">
      <dgm:prSet presAssocID="{1009FF03-5F93-449C-AF20-55447EEE50AB}" presName="sibTrans" presStyleLbl="sibTrans2D1" presStyleIdx="3" presStyleCnt="10"/>
      <dgm:spPr/>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pt>
    <dgm:pt modelId="{C8CE6287-76AA-46C4-B478-0F9183DE6118}" type="pres">
      <dgm:prSet presAssocID="{F342D04F-4D11-41CC-AB66-36041A902B44}" presName="parTrans" presStyleLbl="sibTrans2D1" presStyleIdx="4" presStyleCnt="10"/>
      <dgm:spPr/>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pt>
    <dgm:pt modelId="{DDA5CBC7-AA05-481A-A03A-3964C1BBBB5A}" type="pres">
      <dgm:prSet presAssocID="{BD0F67B1-39E4-45ED-9534-FB8F89E8EEF6}" presName="sibTrans" presStyleLbl="sibTrans2D1" presStyleIdx="5" presStyleCnt="10"/>
      <dgm:spPr/>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pt>
    <dgm:pt modelId="{E7F7C4A8-2F3A-49BA-B2E4-CF48FCA5D8D8}" type="pres">
      <dgm:prSet presAssocID="{E373698D-1356-47A7-A591-B72BFE77C3D1}" presName="sibTrans" presStyleLbl="sibTrans2D1" presStyleIdx="6" presStyleCnt="10"/>
      <dgm:spPr/>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pt>
    <dgm:pt modelId="{BF9CEF10-4726-4D20-AC2F-85DE706D0D00}" type="pres">
      <dgm:prSet presAssocID="{403B4542-B2F8-496D-BBEA-3A684B1106F9}" presName="parTrans" presStyleLbl="sibTrans2D1" presStyleIdx="7" presStyleCnt="10"/>
      <dgm:spPr/>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pt>
    <dgm:pt modelId="{0C1CAC8B-CC80-49DA-9707-021AB163C55F}" type="pres">
      <dgm:prSet presAssocID="{ABE7D012-6867-48DA-AF76-FDB8ECBB944D}" presName="sibTrans" presStyleLbl="sibTrans2D1" presStyleIdx="8" presStyleCnt="10"/>
      <dgm:spPr/>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pt>
    <dgm:pt modelId="{E31C91BC-3A8F-4AC7-8DBF-330AFF31351C}" type="pres">
      <dgm:prSet presAssocID="{525F31A2-90BB-4E18-B1F5-10D38B8099D9}" presName="parTrans" presStyleLbl="sibTrans2D1" presStyleIdx="9" presStyleCnt="10"/>
      <dgm:spPr/>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pt>
  </dgm:ptLst>
  <dgm:cxnLst>
    <dgm:cxn modelId="{F0586601-9ACD-4FBD-BD5A-48D73FF14301}" type="presOf" srcId="{516A4DDC-76BD-494E-B503-625555CCBC4A}" destId="{9BBCF6CE-E750-48B6-B333-305BBB100737}"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25B66A08-E57F-429F-A076-5691EC284D95}" type="presOf" srcId="{33BF0E2A-2B00-40A5-832E-FC800DCA5982}" destId="{73DBFA1A-3823-4209-9CD6-DBDD456F39FB}"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D22C632F-8F8B-48FF-A898-48FD446A5F78}" srcId="{41E3B52E-71B8-4BD0-B1ED-D051FFB12506}" destId="{CAE20587-4D50-4B6B-A17D-199722D630E2}" srcOrd="2" destOrd="0" parTransId="{6CEBC692-6F9A-47B4-948E-5AEB8FCFD251}" sibTransId="{7656320D-CC13-4DD7-8A30-F9FDC84AC6F2}"/>
    <dgm:cxn modelId="{3EF97A2F-4200-46E4-86EB-19980AD436FE}" type="presOf" srcId="{CD410504-9F7F-47AE-B46E-CE985680360F}" destId="{85447532-8740-4202-B6A5-AE63748B929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177AFE5D-5A5F-401C-8390-858F33CAC97C}" type="presOf" srcId="{87D09C77-9C5B-45C2-ACC9-ACEA66F18198}" destId="{8C46515F-5745-4BFE-8634-C34D77574BE3}"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6B045370-B4FF-427A-9929-461476AAE193}" srcId="{516A4DDC-76BD-494E-B503-625555CCBC4A}" destId="{CD410504-9F7F-47AE-B46E-CE985680360F}" srcOrd="0" destOrd="0" parTransId="{995C4470-49EF-4BD9-B00A-AD612181AB58}" sibTransId="{2B847D36-6E88-4DD3-AABD-579C99426233}"/>
    <dgm:cxn modelId="{0F0D3551-AF94-422C-87FE-80E4E27CB025}" srcId="{C53CC6D8-DEFC-45FD-8207-E1ECCC27EA85}" destId="{41E3B52E-71B8-4BD0-B1ED-D051FFB12506}" srcOrd="1"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D2430375-0F29-4591-AAE4-CB3B30C4B793}" type="presOf" srcId="{EA587102-578B-46F3-8D9E-CEC48527A898}" destId="{67971461-EE07-4B5E-A0C3-A166C6559682}"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542EFA5A-B279-4120-B9BA-FE4ABDE4AFDD}" srcId="{516A4DDC-76BD-494E-B503-625555CCBC4A}" destId="{87D09C77-9C5B-45C2-ACC9-ACEA66F18198}" srcOrd="3" destOrd="0" parTransId="{A7A65ADC-DB8A-4F76-8458-BC8354307C90}" sibTransId="{8234610D-6FEE-4546-99B0-60EDB0B3BAEC}"/>
    <dgm:cxn modelId="{A7B8947C-EA6E-47DE-814B-A0994EFA8C28}" srcId="{C53CC6D8-DEFC-45FD-8207-E1ECCC27EA85}" destId="{EA587102-578B-46F3-8D9E-CEC48527A898}" srcOrd="2" destOrd="0" parTransId="{5B4D99EA-4A7D-4EFB-95FC-BCCF98693CA7}" sibTransId="{8D504E2C-8A70-4591-8ECD-4A886FADED33}"/>
    <dgm:cxn modelId="{E26EF37D-CA6A-40E6-84D5-4EA9B936B567}" type="presOf" srcId="{5CA89521-836B-470D-B51C-F8A4714D4EFF}" destId="{DA50ACFD-2722-4D29-B376-5CF3C8F3EB4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DC50B81-769A-4AC7-8C73-8EF8D8334AA1}" srcId="{EA587102-578B-46F3-8D9E-CEC48527A898}" destId="{038F6A6A-232A-44A4-9628-ADFA8F068F81}" srcOrd="0" destOrd="0" parTransId="{403B4542-B2F8-496D-BBEA-3A684B1106F9}" sibTransId="{ABE7D012-6867-48DA-AF76-FDB8ECBB944D}"/>
    <dgm:cxn modelId="{0687A885-2354-4E9E-B313-4269283F0057}" srcId="{41E3B52E-71B8-4BD0-B1ED-D051FFB12506}" destId="{5CBEC7DD-A25D-4956-9A65-6EA385F6FCB5}" srcOrd="0" destOrd="0" parTransId="{F342D04F-4D11-41CC-AB66-36041A902B44}" sibTransId="{BD0F67B1-39E4-45ED-9534-FB8F89E8EEF6}"/>
    <dgm:cxn modelId="{20E91086-4757-4CF3-9C35-102C5A4D0079}" type="presOf" srcId="{403B4542-B2F8-496D-BBEA-3A684B1106F9}" destId="{BF9CEF10-4726-4D20-AC2F-85DE706D0D00}"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5F55A28B-96EB-4565-9919-9E4BDE07F610}" type="presOf" srcId="{F342D04F-4D11-41CC-AB66-36041A902B44}" destId="{C8CE6287-76AA-46C4-B478-0F9183DE6118}"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AC32EC95-E874-4C4E-AF61-58E99EE59A51}" type="presOf" srcId="{C4FF5CFA-9CEF-4C34-984A-CC28F232798F}" destId="{459BBFF8-CE50-41AE-9B5E-F6026BBE4F45}" srcOrd="0" destOrd="0" presId="urn:microsoft.com/office/officeart/2005/8/layout/lProcess1"/>
    <dgm:cxn modelId="{B522739A-4DEE-43CF-9357-A84EF1EEE7ED}" srcId="{41E3B52E-71B8-4BD0-B1ED-D051FFB12506}" destId="{33BF0E2A-2B00-40A5-832E-FC800DCA5982}" srcOrd="1" destOrd="0" parTransId="{F8C31ED9-A2C0-4A09-A419-0AE9A44BB8DF}" sibTransId="{E373698D-1356-47A7-A591-B72BFE77C3D1}"/>
    <dgm:cxn modelId="{AEAE8CB6-1B26-4996-A549-ADEFF4BF9B7B}" type="presOf" srcId="{41E3B52E-71B8-4BD0-B1ED-D051FFB12506}" destId="{09ADE9CE-20B7-4A4E-BED6-D56E4ED1D855}" srcOrd="0" destOrd="0" presId="urn:microsoft.com/office/officeart/2005/8/layout/lProcess1"/>
    <dgm:cxn modelId="{541426C5-B997-49AC-A1CD-ABBC86A85301}" type="presOf" srcId="{BD0F67B1-39E4-45ED-9534-FB8F89E8EEF6}" destId="{DDA5CBC7-AA05-481A-A03A-3964C1BBBB5A}" srcOrd="0" destOrd="0" presId="urn:microsoft.com/office/officeart/2005/8/layout/lProcess1"/>
    <dgm:cxn modelId="{0E9367DA-F3C7-4672-A3E1-FDDD869E15C8}" type="presOf" srcId="{ABE7D012-6867-48DA-AF76-FDB8ECBB944D}" destId="{0C1CAC8B-CC80-49DA-9707-021AB163C55F}"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9AFC20F2-D5DD-455E-8266-96B58ABE2D49}" type="presOf" srcId="{CAE20587-4D50-4B6B-A17D-199722D630E2}" destId="{68423B8C-DD55-4C1A-86D3-87118415FFA7}" srcOrd="0" destOrd="0" presId="urn:microsoft.com/office/officeart/2005/8/layout/lProcess1"/>
    <dgm:cxn modelId="{0FF6D2F7-E787-4B57-911C-090AA0CBD9AA}" type="presOf" srcId="{63746B76-9534-4F4F-B65B-B8A9AACC03F9}" destId="{AC28A259-E8AB-491C-9FF1-41516FA5BC71}"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4095"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Web Scraping</a:t>
          </a:r>
        </a:p>
      </dsp:txBody>
      <dsp:txXfrm>
        <a:off x="19230" y="495195"/>
        <a:ext cx="2036655" cy="486461"/>
      </dsp:txXfrm>
    </dsp:sp>
    <dsp:sp modelId="{1B1F80F4-E9A5-4A99-A630-6548067B7CB5}">
      <dsp:nvSpPr>
        <dsp:cNvPr id="0" name=""/>
        <dsp:cNvSpPr/>
      </dsp:nvSpPr>
      <dsp:spPr>
        <a:xfrm rot="5400000">
          <a:off x="992344"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4095"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Ensure that the webpages allow legal scraping of data</a:t>
          </a:r>
        </a:p>
      </dsp:txBody>
      <dsp:txXfrm>
        <a:off x="19230" y="1192782"/>
        <a:ext cx="2036655" cy="486461"/>
      </dsp:txXfrm>
    </dsp:sp>
    <dsp:sp modelId="{7CAEA63C-96B5-40D4-900F-409598FDB0C1}">
      <dsp:nvSpPr>
        <dsp:cNvPr id="0" name=""/>
        <dsp:cNvSpPr/>
      </dsp:nvSpPr>
      <dsp:spPr>
        <a:xfrm rot="5400000">
          <a:off x="992344"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4095"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Extract the product URL’s from Amazon and Flipkart</a:t>
          </a:r>
        </a:p>
      </dsp:txBody>
      <dsp:txXfrm>
        <a:off x="19230" y="1890369"/>
        <a:ext cx="2036655" cy="486461"/>
      </dsp:txXfrm>
    </dsp:sp>
    <dsp:sp modelId="{A65C4264-24F4-4122-844B-F5E582EC0111}">
      <dsp:nvSpPr>
        <dsp:cNvPr id="0" name=""/>
        <dsp:cNvSpPr/>
      </dsp:nvSpPr>
      <dsp:spPr>
        <a:xfrm rot="5400000">
          <a:off x="992344" y="2437179"/>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4095" y="2572821"/>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Create a dataframe with Reviews and Ratings columns</a:t>
          </a:r>
        </a:p>
      </dsp:txBody>
      <dsp:txXfrm>
        <a:off x="19230" y="2587956"/>
        <a:ext cx="2036655" cy="486461"/>
      </dsp:txXfrm>
    </dsp:sp>
    <dsp:sp modelId="{3FBD4BD3-B74D-4AAB-9295-AE19DCC50691}">
      <dsp:nvSpPr>
        <dsp:cNvPr id="0" name=""/>
        <dsp:cNvSpPr/>
      </dsp:nvSpPr>
      <dsp:spPr>
        <a:xfrm rot="5400000">
          <a:off x="992344" y="3134766"/>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4095" y="3270408"/>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Save the dataframe in CSV format</a:t>
          </a:r>
        </a:p>
      </dsp:txBody>
      <dsp:txXfrm>
        <a:off x="19230" y="3285543"/>
        <a:ext cx="2036655" cy="486461"/>
      </dsp:txXfrm>
    </dsp:sp>
    <dsp:sp modelId="{09ADE9CE-20B7-4A4E-BED6-D56E4ED1D855}">
      <dsp:nvSpPr>
        <dsp:cNvPr id="0" name=""/>
        <dsp:cNvSpPr/>
      </dsp:nvSpPr>
      <dsp:spPr>
        <a:xfrm>
          <a:off x="2360390"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EDA</a:t>
          </a:r>
        </a:p>
      </dsp:txBody>
      <dsp:txXfrm>
        <a:off x="2375525" y="495195"/>
        <a:ext cx="2036655" cy="486461"/>
      </dsp:txXfrm>
    </dsp:sp>
    <dsp:sp modelId="{C8CE6287-76AA-46C4-B478-0F9183DE6118}">
      <dsp:nvSpPr>
        <dsp:cNvPr id="0" name=""/>
        <dsp:cNvSpPr/>
      </dsp:nvSpPr>
      <dsp:spPr>
        <a:xfrm rot="5400000">
          <a:off x="3348638"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360390"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Check for missing values</a:t>
          </a:r>
        </a:p>
      </dsp:txBody>
      <dsp:txXfrm>
        <a:off x="2375525" y="1192782"/>
        <a:ext cx="2036655" cy="486461"/>
      </dsp:txXfrm>
    </dsp:sp>
    <dsp:sp modelId="{DDA5CBC7-AA05-481A-A03A-3964C1BBBB5A}">
      <dsp:nvSpPr>
        <dsp:cNvPr id="0" name=""/>
        <dsp:cNvSpPr/>
      </dsp:nvSpPr>
      <dsp:spPr>
        <a:xfrm rot="5400000">
          <a:off x="3348638"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360390"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Data Preprocessing steps</a:t>
          </a:r>
        </a:p>
      </dsp:txBody>
      <dsp:txXfrm>
        <a:off x="2375525" y="1890369"/>
        <a:ext cx="2036655" cy="486461"/>
      </dsp:txXfrm>
    </dsp:sp>
    <dsp:sp modelId="{E7F7C4A8-2F3A-49BA-B2E4-CF48FCA5D8D8}">
      <dsp:nvSpPr>
        <dsp:cNvPr id="0" name=""/>
        <dsp:cNvSpPr/>
      </dsp:nvSpPr>
      <dsp:spPr>
        <a:xfrm rot="5400000">
          <a:off x="3348638" y="2437179"/>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360390" y="2572821"/>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Handle outliers and class imbalance to avoid model biasness</a:t>
          </a:r>
        </a:p>
      </dsp:txBody>
      <dsp:txXfrm>
        <a:off x="2375525" y="2587956"/>
        <a:ext cx="2036655" cy="486461"/>
      </dsp:txXfrm>
    </dsp:sp>
    <dsp:sp modelId="{67971461-EE07-4B5E-A0C3-A166C6559682}">
      <dsp:nvSpPr>
        <dsp:cNvPr id="0" name=""/>
        <dsp:cNvSpPr/>
      </dsp:nvSpPr>
      <dsp:spPr>
        <a:xfrm>
          <a:off x="4716684"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Visualization</a:t>
          </a:r>
        </a:p>
      </dsp:txBody>
      <dsp:txXfrm>
        <a:off x="4731819" y="495195"/>
        <a:ext cx="2036655" cy="486461"/>
      </dsp:txXfrm>
    </dsp:sp>
    <dsp:sp modelId="{BF9CEF10-4726-4D20-AC2F-85DE706D0D00}">
      <dsp:nvSpPr>
        <dsp:cNvPr id="0" name=""/>
        <dsp:cNvSpPr/>
      </dsp:nvSpPr>
      <dsp:spPr>
        <a:xfrm rot="5400000">
          <a:off x="5704933"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4716684"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Use Pandas Profiling to get initial insight on our dataset</a:t>
          </a:r>
        </a:p>
      </dsp:txBody>
      <dsp:txXfrm>
        <a:off x="4731819" y="1192782"/>
        <a:ext cx="2036655" cy="486461"/>
      </dsp:txXfrm>
    </dsp:sp>
    <dsp:sp modelId="{0C1CAC8B-CC80-49DA-9707-021AB163C55F}">
      <dsp:nvSpPr>
        <dsp:cNvPr id="0" name=""/>
        <dsp:cNvSpPr/>
      </dsp:nvSpPr>
      <dsp:spPr>
        <a:xfrm rot="5400000">
          <a:off x="5704933"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4716684"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Create various visualization plots and Word Cloud</a:t>
          </a:r>
        </a:p>
      </dsp:txBody>
      <dsp:txXfrm>
        <a:off x="4731819" y="1890369"/>
        <a:ext cx="2036655" cy="486461"/>
      </dsp:txXfrm>
    </dsp:sp>
    <dsp:sp modelId="{DA50ACFD-2722-4D29-B376-5CF3C8F3EB41}">
      <dsp:nvSpPr>
        <dsp:cNvPr id="0" name=""/>
        <dsp:cNvSpPr/>
      </dsp:nvSpPr>
      <dsp:spPr>
        <a:xfrm>
          <a:off x="7072979" y="48006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Model Building</a:t>
          </a:r>
        </a:p>
      </dsp:txBody>
      <dsp:txXfrm>
        <a:off x="7088114" y="495195"/>
        <a:ext cx="2036655" cy="486461"/>
      </dsp:txXfrm>
    </dsp:sp>
    <dsp:sp modelId="{E31C91BC-3A8F-4AC7-8DBF-330AFF31351C}">
      <dsp:nvSpPr>
        <dsp:cNvPr id="0" name=""/>
        <dsp:cNvSpPr/>
      </dsp:nvSpPr>
      <dsp:spPr>
        <a:xfrm rot="5400000">
          <a:off x="8061227" y="1042005"/>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7072979" y="117764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Function for Classification Models and Evaluation Metrics</a:t>
          </a:r>
        </a:p>
      </dsp:txBody>
      <dsp:txXfrm>
        <a:off x="7088114" y="1192782"/>
        <a:ext cx="2036655" cy="48646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7/30/2022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7/30/2022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7/30/2022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7/30/2022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7/30/2022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7/30/2022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7/30/2022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7/30/2022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7/30/2022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7/30/2022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7/30/2022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7/30/2022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Ratings Prediction Project Presentation</a:t>
            </a:r>
            <a:endParaRPr dirty="0"/>
          </a:p>
        </p:txBody>
      </p:sp>
      <p:sp>
        <p:nvSpPr>
          <p:cNvPr id="3" name="Subtitle 2"/>
          <p:cNvSpPr>
            <a:spLocks noGrp="1"/>
          </p:cNvSpPr>
          <p:nvPr>
            <p:ph type="subTitle" idx="1"/>
          </p:nvPr>
        </p:nvSpPr>
        <p:spPr/>
        <p:txBody>
          <a:bodyPr/>
          <a:lstStyle/>
          <a:p>
            <a:r>
              <a:rPr lang="en-US" dirty="0"/>
              <a:t>Submitted by</a:t>
            </a:r>
          </a:p>
          <a:p>
            <a:r>
              <a:rPr lang="en-US" dirty="0"/>
              <a:t>Chenthamizh Arasu</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B501D-C2C3-4999-B79D-6117CA16FA2A}"/>
              </a:ext>
            </a:extLst>
          </p:cNvPr>
          <p:cNvSpPr>
            <a:spLocks noGrp="1"/>
          </p:cNvSpPr>
          <p:nvPr>
            <p:ph type="title"/>
          </p:nvPr>
        </p:nvSpPr>
        <p:spPr/>
        <p:txBody>
          <a:bodyPr/>
          <a:lstStyle/>
          <a:p>
            <a:r>
              <a:rPr lang="en-US" dirty="0"/>
              <a:t>PANDAS PROFILING</a:t>
            </a:r>
            <a:endParaRPr lang="en-IN" dirty="0"/>
          </a:p>
        </p:txBody>
      </p:sp>
      <p:sp>
        <p:nvSpPr>
          <p:cNvPr id="3" name="Content Placeholder 2">
            <a:extLst>
              <a:ext uri="{FF2B5EF4-FFF2-40B4-BE49-F238E27FC236}">
                <a16:creationId xmlns:a16="http://schemas.microsoft.com/office/drawing/2014/main" id="{7170BC54-20E4-470C-9DFD-D59D52473791}"/>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D0C02F3B-4F58-437E-B004-1BC788AC6C9D}"/>
              </a:ext>
            </a:extLst>
          </p:cNvPr>
          <p:cNvSpPr>
            <a:spLocks noGrp="1"/>
          </p:cNvSpPr>
          <p:nvPr>
            <p:ph type="body" sz="half" idx="2"/>
          </p:nvPr>
        </p:nvSpPr>
        <p:spPr/>
        <p:txBody>
          <a:bodyPr/>
          <a:lstStyle/>
          <a:p>
            <a:r>
              <a:rPr lang="en-US" dirty="0"/>
              <a:t>I used the pandas-profiling feature to get an insight on the initial dataset details and check out the application of all the data preprocessing steps on it.</a:t>
            </a:r>
            <a:endParaRPr lang="en-IN" dirty="0"/>
          </a:p>
        </p:txBody>
      </p:sp>
      <p:pic>
        <p:nvPicPr>
          <p:cNvPr id="6" name="Picture 5">
            <a:extLst>
              <a:ext uri="{FF2B5EF4-FFF2-40B4-BE49-F238E27FC236}">
                <a16:creationId xmlns:a16="http://schemas.microsoft.com/office/drawing/2014/main" id="{A80AF98F-09CB-4A23-B966-E0C3E40BB038}"/>
              </a:ext>
            </a:extLst>
          </p:cNvPr>
          <p:cNvPicPr>
            <a:picLocks noChangeAspect="1"/>
          </p:cNvPicPr>
          <p:nvPr/>
        </p:nvPicPr>
        <p:blipFill>
          <a:blip r:embed="rId2"/>
          <a:stretch>
            <a:fillRect/>
          </a:stretch>
        </p:blipFill>
        <p:spPr>
          <a:xfrm>
            <a:off x="76200" y="381000"/>
            <a:ext cx="7772400" cy="6019800"/>
          </a:xfrm>
          <a:prstGeom prst="rect">
            <a:avLst/>
          </a:prstGeom>
        </p:spPr>
      </p:pic>
    </p:spTree>
    <p:extLst>
      <p:ext uri="{BB962C8B-B14F-4D97-AF65-F5344CB8AC3E}">
        <p14:creationId xmlns:p14="http://schemas.microsoft.com/office/powerpoint/2010/main" val="3272605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495F-3286-466E-AD30-627AC3CFE1F4}"/>
              </a:ext>
            </a:extLst>
          </p:cNvPr>
          <p:cNvSpPr>
            <a:spLocks noGrp="1"/>
          </p:cNvSpPr>
          <p:nvPr>
            <p:ph type="title"/>
          </p:nvPr>
        </p:nvSpPr>
        <p:spPr/>
        <p:txBody>
          <a:bodyPr/>
          <a:lstStyle/>
          <a:p>
            <a:r>
              <a:rPr lang="en-US" dirty="0"/>
              <a:t>WORD AND CHARACTER COUNT</a:t>
            </a:r>
            <a:endParaRPr lang="en-IN" dirty="0"/>
          </a:p>
        </p:txBody>
      </p:sp>
      <p:sp>
        <p:nvSpPr>
          <p:cNvPr id="4" name="Text Placeholder 3">
            <a:extLst>
              <a:ext uri="{FF2B5EF4-FFF2-40B4-BE49-F238E27FC236}">
                <a16:creationId xmlns:a16="http://schemas.microsoft.com/office/drawing/2014/main" id="{61109B95-2445-41E2-A7F9-21390E4AC680}"/>
              </a:ext>
            </a:extLst>
          </p:cNvPr>
          <p:cNvSpPr>
            <a:spLocks noGrp="1"/>
          </p:cNvSpPr>
          <p:nvPr>
            <p:ph type="body" sz="half" idx="2"/>
          </p:nvPr>
        </p:nvSpPr>
        <p:spPr/>
        <p:txBody>
          <a:bodyPr>
            <a:normAutofit lnSpcReduction="10000"/>
          </a:bodyPr>
          <a:lstStyle/>
          <a:p>
            <a:r>
              <a:rPr lang="en-US" dirty="0"/>
              <a:t>Created the histogram + distribution plots for Word Counts and Character Counts before and after cleaning the text data. We basically removed all the stop words, punctuations, smiley, special characters, white spaces etc.</a:t>
            </a:r>
            <a:endParaRPr lang="en-IN" dirty="0"/>
          </a:p>
        </p:txBody>
      </p:sp>
      <p:pic>
        <p:nvPicPr>
          <p:cNvPr id="14" name="Content Placeholder 13">
            <a:extLst>
              <a:ext uri="{FF2B5EF4-FFF2-40B4-BE49-F238E27FC236}">
                <a16:creationId xmlns:a16="http://schemas.microsoft.com/office/drawing/2014/main" id="{7691183F-C51E-4DF0-ADB1-CFD26CC269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9013" y="1400175"/>
            <a:ext cx="5943600" cy="4057650"/>
          </a:xfrm>
        </p:spPr>
      </p:pic>
    </p:spTree>
    <p:extLst>
      <p:ext uri="{BB962C8B-B14F-4D97-AF65-F5344CB8AC3E}">
        <p14:creationId xmlns:p14="http://schemas.microsoft.com/office/powerpoint/2010/main" val="3838662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RATINGS PLOT</a:t>
            </a:r>
            <a:endParaRPr lang="en-IN" dirty="0"/>
          </a:p>
        </p:txBody>
      </p:sp>
      <p:pic>
        <p:nvPicPr>
          <p:cNvPr id="6" name="Content Placeholder 5">
            <a:extLst>
              <a:ext uri="{FF2B5EF4-FFF2-40B4-BE49-F238E27FC236}">
                <a16:creationId xmlns:a16="http://schemas.microsoft.com/office/drawing/2014/main" id="{ED4BD93E-9B63-43D6-A018-22273ED730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836895"/>
            <a:ext cx="6400800" cy="3184209"/>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Created the histogram + distribution plots for our target label and observed each and every rating class for word counts as well as their character counts.</a:t>
            </a:r>
            <a:endParaRPr lang="en-IN" dirty="0"/>
          </a:p>
        </p:txBody>
      </p:sp>
    </p:spTree>
    <p:extLst>
      <p:ext uri="{BB962C8B-B14F-4D97-AF65-F5344CB8AC3E}">
        <p14:creationId xmlns:p14="http://schemas.microsoft.com/office/powerpoint/2010/main" val="1856256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id="{E7D10973-0B41-4E87-994A-2C2C2489F8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453072"/>
            <a:ext cx="6400800" cy="3951856"/>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Generated these bar plots for most frequently used words in review summary and least or rarely used words in a review summary by any customer in our dataset.</a:t>
            </a:r>
            <a:endParaRPr lang="en-IN" dirty="0"/>
          </a:p>
        </p:txBody>
      </p:sp>
    </p:spTree>
    <p:extLst>
      <p:ext uri="{BB962C8B-B14F-4D97-AF65-F5344CB8AC3E}">
        <p14:creationId xmlns:p14="http://schemas.microsoft.com/office/powerpoint/2010/main" val="2064071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id="{8226C915-90A3-4155-8B8D-B96FDA1F31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924387"/>
            <a:ext cx="6400800" cy="3009225"/>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lstStyle/>
          <a:p>
            <a:r>
              <a:rPr lang="en-US" dirty="0"/>
              <a:t>Generated these count plots before and after handling the data imbalance concern where we notice that the dataframe consisted of different number of rating reviews that needed to be equalized.</a:t>
            </a:r>
            <a:endParaRPr lang="en-IN" dirty="0"/>
          </a:p>
        </p:txBody>
      </p:sp>
    </p:spTree>
    <p:extLst>
      <p:ext uri="{BB962C8B-B14F-4D97-AF65-F5344CB8AC3E}">
        <p14:creationId xmlns:p14="http://schemas.microsoft.com/office/powerpoint/2010/main" val="312839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C1684-FC88-4921-A048-FBA255932FAF}"/>
              </a:ext>
            </a:extLst>
          </p:cNvPr>
          <p:cNvSpPr>
            <a:spLocks noGrp="1"/>
          </p:cNvSpPr>
          <p:nvPr>
            <p:ph type="title"/>
          </p:nvPr>
        </p:nvSpPr>
        <p:spPr/>
        <p:txBody>
          <a:bodyPr/>
          <a:lstStyle/>
          <a:p>
            <a:r>
              <a:rPr lang="en-US" dirty="0"/>
              <a:t>WORD CLOUD</a:t>
            </a:r>
            <a:endParaRPr lang="en-IN" dirty="0"/>
          </a:p>
        </p:txBody>
      </p:sp>
      <p:pic>
        <p:nvPicPr>
          <p:cNvPr id="4" name="Picture 3">
            <a:extLst>
              <a:ext uri="{FF2B5EF4-FFF2-40B4-BE49-F238E27FC236}">
                <a16:creationId xmlns:a16="http://schemas.microsoft.com/office/drawing/2014/main" id="{693AE517-BB33-408F-95D0-E3321A0D19E7}"/>
              </a:ext>
            </a:extLst>
          </p:cNvPr>
          <p:cNvPicPr>
            <a:picLocks noChangeAspect="1"/>
          </p:cNvPicPr>
          <p:nvPr/>
        </p:nvPicPr>
        <p:blipFill>
          <a:blip r:embed="rId2"/>
          <a:stretch>
            <a:fillRect/>
          </a:stretch>
        </p:blipFill>
        <p:spPr>
          <a:xfrm>
            <a:off x="1524000" y="1600200"/>
            <a:ext cx="6720381" cy="5242264"/>
          </a:xfrm>
          <a:prstGeom prst="rect">
            <a:avLst/>
          </a:prstGeom>
        </p:spPr>
      </p:pic>
      <p:sp>
        <p:nvSpPr>
          <p:cNvPr id="5" name="TextBox 4">
            <a:extLst>
              <a:ext uri="{FF2B5EF4-FFF2-40B4-BE49-F238E27FC236}">
                <a16:creationId xmlns:a16="http://schemas.microsoft.com/office/drawing/2014/main" id="{8CDCF9D0-5A9E-43D7-9CBE-4F9366844CF6}"/>
              </a:ext>
            </a:extLst>
          </p:cNvPr>
          <p:cNvSpPr txBox="1"/>
          <p:nvPr/>
        </p:nvSpPr>
        <p:spPr>
          <a:xfrm>
            <a:off x="8610600" y="3344169"/>
            <a:ext cx="3200400" cy="1754326"/>
          </a:xfrm>
          <a:prstGeom prst="rect">
            <a:avLst/>
          </a:prstGeom>
          <a:noFill/>
        </p:spPr>
        <p:txBody>
          <a:bodyPr wrap="square" rtlCol="0">
            <a:spAutoFit/>
          </a:bodyPr>
          <a:lstStyle/>
          <a:p>
            <a:r>
              <a:rPr lang="en-US" dirty="0"/>
              <a:t>Word Cloud as the name suggests is a cloud of words. It is a visualization technique for text data wherein each word is picturized with its importance in the context or its frequency.</a:t>
            </a:r>
            <a:endParaRPr lang="en-IN" dirty="0"/>
          </a:p>
        </p:txBody>
      </p:sp>
    </p:spTree>
    <p:extLst>
      <p:ext uri="{BB962C8B-B14F-4D97-AF65-F5344CB8AC3E}">
        <p14:creationId xmlns:p14="http://schemas.microsoft.com/office/powerpoint/2010/main" val="4090838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9182-B625-4EE1-8AF5-A2A4E8233593}"/>
              </a:ext>
            </a:extLst>
          </p:cNvPr>
          <p:cNvSpPr>
            <a:spLocks noGrp="1"/>
          </p:cNvSpPr>
          <p:nvPr>
            <p:ph type="title"/>
          </p:nvPr>
        </p:nvSpPr>
        <p:spPr>
          <a:xfrm>
            <a:off x="1524000" y="448323"/>
            <a:ext cx="9144000" cy="1143000"/>
          </a:xfrm>
        </p:spPr>
        <p:txBody>
          <a:bodyPr/>
          <a:lstStyle/>
          <a:p>
            <a:r>
              <a:rPr lang="en-US" dirty="0"/>
              <a:t>MODEL DEVELOPMENT ALGORITHMS</a:t>
            </a:r>
            <a:endParaRPr lang="en-IN" dirty="0"/>
          </a:p>
        </p:txBody>
      </p:sp>
      <p:sp>
        <p:nvSpPr>
          <p:cNvPr id="4" name="TextBox 3">
            <a:extLst>
              <a:ext uri="{FF2B5EF4-FFF2-40B4-BE49-F238E27FC236}">
                <a16:creationId xmlns:a16="http://schemas.microsoft.com/office/drawing/2014/main" id="{F89EDBAC-D4A3-453A-A2F7-6807E8D5F9F9}"/>
              </a:ext>
            </a:extLst>
          </p:cNvPr>
          <p:cNvSpPr txBox="1"/>
          <p:nvPr/>
        </p:nvSpPr>
        <p:spPr>
          <a:xfrm>
            <a:off x="1529918" y="1752600"/>
            <a:ext cx="6858000" cy="4816896"/>
          </a:xfrm>
          <a:prstGeom prst="rect">
            <a:avLst/>
          </a:prstGeom>
          <a:noFill/>
        </p:spPr>
        <p:txBody>
          <a:bodyPr wrap="square">
            <a:spAutoFit/>
          </a:bodyPr>
          <a:lstStyle/>
          <a:p>
            <a:pPr marR="0" lvl="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p>
          <a:p>
            <a:pPr marR="0" lvl="0">
              <a:lnSpc>
                <a:spcPct val="107000"/>
              </a:lnSpc>
              <a:spcBef>
                <a:spcPts val="0"/>
              </a:spcBef>
              <a:spcAft>
                <a:spcPts val="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Linear Support Vector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Bernoulli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Multinomial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Stochastic Gradient Descent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LGBM Classifier</a:t>
            </a:r>
          </a:p>
          <a:p>
            <a:pPr marL="342900" marR="0" lvl="0" indent="-342900">
              <a:lnSpc>
                <a:spcPct val="107000"/>
              </a:lnSpc>
              <a:spcBef>
                <a:spcPts val="0"/>
              </a:spcBef>
              <a:spcAft>
                <a:spcPts val="80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XGB Classifier</a:t>
            </a:r>
          </a:p>
        </p:txBody>
      </p:sp>
      <p:pic>
        <p:nvPicPr>
          <p:cNvPr id="5" name="Picture 4">
            <a:extLst>
              <a:ext uri="{FF2B5EF4-FFF2-40B4-BE49-F238E27FC236}">
                <a16:creationId xmlns:a16="http://schemas.microsoft.com/office/drawing/2014/main" id="{27438441-1509-429A-882D-5CEE156D91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0545" y="3082812"/>
            <a:ext cx="3486684" cy="3486684"/>
          </a:xfrm>
          <a:prstGeom prst="rect">
            <a:avLst/>
          </a:prstGeom>
        </p:spPr>
      </p:pic>
    </p:spTree>
    <p:extLst>
      <p:ext uri="{BB962C8B-B14F-4D97-AF65-F5344CB8AC3E}">
        <p14:creationId xmlns:p14="http://schemas.microsoft.com/office/powerpoint/2010/main" val="55424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C8C3-C91D-4FDB-A3B3-92920A5AE941}"/>
              </a:ext>
            </a:extLst>
          </p:cNvPr>
          <p:cNvSpPr>
            <a:spLocks noGrp="1"/>
          </p:cNvSpPr>
          <p:nvPr>
            <p:ph type="title"/>
          </p:nvPr>
        </p:nvSpPr>
        <p:spPr/>
        <p:txBody>
          <a:bodyPr/>
          <a:lstStyle/>
          <a:p>
            <a:r>
              <a:rPr lang="en-US" dirty="0"/>
              <a:t>MODEL CREATION AND EVALUATION</a:t>
            </a:r>
            <a:endParaRPr lang="en-IN" dirty="0"/>
          </a:p>
        </p:txBody>
      </p:sp>
      <p:pic>
        <p:nvPicPr>
          <p:cNvPr id="4" name="Picture 3">
            <a:extLst>
              <a:ext uri="{FF2B5EF4-FFF2-40B4-BE49-F238E27FC236}">
                <a16:creationId xmlns:a16="http://schemas.microsoft.com/office/drawing/2014/main" id="{720F648A-D2E8-4329-B804-3AAF8484B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926269"/>
            <a:ext cx="7924800" cy="4476750"/>
          </a:xfrm>
          <a:prstGeom prst="rect">
            <a:avLst/>
          </a:prstGeom>
        </p:spPr>
      </p:pic>
    </p:spTree>
    <p:extLst>
      <p:ext uri="{BB962C8B-B14F-4D97-AF65-F5344CB8AC3E}">
        <p14:creationId xmlns:p14="http://schemas.microsoft.com/office/powerpoint/2010/main" val="1085505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57E2-D12C-49C1-A616-0CB1569DB802}"/>
              </a:ext>
            </a:extLst>
          </p:cNvPr>
          <p:cNvSpPr>
            <a:spLocks noGrp="1"/>
          </p:cNvSpPr>
          <p:nvPr>
            <p:ph type="title"/>
          </p:nvPr>
        </p:nvSpPr>
        <p:spPr/>
        <p:txBody>
          <a:bodyPr/>
          <a:lstStyle/>
          <a:p>
            <a:r>
              <a:rPr lang="en-US" dirty="0"/>
              <a:t>FINAL MODEL</a:t>
            </a:r>
            <a:endParaRPr lang="en-IN" dirty="0"/>
          </a:p>
        </p:txBody>
      </p:sp>
      <p:pic>
        <p:nvPicPr>
          <p:cNvPr id="4" name="Picture 3">
            <a:extLst>
              <a:ext uri="{FF2B5EF4-FFF2-40B4-BE49-F238E27FC236}">
                <a16:creationId xmlns:a16="http://schemas.microsoft.com/office/drawing/2014/main" id="{83F96C8B-D18B-43CD-B906-F1F609DFE160}"/>
              </a:ext>
            </a:extLst>
          </p:cNvPr>
          <p:cNvPicPr>
            <a:picLocks noChangeAspect="1"/>
          </p:cNvPicPr>
          <p:nvPr/>
        </p:nvPicPr>
        <p:blipFill>
          <a:blip r:embed="rId2"/>
          <a:stretch>
            <a:fillRect/>
          </a:stretch>
        </p:blipFill>
        <p:spPr>
          <a:xfrm>
            <a:off x="1524000" y="1600200"/>
            <a:ext cx="7234963" cy="5105400"/>
          </a:xfrm>
          <a:prstGeom prst="rect">
            <a:avLst/>
          </a:prstGeom>
        </p:spPr>
      </p:pic>
    </p:spTree>
    <p:extLst>
      <p:ext uri="{BB962C8B-B14F-4D97-AF65-F5344CB8AC3E}">
        <p14:creationId xmlns:p14="http://schemas.microsoft.com/office/powerpoint/2010/main" val="2723916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EDE8E-A1F1-485E-AED6-5311381FBCF0}"/>
              </a:ext>
            </a:extLst>
          </p:cNvPr>
          <p:cNvSpPr>
            <a:spLocks noGrp="1"/>
          </p:cNvSpPr>
          <p:nvPr>
            <p:ph type="title"/>
          </p:nvPr>
        </p:nvSpPr>
        <p:spPr/>
        <p:txBody>
          <a:bodyPr/>
          <a:lstStyle/>
          <a:p>
            <a:r>
              <a:rPr lang="en-US" dirty="0"/>
              <a:t>NORMALIZED CONFUSION MATRIX</a:t>
            </a:r>
            <a:endParaRPr lang="en-IN" dirty="0"/>
          </a:p>
        </p:txBody>
      </p:sp>
      <p:pic>
        <p:nvPicPr>
          <p:cNvPr id="4" name="Picture 3">
            <a:extLst>
              <a:ext uri="{FF2B5EF4-FFF2-40B4-BE49-F238E27FC236}">
                <a16:creationId xmlns:a16="http://schemas.microsoft.com/office/drawing/2014/main" id="{665C5D64-3935-4E45-AD14-BED4C03D1A29}"/>
              </a:ext>
            </a:extLst>
          </p:cNvPr>
          <p:cNvPicPr>
            <a:picLocks noChangeAspect="1"/>
          </p:cNvPicPr>
          <p:nvPr/>
        </p:nvPicPr>
        <p:blipFill>
          <a:blip r:embed="rId2"/>
          <a:stretch>
            <a:fillRect/>
          </a:stretch>
        </p:blipFill>
        <p:spPr>
          <a:xfrm>
            <a:off x="533401" y="1758868"/>
            <a:ext cx="5334000" cy="4832632"/>
          </a:xfrm>
          <a:prstGeom prst="rect">
            <a:avLst/>
          </a:prstGeom>
        </p:spPr>
      </p:pic>
      <p:pic>
        <p:nvPicPr>
          <p:cNvPr id="5" name="Picture 4">
            <a:extLst>
              <a:ext uri="{FF2B5EF4-FFF2-40B4-BE49-F238E27FC236}">
                <a16:creationId xmlns:a16="http://schemas.microsoft.com/office/drawing/2014/main" id="{1EBD58EE-0F32-468D-A153-04192C5AE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765138"/>
            <a:ext cx="5181600" cy="4820093"/>
          </a:xfrm>
          <a:prstGeom prst="rect">
            <a:avLst/>
          </a:prstGeom>
        </p:spPr>
      </p:pic>
    </p:spTree>
    <p:extLst>
      <p:ext uri="{BB962C8B-B14F-4D97-AF65-F5344CB8AC3E}">
        <p14:creationId xmlns:p14="http://schemas.microsoft.com/office/powerpoint/2010/main" val="3596734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325A-5DFB-4510-B694-6C97C085A80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05982CE-E4FD-49E6-A1DC-157570A8E712}"/>
              </a:ext>
            </a:extLst>
          </p:cNvPr>
          <p:cNvSpPr>
            <a:spLocks noGrp="1"/>
          </p:cNvSpPr>
          <p:nvPr>
            <p:ph idx="1"/>
          </p:nvPr>
        </p:nvSpPr>
        <p:spPr/>
        <p:txBody>
          <a:bodyPr>
            <a:normAutofit lnSpcReduction="10000"/>
          </a:bodyPr>
          <a:lstStyle/>
          <a:p>
            <a:r>
              <a:rPr lang="en-US" dirty="0"/>
              <a:t>This is a Machine Learning Project performed on customer reviews. Reviews are processed using common NLP techniques.</a:t>
            </a:r>
          </a:p>
          <a:p>
            <a:r>
              <a:rPr lang="en-US" dirty="0"/>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r>
              <a:rPr lang="en-US" dirty="0"/>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r>
              <a:rPr lang="en-US" dirty="0"/>
              <a:t> This task is similar to Sentiment Analysis, but instead of predicting the positive and negative sentiment (sometimes neutral also), here we need to predict the rating.</a:t>
            </a:r>
            <a:endParaRPr lang="en-IN" dirty="0"/>
          </a:p>
        </p:txBody>
      </p:sp>
    </p:spTree>
    <p:extLst>
      <p:ext uri="{BB962C8B-B14F-4D97-AF65-F5344CB8AC3E}">
        <p14:creationId xmlns:p14="http://schemas.microsoft.com/office/powerpoint/2010/main" val="826272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7123-D4E6-4E81-B095-E3A7C1D45DF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8FCB002-2C7B-4A98-878F-F76B3B6B806D}"/>
              </a:ext>
            </a:extLst>
          </p:cNvPr>
          <p:cNvSpPr>
            <a:spLocks noGrp="1"/>
          </p:cNvSpPr>
          <p:nvPr>
            <p:ph idx="1"/>
          </p:nvPr>
        </p:nvSpPr>
        <p:spPr/>
        <p:txBody>
          <a:bodyPr>
            <a:normAutofit lnSpcReduction="10000"/>
          </a:bodyPr>
          <a:lstStyle/>
          <a:p>
            <a:r>
              <a:rPr lang="en-US" dirty="0"/>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r>
              <a:rPr lang="en-US" dirty="0"/>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val="535585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9358C-76EC-4165-952A-47EA9FD7AD9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34E5922-E43F-4878-AD3F-26D5D0D06FE7}"/>
              </a:ext>
            </a:extLst>
          </p:cNvPr>
          <p:cNvSpPr>
            <a:spLocks noGrp="1"/>
          </p:cNvSpPr>
          <p:nvPr>
            <p:ph idx="1"/>
          </p:nvPr>
        </p:nvSpPr>
        <p:spPr/>
        <p:txBody>
          <a:bodyPr>
            <a:normAutofit lnSpcReduction="10000"/>
          </a:bodyPr>
          <a:lstStyle/>
          <a:p>
            <a:r>
              <a:rPr lang="en-US" dirty="0"/>
              <a:t>Areas of improvement:</a:t>
            </a:r>
          </a:p>
          <a:p>
            <a:pPr marL="514350" indent="-514350">
              <a:buFont typeface="+mj-lt"/>
              <a:buAutoNum type="romanUcPeriod"/>
            </a:pPr>
            <a:r>
              <a:rPr lang="en-US" dirty="0"/>
              <a:t>	Less time complexity</a:t>
            </a:r>
          </a:p>
          <a:p>
            <a:pPr marL="514350" indent="-514350">
              <a:buFont typeface="+mj-lt"/>
              <a:buAutoNum type="romanUcPeriod"/>
            </a:pPr>
            <a:r>
              <a:rPr lang="en-US" dirty="0"/>
              <a:t>	More computational power can be given</a:t>
            </a:r>
          </a:p>
          <a:p>
            <a:pPr marL="514350" indent="-514350">
              <a:buFont typeface="+mj-lt"/>
              <a:buAutoNum type="romanUcPeriod"/>
            </a:pPr>
            <a:r>
              <a:rPr lang="en-US" dirty="0"/>
              <a:t>	More accurate reviews can be given</a:t>
            </a:r>
          </a:p>
          <a:p>
            <a:pPr marL="514350" indent="-514350">
              <a:buFont typeface="+mj-lt"/>
              <a:buAutoNum type="romanUcPeriod"/>
            </a:pPr>
            <a:r>
              <a:rPr lang="en-US" dirty="0"/>
              <a:t>	Many more permutations and combinations in hyper parameter tuning can 	be used to obtain better parameter list</a:t>
            </a:r>
          </a:p>
          <a:p>
            <a:r>
              <a:rPr lang="en-US" dirty="0"/>
              <a:t>Final Remarks: After applying the hyper parameter tuning the best accuracy score obtained was 72.33278955954323% which can be further improved by obtaining more data and working up through other parameter combinations.</a:t>
            </a:r>
          </a:p>
          <a:p>
            <a:r>
              <a:rPr lang="en-IN" dirty="0"/>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val="2881851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6759E5A-1180-4660-8199-71AB40B92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664DB1FF-0B62-402E-9CE7-A2F95B83A66B}"/>
              </a:ext>
            </a:extLst>
          </p:cNvPr>
          <p:cNvSpPr txBox="1"/>
          <p:nvPr/>
        </p:nvSpPr>
        <p:spPr>
          <a:xfrm>
            <a:off x="-29592" y="5638800"/>
            <a:ext cx="6894250" cy="1569660"/>
          </a:xfrm>
          <a:prstGeom prst="rect">
            <a:avLst/>
          </a:prstGeom>
          <a:noFill/>
        </p:spPr>
        <p:txBody>
          <a:bodyPr wrap="square">
            <a:spAutoFit/>
          </a:bodyPr>
          <a:lstStyle/>
          <a:p>
            <a:r>
              <a:rPr lang="en-US" sz="9600" b="1" dirty="0">
                <a:solidFill>
                  <a:srgbClr val="FFFF00"/>
                </a:solidFill>
                <a:latin typeface="Algerian" panose="04020705040A02060702" pitchFamily="82" charset="0"/>
              </a:rPr>
              <a:t>THANK YOU</a:t>
            </a:r>
            <a:endParaRPr lang="en-IN" sz="9600" b="1" dirty="0">
              <a:solidFill>
                <a:srgbClr val="FFFF00"/>
              </a:solidFill>
              <a:latin typeface="Algerian" panose="04020705040A02060702" pitchFamily="82" charset="0"/>
            </a:endParaRPr>
          </a:p>
        </p:txBody>
      </p:sp>
    </p:spTree>
    <p:extLst>
      <p:ext uri="{BB962C8B-B14F-4D97-AF65-F5344CB8AC3E}">
        <p14:creationId xmlns:p14="http://schemas.microsoft.com/office/powerpoint/2010/main" val="2901300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D1DF-7807-4CAD-8863-6E4BF3EF017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8F7471EB-D3FC-4DFC-A513-482936A27D2C}"/>
              </a:ext>
            </a:extLst>
          </p:cNvPr>
          <p:cNvSpPr>
            <a:spLocks noGrp="1"/>
          </p:cNvSpPr>
          <p:nvPr>
            <p:ph idx="1"/>
          </p:nvPr>
        </p:nvSpPr>
        <p:spPr/>
        <p:txBody>
          <a:bodyPr>
            <a:normAutofit lnSpcReduction="10000"/>
          </a:bodyPr>
          <a:lstStyle/>
          <a:p>
            <a:r>
              <a:rPr lang="en-US" dirty="0"/>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r>
              <a:rPr lang="en-US" dirty="0"/>
              <a:t>The ability to successfully decide whether a review will be helpful to other customers and thus give the product more exposure is vital to companies that support these reviews, companies like Google, Amazon, Flipkart etc.</a:t>
            </a:r>
          </a:p>
          <a:p>
            <a:r>
              <a:rPr lang="en-US" dirty="0"/>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val="4251771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26-9D52-44A7-B4EB-47B8FD7848C8}"/>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a16="http://schemas.microsoft.com/office/drawing/2014/main" id="{30A24F7C-04EE-4AF3-B006-65F1A42A0867}"/>
              </a:ext>
            </a:extLst>
          </p:cNvPr>
          <p:cNvSpPr>
            <a:spLocks noGrp="1"/>
          </p:cNvSpPr>
          <p:nvPr>
            <p:ph idx="1"/>
          </p:nvPr>
        </p:nvSpPr>
        <p:spPr/>
        <p:txBody>
          <a:bodyPr>
            <a:normAutofit lnSpcReduction="10000"/>
          </a:bodyPr>
          <a:lstStyle/>
          <a:p>
            <a:r>
              <a:rPr lang="en-US" dirty="0"/>
              <a:t>You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r>
              <a:rPr lang="en-US" dirty="0"/>
              <a:t>Basically, we need these columns:</a:t>
            </a:r>
          </a:p>
          <a:p>
            <a:pPr marL="0" indent="0">
              <a:buNone/>
            </a:pPr>
            <a:r>
              <a:rPr lang="en-US" dirty="0"/>
              <a:t>	1) reviews of the product.</a:t>
            </a:r>
          </a:p>
          <a:p>
            <a:pPr marL="0" indent="0">
              <a:buNone/>
            </a:pPr>
            <a:r>
              <a:rPr lang="en-US" dirty="0"/>
              <a:t>	2) rating of the product.</a:t>
            </a:r>
          </a:p>
          <a:p>
            <a:r>
              <a:rPr lang="en-US" dirty="0"/>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spTree>
    <p:extLst>
      <p:ext uri="{BB962C8B-B14F-4D97-AF65-F5344CB8AC3E}">
        <p14:creationId xmlns:p14="http://schemas.microsoft.com/office/powerpoint/2010/main" val="42108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244E1-44F7-4E12-B7D5-C9363C80E6D7}"/>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a16="http://schemas.microsoft.com/office/drawing/2014/main" id="{2CA78F02-D93E-4284-9E77-544FF35F1CF3}"/>
              </a:ext>
            </a:extLst>
          </p:cNvPr>
          <p:cNvSpPr>
            <a:spLocks noGrp="1"/>
          </p:cNvSpPr>
          <p:nvPr>
            <p:ph idx="1"/>
          </p:nvPr>
        </p:nvSpPr>
        <p:spPr/>
        <p:txBody>
          <a:bodyPr>
            <a:normAutofit/>
          </a:bodyPr>
          <a:lstStyle/>
          <a:p>
            <a:r>
              <a:rPr lang="en-US" dirty="0"/>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buNone/>
            </a:pPr>
            <a:r>
              <a:rPr lang="en-US" dirty="0"/>
              <a:t>	1. Data Cleaning</a:t>
            </a:r>
          </a:p>
          <a:p>
            <a:pPr marL="0" indent="0">
              <a:buNone/>
            </a:pPr>
            <a:r>
              <a:rPr lang="en-US" dirty="0"/>
              <a:t>	2. Exploratory Data Analysis and Visualization</a:t>
            </a:r>
          </a:p>
          <a:p>
            <a:pPr marL="0" indent="0">
              <a:buNone/>
            </a:pPr>
            <a:r>
              <a:rPr lang="en-US" dirty="0"/>
              <a:t>	3. Data Pre-processing</a:t>
            </a:r>
          </a:p>
          <a:p>
            <a:pPr marL="0" indent="0">
              <a:buNone/>
            </a:pPr>
            <a:r>
              <a:rPr lang="en-US" dirty="0"/>
              <a:t>	4. Model Building</a:t>
            </a:r>
          </a:p>
          <a:p>
            <a:pPr marL="0" indent="0">
              <a:buNone/>
            </a:pPr>
            <a:r>
              <a:rPr lang="en-US" dirty="0"/>
              <a:t>	5. Model Evaluation</a:t>
            </a:r>
          </a:p>
          <a:p>
            <a:pPr marL="0" indent="0">
              <a:buNone/>
            </a:pPr>
            <a:r>
              <a:rPr lang="en-US" dirty="0"/>
              <a:t>	6. Selecting the Best classification model</a:t>
            </a:r>
          </a:p>
        </p:txBody>
      </p:sp>
    </p:spTree>
    <p:extLst>
      <p:ext uri="{BB962C8B-B14F-4D97-AF65-F5344CB8AC3E}">
        <p14:creationId xmlns:p14="http://schemas.microsoft.com/office/powerpoint/2010/main" val="271011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FLOW</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2989775263"/>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534DA-B27C-4B6C-B8D5-C382311D6B1C}"/>
              </a:ext>
            </a:extLst>
          </p:cNvPr>
          <p:cNvSpPr>
            <a:spLocks noGrp="1"/>
          </p:cNvSpPr>
          <p:nvPr>
            <p:ph type="title"/>
          </p:nvPr>
        </p:nvSpPr>
        <p:spPr/>
        <p:txBody>
          <a:bodyPr>
            <a:normAutofit/>
          </a:bodyPr>
          <a:lstStyle/>
          <a:p>
            <a:r>
              <a:rPr lang="en-US" dirty="0"/>
              <a:t>HARDWARE AND SOFTWARE USED</a:t>
            </a:r>
            <a:endParaRPr lang="en-IN" dirty="0"/>
          </a:p>
        </p:txBody>
      </p:sp>
      <p:sp>
        <p:nvSpPr>
          <p:cNvPr id="3" name="Content Placeholder 2">
            <a:extLst>
              <a:ext uri="{FF2B5EF4-FFF2-40B4-BE49-F238E27FC236}">
                <a16:creationId xmlns:a16="http://schemas.microsoft.com/office/drawing/2014/main" id="{6CD2E4A6-03C6-4FB2-B071-6A4B06833B36}"/>
              </a:ext>
            </a:extLst>
          </p:cNvPr>
          <p:cNvSpPr>
            <a:spLocks noGrp="1"/>
          </p:cNvSpPr>
          <p:nvPr>
            <p:ph idx="1"/>
          </p:nvPr>
        </p:nvSpPr>
        <p:spPr/>
        <p:txBody>
          <a:bodyPr>
            <a:normAutofit fontScale="92500" lnSpcReduction="20000"/>
          </a:bodyPr>
          <a:lstStyle/>
          <a:p>
            <a:r>
              <a:rPr lang="en-IN" dirty="0"/>
              <a:t>Hardware technology being used.</a:t>
            </a:r>
          </a:p>
          <a:p>
            <a:pPr marL="0" indent="0">
              <a:buNone/>
            </a:pPr>
            <a:r>
              <a:rPr lang="en-IN" dirty="0"/>
              <a:t>	RAM 	: 8 GB</a:t>
            </a:r>
          </a:p>
          <a:p>
            <a:pPr marL="0" indent="0">
              <a:buNone/>
            </a:pPr>
            <a:r>
              <a:rPr lang="en-IN" dirty="0"/>
              <a:t>	CPU 	: AMD Ryzen 5 3550H with Radeon Vega Mobile Gfx 2.10 GHz</a:t>
            </a:r>
          </a:p>
          <a:p>
            <a:pPr marL="0" indent="0">
              <a:buNone/>
            </a:pPr>
            <a:r>
              <a:rPr lang="en-IN" dirty="0"/>
              <a:t>	GPU 	: AMD Radeon ™ Vega 8 Graphics and NVIDIA GeForce GTX 1650 Ti</a:t>
            </a:r>
          </a:p>
          <a:p>
            <a:r>
              <a:rPr lang="en-IN" dirty="0"/>
              <a:t>Software technology being used.</a:t>
            </a:r>
          </a:p>
          <a:p>
            <a:pPr marL="0" indent="0">
              <a:buNone/>
            </a:pPr>
            <a:r>
              <a:rPr lang="en-IN" dirty="0"/>
              <a:t>	Programming language 		: Python</a:t>
            </a:r>
          </a:p>
          <a:p>
            <a:pPr marL="0" indent="0">
              <a:buNone/>
            </a:pPr>
            <a:r>
              <a:rPr lang="en-IN" dirty="0"/>
              <a:t>	Distribution 			: Anaconda Navigator</a:t>
            </a:r>
          </a:p>
          <a:p>
            <a:pPr marL="0" indent="0">
              <a:buNone/>
            </a:pPr>
            <a:r>
              <a:rPr lang="en-IN" dirty="0"/>
              <a:t>	Browser based language shell 	: Jupyter Notebook</a:t>
            </a:r>
          </a:p>
          <a:p>
            <a:r>
              <a:rPr lang="en-IN" dirty="0"/>
              <a:t>Libraries/Packages specifically being used.</a:t>
            </a:r>
          </a:p>
          <a:p>
            <a:pPr marL="0" indent="0">
              <a:buNone/>
            </a:pPr>
            <a:r>
              <a:rPr lang="en-IN" dirty="0"/>
              <a:t>Pandas, NumPy, matplotlib, seaborn, scikit-learn, pandas-profiling, missingno, NLTK</a:t>
            </a:r>
          </a:p>
          <a:p>
            <a:endParaRPr lang="en-IN" dirty="0"/>
          </a:p>
        </p:txBody>
      </p:sp>
    </p:spTree>
    <p:extLst>
      <p:ext uri="{BB962C8B-B14F-4D97-AF65-F5344CB8AC3E}">
        <p14:creationId xmlns:p14="http://schemas.microsoft.com/office/powerpoint/2010/main" val="394517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A1CD-C229-421F-B4DC-A3561008043A}"/>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D4BBEF55-C1D7-47FB-BC7F-38C7A465087A}"/>
              </a:ext>
            </a:extLst>
          </p:cNvPr>
          <p:cNvSpPr>
            <a:spLocks noGrp="1"/>
          </p:cNvSpPr>
          <p:nvPr>
            <p:ph idx="1"/>
          </p:nvPr>
        </p:nvSpPr>
        <p:spPr/>
        <p:txBody>
          <a:bodyPr>
            <a:normAutofit lnSpcReduction="10000"/>
          </a:bodyPr>
          <a:lstStyle/>
          <a:p>
            <a:r>
              <a:rPr lang="en-US" dirty="0"/>
              <a:t>Importing the necessary libraries/dependencies</a:t>
            </a:r>
          </a:p>
          <a:p>
            <a:r>
              <a:rPr lang="en-US" dirty="0"/>
              <a:t>Checking dataset dimensions and null value details</a:t>
            </a:r>
          </a:p>
          <a:p>
            <a:r>
              <a:rPr lang="en-IN" dirty="0"/>
              <a:t>Taking a look at various label categories using the Unique method</a:t>
            </a:r>
          </a:p>
          <a:p>
            <a:r>
              <a:rPr lang="en-IN" dirty="0"/>
              <a:t>Performing data cleaning and then visualization steps</a:t>
            </a:r>
          </a:p>
          <a:p>
            <a:r>
              <a:rPr lang="en-IN" dirty="0"/>
              <a:t>Making Word Clouds for loud words in each label class</a:t>
            </a:r>
          </a:p>
          <a:p>
            <a:r>
              <a:rPr lang="en-IN" dirty="0"/>
              <a:t>Handling the class imbalance issue manually and fixing it</a:t>
            </a:r>
          </a:p>
          <a:p>
            <a:r>
              <a:rPr lang="en-IN" dirty="0"/>
              <a:t>Converting text into vectors using the TF-IDF Vectorizer</a:t>
            </a:r>
          </a:p>
          <a:p>
            <a:r>
              <a:rPr lang="en-IN" dirty="0"/>
              <a:t>Splitting the dataset into train and test to build classification models</a:t>
            </a:r>
          </a:p>
          <a:p>
            <a:r>
              <a:rPr lang="en-IN" dirty="0"/>
              <a:t>Evaluating the classification models with necessary metrics</a:t>
            </a:r>
          </a:p>
        </p:txBody>
      </p:sp>
    </p:spTree>
    <p:extLst>
      <p:ext uri="{BB962C8B-B14F-4D97-AF65-F5344CB8AC3E}">
        <p14:creationId xmlns:p14="http://schemas.microsoft.com/office/powerpoint/2010/main" val="227954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VALUES</a:t>
            </a:r>
          </a:p>
        </p:txBody>
      </p:sp>
      <p:sp>
        <p:nvSpPr>
          <p:cNvPr id="4" name="Text Placeholder 3"/>
          <p:cNvSpPr>
            <a:spLocks noGrp="1"/>
          </p:cNvSpPr>
          <p:nvPr>
            <p:ph type="body" sz="half" idx="2"/>
          </p:nvPr>
        </p:nvSpPr>
        <p:spPr/>
        <p:txBody>
          <a:bodyPr/>
          <a:lstStyle/>
          <a:p>
            <a:r>
              <a:rPr lang="en-US" dirty="0"/>
              <a:t>I used the missingno matrix feature to get a visual on all the </a:t>
            </a:r>
            <a:r>
              <a:rPr lang="en-US" dirty="0" err="1"/>
              <a:t>NaN</a:t>
            </a:r>
            <a:r>
              <a:rPr lang="en-US" dirty="0"/>
              <a:t> values present in our dataset and then decided to drop them all so that we were left with meaningful information.</a:t>
            </a:r>
            <a:endParaRPr dirty="0"/>
          </a:p>
        </p:txBody>
      </p:sp>
      <p:sp>
        <p:nvSpPr>
          <p:cNvPr id="20" name="Content Placeholder 19">
            <a:extLst>
              <a:ext uri="{FF2B5EF4-FFF2-40B4-BE49-F238E27FC236}">
                <a16:creationId xmlns:a16="http://schemas.microsoft.com/office/drawing/2014/main" id="{93869E23-451C-4BC8-ADDE-4D6E11988715}"/>
              </a:ext>
            </a:extLst>
          </p:cNvPr>
          <p:cNvSpPr>
            <a:spLocks noGrp="1"/>
          </p:cNvSpPr>
          <p:nvPr>
            <p:ph idx="1"/>
          </p:nvPr>
        </p:nvSpPr>
        <p:spPr/>
        <p:txBody>
          <a:bodyPr/>
          <a:lstStyle/>
          <a:p>
            <a:endParaRPr lang="en-IN"/>
          </a:p>
        </p:txBody>
      </p:sp>
      <p:pic>
        <p:nvPicPr>
          <p:cNvPr id="22" name="Picture 21">
            <a:extLst>
              <a:ext uri="{FF2B5EF4-FFF2-40B4-BE49-F238E27FC236}">
                <a16:creationId xmlns:a16="http://schemas.microsoft.com/office/drawing/2014/main" id="{C6C54E15-7055-4ACB-83C9-0BC831FBB779}"/>
              </a:ext>
            </a:extLst>
          </p:cNvPr>
          <p:cNvPicPr>
            <a:picLocks noChangeAspect="1"/>
          </p:cNvPicPr>
          <p:nvPr/>
        </p:nvPicPr>
        <p:blipFill>
          <a:blip r:embed="rId2"/>
          <a:stretch>
            <a:fillRect/>
          </a:stretch>
        </p:blipFill>
        <p:spPr>
          <a:xfrm>
            <a:off x="45173" y="609600"/>
            <a:ext cx="7803427" cy="5867400"/>
          </a:xfrm>
          <a:prstGeom prst="rect">
            <a:avLst/>
          </a:prstGeom>
        </p:spPr>
      </p:pic>
    </p:spTree>
    <p:extLst>
      <p:ext uri="{BB962C8B-B14F-4D97-AF65-F5344CB8AC3E}">
        <p14:creationId xmlns:p14="http://schemas.microsoft.com/office/powerpoint/2010/main" val="3232560146"/>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98</TotalTime>
  <Words>1498</Words>
  <Application>Microsoft Office PowerPoint</Application>
  <PresentationFormat>Widescreen</PresentationFormat>
  <Paragraphs>102</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Algerian</vt:lpstr>
      <vt:lpstr>Arial</vt:lpstr>
      <vt:lpstr>Calibri</vt:lpstr>
      <vt:lpstr>Candara</vt:lpstr>
      <vt:lpstr>Consolas</vt:lpstr>
      <vt:lpstr>Tech Computer 16x9</vt:lpstr>
      <vt:lpstr>Ratings Prediction Project Presentation</vt:lpstr>
      <vt:lpstr>INTRODUCTION</vt:lpstr>
      <vt:lpstr>PROBLEM STATEMENT</vt:lpstr>
      <vt:lpstr>DATA COLLECTION PHASE</vt:lpstr>
      <vt:lpstr>MODEL BUILDING PHASE</vt:lpstr>
      <vt:lpstr>PROJECT FLOW</vt:lpstr>
      <vt:lpstr>HARDWARE AND SOFTWARE USED</vt:lpstr>
      <vt:lpstr>DATA PREPROCESSING</vt:lpstr>
      <vt:lpstr>MISSING VALUES</vt:lpstr>
      <vt:lpstr>PANDAS PROFILING</vt:lpstr>
      <vt:lpstr>WORD AND CHARACTER COUNT</vt:lpstr>
      <vt:lpstr>RATINGS PLOT</vt:lpstr>
      <vt:lpstr>BAR PLOTS</vt:lpstr>
      <vt:lpstr>Count Plots</vt:lpstr>
      <vt:lpstr>WORD CLOUD</vt:lpstr>
      <vt:lpstr>MODEL DEVELOPMENT ALGORITHMS</vt:lpstr>
      <vt:lpstr>MODEL CREATION AND EVALUATION</vt:lpstr>
      <vt:lpstr>FINAL MODEL</vt:lpstr>
      <vt:lpstr>NORMALIZED CONFUSION MATRIX</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chenthamizh arasu</cp:lastModifiedBy>
  <cp:revision>15</cp:revision>
  <dcterms:created xsi:type="dcterms:W3CDTF">2021-12-26T03:23:22Z</dcterms:created>
  <dcterms:modified xsi:type="dcterms:W3CDTF">2022-07-30T03:09:46Z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