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12192000" cy="6858000"/>
  <p:embeddedFontLst>
    <p:embeddedFont>
      <p:font typeface="AERUSE+CenturyGothic"/>
      <p:regular r:id="rId32"/>
    </p:embeddedFont>
    <p:embeddedFont>
      <p:font typeface="RLAVRE+Wingdings-Regular"/>
      <p:regular r:id="rId33"/>
    </p:embeddedFont>
    <p:embeddedFont>
      <p:font typeface="QJVAGA+CenturyGothic-Bold"/>
      <p:regular r:id="rId3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slide" Target="slides/slide23.xml" /><Relationship Id="rId29" Type="http://schemas.openxmlformats.org/officeDocument/2006/relationships/slide" Target="slides/slide24.xml" /><Relationship Id="rId3" Type="http://schemas.openxmlformats.org/officeDocument/2006/relationships/viewProps" Target="viewProps.xml" /><Relationship Id="rId30" Type="http://schemas.openxmlformats.org/officeDocument/2006/relationships/slide" Target="slides/slide25.xml" /><Relationship Id="rId31" Type="http://schemas.openxmlformats.org/officeDocument/2006/relationships/slide" Target="slides/slide26.xml" /><Relationship Id="rId32" Type="http://schemas.openxmlformats.org/officeDocument/2006/relationships/font" Target="fonts/font1.fntdata" /><Relationship Id="rId33" Type="http://schemas.openxmlformats.org/officeDocument/2006/relationships/font" Target="fonts/font2.fntdata" /><Relationship Id="rId34" Type="http://schemas.openxmlformats.org/officeDocument/2006/relationships/font" Target="fonts/font3.fntdata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3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4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5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6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042340" y="437315"/>
            <a:ext cx="4419674" cy="7317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6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d24726"/>
                </a:solidFill>
                <a:latin typeface="Castellar"/>
                <a:cs typeface="Castellar"/>
              </a:rPr>
              <a:t>surprise</a:t>
            </a:r>
            <a:r>
              <a:rPr dirty="0" sz="2400">
                <a:solidFill>
                  <a:srgbClr val="d24726"/>
                </a:solidFill>
                <a:latin typeface="Castellar"/>
                <a:cs typeface="Castellar"/>
              </a:rPr>
              <a:t> </a:t>
            </a:r>
            <a:r>
              <a:rPr dirty="0" sz="2400">
                <a:solidFill>
                  <a:srgbClr val="d24726"/>
                </a:solidFill>
                <a:latin typeface="Castellar"/>
                <a:cs typeface="Castellar"/>
              </a:rPr>
              <a:t>Housing</a:t>
            </a:r>
            <a:r>
              <a:rPr dirty="0" sz="2400">
                <a:solidFill>
                  <a:srgbClr val="d24726"/>
                </a:solidFill>
                <a:latin typeface="Castellar"/>
                <a:cs typeface="Castellar"/>
              </a:rPr>
              <a:t> </a:t>
            </a:r>
            <a:r>
              <a:rPr dirty="0" sz="2400">
                <a:solidFill>
                  <a:srgbClr val="d24726"/>
                </a:solidFill>
                <a:latin typeface="Castellar"/>
                <a:cs typeface="Castellar"/>
              </a:rPr>
              <a:t>price</a:t>
            </a:r>
          </a:p>
          <a:p>
            <a:pPr marL="294481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d24726"/>
                </a:solidFill>
                <a:latin typeface="Castellar"/>
                <a:cs typeface="Castellar"/>
              </a:rPr>
              <a:t>prediction</a:t>
            </a:r>
            <a:r>
              <a:rPr dirty="0" sz="2400">
                <a:solidFill>
                  <a:srgbClr val="d24726"/>
                </a:solidFill>
                <a:latin typeface="Castellar"/>
                <a:cs typeface="Castellar"/>
              </a:rPr>
              <a:t> </a:t>
            </a:r>
            <a:r>
              <a:rPr dirty="0" sz="2400">
                <a:solidFill>
                  <a:srgbClr val="d24726"/>
                </a:solidFill>
                <a:latin typeface="Castellar"/>
                <a:cs typeface="Castellar"/>
              </a:rPr>
              <a:t>project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6759" y="902024"/>
            <a:ext cx="4233276" cy="16039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6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A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case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study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from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US-based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housing</a:t>
            </a:r>
          </a:p>
          <a:p>
            <a:pPr marL="0" marR="0">
              <a:lnSpc>
                <a:spcPts val="17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company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named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“Surprise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Housing”.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</a:p>
          <a:p>
            <a:pPr marL="0" marR="0">
              <a:lnSpc>
                <a:spcPts val="17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company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is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looking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at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prospective</a:t>
            </a:r>
          </a:p>
          <a:p>
            <a:pPr marL="0" marR="0">
              <a:lnSpc>
                <a:spcPts val="17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properties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to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buy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houses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at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a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price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below</a:t>
            </a:r>
          </a:p>
          <a:p>
            <a:pPr marL="0" marR="0">
              <a:lnSpc>
                <a:spcPts val="1727"/>
              </a:lnSpc>
              <a:spcBef>
                <a:spcPts val="5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their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actual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values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and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flip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them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at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a</a:t>
            </a:r>
          </a:p>
          <a:p>
            <a:pPr marL="0" marR="0">
              <a:lnSpc>
                <a:spcPts val="17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higher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price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which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will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help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company</a:t>
            </a:r>
          </a:p>
          <a:p>
            <a:pPr marL="0" marR="0">
              <a:lnSpc>
                <a:spcPts val="17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to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enter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real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estate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600">
                <a:solidFill>
                  <a:srgbClr val="ffffff"/>
                </a:solidFill>
                <a:latin typeface="AERUSE+CenturyGothic"/>
                <a:cs typeface="AERUSE+CenturyGothic"/>
              </a:rPr>
              <a:t>market.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0615" y="3055461"/>
            <a:ext cx="4027710" cy="723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PRESENTATION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6759" y="4433785"/>
            <a:ext cx="3850442" cy="650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Submitted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by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Chenthamizh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Arasu</a:t>
            </a:r>
          </a:p>
          <a:p>
            <a:pPr marL="0" marR="0">
              <a:lnSpc>
                <a:spcPts val="1839"/>
              </a:lnSpc>
              <a:spcBef>
                <a:spcPts val="774"/>
              </a:spcBef>
              <a:spcAft>
                <a:spcPts val="0"/>
              </a:spcAft>
            </a:pPr>
            <a:r>
              <a:rPr dirty="0" sz="1500">
                <a:solidFill>
                  <a:srgbClr val="ffffff"/>
                </a:solidFill>
                <a:latin typeface="AERUSE+CenturyGothic"/>
                <a:cs typeface="AERUSE+CenturyGothic"/>
              </a:rPr>
              <a:t>Data</a:t>
            </a:r>
            <a:r>
              <a:rPr dirty="0" sz="15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500">
                <a:solidFill>
                  <a:srgbClr val="ffffff"/>
                </a:solidFill>
                <a:latin typeface="AERUSE+CenturyGothic"/>
                <a:cs typeface="AERUSE+CenturyGothic"/>
              </a:rPr>
              <a:t>Science</a:t>
            </a:r>
            <a:r>
              <a:rPr dirty="0" sz="15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500">
                <a:solidFill>
                  <a:srgbClr val="ffffff"/>
                </a:solidFill>
                <a:latin typeface="AERUSE+CenturyGothic"/>
                <a:cs typeface="AERUSE+CenturyGothic"/>
              </a:rPr>
              <a:t>Intern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96759" y="5145194"/>
            <a:ext cx="2261079" cy="2716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ffffff"/>
                </a:solidFill>
                <a:latin typeface="AERUSE+CenturyGothic"/>
                <a:cs typeface="AERUSE+CenturyGothic"/>
              </a:rPr>
              <a:t>Flip</a:t>
            </a:r>
            <a:r>
              <a:rPr dirty="0" sz="15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500">
                <a:solidFill>
                  <a:srgbClr val="ffffff"/>
                </a:solidFill>
                <a:latin typeface="AERUSE+CenturyGothic"/>
                <a:cs typeface="AERUSE+CenturyGothic"/>
              </a:rPr>
              <a:t>Robo</a:t>
            </a:r>
            <a:r>
              <a:rPr dirty="0" sz="15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500">
                <a:solidFill>
                  <a:srgbClr val="ffffff"/>
                </a:solidFill>
                <a:latin typeface="AERUSE+CenturyGothic"/>
                <a:cs typeface="AERUSE+CenturyGothic"/>
              </a:rPr>
              <a:t>Technologies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1696" y="395958"/>
            <a:ext cx="9427399" cy="13267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DATA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ANALYSIS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-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MODEL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BUILDING</a:t>
            </a:r>
          </a:p>
          <a:p>
            <a:pPr marL="0" marR="0">
              <a:lnSpc>
                <a:spcPts val="4751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FLOWCHART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0627" y="1785522"/>
            <a:ext cx="2070304" cy="867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02456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01b0e"/>
                </a:solidFill>
                <a:latin typeface="AERUSE+CenturyGothic"/>
                <a:cs typeface="AERUSE+CenturyGothic"/>
              </a:rPr>
              <a:t>Import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01b0e"/>
                </a:solidFill>
                <a:latin typeface="AERUSE+CenturyGothic"/>
                <a:cs typeface="AERUSE+CenturyGothic"/>
              </a:rPr>
              <a:t>Dependencies</a:t>
            </a:r>
            <a:r>
              <a:rPr dirty="0" sz="1800">
                <a:solidFill>
                  <a:srgbClr val="501b0e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501b0e"/>
                </a:solidFill>
                <a:latin typeface="AERUSE+CenturyGothic"/>
                <a:cs typeface="AERUSE+CenturyGothic"/>
              </a:rPr>
              <a:t>or</a:t>
            </a:r>
          </a:p>
          <a:p>
            <a:pPr marL="519112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01b0e"/>
                </a:solidFill>
                <a:latin typeface="AERUSE+CenturyGothic"/>
                <a:cs typeface="AERUSE+CenturyGothic"/>
              </a:rPr>
              <a:t>Libraries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76980" y="1922682"/>
            <a:ext cx="1267717" cy="5936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9693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01b0e"/>
                </a:solidFill>
                <a:latin typeface="AERUSE+CenturyGothic"/>
                <a:cs typeface="AERUSE+CenturyGothic"/>
              </a:rPr>
              <a:t>Data</a:t>
            </a:r>
            <a:r>
              <a:rPr dirty="0" sz="1800">
                <a:solidFill>
                  <a:srgbClr val="501b0e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501b0e"/>
                </a:solidFill>
                <a:latin typeface="AERUSE+CenturyGothic"/>
                <a:cs typeface="AERUSE+CenturyGothic"/>
              </a:rPr>
              <a:t>set</a:t>
            </a:r>
          </a:p>
          <a:p>
            <a:pPr marL="0" marR="0">
              <a:lnSpc>
                <a:spcPts val="218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01b0e"/>
                </a:solidFill>
                <a:latin typeface="Verdana"/>
                <a:cs typeface="Verdana"/>
              </a:rPr>
              <a:t>Collection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14018" y="1926106"/>
            <a:ext cx="1750590" cy="5902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29431" marR="0">
              <a:lnSpc>
                <a:spcPts val="21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01b0e"/>
                </a:solidFill>
                <a:latin typeface="Verdana"/>
                <a:cs typeface="Verdana"/>
              </a:rPr>
              <a:t>Data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01b0e"/>
                </a:solidFill>
                <a:latin typeface="Verdana"/>
                <a:cs typeface="Verdana"/>
              </a:rPr>
              <a:t>preprocessing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25859" y="3221232"/>
            <a:ext cx="1591530" cy="5902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29393" marR="0">
              <a:lnSpc>
                <a:spcPts val="21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01b0e"/>
                </a:solidFill>
                <a:latin typeface="Verdana"/>
                <a:cs typeface="Verdana"/>
              </a:rPr>
              <a:t>EDA</a:t>
            </a:r>
            <a:r>
              <a:rPr dirty="0" sz="1800">
                <a:solidFill>
                  <a:srgbClr val="501b0e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01b0e"/>
                </a:solidFill>
                <a:latin typeface="Verdana"/>
                <a:cs typeface="Verdana"/>
              </a:rPr>
              <a:t>and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01b0e"/>
                </a:solidFill>
                <a:latin typeface="Verdana"/>
                <a:cs typeface="Verdana"/>
              </a:rPr>
              <a:t>Visualization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328641" y="3219126"/>
            <a:ext cx="1521429" cy="5892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01b0e"/>
                </a:solidFill>
                <a:latin typeface="Verdana"/>
                <a:cs typeface="Verdana"/>
              </a:rPr>
              <a:t>Checked</a:t>
            </a:r>
            <a:r>
              <a:rPr dirty="0" sz="1800">
                <a:solidFill>
                  <a:srgbClr val="501b0e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01b0e"/>
                </a:solidFill>
                <a:latin typeface="Verdana"/>
                <a:cs typeface="Verdana"/>
              </a:rPr>
              <a:t>for</a:t>
            </a:r>
          </a:p>
          <a:p>
            <a:pPr marL="61590" marR="0">
              <a:lnSpc>
                <a:spcPts val="21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01b0e"/>
                </a:solidFill>
                <a:latin typeface="Verdana"/>
                <a:cs typeface="Verdana"/>
              </a:rPr>
              <a:t>Nul</a:t>
            </a:r>
            <a:r>
              <a:rPr dirty="0" sz="1800">
                <a:solidFill>
                  <a:srgbClr val="501b0e"/>
                </a:solidFill>
                <a:latin typeface="AERUSE+CenturyGothic"/>
                <a:cs typeface="AERUSE+CenturyGothic"/>
              </a:rPr>
              <a:t>l</a:t>
            </a:r>
            <a:r>
              <a:rPr dirty="0" sz="1800">
                <a:solidFill>
                  <a:srgbClr val="501b0e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501b0e"/>
                </a:solidFill>
                <a:latin typeface="AERUSE+CenturyGothic"/>
                <a:cs typeface="AERUSE+CenturyGothic"/>
              </a:rPr>
              <a:t>Values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1952" y="3358392"/>
            <a:ext cx="1191704" cy="3159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01b0e"/>
                </a:solidFill>
                <a:latin typeface="Verdana"/>
                <a:cs typeface="Verdana"/>
              </a:rPr>
              <a:t>Encoding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70734" y="4545021"/>
            <a:ext cx="1545667" cy="592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01b0e"/>
                </a:solidFill>
                <a:latin typeface="AERUSE+CenturyGothic"/>
                <a:cs typeface="AERUSE+CenturyGothic"/>
              </a:rPr>
              <a:t>Checked</a:t>
            </a:r>
            <a:r>
              <a:rPr dirty="0" sz="1800">
                <a:solidFill>
                  <a:srgbClr val="501b0e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501b0e"/>
                </a:solidFill>
                <a:latin typeface="AERUSE+CenturyGothic"/>
                <a:cs typeface="AERUSE+CenturyGothic"/>
              </a:rPr>
              <a:t>for</a:t>
            </a:r>
          </a:p>
          <a:p>
            <a:pPr marL="99218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01b0e"/>
                </a:solidFill>
                <a:latin typeface="AERUSE+CenturyGothic"/>
                <a:cs typeface="AERUSE+CenturyGothic"/>
              </a:rPr>
              <a:t>correlation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71065" y="4550222"/>
            <a:ext cx="2097620" cy="5927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77018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01b0e"/>
                </a:solidFill>
                <a:latin typeface="AERUSE+CenturyGothic"/>
                <a:cs typeface="AERUSE+CenturyGothic"/>
              </a:rPr>
              <a:t>Checked</a:t>
            </a:r>
            <a:r>
              <a:rPr dirty="0" sz="1800">
                <a:solidFill>
                  <a:srgbClr val="501b0e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501b0e"/>
                </a:solidFill>
                <a:latin typeface="AERUSE+CenturyGothic"/>
                <a:cs typeface="AERUSE+CenturyGothic"/>
              </a:rPr>
              <a:t>for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01b0e"/>
                </a:solidFill>
                <a:latin typeface="AERUSE+CenturyGothic"/>
                <a:cs typeface="AERUSE+CenturyGothic"/>
              </a:rPr>
              <a:t>Outliers/Skewness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219375" y="4550222"/>
            <a:ext cx="1806972" cy="5927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5418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01b0e"/>
                </a:solidFill>
                <a:latin typeface="AERUSE+CenturyGothic"/>
                <a:cs typeface="AERUSE+CenturyGothic"/>
              </a:rPr>
              <a:t>Proceed</a:t>
            </a:r>
            <a:r>
              <a:rPr dirty="0" sz="1800">
                <a:solidFill>
                  <a:srgbClr val="501b0e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501b0e"/>
                </a:solidFill>
                <a:latin typeface="AERUSE+CenturyGothic"/>
                <a:cs typeface="AERUSE+CenturyGothic"/>
              </a:rPr>
              <a:t>for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01b0e"/>
                </a:solidFill>
                <a:latin typeface="AERUSE+CenturyGothic"/>
                <a:cs typeface="AERUSE+CenturyGothic"/>
              </a:rPr>
              <a:t>Model</a:t>
            </a:r>
            <a:r>
              <a:rPr dirty="0" sz="1800">
                <a:solidFill>
                  <a:srgbClr val="501b0e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501b0e"/>
                </a:solidFill>
                <a:latin typeface="AERUSE+CenturyGothic"/>
                <a:cs typeface="AERUSE+CenturyGothic"/>
              </a:rPr>
              <a:t>building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209851" y="5737259"/>
            <a:ext cx="1829583" cy="7749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9218" marR="0">
              <a:lnSpc>
                <a:spcPts val="196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501b0e"/>
                </a:solidFill>
                <a:latin typeface="AERUSE+CenturyGothic"/>
                <a:cs typeface="AERUSE+CenturyGothic"/>
              </a:rPr>
              <a:t>R2</a:t>
            </a:r>
            <a:r>
              <a:rPr dirty="0" sz="1600">
                <a:solidFill>
                  <a:srgbClr val="501b0e"/>
                </a:solidFill>
                <a:latin typeface="AERUSE+CenturyGothic"/>
                <a:cs typeface="AERUSE+CenturyGothic"/>
              </a:rPr>
              <a:t> </a:t>
            </a:r>
            <a:r>
              <a:rPr dirty="0" sz="1600">
                <a:solidFill>
                  <a:srgbClr val="501b0e"/>
                </a:solidFill>
                <a:latin typeface="AERUSE+CenturyGothic"/>
                <a:cs typeface="AERUSE+CenturyGothic"/>
              </a:rPr>
              <a:t>Score,</a:t>
            </a:r>
            <a:r>
              <a:rPr dirty="0" sz="1600">
                <a:solidFill>
                  <a:srgbClr val="501b0e"/>
                </a:solidFill>
                <a:latin typeface="AERUSE+CenturyGothic"/>
                <a:cs typeface="AERUSE+CenturyGothic"/>
              </a:rPr>
              <a:t> </a:t>
            </a:r>
            <a:r>
              <a:rPr dirty="0" sz="1600">
                <a:solidFill>
                  <a:srgbClr val="501b0e"/>
                </a:solidFill>
                <a:latin typeface="AERUSE+CenturyGothic"/>
                <a:cs typeface="AERUSE+CenturyGothic"/>
              </a:rPr>
              <a:t>Cross</a:t>
            </a:r>
          </a:p>
          <a:p>
            <a:pPr marL="0" marR="0">
              <a:lnSpc>
                <a:spcPts val="19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501b0e"/>
                </a:solidFill>
                <a:latin typeface="AERUSE+CenturyGothic"/>
                <a:cs typeface="AERUSE+CenturyGothic"/>
              </a:rPr>
              <a:t>Validation</a:t>
            </a:r>
            <a:r>
              <a:rPr dirty="0" sz="1600">
                <a:solidFill>
                  <a:srgbClr val="501b0e"/>
                </a:solidFill>
                <a:latin typeface="AERUSE+CenturyGothic"/>
                <a:cs typeface="AERUSE+CenturyGothic"/>
              </a:rPr>
              <a:t> </a:t>
            </a:r>
            <a:r>
              <a:rPr dirty="0" sz="1600">
                <a:solidFill>
                  <a:srgbClr val="501b0e"/>
                </a:solidFill>
                <a:latin typeface="AERUSE+CenturyGothic"/>
                <a:cs typeface="AERUSE+CenturyGothic"/>
              </a:rPr>
              <a:t>Score,</a:t>
            </a:r>
          </a:p>
          <a:p>
            <a:pPr marL="43656" marR="0">
              <a:lnSpc>
                <a:spcPts val="19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501b0e"/>
                </a:solidFill>
                <a:latin typeface="AERUSE+CenturyGothic"/>
                <a:cs typeface="AERUSE+CenturyGothic"/>
              </a:rPr>
              <a:t>MSE,</a:t>
            </a:r>
            <a:r>
              <a:rPr dirty="0" sz="1600">
                <a:solidFill>
                  <a:srgbClr val="501b0e"/>
                </a:solidFill>
                <a:latin typeface="AERUSE+CenturyGothic"/>
                <a:cs typeface="AERUSE+CenturyGothic"/>
              </a:rPr>
              <a:t> </a:t>
            </a:r>
            <a:r>
              <a:rPr dirty="0" sz="1600">
                <a:solidFill>
                  <a:srgbClr val="501b0e"/>
                </a:solidFill>
                <a:latin typeface="AERUSE+CenturyGothic"/>
                <a:cs typeface="AERUSE+CenturyGothic"/>
              </a:rPr>
              <a:t>RMSE,</a:t>
            </a:r>
            <a:r>
              <a:rPr dirty="0" sz="1600">
                <a:solidFill>
                  <a:srgbClr val="501b0e"/>
                </a:solidFill>
                <a:latin typeface="AERUSE+CenturyGothic"/>
                <a:cs typeface="AERUSE+CenturyGothic"/>
              </a:rPr>
              <a:t> </a:t>
            </a:r>
            <a:r>
              <a:rPr dirty="0" sz="1600">
                <a:solidFill>
                  <a:srgbClr val="501b0e"/>
                </a:solidFill>
                <a:latin typeface="AERUSE+CenturyGothic"/>
                <a:cs typeface="AERUSE+CenturyGothic"/>
              </a:rPr>
              <a:t>MAE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206453" y="5827996"/>
            <a:ext cx="1475333" cy="592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8581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01b0e"/>
                </a:solidFill>
                <a:latin typeface="AERUSE+CenturyGothic"/>
                <a:cs typeface="AERUSE+CenturyGothic"/>
              </a:rPr>
              <a:t>Saving</a:t>
            </a:r>
            <a:r>
              <a:rPr dirty="0" sz="1800">
                <a:solidFill>
                  <a:srgbClr val="501b0e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501b0e"/>
                </a:solidFill>
                <a:latin typeface="AERUSE+CenturyGothic"/>
                <a:cs typeface="AERUSE+CenturyGothic"/>
              </a:rPr>
              <a:t>the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01b0e"/>
                </a:solidFill>
                <a:latin typeface="AERUSE+CenturyGothic"/>
                <a:cs typeface="AERUSE+CenturyGothic"/>
              </a:rPr>
              <a:t>Final_Model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012600" y="5827996"/>
            <a:ext cx="2039900" cy="592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01b0e"/>
                </a:solidFill>
                <a:latin typeface="AERUSE+CenturyGothic"/>
                <a:cs typeface="AERUSE+CenturyGothic"/>
              </a:rPr>
              <a:t>Hyper</a:t>
            </a:r>
            <a:r>
              <a:rPr dirty="0" sz="1800">
                <a:solidFill>
                  <a:srgbClr val="501b0e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501b0e"/>
                </a:solidFill>
                <a:latin typeface="AERUSE+CenturyGothic"/>
                <a:cs typeface="AERUSE+CenturyGothic"/>
              </a:rPr>
              <a:t>Parameter</a:t>
            </a:r>
          </a:p>
          <a:p>
            <a:pPr marL="585787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01b0e"/>
                </a:solidFill>
                <a:latin typeface="AERUSE+CenturyGothic"/>
                <a:cs typeface="AERUSE+CenturyGothic"/>
              </a:rPr>
              <a:t>Tuning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7637" y="352193"/>
            <a:ext cx="6399263" cy="723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DATA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PRE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PROCESSING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6260" y="2457555"/>
            <a:ext cx="10599724" cy="34611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 spc="10">
                <a:solidFill>
                  <a:srgbClr val="ffffff"/>
                </a:solidFill>
                <a:latin typeface="RLAVRE+Wingdings-Regular"/>
                <a:cs typeface="RLAVRE+Wingdings-Regular"/>
              </a:rPr>
              <a:t>ü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Importing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necessary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dependencies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and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libraries.</a:t>
            </a:r>
          </a:p>
          <a:p>
            <a:pPr marL="0" marR="0">
              <a:lnSpc>
                <a:spcPts val="3359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 spc="10">
                <a:solidFill>
                  <a:srgbClr val="ffffff"/>
                </a:solidFill>
                <a:latin typeface="RLAVRE+Wingdings-Regular"/>
                <a:cs typeface="RLAVRE+Wingdings-Regular"/>
              </a:rPr>
              <a:t>ü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Reading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CSV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file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and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converted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into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data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frame.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 spc="10">
                <a:solidFill>
                  <a:srgbClr val="ffffff"/>
                </a:solidFill>
                <a:latin typeface="RLAVRE+Wingdings-Regular"/>
                <a:cs typeface="RLAVRE+Wingdings-Regular"/>
              </a:rPr>
              <a:t>ü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Checking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data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dimensions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for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original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dataset.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 spc="10">
                <a:solidFill>
                  <a:srgbClr val="ffffff"/>
                </a:solidFill>
                <a:latin typeface="RLAVRE+Wingdings-Regular"/>
                <a:cs typeface="RLAVRE+Wingdings-Regular"/>
              </a:rPr>
              <a:t>ü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Looking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for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null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values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and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accordingly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fill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missing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data.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 spc="10">
                <a:solidFill>
                  <a:srgbClr val="ffffff"/>
                </a:solidFill>
                <a:latin typeface="RLAVRE+Wingdings-Regular"/>
                <a:cs typeface="RLAVRE+Wingdings-Regular"/>
              </a:rPr>
              <a:t>ü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Checking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summary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of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dataset.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 spc="10">
                <a:solidFill>
                  <a:srgbClr val="ffffff"/>
                </a:solidFill>
                <a:latin typeface="RLAVRE+Wingdings-Regular"/>
                <a:cs typeface="RLAVRE+Wingdings-Regular"/>
              </a:rPr>
              <a:t>ü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Checking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unique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values.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 spc="10">
                <a:solidFill>
                  <a:srgbClr val="ffffff"/>
                </a:solidFill>
                <a:latin typeface="RLAVRE+Wingdings-Regular"/>
                <a:cs typeface="RLAVRE+Wingdings-Regular"/>
              </a:rPr>
              <a:t>ü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Checking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all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categorical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columns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in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dataset.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 spc="10">
                <a:solidFill>
                  <a:srgbClr val="ffffff"/>
                </a:solidFill>
                <a:latin typeface="RLAVRE+Wingdings-Regular"/>
                <a:cs typeface="RLAVRE+Wingdings-Regular"/>
              </a:rPr>
              <a:t>ü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Visualizing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each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features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using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matplotlib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and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seaborn.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7637" y="378826"/>
            <a:ext cx="6399263" cy="723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DATA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PRE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PROCESSING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3133" y="2089452"/>
            <a:ext cx="10482379" cy="43145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 spc="10">
                <a:solidFill>
                  <a:srgbClr val="ffffff"/>
                </a:solidFill>
                <a:latin typeface="RLAVRE+Wingdings-Regular"/>
                <a:cs typeface="RLAVRE+Wingdings-Regular"/>
              </a:rPr>
              <a:t>ü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Performing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encoding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using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ordinal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encoder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on</a:t>
            </a:r>
          </a:p>
          <a:p>
            <a:pPr marL="285750" marR="0">
              <a:lnSpc>
                <a:spcPts val="3359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categorical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features.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 spc="10">
                <a:solidFill>
                  <a:srgbClr val="ffffff"/>
                </a:solidFill>
                <a:latin typeface="RLAVRE+Wingdings-Regular"/>
                <a:cs typeface="RLAVRE+Wingdings-Regular"/>
              </a:rPr>
              <a:t>ü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Checking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for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co-relation/multi-collinearity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in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a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heatmap.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 spc="10">
                <a:solidFill>
                  <a:srgbClr val="ffffff"/>
                </a:solidFill>
                <a:latin typeface="RLAVRE+Wingdings-Regular"/>
                <a:cs typeface="RLAVRE+Wingdings-Regular"/>
              </a:rPr>
              <a:t>ü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Checking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for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Outliers/Skewness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using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boxen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plot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and</a:t>
            </a:r>
          </a:p>
          <a:p>
            <a:pPr marL="28575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distribution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plot.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 spc="10">
                <a:solidFill>
                  <a:srgbClr val="ffffff"/>
                </a:solidFill>
                <a:latin typeface="RLAVRE+Wingdings-Regular"/>
                <a:cs typeface="RLAVRE+Wingdings-Regular"/>
              </a:rPr>
              <a:t>ü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Perform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Scaling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using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Standard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Scaler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method.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 spc="10">
                <a:solidFill>
                  <a:srgbClr val="ffffff"/>
                </a:solidFill>
                <a:latin typeface="RLAVRE+Wingdings-Regular"/>
                <a:cs typeface="RLAVRE+Wingdings-Regular"/>
              </a:rPr>
              <a:t>ü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Checking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for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final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dimension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of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dataset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to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confirm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</a:p>
          <a:p>
            <a:pPr marL="28575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input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details.</a:t>
            </a:r>
          </a:p>
          <a:p>
            <a:pPr marL="0" marR="0">
              <a:lnSpc>
                <a:spcPts val="3359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 spc="10">
                <a:solidFill>
                  <a:srgbClr val="ffffff"/>
                </a:solidFill>
                <a:latin typeface="RLAVRE+Wingdings-Regular"/>
                <a:cs typeface="RLAVRE+Wingdings-Regular"/>
              </a:rPr>
              <a:t>ü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Creating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train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test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split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and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best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random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state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found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in</a:t>
            </a:r>
          </a:p>
          <a:p>
            <a:pPr marL="285750" marR="0">
              <a:lnSpc>
                <a:spcPts val="3359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range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1-1000.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7637" y="378826"/>
            <a:ext cx="11396652" cy="13267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EXPLORATORY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DATA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ANALYSIS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(EDA)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AND</a:t>
            </a:r>
          </a:p>
          <a:p>
            <a:pPr marL="0" marR="0">
              <a:lnSpc>
                <a:spcPts val="4752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VISUALIZATION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5277" y="2309405"/>
            <a:ext cx="2563943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u="sng">
                <a:solidFill>
                  <a:srgbClr val="ffffff"/>
                </a:solidFill>
                <a:latin typeface="AERUSE+CenturyGothic"/>
                <a:cs typeface="AERUSE+CenturyGothic"/>
              </a:rPr>
              <a:t>01.</a:t>
            </a:r>
            <a:r>
              <a:rPr dirty="0" sz="1800" spc="45" u="sng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 u="sng">
                <a:solidFill>
                  <a:srgbClr val="ffffff"/>
                </a:solidFill>
                <a:latin typeface="AERUSE+CenturyGothic"/>
                <a:cs typeface="AERUSE+CenturyGothic"/>
              </a:rPr>
              <a:t>Univariate</a:t>
            </a:r>
            <a:r>
              <a:rPr dirty="0" sz="1800" spc="46" u="sng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 u="sng">
                <a:solidFill>
                  <a:srgbClr val="ffffff"/>
                </a:solidFill>
                <a:latin typeface="AERUSE+CenturyGothic"/>
                <a:cs typeface="AERUSE+CenturyGothic"/>
              </a:rPr>
              <a:t>Analysis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18097" y="2309405"/>
            <a:ext cx="2746823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u="sng">
                <a:solidFill>
                  <a:srgbClr val="ffffff"/>
                </a:solidFill>
                <a:latin typeface="AERUSE+CenturyGothic"/>
                <a:cs typeface="AERUSE+CenturyGothic"/>
              </a:rPr>
              <a:t>02.</a:t>
            </a:r>
            <a:r>
              <a:rPr dirty="0" sz="1800" spc="45" u="sng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 u="sng">
                <a:solidFill>
                  <a:srgbClr val="ffffff"/>
                </a:solidFill>
                <a:latin typeface="AERUSE+CenturyGothic"/>
                <a:cs typeface="AERUSE+CenturyGothic"/>
              </a:rPr>
              <a:t>Multivariate</a:t>
            </a:r>
            <a:r>
              <a:rPr dirty="0" sz="1800" spc="46" u="sng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 u="sng">
                <a:solidFill>
                  <a:srgbClr val="ffffff"/>
                </a:solidFill>
                <a:latin typeface="AERUSE+CenturyGothic"/>
                <a:cs typeface="AERUSE+CenturyGothic"/>
              </a:rPr>
              <a:t>Analysis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65871" y="2309405"/>
            <a:ext cx="2987467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u="sng">
                <a:solidFill>
                  <a:srgbClr val="ffffff"/>
                </a:solidFill>
                <a:latin typeface="AERUSE+CenturyGothic"/>
                <a:cs typeface="AERUSE+CenturyGothic"/>
              </a:rPr>
              <a:t>03.</a:t>
            </a:r>
            <a:r>
              <a:rPr dirty="0" sz="1800" spc="45" u="sng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 u="sng">
                <a:solidFill>
                  <a:srgbClr val="ffffff"/>
                </a:solidFill>
                <a:latin typeface="AERUSE+CenturyGothic"/>
                <a:cs typeface="AERUSE+CenturyGothic"/>
              </a:rPr>
              <a:t>Correlation</a:t>
            </a:r>
            <a:r>
              <a:rPr dirty="0" sz="1800" spc="46" u="sng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 u="sng">
                <a:solidFill>
                  <a:srgbClr val="ffffff"/>
                </a:solidFill>
                <a:latin typeface="AERUSE+CenturyGothic"/>
                <a:cs typeface="AERUSE+CenturyGothic"/>
              </a:rPr>
              <a:t>of</a:t>
            </a:r>
            <a:r>
              <a:rPr dirty="0" sz="1800" spc="46" u="sng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 u="sng">
                <a:solidFill>
                  <a:srgbClr val="ffffff"/>
                </a:solidFill>
                <a:latin typeface="AERUSE+CenturyGothic"/>
                <a:cs typeface="AERUSE+CenturyGothic"/>
              </a:rPr>
              <a:t>Dataset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65277" y="2870449"/>
            <a:ext cx="2603473" cy="16891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QJVAGA+CenturyGothic-Bold"/>
                <a:cs typeface="QJVAGA+CenturyGothic-Bold"/>
              </a:rPr>
              <a:t>Univariate</a:t>
            </a:r>
            <a:r>
              <a:rPr dirty="0" sz="1800" b="1">
                <a:solidFill>
                  <a:srgbClr val="ffffff"/>
                </a:solidFill>
                <a:latin typeface="QJVAGA+CenturyGothic-Bold"/>
                <a:cs typeface="QJVAGA+CenturyGothic-Bold"/>
              </a:rPr>
              <a:t> </a:t>
            </a:r>
            <a:r>
              <a:rPr dirty="0" sz="1800" b="1">
                <a:solidFill>
                  <a:srgbClr val="ffffff"/>
                </a:solidFill>
                <a:latin typeface="QJVAGA+CenturyGothic-Bold"/>
                <a:cs typeface="QJVAGA+CenturyGothic-Bold"/>
              </a:rPr>
              <a:t>analysis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ꢀis</a:t>
            </a:r>
          </a:p>
          <a:p>
            <a:pPr marL="0" marR="0">
              <a:lnSpc>
                <a:spcPts val="2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simplest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form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of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analyzing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data.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“Uni”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means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“one”,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so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in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other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words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your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data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has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only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one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variable.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18097" y="2869571"/>
            <a:ext cx="2811397" cy="1689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QJVAGA+CenturyGothic-Bold"/>
                <a:cs typeface="QJVAGA+CenturyGothic-Bold"/>
              </a:rPr>
              <a:t>Multivariate</a:t>
            </a:r>
            <a:r>
              <a:rPr dirty="0" sz="1800" b="1">
                <a:solidFill>
                  <a:srgbClr val="ffffff"/>
                </a:solidFill>
                <a:latin typeface="QJVAGA+CenturyGothic-Bold"/>
                <a:cs typeface="QJVAGA+CenturyGothic-Bold"/>
              </a:rPr>
              <a:t> </a:t>
            </a:r>
            <a:r>
              <a:rPr dirty="0" sz="1800" b="1">
                <a:solidFill>
                  <a:srgbClr val="ffffff"/>
                </a:solidFill>
                <a:latin typeface="QJVAGA+CenturyGothic-Bold"/>
                <a:cs typeface="QJVAGA+CenturyGothic-Bold"/>
              </a:rPr>
              <a:t>analysis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ꢀis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a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set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of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statistical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techniques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used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forꢀ</a:t>
            </a:r>
            <a:r>
              <a:rPr dirty="0" sz="1800" b="1">
                <a:solidFill>
                  <a:srgbClr val="ffffff"/>
                </a:solidFill>
                <a:latin typeface="QJVAGA+CenturyGothic-Bold"/>
                <a:cs typeface="QJVAGA+CenturyGothic-Bold"/>
              </a:rPr>
              <a:t>analysis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ꢀof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data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that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contain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more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than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one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variable.ꢀ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760217" y="2869570"/>
            <a:ext cx="2785002" cy="1415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QJVAGA+CenturyGothic-Bold"/>
                <a:cs typeface="QJVAGA+CenturyGothic-Bold"/>
              </a:rPr>
              <a:t>Correlation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ꢀis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used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to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test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relationships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between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quantitative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variables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or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categorical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variables.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14550" y="5039378"/>
            <a:ext cx="4012060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u="sng">
                <a:solidFill>
                  <a:srgbClr val="ffffff"/>
                </a:solidFill>
                <a:latin typeface="AERUSE+CenturyGothic"/>
                <a:cs typeface="AERUSE+CenturyGothic"/>
              </a:rPr>
              <a:t>04.</a:t>
            </a:r>
            <a:r>
              <a:rPr dirty="0" sz="1800" spc="45" u="sng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 u="sng">
                <a:solidFill>
                  <a:srgbClr val="ffffff"/>
                </a:solidFill>
                <a:latin typeface="AERUSE+CenturyGothic"/>
                <a:cs typeface="AERUSE+CenturyGothic"/>
              </a:rPr>
              <a:t>Correlation</a:t>
            </a:r>
            <a:r>
              <a:rPr dirty="0" sz="1800" spc="46" u="sng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 u="sng">
                <a:solidFill>
                  <a:srgbClr val="ffffff"/>
                </a:solidFill>
                <a:latin typeface="AERUSE+CenturyGothic"/>
                <a:cs typeface="AERUSE+CenturyGothic"/>
              </a:rPr>
              <a:t>with</a:t>
            </a:r>
            <a:r>
              <a:rPr dirty="0" sz="1800" spc="46" u="sng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 u="sng">
                <a:solidFill>
                  <a:srgbClr val="ffffff"/>
                </a:solidFill>
                <a:latin typeface="AERUSE+CenturyGothic"/>
                <a:cs typeface="AERUSE+CenturyGothic"/>
              </a:rPr>
              <a:t>Target</a:t>
            </a:r>
            <a:r>
              <a:rPr dirty="0" sz="1800" spc="46" u="sng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 u="sng">
                <a:solidFill>
                  <a:srgbClr val="ffffff"/>
                </a:solidFill>
                <a:latin typeface="AERUSE+CenturyGothic"/>
                <a:cs typeface="AERUSE+CenturyGothic"/>
              </a:rPr>
              <a:t>variable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769236" y="5039378"/>
            <a:ext cx="1761712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u="sng">
                <a:solidFill>
                  <a:srgbClr val="ffffff"/>
                </a:solidFill>
                <a:latin typeface="AERUSE+CenturyGothic"/>
                <a:cs typeface="AERUSE+CenturyGothic"/>
              </a:rPr>
              <a:t>05.</a:t>
            </a:r>
            <a:r>
              <a:rPr dirty="0" sz="1800" spc="45" u="sng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 u="sng">
                <a:solidFill>
                  <a:srgbClr val="ffffff"/>
                </a:solidFill>
                <a:latin typeface="AERUSE+CenturyGothic"/>
                <a:cs typeface="AERUSE+CenturyGothic"/>
              </a:rPr>
              <a:t>Conclusion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14549" y="5570840"/>
            <a:ext cx="3778267" cy="867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QJVAGA+CenturyGothic-Bold"/>
                <a:cs typeface="QJVAGA+CenturyGothic-Bold"/>
              </a:rPr>
              <a:t>Correlation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ꢀwith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target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variable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to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know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how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data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is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related.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769237" y="5570840"/>
            <a:ext cx="2367054" cy="867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QJVAGA+CenturyGothic-Bold"/>
                <a:cs typeface="QJVAGA+CenturyGothic-Bold"/>
              </a:rPr>
              <a:t>Summary</a:t>
            </a:r>
            <a:r>
              <a:rPr dirty="0" sz="1800" b="1">
                <a:solidFill>
                  <a:srgbClr val="ffffff"/>
                </a:solidFill>
                <a:latin typeface="QJVAGA+CenturyGothic-Bold"/>
                <a:cs typeface="QJVAGA+CenturyGothic-Bold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with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conclusion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of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all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analysis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9716" y="230612"/>
            <a:ext cx="2374066" cy="723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PIE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PLOT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42082" y="2198512"/>
            <a:ext cx="2879818" cy="1141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A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Pie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Chart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is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a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circular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statistical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plot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that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can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display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only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one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series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of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data.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42082" y="3570112"/>
            <a:ext cx="2777176" cy="867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area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of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chart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is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total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percentage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of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given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data.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42082" y="4667393"/>
            <a:ext cx="2817689" cy="1141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area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of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slices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of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pie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represents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percentage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of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parts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of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data.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9714" y="211114"/>
            <a:ext cx="3573251" cy="723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COUNT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PLOT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41918" y="1813941"/>
            <a:ext cx="2837349" cy="13059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Count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plot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method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is</a:t>
            </a:r>
          </a:p>
          <a:p>
            <a:pPr marL="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used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to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show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counts</a:t>
            </a:r>
          </a:p>
          <a:p>
            <a:pPr marL="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of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observations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in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each</a:t>
            </a:r>
          </a:p>
          <a:p>
            <a:pPr marL="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categorical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bin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using</a:t>
            </a:r>
          </a:p>
          <a:p>
            <a:pPr marL="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bars.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41918" y="3295270"/>
            <a:ext cx="1973926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Parameters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: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This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41918" y="3542158"/>
            <a:ext cx="2897864" cy="10590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method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is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accepting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</a:p>
          <a:p>
            <a:pPr marL="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following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parameters</a:t>
            </a:r>
          </a:p>
          <a:p>
            <a:pPr marL="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that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are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described</a:t>
            </a:r>
          </a:p>
          <a:p>
            <a:pPr marL="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below: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x,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841918" y="4776598"/>
            <a:ext cx="2486374" cy="10590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This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parameter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take</a:t>
            </a:r>
          </a:p>
          <a:p>
            <a:pPr marL="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names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of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variables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in</a:t>
            </a:r>
          </a:p>
          <a:p>
            <a:pPr marL="0" marR="0">
              <a:lnSpc>
                <a:spcPts val="19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data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or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vector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data,</a:t>
            </a:r>
          </a:p>
          <a:p>
            <a:pPr marL="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optional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inputs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for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41918" y="5764150"/>
            <a:ext cx="2800012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plotting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long-form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data.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9714" y="211114"/>
            <a:ext cx="3876120" cy="723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SCATTER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PLOT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42082" y="1627510"/>
            <a:ext cx="2843430" cy="13059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Scatter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plots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are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used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to</a:t>
            </a:r>
          </a:p>
          <a:p>
            <a:pPr marL="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observe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relationship</a:t>
            </a:r>
          </a:p>
          <a:p>
            <a:pPr marL="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between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variables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and</a:t>
            </a:r>
          </a:p>
          <a:p>
            <a:pPr marL="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uses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dots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to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represent</a:t>
            </a:r>
          </a:p>
          <a:p>
            <a:pPr marL="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relationship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42082" y="2861950"/>
            <a:ext cx="1865266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between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them.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42082" y="3355726"/>
            <a:ext cx="2655520" cy="10590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scatter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method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in</a:t>
            </a:r>
          </a:p>
          <a:p>
            <a:pPr marL="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matplotlib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library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is</a:t>
            </a:r>
          </a:p>
          <a:p>
            <a:pPr marL="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used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to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draw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a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scatter</a:t>
            </a:r>
          </a:p>
          <a:p>
            <a:pPr marL="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plot.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842082" y="4590167"/>
            <a:ext cx="2729895" cy="1552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Scatter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plots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are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widely</a:t>
            </a:r>
          </a:p>
          <a:p>
            <a:pPr marL="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used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to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represent</a:t>
            </a:r>
          </a:p>
          <a:p>
            <a:pPr marL="0" marR="0">
              <a:lnSpc>
                <a:spcPts val="19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relation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among</a:t>
            </a:r>
          </a:p>
          <a:p>
            <a:pPr marL="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variables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and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how</a:t>
            </a:r>
          </a:p>
          <a:p>
            <a:pPr marL="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change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in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one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affects</a:t>
            </a:r>
          </a:p>
          <a:p>
            <a:pPr marL="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other.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9714" y="211114"/>
            <a:ext cx="3415704" cy="723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HISTOGRAM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42081" y="1747526"/>
            <a:ext cx="2702235" cy="1141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A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histogram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is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basically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used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to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represent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data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provided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in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form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of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some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groups.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42081" y="3119126"/>
            <a:ext cx="2883662" cy="1415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It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is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accurate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method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for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graphical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representation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of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numerical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data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distribution.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42081" y="4765047"/>
            <a:ext cx="2720077" cy="1415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It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is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a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type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of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bar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plot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where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X-axis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represents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bin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ranges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while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Y-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axis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gives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information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about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frequency.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9714" y="211114"/>
            <a:ext cx="2742579" cy="723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HEATMAP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42081" y="2020737"/>
            <a:ext cx="2479526" cy="1415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A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heatmap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contains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values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representing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various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shades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of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same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color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for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each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value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to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be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plotted.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42081" y="3666657"/>
            <a:ext cx="2103451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Usually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darker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42081" y="3940977"/>
            <a:ext cx="2720992" cy="867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shades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of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chart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represent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higher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values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than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lighter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shade.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842081" y="5038257"/>
            <a:ext cx="2898778" cy="867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For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a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very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different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value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a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completely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different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color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can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also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be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used.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9714" y="211114"/>
            <a:ext cx="3329795" cy="723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BAR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GRAPH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42082" y="1627510"/>
            <a:ext cx="2655292" cy="13059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Bar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graphs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are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used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to</a:t>
            </a:r>
          </a:p>
          <a:p>
            <a:pPr marL="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compare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things</a:t>
            </a:r>
          </a:p>
          <a:p>
            <a:pPr marL="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between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different</a:t>
            </a:r>
          </a:p>
          <a:p>
            <a:pPr marL="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groups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or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to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track</a:t>
            </a:r>
          </a:p>
          <a:p>
            <a:pPr marL="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changes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over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time.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42082" y="3108838"/>
            <a:ext cx="2805269" cy="1552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Here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we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are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comparing</a:t>
            </a:r>
          </a:p>
          <a:p>
            <a:pPr marL="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correlation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values</a:t>
            </a:r>
          </a:p>
          <a:p>
            <a:pPr marL="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between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feature</a:t>
            </a:r>
          </a:p>
          <a:p>
            <a:pPr marL="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columns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and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target</a:t>
            </a:r>
          </a:p>
          <a:p>
            <a:pPr marL="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label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column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which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is</a:t>
            </a:r>
          </a:p>
          <a:p>
            <a:pPr marL="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Sale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Price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in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our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42082" y="4590167"/>
            <a:ext cx="1160673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scenario.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842082" y="5083942"/>
            <a:ext cx="2661025" cy="10590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It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gives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us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an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insight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on</a:t>
            </a:r>
          </a:p>
          <a:p>
            <a:pPr marL="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positive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and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negative</a:t>
            </a:r>
          </a:p>
          <a:p>
            <a:pPr marL="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correlated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column</a:t>
            </a:r>
          </a:p>
          <a:p>
            <a:pPr marL="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details.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9714" y="911671"/>
            <a:ext cx="5710932" cy="723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ACKNOWLEDGMENT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9714" y="2282869"/>
            <a:ext cx="9783821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d24726"/>
                </a:solidFill>
                <a:latin typeface="RLAVRE+Wingdings-Regular"/>
                <a:cs typeface="RLAVRE+Wingdings-Regular"/>
              </a:rPr>
              <a:t>§</a:t>
            </a:r>
            <a:r>
              <a:rPr dirty="0" sz="2850" spc="-216">
                <a:solidFill>
                  <a:srgbClr val="d2472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I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would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like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to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express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my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deepest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gratitude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to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my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SME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8314" y="2624245"/>
            <a:ext cx="10308260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(Subject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Matter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Expert)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Khushboo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Garg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as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well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as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Flip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Robo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8314" y="2965621"/>
            <a:ext cx="10682380" cy="8154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Technologies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who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gave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me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the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opportunity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to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do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this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project</a:t>
            </a:r>
          </a:p>
          <a:p>
            <a:pPr marL="0" marR="0">
              <a:lnSpc>
                <a:spcPts val="268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on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Surprise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Housing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Price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Prediction,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which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also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helped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me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8314" y="3648373"/>
            <a:ext cx="10810848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doing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lots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of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research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wherein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I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came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to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know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about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so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many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28314" y="3989749"/>
            <a:ext cx="2093213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new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things.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9714" y="4926501"/>
            <a:ext cx="10705456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d24726"/>
                </a:solidFill>
                <a:latin typeface="RLAVRE+Wingdings-Regular"/>
                <a:cs typeface="RLAVRE+Wingdings-Regular"/>
              </a:rPr>
              <a:t>§</a:t>
            </a:r>
            <a:r>
              <a:rPr dirty="0" sz="2850" spc="-216">
                <a:solidFill>
                  <a:srgbClr val="d2472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Also,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I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have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utilized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a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few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external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resources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that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helped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me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28314" y="5267877"/>
            <a:ext cx="9540206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to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complete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the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project.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I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ensured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that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I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learn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from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the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28314" y="5609253"/>
            <a:ext cx="9045911" cy="8154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samples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and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modify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things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according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to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my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project</a:t>
            </a:r>
          </a:p>
          <a:p>
            <a:pPr marL="0" marR="0">
              <a:lnSpc>
                <a:spcPts val="268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requirement.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9714" y="211114"/>
            <a:ext cx="3476578" cy="723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BOXEN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PLOT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42081" y="1925080"/>
            <a:ext cx="2815099" cy="2238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A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Boxen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Plot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is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also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known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as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Whisker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plot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is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created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to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display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summary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of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set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of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data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values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having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properties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like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minimum,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first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quartile,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median,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third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quartile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and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42081" y="4119640"/>
            <a:ext cx="1309575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maximum.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42081" y="4668280"/>
            <a:ext cx="2225067" cy="1415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We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have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used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it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to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identify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outlier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details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for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all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numeric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datatype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column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AERUSE+CenturyGothic"/>
                <a:cs typeface="AERUSE+CenturyGothic"/>
              </a:rPr>
              <a:t>values.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9714" y="211114"/>
            <a:ext cx="5089275" cy="723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DISTRIBUTION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PLOT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42081" y="1806657"/>
            <a:ext cx="2630276" cy="7691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Distribution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plots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visually</a:t>
            </a:r>
          </a:p>
          <a:p>
            <a:pPr marL="0" marR="0">
              <a:lnSpc>
                <a:spcPts val="18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assess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distribution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of</a:t>
            </a:r>
          </a:p>
          <a:p>
            <a:pPr marL="0" marR="0">
              <a:lnSpc>
                <a:spcPts val="1835"/>
              </a:lnSpc>
              <a:spcBef>
                <a:spcPts val="5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sample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data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by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42081" y="2506173"/>
            <a:ext cx="2904948" cy="1002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comparing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empirical</a:t>
            </a:r>
          </a:p>
          <a:p>
            <a:pPr marL="0" marR="0">
              <a:lnSpc>
                <a:spcPts val="183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distribution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of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data</a:t>
            </a:r>
          </a:p>
          <a:p>
            <a:pPr marL="0" marR="0">
              <a:lnSpc>
                <a:spcPts val="1836"/>
              </a:lnSpc>
              <a:spcBef>
                <a:spcPts val="5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with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theoretical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values</a:t>
            </a:r>
          </a:p>
          <a:p>
            <a:pPr marL="0" marR="0">
              <a:lnSpc>
                <a:spcPts val="183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expected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from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42081" y="3438861"/>
            <a:ext cx="2347207" cy="3028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specified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distribution.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842081" y="3905205"/>
            <a:ext cx="2777064" cy="1002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Here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we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have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used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it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to</a:t>
            </a:r>
          </a:p>
          <a:p>
            <a:pPr marL="0" marR="0">
              <a:lnSpc>
                <a:spcPts val="183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analyze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skewness</a:t>
            </a:r>
          </a:p>
          <a:p>
            <a:pPr marL="0" marR="0">
              <a:lnSpc>
                <a:spcPts val="1836"/>
              </a:lnSpc>
              <a:spcBef>
                <a:spcPts val="5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information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for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numeric</a:t>
            </a:r>
          </a:p>
          <a:p>
            <a:pPr marL="0" marR="0">
              <a:lnSpc>
                <a:spcPts val="18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datatype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column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values.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42081" y="5071065"/>
            <a:ext cx="2683202" cy="10023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acceptable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form</a:t>
            </a:r>
          </a:p>
          <a:p>
            <a:pPr marL="0" marR="0">
              <a:lnSpc>
                <a:spcPts val="183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usually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is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a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normal</a:t>
            </a:r>
          </a:p>
          <a:p>
            <a:pPr marL="0" marR="0">
              <a:lnSpc>
                <a:spcPts val="1835"/>
              </a:lnSpc>
              <a:spcBef>
                <a:spcPts val="5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distribution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resembling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a</a:t>
            </a:r>
          </a:p>
          <a:p>
            <a:pPr marL="0" marR="0">
              <a:lnSpc>
                <a:spcPts val="183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bell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shape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1700">
                <a:solidFill>
                  <a:srgbClr val="ffffff"/>
                </a:solidFill>
                <a:latin typeface="AERUSE+CenturyGothic"/>
                <a:cs typeface="AERUSE+CenturyGothic"/>
              </a:rPr>
              <a:t>curve.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9714" y="911671"/>
            <a:ext cx="6968109" cy="723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MODEL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TRAINING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PHASES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7637" y="378826"/>
            <a:ext cx="6744441" cy="723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MODEL/S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DEVELOPMENT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08376" y="1384697"/>
            <a:ext cx="9089762" cy="9008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algorithms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used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on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training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and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test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data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are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as</a:t>
            </a:r>
          </a:p>
          <a:p>
            <a:pPr marL="0" marR="0">
              <a:lnSpc>
                <a:spcPts val="3359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follows: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65576" y="2231750"/>
            <a:ext cx="4818449" cy="48187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94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AERUSE+CenturyGothic"/>
                <a:cs typeface="AERUSE+CenturyGothic"/>
              </a:rPr>
              <a:t>1.</a:t>
            </a:r>
            <a:r>
              <a:rPr dirty="0" sz="2850" spc="893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Linear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Regression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Model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65576" y="2658470"/>
            <a:ext cx="7311562" cy="34689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94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AERUSE+CenturyGothic"/>
                <a:cs typeface="AERUSE+CenturyGothic"/>
              </a:rPr>
              <a:t>2.</a:t>
            </a:r>
            <a:r>
              <a:rPr dirty="0" sz="2850" spc="893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Ridge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Regularization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Regression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Model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AERUSE+CenturyGothic"/>
                <a:cs typeface="AERUSE+CenturyGothic"/>
              </a:rPr>
              <a:t>3.</a:t>
            </a:r>
            <a:r>
              <a:rPr dirty="0" sz="2850" spc="893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Lasso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Regularization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Regression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Model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AERUSE+CenturyGothic"/>
                <a:cs typeface="AERUSE+CenturyGothic"/>
              </a:rPr>
              <a:t>4.</a:t>
            </a:r>
            <a:r>
              <a:rPr dirty="0" sz="2850" spc="893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Support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Vector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Regression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Model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AERUSE+CenturyGothic"/>
                <a:cs typeface="AERUSE+CenturyGothic"/>
              </a:rPr>
              <a:t>5.</a:t>
            </a:r>
            <a:r>
              <a:rPr dirty="0" sz="2850" spc="893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Decision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Tree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Regression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Model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AERUSE+CenturyGothic"/>
                <a:cs typeface="AERUSE+CenturyGothic"/>
              </a:rPr>
              <a:t>6.</a:t>
            </a:r>
            <a:r>
              <a:rPr dirty="0" sz="2850" spc="893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Random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Forest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Regression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Model</a:t>
            </a:r>
          </a:p>
          <a:p>
            <a:pPr marL="0" marR="0">
              <a:lnSpc>
                <a:spcPts val="3359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AERUSE+CenturyGothic"/>
                <a:cs typeface="AERUSE+CenturyGothic"/>
              </a:rPr>
              <a:t>7.</a:t>
            </a:r>
            <a:r>
              <a:rPr dirty="0" sz="2850" spc="893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K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Nearest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Neighbors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Regression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Model</a:t>
            </a:r>
          </a:p>
          <a:p>
            <a:pPr marL="0" marR="0">
              <a:lnSpc>
                <a:spcPts val="3359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AERUSE+CenturyGothic"/>
                <a:cs typeface="AERUSE+CenturyGothic"/>
              </a:rPr>
              <a:t>8.</a:t>
            </a:r>
            <a:r>
              <a:rPr dirty="0" sz="2850" spc="893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Gradient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Boosting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Regression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Model</a:t>
            </a:r>
          </a:p>
          <a:p>
            <a:pPr marL="0" marR="0">
              <a:lnSpc>
                <a:spcPts val="3359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AERUSE+CenturyGothic"/>
                <a:cs typeface="AERUSE+CenturyGothic"/>
              </a:rPr>
              <a:t>9.</a:t>
            </a:r>
            <a:r>
              <a:rPr dirty="0" sz="2850" spc="893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Ada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Boost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Regression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Model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65576" y="6072229"/>
            <a:ext cx="5572676" cy="48187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94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 spc="34">
                <a:solidFill>
                  <a:srgbClr val="ffffff"/>
                </a:solidFill>
                <a:latin typeface="AERUSE+CenturyGothic"/>
                <a:cs typeface="AERUSE+CenturyGothic"/>
              </a:rPr>
              <a:t>10.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Extra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Trees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Regression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Model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7637" y="358568"/>
            <a:ext cx="11222389" cy="660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04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ffffff"/>
                </a:solidFill>
                <a:latin typeface="AERUSE+CenturyGothic"/>
                <a:cs typeface="AERUSE+CenturyGothic"/>
              </a:rPr>
              <a:t>EVALUATION</a:t>
            </a:r>
            <a:r>
              <a:rPr dirty="0" sz="40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4000">
                <a:solidFill>
                  <a:srgbClr val="ffffff"/>
                </a:solidFill>
                <a:latin typeface="AERUSE+CenturyGothic"/>
                <a:cs typeface="AERUSE+CenturyGothic"/>
              </a:rPr>
              <a:t>AND</a:t>
            </a:r>
            <a:r>
              <a:rPr dirty="0" sz="4000" spc="68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4000">
                <a:solidFill>
                  <a:srgbClr val="ffffff"/>
                </a:solidFill>
                <a:latin typeface="AERUSE+CenturyGothic"/>
                <a:cs typeface="AERUSE+CenturyGothic"/>
              </a:rPr>
              <a:t>HYPER</a:t>
            </a:r>
            <a:r>
              <a:rPr dirty="0" sz="40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4000">
                <a:solidFill>
                  <a:srgbClr val="ffffff"/>
                </a:solidFill>
                <a:latin typeface="AERUSE+CenturyGothic"/>
                <a:cs typeface="AERUSE+CenturyGothic"/>
              </a:rPr>
              <a:t>PARAMETER</a:t>
            </a:r>
            <a:r>
              <a:rPr dirty="0" sz="40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4000">
                <a:solidFill>
                  <a:srgbClr val="ffffff"/>
                </a:solidFill>
                <a:latin typeface="AERUSE+CenturyGothic"/>
                <a:cs typeface="AERUSE+CenturyGothic"/>
              </a:rPr>
              <a:t>TUNING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7637" y="1358064"/>
            <a:ext cx="5646012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key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metrics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used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here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were: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4837" y="1784784"/>
            <a:ext cx="4448623" cy="21809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RLAVRE+Wingdings-Regular"/>
                <a:cs typeface="RLAVRE+Wingdings-Regular"/>
              </a:rPr>
              <a:t>q</a:t>
            </a:r>
            <a:r>
              <a:rPr dirty="0" sz="285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R2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score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RLAVRE+Wingdings-Regular"/>
                <a:cs typeface="RLAVRE+Wingdings-Regular"/>
              </a:rPr>
              <a:t>q</a:t>
            </a:r>
            <a:r>
              <a:rPr dirty="0" sz="285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Cross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Validation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Score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RLAVRE+Wingdings-Regular"/>
                <a:cs typeface="RLAVRE+Wingdings-Regular"/>
              </a:rPr>
              <a:t>q</a:t>
            </a:r>
            <a:r>
              <a:rPr dirty="0" sz="285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MAE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RLAVRE+Wingdings-Regular"/>
                <a:cs typeface="RLAVRE+Wingdings-Regular"/>
              </a:rPr>
              <a:t>q</a:t>
            </a:r>
            <a:r>
              <a:rPr dirty="0" sz="285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MSE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RLAVRE+Wingdings-Regular"/>
                <a:cs typeface="RLAVRE+Wingdings-Regular"/>
              </a:rPr>
              <a:t>q</a:t>
            </a:r>
            <a:r>
              <a:rPr dirty="0" sz="285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RMSE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7637" y="4345104"/>
            <a:ext cx="10208691" cy="9008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We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tried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to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find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out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best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parameters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list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to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increase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our</a:t>
            </a:r>
          </a:p>
          <a:p>
            <a:pPr marL="0" marR="0">
              <a:lnSpc>
                <a:spcPts val="3359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accuracy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scores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by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using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Hyperparameter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Tuning.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7637" y="5625264"/>
            <a:ext cx="10994747" cy="9008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In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order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to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achieve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a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higher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score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we</a:t>
            </a:r>
            <a:r>
              <a:rPr dirty="0" sz="2800" spc="114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used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  <a:r>
              <a:rPr dirty="0" sz="2800" spc="27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Grid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Search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CV</a:t>
            </a:r>
          </a:p>
          <a:p>
            <a:pPr marL="0" marR="0">
              <a:lnSpc>
                <a:spcPts val="3359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method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with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5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folds.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7637" y="378826"/>
            <a:ext cx="10562359" cy="13267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CONCLUSION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AND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SCOPE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FOR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FUTURE</a:t>
            </a:r>
          </a:p>
          <a:p>
            <a:pPr marL="0" marR="0">
              <a:lnSpc>
                <a:spcPts val="4752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WORK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1924" y="2089452"/>
            <a:ext cx="11241280" cy="43145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RLAVRE+Wingdings-Regular"/>
                <a:cs typeface="RLAVRE+Wingdings-Regular"/>
              </a:rPr>
              <a:t>q</a:t>
            </a:r>
            <a:r>
              <a:rPr dirty="0" sz="285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During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this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project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I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have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faced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a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problem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of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low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amount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of</a:t>
            </a:r>
          </a:p>
          <a:p>
            <a:pPr marL="457200" marR="0">
              <a:lnSpc>
                <a:spcPts val="3359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data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for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training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machine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learning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models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upon.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RLAVRE+Wingdings-Regular"/>
                <a:cs typeface="RLAVRE+Wingdings-Regular"/>
              </a:rPr>
              <a:t>q</a:t>
            </a:r>
            <a:r>
              <a:rPr dirty="0" sz="285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Many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columns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are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with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same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entries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in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more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than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80%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of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rows</a:t>
            </a:r>
          </a:p>
          <a:p>
            <a:pPr marL="45720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which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lead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to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reduction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in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our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model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performance.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RLAVRE+Wingdings-Regular"/>
                <a:cs typeface="RLAVRE+Wingdings-Regular"/>
              </a:rPr>
              <a:t>q</a:t>
            </a:r>
            <a:r>
              <a:rPr dirty="0" sz="285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One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more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issue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present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is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there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are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large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number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of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missing</a:t>
            </a:r>
          </a:p>
          <a:p>
            <a:pPr marL="45720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values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in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this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data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set,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so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we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have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to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fill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those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missing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values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in</a:t>
            </a:r>
          </a:p>
          <a:p>
            <a:pPr marL="45720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correct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manner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manually.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RLAVRE+Wingdings-Regular"/>
                <a:cs typeface="RLAVRE+Wingdings-Regular"/>
              </a:rPr>
              <a:t>q</a:t>
            </a:r>
            <a:r>
              <a:rPr dirty="0" sz="2850" spc="3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We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can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still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improve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our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model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accuracy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with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some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feature</a:t>
            </a:r>
          </a:p>
          <a:p>
            <a:pPr marL="457200" marR="0">
              <a:lnSpc>
                <a:spcPts val="3359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engineering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and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by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doing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some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extensive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hyperparameter</a:t>
            </a:r>
          </a:p>
          <a:p>
            <a:pPr marL="457200" marR="0">
              <a:lnSpc>
                <a:spcPts val="3359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tuning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on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it.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96675" y="435377"/>
            <a:ext cx="7529244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HOUSING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SALE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PRICE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PREDICTION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PROJECT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9714" y="911671"/>
            <a:ext cx="4254177" cy="723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9714" y="2265113"/>
            <a:ext cx="9744251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d24726"/>
                </a:solidFill>
                <a:latin typeface="RLAVRE+Wingdings-Regular"/>
                <a:cs typeface="RLAVRE+Wingdings-Regular"/>
              </a:rPr>
              <a:t>§</a:t>
            </a:r>
            <a:r>
              <a:rPr dirty="0" sz="2850" spc="-216">
                <a:solidFill>
                  <a:srgbClr val="d2472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Surprise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Housing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is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a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US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based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Real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estate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and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housing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8314" y="2606488"/>
            <a:ext cx="10011019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company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who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is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trying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to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entry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into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Australian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Real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estate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8314" y="2947865"/>
            <a:ext cx="10544525" cy="11568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market.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The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company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is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looking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at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prospective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properties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to</a:t>
            </a:r>
          </a:p>
          <a:p>
            <a:pPr marL="0" marR="0">
              <a:lnSpc>
                <a:spcPts val="268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buy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houses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to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enter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the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market.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We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are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required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to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build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a</a:t>
            </a:r>
          </a:p>
          <a:p>
            <a:pPr marL="0" marR="0">
              <a:lnSpc>
                <a:spcPts val="268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model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using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Machine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Learning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in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order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to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predict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the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actual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8314" y="3971993"/>
            <a:ext cx="10292968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value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of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the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prospective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properties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and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decide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whether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to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28314" y="4313369"/>
            <a:ext cx="3714037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invest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in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them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or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not.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9714" y="5250121"/>
            <a:ext cx="7058761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d24726"/>
                </a:solidFill>
                <a:latin typeface="RLAVRE+Wingdings-Regular"/>
                <a:cs typeface="RLAVRE+Wingdings-Regular"/>
              </a:rPr>
              <a:t>§</a:t>
            </a:r>
            <a:r>
              <a:rPr dirty="0" sz="2850" spc="-216">
                <a:solidFill>
                  <a:srgbClr val="d2472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For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this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Surprise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Housing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wants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to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know: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56914" y="5659954"/>
            <a:ext cx="10335257" cy="7757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0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d24726"/>
                </a:solidFill>
                <a:latin typeface="AERUSE+CenturyGothic"/>
                <a:cs typeface="AERUSE+CenturyGothic"/>
              </a:rPr>
              <a:t>1.</a:t>
            </a:r>
            <a:r>
              <a:rPr dirty="0" sz="2450" spc="1998">
                <a:solidFill>
                  <a:srgbClr val="d24726"/>
                </a:solidFill>
                <a:latin typeface="AERUSE+CenturyGothic"/>
                <a:cs typeface="AERUSE+CenturyGothic"/>
              </a:rPr>
              <a:t> </a:t>
            </a:r>
            <a:r>
              <a:rPr dirty="0" sz="2400">
                <a:solidFill>
                  <a:srgbClr val="000000"/>
                </a:solidFill>
                <a:latin typeface="AERUSE+CenturyGothic"/>
                <a:cs typeface="AERUSE+CenturyGothic"/>
              </a:rPr>
              <a:t>Which</a:t>
            </a:r>
            <a:r>
              <a:rPr dirty="0" sz="24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400">
                <a:solidFill>
                  <a:srgbClr val="000000"/>
                </a:solidFill>
                <a:latin typeface="AERUSE+CenturyGothic"/>
                <a:cs typeface="AERUSE+CenturyGothic"/>
              </a:rPr>
              <a:t>variables</a:t>
            </a:r>
            <a:r>
              <a:rPr dirty="0" sz="24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400">
                <a:solidFill>
                  <a:srgbClr val="000000"/>
                </a:solidFill>
                <a:latin typeface="AERUSE+CenturyGothic"/>
                <a:cs typeface="AERUSE+CenturyGothic"/>
              </a:rPr>
              <a:t>are</a:t>
            </a:r>
            <a:r>
              <a:rPr dirty="0" sz="24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400">
                <a:solidFill>
                  <a:srgbClr val="000000"/>
                </a:solidFill>
                <a:latin typeface="AERUSE+CenturyGothic"/>
                <a:cs typeface="AERUSE+CenturyGothic"/>
              </a:rPr>
              <a:t>important</a:t>
            </a:r>
            <a:r>
              <a:rPr dirty="0" sz="24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400">
                <a:solidFill>
                  <a:srgbClr val="000000"/>
                </a:solidFill>
                <a:latin typeface="AERUSE+CenturyGothic"/>
                <a:cs typeface="AERUSE+CenturyGothic"/>
              </a:rPr>
              <a:t>to</a:t>
            </a:r>
            <a:r>
              <a:rPr dirty="0" sz="24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400">
                <a:solidFill>
                  <a:srgbClr val="000000"/>
                </a:solidFill>
                <a:latin typeface="AERUSE+CenturyGothic"/>
                <a:cs typeface="AERUSE+CenturyGothic"/>
              </a:rPr>
              <a:t>predict</a:t>
            </a:r>
            <a:r>
              <a:rPr dirty="0" sz="24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400">
                <a:solidFill>
                  <a:srgbClr val="000000"/>
                </a:solidFill>
                <a:latin typeface="AERUSE+CenturyGothic"/>
                <a:cs typeface="AERUSE+CenturyGothic"/>
              </a:rPr>
              <a:t>the</a:t>
            </a:r>
            <a:r>
              <a:rPr dirty="0" sz="24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400">
                <a:solidFill>
                  <a:srgbClr val="000000"/>
                </a:solidFill>
                <a:latin typeface="AERUSE+CenturyGothic"/>
                <a:cs typeface="AERUSE+CenturyGothic"/>
              </a:rPr>
              <a:t>sale</a:t>
            </a:r>
            <a:r>
              <a:rPr dirty="0" sz="24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400">
                <a:solidFill>
                  <a:srgbClr val="000000"/>
                </a:solidFill>
                <a:latin typeface="AERUSE+CenturyGothic"/>
                <a:cs typeface="AERUSE+CenturyGothic"/>
              </a:rPr>
              <a:t>price</a:t>
            </a:r>
            <a:r>
              <a:rPr dirty="0" sz="24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400">
                <a:solidFill>
                  <a:srgbClr val="000000"/>
                </a:solidFill>
                <a:latin typeface="AERUSE+CenturyGothic"/>
                <a:cs typeface="AERUSE+CenturyGothic"/>
              </a:rPr>
              <a:t>of</a:t>
            </a:r>
            <a:r>
              <a:rPr dirty="0" sz="24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400">
                <a:solidFill>
                  <a:srgbClr val="000000"/>
                </a:solidFill>
                <a:latin typeface="AERUSE+CenturyGothic"/>
                <a:cs typeface="AERUSE+CenturyGothic"/>
              </a:rPr>
              <a:t>house?</a:t>
            </a:r>
          </a:p>
          <a:p>
            <a:pPr marL="0" marR="0">
              <a:lnSpc>
                <a:spcPts val="2804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d24726"/>
                </a:solidFill>
                <a:latin typeface="AERUSE+CenturyGothic"/>
                <a:cs typeface="AERUSE+CenturyGothic"/>
              </a:rPr>
              <a:t>2.</a:t>
            </a:r>
            <a:r>
              <a:rPr dirty="0" sz="2450" spc="1998">
                <a:solidFill>
                  <a:srgbClr val="d24726"/>
                </a:solidFill>
                <a:latin typeface="AERUSE+CenturyGothic"/>
                <a:cs typeface="AERUSE+CenturyGothic"/>
              </a:rPr>
              <a:t> </a:t>
            </a:r>
            <a:r>
              <a:rPr dirty="0" sz="2400">
                <a:solidFill>
                  <a:srgbClr val="000000"/>
                </a:solidFill>
                <a:latin typeface="AERUSE+CenturyGothic"/>
                <a:cs typeface="AERUSE+CenturyGothic"/>
              </a:rPr>
              <a:t>How</a:t>
            </a:r>
            <a:r>
              <a:rPr dirty="0" sz="24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400">
                <a:solidFill>
                  <a:srgbClr val="000000"/>
                </a:solidFill>
                <a:latin typeface="AERUSE+CenturyGothic"/>
                <a:cs typeface="AERUSE+CenturyGothic"/>
              </a:rPr>
              <a:t>do</a:t>
            </a:r>
            <a:r>
              <a:rPr dirty="0" sz="24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400">
                <a:solidFill>
                  <a:srgbClr val="000000"/>
                </a:solidFill>
                <a:latin typeface="AERUSE+CenturyGothic"/>
                <a:cs typeface="AERUSE+CenturyGothic"/>
              </a:rPr>
              <a:t>these</a:t>
            </a:r>
            <a:r>
              <a:rPr dirty="0" sz="24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400">
                <a:solidFill>
                  <a:srgbClr val="000000"/>
                </a:solidFill>
                <a:latin typeface="AERUSE+CenturyGothic"/>
                <a:cs typeface="AERUSE+CenturyGothic"/>
              </a:rPr>
              <a:t>feature</a:t>
            </a:r>
            <a:r>
              <a:rPr dirty="0" sz="24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400">
                <a:solidFill>
                  <a:srgbClr val="000000"/>
                </a:solidFill>
                <a:latin typeface="AERUSE+CenturyGothic"/>
                <a:cs typeface="AERUSE+CenturyGothic"/>
              </a:rPr>
              <a:t>variables</a:t>
            </a:r>
            <a:r>
              <a:rPr dirty="0" sz="24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400">
                <a:solidFill>
                  <a:srgbClr val="000000"/>
                </a:solidFill>
                <a:latin typeface="AERUSE+CenturyGothic"/>
                <a:cs typeface="AERUSE+CenturyGothic"/>
              </a:rPr>
              <a:t>describe</a:t>
            </a:r>
            <a:r>
              <a:rPr dirty="0" sz="24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400">
                <a:solidFill>
                  <a:srgbClr val="000000"/>
                </a:solidFill>
                <a:latin typeface="AERUSE+CenturyGothic"/>
                <a:cs typeface="AERUSE+CenturyGothic"/>
              </a:rPr>
              <a:t>the</a:t>
            </a:r>
            <a:r>
              <a:rPr dirty="0" sz="24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400">
                <a:solidFill>
                  <a:srgbClr val="000000"/>
                </a:solidFill>
                <a:latin typeface="AERUSE+CenturyGothic"/>
                <a:cs typeface="AERUSE+CenturyGothic"/>
              </a:rPr>
              <a:t>price</a:t>
            </a:r>
            <a:r>
              <a:rPr dirty="0" sz="24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400">
                <a:solidFill>
                  <a:srgbClr val="000000"/>
                </a:solidFill>
                <a:latin typeface="AERUSE+CenturyGothic"/>
                <a:cs typeface="AERUSE+CenturyGothic"/>
              </a:rPr>
              <a:t>of</a:t>
            </a:r>
            <a:r>
              <a:rPr dirty="0" sz="24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400">
                <a:solidFill>
                  <a:srgbClr val="000000"/>
                </a:solidFill>
                <a:latin typeface="AERUSE+CenturyGothic"/>
                <a:cs typeface="AERUSE+CenturyGothic"/>
              </a:rPr>
              <a:t>the</a:t>
            </a:r>
            <a:r>
              <a:rPr dirty="0" sz="24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400">
                <a:solidFill>
                  <a:srgbClr val="000000"/>
                </a:solidFill>
                <a:latin typeface="AERUSE+CenturyGothic"/>
                <a:cs typeface="AERUSE+CenturyGothic"/>
              </a:rPr>
              <a:t>house?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7637" y="378826"/>
            <a:ext cx="2595240" cy="723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AGENDA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82889" y="1384697"/>
            <a:ext cx="5139738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RLAVRE+Wingdings-Regular"/>
                <a:cs typeface="RLAVRE+Wingdings-Regular"/>
              </a:rPr>
              <a:t>§</a:t>
            </a:r>
            <a:r>
              <a:rPr dirty="0" sz="2850" spc="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Analytical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Problem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Framing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94368" y="1805030"/>
            <a:ext cx="6049872" cy="9085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94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AERUSE+CenturyGothic"/>
                <a:cs typeface="AERUSE+CenturyGothic"/>
              </a:rPr>
              <a:t>I.</a:t>
            </a:r>
            <a:r>
              <a:rPr dirty="0" sz="2850" spc="1828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Exploratory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Data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Analysis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(EDA)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AERUSE+CenturyGothic"/>
                <a:cs typeface="AERUSE+CenturyGothic"/>
              </a:rPr>
              <a:t>II.</a:t>
            </a:r>
            <a:r>
              <a:rPr dirty="0" sz="2850" spc="1184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Visualizations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82889" y="3091577"/>
            <a:ext cx="8348436" cy="13275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RLAVRE+Wingdings-Regular"/>
                <a:cs typeface="RLAVRE+Wingdings-Regular"/>
              </a:rPr>
              <a:t>§</a:t>
            </a:r>
            <a:r>
              <a:rPr dirty="0" sz="2850" spc="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Data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Pre-Processing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on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train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and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test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datasets</a:t>
            </a:r>
          </a:p>
          <a:p>
            <a:pPr marL="0" marR="0">
              <a:lnSpc>
                <a:spcPts val="3433"/>
              </a:lnSpc>
              <a:spcBef>
                <a:spcPts val="3336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RLAVRE+Wingdings-Regular"/>
                <a:cs typeface="RLAVRE+Wingdings-Regular"/>
              </a:rPr>
              <a:t>§</a:t>
            </a:r>
            <a:r>
              <a:rPr dirty="0" sz="2850" spc="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Model/s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Development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and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Evaluation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82889" y="4798457"/>
            <a:ext cx="8457858" cy="9008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RLAVRE+Wingdings-Regular"/>
                <a:cs typeface="RLAVRE+Wingdings-Regular"/>
              </a:rPr>
              <a:t>§</a:t>
            </a:r>
            <a:r>
              <a:rPr dirty="0" sz="2850" spc="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Performing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hyper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parameter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tuning,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saving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</a:p>
          <a:p>
            <a:pPr marL="0" marR="0">
              <a:lnSpc>
                <a:spcPts val="3359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best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model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and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predicting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the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label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82889" y="6078616"/>
            <a:ext cx="6932322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RLAVRE+Wingdings-Regular"/>
                <a:cs typeface="RLAVRE+Wingdings-Regular"/>
              </a:rPr>
              <a:t>§</a:t>
            </a:r>
            <a:r>
              <a:rPr dirty="0" sz="2850" spc="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Conclusion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and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future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work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discussion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7637" y="378826"/>
            <a:ext cx="10829425" cy="13267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Hardware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-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Software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Requirements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and</a:t>
            </a:r>
          </a:p>
          <a:p>
            <a:pPr marL="0" marR="0">
              <a:lnSpc>
                <a:spcPts val="4752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Tools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Used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7265" y="2669838"/>
            <a:ext cx="2905759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Hardware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Used: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14465" y="3523278"/>
            <a:ext cx="2420037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RLAVRE+Wingdings-Regular"/>
                <a:cs typeface="RLAVRE+Wingdings-Regular"/>
              </a:rPr>
              <a:t>ü</a:t>
            </a:r>
            <a:r>
              <a:rPr dirty="0" sz="2850" spc="6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RAM: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8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GB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14465" y="3949998"/>
            <a:ext cx="10222526" cy="17542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RLAVRE+Wingdings-Regular"/>
                <a:cs typeface="RLAVRE+Wingdings-Regular"/>
              </a:rPr>
              <a:t>ü</a:t>
            </a:r>
            <a:r>
              <a:rPr dirty="0" sz="2850" spc="6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CPU: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AMD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Ryzen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5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3550H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with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Radeon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Vega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Mobile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Gfx</a:t>
            </a:r>
          </a:p>
          <a:p>
            <a:pPr marL="45720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2.10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GHz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RLAVRE+Wingdings-Regular"/>
                <a:cs typeface="RLAVRE+Wingdings-Regular"/>
              </a:rPr>
              <a:t>ü</a:t>
            </a:r>
            <a:r>
              <a:rPr dirty="0" sz="2850" spc="6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GPU: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AMD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Radeon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™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Vega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8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Graphics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and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NVIDIA</a:t>
            </a:r>
          </a:p>
          <a:p>
            <a:pPr marL="45720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GeForce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GTX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1650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Ti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7637" y="378826"/>
            <a:ext cx="10829425" cy="13267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Hardware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-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Software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Requirements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and</a:t>
            </a:r>
          </a:p>
          <a:p>
            <a:pPr marL="0" marR="0">
              <a:lnSpc>
                <a:spcPts val="4752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Tools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Used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7984" y="2089452"/>
            <a:ext cx="2710890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Software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Used: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25184" y="2942892"/>
            <a:ext cx="9046193" cy="13275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RLAVRE+Wingdings-Regular"/>
                <a:cs typeface="RLAVRE+Wingdings-Regular"/>
              </a:rPr>
              <a:t>ü</a:t>
            </a:r>
            <a:r>
              <a:rPr dirty="0" sz="2850" spc="6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Programming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language: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Python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RLAVRE+Wingdings-Regular"/>
                <a:cs typeface="RLAVRE+Wingdings-Regular"/>
              </a:rPr>
              <a:t>ü</a:t>
            </a:r>
            <a:r>
              <a:rPr dirty="0" sz="2850" spc="6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Distribution: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Anaconda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Navigator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ffffff"/>
                </a:solidFill>
                <a:latin typeface="RLAVRE+Wingdings-Regular"/>
                <a:cs typeface="RLAVRE+Wingdings-Regular"/>
              </a:rPr>
              <a:t>ü</a:t>
            </a:r>
            <a:r>
              <a:rPr dirty="0" sz="2850" spc="6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Browser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based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language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shell: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Jupyter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Notebook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67984" y="4649772"/>
            <a:ext cx="4434483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Libraries/Packages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Used: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67984" y="5503212"/>
            <a:ext cx="9197106" cy="9008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Pandas,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NumPy,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matplotlib,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seaborn,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scikit-learn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and</a:t>
            </a:r>
          </a:p>
          <a:p>
            <a:pPr marL="0" marR="0">
              <a:lnSpc>
                <a:spcPts val="3359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AERUSE+CenturyGothic"/>
                <a:cs typeface="AERUSE+CenturyGothic"/>
              </a:rPr>
              <a:t>pandas_profiling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9714" y="911671"/>
            <a:ext cx="5781070" cy="723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PROBLEM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9714" y="2282873"/>
            <a:ext cx="10767066" cy="442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7"/>
              </a:lnSpc>
              <a:spcBef>
                <a:spcPts val="0"/>
              </a:spcBef>
              <a:spcAft>
                <a:spcPts val="0"/>
              </a:spcAft>
            </a:pPr>
            <a:r>
              <a:rPr dirty="0" sz="2650">
                <a:solidFill>
                  <a:srgbClr val="d24726"/>
                </a:solidFill>
                <a:latin typeface="RLAVRE+Wingdings-Regular"/>
                <a:cs typeface="RLAVRE+Wingdings-Regular"/>
              </a:rPr>
              <a:t>§</a:t>
            </a:r>
            <a:r>
              <a:rPr dirty="0" sz="2650" spc="-75">
                <a:solidFill>
                  <a:srgbClr val="d24726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Houses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are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one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of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the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necessary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need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of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each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and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every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person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8314" y="2560241"/>
            <a:ext cx="10645557" cy="442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7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around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the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globe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and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therefore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housing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and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real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estate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market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is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8314" y="2837609"/>
            <a:ext cx="10203657" cy="442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7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one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of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the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markets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which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is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one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of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the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major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contributors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in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the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8314" y="3114977"/>
            <a:ext cx="10300168" cy="442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7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world’s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economy.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It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is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a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very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large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market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and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there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are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various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28314" y="3392345"/>
            <a:ext cx="5689475" cy="442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7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companies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working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in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the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domain.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9714" y="3796713"/>
            <a:ext cx="10836412" cy="442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7"/>
              </a:lnSpc>
              <a:spcBef>
                <a:spcPts val="0"/>
              </a:spcBef>
              <a:spcAft>
                <a:spcPts val="0"/>
              </a:spcAft>
            </a:pPr>
            <a:r>
              <a:rPr dirty="0" sz="2650">
                <a:solidFill>
                  <a:srgbClr val="d24726"/>
                </a:solidFill>
                <a:latin typeface="RLAVRE+Wingdings-Regular"/>
                <a:cs typeface="RLAVRE+Wingdings-Regular"/>
              </a:rPr>
              <a:t>§</a:t>
            </a:r>
            <a:r>
              <a:rPr dirty="0" sz="2650" spc="-75">
                <a:solidFill>
                  <a:srgbClr val="d24726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Data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science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comes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as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a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very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important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tool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to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solve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problems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in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28314" y="4074081"/>
            <a:ext cx="10645449" cy="442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7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the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domain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to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help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the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companies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increase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their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overall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revenue,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28314" y="4351449"/>
            <a:ext cx="9665747" cy="442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7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profits,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improving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their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marketing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strategies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and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focusing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28314" y="4628817"/>
            <a:ext cx="7600013" cy="442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7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changing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trends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in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house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sales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and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purchases.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99714" y="5033185"/>
            <a:ext cx="10257897" cy="442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7"/>
              </a:lnSpc>
              <a:spcBef>
                <a:spcPts val="0"/>
              </a:spcBef>
              <a:spcAft>
                <a:spcPts val="0"/>
              </a:spcAft>
            </a:pPr>
            <a:r>
              <a:rPr dirty="0" sz="2650">
                <a:solidFill>
                  <a:srgbClr val="d24726"/>
                </a:solidFill>
                <a:latin typeface="RLAVRE+Wingdings-Regular"/>
                <a:cs typeface="RLAVRE+Wingdings-Regular"/>
              </a:rPr>
              <a:t>§</a:t>
            </a:r>
            <a:r>
              <a:rPr dirty="0" sz="2650" spc="-75">
                <a:solidFill>
                  <a:srgbClr val="d24726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Predictive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modelling,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Market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mix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modelling,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recommendation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28314" y="5310553"/>
            <a:ext cx="10111161" cy="442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7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systems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are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some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of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the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machine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learning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techniques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used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for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28314" y="5587921"/>
            <a:ext cx="10634595" cy="7203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7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achieving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the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business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goals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for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housing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companies.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Our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problem</a:t>
            </a:r>
          </a:p>
          <a:p>
            <a:pPr marL="0" marR="0">
              <a:lnSpc>
                <a:spcPts val="2184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is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related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to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one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such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housing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600">
                <a:solidFill>
                  <a:srgbClr val="000000"/>
                </a:solidFill>
                <a:latin typeface="AERUSE+CenturyGothic"/>
                <a:cs typeface="AERUSE+CenturyGothic"/>
              </a:rPr>
              <a:t>company.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9714" y="911671"/>
            <a:ext cx="8882570" cy="723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ANALYTICAL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PROBLEM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AERUSE+CenturyGothic"/>
                <a:cs typeface="AERUSE+CenturyGothic"/>
              </a:rPr>
              <a:t>FRAMING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9714" y="2265113"/>
            <a:ext cx="10527994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d24726"/>
                </a:solidFill>
                <a:latin typeface="RLAVRE+Wingdings-Regular"/>
                <a:cs typeface="RLAVRE+Wingdings-Regular"/>
              </a:rPr>
              <a:t>§</a:t>
            </a:r>
            <a:r>
              <a:rPr dirty="0" sz="2850" spc="-216">
                <a:solidFill>
                  <a:srgbClr val="d2472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As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we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are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provided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with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two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sets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of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data,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one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is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for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training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8314" y="2606488"/>
            <a:ext cx="9766366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and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other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for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testing.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Here</a:t>
            </a:r>
            <a:r>
              <a:rPr dirty="0" sz="2800" spc="769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we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need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to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build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a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machine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8314" y="2947865"/>
            <a:ext cx="10018830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learning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model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using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train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dataset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and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then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by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using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that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8314" y="3289241"/>
            <a:ext cx="8370265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model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we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will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make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predictions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for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test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dataset.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99714" y="3757617"/>
            <a:ext cx="10338939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d24726"/>
                </a:solidFill>
                <a:latin typeface="RLAVRE+Wingdings-Regular"/>
                <a:cs typeface="RLAVRE+Wingdings-Regular"/>
              </a:rPr>
              <a:t>§</a:t>
            </a:r>
            <a:r>
              <a:rPr dirty="0" sz="2850" spc="-216">
                <a:solidFill>
                  <a:srgbClr val="d2472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Both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the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datasets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are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in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csv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format,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train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dataset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has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1168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28314" y="4098993"/>
            <a:ext cx="10513541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rows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and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81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columns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whereas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test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dataset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has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292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rows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and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28314" y="4440369"/>
            <a:ext cx="9801927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80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columns.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Here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in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the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test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dataset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we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do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not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have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the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28314" y="4781745"/>
            <a:ext cx="7590432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target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label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and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need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to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predict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the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same.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99714" y="5250121"/>
            <a:ext cx="10603786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d24726"/>
                </a:solidFill>
                <a:latin typeface="RLAVRE+Wingdings-Regular"/>
                <a:cs typeface="RLAVRE+Wingdings-Regular"/>
              </a:rPr>
              <a:t>§</a:t>
            </a:r>
            <a:r>
              <a:rPr dirty="0" sz="2850" spc="-216">
                <a:solidFill>
                  <a:srgbClr val="d2472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And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as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we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have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to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predict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house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sale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prices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in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this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problem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28314" y="5591497"/>
            <a:ext cx="10547605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which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is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a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continuous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data,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I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will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be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using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different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regression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28314" y="5932873"/>
            <a:ext cx="4631842" cy="474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machine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learning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 </a:t>
            </a:r>
            <a:r>
              <a:rPr dirty="0" sz="2800">
                <a:solidFill>
                  <a:srgbClr val="000000"/>
                </a:solidFill>
                <a:latin typeface="AERUSE+CenturyGothic"/>
                <a:cs typeface="AERUSE+CenturyGothic"/>
              </a:rPr>
              <a:t>models.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2022-06-22T10:44:25-05:00</dcterms:modified>
</cp:coreProperties>
</file>