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58" r:id="rId6"/>
    <p:sldId id="262" r:id="rId7"/>
    <p:sldId id="263"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10/26/2023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4341-913C-E140-9A1E-0C26A11F7901}"/>
              </a:ext>
            </a:extLst>
          </p:cNvPr>
          <p:cNvSpPr>
            <a:spLocks noGrp="1"/>
          </p:cNvSpPr>
          <p:nvPr>
            <p:ph type="ctrTitle"/>
          </p:nvPr>
        </p:nvSpPr>
        <p:spPr/>
        <p:txBody>
          <a:bodyPr/>
          <a:lstStyle/>
          <a:p>
            <a:r>
              <a:rPr lang="en-US"/>
              <a:t>Web traffic analysis </a:t>
            </a:r>
          </a:p>
        </p:txBody>
      </p:sp>
      <p:sp>
        <p:nvSpPr>
          <p:cNvPr id="3" name="Subtitle 2">
            <a:extLst>
              <a:ext uri="{FF2B5EF4-FFF2-40B4-BE49-F238E27FC236}">
                <a16:creationId xmlns:a16="http://schemas.microsoft.com/office/drawing/2014/main" id="{B7ACECAD-771E-C146-A972-7AAD47351A10}"/>
              </a:ext>
            </a:extLst>
          </p:cNvPr>
          <p:cNvSpPr>
            <a:spLocks noGrp="1"/>
          </p:cNvSpPr>
          <p:nvPr>
            <p:ph type="subTitle" idx="1"/>
          </p:nvPr>
        </p:nvSpPr>
        <p:spPr/>
        <p:txBody>
          <a:bodyPr/>
          <a:lstStyle/>
          <a:p>
            <a:r>
              <a:rPr lang="en-US"/>
              <a:t>Phase 4</a:t>
            </a:r>
          </a:p>
        </p:txBody>
      </p:sp>
    </p:spTree>
    <p:extLst>
      <p:ext uri="{BB962C8B-B14F-4D97-AF65-F5344CB8AC3E}">
        <p14:creationId xmlns:p14="http://schemas.microsoft.com/office/powerpoint/2010/main" val="312296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06F91-6413-A641-954C-27E5EC0B88AF}"/>
              </a:ext>
            </a:extLst>
          </p:cNvPr>
          <p:cNvSpPr>
            <a:spLocks noGrp="1"/>
          </p:cNvSpPr>
          <p:nvPr>
            <p:ph type="title"/>
          </p:nvPr>
        </p:nvSpPr>
        <p:spPr/>
        <p:txBody>
          <a:bodyPr/>
          <a:lstStyle/>
          <a:p>
            <a:r>
              <a:rPr lang="en-US"/>
              <a:t>Finding mean and standard deviations </a:t>
            </a:r>
          </a:p>
        </p:txBody>
      </p:sp>
      <p:sp>
        <p:nvSpPr>
          <p:cNvPr id="3" name="Content Placeholder 2">
            <a:extLst>
              <a:ext uri="{FF2B5EF4-FFF2-40B4-BE49-F238E27FC236}">
                <a16:creationId xmlns:a16="http://schemas.microsoft.com/office/drawing/2014/main" id="{8C921880-AB40-4C4F-925D-61F56049505F}"/>
              </a:ext>
            </a:extLst>
          </p:cNvPr>
          <p:cNvSpPr>
            <a:spLocks noGrp="1"/>
          </p:cNvSpPr>
          <p:nvPr>
            <p:ph idx="1"/>
          </p:nvPr>
        </p:nvSpPr>
        <p:spPr/>
        <p:txBody>
          <a:bodyPr>
            <a:normAutofit fontScale="62500" lnSpcReduction="20000"/>
          </a:bodyPr>
          <a:lstStyle/>
          <a:p>
            <a:pPr marL="0" indent="0">
              <a:buNone/>
            </a:pPr>
            <a:r>
              <a:rPr lang="en-US"/>
              <a:t>Def prob(t, n, lmbda):
    return math.pow(lmbda * t, n)/math.factorial(n)*math.exp(-lmbda*t)
mean = df[‘Page.Loads’].mean()
print( “mean loads per day:”, mean)
std = df[‘Page.Loads’].std()
print( “std deviation of loads per day:”, std)
n = 1
px = np.linspace(1, 8000, 50)
py = np.zeros(50)
for I in range(0, 50):
    x = (px[i]-mean)/std
    p = norm.pdf(x)
    py[i] = 1000*p</a:t>
            </a:r>
          </a:p>
        </p:txBody>
      </p:sp>
    </p:spTree>
    <p:extLst>
      <p:ext uri="{BB962C8B-B14F-4D97-AF65-F5344CB8AC3E}">
        <p14:creationId xmlns:p14="http://schemas.microsoft.com/office/powerpoint/2010/main" val="3119145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B19B-EC9D-9049-B974-9D85B8C997A1}"/>
              </a:ext>
            </a:extLst>
          </p:cNvPr>
          <p:cNvSpPr>
            <a:spLocks noGrp="1"/>
          </p:cNvSpPr>
          <p:nvPr>
            <p:ph type="title"/>
          </p:nvPr>
        </p:nvSpPr>
        <p:spPr/>
        <p:txBody>
          <a:bodyPr/>
          <a:lstStyle/>
          <a:p>
            <a:r>
              <a:rPr lang="en-US"/>
              <a:t>Output </a:t>
            </a:r>
          </a:p>
        </p:txBody>
      </p:sp>
      <p:sp>
        <p:nvSpPr>
          <p:cNvPr id="3" name="Content Placeholder 2">
            <a:extLst>
              <a:ext uri="{FF2B5EF4-FFF2-40B4-BE49-F238E27FC236}">
                <a16:creationId xmlns:a16="http://schemas.microsoft.com/office/drawing/2014/main" id="{BE25C1E6-79AD-D24F-A7AC-5EF53F37FD56}"/>
              </a:ext>
            </a:extLst>
          </p:cNvPr>
          <p:cNvSpPr>
            <a:spLocks noGrp="1"/>
          </p:cNvSpPr>
          <p:nvPr>
            <p:ph idx="1"/>
          </p:nvPr>
        </p:nvSpPr>
        <p:spPr/>
        <p:txBody>
          <a:bodyPr/>
          <a:lstStyle/>
          <a:p>
            <a:r>
              <a:rPr lang="en-US"/>
              <a:t>Mean loads per day: 4116.9893862482695
std deviation of loads per day: 1350.9778426999621</a:t>
            </a:r>
          </a:p>
        </p:txBody>
      </p:sp>
    </p:spTree>
    <p:extLst>
      <p:ext uri="{BB962C8B-B14F-4D97-AF65-F5344CB8AC3E}">
        <p14:creationId xmlns:p14="http://schemas.microsoft.com/office/powerpoint/2010/main" val="4074566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ACB6E-937A-8F42-AF96-EAAD9900F61F}"/>
              </a:ext>
            </a:extLst>
          </p:cNvPr>
          <p:cNvSpPr>
            <a:spLocks noGrp="1"/>
          </p:cNvSpPr>
          <p:nvPr>
            <p:ph type="title"/>
          </p:nvPr>
        </p:nvSpPr>
        <p:spPr/>
        <p:txBody>
          <a:bodyPr/>
          <a:lstStyle/>
          <a:p>
            <a:r>
              <a:rPr lang="en-US"/>
              <a:t>Scatter plot </a:t>
            </a:r>
          </a:p>
        </p:txBody>
      </p:sp>
      <p:sp>
        <p:nvSpPr>
          <p:cNvPr id="3" name="Content Placeholder 2">
            <a:extLst>
              <a:ext uri="{FF2B5EF4-FFF2-40B4-BE49-F238E27FC236}">
                <a16:creationId xmlns:a16="http://schemas.microsoft.com/office/drawing/2014/main" id="{72DEB2CE-FD51-DD40-94B5-4C0D0BBB3E84}"/>
              </a:ext>
            </a:extLst>
          </p:cNvPr>
          <p:cNvSpPr>
            <a:spLocks noGrp="1"/>
          </p:cNvSpPr>
          <p:nvPr>
            <p:ph idx="1"/>
          </p:nvPr>
        </p:nvSpPr>
        <p:spPr>
          <a:xfrm>
            <a:off x="765670" y="2390545"/>
            <a:ext cx="10131425" cy="3649133"/>
          </a:xfrm>
        </p:spPr>
        <p:txBody>
          <a:bodyPr>
            <a:normAutofit/>
          </a:bodyPr>
          <a:lstStyle/>
          <a:p>
            <a:pPr marL="0" indent="0">
              <a:buNone/>
            </a:pPr>
            <a:r>
              <a:rPr lang="en-US"/>
              <a:t>Import pandas as pd
import matplotlib.pyplot as plt
data = pd.read_csv(‘https://www.kaggle.com/datasets/bobnau/daily-website-visitors.csv’)
x = ‘’  row”
y = ‘’  day of week”
t.scatter(data[x], data[y])
plt.show()</a:t>
            </a:r>
          </a:p>
        </p:txBody>
      </p:sp>
    </p:spTree>
    <p:extLst>
      <p:ext uri="{BB962C8B-B14F-4D97-AF65-F5344CB8AC3E}">
        <p14:creationId xmlns:p14="http://schemas.microsoft.com/office/powerpoint/2010/main" val="48978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854D5-1058-964F-B1CE-8167D302546B}"/>
              </a:ext>
            </a:extLst>
          </p:cNvPr>
          <p:cNvSpPr>
            <a:spLocks noGrp="1"/>
          </p:cNvSpPr>
          <p:nvPr>
            <p:ph type="title"/>
          </p:nvPr>
        </p:nvSpPr>
        <p:spPr/>
        <p:txBody>
          <a:bodyPr/>
          <a:lstStyle/>
          <a:p>
            <a:r>
              <a:rPr lang="en-US"/>
              <a:t>Scatter plot o/p</a:t>
            </a:r>
          </a:p>
        </p:txBody>
      </p:sp>
      <p:pic>
        <p:nvPicPr>
          <p:cNvPr id="4" name="Picture 4">
            <a:extLst>
              <a:ext uri="{FF2B5EF4-FFF2-40B4-BE49-F238E27FC236}">
                <a16:creationId xmlns:a16="http://schemas.microsoft.com/office/drawing/2014/main" id="{68134F0E-2C15-1F4B-925D-FF1F30DAB485}"/>
              </a:ext>
            </a:extLst>
          </p:cNvPr>
          <p:cNvPicPr>
            <a:picLocks noGrp="1" noChangeAspect="1"/>
          </p:cNvPicPr>
          <p:nvPr>
            <p:ph idx="1"/>
          </p:nvPr>
        </p:nvPicPr>
        <p:blipFill>
          <a:blip r:embed="rId2"/>
          <a:stretch>
            <a:fillRect/>
          </a:stretch>
        </p:blipFill>
        <p:spPr>
          <a:xfrm>
            <a:off x="3213398" y="2141537"/>
            <a:ext cx="6228776" cy="4318897"/>
          </a:xfrm>
        </p:spPr>
      </p:pic>
    </p:spTree>
    <p:extLst>
      <p:ext uri="{BB962C8B-B14F-4D97-AF65-F5344CB8AC3E}">
        <p14:creationId xmlns:p14="http://schemas.microsoft.com/office/powerpoint/2010/main" val="115826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1FE3-CB33-7B4E-9CEC-DCFECB0C7B77}"/>
              </a:ext>
            </a:extLst>
          </p:cNvPr>
          <p:cNvSpPr>
            <a:spLocks noGrp="1"/>
          </p:cNvSpPr>
          <p:nvPr>
            <p:ph type="title"/>
          </p:nvPr>
        </p:nvSpPr>
        <p:spPr/>
        <p:txBody>
          <a:bodyPr/>
          <a:lstStyle/>
          <a:p>
            <a:r>
              <a:rPr lang="en-US"/>
              <a:t>Bar chart </a:t>
            </a:r>
          </a:p>
        </p:txBody>
      </p:sp>
      <p:sp>
        <p:nvSpPr>
          <p:cNvPr id="3" name="Content Placeholder 2">
            <a:extLst>
              <a:ext uri="{FF2B5EF4-FFF2-40B4-BE49-F238E27FC236}">
                <a16:creationId xmlns:a16="http://schemas.microsoft.com/office/drawing/2014/main" id="{D2A09623-FA3E-2142-8B91-799078BFB50C}"/>
              </a:ext>
            </a:extLst>
          </p:cNvPr>
          <p:cNvSpPr>
            <a:spLocks noGrp="1"/>
          </p:cNvSpPr>
          <p:nvPr>
            <p:ph idx="1"/>
          </p:nvPr>
        </p:nvSpPr>
        <p:spPr/>
        <p:txBody>
          <a:bodyPr>
            <a:normAutofit fontScale="92500" lnSpcReduction="20000"/>
          </a:bodyPr>
          <a:lstStyle/>
          <a:p>
            <a:pPr marL="0" indent="0">
              <a:buNone/>
            </a:pPr>
            <a:r>
              <a:rPr lang="en-US"/>
              <a:t>Import pandas as pd
data = pd.read_csv(‘https://www.kaggle.com/datasets/bobnau/daily-website-visitors.csv’)
[import matplotlib.pyplot as plt
categories = data[‘Category’]
values = data[‘Value’]
plt.bar(categories, values)
plt.xlabel(‘Categories’)
plt.ylabel(‘Values’)
plt.title(‘Bar Chart Example’)
plt.xticks(rotation=45)  
plt.show()</a:t>
            </a:r>
          </a:p>
        </p:txBody>
      </p:sp>
    </p:spTree>
    <p:extLst>
      <p:ext uri="{BB962C8B-B14F-4D97-AF65-F5344CB8AC3E}">
        <p14:creationId xmlns:p14="http://schemas.microsoft.com/office/powerpoint/2010/main" val="1997817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1621-E332-A043-A5E3-1B92BB1FB052}"/>
              </a:ext>
            </a:extLst>
          </p:cNvPr>
          <p:cNvSpPr>
            <a:spLocks noGrp="1"/>
          </p:cNvSpPr>
          <p:nvPr>
            <p:ph type="title"/>
          </p:nvPr>
        </p:nvSpPr>
        <p:spPr/>
        <p:txBody>
          <a:bodyPr/>
          <a:lstStyle/>
          <a:p>
            <a:r>
              <a:rPr lang="en-US"/>
              <a:t>Bar chart o/p</a:t>
            </a:r>
          </a:p>
        </p:txBody>
      </p:sp>
      <p:pic>
        <p:nvPicPr>
          <p:cNvPr id="4" name="Picture 4">
            <a:extLst>
              <a:ext uri="{FF2B5EF4-FFF2-40B4-BE49-F238E27FC236}">
                <a16:creationId xmlns:a16="http://schemas.microsoft.com/office/drawing/2014/main" id="{01FA851C-349C-CF4E-8238-BA3E92293B68}"/>
              </a:ext>
            </a:extLst>
          </p:cNvPr>
          <p:cNvPicPr>
            <a:picLocks noGrp="1" noChangeAspect="1"/>
          </p:cNvPicPr>
          <p:nvPr>
            <p:ph idx="1"/>
          </p:nvPr>
        </p:nvPicPr>
        <p:blipFill>
          <a:blip r:embed="rId2"/>
          <a:stretch>
            <a:fillRect/>
          </a:stretch>
        </p:blipFill>
        <p:spPr>
          <a:xfrm>
            <a:off x="2894012" y="2170906"/>
            <a:ext cx="6956376" cy="4236283"/>
          </a:xfrm>
        </p:spPr>
      </p:pic>
    </p:spTree>
    <p:extLst>
      <p:ext uri="{BB962C8B-B14F-4D97-AF65-F5344CB8AC3E}">
        <p14:creationId xmlns:p14="http://schemas.microsoft.com/office/powerpoint/2010/main" val="4087874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16C8-FA7F-2F40-87C6-8784790179FD}"/>
              </a:ext>
            </a:extLst>
          </p:cNvPr>
          <p:cNvSpPr>
            <a:spLocks noGrp="1"/>
          </p:cNvSpPr>
          <p:nvPr>
            <p:ph type="title"/>
          </p:nvPr>
        </p:nvSpPr>
        <p:spPr/>
        <p:txBody>
          <a:bodyPr/>
          <a:lstStyle/>
          <a:p>
            <a:r>
              <a:rPr lang="en-US"/>
              <a:t>Introduction </a:t>
            </a:r>
          </a:p>
        </p:txBody>
      </p:sp>
      <p:sp>
        <p:nvSpPr>
          <p:cNvPr id="3" name="Content Placeholder 2">
            <a:extLst>
              <a:ext uri="{FF2B5EF4-FFF2-40B4-BE49-F238E27FC236}">
                <a16:creationId xmlns:a16="http://schemas.microsoft.com/office/drawing/2014/main" id="{00D243A1-39F0-D045-946D-EA6C87CF0274}"/>
              </a:ext>
            </a:extLst>
          </p:cNvPr>
          <p:cNvSpPr>
            <a:spLocks noGrp="1"/>
          </p:cNvSpPr>
          <p:nvPr>
            <p:ph idx="1"/>
          </p:nvPr>
        </p:nvSpPr>
        <p:spPr/>
        <p:txBody>
          <a:bodyPr/>
          <a:lstStyle/>
          <a:p>
            <a:r>
              <a:rPr lang="en-US"/>
              <a:t>In this phase we’re going to Continue building the analysis by creating visualizations using IBM Cognos and integrating Python code for advanced analysis.  
 By Using IBM Cognos to create interactive dashboards and reports that display insights such as popular pages, traffic sources, and user engagement metrics. 
In this we are using Python libraries like Pandas and Matplotlib to perform more complex analyses on the data, such as time series analysis, user segmentation, or machine learning-based predictions</a:t>
            </a:r>
          </a:p>
        </p:txBody>
      </p:sp>
    </p:spTree>
    <p:extLst>
      <p:ext uri="{BB962C8B-B14F-4D97-AF65-F5344CB8AC3E}">
        <p14:creationId xmlns:p14="http://schemas.microsoft.com/office/powerpoint/2010/main" val="3700883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90F51-B0D0-2048-9E6E-84FD7FBE8419}"/>
              </a:ext>
            </a:extLst>
          </p:cNvPr>
          <p:cNvSpPr>
            <a:spLocks noGrp="1"/>
          </p:cNvSpPr>
          <p:nvPr>
            <p:ph type="title"/>
          </p:nvPr>
        </p:nvSpPr>
        <p:spPr/>
        <p:txBody>
          <a:bodyPr/>
          <a:lstStyle/>
          <a:p>
            <a:r>
              <a:rPr lang="en-US"/>
              <a:t>Visualization </a:t>
            </a:r>
          </a:p>
        </p:txBody>
      </p:sp>
      <p:sp>
        <p:nvSpPr>
          <p:cNvPr id="3" name="Content Placeholder 2">
            <a:extLst>
              <a:ext uri="{FF2B5EF4-FFF2-40B4-BE49-F238E27FC236}">
                <a16:creationId xmlns:a16="http://schemas.microsoft.com/office/drawing/2014/main" id="{6DB3B83D-054B-0848-984F-D087B643DF87}"/>
              </a:ext>
            </a:extLst>
          </p:cNvPr>
          <p:cNvSpPr>
            <a:spLocks noGrp="1"/>
          </p:cNvSpPr>
          <p:nvPr>
            <p:ph idx="1"/>
          </p:nvPr>
        </p:nvSpPr>
        <p:spPr/>
        <p:txBody>
          <a:bodyPr>
            <a:normAutofit fontScale="92500" lnSpcReduction="20000"/>
          </a:bodyPr>
          <a:lstStyle/>
          <a:p>
            <a:r>
              <a:rPr lang="en-US"/>
              <a:t>VISUALIZATION IS THE KEY ASPECT OF DATA ANALYSIS AND REPORTING….</a:t>
            </a:r>
          </a:p>
          <a:p>
            <a:r>
              <a:rPr lang="en-US"/>
              <a:t>Here Are some visualization techniques you can use with IBM Cognos and Python to enhance your analysis:
1. IBM Cognos Visualizations:
Bar Charts: Create bar charts in Cognos to represent data such as page views, traffic sources, and engagement metrics.
Line Charts: Use line charts to show trends over time, like changes in user engagement or page views.
Pie Charts: Pie charts can be used to display the proportion of traffic from various sources or to showcase popular pages.
Tables: Design tables to present detailed data and comparisons.</a:t>
            </a:r>
          </a:p>
        </p:txBody>
      </p:sp>
    </p:spTree>
    <p:extLst>
      <p:ext uri="{BB962C8B-B14F-4D97-AF65-F5344CB8AC3E}">
        <p14:creationId xmlns:p14="http://schemas.microsoft.com/office/powerpoint/2010/main" val="1381333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B51E-2ADF-4048-BBAD-6FC481F03AC2}"/>
              </a:ext>
            </a:extLst>
          </p:cNvPr>
          <p:cNvSpPr>
            <a:spLocks noGrp="1"/>
          </p:cNvSpPr>
          <p:nvPr>
            <p:ph type="title"/>
          </p:nvPr>
        </p:nvSpPr>
        <p:spPr/>
        <p:txBody>
          <a:bodyPr/>
          <a:lstStyle/>
          <a:p>
            <a:r>
              <a:rPr lang="en-US"/>
              <a:t>Python based visualization </a:t>
            </a:r>
          </a:p>
        </p:txBody>
      </p:sp>
      <p:sp>
        <p:nvSpPr>
          <p:cNvPr id="3" name="Content Placeholder 2">
            <a:extLst>
              <a:ext uri="{FF2B5EF4-FFF2-40B4-BE49-F238E27FC236}">
                <a16:creationId xmlns:a16="http://schemas.microsoft.com/office/drawing/2014/main" id="{A92E3E6F-D1AA-2F41-8050-626979B5E0A5}"/>
              </a:ext>
            </a:extLst>
          </p:cNvPr>
          <p:cNvSpPr>
            <a:spLocks noGrp="1"/>
          </p:cNvSpPr>
          <p:nvPr>
            <p:ph idx="1"/>
          </p:nvPr>
        </p:nvSpPr>
        <p:spPr/>
        <p:txBody>
          <a:bodyPr/>
          <a:lstStyle/>
          <a:p>
            <a:r>
              <a:rPr lang="en-US"/>
              <a:t>Matplotlib: In Python, you can use Matplotlib to create a wide range of static visualizations. For example, line plots for time series data, histograms for distribution analysis, and scatter plots for correlation analysis.
Seaborn: Seaborn is a Python library built on Matplotlib that provides a high-level interface for creating informative and attractive statistical graphics.
Plotly: If you want interactive, web-based visualizations, Plotly is a Python library that allows you to create dynamic charts and dashboards.</a:t>
            </a:r>
          </a:p>
        </p:txBody>
      </p:sp>
    </p:spTree>
    <p:extLst>
      <p:ext uri="{BB962C8B-B14F-4D97-AF65-F5344CB8AC3E}">
        <p14:creationId xmlns:p14="http://schemas.microsoft.com/office/powerpoint/2010/main" val="185639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411DB-BF01-FD44-B034-C0E098DC37A3}"/>
              </a:ext>
            </a:extLst>
          </p:cNvPr>
          <p:cNvSpPr>
            <a:spLocks noGrp="1"/>
          </p:cNvSpPr>
          <p:nvPr>
            <p:ph type="title"/>
          </p:nvPr>
        </p:nvSpPr>
        <p:spPr/>
        <p:txBody>
          <a:bodyPr/>
          <a:lstStyle/>
          <a:p>
            <a:r>
              <a:rPr lang="en-US"/>
              <a:t>Python based visualization </a:t>
            </a:r>
          </a:p>
        </p:txBody>
      </p:sp>
      <p:sp>
        <p:nvSpPr>
          <p:cNvPr id="3" name="Content Placeholder 2">
            <a:extLst>
              <a:ext uri="{FF2B5EF4-FFF2-40B4-BE49-F238E27FC236}">
                <a16:creationId xmlns:a16="http://schemas.microsoft.com/office/drawing/2014/main" id="{7C420AC6-B536-C143-98DC-E6BD96927B0E}"/>
              </a:ext>
            </a:extLst>
          </p:cNvPr>
          <p:cNvSpPr>
            <a:spLocks noGrp="1"/>
          </p:cNvSpPr>
          <p:nvPr>
            <p:ph idx="1"/>
          </p:nvPr>
        </p:nvSpPr>
        <p:spPr/>
        <p:txBody>
          <a:bodyPr/>
          <a:lstStyle/>
          <a:p>
            <a:pPr marL="0" indent="0">
              <a:buNone/>
            </a:pPr>
            <a:r>
              <a:rPr lang="en-US"/>
              <a:t>Heatmaps: Use Python libraries like Seaborn to create heatmaps for visualizing user behavior or correlation matrices.
Geospatial Visualization: For location-based data, libraries like Folium can help you create interactive maps with markers or choropleth maps.
Advanced Charts: Python libraries like Bokeh enable the creation of interactive, customizable charts like network graphs, 3D plots, and more.</a:t>
            </a:r>
          </a:p>
        </p:txBody>
      </p:sp>
    </p:spTree>
    <p:extLst>
      <p:ext uri="{BB962C8B-B14F-4D97-AF65-F5344CB8AC3E}">
        <p14:creationId xmlns:p14="http://schemas.microsoft.com/office/powerpoint/2010/main" val="43779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9A17E-1E19-F440-B65D-8E5C94C7EE27}"/>
              </a:ext>
            </a:extLst>
          </p:cNvPr>
          <p:cNvSpPr>
            <a:spLocks noGrp="1"/>
          </p:cNvSpPr>
          <p:nvPr>
            <p:ph type="title"/>
          </p:nvPr>
        </p:nvSpPr>
        <p:spPr/>
        <p:txBody>
          <a:bodyPr/>
          <a:lstStyle/>
          <a:p>
            <a:r>
              <a:rPr lang="en-US"/>
              <a:t>Program </a:t>
            </a:r>
          </a:p>
        </p:txBody>
      </p:sp>
      <p:sp>
        <p:nvSpPr>
          <p:cNvPr id="3" name="Content Placeholder 2">
            <a:extLst>
              <a:ext uri="{FF2B5EF4-FFF2-40B4-BE49-F238E27FC236}">
                <a16:creationId xmlns:a16="http://schemas.microsoft.com/office/drawing/2014/main" id="{CE27F1A7-39F0-8B41-A761-8851D1A948F2}"/>
              </a:ext>
            </a:extLst>
          </p:cNvPr>
          <p:cNvSpPr>
            <a:spLocks noGrp="1"/>
          </p:cNvSpPr>
          <p:nvPr>
            <p:ph idx="1"/>
          </p:nvPr>
        </p:nvSpPr>
        <p:spPr/>
        <p:txBody>
          <a:bodyPr>
            <a:normAutofit fontScale="62500" lnSpcReduction="20000"/>
          </a:bodyPr>
          <a:lstStyle/>
          <a:p>
            <a:pPr marL="0" indent="0">
              <a:buNone/>
            </a:pPr>
            <a:r>
              <a:rPr lang="en-US"/>
              <a:t>Import math
from scipy.stats import norm
import numpy as np
import pandas as pd 
import matplotlib.pyplot as plt
from Ipython.core.display import HTML</a:t>
            </a:r>
          </a:p>
          <a:p>
            <a:pPr marL="0" indent="0">
              <a:buNone/>
            </a:pPr>
            <a:r>
              <a:rPr lang="en-US"/>
              <a:t>Import os
for dirname, _, filenames in os.walk(‘/kaggle/input’):
    for filename in filenames:
        print(os.path.join(dirname, filename))</a:t>
            </a:r>
          </a:p>
          <a:p>
            <a:pPr marL="0" indent="0">
              <a:buNone/>
            </a:pPr>
            <a:r>
              <a:rPr lang="en-US"/>
              <a:t>Df = pd.read_csv(“/kaggle/input/daily-website-visitors/daily-website-visitors.csv”, \
                 index_col = ‘Date’, thousands = ‘,’, parse_dates=True)
</a:t>
            </a:r>
          </a:p>
          <a:p>
            <a:pPr marL="0" indent="0">
              <a:buNone/>
            </a:pPr>
            <a:endParaRPr lang="en-US"/>
          </a:p>
        </p:txBody>
      </p:sp>
    </p:spTree>
    <p:extLst>
      <p:ext uri="{BB962C8B-B14F-4D97-AF65-F5344CB8AC3E}">
        <p14:creationId xmlns:p14="http://schemas.microsoft.com/office/powerpoint/2010/main" val="305040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FABE-4DE3-9247-976B-345C3B99666C}"/>
              </a:ext>
            </a:extLst>
          </p:cNvPr>
          <p:cNvSpPr>
            <a:spLocks noGrp="1"/>
          </p:cNvSpPr>
          <p:nvPr>
            <p:ph type="title"/>
          </p:nvPr>
        </p:nvSpPr>
        <p:spPr/>
        <p:txBody>
          <a:bodyPr/>
          <a:lstStyle/>
          <a:p>
            <a:r>
              <a:rPr lang="en-US"/>
              <a:t>Area plot for time series  </a:t>
            </a:r>
          </a:p>
        </p:txBody>
      </p:sp>
      <p:sp>
        <p:nvSpPr>
          <p:cNvPr id="3" name="Content Placeholder 2">
            <a:extLst>
              <a:ext uri="{FF2B5EF4-FFF2-40B4-BE49-F238E27FC236}">
                <a16:creationId xmlns:a16="http://schemas.microsoft.com/office/drawing/2014/main" id="{73C5939F-EC24-0744-B66C-278E4D9BF741}"/>
              </a:ext>
            </a:extLst>
          </p:cNvPr>
          <p:cNvSpPr>
            <a:spLocks noGrp="1"/>
          </p:cNvSpPr>
          <p:nvPr>
            <p:ph idx="1"/>
          </p:nvPr>
        </p:nvSpPr>
        <p:spPr/>
        <p:txBody>
          <a:bodyPr/>
          <a:lstStyle/>
          <a:p>
            <a:pPr marL="0" indent="0">
              <a:buNone/>
            </a:pPr>
            <a:r>
              <a:rPr lang="en-US"/>
              <a:t>Df.plot(figsize=(14,7))</a:t>
            </a:r>
          </a:p>
          <a:p>
            <a:pPr marL="0" indent="0">
              <a:buNone/>
            </a:pPr>
            <a:r>
              <a:rPr lang="en-US"/>
              <a:t>Plt.show()</a:t>
            </a:r>
          </a:p>
        </p:txBody>
      </p:sp>
      <p:pic>
        <p:nvPicPr>
          <p:cNvPr id="4" name="Picture 4">
            <a:extLst>
              <a:ext uri="{FF2B5EF4-FFF2-40B4-BE49-F238E27FC236}">
                <a16:creationId xmlns:a16="http://schemas.microsoft.com/office/drawing/2014/main" id="{27F37C71-6E30-2A4D-AD1F-A416464FC409}"/>
              </a:ext>
            </a:extLst>
          </p:cNvPr>
          <p:cNvPicPr>
            <a:picLocks noChangeAspect="1"/>
          </p:cNvPicPr>
          <p:nvPr/>
        </p:nvPicPr>
        <p:blipFill>
          <a:blip r:embed="rId2"/>
          <a:stretch>
            <a:fillRect/>
          </a:stretch>
        </p:blipFill>
        <p:spPr>
          <a:xfrm>
            <a:off x="4809179" y="2394092"/>
            <a:ext cx="6008047" cy="3145082"/>
          </a:xfrm>
          <a:prstGeom prst="rect">
            <a:avLst/>
          </a:prstGeom>
        </p:spPr>
      </p:pic>
    </p:spTree>
    <p:extLst>
      <p:ext uri="{BB962C8B-B14F-4D97-AF65-F5344CB8AC3E}">
        <p14:creationId xmlns:p14="http://schemas.microsoft.com/office/powerpoint/2010/main" val="930118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032C-9C8E-E34B-BEE9-87BD8F05525D}"/>
              </a:ext>
            </a:extLst>
          </p:cNvPr>
          <p:cNvSpPr>
            <a:spLocks noGrp="1"/>
          </p:cNvSpPr>
          <p:nvPr>
            <p:ph type="title"/>
          </p:nvPr>
        </p:nvSpPr>
        <p:spPr/>
        <p:txBody>
          <a:bodyPr/>
          <a:lstStyle/>
          <a:p>
            <a:r>
              <a:rPr lang="en-US"/>
              <a:t>Histogram</a:t>
            </a:r>
          </a:p>
        </p:txBody>
      </p:sp>
      <p:sp>
        <p:nvSpPr>
          <p:cNvPr id="3" name="Content Placeholder 2">
            <a:extLst>
              <a:ext uri="{FF2B5EF4-FFF2-40B4-BE49-F238E27FC236}">
                <a16:creationId xmlns:a16="http://schemas.microsoft.com/office/drawing/2014/main" id="{49B702E5-B096-B646-BD09-D3652510CF1E}"/>
              </a:ext>
            </a:extLst>
          </p:cNvPr>
          <p:cNvSpPr>
            <a:spLocks noGrp="1"/>
          </p:cNvSpPr>
          <p:nvPr>
            <p:ph idx="1"/>
          </p:nvPr>
        </p:nvSpPr>
        <p:spPr/>
        <p:txBody>
          <a:bodyPr>
            <a:normAutofit fontScale="92500" lnSpcReduction="10000"/>
          </a:bodyPr>
          <a:lstStyle/>
          <a:p>
            <a:r>
              <a:rPr lang="en-US"/>
              <a:t>Fig, ax1 = plt.subplots()
df[‘Page.Loads’].plot.hist(ax = ax1, label=‘Page.Loads’)
plt.plot([mean, mean], [0, 480], label=‘mean’)
plt.plot(px, py, label=‘normal’, color=‘red’)
plt.legend()
plt.show()
HTML(‘&lt;h3&gt;using normal approximation to binomial distribution&lt;/h3&gt;’)</a:t>
            </a:r>
          </a:p>
        </p:txBody>
      </p:sp>
    </p:spTree>
    <p:extLst>
      <p:ext uri="{BB962C8B-B14F-4D97-AF65-F5344CB8AC3E}">
        <p14:creationId xmlns:p14="http://schemas.microsoft.com/office/powerpoint/2010/main" val="1988970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A6FB-D603-C04A-B118-9CE215036783}"/>
              </a:ext>
            </a:extLst>
          </p:cNvPr>
          <p:cNvSpPr>
            <a:spLocks noGrp="1"/>
          </p:cNvSpPr>
          <p:nvPr>
            <p:ph type="title"/>
          </p:nvPr>
        </p:nvSpPr>
        <p:spPr/>
        <p:txBody>
          <a:bodyPr/>
          <a:lstStyle/>
          <a:p>
            <a:r>
              <a:rPr lang="en-US"/>
              <a:t>Histogram output </a:t>
            </a:r>
          </a:p>
        </p:txBody>
      </p:sp>
      <p:pic>
        <p:nvPicPr>
          <p:cNvPr id="4" name="Picture 4">
            <a:extLst>
              <a:ext uri="{FF2B5EF4-FFF2-40B4-BE49-F238E27FC236}">
                <a16:creationId xmlns:a16="http://schemas.microsoft.com/office/drawing/2014/main" id="{6338E924-A005-2341-8FF2-1713F2C3DB76}"/>
              </a:ext>
            </a:extLst>
          </p:cNvPr>
          <p:cNvPicPr>
            <a:picLocks noGrp="1" noChangeAspect="1"/>
          </p:cNvPicPr>
          <p:nvPr>
            <p:ph idx="1"/>
          </p:nvPr>
        </p:nvPicPr>
        <p:blipFill>
          <a:blip r:embed="rId2"/>
          <a:stretch>
            <a:fillRect/>
          </a:stretch>
        </p:blipFill>
        <p:spPr>
          <a:xfrm>
            <a:off x="3240721" y="2307298"/>
            <a:ext cx="5899729" cy="4087349"/>
          </a:xfrm>
        </p:spPr>
      </p:pic>
    </p:spTree>
    <p:extLst>
      <p:ext uri="{BB962C8B-B14F-4D97-AF65-F5344CB8AC3E}">
        <p14:creationId xmlns:p14="http://schemas.microsoft.com/office/powerpoint/2010/main" val="3604920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Celestial</vt:lpstr>
      <vt:lpstr>Web traffic analysis </vt:lpstr>
      <vt:lpstr>Introduction </vt:lpstr>
      <vt:lpstr>Visualization </vt:lpstr>
      <vt:lpstr>Python based visualization </vt:lpstr>
      <vt:lpstr>Python based visualization </vt:lpstr>
      <vt:lpstr>Program </vt:lpstr>
      <vt:lpstr>Area plot for time series  </vt:lpstr>
      <vt:lpstr>Histogram</vt:lpstr>
      <vt:lpstr>Histogram output </vt:lpstr>
      <vt:lpstr>Finding mean and standard deviations </vt:lpstr>
      <vt:lpstr>Output </vt:lpstr>
      <vt:lpstr>Scatter plot </vt:lpstr>
      <vt:lpstr>Scatter plot o/p</vt:lpstr>
      <vt:lpstr>Bar chart </vt:lpstr>
      <vt:lpstr>Bar chart 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traffic analysis </dc:title>
  <dc:creator>S.p Sariga</dc:creator>
  <cp:lastModifiedBy>S.p Sariga</cp:lastModifiedBy>
  <cp:revision>3</cp:revision>
  <dcterms:created xsi:type="dcterms:W3CDTF">2023-10-26T15:12:38Z</dcterms:created>
  <dcterms:modified xsi:type="dcterms:W3CDTF">2023-10-26T16:08:35Z</dcterms:modified>
</cp:coreProperties>
</file>