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31089600" cy="1828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109699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21939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3290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43879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5484973" algn="l" defTabSz="21939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6581968" algn="l" defTabSz="21939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7678963" algn="l" defTabSz="21939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8775958" algn="l" defTabSz="21939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A2219-DAFE-184B-9220-A8CC435F22FB}" v="895" dt="2021-05-12T00:18:43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/>
    <p:restoredTop sz="96654"/>
  </p:normalViewPr>
  <p:slideViewPr>
    <p:cSldViewPr snapToGrid="0" snapToObjects="1">
      <p:cViewPr>
        <p:scale>
          <a:sx n="60" d="100"/>
          <a:sy n="60" d="100"/>
        </p:scale>
        <p:origin x="880" y="1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EC8468-11B7-6746-A546-C10512081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37892-6DD3-D749-90FA-9207F5A988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55D9880-E0B6-1E48-9C1B-42AFDA4B2A3C}" type="datetimeFigureOut">
              <a:rPr lang="en-US"/>
              <a:pPr>
                <a:defRPr/>
              </a:pPr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8C1FC-6999-1340-A15E-3CB5997B3A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9CBA-9477-0243-90D8-DA37BB85E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38851C5-150A-B742-82CB-C8B1FE685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C9437-9B45-424E-A953-59C629337F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6CADF-3B89-7C41-A333-915B3FB231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DA668B-27D5-3145-9856-CDB63BDCD85D}" type="datetimeFigureOut">
              <a:rPr lang="en-US"/>
              <a:pPr>
                <a:defRPr/>
              </a:pPr>
              <a:t>6/29/21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957145-D480-8144-955F-21271D915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1143000"/>
            <a:ext cx="524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3F51A83-4836-2945-81AE-7484A0103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F6862-3919-1240-8A69-1CADC4DC14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B8064-6A24-114F-B5C5-FDB439D59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97EBC63-0C6F-0546-B082-2721BA22F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6995" algn="l" rtl="0" fontAlgn="base">
      <a:spcBef>
        <a:spcPct val="30000"/>
      </a:spcBef>
      <a:spcAft>
        <a:spcPct val="0"/>
      </a:spcAft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3990" algn="l" rtl="0" fontAlgn="base">
      <a:spcBef>
        <a:spcPct val="30000"/>
      </a:spcBef>
      <a:spcAft>
        <a:spcPct val="0"/>
      </a:spcAft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0986" algn="l" rtl="0" fontAlgn="base">
      <a:spcBef>
        <a:spcPct val="30000"/>
      </a:spcBef>
      <a:spcAft>
        <a:spcPct val="0"/>
      </a:spcAft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7978" algn="l" rtl="0" fontAlgn="base">
      <a:spcBef>
        <a:spcPct val="30000"/>
      </a:spcBef>
      <a:spcAft>
        <a:spcPct val="0"/>
      </a:spcAft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4973" algn="l" defTabSz="219399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1968" algn="l" defTabSz="219399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78963" algn="l" defTabSz="219399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5958" algn="l" defTabSz="219399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19" y="403203"/>
            <a:ext cx="15906576" cy="8885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83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19" y="403203"/>
            <a:ext cx="15906576" cy="8885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718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4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 dt="0"/>
  <p:txStyles>
    <p:titleStyle>
      <a:lvl1pPr algn="ctr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5400" kern="1200">
          <a:solidFill>
            <a:srgbClr val="8E0000"/>
          </a:solidFill>
          <a:latin typeface="Adobe Caslon Pro" panose="0205050205050A020403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5pPr>
      <a:lvl6pPr marL="304785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6pPr>
      <a:lvl7pPr marL="60957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7pPr>
      <a:lvl8pPr marL="914354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8pPr>
      <a:lvl9pPr marL="1219139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3600" b="1" kern="1200">
          <a:solidFill>
            <a:srgbClr val="8E0000"/>
          </a:solidFill>
          <a:latin typeface="+mn-lt"/>
          <a:ea typeface="+mn-ea"/>
          <a:cs typeface="+mn-cs"/>
        </a:defRPr>
      </a:lvl1pPr>
      <a:lvl2pPr marL="495275" indent="-1904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62" indent="-1523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747" indent="-1523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indent="-1523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676316" indent="-152392" algn="l" defTabSz="60957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101" indent="-152392" algn="l" defTabSz="60957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5886" indent="-152392" algn="l" defTabSz="60957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670" indent="-152392" algn="l" defTabSz="60957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85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70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39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924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09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493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278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si-nlp/nlcodec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thammegowda/mt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so639-3.sil.org/" TargetMode="External"/><Relationship Id="rId5" Type="http://schemas.openxmlformats.org/officeDocument/2006/relationships/image" Target="../media/image3.emf"/><Relationship Id="rId10" Type="http://schemas.openxmlformats.org/officeDocument/2006/relationships/image" Target="../media/image4.png"/><Relationship Id="rId4" Type="http://schemas.openxmlformats.org/officeDocument/2006/relationships/hyperlink" Target="http://rtg.isi.edu/many-eng" TargetMode="External"/><Relationship Id="rId9" Type="http://schemas.openxmlformats.org/officeDocument/2006/relationships/hyperlink" Target="https://isi-nlp.github.io/rt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 descr="Qr code&#10;&#10;Description automatically generated">
            <a:extLst>
              <a:ext uri="{FF2B5EF4-FFF2-40B4-BE49-F238E27FC236}">
                <a16:creationId xmlns:a16="http://schemas.microsoft.com/office/drawing/2014/main" id="{B8F44602-A954-8747-9544-30B6A7180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2" b="8943"/>
          <a:stretch/>
        </p:blipFill>
        <p:spPr>
          <a:xfrm>
            <a:off x="28655552" y="0"/>
            <a:ext cx="2290426" cy="1971935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2585BB42-7A43-8C44-B9AC-A6F6CF61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811" y="1231250"/>
            <a:ext cx="3890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8E0000"/>
                </a:solidFill>
                <a:latin typeface="Adobe Caslon Pro" panose="0205050205050A020403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4785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0957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219139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47FD3949-284F-C247-B40F-E63F4CC5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193" y="446261"/>
            <a:ext cx="23604459" cy="88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8E0000"/>
                </a:solidFill>
                <a:latin typeface="Adobe Caslon Pro" panose="0205050205050A020403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4785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0957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219139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5200" dirty="0"/>
              <a:t> Many-to-English Machine Translation Tools, Data, and Pretrained Models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F19B71-6953-2C4F-945F-9953E2EC808F}"/>
              </a:ext>
            </a:extLst>
          </p:cNvPr>
          <p:cNvGrpSpPr/>
          <p:nvPr/>
        </p:nvGrpSpPr>
        <p:grpSpPr>
          <a:xfrm>
            <a:off x="356383" y="276142"/>
            <a:ext cx="4337964" cy="1718249"/>
            <a:chOff x="435395" y="490317"/>
            <a:chExt cx="4337964" cy="1851440"/>
          </a:xfrm>
        </p:grpSpPr>
        <p:sp>
          <p:nvSpPr>
            <p:cNvPr id="22" name="TextBox 3">
              <a:extLst>
                <a:ext uri="{FF2B5EF4-FFF2-40B4-BE49-F238E27FC236}">
                  <a16:creationId xmlns:a16="http://schemas.microsoft.com/office/drawing/2014/main" id="{A5F32687-8F46-2541-843D-194C49224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95" y="1777979"/>
              <a:ext cx="4337964" cy="56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l" eaLnBrk="1" hangingPunct="1"/>
              <a:r>
                <a:rPr lang="en-US" altLang="en-US" sz="2800" i="1" dirty="0">
                  <a:solidFill>
                    <a:srgbClr val="8E0000"/>
                  </a:solidFill>
                  <a:latin typeface="Adobe Caslon Pro" panose="0205050205050A020403" pitchFamily="18" charset="0"/>
                </a:rPr>
                <a:t>Information Sciences Institute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6EB8740-5F8D-E744-8994-EB628CCDAC3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5" b="13334"/>
            <a:stretch/>
          </p:blipFill>
          <p:spPr>
            <a:xfrm>
              <a:off x="509948" y="490317"/>
              <a:ext cx="3846125" cy="1272104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9796-21F6-CB42-BF29-108149CE3EED}"/>
              </a:ext>
            </a:extLst>
          </p:cNvPr>
          <p:cNvCxnSpPr>
            <a:cxnSpLocks/>
          </p:cNvCxnSpPr>
          <p:nvPr/>
        </p:nvCxnSpPr>
        <p:spPr>
          <a:xfrm>
            <a:off x="12744137" y="1946125"/>
            <a:ext cx="0" cy="4447649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8568F95-5CD7-7A41-A2AC-86450752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16" y="2590408"/>
            <a:ext cx="12482623" cy="39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rgbClr val="8E0000"/>
                </a:solidFill>
                <a:latin typeface="+mn-lt"/>
                <a:ea typeface="+mn-ea"/>
                <a:cs typeface="+mn-cs"/>
              </a:defRPr>
            </a:lvl1pPr>
            <a:lvl2pPr marL="495275" indent="-1904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62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747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1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31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101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88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670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Introducing three tools for machine translation; reproducibility and scalability in focus</a:t>
            </a:r>
            <a:endParaRPr lang="en-US" altLang="en-US" sz="2800" b="0" dirty="0">
              <a:solidFill>
                <a:srgbClr val="C00000"/>
              </a:solidFill>
              <a:latin typeface="Adobe Caslon Pro" panose="0205050205050A020403" pitchFamily="18" charset="0"/>
            </a:endParaRPr>
          </a:p>
          <a:p>
            <a:pPr marL="781025" lvl="1" indent="-285750">
              <a:buFont typeface="Arial" panose="020B0604020202020204" pitchFamily="34" charset="0"/>
              <a:buChar char="•"/>
            </a:pPr>
            <a:r>
              <a:rPr lang="en-US" altLang="en-US" sz="2600" b="0" i="1" dirty="0" err="1">
                <a:solidFill>
                  <a:srgbClr val="8E0000"/>
                </a:solidFill>
                <a:latin typeface="Adobe Caslon Pro" panose="0205050205050A020403" pitchFamily="18" charset="0"/>
              </a:rPr>
              <a:t>MTData</a:t>
            </a:r>
            <a:r>
              <a:rPr lang="en-US" altLang="en-US" sz="26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: dataset catalogue and downloader</a:t>
            </a:r>
          </a:p>
          <a:p>
            <a:pPr marL="781025" lvl="1" indent="-285750">
              <a:buFont typeface="Arial" panose="020B0604020202020204" pitchFamily="34" charset="0"/>
              <a:buChar char="•"/>
            </a:pPr>
            <a:r>
              <a:rPr lang="en-US" altLang="en-US" sz="2600" b="0" i="1" dirty="0" err="1">
                <a:solidFill>
                  <a:srgbClr val="8E0000"/>
                </a:solidFill>
                <a:latin typeface="Adobe Caslon Pro" panose="0205050205050A020403" pitchFamily="18" charset="0"/>
              </a:rPr>
              <a:t>NLCodec</a:t>
            </a:r>
            <a:r>
              <a:rPr lang="en-US" altLang="en-US" sz="26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: vocabulary manager, dataset storage and retrieval layer</a:t>
            </a:r>
          </a:p>
          <a:p>
            <a:pPr marL="781025" lvl="1" indent="-285750">
              <a:buFont typeface="Arial" panose="020B0604020202020204" pitchFamily="34" charset="0"/>
              <a:buChar char="•"/>
            </a:pPr>
            <a:r>
              <a:rPr lang="en-US" altLang="en-US" sz="2600" b="0" i="1" dirty="0">
                <a:solidFill>
                  <a:srgbClr val="8E0000"/>
                </a:solidFill>
                <a:latin typeface="Adobe Caslon Pro" panose="0205050205050A020403" pitchFamily="18" charset="0"/>
              </a:rPr>
              <a:t>RTG</a:t>
            </a:r>
            <a:r>
              <a:rPr lang="en-US" altLang="en-US" sz="26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: NMT toolkit, based on </a:t>
            </a:r>
            <a:r>
              <a:rPr lang="en-US" altLang="en-US" sz="26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PyTorch</a:t>
            </a:r>
            <a:r>
              <a:rPr lang="en-US" altLang="en-US" sz="2600" dirty="0">
                <a:solidFill>
                  <a:schemeClr val="tx2"/>
                </a:solidFill>
                <a:latin typeface="Adobe Caslon Pro" panose="0205050205050A020403" pitchFamily="18" charset="0"/>
              </a:rPr>
              <a:t>;</a:t>
            </a:r>
            <a:r>
              <a:rPr lang="en-US" altLang="en-US" sz="26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from research </a:t>
            </a:r>
            <a:r>
              <a:rPr lang="en-US" altLang="en-US" sz="2600" b="0" dirty="0">
                <a:solidFill>
                  <a:schemeClr val="tx2"/>
                </a:solidFill>
                <a:latin typeface="Adobe Caslon Pro" panose="0205050205050A020403" pitchFamily="18" charset="0"/>
                <a:sym typeface="Wingdings" pitchFamily="2" charset="2"/>
              </a:rPr>
              <a:t>to production</a:t>
            </a:r>
            <a:endParaRPr lang="en-US" altLang="en-US" sz="26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Massive dataset: 500+ languages, 474 million sentences, 9 billion tokens each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Massively multilingual NMT model: </a:t>
            </a:r>
            <a:r>
              <a:rPr lang="en-US" altLang="en-US" sz="2800" b="0" dirty="0">
                <a:latin typeface="Adobe Caslon Pro" panose="0205050205050A020403" pitchFamily="18" charset="0"/>
              </a:rPr>
              <a:t>500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languages 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  <a:sym typeface="Wingdings" pitchFamily="2" charset="2"/>
              </a:rPr>
              <a:t> 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English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Home page:  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  <a:hlinkClick r:id="rId4"/>
              </a:rPr>
              <a:t>http://rtg.isi.edu/many-eng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1C1758-0806-C74E-8000-CA533A23EE4D}"/>
              </a:ext>
            </a:extLst>
          </p:cNvPr>
          <p:cNvCxnSpPr>
            <a:cxnSpLocks/>
          </p:cNvCxnSpPr>
          <p:nvPr/>
        </p:nvCxnSpPr>
        <p:spPr>
          <a:xfrm>
            <a:off x="361507" y="1946125"/>
            <a:ext cx="30728093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FCB94F-D06E-B647-B436-0E597DBA64F6}"/>
              </a:ext>
            </a:extLst>
          </p:cNvPr>
          <p:cNvCxnSpPr>
            <a:cxnSpLocks/>
          </p:cNvCxnSpPr>
          <p:nvPr/>
        </p:nvCxnSpPr>
        <p:spPr>
          <a:xfrm flipV="1">
            <a:off x="155204" y="17917343"/>
            <a:ext cx="30733228" cy="25386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55C2260-22BC-FE44-A730-D44F837BE1D2}"/>
              </a:ext>
            </a:extLst>
          </p:cNvPr>
          <p:cNvGrpSpPr/>
          <p:nvPr/>
        </p:nvGrpSpPr>
        <p:grpSpPr>
          <a:xfrm>
            <a:off x="18870767" y="13250053"/>
            <a:ext cx="12063626" cy="4675465"/>
            <a:chOff x="1666545" y="13465007"/>
            <a:chExt cx="11048786" cy="4675465"/>
          </a:xfrm>
        </p:grpSpPr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A558D853-B410-D34A-BAD3-964553C21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545" y="13822155"/>
              <a:ext cx="11048786" cy="4318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3600" b="1" kern="1200">
                  <a:solidFill>
                    <a:srgbClr val="8E0000"/>
                  </a:solidFill>
                  <a:latin typeface="+mn-lt"/>
                  <a:ea typeface="+mn-ea"/>
                  <a:cs typeface="+mn-cs"/>
                </a:defRPr>
              </a:lvl1pPr>
              <a:lvl2pPr marL="495275" indent="-190491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62" indent="-1523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747" indent="-1523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531" indent="-152392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0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316" indent="-152392" algn="l" defTabSz="6095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101" indent="-152392" algn="l" defTabSz="6095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5886" indent="-152392" algn="l" defTabSz="6095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670" indent="-152392" algn="l" defTabSz="6095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Adobe Caslon Pro" panose="0205050205050A020403" pitchFamily="18" charset="0"/>
                </a:rPr>
                <a:t>Usage</a:t>
              </a:r>
            </a:p>
            <a:p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$ </a:t>
              </a:r>
              <a:r>
                <a:rPr lang="en-US" sz="2600" b="0" dirty="0" err="1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mtdata</a:t>
              </a: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 list –l &lt;l1-l2&gt;</a:t>
              </a:r>
            </a:p>
            <a:p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$ </a:t>
              </a:r>
              <a:r>
                <a:rPr lang="en-US" sz="2600" b="0" dirty="0" err="1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mtdata</a:t>
              </a: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 get -l &lt;l1-l2&gt; -tr &lt;train&gt; --merge -</a:t>
              </a:r>
              <a:r>
                <a:rPr lang="en-US" sz="2600" b="0" dirty="0" err="1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tt</a:t>
              </a: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 &lt;test&gt; -o &lt;out&gt;</a:t>
              </a:r>
              <a:b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</a:b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$ </a:t>
              </a:r>
              <a:r>
                <a:rPr lang="en-US" sz="2600" b="0" dirty="0" err="1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nlcodec</a:t>
              </a: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 [</a:t>
              </a:r>
              <a:r>
                <a:rPr lang="en-US" sz="2600" b="0" dirty="0" err="1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learn|encode|decode</a:t>
              </a: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] –m &lt;model&gt; </a:t>
              </a:r>
            </a:p>
            <a:p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$ </a:t>
              </a:r>
              <a:r>
                <a:rPr lang="en-US" sz="2600" b="0" dirty="0" err="1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rtg</a:t>
              </a: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-pipe &lt;experiment/</a:t>
              </a:r>
              <a:r>
                <a:rPr lang="en-US" sz="2600" b="0" dirty="0" err="1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dir</a:t>
              </a: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&gt;</a:t>
              </a:r>
            </a:p>
            <a:p>
              <a:b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</a:b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$ IMAGE=</a:t>
              </a:r>
              <a:r>
                <a:rPr lang="en-US" sz="2600" b="0" dirty="0" err="1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tgowda</a:t>
              </a: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/rtg-model:500toEng-v1 </a:t>
              </a:r>
            </a:p>
            <a:p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$ docker run --</a:t>
              </a:r>
              <a:r>
                <a:rPr lang="en-US" sz="2600" b="0" dirty="0" err="1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gpus</a:t>
              </a: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 '"device=0"' --rm -</a:t>
              </a:r>
              <a:r>
                <a:rPr lang="en-US" sz="2600" b="0" dirty="0" err="1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i</a:t>
              </a: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 -p 6060:6060 $IMAGE</a:t>
              </a:r>
              <a:b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</a:br>
              <a:r>
                <a:rPr lang="en-US" sz="2600" b="0" dirty="0">
                  <a:solidFill>
                    <a:schemeClr val="tx2"/>
                  </a:solidFill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$ curl --data “source=&lt;text&gt;”  http://localhost:6060/translate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D61F99-E134-154A-BAED-82826C2F0741}"/>
                </a:ext>
              </a:extLst>
            </p:cNvPr>
            <p:cNvCxnSpPr>
              <a:cxnSpLocks/>
            </p:cNvCxnSpPr>
            <p:nvPr/>
          </p:nvCxnSpPr>
          <p:spPr>
            <a:xfrm>
              <a:off x="1858724" y="13465007"/>
              <a:ext cx="10856607" cy="0"/>
            </a:xfrm>
            <a:prstGeom prst="line">
              <a:avLst/>
            </a:prstGeom>
            <a:ln w="38100">
              <a:solidFill>
                <a:srgbClr val="8E0000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F847EE-BC40-C34E-A86E-7A6F352FF55E}"/>
              </a:ext>
            </a:extLst>
          </p:cNvPr>
          <p:cNvCxnSpPr>
            <a:cxnSpLocks/>
          </p:cNvCxnSpPr>
          <p:nvPr/>
        </p:nvCxnSpPr>
        <p:spPr>
          <a:xfrm>
            <a:off x="258129" y="6375037"/>
            <a:ext cx="13603687" cy="18737"/>
          </a:xfrm>
          <a:prstGeom prst="line">
            <a:avLst/>
          </a:prstGeom>
          <a:ln w="38100">
            <a:solidFill>
              <a:srgbClr val="8E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406FE-FFAF-EA4A-9415-B66F33D60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522" y="1994391"/>
            <a:ext cx="17962688" cy="430372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E24CE5-835B-F040-BD4B-F14606575021}"/>
              </a:ext>
            </a:extLst>
          </p:cNvPr>
          <p:cNvCxnSpPr>
            <a:cxnSpLocks/>
          </p:cNvCxnSpPr>
          <p:nvPr/>
        </p:nvCxnSpPr>
        <p:spPr>
          <a:xfrm flipV="1">
            <a:off x="13852705" y="6375040"/>
            <a:ext cx="17035727" cy="1"/>
          </a:xfrm>
          <a:prstGeom prst="line">
            <a:avLst/>
          </a:prstGeom>
          <a:ln w="38100">
            <a:solidFill>
              <a:srgbClr val="8E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8A505E-D835-5F45-AF61-D5F235502DD9}"/>
              </a:ext>
            </a:extLst>
          </p:cNvPr>
          <p:cNvCxnSpPr>
            <a:cxnSpLocks/>
          </p:cNvCxnSpPr>
          <p:nvPr/>
        </p:nvCxnSpPr>
        <p:spPr>
          <a:xfrm>
            <a:off x="18579381" y="6375037"/>
            <a:ext cx="0" cy="11550482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D35C1C10-9D64-124F-9FB2-1D59E8F3A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07" y="6751145"/>
            <a:ext cx="17926489" cy="1061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3" spcCol="91440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rgbClr val="8E0000"/>
                </a:solidFill>
                <a:latin typeface="+mn-lt"/>
                <a:ea typeface="+mn-ea"/>
                <a:cs typeface="+mn-cs"/>
              </a:defRPr>
            </a:lvl1pPr>
            <a:lvl2pPr marL="495275" indent="-1904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62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747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1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31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101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88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670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err="1">
                <a:latin typeface="Adobe Caslon Pro" panose="0205050205050A020403" pitchFamily="18" charset="0"/>
              </a:rPr>
              <a:t>MTData</a:t>
            </a:r>
            <a:r>
              <a:rPr lang="en-US" altLang="en-US" sz="2800" dirty="0">
                <a:latin typeface="Adobe Caslon Pro" panose="0205050205050A020403" pitchFamily="18" charset="0"/>
              </a:rPr>
              <a:t>      </a:t>
            </a:r>
          </a:p>
          <a:p>
            <a:r>
              <a:rPr lang="en-US" altLang="en-US" sz="2800" dirty="0">
                <a:latin typeface="Adobe Caslon Pro" panose="0205050205050A020403" pitchFamily="18" charset="0"/>
              </a:rPr>
              <a:t>                   </a:t>
            </a:r>
            <a:r>
              <a:rPr lang="en-US" alt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alt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mtdata</a:t>
            </a:r>
            <a:endParaRPr lang="en-US" altLang="en-US" sz="28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Reproducible experiments: clear way of communicating  MT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Index of publicly available parallel datasets </a:t>
            </a:r>
            <a:r>
              <a:rPr lang="en-US" alt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(120K+ as of June 2021)</a:t>
            </a:r>
            <a:endParaRPr lang="en-US" altLang="en-US" sz="28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Maps language names to 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  <a:hlinkClick r:id="rId6"/>
              </a:rPr>
              <a:t>ISO-639-3</a:t>
            </a:r>
            <a:endParaRPr lang="en-US" altLang="en-US" sz="28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Unified interface to datasets from heterogeneous sources,  and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Hides mundane tasks, e.g., locating URLs, downloading, decompression, parsing, and sanity checking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Parses heterogeneous data formats for parallel datasets and produces plain text files after merging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Reduces network transfers by maintaining a local cache, which is shared between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Sanity checks such as segment count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Shows </a:t>
            </a: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BibTeX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attributed to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  <a:hlinkClick r:id="rId7"/>
              </a:rPr>
              <a:t>github.com/thammegowda/mtdata</a:t>
            </a:r>
            <a:endParaRPr lang="en-US" altLang="en-US" sz="28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  <a:p>
            <a:r>
              <a:rPr lang="en-US" altLang="en-US" sz="2800" dirty="0" err="1">
                <a:latin typeface="Adobe Caslon Pro" panose="0205050205050A020403" pitchFamily="18" charset="0"/>
              </a:rPr>
              <a:t>NLCodec</a:t>
            </a:r>
            <a:br>
              <a:rPr lang="en-US" altLang="en-US" sz="2800" dirty="0">
                <a:latin typeface="Adobe Caslon Pro" panose="0205050205050A020403" pitchFamily="18" charset="0"/>
              </a:rPr>
            </a:br>
            <a:r>
              <a:rPr lang="en-US" altLang="en-US" sz="2800" dirty="0">
                <a:solidFill>
                  <a:schemeClr val="tx2"/>
                </a:solidFill>
                <a:latin typeface="Adobe Caslon Pro" panose="0205050205050A020403" pitchFamily="18" charset="0"/>
              </a:rPr>
              <a:t>                     </a:t>
            </a:r>
            <a:r>
              <a:rPr lang="en-US" alt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alt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nlcodec</a:t>
            </a:r>
            <a:endParaRPr lang="en-US" alt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Flexible and scalable vocabulary manager and storage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Flexible options: word, char, BPE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Uses </a:t>
            </a: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PySpark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backend for scaling</a:t>
            </a:r>
          </a:p>
          <a:p>
            <a:r>
              <a:rPr lang="en-US" altLang="en-US" sz="2800" b="0" dirty="0" err="1">
                <a:latin typeface="Adobe Caslon Pro" panose="0205050205050A020403" pitchFamily="18" charset="0"/>
              </a:rPr>
              <a:t>NLDb</a:t>
            </a:r>
            <a:endParaRPr lang="en-US" altLang="en-US" sz="2800" b="0" dirty="0">
              <a:latin typeface="Adobe Caslon Pro" panose="0205050205050A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Efficient storage layer; adapts integer byte size based on vocabulary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Memory efficient by adapting datatypes based on vocabulary size.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1-byte unsigned int for vocabulary size &lt; 256 (Latin chars)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2-byte unsigned int for BPE vocabs up to 65,536 types, 4-byte for the 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Offers a multi-part database with horizontal </a:t>
            </a: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sharding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; supports </a:t>
            </a:r>
            <a:r>
              <a:rPr lang="en-US" altLang="en-US" sz="2800" b="0" i="1" dirty="0">
                <a:solidFill>
                  <a:schemeClr val="tx2"/>
                </a:solidFill>
                <a:latin typeface="Adobe Caslon Pro" panose="0205050205050A020403" pitchFamily="18" charset="0"/>
              </a:rPr>
              <a:t>parallel writes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(e.g., Apache Spark) and </a:t>
            </a:r>
            <a:r>
              <a:rPr lang="en-US" altLang="en-US" sz="2800" b="0" i="1" dirty="0">
                <a:solidFill>
                  <a:schemeClr val="tx2"/>
                </a:solidFill>
                <a:latin typeface="Adobe Caslon Pro" panose="0205050205050A020403" pitchFamily="18" charset="0"/>
              </a:rPr>
              <a:t>parallel reads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(distributed training).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Batching  such as random batches with </a:t>
            </a: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approx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-equal-length sequences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  <a:hlinkClick r:id="rId8"/>
              </a:rPr>
              <a:t>github.com/isi-nlp/nlcodec</a:t>
            </a:r>
            <a:endParaRPr lang="en-US" altLang="en-US" sz="28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  <a:p>
            <a:r>
              <a:rPr lang="en-US" altLang="en-US" sz="2800" b="0" dirty="0">
                <a:latin typeface="Adobe Caslon Pro" panose="0205050205050A020403" pitchFamily="18" charset="0"/>
              </a:rPr>
              <a:t>RTG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                 </a:t>
            </a:r>
            <a:b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         </a:t>
            </a:r>
            <a:r>
              <a:rPr lang="en-US" altLang="en-US" sz="24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altLang="en-US" sz="2400" b="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rtg</a:t>
            </a:r>
            <a:endParaRPr lang="en-US" altLang="en-US" sz="2400" b="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Reader translator generator (RTG) is a NMT toolkit based on </a:t>
            </a: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Pytorch</a:t>
            </a:r>
            <a:endParaRPr lang="en-US" altLang="en-US" sz="28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Reproducible experiments; all the required parameters of an experiment are included in a single YAML config file; can be shared easily.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Transformers, and RNN with x-attn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Supports distributed training on multi-node multi-GPUs, gradient accumulation, Float16 operations, and integrated </a:t>
            </a: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Tensorboard</a:t>
            </a:r>
            <a:endParaRPr lang="en-US" altLang="en-US" sz="28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Tied embedding, parent-child transfer, beam decoding with length normalization, early stopping, and checkpoint averaging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Flexible vocabulary options with </a:t>
            </a: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NLCodec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and </a:t>
            </a: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SentencePiece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which can be either shared or separated between source and target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CLI, REST API and Web UI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  <a:hlinkClick r:id="rId9"/>
              </a:rPr>
              <a:t>isi-nlp.github.io/rtg</a:t>
            </a:r>
            <a:endParaRPr lang="en-US" altLang="en-US" sz="28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84" name="Picture 83" descr="Table&#10;&#10;Description automatically generated">
            <a:extLst>
              <a:ext uri="{FF2B5EF4-FFF2-40B4-BE49-F238E27FC236}">
                <a16:creationId xmlns:a16="http://schemas.microsoft.com/office/drawing/2014/main" id="{EE9DA92B-CE48-D541-AA85-9D62615D6D7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1"/>
          <a:stretch/>
        </p:blipFill>
        <p:spPr>
          <a:xfrm>
            <a:off x="18621577" y="6473443"/>
            <a:ext cx="10696769" cy="6678207"/>
          </a:xfrm>
          <a:prstGeom prst="rect">
            <a:avLst/>
          </a:prstGeom>
        </p:spPr>
      </p:pic>
      <p:graphicFrame>
        <p:nvGraphicFramePr>
          <p:cNvPr id="85" name="Table 85">
            <a:extLst>
              <a:ext uri="{FF2B5EF4-FFF2-40B4-BE49-F238E27FC236}">
                <a16:creationId xmlns:a16="http://schemas.microsoft.com/office/drawing/2014/main" id="{2FCC8C56-27B1-8046-B3C1-9D3FBC74A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57475"/>
              </p:ext>
            </p:extLst>
          </p:nvPr>
        </p:nvGraphicFramePr>
        <p:xfrm>
          <a:off x="5965223" y="1341761"/>
          <a:ext cx="20726400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50367335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569439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55424863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080440212"/>
                    </a:ext>
                  </a:extLst>
                </a:gridCol>
              </a:tblGrid>
              <a:tr h="537026"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dobe Caslon Pro" panose="0205050205050A020403" pitchFamily="18" charset="0"/>
                        </a:rPr>
                        <a:t>Thamme Gowda</a:t>
                      </a:r>
                      <a:endParaRPr lang="en-US" altLang="en-US" sz="3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dobe Caslon Pro" panose="0205050205050A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dobe Caslon Pro" panose="0205050205050A020403" pitchFamily="18" charset="0"/>
                        </a:rPr>
                        <a:t>Zhao Zhang</a:t>
                      </a:r>
                      <a:endParaRPr lang="en-US" sz="3600" b="0" i="0" dirty="0">
                        <a:latin typeface="Adobe Caslon Pro" panose="0205050205050A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dobe Caslon Pro" panose="0205050205050A020403" pitchFamily="18" charset="0"/>
                        </a:rPr>
                        <a:t>Chris </a:t>
                      </a:r>
                      <a:r>
                        <a:rPr lang="en-US" altLang="en-US" sz="36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dobe Caslon Pro" panose="0205050205050A020403" pitchFamily="18" charset="0"/>
                        </a:rPr>
                        <a:t>Mattmann</a:t>
                      </a:r>
                      <a:endParaRPr lang="en-US" altLang="en-US" sz="3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dobe Caslon Pro" panose="0205050205050A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dobe Caslon Pro" panose="0205050205050A020403" pitchFamily="18" charset="0"/>
                        </a:rPr>
                        <a:t>Jonathan May</a:t>
                      </a:r>
                      <a:endParaRPr lang="en-US" altLang="en-US" sz="3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dobe Caslon Pro" panose="0205050205050A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59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69986"/>
      </p:ext>
    </p:extLst>
  </p:cSld>
  <p:clrMapOvr>
    <a:masterClrMapping/>
  </p:clrMapOvr>
</p:sld>
</file>

<file path=ppt/theme/theme1.xml><?xml version="1.0" encoding="utf-8"?>
<a:theme xmlns:a="http://schemas.openxmlformats.org/drawingml/2006/main" name="ISI Widescreen Template - With Shie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i_powerpoint_template_widescreen_20190812_v01" id="{60E3B81F-F1AB-C443-8700-7D3CD13D6111}" vid="{E306BA8F-836B-E04D-A486-834BF5BF7D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546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Caslon Pro</vt:lpstr>
      <vt:lpstr>Arial</vt:lpstr>
      <vt:lpstr>Calibri</vt:lpstr>
      <vt:lpstr>Consolas</vt:lpstr>
      <vt:lpstr>ISI Widescreen Template - With Shield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Thamme Gowda</dc:creator>
  <cp:lastModifiedBy>Thamme Gowda</cp:lastModifiedBy>
  <cp:revision>35</cp:revision>
  <cp:lastPrinted>2021-05-11T06:47:06Z</cp:lastPrinted>
  <dcterms:created xsi:type="dcterms:W3CDTF">2021-05-09T20:50:25Z</dcterms:created>
  <dcterms:modified xsi:type="dcterms:W3CDTF">2021-06-30T19:28:10Z</dcterms:modified>
</cp:coreProperties>
</file>