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310" r:id="rId3"/>
    <p:sldId id="324" r:id="rId4"/>
    <p:sldId id="317" r:id="rId5"/>
    <p:sldId id="318" r:id="rId6"/>
    <p:sldId id="321" r:id="rId7"/>
    <p:sldId id="322" r:id="rId8"/>
    <p:sldId id="323" r:id="rId9"/>
    <p:sldId id="316" r:id="rId10"/>
    <p:sldId id="319" r:id="rId11"/>
    <p:sldId id="320" r:id="rId12"/>
  </p:sldIdLst>
  <p:sldSz cx="9144000" cy="5715000" type="screen16x10"/>
  <p:notesSz cx="6858000" cy="9144000"/>
  <p:defaultTextStyle>
    <a:defPPr>
      <a:defRPr lang="en-US"/>
    </a:defPPr>
    <a:lvl1pPr marL="0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4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1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8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5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2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9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7" algn="l" defTabSz="457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9900"/>
    <a:srgbClr val="E2A53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/>
    <p:restoredTop sz="87619"/>
  </p:normalViewPr>
  <p:slideViewPr>
    <p:cSldViewPr snapToGrid="0">
      <p:cViewPr varScale="1">
        <p:scale>
          <a:sx n="134" d="100"/>
          <a:sy n="134" d="100"/>
        </p:scale>
        <p:origin x="1176" y="176"/>
      </p:cViewPr>
      <p:guideLst>
        <p:guide orient="horz" pos="18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4968" y="1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34CA3-36A0-C148-A9D7-189772CD4932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A958-8252-2B47-ADC0-395B784FC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4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01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8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5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02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9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7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9A958-8252-2B47-ADC0-395B784FC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9A958-8252-2B47-ADC0-395B784FC4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4x more languages. the performance is comparable, sometimes better than more sophisticated models; Zhang et al has deep model of 24 layers, with language aware layer norm, layer transform, robust backtranslation etc...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few cases where our model has poor performance is due to test sets having short sentences;  since we are not informing a source language, short sentences, especially single words and phrases without context can be confusing to this 500-Eng multilingual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It is competitive with the best known results on these test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9A958-8252-2B47-ADC0-395B784FC4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1EA174-4850-D243-99B0-B44D78C8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193"/>
            <a:ext cx="7886700" cy="523460"/>
          </a:xfrm>
        </p:spPr>
        <p:txBody>
          <a:bodyPr/>
          <a:lstStyle>
            <a:lvl1pPr>
              <a:defRPr sz="3200" baseline="0">
                <a:solidFill>
                  <a:srgbClr val="990000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005475-03AD-8A48-BB6F-ED324410D1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254481" cy="4198698"/>
          </a:xfrm>
        </p:spPr>
        <p:txBody>
          <a:bodyPr/>
          <a:lstStyle>
            <a:lvl1pPr>
              <a:defRPr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baseline="0">
                <a:solidFill>
                  <a:srgbClr val="777777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CC0FB-6B53-4D48-B2CE-E280E15352C2}"/>
              </a:ext>
            </a:extLst>
          </p:cNvPr>
          <p:cNvSpPr txBox="1"/>
          <p:nvPr userDrawn="1"/>
        </p:nvSpPr>
        <p:spPr>
          <a:xfrm>
            <a:off x="6106523" y="522986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F3FBB2D-BADD-6748-B265-E5B16B2A2EF6}" type="slidenum">
              <a:rPr lang="en-US" sz="1200" smtClean="0">
                <a:solidFill>
                  <a:schemeClr val="bg1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sz="1800" dirty="0">
              <a:solidFill>
                <a:schemeClr val="bg1"/>
              </a:solidFill>
              <a:latin typeface="Georgia" panose="020405020504050203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7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4" Type="http://schemas.openxmlformats.org/officeDocument/2006/relationships/image" Target="../media/image1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05743"/>
            <a:ext cx="9144000" cy="608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2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063410"/>
            <a:ext cx="9144000" cy="4233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42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a="http://schemas.microsoft.com/office/mac/drawingml/2008/main" xmlns:mv="urn:schemas-microsoft-com:mac:vml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31" y="198441"/>
            <a:ext cx="748239" cy="623533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a="http://schemas.microsoft.com/office/mac/drawingml/2008/main" xmlns:mv="urn:schemas-microsoft-com:mac:vml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42813" y="5213930"/>
            <a:ext cx="1741688" cy="391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7C9802-732C-3148-9CA8-296922CB11A7}"/>
              </a:ext>
            </a:extLst>
          </p:cNvPr>
          <p:cNvSpPr/>
          <p:nvPr userDrawn="1"/>
        </p:nvSpPr>
        <p:spPr>
          <a:xfrm>
            <a:off x="6763481" y="5191930"/>
            <a:ext cx="22934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1100" i="0" dirty="0">
                <a:solidFill>
                  <a:srgbClr val="FFCC00"/>
                </a:solidFill>
                <a:latin typeface="Adobe Caslon Pro" panose="0205050205050A020403" pitchFamily="18" charset="0"/>
              </a:rPr>
              <a:t>University of Southern California</a:t>
            </a:r>
          </a:p>
          <a:p>
            <a:pPr algn="r" eaLnBrk="1" hangingPunct="1"/>
            <a:r>
              <a:rPr lang="en-US" altLang="en-US" sz="1100" i="0" dirty="0">
                <a:solidFill>
                  <a:schemeClr val="bg1"/>
                </a:solidFill>
                <a:latin typeface="Adobe Caslon Pro" panose="0205050205050A020403" pitchFamily="18" charset="0"/>
              </a:rPr>
              <a:t>Information Sciences Institute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/>
  <p:txStyles>
    <p:titleStyle>
      <a:lvl1pPr algn="ctr" defTabSz="380985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://rtg.isi.edu/many-e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i-nlp/nlcode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si-nlp.github.io/rt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tg.isi.edu/many-eng/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tg.isi.edu/many-eng/models/" TargetMode="External"/><Relationship Id="rId5" Type="http://schemas.openxmlformats.org/officeDocument/2006/relationships/hyperlink" Target="https://opus.nlpl.eu/MT560.php" TargetMode="External"/><Relationship Id="rId4" Type="http://schemas.openxmlformats.org/officeDocument/2006/relationships/hyperlink" Target="http://rtg.isi.edu/many-eng/data-v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mmegowda/mt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033" y="350332"/>
            <a:ext cx="8418445" cy="87216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algn="ctr" defTabSz="380985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99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Many-to-English Machine Translation </a:t>
            </a:r>
          </a:p>
          <a:p>
            <a:pPr algn="ctr" defTabSz="380985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99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Tools, Data, and Pretrained Models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8127" y="2949226"/>
            <a:ext cx="7607749" cy="624418"/>
          </a:xfrm>
          <a:prstGeom prst="rect">
            <a:avLst/>
          </a:prstGeom>
        </p:spPr>
        <p:txBody>
          <a:bodyPr vert="horz" lIns="76200" tIns="38100" rIns="76200" bIns="38100" rtlCol="0" anchor="t">
            <a:normAutofit/>
          </a:bodyPr>
          <a:lstStyle/>
          <a:p>
            <a:pPr algn="ctr" defTabSz="380985">
              <a:spcBef>
                <a:spcPct val="20000"/>
              </a:spcBef>
              <a:defRPr/>
            </a:pPr>
            <a:endParaRPr lang="en-US" sz="2600" i="1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387E0-4C81-524C-9E1A-6EE3E845E8B9}"/>
              </a:ext>
            </a:extLst>
          </p:cNvPr>
          <p:cNvSpPr txBox="1"/>
          <p:nvPr/>
        </p:nvSpPr>
        <p:spPr>
          <a:xfrm>
            <a:off x="113834" y="3337560"/>
            <a:ext cx="250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ill Sans MT" panose="020B0502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Thamme Gowda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Information Sciences Institute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and Dept. of Computer Science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University of Southern California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Adobe Caslon Pro" panose="0205050205050A020403" pitchFamily="18" charset="0"/>
                <a:ea typeface="Verdana" panose="020B0604030504040204" pitchFamily="34" charset="0"/>
                <a:cs typeface="Consolas" panose="020B0609020204030204" pitchFamily="49" charset="0"/>
              </a:rPr>
              <a:t>tg@isi.edu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dobe Caslon Pro" panose="0205050205050A020403" pitchFamily="18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21416-19FD-B846-8D50-2A490C033607}"/>
              </a:ext>
            </a:extLst>
          </p:cNvPr>
          <p:cNvSpPr txBox="1"/>
          <p:nvPr/>
        </p:nvSpPr>
        <p:spPr>
          <a:xfrm>
            <a:off x="2545521" y="3337560"/>
            <a:ext cx="1729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ill Sans MT" panose="020B0502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Zhao Zhang</a:t>
            </a:r>
          </a:p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Texas Advanced Computing Center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 of Texas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and NASA Jet Propulsion 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638ED-3082-844A-8E8A-77A3BBACD479}"/>
              </a:ext>
            </a:extLst>
          </p:cNvPr>
          <p:cNvSpPr txBox="1"/>
          <p:nvPr/>
        </p:nvSpPr>
        <p:spPr>
          <a:xfrm>
            <a:off x="4203806" y="3337560"/>
            <a:ext cx="23019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ill Sans MT" panose="020B0502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Chris </a:t>
            </a:r>
            <a:r>
              <a:rPr lang="en-US" sz="1400" b="1" dirty="0" err="1">
                <a:solidFill>
                  <a:schemeClr val="tx2"/>
                </a:solidFill>
                <a:latin typeface="Gill Sans MT" panose="020B0502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Mattmann</a:t>
            </a:r>
            <a:endParaRPr lang="en-US" sz="1400" b="1" dirty="0">
              <a:solidFill>
                <a:schemeClr val="tx2"/>
              </a:solidFill>
              <a:latin typeface="Gill Sans MT" panose="020B0502020104020203" pitchFamily="34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Dept. of Computer Science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University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of Southern California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and NASA Jet Propulsion 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A22C-2C56-2F49-8B60-22B906843880}"/>
              </a:ext>
            </a:extLst>
          </p:cNvPr>
          <p:cNvSpPr txBox="1"/>
          <p:nvPr/>
        </p:nvSpPr>
        <p:spPr>
          <a:xfrm>
            <a:off x="6621002" y="3337560"/>
            <a:ext cx="22911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ill Sans MT" panose="020B0502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Jonathan May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Sciences Institute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and Dept. of Computer Science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University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MT Condensed" panose="020B0506020104020203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of Southern California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6B31C-08A1-E040-AF6C-9774534ED15F}"/>
              </a:ext>
            </a:extLst>
          </p:cNvPr>
          <p:cNvSpPr txBox="1"/>
          <p:nvPr/>
        </p:nvSpPr>
        <p:spPr>
          <a:xfrm>
            <a:off x="2177498" y="1223107"/>
            <a:ext cx="4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C000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ACL 2021 System Demonstrations (Virtual)</a:t>
            </a:r>
          </a:p>
        </p:txBody>
      </p:sp>
      <p:pic>
        <p:nvPicPr>
          <p:cNvPr id="1026" name="Picture 2" descr="thammegowda (Thamme Gowda) · GitHub">
            <a:extLst>
              <a:ext uri="{FF2B5EF4-FFF2-40B4-BE49-F238E27FC236}">
                <a16:creationId xmlns:a16="http://schemas.microsoft.com/office/drawing/2014/main" id="{573A75B4-4932-5142-B5FF-0B992322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11507"/>
          <a:stretch/>
        </p:blipFill>
        <p:spPr bwMode="auto">
          <a:xfrm>
            <a:off x="460638" y="1600200"/>
            <a:ext cx="1308815" cy="15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8859CB-0F09-1148-9C64-F0899A135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" t="19300" r="30161" b="3216"/>
          <a:stretch/>
        </p:blipFill>
        <p:spPr bwMode="auto">
          <a:xfrm>
            <a:off x="2616999" y="1600200"/>
            <a:ext cx="1308815" cy="15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is Mattmann - Wikipedia">
            <a:extLst>
              <a:ext uri="{FF2B5EF4-FFF2-40B4-BE49-F238E27FC236}">
                <a16:creationId xmlns:a16="http://schemas.microsoft.com/office/drawing/2014/main" id="{7C62C8F3-D32E-B940-B9FA-CA0A2ACCF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6370" r="2281" b="21102"/>
          <a:stretch/>
        </p:blipFill>
        <p:spPr bwMode="auto">
          <a:xfrm>
            <a:off x="4696633" y="1600200"/>
            <a:ext cx="1316271" cy="15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nathan May&amp;#39;s Web space">
            <a:extLst>
              <a:ext uri="{FF2B5EF4-FFF2-40B4-BE49-F238E27FC236}">
                <a16:creationId xmlns:a16="http://schemas.microsoft.com/office/drawing/2014/main" id="{0B1E817D-81A7-8645-9F41-546E983B5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6" t="8994" r="1676" b="12549"/>
          <a:stretch/>
        </p:blipFill>
        <p:spPr bwMode="auto">
          <a:xfrm>
            <a:off x="7104888" y="1600200"/>
            <a:ext cx="1316271" cy="15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1E26A5-526D-114B-A837-4848A40D39E7}"/>
              </a:ext>
            </a:extLst>
          </p:cNvPr>
          <p:cNvSpPr/>
          <p:nvPr/>
        </p:nvSpPr>
        <p:spPr>
          <a:xfrm>
            <a:off x="3410402" y="4507921"/>
            <a:ext cx="292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http://rtg.isi.edu/many-eng/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E80-0B80-FC48-8AC0-9B576CA3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#2: </a:t>
            </a:r>
            <a:r>
              <a:rPr lang="en-US" dirty="0" err="1"/>
              <a:t>NLCodec</a:t>
            </a:r>
            <a:r>
              <a:rPr lang="en-US" dirty="0"/>
              <a:t> / </a:t>
            </a:r>
            <a:r>
              <a:rPr lang="en-US" dirty="0" err="1"/>
              <a:t>NLDb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EE0-4BBB-544C-BC14-F479C99B7E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488126" cy="419869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Scalable vocabulary management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BPE, character, word, classification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Python and </a:t>
            </a:r>
            <a:r>
              <a:rPr lang="en-US" dirty="0" err="1">
                <a:solidFill>
                  <a:schemeClr val="tx2"/>
                </a:solidFill>
              </a:rPr>
              <a:t>PySpark</a:t>
            </a:r>
            <a:r>
              <a:rPr lang="en-US" dirty="0">
                <a:solidFill>
                  <a:schemeClr val="tx2"/>
                </a:solidFill>
              </a:rPr>
              <a:t> backend</a:t>
            </a:r>
          </a:p>
          <a:p>
            <a:r>
              <a:rPr lang="en-US" dirty="0">
                <a:solidFill>
                  <a:schemeClr val="tx2"/>
                </a:solidFill>
              </a:rPr>
              <a:t>Db: efficient storage layer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Adapts data type based on vocab size;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1-byte for &lt;256 (e.g., Latin chars), 2-byte for &lt;65,536 (e.g., BPE),  ...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Parallel writes – prepare a dataset using </a:t>
            </a:r>
            <a:r>
              <a:rPr lang="en-US" dirty="0" err="1">
                <a:solidFill>
                  <a:schemeClr val="tx2"/>
                </a:solidFill>
              </a:rPr>
              <a:t>PySpark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Parallel reads – for the distributed training</a:t>
            </a:r>
          </a:p>
          <a:p>
            <a:r>
              <a:rPr lang="en-US" sz="2400" dirty="0">
                <a:solidFill>
                  <a:schemeClr val="tx2"/>
                </a:solidFill>
                <a:hlinkClick r:id="rId2"/>
              </a:rPr>
              <a:t>github.com/isi-nlp/nlcodec/</a:t>
            </a:r>
            <a:r>
              <a:rPr lang="en-US" sz="2400" dirty="0">
                <a:solidFill>
                  <a:schemeClr val="tx2"/>
                </a:solidFill>
              </a:rPr>
              <a:t> ;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nlcodec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1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E0C-B9ED-CB4F-A493-AC93C9DD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 #3: RTG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2371-0962-ED43-9C1D-CF1E098035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733453" cy="419869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Reader Translator Generator (RTG), an NMT toolkit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Reproducible experiments, well defined experiment directory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</a:rPr>
              <a:t>conf.yml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with all the hyper parameters included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necessary features for NMT research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2"/>
                </a:solidFill>
              </a:rPr>
              <a:t> production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Transformer model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Flexible vocab management: </a:t>
            </a:r>
            <a:r>
              <a:rPr lang="en-US" sz="2000" dirty="0" err="1">
                <a:solidFill>
                  <a:schemeClr val="tx2"/>
                </a:solidFill>
              </a:rPr>
              <a:t>sentencepiece</a:t>
            </a:r>
            <a:r>
              <a:rPr lang="en-US" sz="2000" dirty="0">
                <a:solidFill>
                  <a:schemeClr val="tx2"/>
                </a:solidFill>
              </a:rPr>
              <a:t> and </a:t>
            </a:r>
            <a:r>
              <a:rPr lang="en-US" sz="2000" dirty="0" err="1">
                <a:solidFill>
                  <a:schemeClr val="tx2"/>
                </a:solidFill>
              </a:rPr>
              <a:t>NLCodec</a:t>
            </a:r>
            <a:r>
              <a:rPr lang="en-US" sz="2000" dirty="0">
                <a:solidFill>
                  <a:schemeClr val="tx2"/>
                </a:solidFill>
              </a:rPr>
              <a:t>, word/char/BPE; shared/separate vocabs, tied/untied embeddings ... 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Distributed (torch DDP) and mixed-precision training, beam search, length penalty, average checkpoints, transfer-learn, </a:t>
            </a:r>
            <a:r>
              <a:rPr lang="en-US" sz="2000" dirty="0" err="1">
                <a:solidFill>
                  <a:schemeClr val="tx2"/>
                </a:solidFill>
              </a:rPr>
              <a:t>tensorboard</a:t>
            </a:r>
            <a:r>
              <a:rPr lang="en-US" sz="2000" dirty="0">
                <a:solidFill>
                  <a:schemeClr val="tx2"/>
                </a:solidFill>
              </a:rPr>
              <a:t> ...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CLI, REST API, Web UI </a:t>
            </a:r>
          </a:p>
          <a:p>
            <a:r>
              <a:rPr lang="en-US" sz="2334" dirty="0">
                <a:solidFill>
                  <a:schemeClr val="tx2"/>
                </a:solidFill>
                <a:hlinkClick r:id="rId2"/>
              </a:rPr>
              <a:t>isi-nlp.github.io/rtg/</a:t>
            </a:r>
            <a:r>
              <a:rPr lang="en-US" sz="2334" dirty="0">
                <a:solidFill>
                  <a:schemeClr val="tx2"/>
                </a:solidFill>
              </a:rPr>
              <a:t>    ;      </a:t>
            </a:r>
            <a:r>
              <a:rPr lang="en-US" sz="2334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2334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rtg</a:t>
            </a:r>
            <a:endParaRPr lang="en-US" sz="2334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1309-4BEF-304B-848F-92A8BADD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DA45-9013-D941-A9C8-9449D92D95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9734" y="928557"/>
            <a:ext cx="8743950" cy="4049407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Three tools for machine translation: </a:t>
            </a:r>
            <a:r>
              <a:rPr lang="en-US" sz="2000" dirty="0" err="1">
                <a:solidFill>
                  <a:srgbClr val="990000"/>
                </a:solidFill>
              </a:rPr>
              <a:t>MTData</a:t>
            </a:r>
            <a:r>
              <a:rPr lang="en-US" sz="2000" dirty="0">
                <a:solidFill>
                  <a:srgbClr val="990000"/>
                </a:solidFill>
              </a:rPr>
              <a:t>, </a:t>
            </a:r>
            <a:r>
              <a:rPr lang="en-US" sz="2000" dirty="0" err="1">
                <a:solidFill>
                  <a:srgbClr val="990000"/>
                </a:solidFill>
              </a:rPr>
              <a:t>NLCodec</a:t>
            </a:r>
            <a:r>
              <a:rPr lang="en-US" sz="2000" dirty="0">
                <a:solidFill>
                  <a:srgbClr val="990000"/>
                </a:solidFill>
              </a:rPr>
              <a:t>, RTG</a:t>
            </a:r>
          </a:p>
          <a:p>
            <a:r>
              <a:rPr lang="en-US" sz="2000" dirty="0">
                <a:solidFill>
                  <a:schemeClr val="tx2"/>
                </a:solidFill>
              </a:rPr>
              <a:t>Task: </a:t>
            </a:r>
            <a:r>
              <a:rPr lang="en-US" sz="2000" dirty="0">
                <a:solidFill>
                  <a:schemeClr val="tx1"/>
                </a:solidFill>
              </a:rPr>
              <a:t>500</a:t>
            </a:r>
            <a:r>
              <a:rPr lang="en-US" sz="2000" dirty="0">
                <a:solidFill>
                  <a:schemeClr val="tx2"/>
                </a:solidFill>
              </a:rPr>
              <a:t>-to-English translation in an opensource way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Collect a massive (bitext) dataset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Train a massively multilingual NMT model</a:t>
            </a:r>
          </a:p>
          <a:p>
            <a:r>
              <a:rPr lang="en-US" sz="2334" dirty="0">
                <a:solidFill>
                  <a:schemeClr val="tx2"/>
                </a:solidFill>
              </a:rPr>
              <a:t>Applications: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Ready to use translation service; available via docker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Parent model for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27136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C98-9FF2-9C46-9F7B-5F43C379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4520-AEF8-204D-B7FC-7D0C3652C3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534350" cy="4198698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>
                <a:solidFill>
                  <a:schemeClr val="tx2"/>
                </a:solidFill>
              </a:rPr>
              <a:t>Focus: reproducibility and 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solidFill>
                  <a:srgbClr val="990000"/>
                </a:solidFill>
              </a:rPr>
              <a:t>MTData</a:t>
            </a:r>
            <a:r>
              <a:rPr lang="en-US" sz="2200" dirty="0">
                <a:solidFill>
                  <a:schemeClr val="tx2"/>
                </a:solidFill>
              </a:rPr>
              <a:t>: parallel dataset catalog and downloader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As of June 2021</a:t>
            </a:r>
            <a:r>
              <a:rPr lang="en-US" sz="2000" dirty="0">
                <a:solidFill>
                  <a:schemeClr val="tx2"/>
                </a:solidFill>
              </a:rPr>
              <a:t>, 120K+ datasets, hundreds of languages; ISO 639-3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Publicly listed datasets: OPUS, </a:t>
            </a:r>
            <a:r>
              <a:rPr lang="en-US" sz="2000" dirty="0" err="1">
                <a:solidFill>
                  <a:schemeClr val="tx2"/>
                </a:solidFill>
              </a:rPr>
              <a:t>Statmt.org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Paracrawl</a:t>
            </a:r>
            <a:r>
              <a:rPr lang="en-US" sz="2000" dirty="0">
                <a:solidFill>
                  <a:schemeClr val="tx2"/>
                </a:solidFill>
              </a:rPr>
              <a:t>, ...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solidFill>
                  <a:srgbClr val="990000"/>
                </a:solidFill>
              </a:rPr>
              <a:t>NLCodec</a:t>
            </a:r>
            <a:r>
              <a:rPr lang="en-US" sz="2200" dirty="0">
                <a:solidFill>
                  <a:schemeClr val="tx2"/>
                </a:solidFill>
              </a:rPr>
              <a:t>: Vocabulary manager; and database layer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PySpark</a:t>
            </a:r>
            <a:r>
              <a:rPr lang="en-US" sz="2000" dirty="0">
                <a:solidFill>
                  <a:schemeClr val="tx2"/>
                </a:solidFill>
              </a:rPr>
              <a:t> backend for large datasets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NLDb</a:t>
            </a:r>
            <a:r>
              <a:rPr lang="en-US" sz="2000" dirty="0">
                <a:solidFill>
                  <a:schemeClr val="tx2"/>
                </a:solidFill>
              </a:rPr>
              <a:t>: Efficient storage and retrieval layer; parallelizable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990000"/>
                </a:solidFill>
              </a:rPr>
              <a:t>Reader Translator Generator </a:t>
            </a:r>
            <a:r>
              <a:rPr lang="en-US" sz="2400" dirty="0">
                <a:solidFill>
                  <a:srgbClr val="990000"/>
                </a:solidFill>
              </a:rPr>
              <a:t>(RTG)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066" dirty="0">
                <a:solidFill>
                  <a:schemeClr val="tx2"/>
                </a:solidFill>
              </a:rPr>
              <a:t>NMT toolkit based on </a:t>
            </a:r>
            <a:r>
              <a:rPr lang="en-US" sz="2066" dirty="0" err="1">
                <a:solidFill>
                  <a:schemeClr val="tx2"/>
                </a:solidFill>
              </a:rPr>
              <a:t>Pytorch</a:t>
            </a:r>
            <a:endParaRPr lang="en-US" sz="2066" dirty="0">
              <a:solidFill>
                <a:schemeClr val="tx2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Reproducible experiments; a </a:t>
            </a:r>
            <a:r>
              <a:rPr lang="en-US" sz="20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conf.yml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per experiment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All the necessary ingredients for NMT research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 production</a:t>
            </a:r>
          </a:p>
          <a:p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pip install </a:t>
            </a:r>
            <a:r>
              <a:rPr lang="en-US" sz="20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mtdata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nlcodec</a:t>
            </a:r>
            <a:r>
              <a:rPr lang="en-US" sz="20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rtg</a:t>
            </a:r>
            <a:endParaRPr lang="en-US" sz="20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/>
            <a:endParaRPr lang="en-US" sz="2066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2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ACC8-4FBD-D34C-A0A8-8247F869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</a:t>
            </a:r>
            <a:r>
              <a:rPr lang="en-US" dirty="0">
                <a:sym typeface="Wingdings" pitchFamily="2" charset="2"/>
              </a:rPr>
              <a:t>→</a:t>
            </a:r>
            <a:r>
              <a:rPr lang="en-US" dirty="0"/>
              <a:t>English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D8-DDEB-D54E-B237-182A62B40B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733453" cy="419869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Dataset: 500+ languages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Dedupe, cleaning, </a:t>
            </a:r>
            <a:r>
              <a:rPr lang="en-US" dirty="0" err="1">
                <a:solidFill>
                  <a:schemeClr val="tx2"/>
                </a:solidFill>
              </a:rPr>
              <a:t>etc</a:t>
            </a:r>
            <a:r>
              <a:rPr lang="en-US" dirty="0">
                <a:solidFill>
                  <a:schemeClr val="tx2"/>
                </a:solidFill>
              </a:rPr>
              <a:t> ...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Excluding the known test sets e.g. </a:t>
            </a:r>
            <a:r>
              <a:rPr lang="en-US" dirty="0" err="1">
                <a:solidFill>
                  <a:schemeClr val="tx2"/>
                </a:solidFill>
              </a:rPr>
              <a:t>NewsTest</a:t>
            </a:r>
            <a:r>
              <a:rPr lang="en-US" dirty="0">
                <a:solidFill>
                  <a:schemeClr val="tx2"/>
                </a:solidFill>
              </a:rPr>
              <a:t>, OPUS-100, ...</a:t>
            </a:r>
          </a:p>
          <a:p>
            <a:pPr marL="380985" lvl="1" indent="0">
              <a:buNone/>
            </a:pP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z="2300" dirty="0">
                <a:solidFill>
                  <a:schemeClr val="tx2"/>
                </a:solidFill>
              </a:rPr>
              <a:t>~474 million sentence pairs; </a:t>
            </a:r>
            <a:r>
              <a:rPr lang="en-US" sz="2300" dirty="0">
                <a:solidFill>
                  <a:srgbClr val="990000"/>
                </a:solidFill>
              </a:rPr>
              <a:t>9 billion</a:t>
            </a:r>
            <a:r>
              <a:rPr lang="en-US" sz="2300" dirty="0">
                <a:solidFill>
                  <a:schemeClr val="tx2"/>
                </a:solidFill>
              </a:rPr>
              <a:t> tokens on each side</a:t>
            </a:r>
            <a:endParaRPr lang="en-US" sz="2300" dirty="0"/>
          </a:p>
          <a:p>
            <a:r>
              <a:rPr lang="en-US" dirty="0">
                <a:solidFill>
                  <a:schemeClr val="tx2"/>
                </a:solidFill>
              </a:rPr>
              <a:t>Model:  </a:t>
            </a:r>
            <a:r>
              <a:rPr lang="en-US" sz="2400" dirty="0">
                <a:solidFill>
                  <a:schemeClr val="tx2"/>
                </a:solidFill>
              </a:rPr>
              <a:t>Transformer: </a:t>
            </a:r>
            <a:r>
              <a:rPr lang="en-US" sz="2000" dirty="0">
                <a:solidFill>
                  <a:schemeClr val="tx2"/>
                </a:solidFill>
              </a:rPr>
              <a:t>768d, 9 encoder, 6 decoder,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Separate BPE vocabularies: 512k source  and 64k target embeddings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Large batches: ~720k </a:t>
            </a:r>
            <a:r>
              <a:rPr lang="en-US" sz="2000" dirty="0" err="1">
                <a:solidFill>
                  <a:schemeClr val="tx2"/>
                </a:solidFill>
              </a:rPr>
              <a:t>toks</a:t>
            </a:r>
            <a:r>
              <a:rPr lang="en-US" sz="2000" dirty="0">
                <a:solidFill>
                  <a:schemeClr val="tx2"/>
                </a:solidFill>
              </a:rPr>
              <a:t> per step, 200K steps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Gradient accumulation (5x), Float-16 ops,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and distributed training on 8x A100 GPUs</a:t>
            </a:r>
          </a:p>
        </p:txBody>
      </p:sp>
    </p:spTree>
    <p:extLst>
      <p:ext uri="{BB962C8B-B14F-4D97-AF65-F5344CB8AC3E}">
        <p14:creationId xmlns:p14="http://schemas.microsoft.com/office/powerpoint/2010/main" val="203657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96D3-D3AB-6A41-98E7-6451F476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109"/>
            <a:ext cx="7886700" cy="523460"/>
          </a:xfrm>
        </p:spPr>
        <p:txBody>
          <a:bodyPr/>
          <a:lstStyle/>
          <a:p>
            <a:r>
              <a:rPr lang="en-US" sz="2000" dirty="0"/>
              <a:t>Translation Service: BLEU on OPUS-100 Test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6D914-EFEE-1645-A68A-3AEEAF3249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11163" y="1662392"/>
            <a:ext cx="8253412" cy="25918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B7AFA-C16F-4A4C-A79D-C7179400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87" b="8185"/>
          <a:stretch/>
        </p:blipFill>
        <p:spPr>
          <a:xfrm>
            <a:off x="0" y="589935"/>
            <a:ext cx="9144000" cy="2395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D216F-3B16-4749-BFC0-F33E3A46C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21"/>
          <a:stretch/>
        </p:blipFill>
        <p:spPr>
          <a:xfrm>
            <a:off x="0" y="2994487"/>
            <a:ext cx="9144000" cy="26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E62F-D2D2-3F46-B85E-E026BDB7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Learning: Fine Tuning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1B76CC-0B71-0245-823E-9AA1387C18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09900377"/>
              </p:ext>
            </p:extLst>
          </p:nvPr>
        </p:nvGraphicFramePr>
        <p:xfrm>
          <a:off x="5363737" y="1036284"/>
          <a:ext cx="3678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171">
                  <a:extLst>
                    <a:ext uri="{9D8B030D-6E8A-4147-A177-3AD203B41FA5}">
                      <a16:colId xmlns:a16="http://schemas.microsoft.com/office/drawing/2014/main" val="2773825712"/>
                    </a:ext>
                  </a:extLst>
                </a:gridCol>
                <a:gridCol w="891241">
                  <a:extLst>
                    <a:ext uri="{9D8B030D-6E8A-4147-A177-3AD203B41FA5}">
                      <a16:colId xmlns:a16="http://schemas.microsoft.com/office/drawing/2014/main" val="884927717"/>
                    </a:ext>
                  </a:extLst>
                </a:gridCol>
                <a:gridCol w="1226206">
                  <a:extLst>
                    <a:ext uri="{9D8B030D-6E8A-4147-A177-3AD203B41FA5}">
                      <a16:colId xmlns:a16="http://schemas.microsoft.com/office/drawing/2014/main" val="363334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BRE-ENG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SME-ENG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8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500-eng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5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Finetuned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5272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D79076-C483-6940-9868-27221333702D}"/>
              </a:ext>
            </a:extLst>
          </p:cNvPr>
          <p:cNvSpPr txBox="1">
            <a:spLocks/>
          </p:cNvSpPr>
          <p:nvPr/>
        </p:nvSpPr>
        <p:spPr>
          <a:xfrm>
            <a:off x="205272" y="892097"/>
            <a:ext cx="8837083" cy="4064751"/>
          </a:xfrm>
        </p:spPr>
        <p:txBody>
          <a:bodyPr/>
          <a:lstStyle>
            <a:lvl1pPr marL="285739" indent="-285739" algn="l" defTabSz="380985" rtl="0" eaLnBrk="1" latinLnBrk="0" hangingPunct="1">
              <a:spcBef>
                <a:spcPct val="20000"/>
              </a:spcBef>
              <a:buFont typeface="Arial"/>
              <a:buChar char="•"/>
              <a:defRPr sz="2667" kern="1200"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19100" indent="-238115" algn="l" defTabSz="380985" rtl="0" eaLnBrk="1" latinLnBrk="0" hangingPunct="1">
              <a:spcBef>
                <a:spcPct val="20000"/>
              </a:spcBef>
              <a:buFont typeface="Arial"/>
              <a:buChar char="–"/>
              <a:defRPr sz="2333" kern="1200"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52462" indent="-190492" algn="l" defTabSz="380985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333447" indent="-190492" algn="l" defTabSz="380985" rtl="0" eaLnBrk="1" latinLnBrk="0" hangingPunct="1">
              <a:spcBef>
                <a:spcPct val="20000"/>
              </a:spcBef>
              <a:buFont typeface="Arial"/>
              <a:buChar char="–"/>
              <a:defRPr sz="1667" kern="1200" baseline="0">
                <a:solidFill>
                  <a:srgbClr val="777777"/>
                </a:solidFill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714431" indent="-190492" algn="l" defTabSz="380985" rtl="0" eaLnBrk="1" latinLnBrk="0" hangingPunct="1">
              <a:spcBef>
                <a:spcPct val="20000"/>
              </a:spcBef>
              <a:buFont typeface="Arial"/>
              <a:buChar char="»"/>
              <a:defRPr sz="1667" kern="1200" baseline="0">
                <a:solidFill>
                  <a:srgbClr val="777777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095416" indent="-190492" algn="l" defTabSz="380985" rtl="0" eaLnBrk="1" latinLnBrk="0" hangingPunct="1">
              <a:spcBef>
                <a:spcPct val="20000"/>
              </a:spcBef>
              <a:buFont typeface="Arial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380985" rtl="0" eaLnBrk="1" latinLnBrk="0" hangingPunct="1">
              <a:spcBef>
                <a:spcPct val="20000"/>
              </a:spcBef>
              <a:buFont typeface="Arial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380985" rtl="0" eaLnBrk="1" latinLnBrk="0" hangingPunct="1">
              <a:spcBef>
                <a:spcPct val="20000"/>
              </a:spcBef>
              <a:buFont typeface="Arial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380985" rtl="0" eaLnBrk="1" latinLnBrk="0" hangingPunct="1">
              <a:spcBef>
                <a:spcPct val="20000"/>
              </a:spcBef>
              <a:buFont typeface="Arial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E.g., two low-resource </a:t>
            </a:r>
            <a:r>
              <a:rPr lang="en-US" sz="2400" dirty="0" err="1">
                <a:solidFill>
                  <a:schemeClr val="tx2"/>
                </a:solidFill>
              </a:rPr>
              <a:t>langs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BRE: 1.2M  ENG </a:t>
            </a:r>
            <a:r>
              <a:rPr lang="en-US" sz="2400" dirty="0" err="1">
                <a:solidFill>
                  <a:schemeClr val="tx2"/>
                </a:solidFill>
              </a:rPr>
              <a:t>toks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SME: 100K ENG </a:t>
            </a:r>
            <a:r>
              <a:rPr lang="en-US" sz="2400" dirty="0" err="1">
                <a:solidFill>
                  <a:schemeClr val="tx2"/>
                </a:solidFill>
              </a:rPr>
              <a:t>toks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Huge improvements in BLEU!</a:t>
            </a:r>
          </a:p>
        </p:txBody>
      </p:sp>
    </p:spTree>
    <p:extLst>
      <p:ext uri="{BB962C8B-B14F-4D97-AF65-F5344CB8AC3E}">
        <p14:creationId xmlns:p14="http://schemas.microsoft.com/office/powerpoint/2010/main" val="318365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8FA3-9242-044C-B8E3-12B34B81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05E8-E6D3-7D4C-BC63-5C216306056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586216" cy="419869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Home page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200" dirty="0">
                <a:solidFill>
                  <a:srgbClr val="0000FF"/>
                </a:solidFill>
                <a:hlinkClick r:id="rId2" invalidUrl="http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2200" dirty="0">
                <a:hlinkClick r:id="rId3"/>
              </a:rPr>
              <a:t>rtg.isi.edu/many-eng/</a:t>
            </a:r>
            <a:endParaRPr lang="en-US" sz="2200" dirty="0"/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Demo service,  data, models, tutorials ...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Dataset:  </a:t>
            </a:r>
            <a:r>
              <a:rPr lang="en-US" sz="1666" dirty="0">
                <a:hlinkClick r:id="rId4"/>
              </a:rPr>
              <a:t>http://rtg.isi.edu/many-eng/data-v1.html</a:t>
            </a:r>
            <a:br>
              <a:rPr lang="en-US" sz="1866" dirty="0"/>
            </a:br>
            <a:r>
              <a:rPr lang="en-US" sz="1866" dirty="0"/>
              <a:t>                     </a:t>
            </a:r>
            <a:r>
              <a:rPr lang="en-US" sz="1666" dirty="0">
                <a:hlinkClick r:id="rId5"/>
              </a:rPr>
              <a:t>https://opus.nlpl.eu/MT560.php</a:t>
            </a:r>
            <a:r>
              <a:rPr lang="en-US" sz="1866" dirty="0"/>
              <a:t> 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[Thanks,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Jörg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Tiedemann]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Models</a:t>
            </a:r>
            <a:r>
              <a:rPr lang="en-US" sz="1600" dirty="0">
                <a:solidFill>
                  <a:schemeClr val="tx2"/>
                </a:solidFill>
              </a:rPr>
              <a:t>:   </a:t>
            </a:r>
            <a:r>
              <a:rPr lang="en-US" sz="1666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http://rtg.isi.edu/many-eng/models/</a:t>
            </a:r>
            <a:endParaRPr lang="en-US" sz="1666" dirty="0"/>
          </a:p>
          <a:p>
            <a:r>
              <a:rPr lang="en-US" sz="2400" dirty="0">
                <a:solidFill>
                  <a:schemeClr val="tx2"/>
                </a:solidFill>
              </a:rPr>
              <a:t>Docker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IMAGE=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tgowda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/rtg-model:500toEng-v1 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                docker run --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gpus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 '"device=0"' --rm 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merican Typewriter Condensed" panose="02090606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 -p 6060:6060 $IMAGE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Integrated to Apache Tika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Parses html, pdf, </a:t>
            </a:r>
            <a:r>
              <a:rPr lang="en-US" sz="2000" dirty="0" err="1">
                <a:solidFill>
                  <a:schemeClr val="tx2"/>
                </a:solidFill>
              </a:rPr>
              <a:t>epub</a:t>
            </a:r>
            <a:r>
              <a:rPr lang="en-US" sz="2000" dirty="0">
                <a:solidFill>
                  <a:schemeClr val="tx2"/>
                </a:solidFill>
              </a:rPr>
              <a:t>, docx, ppt, ... runs OCR on images</a:t>
            </a:r>
          </a:p>
        </p:txBody>
      </p:sp>
    </p:spTree>
    <p:extLst>
      <p:ext uri="{BB962C8B-B14F-4D97-AF65-F5344CB8AC3E}">
        <p14:creationId xmlns:p14="http://schemas.microsoft.com/office/powerpoint/2010/main" val="178759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3CA3-CDD0-0542-8388-0415EBFE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Slide: Thanks 🙏🏼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EDCB-779D-5441-A323-7143C5770C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Help bring more languages and datasets into </a:t>
            </a:r>
            <a:r>
              <a:rPr lang="en-US" sz="2400" dirty="0" err="1">
                <a:solidFill>
                  <a:schemeClr val="tx2"/>
                </a:solidFill>
              </a:rPr>
              <a:t>MTdata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66" dirty="0">
                <a:solidFill>
                  <a:schemeClr val="tx2"/>
                </a:solidFill>
              </a:rPr>
              <a:t>Issues and Pull requests are welcome</a:t>
            </a:r>
            <a:br>
              <a:rPr lang="en-US" sz="2066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Future work: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MTData</a:t>
            </a:r>
            <a:r>
              <a:rPr lang="en-US" sz="2400" dirty="0">
                <a:solidFill>
                  <a:schemeClr val="tx2"/>
                </a:solidFill>
              </a:rPr>
              <a:t> currently uses ISO 639-3, which has limitations</a:t>
            </a:r>
          </a:p>
          <a:p>
            <a:pPr lvl="1"/>
            <a:r>
              <a:rPr lang="en-US" sz="2066" dirty="0">
                <a:solidFill>
                  <a:schemeClr val="tx2"/>
                </a:solidFill>
              </a:rPr>
              <a:t>Language ID: (lang, script, region)       e.g., BCP-47</a:t>
            </a:r>
          </a:p>
          <a:p>
            <a:pPr lvl="2"/>
            <a:r>
              <a:rPr lang="en-US" sz="1467" dirty="0">
                <a:solidFill>
                  <a:schemeClr val="tx2"/>
                </a:solidFill>
              </a:rPr>
              <a:t>ISO 639 for language names</a:t>
            </a:r>
          </a:p>
          <a:p>
            <a:pPr lvl="2"/>
            <a:r>
              <a:rPr lang="en-US" sz="1467" dirty="0">
                <a:solidFill>
                  <a:schemeClr val="tx2"/>
                </a:solidFill>
              </a:rPr>
              <a:t>ISO 15924 for script names</a:t>
            </a:r>
          </a:p>
          <a:p>
            <a:pPr lvl="2"/>
            <a:r>
              <a:rPr lang="en-US" sz="1467" dirty="0">
                <a:solidFill>
                  <a:schemeClr val="tx2"/>
                </a:solidFill>
              </a:rPr>
              <a:t>ISO 3166-1 for region names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Script and region can be optional, i.e., assume default values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1428-7736-8748-A593-6227701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#1: </a:t>
            </a:r>
            <a:r>
              <a:rPr lang="en-US" dirty="0" err="1"/>
              <a:t>MTData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EA4D-3060-9645-87C4-86EB6E935B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7" y="858494"/>
            <a:ext cx="8733453" cy="419869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Easy access parallel data for machine translation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Hundreds of languages, over 100,000 datasets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ISO 639-3 language codes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Local cache  (downloads only once)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Zip, tar, </a:t>
            </a:r>
            <a:r>
              <a:rPr lang="en-US" sz="2000" dirty="0" err="1">
                <a:solidFill>
                  <a:schemeClr val="tx2"/>
                </a:solidFill>
              </a:rPr>
              <a:t>tgz</a:t>
            </a:r>
            <a:r>
              <a:rPr lang="en-US" sz="2000" dirty="0">
                <a:solidFill>
                  <a:schemeClr val="tx2"/>
                </a:solidFill>
              </a:rPr>
              <a:t> tbz2, </a:t>
            </a:r>
            <a:r>
              <a:rPr lang="en-US" sz="2000" dirty="0" err="1">
                <a:solidFill>
                  <a:schemeClr val="tx2"/>
                </a:solidFill>
              </a:rPr>
              <a:t>gz</a:t>
            </a:r>
            <a:r>
              <a:rPr lang="en-US" sz="2000" dirty="0">
                <a:solidFill>
                  <a:schemeClr val="tx2"/>
                </a:solidFill>
              </a:rPr>
              <a:t>, bz2, </a:t>
            </a:r>
            <a:r>
              <a:rPr lang="en-US" sz="2000" dirty="0" err="1">
                <a:solidFill>
                  <a:schemeClr val="tx2"/>
                </a:solidFill>
              </a:rPr>
              <a:t>xz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xml, </a:t>
            </a:r>
            <a:r>
              <a:rPr lang="en-US" sz="2000" dirty="0" err="1">
                <a:solidFill>
                  <a:schemeClr val="tx2"/>
                </a:solidFill>
              </a:rPr>
              <a:t>tsv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sgm</a:t>
            </a:r>
            <a:r>
              <a:rPr lang="en-US" sz="2000" dirty="0">
                <a:solidFill>
                  <a:schemeClr val="tx2"/>
                </a:solidFill>
              </a:rPr>
              <a:t>, txt, ... </a:t>
            </a:r>
          </a:p>
          <a:p>
            <a:r>
              <a:rPr lang="en-US" sz="2200" dirty="0">
                <a:solidFill>
                  <a:schemeClr val="tx2"/>
                </a:solidFill>
                <a:hlinkClick r:id="rId2"/>
              </a:rPr>
              <a:t>github.com/thammegowda/mtdata</a:t>
            </a:r>
            <a:r>
              <a:rPr lang="en-US" sz="2200" dirty="0">
                <a:solidFill>
                  <a:schemeClr val="tx2"/>
                </a:solidFill>
              </a:rPr>
              <a:t> ;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mtdata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mtdata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-l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mtdata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-l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tgt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--train &lt;...&gt; --merge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--test &lt;...&gt; -o &lt;...&gt;</a:t>
            </a:r>
          </a:p>
        </p:txBody>
      </p:sp>
    </p:spTree>
    <p:extLst>
      <p:ext uri="{BB962C8B-B14F-4D97-AF65-F5344CB8AC3E}">
        <p14:creationId xmlns:p14="http://schemas.microsoft.com/office/powerpoint/2010/main" val="13311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13282</TotalTime>
  <Words>964</Words>
  <Application>Microsoft Macintosh PowerPoint</Application>
  <PresentationFormat>On-screen Show (16:10)</PresentationFormat>
  <Paragraphs>117</Paragraphs>
  <Slides>11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Caslon Pro</vt:lpstr>
      <vt:lpstr>American Typewriter Condensed</vt:lpstr>
      <vt:lpstr>Arial</vt:lpstr>
      <vt:lpstr>Calibri</vt:lpstr>
      <vt:lpstr>Consolas</vt:lpstr>
      <vt:lpstr>Georgia</vt:lpstr>
      <vt:lpstr>Gill Sans MT</vt:lpstr>
      <vt:lpstr>Gill Sans MT Condensed</vt:lpstr>
      <vt:lpstr>Office Theme</vt:lpstr>
      <vt:lpstr>PowerPoint Presentation</vt:lpstr>
      <vt:lpstr>Overview</vt:lpstr>
      <vt:lpstr>Tools</vt:lpstr>
      <vt:lpstr>500→English Translation</vt:lpstr>
      <vt:lpstr>Translation Service: BLEU on OPUS-100 Test Set</vt:lpstr>
      <vt:lpstr>Transfer Learning: Fine Tuning</vt:lpstr>
      <vt:lpstr>Take Away</vt:lpstr>
      <vt:lpstr>Last Slide: Thanks 🙏🏼</vt:lpstr>
      <vt:lpstr>Tool #1: MTData</vt:lpstr>
      <vt:lpstr>Tools #2: NLCodec / NLDb</vt:lpstr>
      <vt:lpstr>Toolkit #3: RTG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Thamme Gowda</dc:creator>
  <cp:lastModifiedBy>Thamme Gowda</cp:lastModifiedBy>
  <cp:revision>104</cp:revision>
  <cp:lastPrinted>2012-02-07T18:57:58Z</cp:lastPrinted>
  <dcterms:created xsi:type="dcterms:W3CDTF">2021-03-02T00:29:16Z</dcterms:created>
  <dcterms:modified xsi:type="dcterms:W3CDTF">2021-09-10T06:26:59Z</dcterms:modified>
</cp:coreProperties>
</file>