
<file path=[Content_Types].xml><?xml version="1.0" encoding="utf-8"?>
<Types xmlns="http://schemas.openxmlformats.org/package/2006/content-types">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chart3.xml" ContentType="application/vnd.openxmlformats-officedocument.drawingml.chart+xml"/>
  <Override PartName="/ppt/notesSlides/notesSlide5.xml" ContentType="application/vnd.openxmlformats-officedocument.presentationml.notesSlid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2.xml" ContentType="application/vnd.openxmlformats-officedocument.themeOverride+xml"/>
  <Override PartName="/ppt/notesSlides/notesSlide9.xml" ContentType="application/vnd.openxmlformats-officedocument.presentationml.notesSlid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3.xml" ContentType="application/vnd.openxmlformats-officedocument.themeOverride+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3"/>
  </p:notesMasterIdLst>
  <p:sldIdLst>
    <p:sldId id="259" r:id="rId2"/>
    <p:sldId id="301" r:id="rId3"/>
    <p:sldId id="308" r:id="rId4"/>
    <p:sldId id="304" r:id="rId5"/>
    <p:sldId id="310" r:id="rId6"/>
    <p:sldId id="306" r:id="rId7"/>
    <p:sldId id="314" r:id="rId8"/>
    <p:sldId id="303" r:id="rId9"/>
    <p:sldId id="312" r:id="rId10"/>
    <p:sldId id="265" r:id="rId11"/>
    <p:sldId id="270" r:id="rId12"/>
    <p:sldId id="272" r:id="rId13"/>
    <p:sldId id="271" r:id="rId14"/>
    <p:sldId id="298" r:id="rId15"/>
    <p:sldId id="266" r:id="rId16"/>
    <p:sldId id="267" r:id="rId17"/>
    <p:sldId id="268" r:id="rId18"/>
    <p:sldId id="284" r:id="rId19"/>
    <p:sldId id="316" r:id="rId20"/>
    <p:sldId id="273" r:id="rId21"/>
    <p:sldId id="274" r:id="rId22"/>
    <p:sldId id="315" r:id="rId23"/>
    <p:sldId id="276" r:id="rId24"/>
    <p:sldId id="292" r:id="rId25"/>
    <p:sldId id="278" r:id="rId26"/>
    <p:sldId id="280" r:id="rId27"/>
    <p:sldId id="317" r:id="rId28"/>
    <p:sldId id="282" r:id="rId29"/>
    <p:sldId id="300" r:id="rId30"/>
    <p:sldId id="311" r:id="rId31"/>
    <p:sldId id="289" r:id="rId32"/>
    <p:sldId id="313" r:id="rId33"/>
    <p:sldId id="294" r:id="rId34"/>
    <p:sldId id="287" r:id="rId35"/>
    <p:sldId id="279" r:id="rId36"/>
    <p:sldId id="293" r:id="rId37"/>
    <p:sldId id="283" r:id="rId38"/>
    <p:sldId id="291" r:id="rId39"/>
    <p:sldId id="285" r:id="rId40"/>
    <p:sldId id="286" r:id="rId41"/>
    <p:sldId id="281" r:id="rId42"/>
  </p:sldIdLst>
  <p:sldSz cx="9144000" cy="5715000" type="screen16x10"/>
  <p:notesSz cx="6858000" cy="9144000"/>
  <p:defaultTextStyle>
    <a:defPPr>
      <a:defRPr lang="en-US"/>
    </a:defPPr>
    <a:lvl1pPr marL="0" algn="l" defTabSz="457167" rtl="0" eaLnBrk="1" latinLnBrk="0" hangingPunct="1">
      <a:defRPr sz="1800" kern="1200">
        <a:solidFill>
          <a:schemeClr val="tx1"/>
        </a:solidFill>
        <a:latin typeface="+mn-lt"/>
        <a:ea typeface="+mn-ea"/>
        <a:cs typeface="+mn-cs"/>
      </a:defRPr>
    </a:lvl1pPr>
    <a:lvl2pPr marL="457167" algn="l" defTabSz="457167" rtl="0" eaLnBrk="1" latinLnBrk="0" hangingPunct="1">
      <a:defRPr sz="1800" kern="1200">
        <a:solidFill>
          <a:schemeClr val="tx1"/>
        </a:solidFill>
        <a:latin typeface="+mn-lt"/>
        <a:ea typeface="+mn-ea"/>
        <a:cs typeface="+mn-cs"/>
      </a:defRPr>
    </a:lvl2pPr>
    <a:lvl3pPr marL="914334" algn="l" defTabSz="457167" rtl="0" eaLnBrk="1" latinLnBrk="0" hangingPunct="1">
      <a:defRPr sz="1800" kern="1200">
        <a:solidFill>
          <a:schemeClr val="tx1"/>
        </a:solidFill>
        <a:latin typeface="+mn-lt"/>
        <a:ea typeface="+mn-ea"/>
        <a:cs typeface="+mn-cs"/>
      </a:defRPr>
    </a:lvl3pPr>
    <a:lvl4pPr marL="1371501" algn="l" defTabSz="457167" rtl="0" eaLnBrk="1" latinLnBrk="0" hangingPunct="1">
      <a:defRPr sz="1800" kern="1200">
        <a:solidFill>
          <a:schemeClr val="tx1"/>
        </a:solidFill>
        <a:latin typeface="+mn-lt"/>
        <a:ea typeface="+mn-ea"/>
        <a:cs typeface="+mn-cs"/>
      </a:defRPr>
    </a:lvl4pPr>
    <a:lvl5pPr marL="1828668" algn="l" defTabSz="457167" rtl="0" eaLnBrk="1" latinLnBrk="0" hangingPunct="1">
      <a:defRPr sz="1800" kern="1200">
        <a:solidFill>
          <a:schemeClr val="tx1"/>
        </a:solidFill>
        <a:latin typeface="+mn-lt"/>
        <a:ea typeface="+mn-ea"/>
        <a:cs typeface="+mn-cs"/>
      </a:defRPr>
    </a:lvl5pPr>
    <a:lvl6pPr marL="2285835" algn="l" defTabSz="457167" rtl="0" eaLnBrk="1" latinLnBrk="0" hangingPunct="1">
      <a:defRPr sz="1800" kern="1200">
        <a:solidFill>
          <a:schemeClr val="tx1"/>
        </a:solidFill>
        <a:latin typeface="+mn-lt"/>
        <a:ea typeface="+mn-ea"/>
        <a:cs typeface="+mn-cs"/>
      </a:defRPr>
    </a:lvl6pPr>
    <a:lvl7pPr marL="2743002" algn="l" defTabSz="457167" rtl="0" eaLnBrk="1" latinLnBrk="0" hangingPunct="1">
      <a:defRPr sz="1800" kern="1200">
        <a:solidFill>
          <a:schemeClr val="tx1"/>
        </a:solidFill>
        <a:latin typeface="+mn-lt"/>
        <a:ea typeface="+mn-ea"/>
        <a:cs typeface="+mn-cs"/>
      </a:defRPr>
    </a:lvl7pPr>
    <a:lvl8pPr marL="3200169" algn="l" defTabSz="457167" rtl="0" eaLnBrk="1" latinLnBrk="0" hangingPunct="1">
      <a:defRPr sz="1800" kern="1200">
        <a:solidFill>
          <a:schemeClr val="tx1"/>
        </a:solidFill>
        <a:latin typeface="+mn-lt"/>
        <a:ea typeface="+mn-ea"/>
        <a:cs typeface="+mn-cs"/>
      </a:defRPr>
    </a:lvl8pPr>
    <a:lvl9pPr marL="3657337" algn="l" defTabSz="45716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90000"/>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5782"/>
  </p:normalViewPr>
  <p:slideViewPr>
    <p:cSldViewPr snapToGrid="0" snapToObjects="1">
      <p:cViewPr varScale="1">
        <p:scale>
          <a:sx n="114" d="100"/>
          <a:sy n="114" d="100"/>
        </p:scale>
        <p:origin x="1560" y="160"/>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Users/tg/work/phd/phd-git/quals-ppt/Quals-MT-results-tabs-n-charts.xlsx" TargetMode="External"/></Relationships>
</file>

<file path=ppt/charts/_rels/chart10.xml.rels><?xml version="1.0" encoding="UTF-8" standalone="yes"?>
<Relationships xmlns="http://schemas.openxmlformats.org/package/2006/relationships"><Relationship Id="rId3" Type="http://schemas.openxmlformats.org/officeDocument/2006/relationships/oleObject" Target="file:////Users/tg/work/phd/phd-git/quals-ppt/Quals-tabs-n-charts.xlsx" TargetMode="External"/><Relationship Id="rId2" Type="http://schemas.microsoft.com/office/2011/relationships/chartColorStyle" Target="colors8.xml"/><Relationship Id="rId1" Type="http://schemas.microsoft.com/office/2011/relationships/chartStyle" Target="style8.xml"/></Relationships>
</file>

<file path=ppt/charts/_rels/chart2.xml.rels><?xml version="1.0" encoding="UTF-8" standalone="yes"?>
<Relationships xmlns="http://schemas.openxmlformats.org/package/2006/relationships"><Relationship Id="rId1" Type="http://schemas.openxmlformats.org/officeDocument/2006/relationships/oleObject" Target="file:////Users/tg/work/phd/phd-git/quals-ppt/Quals-MT-results-tabs-n-char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Users/tg/work/phd/phd-git/quals-ppt/Quals-MT-results-tabs-n-charts.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Users/tg/work/phd/phd-git/quals-ppt/Quals-MT-results-tabs-n-charts.xlsx"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file:////Users/tg/work/phd/phd-git/quals-ppt/Quals-tabs-n-charts.xlsx"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Users/tg/work/phd/phd-git/quals-ppt/Quals-tabs-n-charts.xlsx" TargetMode="External"/><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Users/tg/work/phd/phd-git/quals-ppt/Quals-tabs-n-charts.xlsx" TargetMode="External"/></Relationships>
</file>

<file path=ppt/charts/_rels/chart8.xml.rels><?xml version="1.0" encoding="UTF-8" standalone="yes"?>
<Relationships xmlns="http://schemas.openxmlformats.org/package/2006/relationships"><Relationship Id="rId3" Type="http://schemas.openxmlformats.org/officeDocument/2006/relationships/oleObject" Target="file:////Users/tg/work/phd/phd-git/quals-ppt/Quals-tabs-n-charts.xlsx" TargetMode="External"/><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Users/tg/work/phd/phd-git/quals-ppt/Quals-tabs-n-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40" b="0" i="0" u="none" strike="noStrike" kern="1200" spc="0" baseline="0">
                <a:solidFill>
                  <a:srgbClr val="990000"/>
                </a:solidFill>
                <a:latin typeface="Times New Roman" panose="02020603050405020304" pitchFamily="18" charset="0"/>
                <a:ea typeface="+mn-ea"/>
                <a:cs typeface="Times New Roman" panose="02020603050405020304" pitchFamily="18" charset="0"/>
              </a:defRPr>
            </a:pPr>
            <a:r>
              <a:rPr lang="en-US" sz="1800" b="1" dirty="0">
                <a:solidFill>
                  <a:srgbClr val="990000"/>
                </a:solidFill>
                <a:latin typeface="Times New Roman" panose="02020603050405020304" pitchFamily="18" charset="0"/>
                <a:cs typeface="Times New Roman" panose="02020603050405020304" pitchFamily="18" charset="0"/>
              </a:rPr>
              <a:t>DE→EN NewsTest2019 BLEU vs Vocabulary Size</a:t>
            </a:r>
          </a:p>
        </c:rich>
      </c:tx>
      <c:layout>
        <c:manualLayout>
          <c:xMode val="edge"/>
          <c:yMode val="edge"/>
          <c:x val="0.1412336135341041"/>
          <c:y val="2.8914284547612891E-2"/>
        </c:manualLayout>
      </c:layout>
      <c:overlay val="0"/>
      <c:spPr>
        <a:noFill/>
        <a:ln>
          <a:noFill/>
        </a:ln>
        <a:effectLst/>
      </c:spPr>
      <c:txPr>
        <a:bodyPr rot="0" spcFirstLastPara="1" vertOverflow="ellipsis" vert="horz" wrap="square" anchor="ctr" anchorCtr="1"/>
        <a:lstStyle/>
        <a:p>
          <a:pPr>
            <a:defRPr sz="1440" b="0" i="0" u="none" strike="noStrike" kern="1200" spc="0" baseline="0">
              <a:solidFill>
                <a:srgbClr val="990000"/>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9.8396181329934912E-2"/>
          <c:y val="0.19665553874007438"/>
          <c:w val="0.87511056240802254"/>
          <c:h val="0.67582966951154422"/>
        </c:manualLayout>
      </c:layout>
      <c:lineChart>
        <c:grouping val="standard"/>
        <c:varyColors val="0"/>
        <c:ser>
          <c:idx val="1"/>
          <c:order val="0"/>
          <c:tx>
            <c:strRef>
              <c:f>BLEU!$B$3</c:f>
              <c:strCache>
                <c:ptCount val="1"/>
                <c:pt idx="0">
                  <c:v>30K</c:v>
                </c:pt>
              </c:strCache>
            </c:strRef>
          </c:tx>
          <c:spPr>
            <a:ln w="38100" cap="rnd">
              <a:solidFill>
                <a:schemeClr val="accent2"/>
              </a:solidFill>
              <a:round/>
            </a:ln>
            <a:effectLst/>
          </c:spPr>
          <c:marker>
            <c:symbol val="circle"/>
            <c:size val="10"/>
            <c:spPr>
              <a:solidFill>
                <a:schemeClr val="accent2"/>
              </a:solidFill>
              <a:ln w="9525">
                <a:solidFill>
                  <a:schemeClr val="accent2"/>
                </a:solidFill>
              </a:ln>
              <a:effectLst/>
            </c:spPr>
          </c:marker>
          <c:dLbls>
            <c:dLbl>
              <c:idx val="2"/>
              <c:spPr>
                <a:noFill/>
                <a:ln>
                  <a:solidFill>
                    <a:schemeClr val="accent2"/>
                  </a:solidFill>
                  <a:prstDash val="solid"/>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00-E14C-5249-9443-6C0D40AA2C61}"/>
                </c:ext>
              </c:extLst>
            </c:dLbl>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BLEU!$A$4:$A$13</c:f>
              <c:strCache>
                <c:ptCount val="10"/>
                <c:pt idx="0">
                  <c:v>Chars</c:v>
                </c:pt>
                <c:pt idx="1">
                  <c:v>500</c:v>
                </c:pt>
                <c:pt idx="2">
                  <c:v>1K</c:v>
                </c:pt>
                <c:pt idx="3">
                  <c:v>2K</c:v>
                </c:pt>
                <c:pt idx="4">
                  <c:v>4K</c:v>
                </c:pt>
                <c:pt idx="5">
                  <c:v>8K</c:v>
                </c:pt>
                <c:pt idx="6">
                  <c:v>16K</c:v>
                </c:pt>
                <c:pt idx="7">
                  <c:v>32K</c:v>
                </c:pt>
                <c:pt idx="8">
                  <c:v>48K</c:v>
                </c:pt>
                <c:pt idx="9">
                  <c:v>64K</c:v>
                </c:pt>
              </c:strCache>
            </c:strRef>
          </c:cat>
          <c:val>
            <c:numRef>
              <c:f>BLEU!$B$4:$B$13</c:f>
              <c:numCache>
                <c:formatCode>General</c:formatCode>
                <c:ptCount val="10"/>
                <c:pt idx="0">
                  <c:v>13.6</c:v>
                </c:pt>
                <c:pt idx="1">
                  <c:v>12.9</c:v>
                </c:pt>
                <c:pt idx="2">
                  <c:v>16.2</c:v>
                </c:pt>
                <c:pt idx="3">
                  <c:v>15.7</c:v>
                </c:pt>
                <c:pt idx="4">
                  <c:v>15.5</c:v>
                </c:pt>
                <c:pt idx="5">
                  <c:v>14.2</c:v>
                </c:pt>
                <c:pt idx="6">
                  <c:v>11.3</c:v>
                </c:pt>
                <c:pt idx="7">
                  <c:v>10.9</c:v>
                </c:pt>
              </c:numCache>
            </c:numRef>
          </c:val>
          <c:smooth val="0"/>
          <c:extLst>
            <c:ext xmlns:c16="http://schemas.microsoft.com/office/drawing/2014/chart" uri="{C3380CC4-5D6E-409C-BE32-E72D297353CC}">
              <c16:uniqueId val="{00000001-E14C-5249-9443-6C0D40AA2C61}"/>
            </c:ext>
          </c:extLst>
        </c:ser>
        <c:ser>
          <c:idx val="2"/>
          <c:order val="1"/>
          <c:tx>
            <c:strRef>
              <c:f>BLEU!$C$3</c:f>
              <c:strCache>
                <c:ptCount val="1"/>
                <c:pt idx="0">
                  <c:v>0.5M</c:v>
                </c:pt>
              </c:strCache>
            </c:strRef>
          </c:tx>
          <c:spPr>
            <a:ln w="38100" cap="rnd">
              <a:solidFill>
                <a:srgbClr val="92D050"/>
              </a:solidFill>
              <a:prstDash val="dash"/>
              <a:round/>
            </a:ln>
            <a:effectLst/>
          </c:spPr>
          <c:marker>
            <c:symbol val="diamond"/>
            <c:size val="10"/>
            <c:spPr>
              <a:solidFill>
                <a:srgbClr val="92D050"/>
              </a:solidFill>
              <a:ln w="9525">
                <a:solidFill>
                  <a:schemeClr val="accent3"/>
                </a:solidFill>
              </a:ln>
              <a:effectLst/>
            </c:spPr>
          </c:marker>
          <c:dLbls>
            <c:dLbl>
              <c:idx val="2"/>
              <c:spPr>
                <a:noFill/>
                <a:ln>
                  <a:solidFill>
                    <a:schemeClr val="accent6"/>
                  </a:solidFill>
                  <a:prstDash val="sysDot"/>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2-E14C-5249-9443-6C0D40AA2C61}"/>
                </c:ext>
              </c:extLst>
            </c:dLbl>
            <c:dLbl>
              <c:idx val="4"/>
              <c:spPr>
                <a:noFill/>
                <a:ln>
                  <a:solidFill>
                    <a:schemeClr val="accent6"/>
                  </a:solidFill>
                  <a:prstDash val="solid"/>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3-E14C-5249-9443-6C0D40AA2C61}"/>
                </c:ext>
              </c:extLst>
            </c:dLbl>
            <c:dLbl>
              <c:idx val="5"/>
              <c:spPr>
                <a:noFill/>
                <a:ln>
                  <a:solidFill>
                    <a:schemeClr val="accent6"/>
                  </a:solid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4-E14C-5249-9443-6C0D40AA2C61}"/>
                </c:ext>
              </c:extLst>
            </c:dLbl>
            <c:dLbl>
              <c:idx val="6"/>
              <c:spPr>
                <a:noFill/>
                <a:ln>
                  <a:solidFill>
                    <a:schemeClr val="accent6"/>
                  </a:solid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5-E14C-5249-9443-6C0D40AA2C61}"/>
                </c:ext>
              </c:extLst>
            </c:dLbl>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BLEU!$A$4:$A$13</c:f>
              <c:strCache>
                <c:ptCount val="10"/>
                <c:pt idx="0">
                  <c:v>Chars</c:v>
                </c:pt>
                <c:pt idx="1">
                  <c:v>500</c:v>
                </c:pt>
                <c:pt idx="2">
                  <c:v>1K</c:v>
                </c:pt>
                <c:pt idx="3">
                  <c:v>2K</c:v>
                </c:pt>
                <c:pt idx="4">
                  <c:v>4K</c:v>
                </c:pt>
                <c:pt idx="5">
                  <c:v>8K</c:v>
                </c:pt>
                <c:pt idx="6">
                  <c:v>16K</c:v>
                </c:pt>
                <c:pt idx="7">
                  <c:v>32K</c:v>
                </c:pt>
                <c:pt idx="8">
                  <c:v>48K</c:v>
                </c:pt>
                <c:pt idx="9">
                  <c:v>64K</c:v>
                </c:pt>
              </c:strCache>
            </c:strRef>
          </c:cat>
          <c:val>
            <c:numRef>
              <c:f>BLEU!$C$4:$C$13</c:f>
              <c:numCache>
                <c:formatCode>General</c:formatCode>
                <c:ptCount val="10"/>
                <c:pt idx="0">
                  <c:v>29.7</c:v>
                </c:pt>
                <c:pt idx="1">
                  <c:v>30.4</c:v>
                </c:pt>
                <c:pt idx="2">
                  <c:v>31</c:v>
                </c:pt>
                <c:pt idx="3">
                  <c:v>30.8</c:v>
                </c:pt>
                <c:pt idx="4">
                  <c:v>31.1</c:v>
                </c:pt>
                <c:pt idx="5">
                  <c:v>31.1</c:v>
                </c:pt>
                <c:pt idx="6">
                  <c:v>31.1</c:v>
                </c:pt>
                <c:pt idx="7">
                  <c:v>30.3</c:v>
                </c:pt>
                <c:pt idx="8">
                  <c:v>30</c:v>
                </c:pt>
                <c:pt idx="9">
                  <c:v>29.3</c:v>
                </c:pt>
              </c:numCache>
            </c:numRef>
          </c:val>
          <c:smooth val="0"/>
          <c:extLst>
            <c:ext xmlns:c16="http://schemas.microsoft.com/office/drawing/2014/chart" uri="{C3380CC4-5D6E-409C-BE32-E72D297353CC}">
              <c16:uniqueId val="{00000006-E14C-5249-9443-6C0D40AA2C61}"/>
            </c:ext>
          </c:extLst>
        </c:ser>
        <c:ser>
          <c:idx val="3"/>
          <c:order val="2"/>
          <c:tx>
            <c:strRef>
              <c:f>BLEU!$D$3</c:f>
              <c:strCache>
                <c:ptCount val="1"/>
                <c:pt idx="0">
                  <c:v>1M</c:v>
                </c:pt>
              </c:strCache>
            </c:strRef>
          </c:tx>
          <c:spPr>
            <a:ln w="38100" cap="rnd">
              <a:solidFill>
                <a:schemeClr val="accent4"/>
              </a:solidFill>
              <a:prstDash val="sysDot"/>
              <a:round/>
            </a:ln>
            <a:effectLst/>
          </c:spPr>
          <c:marker>
            <c:symbol val="triangle"/>
            <c:size val="10"/>
            <c:spPr>
              <a:solidFill>
                <a:schemeClr val="accent4"/>
              </a:solidFill>
              <a:ln w="9525">
                <a:solidFill>
                  <a:schemeClr val="accent4"/>
                </a:solidFill>
              </a:ln>
              <a:effectLst/>
            </c:spPr>
          </c:marker>
          <c:dLbls>
            <c:dLbl>
              <c:idx val="0"/>
              <c:layout>
                <c:manualLayout>
                  <c:x val="-6.3325991189427319E-2"/>
                  <c:y val="6.1728395061728392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14C-5249-9443-6C0D40AA2C61}"/>
                </c:ext>
              </c:extLst>
            </c:dLbl>
            <c:dLbl>
              <c:idx val="1"/>
              <c:layout>
                <c:manualLayout>
                  <c:x val="-8.2599118942731278E-3"/>
                  <c:y val="6.1728395061727828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14C-5249-9443-6C0D40AA2C61}"/>
                </c:ext>
              </c:extLst>
            </c:dLbl>
            <c:dLbl>
              <c:idx val="2"/>
              <c:layout>
                <c:manualLayout>
                  <c:x val="0"/>
                  <c:y val="1.234567901234562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14C-5249-9443-6C0D40AA2C61}"/>
                </c:ext>
              </c:extLst>
            </c:dLbl>
            <c:dLbl>
              <c:idx val="3"/>
              <c:layout>
                <c:manualLayout>
                  <c:x val="5.0476656243251074E-17"/>
                  <c:y val="9.2592592592592032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14C-5249-9443-6C0D40AA2C61}"/>
                </c:ext>
              </c:extLst>
            </c:dLbl>
            <c:dLbl>
              <c:idx val="4"/>
              <c:layout>
                <c:manualLayout>
                  <c:x val="-5.5066079295154188E-3"/>
                  <c:y val="1.8518518518518462E-2"/>
                </c:manualLayout>
              </c:layout>
              <c:spPr>
                <a:noFill/>
                <a:ln>
                  <a:solidFill>
                    <a:schemeClr val="accent4"/>
                  </a:solidFill>
                  <a:prstDash val="sysDot"/>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14C-5249-9443-6C0D40AA2C61}"/>
                </c:ext>
              </c:extLst>
            </c:dLbl>
            <c:dLbl>
              <c:idx val="5"/>
              <c:layout>
                <c:manualLayout>
                  <c:x val="-5.5066079295154188E-3"/>
                  <c:y val="2.1604938271604937E-2"/>
                </c:manualLayout>
              </c:layout>
              <c:spPr>
                <a:noFill/>
                <a:ln>
                  <a:solidFill>
                    <a:schemeClr val="accent4"/>
                  </a:solid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14C-5249-9443-6C0D40AA2C61}"/>
                </c:ext>
              </c:extLst>
            </c:dLbl>
            <c:dLbl>
              <c:idx val="6"/>
              <c:layout>
                <c:manualLayout>
                  <c:x val="-2.7533039647577094E-3"/>
                  <c:y val="-1.234567901234570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14C-5249-9443-6C0D40AA2C61}"/>
                </c:ext>
              </c:extLst>
            </c:dLbl>
            <c:dLbl>
              <c:idx val="7"/>
              <c:layout>
                <c:manualLayout>
                  <c:x val="-5.5066079295154188E-3"/>
                  <c:y val="-9.2592592592592882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14C-5249-9443-6C0D40AA2C61}"/>
                </c:ext>
              </c:extLst>
            </c:dLbl>
            <c:dLbl>
              <c:idx val="8"/>
              <c:layout>
                <c:manualLayout>
                  <c:x val="-1.3766519823788546E-2"/>
                  <c:y val="-1.851851851851851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14C-5249-9443-6C0D40AA2C61}"/>
                </c:ext>
              </c:extLst>
            </c:dLbl>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BLEU!$A$4:$A$13</c:f>
              <c:strCache>
                <c:ptCount val="10"/>
                <c:pt idx="0">
                  <c:v>Chars</c:v>
                </c:pt>
                <c:pt idx="1">
                  <c:v>500</c:v>
                </c:pt>
                <c:pt idx="2">
                  <c:v>1K</c:v>
                </c:pt>
                <c:pt idx="3">
                  <c:v>2K</c:v>
                </c:pt>
                <c:pt idx="4">
                  <c:v>4K</c:v>
                </c:pt>
                <c:pt idx="5">
                  <c:v>8K</c:v>
                </c:pt>
                <c:pt idx="6">
                  <c:v>16K</c:v>
                </c:pt>
                <c:pt idx="7">
                  <c:v>32K</c:v>
                </c:pt>
                <c:pt idx="8">
                  <c:v>48K</c:v>
                </c:pt>
                <c:pt idx="9">
                  <c:v>64K</c:v>
                </c:pt>
              </c:strCache>
            </c:strRef>
          </c:cat>
          <c:val>
            <c:numRef>
              <c:f>BLEU!$D$4:$D$13</c:f>
              <c:numCache>
                <c:formatCode>General</c:formatCode>
                <c:ptCount val="10"/>
                <c:pt idx="0">
                  <c:v>31</c:v>
                </c:pt>
                <c:pt idx="1">
                  <c:v>32.200000000000003</c:v>
                </c:pt>
                <c:pt idx="2">
                  <c:v>32.799999999999997</c:v>
                </c:pt>
                <c:pt idx="3">
                  <c:v>33</c:v>
                </c:pt>
                <c:pt idx="4">
                  <c:v>33.5</c:v>
                </c:pt>
                <c:pt idx="5">
                  <c:v>33.6</c:v>
                </c:pt>
                <c:pt idx="6">
                  <c:v>33</c:v>
                </c:pt>
                <c:pt idx="7">
                  <c:v>33</c:v>
                </c:pt>
                <c:pt idx="8">
                  <c:v>32.200000000000003</c:v>
                </c:pt>
                <c:pt idx="9">
                  <c:v>32.700000000000003</c:v>
                </c:pt>
              </c:numCache>
            </c:numRef>
          </c:val>
          <c:smooth val="0"/>
          <c:extLst>
            <c:ext xmlns:c16="http://schemas.microsoft.com/office/drawing/2014/chart" uri="{C3380CC4-5D6E-409C-BE32-E72D297353CC}">
              <c16:uniqueId val="{00000010-E14C-5249-9443-6C0D40AA2C61}"/>
            </c:ext>
          </c:extLst>
        </c:ser>
        <c:ser>
          <c:idx val="4"/>
          <c:order val="3"/>
          <c:tx>
            <c:strRef>
              <c:f>BLEU!$E$3</c:f>
              <c:strCache>
                <c:ptCount val="1"/>
                <c:pt idx="0">
                  <c:v>4.5M</c:v>
                </c:pt>
              </c:strCache>
            </c:strRef>
          </c:tx>
          <c:spPr>
            <a:ln w="38100" cap="rnd">
              <a:solidFill>
                <a:schemeClr val="accent5"/>
              </a:solidFill>
              <a:prstDash val="lgDashDot"/>
              <a:round/>
            </a:ln>
            <a:effectLst/>
          </c:spPr>
          <c:marker>
            <c:symbol val="square"/>
            <c:size val="10"/>
            <c:spPr>
              <a:solidFill>
                <a:schemeClr val="accent5"/>
              </a:solidFill>
              <a:ln w="9525">
                <a:solidFill>
                  <a:schemeClr val="accent5"/>
                </a:solidFill>
              </a:ln>
              <a:effectLst/>
            </c:spPr>
          </c:marker>
          <c:dLbls>
            <c:dLbl>
              <c:idx val="8"/>
              <c:spPr>
                <a:noFill/>
                <a:ln>
                  <a:solidFill>
                    <a:schemeClr val="accent1"/>
                  </a:solid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11-E14C-5249-9443-6C0D40AA2C61}"/>
                </c:ext>
              </c:extLst>
            </c:dLbl>
            <c:dLbl>
              <c:idx val="9"/>
              <c:spPr>
                <a:noFill/>
                <a:ln>
                  <a:solidFill>
                    <a:schemeClr val="accent1"/>
                  </a:solid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12-E14C-5249-9443-6C0D40AA2C61}"/>
                </c:ext>
              </c:extLst>
            </c:dLbl>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BLEU!$A$4:$A$13</c:f>
              <c:strCache>
                <c:ptCount val="10"/>
                <c:pt idx="0">
                  <c:v>Chars</c:v>
                </c:pt>
                <c:pt idx="1">
                  <c:v>500</c:v>
                </c:pt>
                <c:pt idx="2">
                  <c:v>1K</c:v>
                </c:pt>
                <c:pt idx="3">
                  <c:v>2K</c:v>
                </c:pt>
                <c:pt idx="4">
                  <c:v>4K</c:v>
                </c:pt>
                <c:pt idx="5">
                  <c:v>8K</c:v>
                </c:pt>
                <c:pt idx="6">
                  <c:v>16K</c:v>
                </c:pt>
                <c:pt idx="7">
                  <c:v>32K</c:v>
                </c:pt>
                <c:pt idx="8">
                  <c:v>48K</c:v>
                </c:pt>
                <c:pt idx="9">
                  <c:v>64K</c:v>
                </c:pt>
              </c:strCache>
            </c:strRef>
          </c:cat>
          <c:val>
            <c:numRef>
              <c:f>BLEU!$E$4:$E$13</c:f>
              <c:numCache>
                <c:formatCode>General</c:formatCode>
                <c:ptCount val="10"/>
                <c:pt idx="0">
                  <c:v>31.2</c:v>
                </c:pt>
                <c:pt idx="1">
                  <c:v>33.4</c:v>
                </c:pt>
                <c:pt idx="2">
                  <c:v>33.700000000000003</c:v>
                </c:pt>
                <c:pt idx="3">
                  <c:v>33.9</c:v>
                </c:pt>
                <c:pt idx="4">
                  <c:v>34.9</c:v>
                </c:pt>
                <c:pt idx="5">
                  <c:v>35.1</c:v>
                </c:pt>
                <c:pt idx="6">
                  <c:v>35.6</c:v>
                </c:pt>
                <c:pt idx="7">
                  <c:v>35.9</c:v>
                </c:pt>
                <c:pt idx="8">
                  <c:v>36.200000000000003</c:v>
                </c:pt>
                <c:pt idx="9">
                  <c:v>36.200000000000003</c:v>
                </c:pt>
              </c:numCache>
            </c:numRef>
          </c:val>
          <c:smooth val="0"/>
          <c:extLst>
            <c:ext xmlns:c16="http://schemas.microsoft.com/office/drawing/2014/chart" uri="{C3380CC4-5D6E-409C-BE32-E72D297353CC}">
              <c16:uniqueId val="{00000013-E14C-5249-9443-6C0D40AA2C61}"/>
            </c:ext>
          </c:extLst>
        </c:ser>
        <c:dLbls>
          <c:showLegendKey val="0"/>
          <c:showVal val="0"/>
          <c:showCatName val="0"/>
          <c:showSerName val="0"/>
          <c:showPercent val="0"/>
          <c:showBubbleSize val="0"/>
        </c:dLbls>
        <c:marker val="1"/>
        <c:smooth val="0"/>
        <c:axId val="350029568"/>
        <c:axId val="345731216"/>
      </c:lineChart>
      <c:catAx>
        <c:axId val="350029568"/>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400" b="1"/>
                  <a:t>Vocabulary Size</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45731216"/>
        <c:crosses val="autoZero"/>
        <c:auto val="0"/>
        <c:lblAlgn val="ctr"/>
        <c:lblOffset val="100"/>
        <c:noMultiLvlLbl val="0"/>
      </c:catAx>
      <c:valAx>
        <c:axId val="345731216"/>
        <c:scaling>
          <c:orientation val="minMax"/>
          <c:min val="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400" b="1"/>
                  <a:t>BLEU</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50029568"/>
        <c:crosses val="autoZero"/>
        <c:crossBetween val="between"/>
      </c:valAx>
      <c:spPr>
        <a:noFill/>
        <a:ln>
          <a:noFill/>
        </a:ln>
        <a:effectLst/>
      </c:spPr>
    </c:plotArea>
    <c:legend>
      <c:legendPos val="b"/>
      <c:layout>
        <c:manualLayout>
          <c:xMode val="edge"/>
          <c:yMode val="edge"/>
          <c:x val="0.20508719080569471"/>
          <c:y val="0.12469720639409555"/>
          <c:w val="0.57771664921942556"/>
          <c:h val="6.1180704684641693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rgbClr val="002060"/>
                </a:solidFill>
                <a:latin typeface="+mn-lt"/>
                <a:ea typeface="+mn-ea"/>
                <a:cs typeface="+mn-cs"/>
              </a:defRPr>
            </a:pPr>
            <a:r>
              <a:rPr lang="en-US"/>
              <a:t>AQWV "in" Domain</a:t>
            </a:r>
          </a:p>
        </c:rich>
      </c:tx>
      <c:overlay val="0"/>
      <c:spPr>
        <a:noFill/>
        <a:ln>
          <a:noFill/>
        </a:ln>
        <a:effectLst/>
      </c:spPr>
      <c:txPr>
        <a:bodyPr rot="0" spcFirstLastPara="1" vertOverflow="ellipsis" vert="horz" wrap="square" anchor="ctr" anchorCtr="1"/>
        <a:lstStyle/>
        <a:p>
          <a:pPr>
            <a:defRPr sz="1680" b="0" i="0" u="none" strike="noStrike" kern="1200" spc="0" baseline="0">
              <a:solidFill>
                <a:srgbClr val="002060"/>
              </a:solidFill>
              <a:latin typeface="+mn-lt"/>
              <a:ea typeface="+mn-ea"/>
              <a:cs typeface="+mn-cs"/>
            </a:defRPr>
          </a:pPr>
          <a:endParaRPr lang="en-US"/>
        </a:p>
      </c:txPr>
    </c:title>
    <c:autoTitleDeleted val="0"/>
    <c:plotArea>
      <c:layout>
        <c:manualLayout>
          <c:layoutTarget val="inner"/>
          <c:xMode val="edge"/>
          <c:yMode val="edge"/>
          <c:x val="0.10334733158355204"/>
          <c:y val="0.2266447944006999"/>
          <c:w val="0.86609711286089242"/>
          <c:h val="0.66599409448818903"/>
        </c:manualLayout>
      </c:layout>
      <c:barChart>
        <c:barDir val="col"/>
        <c:grouping val="clustered"/>
        <c:varyColors val="0"/>
        <c:ser>
          <c:idx val="0"/>
          <c:order val="0"/>
          <c:tx>
            <c:strRef>
              <c:f>Sheet1!$T$4</c:f>
              <c:strCache>
                <c:ptCount val="1"/>
                <c:pt idx="0">
                  <c:v>BLEU</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Sheet1!$S$5:$S$7</c:f>
              <c:strCache>
                <c:ptCount val="3"/>
                <c:pt idx="0">
                  <c:v>LT-EN</c:v>
                </c:pt>
                <c:pt idx="1">
                  <c:v>PS-EN</c:v>
                </c:pt>
                <c:pt idx="2">
                  <c:v>BG-EN</c:v>
                </c:pt>
              </c:strCache>
            </c:strRef>
          </c:cat>
          <c:val>
            <c:numRef>
              <c:f>Sheet1!$T$5:$T$7</c:f>
              <c:numCache>
                <c:formatCode>0.00</c:formatCode>
                <c:ptCount val="3"/>
                <c:pt idx="0">
                  <c:v>0.42899999999999999</c:v>
                </c:pt>
                <c:pt idx="1">
                  <c:v>0.55900000000000005</c:v>
                </c:pt>
                <c:pt idx="2">
                  <c:v>0.45500000000000002</c:v>
                </c:pt>
              </c:numCache>
            </c:numRef>
          </c:val>
          <c:extLst>
            <c:ext xmlns:c16="http://schemas.microsoft.com/office/drawing/2014/chart" uri="{C3380CC4-5D6E-409C-BE32-E72D297353CC}">
              <c16:uniqueId val="{00000000-D637-E04F-A216-8DD7BF0EA167}"/>
            </c:ext>
          </c:extLst>
        </c:ser>
        <c:ser>
          <c:idx val="1"/>
          <c:order val="1"/>
          <c:tx>
            <c:strRef>
              <c:f>Sheet1!$U$4</c:f>
              <c:strCache>
                <c:ptCount val="1"/>
                <c:pt idx="0">
                  <c:v>MacroF1</c:v>
                </c:pt>
              </c:strCache>
            </c:strRef>
          </c:tx>
          <c:spPr>
            <a:solidFill>
              <a:schemeClr val="accent2"/>
            </a:solidFill>
            <a:ln>
              <a:noFill/>
            </a:ln>
            <a:effectLst/>
          </c:spPr>
          <c:invertIfNegative val="0"/>
          <c:dLbls>
            <c:dLbl>
              <c:idx val="2"/>
              <c:layout>
                <c:manualLayout>
                  <c:x val="-1.944444444444444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637-E04F-A216-8DD7BF0EA167}"/>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Sheet1!$S$5:$S$7</c:f>
              <c:strCache>
                <c:ptCount val="3"/>
                <c:pt idx="0">
                  <c:v>LT-EN</c:v>
                </c:pt>
                <c:pt idx="1">
                  <c:v>PS-EN</c:v>
                </c:pt>
                <c:pt idx="2">
                  <c:v>BG-EN</c:v>
                </c:pt>
              </c:strCache>
            </c:strRef>
          </c:cat>
          <c:val>
            <c:numRef>
              <c:f>Sheet1!$U$5:$U$7</c:f>
              <c:numCache>
                <c:formatCode>0.00</c:formatCode>
                <c:ptCount val="3"/>
                <c:pt idx="0">
                  <c:v>0.36299999999999999</c:v>
                </c:pt>
                <c:pt idx="1">
                  <c:v>0.65300000000000002</c:v>
                </c:pt>
                <c:pt idx="2">
                  <c:v>0.55000000000000004</c:v>
                </c:pt>
              </c:numCache>
            </c:numRef>
          </c:val>
          <c:extLst>
            <c:ext xmlns:c16="http://schemas.microsoft.com/office/drawing/2014/chart" uri="{C3380CC4-5D6E-409C-BE32-E72D297353CC}">
              <c16:uniqueId val="{00000002-D637-E04F-A216-8DD7BF0EA167}"/>
            </c:ext>
          </c:extLst>
        </c:ser>
        <c:ser>
          <c:idx val="2"/>
          <c:order val="2"/>
          <c:tx>
            <c:strRef>
              <c:f>Sheet1!$V$4</c:f>
              <c:strCache>
                <c:ptCount val="1"/>
                <c:pt idx="0">
                  <c:v>MicroF1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Sheet1!$S$5:$S$7</c:f>
              <c:strCache>
                <c:ptCount val="3"/>
                <c:pt idx="0">
                  <c:v>LT-EN</c:v>
                </c:pt>
                <c:pt idx="1">
                  <c:v>PS-EN</c:v>
                </c:pt>
                <c:pt idx="2">
                  <c:v>BG-EN</c:v>
                </c:pt>
              </c:strCache>
            </c:strRef>
          </c:cat>
          <c:val>
            <c:numRef>
              <c:f>Sheet1!$V$5:$V$7</c:f>
              <c:numCache>
                <c:formatCode>0.00</c:formatCode>
                <c:ptCount val="3"/>
                <c:pt idx="0">
                  <c:v>0.50800000000000001</c:v>
                </c:pt>
                <c:pt idx="1">
                  <c:v>0.57399999999999995</c:v>
                </c:pt>
                <c:pt idx="2">
                  <c:v>0.52700000000000002</c:v>
                </c:pt>
              </c:numCache>
            </c:numRef>
          </c:val>
          <c:extLst>
            <c:ext xmlns:c16="http://schemas.microsoft.com/office/drawing/2014/chart" uri="{C3380CC4-5D6E-409C-BE32-E72D297353CC}">
              <c16:uniqueId val="{00000003-D637-E04F-A216-8DD7BF0EA167}"/>
            </c:ext>
          </c:extLst>
        </c:ser>
        <c:ser>
          <c:idx val="3"/>
          <c:order val="3"/>
          <c:tx>
            <c:strRef>
              <c:f>Sheet1!$W$4</c:f>
              <c:strCache>
                <c:ptCount val="1"/>
                <c:pt idx="0">
                  <c:v>ChrF1</c:v>
                </c:pt>
              </c:strCache>
            </c:strRef>
          </c:tx>
          <c:spPr>
            <a:solidFill>
              <a:schemeClr val="accent4"/>
            </a:solidFill>
            <a:ln>
              <a:noFill/>
            </a:ln>
            <a:effectLst/>
          </c:spPr>
          <c:invertIfNegative val="0"/>
          <c:dLbls>
            <c:dLbl>
              <c:idx val="1"/>
              <c:layout>
                <c:manualLayout>
                  <c:x val="-8.3333333333334356E-3"/>
                  <c:y val="-3.0882360093182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637-E04F-A216-8DD7BF0EA167}"/>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Sheet1!$S$5:$S$7</c:f>
              <c:strCache>
                <c:ptCount val="3"/>
                <c:pt idx="0">
                  <c:v>LT-EN</c:v>
                </c:pt>
                <c:pt idx="1">
                  <c:v>PS-EN</c:v>
                </c:pt>
                <c:pt idx="2">
                  <c:v>BG-EN</c:v>
                </c:pt>
              </c:strCache>
            </c:strRef>
          </c:cat>
          <c:val>
            <c:numRef>
              <c:f>Sheet1!$W$5:$W$7</c:f>
              <c:numCache>
                <c:formatCode>0.00</c:formatCode>
                <c:ptCount val="3"/>
                <c:pt idx="0">
                  <c:v>0.38500000000000001</c:v>
                </c:pt>
                <c:pt idx="1">
                  <c:v>0.58099999999999996</c:v>
                </c:pt>
                <c:pt idx="2">
                  <c:v>0.38200000000000001</c:v>
                </c:pt>
              </c:numCache>
            </c:numRef>
          </c:val>
          <c:extLst>
            <c:ext xmlns:c16="http://schemas.microsoft.com/office/drawing/2014/chart" uri="{C3380CC4-5D6E-409C-BE32-E72D297353CC}">
              <c16:uniqueId val="{00000005-D637-E04F-A216-8DD7BF0EA167}"/>
            </c:ext>
          </c:extLst>
        </c:ser>
        <c:ser>
          <c:idx val="4"/>
          <c:order val="4"/>
          <c:tx>
            <c:strRef>
              <c:f>Sheet1!$X$4</c:f>
              <c:strCache>
                <c:ptCount val="1"/>
                <c:pt idx="0">
                  <c:v>BLEURTMean</c:v>
                </c:pt>
              </c:strCache>
            </c:strRef>
          </c:tx>
          <c:spPr>
            <a:solidFill>
              <a:schemeClr val="accent5"/>
            </a:solidFill>
            <a:ln>
              <a:noFill/>
            </a:ln>
            <a:effectLst/>
          </c:spPr>
          <c:invertIfNegative val="0"/>
          <c:dLbls>
            <c:dLbl>
              <c:idx val="1"/>
              <c:layout>
                <c:manualLayout>
                  <c:x val="-2.7777777777778798E-3"/>
                  <c:y val="-4.41176572759744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637-E04F-A216-8DD7BF0EA167}"/>
                </c:ext>
              </c:extLst>
            </c:dLbl>
            <c:dLbl>
              <c:idx val="2"/>
              <c:layout>
                <c:manualLayout>
                  <c:x val="-1.3888888888888888E-2"/>
                  <c:y val="-4.411765727597435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637-E04F-A216-8DD7BF0EA167}"/>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Sheet1!$S$5:$S$7</c:f>
              <c:strCache>
                <c:ptCount val="3"/>
                <c:pt idx="0">
                  <c:v>LT-EN</c:v>
                </c:pt>
                <c:pt idx="1">
                  <c:v>PS-EN</c:v>
                </c:pt>
                <c:pt idx="2">
                  <c:v>BG-EN</c:v>
                </c:pt>
              </c:strCache>
            </c:strRef>
          </c:cat>
          <c:val>
            <c:numRef>
              <c:f>Sheet1!$X$5:$X$7</c:f>
              <c:numCache>
                <c:formatCode>0.00</c:formatCode>
                <c:ptCount val="3"/>
                <c:pt idx="0">
                  <c:v>0.45100000000000001</c:v>
                </c:pt>
                <c:pt idx="1">
                  <c:v>0.58399999999999996</c:v>
                </c:pt>
                <c:pt idx="2">
                  <c:v>0.41799999999999998</c:v>
                </c:pt>
              </c:numCache>
            </c:numRef>
          </c:val>
          <c:extLst>
            <c:ext xmlns:c16="http://schemas.microsoft.com/office/drawing/2014/chart" uri="{C3380CC4-5D6E-409C-BE32-E72D297353CC}">
              <c16:uniqueId val="{00000008-D637-E04F-A216-8DD7BF0EA167}"/>
            </c:ext>
          </c:extLst>
        </c:ser>
        <c:ser>
          <c:idx val="5"/>
          <c:order val="5"/>
          <c:tx>
            <c:strRef>
              <c:f>Sheet1!$Y$4</c:f>
              <c:strCache>
                <c:ptCount val="1"/>
                <c:pt idx="0">
                  <c:v>BLEURTMedian</c:v>
                </c:pt>
              </c:strCache>
            </c:strRef>
          </c:tx>
          <c:spPr>
            <a:solidFill>
              <a:schemeClr val="accent6"/>
            </a:solidFill>
            <a:ln>
              <a:noFill/>
            </a:ln>
            <a:effectLst/>
          </c:spPr>
          <c:invertIfNegative val="0"/>
          <c:dLbls>
            <c:dLbl>
              <c:idx val="1"/>
              <c:layout>
                <c:manualLayout>
                  <c:x val="2.7777777777777676E-2"/>
                  <c:y val="-1.32352971827923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637-E04F-A216-8DD7BF0EA167}"/>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Sheet1!$S$5:$S$7</c:f>
              <c:strCache>
                <c:ptCount val="3"/>
                <c:pt idx="0">
                  <c:v>LT-EN</c:v>
                </c:pt>
                <c:pt idx="1">
                  <c:v>PS-EN</c:v>
                </c:pt>
                <c:pt idx="2">
                  <c:v>BG-EN</c:v>
                </c:pt>
              </c:strCache>
            </c:strRef>
          </c:cat>
          <c:val>
            <c:numRef>
              <c:f>Sheet1!$Y$5:$Y$7</c:f>
              <c:numCache>
                <c:formatCode>0.00</c:formatCode>
                <c:ptCount val="3"/>
                <c:pt idx="0">
                  <c:v>0.42</c:v>
                </c:pt>
                <c:pt idx="1">
                  <c:v>0.58099999999999996</c:v>
                </c:pt>
                <c:pt idx="2">
                  <c:v>0.41799999999999998</c:v>
                </c:pt>
              </c:numCache>
            </c:numRef>
          </c:val>
          <c:extLst>
            <c:ext xmlns:c16="http://schemas.microsoft.com/office/drawing/2014/chart" uri="{C3380CC4-5D6E-409C-BE32-E72D297353CC}">
              <c16:uniqueId val="{0000000A-D637-E04F-A216-8DD7BF0EA167}"/>
            </c:ext>
          </c:extLst>
        </c:ser>
        <c:dLbls>
          <c:showLegendKey val="0"/>
          <c:showVal val="1"/>
          <c:showCatName val="0"/>
          <c:showSerName val="0"/>
          <c:showPercent val="0"/>
          <c:showBubbleSize val="0"/>
        </c:dLbls>
        <c:gapWidth val="150"/>
        <c:overlap val="-25"/>
        <c:axId val="1780267056"/>
        <c:axId val="1779494288"/>
      </c:barChart>
      <c:catAx>
        <c:axId val="178026705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crossAx val="1779494288"/>
        <c:crosses val="autoZero"/>
        <c:auto val="1"/>
        <c:lblAlgn val="ctr"/>
        <c:lblOffset val="100"/>
        <c:noMultiLvlLbl val="0"/>
      </c:catAx>
      <c:valAx>
        <c:axId val="1779494288"/>
        <c:scaling>
          <c:orientation val="minMax"/>
          <c:max val="0.8"/>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rgbClr val="002060"/>
                    </a:solidFill>
                    <a:latin typeface="+mn-lt"/>
                    <a:ea typeface="+mn-ea"/>
                    <a:cs typeface="+mn-cs"/>
                  </a:defRPr>
                </a:pPr>
                <a:r>
                  <a:rPr lang="en-US"/>
                  <a:t>𝜏 with AQWV</a:t>
                </a:r>
              </a:p>
            </c:rich>
          </c:tx>
          <c:overlay val="0"/>
          <c:spPr>
            <a:noFill/>
            <a:ln>
              <a:noFill/>
            </a:ln>
            <a:effectLst/>
          </c:spPr>
          <c:txPr>
            <a:bodyPr rot="-54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crossAx val="17802670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solidFill>
            <a:srgbClr val="002060"/>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sz="1800" dirty="0">
                <a:solidFill>
                  <a:schemeClr val="tx1"/>
                </a:solidFill>
              </a:rPr>
              <a:t>EN→DE NewsTest2019 BLEU vs Vocabulary Size </a:t>
            </a:r>
          </a:p>
        </c:rich>
      </c:tx>
      <c:overlay val="0"/>
      <c:spPr>
        <a:noFill/>
        <a:ln>
          <a:noFill/>
        </a:ln>
        <a:effectLst/>
      </c:spPr>
    </c:title>
    <c:autoTitleDeleted val="0"/>
    <c:plotArea>
      <c:layout>
        <c:manualLayout>
          <c:layoutTarget val="inner"/>
          <c:xMode val="edge"/>
          <c:yMode val="edge"/>
          <c:x val="0.10117388451443569"/>
          <c:y val="0.18192342542918977"/>
          <c:w val="0.87233267716535434"/>
          <c:h val="0.69364824425462246"/>
        </c:manualLayout>
      </c:layout>
      <c:lineChart>
        <c:grouping val="standard"/>
        <c:varyColors val="0"/>
        <c:ser>
          <c:idx val="1"/>
          <c:order val="0"/>
          <c:tx>
            <c:strRef>
              <c:f>BLEU!$F$3</c:f>
              <c:strCache>
                <c:ptCount val="1"/>
                <c:pt idx="0">
                  <c:v>30K</c:v>
                </c:pt>
              </c:strCache>
            </c:strRef>
          </c:tx>
          <c:spPr>
            <a:ln w="38100" cap="rnd">
              <a:solidFill>
                <a:schemeClr val="accent2"/>
              </a:solidFill>
              <a:prstDash val="lgDashDot"/>
              <a:round/>
            </a:ln>
            <a:effectLst/>
          </c:spPr>
          <c:marker>
            <c:symbol val="circle"/>
            <c:size val="8"/>
            <c:spPr>
              <a:solidFill>
                <a:schemeClr val="accent2"/>
              </a:solidFill>
              <a:ln w="9525">
                <a:solidFill>
                  <a:schemeClr val="accent2"/>
                </a:solidFill>
              </a:ln>
              <a:effectLst/>
            </c:spPr>
          </c:marker>
          <c:dLbls>
            <c:dLbl>
              <c:idx val="4"/>
              <c:spPr>
                <a:noFill/>
                <a:ln>
                  <a:solidFill>
                    <a:schemeClr val="accent2"/>
                  </a:solidFill>
                  <a:prstDash val="sysDot"/>
                </a:ln>
                <a:effectLst/>
              </c:spPr>
              <c:txPr>
                <a:bodyPr rot="0" vert="horz"/>
                <a:lstStyle/>
                <a:p>
                  <a:pPr>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00-E35F-FF45-9725-66AB25ABB40C}"/>
                </c:ext>
              </c:extLst>
            </c:dLbl>
            <c:dLbl>
              <c:idx val="5"/>
              <c:spPr>
                <a:noFill/>
                <a:ln>
                  <a:solidFill>
                    <a:schemeClr val="accent2"/>
                  </a:solidFill>
                </a:ln>
                <a:effectLst/>
              </c:spPr>
              <c:txPr>
                <a:bodyPr rot="0" vert="horz"/>
                <a:lstStyle/>
                <a:p>
                  <a:pPr>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01-E35F-FF45-9725-66AB25ABB40C}"/>
                </c:ext>
              </c:extLst>
            </c:dLbl>
            <c:spPr>
              <a:noFill/>
              <a:ln>
                <a:noFill/>
              </a:ln>
              <a:effectLst/>
            </c:spPr>
            <c:txPr>
              <a:bodyPr rot="0" vert="horz"/>
              <a:lstStyle/>
              <a:p>
                <a:pPr>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BLEU!$A$4:$A$13</c:f>
              <c:strCache>
                <c:ptCount val="10"/>
                <c:pt idx="0">
                  <c:v>Chars</c:v>
                </c:pt>
                <c:pt idx="1">
                  <c:v>500</c:v>
                </c:pt>
                <c:pt idx="2">
                  <c:v>1K</c:v>
                </c:pt>
                <c:pt idx="3">
                  <c:v>2K</c:v>
                </c:pt>
                <c:pt idx="4">
                  <c:v>4K</c:v>
                </c:pt>
                <c:pt idx="5">
                  <c:v>8K</c:v>
                </c:pt>
                <c:pt idx="6">
                  <c:v>16K</c:v>
                </c:pt>
                <c:pt idx="7">
                  <c:v>32K</c:v>
                </c:pt>
                <c:pt idx="8">
                  <c:v>48K</c:v>
                </c:pt>
                <c:pt idx="9">
                  <c:v>64K</c:v>
                </c:pt>
              </c:strCache>
            </c:strRef>
          </c:cat>
          <c:val>
            <c:numRef>
              <c:f>BLEU!$F$4:$F$13</c:f>
              <c:numCache>
                <c:formatCode>General</c:formatCode>
                <c:ptCount val="10"/>
                <c:pt idx="0">
                  <c:v>1.5</c:v>
                </c:pt>
                <c:pt idx="1">
                  <c:v>6.3</c:v>
                </c:pt>
                <c:pt idx="2">
                  <c:v>7.5</c:v>
                </c:pt>
                <c:pt idx="3">
                  <c:v>8.1999999999999993</c:v>
                </c:pt>
                <c:pt idx="4">
                  <c:v>9.1</c:v>
                </c:pt>
                <c:pt idx="5">
                  <c:v>9.3000000000000007</c:v>
                </c:pt>
                <c:pt idx="6">
                  <c:v>8</c:v>
                </c:pt>
                <c:pt idx="7">
                  <c:v>6.7</c:v>
                </c:pt>
              </c:numCache>
            </c:numRef>
          </c:val>
          <c:smooth val="0"/>
          <c:extLst>
            <c:ext xmlns:c16="http://schemas.microsoft.com/office/drawing/2014/chart" uri="{C3380CC4-5D6E-409C-BE32-E72D297353CC}">
              <c16:uniqueId val="{00000002-E35F-FF45-9725-66AB25ABB40C}"/>
            </c:ext>
          </c:extLst>
        </c:ser>
        <c:ser>
          <c:idx val="2"/>
          <c:order val="1"/>
          <c:tx>
            <c:strRef>
              <c:f>BLEU!$G$3</c:f>
              <c:strCache>
                <c:ptCount val="1"/>
                <c:pt idx="0">
                  <c:v>0.5M</c:v>
                </c:pt>
              </c:strCache>
            </c:strRef>
          </c:tx>
          <c:spPr>
            <a:ln w="38100" cap="rnd">
              <a:solidFill>
                <a:schemeClr val="accent6"/>
              </a:solidFill>
              <a:round/>
            </a:ln>
            <a:effectLst/>
          </c:spPr>
          <c:marker>
            <c:symbol val="diamond"/>
            <c:size val="8"/>
            <c:spPr>
              <a:solidFill>
                <a:schemeClr val="accent6"/>
              </a:solidFill>
              <a:ln w="9525">
                <a:solidFill>
                  <a:schemeClr val="accent3"/>
                </a:solidFill>
              </a:ln>
              <a:effectLst/>
            </c:spPr>
          </c:marker>
          <c:dLbls>
            <c:dLbl>
              <c:idx val="3"/>
              <c:spPr>
                <a:noFill/>
                <a:ln>
                  <a:solidFill>
                    <a:schemeClr val="accent6"/>
                  </a:solidFill>
                </a:ln>
                <a:effectLst/>
              </c:spPr>
              <c:txPr>
                <a:bodyPr rot="0" vert="horz"/>
                <a:lstStyle/>
                <a:p>
                  <a:pPr>
                    <a:defRPr/>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3-E35F-FF45-9725-66AB25ABB40C}"/>
                </c:ext>
              </c:extLst>
            </c:dLbl>
            <c:dLbl>
              <c:idx val="4"/>
              <c:spPr>
                <a:noFill/>
                <a:ln>
                  <a:solidFill>
                    <a:schemeClr val="accent6"/>
                  </a:solidFill>
                  <a:prstDash val="sysDot"/>
                </a:ln>
                <a:effectLst/>
              </c:spPr>
              <c:txPr>
                <a:bodyPr rot="0" vert="horz"/>
                <a:lstStyle/>
                <a:p>
                  <a:pPr>
                    <a:defRPr/>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4-E35F-FF45-9725-66AB25ABB40C}"/>
                </c:ext>
              </c:extLst>
            </c:dLbl>
            <c:dLbl>
              <c:idx val="5"/>
              <c:spPr>
                <a:noFill/>
                <a:ln>
                  <a:solidFill>
                    <a:schemeClr val="accent6"/>
                  </a:solidFill>
                  <a:prstDash val="sysDot"/>
                </a:ln>
                <a:effectLst/>
              </c:spPr>
              <c:txPr>
                <a:bodyPr rot="0" vert="horz"/>
                <a:lstStyle/>
                <a:p>
                  <a:pPr>
                    <a:defRPr/>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5-E35F-FF45-9725-66AB25ABB40C}"/>
                </c:ext>
              </c:extLst>
            </c:dLbl>
            <c:spPr>
              <a:noFill/>
              <a:ln>
                <a:noFill/>
              </a:ln>
              <a:effectLst/>
            </c:spPr>
            <c:txPr>
              <a:bodyPr rot="0" vert="horz"/>
              <a:lstStyle/>
              <a:p>
                <a:pPr>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BLEU!$A$4:$A$13</c:f>
              <c:strCache>
                <c:ptCount val="10"/>
                <c:pt idx="0">
                  <c:v>Chars</c:v>
                </c:pt>
                <c:pt idx="1">
                  <c:v>500</c:v>
                </c:pt>
                <c:pt idx="2">
                  <c:v>1K</c:v>
                </c:pt>
                <c:pt idx="3">
                  <c:v>2K</c:v>
                </c:pt>
                <c:pt idx="4">
                  <c:v>4K</c:v>
                </c:pt>
                <c:pt idx="5">
                  <c:v>8K</c:v>
                </c:pt>
                <c:pt idx="6">
                  <c:v>16K</c:v>
                </c:pt>
                <c:pt idx="7">
                  <c:v>32K</c:v>
                </c:pt>
                <c:pt idx="8">
                  <c:v>48K</c:v>
                </c:pt>
                <c:pt idx="9">
                  <c:v>64K</c:v>
                </c:pt>
              </c:strCache>
            </c:strRef>
          </c:cat>
          <c:val>
            <c:numRef>
              <c:f>BLEU!$G$4:$G$13</c:f>
              <c:numCache>
                <c:formatCode>General</c:formatCode>
                <c:ptCount val="10"/>
                <c:pt idx="0">
                  <c:v>26.8</c:v>
                </c:pt>
                <c:pt idx="1">
                  <c:v>29.4</c:v>
                </c:pt>
                <c:pt idx="2">
                  <c:v>30</c:v>
                </c:pt>
                <c:pt idx="3">
                  <c:v>30.4</c:v>
                </c:pt>
                <c:pt idx="4">
                  <c:v>30.2</c:v>
                </c:pt>
                <c:pt idx="5">
                  <c:v>30.2</c:v>
                </c:pt>
                <c:pt idx="6">
                  <c:v>29.3</c:v>
                </c:pt>
                <c:pt idx="7">
                  <c:v>29.4</c:v>
                </c:pt>
                <c:pt idx="8">
                  <c:v>29</c:v>
                </c:pt>
                <c:pt idx="9">
                  <c:v>28.3</c:v>
                </c:pt>
              </c:numCache>
            </c:numRef>
          </c:val>
          <c:smooth val="0"/>
          <c:extLst>
            <c:ext xmlns:c16="http://schemas.microsoft.com/office/drawing/2014/chart" uri="{C3380CC4-5D6E-409C-BE32-E72D297353CC}">
              <c16:uniqueId val="{00000006-E35F-FF45-9725-66AB25ABB40C}"/>
            </c:ext>
          </c:extLst>
        </c:ser>
        <c:ser>
          <c:idx val="3"/>
          <c:order val="2"/>
          <c:tx>
            <c:strRef>
              <c:f>BLEU!$H$3</c:f>
              <c:strCache>
                <c:ptCount val="1"/>
                <c:pt idx="0">
                  <c:v>1M</c:v>
                </c:pt>
              </c:strCache>
            </c:strRef>
          </c:tx>
          <c:spPr>
            <a:ln w="38100" cap="rnd">
              <a:solidFill>
                <a:schemeClr val="accent4"/>
              </a:solidFill>
              <a:prstDash val="sysDot"/>
              <a:round/>
            </a:ln>
            <a:effectLst/>
          </c:spPr>
          <c:marker>
            <c:symbol val="triangle"/>
            <c:size val="8"/>
            <c:spPr>
              <a:solidFill>
                <a:schemeClr val="accent4"/>
              </a:solidFill>
              <a:ln w="9525">
                <a:solidFill>
                  <a:schemeClr val="accent4"/>
                </a:solidFill>
              </a:ln>
              <a:effectLst/>
            </c:spPr>
          </c:marker>
          <c:dLbls>
            <c:dLbl>
              <c:idx val="0"/>
              <c:layout>
                <c:manualLayout>
                  <c:x val="-7.444854018766503E-2"/>
                  <c:y val="-5.658370848008886E-17"/>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35F-FF45-9725-66AB25ABB40C}"/>
                </c:ext>
              </c:extLst>
            </c:dLbl>
            <c:dLbl>
              <c:idx val="2"/>
              <c:layout>
                <c:manualLayout>
                  <c:x val="-1.1029413361135561E-2"/>
                  <c:y val="6.1728395061728392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5F-FF45-9725-66AB25ABB40C}"/>
                </c:ext>
              </c:extLst>
            </c:dLbl>
            <c:dLbl>
              <c:idx val="3"/>
              <c:layout>
                <c:manualLayout>
                  <c:x val="-5.5147066805678307E-3"/>
                  <c:y val="1.23456790123456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35F-FF45-9725-66AB25ABB40C}"/>
                </c:ext>
              </c:extLst>
            </c:dLbl>
            <c:dLbl>
              <c:idx val="4"/>
              <c:layout>
                <c:manualLayout>
                  <c:x val="-1.1029413361135561E-2"/>
                  <c:y val="1.5432098765432098E-2"/>
                </c:manualLayout>
              </c:layout>
              <c:spPr>
                <a:noFill/>
                <a:ln>
                  <a:solidFill>
                    <a:schemeClr val="accent4"/>
                  </a:solidFill>
                  <a:prstDash val="sysDot"/>
                </a:ln>
                <a:effectLst/>
              </c:spPr>
              <c:txPr>
                <a:bodyPr rot="0" vert="horz"/>
                <a:lstStyle/>
                <a:p>
                  <a:pPr>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35F-FF45-9725-66AB25ABB40C}"/>
                </c:ext>
              </c:extLst>
            </c:dLbl>
            <c:dLbl>
              <c:idx val="5"/>
              <c:layout>
                <c:manualLayout>
                  <c:x val="-5.5147066805677804E-3"/>
                  <c:y val="-9.2592592592592882E-3"/>
                </c:manualLayout>
              </c:layout>
              <c:spPr>
                <a:noFill/>
                <a:ln>
                  <a:solidFill>
                    <a:schemeClr val="accent4"/>
                  </a:solidFill>
                </a:ln>
                <a:effectLst/>
              </c:spPr>
              <c:txPr>
                <a:bodyPr rot="0" vert="horz"/>
                <a:lstStyle/>
                <a:p>
                  <a:pPr>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35F-FF45-9725-66AB25ABB40C}"/>
                </c:ext>
              </c:extLst>
            </c:dLbl>
            <c:dLbl>
              <c:idx val="6"/>
              <c:layout>
                <c:manualLayout>
                  <c:x val="-1.6544120041703341E-2"/>
                  <c:y val="-1.5432098765432098E-2"/>
                </c:manualLayout>
              </c:layout>
              <c:spPr>
                <a:noFill/>
                <a:ln>
                  <a:solidFill>
                    <a:schemeClr val="accent4"/>
                  </a:solidFill>
                  <a:prstDash val="sysDot"/>
                </a:ln>
                <a:effectLst/>
              </c:spPr>
              <c:txPr>
                <a:bodyPr rot="0" vert="horz"/>
                <a:lstStyle/>
                <a:p>
                  <a:pPr>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35F-FF45-9725-66AB25ABB40C}"/>
                </c:ext>
              </c:extLst>
            </c:dLbl>
            <c:dLbl>
              <c:idx val="7"/>
              <c:layout>
                <c:manualLayout>
                  <c:x val="-1.9301473381987334E-2"/>
                  <c:y val="-1.851851851851854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35F-FF45-9725-66AB25ABB40C}"/>
                </c:ext>
              </c:extLst>
            </c:dLbl>
            <c:dLbl>
              <c:idx val="8"/>
              <c:layout>
                <c:manualLayout>
                  <c:x val="-8.2720600208517712E-3"/>
                  <c:y val="-1.543209876543215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35F-FF45-9725-66AB25ABB40C}"/>
                </c:ext>
              </c:extLst>
            </c:dLbl>
            <c:dLbl>
              <c:idx val="9"/>
              <c:layout>
                <c:manualLayout>
                  <c:x val="-8.2720600208518718E-3"/>
                  <c:y val="-1.851851851851851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35F-FF45-9725-66AB25ABB40C}"/>
                </c:ext>
              </c:extLst>
            </c:dLbl>
            <c:spPr>
              <a:noFill/>
              <a:ln>
                <a:noFill/>
              </a:ln>
              <a:effectLst/>
            </c:spPr>
            <c:txPr>
              <a:bodyPr rot="0" vert="horz"/>
              <a:lstStyle/>
              <a:p>
                <a:pPr>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BLEU!$A$4:$A$13</c:f>
              <c:strCache>
                <c:ptCount val="10"/>
                <c:pt idx="0">
                  <c:v>Chars</c:v>
                </c:pt>
                <c:pt idx="1">
                  <c:v>500</c:v>
                </c:pt>
                <c:pt idx="2">
                  <c:v>1K</c:v>
                </c:pt>
                <c:pt idx="3">
                  <c:v>2K</c:v>
                </c:pt>
                <c:pt idx="4">
                  <c:v>4K</c:v>
                </c:pt>
                <c:pt idx="5">
                  <c:v>8K</c:v>
                </c:pt>
                <c:pt idx="6">
                  <c:v>16K</c:v>
                </c:pt>
                <c:pt idx="7">
                  <c:v>32K</c:v>
                </c:pt>
                <c:pt idx="8">
                  <c:v>48K</c:v>
                </c:pt>
                <c:pt idx="9">
                  <c:v>64K</c:v>
                </c:pt>
              </c:strCache>
            </c:strRef>
          </c:cat>
          <c:val>
            <c:numRef>
              <c:f>BLEU!$H$4:$H$13</c:f>
              <c:numCache>
                <c:formatCode>General</c:formatCode>
                <c:ptCount val="10"/>
                <c:pt idx="0">
                  <c:v>28.2</c:v>
                </c:pt>
                <c:pt idx="1">
                  <c:v>31.1</c:v>
                </c:pt>
                <c:pt idx="2">
                  <c:v>32.200000000000003</c:v>
                </c:pt>
                <c:pt idx="3">
                  <c:v>32.700000000000003</c:v>
                </c:pt>
                <c:pt idx="4">
                  <c:v>32.9</c:v>
                </c:pt>
                <c:pt idx="5">
                  <c:v>33</c:v>
                </c:pt>
                <c:pt idx="6">
                  <c:v>32.799999999999997</c:v>
                </c:pt>
                <c:pt idx="7">
                  <c:v>32.5</c:v>
                </c:pt>
                <c:pt idx="8">
                  <c:v>32</c:v>
                </c:pt>
                <c:pt idx="9">
                  <c:v>31.4</c:v>
                </c:pt>
              </c:numCache>
            </c:numRef>
          </c:val>
          <c:smooth val="0"/>
          <c:extLst>
            <c:ext xmlns:c16="http://schemas.microsoft.com/office/drawing/2014/chart" uri="{C3380CC4-5D6E-409C-BE32-E72D297353CC}">
              <c16:uniqueId val="{00000010-E35F-FF45-9725-66AB25ABB40C}"/>
            </c:ext>
          </c:extLst>
        </c:ser>
        <c:ser>
          <c:idx val="4"/>
          <c:order val="3"/>
          <c:tx>
            <c:strRef>
              <c:f>BLEU!$I$3</c:f>
              <c:strCache>
                <c:ptCount val="1"/>
                <c:pt idx="0">
                  <c:v>4.5M</c:v>
                </c:pt>
              </c:strCache>
            </c:strRef>
          </c:tx>
          <c:spPr>
            <a:ln w="38100" cap="rnd">
              <a:solidFill>
                <a:schemeClr val="accent1"/>
              </a:solidFill>
              <a:prstDash val="dash"/>
              <a:round/>
            </a:ln>
            <a:effectLst/>
          </c:spPr>
          <c:marker>
            <c:symbol val="square"/>
            <c:size val="8"/>
            <c:spPr>
              <a:solidFill>
                <a:schemeClr val="accent1"/>
              </a:solidFill>
              <a:ln w="9525">
                <a:solidFill>
                  <a:schemeClr val="accent5"/>
                </a:solidFill>
              </a:ln>
              <a:effectLst/>
            </c:spPr>
          </c:marker>
          <c:dLbls>
            <c:dLbl>
              <c:idx val="7"/>
              <c:spPr>
                <a:noFill/>
                <a:ln>
                  <a:solidFill>
                    <a:schemeClr val="accent1"/>
                  </a:solidFill>
                  <a:prstDash val="sysDot"/>
                </a:ln>
                <a:effectLst/>
              </c:spPr>
              <c:txPr>
                <a:bodyPr rot="0" vert="horz"/>
                <a:lstStyle/>
                <a:p>
                  <a:pPr>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11-E35F-FF45-9725-66AB25ABB40C}"/>
                </c:ext>
              </c:extLst>
            </c:dLbl>
            <c:dLbl>
              <c:idx val="8"/>
              <c:spPr>
                <a:noFill/>
                <a:ln>
                  <a:solidFill>
                    <a:schemeClr val="accent1"/>
                  </a:solidFill>
                </a:ln>
                <a:effectLst/>
              </c:spPr>
              <c:txPr>
                <a:bodyPr rot="0" vert="horz"/>
                <a:lstStyle/>
                <a:p>
                  <a:pPr>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12-E35F-FF45-9725-66AB25ABB40C}"/>
                </c:ext>
              </c:extLst>
            </c:dLbl>
            <c:spPr>
              <a:noFill/>
              <a:ln>
                <a:noFill/>
              </a:ln>
              <a:effectLst/>
            </c:spPr>
            <c:txPr>
              <a:bodyPr rot="0" vert="horz"/>
              <a:lstStyle/>
              <a:p>
                <a:pPr>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BLEU!$A$4:$A$13</c:f>
              <c:strCache>
                <c:ptCount val="10"/>
                <c:pt idx="0">
                  <c:v>Chars</c:v>
                </c:pt>
                <c:pt idx="1">
                  <c:v>500</c:v>
                </c:pt>
                <c:pt idx="2">
                  <c:v>1K</c:v>
                </c:pt>
                <c:pt idx="3">
                  <c:v>2K</c:v>
                </c:pt>
                <c:pt idx="4">
                  <c:v>4K</c:v>
                </c:pt>
                <c:pt idx="5">
                  <c:v>8K</c:v>
                </c:pt>
                <c:pt idx="6">
                  <c:v>16K</c:v>
                </c:pt>
                <c:pt idx="7">
                  <c:v>32K</c:v>
                </c:pt>
                <c:pt idx="8">
                  <c:v>48K</c:v>
                </c:pt>
                <c:pt idx="9">
                  <c:v>64K</c:v>
                </c:pt>
              </c:strCache>
            </c:strRef>
          </c:cat>
          <c:val>
            <c:numRef>
              <c:f>BLEU!$I$4:$I$13</c:f>
              <c:numCache>
                <c:formatCode>General</c:formatCode>
                <c:ptCount val="10"/>
                <c:pt idx="0">
                  <c:v>28.2</c:v>
                </c:pt>
                <c:pt idx="1">
                  <c:v>32.299999999999997</c:v>
                </c:pt>
                <c:pt idx="2">
                  <c:v>33.299999999999997</c:v>
                </c:pt>
                <c:pt idx="3">
                  <c:v>33.9</c:v>
                </c:pt>
                <c:pt idx="4">
                  <c:v>34.4</c:v>
                </c:pt>
                <c:pt idx="5">
                  <c:v>35.1</c:v>
                </c:pt>
                <c:pt idx="6">
                  <c:v>35.9</c:v>
                </c:pt>
                <c:pt idx="7">
                  <c:v>36.799999999999997</c:v>
                </c:pt>
                <c:pt idx="8">
                  <c:v>36.9</c:v>
                </c:pt>
                <c:pt idx="9">
                  <c:v>36.5</c:v>
                </c:pt>
              </c:numCache>
            </c:numRef>
          </c:val>
          <c:smooth val="0"/>
          <c:extLst>
            <c:ext xmlns:c16="http://schemas.microsoft.com/office/drawing/2014/chart" uri="{C3380CC4-5D6E-409C-BE32-E72D297353CC}">
              <c16:uniqueId val="{00000013-E35F-FF45-9725-66AB25ABB40C}"/>
            </c:ext>
          </c:extLst>
        </c:ser>
        <c:dLbls>
          <c:showLegendKey val="0"/>
          <c:showVal val="0"/>
          <c:showCatName val="0"/>
          <c:showSerName val="0"/>
          <c:showPercent val="0"/>
          <c:showBubbleSize val="0"/>
        </c:dLbls>
        <c:marker val="1"/>
        <c:smooth val="0"/>
        <c:axId val="350029568"/>
        <c:axId val="345731216"/>
      </c:lineChart>
      <c:catAx>
        <c:axId val="350029568"/>
        <c:scaling>
          <c:orientation val="minMax"/>
        </c:scaling>
        <c:delete val="0"/>
        <c:axPos val="b"/>
        <c:title>
          <c:tx>
            <c:rich>
              <a:bodyPr rot="0" vert="horz"/>
              <a:lstStyle/>
              <a:p>
                <a:pPr>
                  <a:defRPr sz="1400"/>
                </a:pPr>
                <a:r>
                  <a:rPr lang="en-US" sz="1400"/>
                  <a:t>Vocabulary Size</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345731216"/>
        <c:crosses val="autoZero"/>
        <c:auto val="0"/>
        <c:lblAlgn val="ctr"/>
        <c:lblOffset val="100"/>
        <c:noMultiLvlLbl val="0"/>
      </c:catAx>
      <c:valAx>
        <c:axId val="345731216"/>
        <c:scaling>
          <c:orientation val="minMax"/>
          <c:max val="40"/>
          <c:min val="0"/>
        </c:scaling>
        <c:delete val="0"/>
        <c:axPos val="l"/>
        <c:majorGridlines>
          <c:spPr>
            <a:ln w="9525" cap="flat" cmpd="sng" algn="ctr">
              <a:solidFill>
                <a:schemeClr val="bg1">
                  <a:lumMod val="85000"/>
                </a:schemeClr>
              </a:solidFill>
              <a:round/>
            </a:ln>
            <a:effectLst/>
          </c:spPr>
        </c:majorGridlines>
        <c:title>
          <c:tx>
            <c:rich>
              <a:bodyPr rot="-5400000" vert="horz"/>
              <a:lstStyle/>
              <a:p>
                <a:pPr>
                  <a:defRPr sz="1400"/>
                </a:pPr>
                <a:r>
                  <a:rPr lang="en-US" sz="1400"/>
                  <a:t>BLEU</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350029568"/>
        <c:crosses val="autoZero"/>
        <c:crossBetween val="between"/>
      </c:valAx>
    </c:plotArea>
    <c:legend>
      <c:legendPos val="b"/>
      <c:layout>
        <c:manualLayout>
          <c:xMode val="edge"/>
          <c:yMode val="edge"/>
          <c:x val="0.20632462488431724"/>
          <c:y val="8.7448443944506932E-2"/>
          <c:w val="0.57771664921942556"/>
          <c:h val="6.1180704684641693E-2"/>
        </c:manualLayout>
      </c:layout>
      <c:overlay val="0"/>
      <c:spPr>
        <a:noFill/>
        <a:ln>
          <a:noFill/>
        </a:ln>
        <a:effectLst/>
      </c:spPr>
      <c:txPr>
        <a:bodyPr rot="0" vert="horz"/>
        <a:lstStyle/>
        <a:p>
          <a:pPr>
            <a:defRPr/>
          </a:pPr>
          <a:endParaRPr lang="en-US"/>
        </a:p>
      </c:txPr>
    </c:legend>
    <c:plotVisOnly val="1"/>
    <c:dispBlanksAs val="gap"/>
    <c:showDLblsOverMax val="0"/>
    <c:extLst/>
  </c:chart>
  <c:txPr>
    <a:bodyPr/>
    <a:lstStyle/>
    <a:p>
      <a:pPr>
        <a:defRPr sz="1200">
          <a:solidFill>
            <a:schemeClr val="bg2">
              <a:lumMod val="10000"/>
            </a:schemeClr>
          </a:solidFill>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sz="1800"/>
            </a:pPr>
            <a:r>
              <a:rPr lang="en-US" sz="1800" dirty="0">
                <a:solidFill>
                  <a:srgbClr val="990000"/>
                </a:solidFill>
              </a:rPr>
              <a:t>BLEU vs Vocabulary Size</a:t>
            </a:r>
          </a:p>
          <a:p>
            <a:pPr>
              <a:defRPr sz="1800"/>
            </a:pPr>
            <a:r>
              <a:rPr lang="en-US" sz="1800" b="1" i="0" u="none" strike="noStrike" baseline="0" dirty="0">
                <a:solidFill>
                  <a:srgbClr val="990000"/>
                </a:solidFill>
                <a:effectLst/>
              </a:rPr>
              <a:t>EN→HI  IITB Test and EN→LT NewsTest2019 </a:t>
            </a:r>
            <a:endParaRPr lang="en-US" sz="1800" dirty="0">
              <a:solidFill>
                <a:srgbClr val="990000"/>
              </a:solidFill>
            </a:endParaRPr>
          </a:p>
        </c:rich>
      </c:tx>
      <c:overlay val="0"/>
      <c:spPr>
        <a:noFill/>
        <a:ln>
          <a:noFill/>
        </a:ln>
        <a:effectLst/>
      </c:spPr>
    </c:title>
    <c:autoTitleDeleted val="0"/>
    <c:plotArea>
      <c:layout>
        <c:manualLayout>
          <c:layoutTarget val="inner"/>
          <c:xMode val="edge"/>
          <c:yMode val="edge"/>
          <c:x val="9.1642825896762897E-2"/>
          <c:y val="0.20388559372735865"/>
          <c:w val="0.88186373578302713"/>
          <c:h val="0.67168649326369478"/>
        </c:manualLayout>
      </c:layout>
      <c:lineChart>
        <c:grouping val="standard"/>
        <c:varyColors val="0"/>
        <c:ser>
          <c:idx val="1"/>
          <c:order val="0"/>
          <c:tx>
            <c:strRef>
              <c:f>BLEU!$J$3</c:f>
              <c:strCache>
                <c:ptCount val="1"/>
                <c:pt idx="0">
                  <c:v>0.5M EN-HI </c:v>
                </c:pt>
              </c:strCache>
            </c:strRef>
          </c:tx>
          <c:spPr>
            <a:ln w="50800" cap="rnd">
              <a:solidFill>
                <a:schemeClr val="accent6"/>
              </a:solidFill>
              <a:prstDash val="solid"/>
              <a:round/>
            </a:ln>
            <a:effectLst/>
          </c:spPr>
          <c:marker>
            <c:symbol val="circle"/>
            <c:size val="15"/>
            <c:spPr>
              <a:solidFill>
                <a:schemeClr val="accent6"/>
              </a:solidFill>
              <a:ln w="9525">
                <a:solidFill>
                  <a:schemeClr val="accent6"/>
                </a:solidFill>
              </a:ln>
              <a:effectLst/>
            </c:spPr>
          </c:marker>
          <c:dLbls>
            <c:dLbl>
              <c:idx val="1"/>
              <c:spPr>
                <a:noFill/>
                <a:ln>
                  <a:solidFill>
                    <a:schemeClr val="accent6"/>
                  </a:solidFill>
                </a:ln>
                <a:effectLst/>
              </c:spPr>
              <c:txPr>
                <a:bodyPr rot="0" vert="horz"/>
                <a:lstStyle/>
                <a:p>
                  <a:pPr>
                    <a:defRPr sz="1100"/>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0-33BE-2041-A3E4-E992E58CC222}"/>
                </c:ext>
              </c:extLst>
            </c:dLbl>
            <c:dLbl>
              <c:idx val="2"/>
              <c:spPr>
                <a:noFill/>
                <a:ln>
                  <a:solidFill>
                    <a:schemeClr val="accent6"/>
                  </a:solidFill>
                  <a:prstDash val="sysDot"/>
                </a:ln>
                <a:effectLst/>
              </c:spPr>
              <c:txPr>
                <a:bodyPr rot="0" vert="horz"/>
                <a:lstStyle/>
                <a:p>
                  <a:pPr>
                    <a:defRPr sz="1100"/>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1-33BE-2041-A3E4-E992E58CC222}"/>
                </c:ext>
              </c:extLst>
            </c:dLbl>
            <c:dLbl>
              <c:idx val="3"/>
              <c:spPr>
                <a:noFill/>
                <a:ln>
                  <a:solidFill>
                    <a:schemeClr val="accent6"/>
                  </a:solidFill>
                  <a:prstDash val="sysDot"/>
                </a:ln>
                <a:effectLst/>
              </c:spPr>
              <c:txPr>
                <a:bodyPr rot="0" vert="horz"/>
                <a:lstStyle/>
                <a:p>
                  <a:pPr>
                    <a:defRPr sz="1100"/>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2-33BE-2041-A3E4-E992E58CC222}"/>
                </c:ext>
              </c:extLst>
            </c:dLbl>
            <c:dLbl>
              <c:idx val="4"/>
              <c:spPr>
                <a:noFill/>
                <a:ln>
                  <a:solidFill>
                    <a:schemeClr val="accent6"/>
                  </a:solidFill>
                  <a:prstDash val="sysDot"/>
                </a:ln>
                <a:effectLst/>
              </c:spPr>
              <c:txPr>
                <a:bodyPr rot="0" vert="horz"/>
                <a:lstStyle/>
                <a:p>
                  <a:pPr>
                    <a:defRPr sz="1100"/>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3-33BE-2041-A3E4-E992E58CC222}"/>
                </c:ext>
              </c:extLst>
            </c:dLbl>
            <c:dLbl>
              <c:idx val="5"/>
              <c:spPr>
                <a:noFill/>
                <a:ln>
                  <a:solidFill>
                    <a:schemeClr val="tx1">
                      <a:lumMod val="15000"/>
                      <a:lumOff val="85000"/>
                    </a:schemeClr>
                  </a:solidFill>
                  <a:prstDash val="sysDot"/>
                </a:ln>
                <a:effectLst/>
              </c:spPr>
              <c:txPr>
                <a:bodyPr rot="0" vert="horz"/>
                <a:lstStyle/>
                <a:p>
                  <a:pPr>
                    <a:defRPr sz="1100"/>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4-33BE-2041-A3E4-E992E58CC222}"/>
                </c:ext>
              </c:extLst>
            </c:dLbl>
            <c:spPr>
              <a:noFill/>
              <a:ln>
                <a:noFill/>
              </a:ln>
              <a:effectLst/>
            </c:spPr>
            <c:txPr>
              <a:bodyPr rot="0" vert="horz"/>
              <a:lstStyle/>
              <a:p>
                <a:pPr>
                  <a:defRPr sz="1100"/>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BLEU!$A$4:$A$13</c:f>
              <c:strCache>
                <c:ptCount val="10"/>
                <c:pt idx="0">
                  <c:v>Chars</c:v>
                </c:pt>
                <c:pt idx="1">
                  <c:v>500</c:v>
                </c:pt>
                <c:pt idx="2">
                  <c:v>1K</c:v>
                </c:pt>
                <c:pt idx="3">
                  <c:v>2K</c:v>
                </c:pt>
                <c:pt idx="4">
                  <c:v>4K</c:v>
                </c:pt>
                <c:pt idx="5">
                  <c:v>8K</c:v>
                </c:pt>
                <c:pt idx="6">
                  <c:v>16K</c:v>
                </c:pt>
                <c:pt idx="7">
                  <c:v>32K</c:v>
                </c:pt>
                <c:pt idx="8">
                  <c:v>48K</c:v>
                </c:pt>
                <c:pt idx="9">
                  <c:v>64K</c:v>
                </c:pt>
              </c:strCache>
            </c:strRef>
          </c:cat>
          <c:val>
            <c:numRef>
              <c:f>BLEU!$J$4:$J$13</c:f>
              <c:numCache>
                <c:formatCode>General</c:formatCode>
                <c:ptCount val="10"/>
                <c:pt idx="0">
                  <c:v>15.4</c:v>
                </c:pt>
                <c:pt idx="1">
                  <c:v>15.8</c:v>
                </c:pt>
                <c:pt idx="2">
                  <c:v>15.6</c:v>
                </c:pt>
                <c:pt idx="3">
                  <c:v>15.7</c:v>
                </c:pt>
                <c:pt idx="4">
                  <c:v>15.7</c:v>
                </c:pt>
                <c:pt idx="5">
                  <c:v>15.7</c:v>
                </c:pt>
                <c:pt idx="6">
                  <c:v>15.4</c:v>
                </c:pt>
                <c:pt idx="7">
                  <c:v>14.5</c:v>
                </c:pt>
                <c:pt idx="8">
                  <c:v>13.9</c:v>
                </c:pt>
                <c:pt idx="9">
                  <c:v>13.8</c:v>
                </c:pt>
              </c:numCache>
            </c:numRef>
          </c:val>
          <c:smooth val="0"/>
          <c:extLst>
            <c:ext xmlns:c16="http://schemas.microsoft.com/office/drawing/2014/chart" uri="{C3380CC4-5D6E-409C-BE32-E72D297353CC}">
              <c16:uniqueId val="{00000005-33BE-2041-A3E4-E992E58CC222}"/>
            </c:ext>
          </c:extLst>
        </c:ser>
        <c:ser>
          <c:idx val="2"/>
          <c:order val="1"/>
          <c:tx>
            <c:strRef>
              <c:f>BLEU!$K$3</c:f>
              <c:strCache>
                <c:ptCount val="1"/>
                <c:pt idx="0">
                  <c:v>1.3M EN-HI</c:v>
                </c:pt>
              </c:strCache>
            </c:strRef>
          </c:tx>
          <c:spPr>
            <a:ln w="50800" cap="rnd">
              <a:solidFill>
                <a:schemeClr val="accent4"/>
              </a:solidFill>
              <a:prstDash val="sysDash"/>
              <a:round/>
            </a:ln>
            <a:effectLst/>
          </c:spPr>
          <c:marker>
            <c:symbol val="triangle"/>
            <c:size val="15"/>
            <c:spPr>
              <a:solidFill>
                <a:schemeClr val="accent4"/>
              </a:solidFill>
              <a:ln w="9525">
                <a:solidFill>
                  <a:schemeClr val="accent4"/>
                </a:solidFill>
              </a:ln>
              <a:effectLst/>
            </c:spPr>
          </c:marker>
          <c:dLbls>
            <c:dLbl>
              <c:idx val="0"/>
              <c:layout>
                <c:manualLayout>
                  <c:x val="-2.2026431718061675E-2"/>
                  <c:y val="-3.086419753086425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3BE-2041-A3E4-E992E58CC222}"/>
                </c:ext>
              </c:extLst>
            </c:dLbl>
            <c:dLbl>
              <c:idx val="1"/>
              <c:layout>
                <c:manualLayout>
                  <c:x val="-3.5792951541850221E-2"/>
                  <c:y val="-2.777777777777777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3BE-2041-A3E4-E992E58CC222}"/>
                </c:ext>
              </c:extLst>
            </c:dLbl>
            <c:dLbl>
              <c:idx val="2"/>
              <c:layout>
                <c:manualLayout>
                  <c:x val="-4.1299559471365689E-2"/>
                  <c:y val="-2.777777777777777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3BE-2041-A3E4-E992E58CC222}"/>
                </c:ext>
              </c:extLst>
            </c:dLbl>
            <c:dLbl>
              <c:idx val="3"/>
              <c:layout>
                <c:manualLayout>
                  <c:x val="-3.5792951541850221E-2"/>
                  <c:y val="-3.086419753086414E-2"/>
                </c:manualLayout>
              </c:layout>
              <c:spPr>
                <a:noFill/>
                <a:ln>
                  <a:solidFill>
                    <a:schemeClr val="accent4"/>
                  </a:solidFill>
                  <a:prstDash val="sysDot"/>
                </a:ln>
                <a:effectLst/>
              </c:spPr>
              <c:txPr>
                <a:bodyPr rot="0" vert="horz"/>
                <a:lstStyle/>
                <a:p>
                  <a:pPr>
                    <a:defRPr sz="1100"/>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33BE-2041-A3E4-E992E58CC222}"/>
                </c:ext>
              </c:extLst>
            </c:dLbl>
            <c:dLbl>
              <c:idx val="4"/>
              <c:layout>
                <c:manualLayout>
                  <c:x val="-4.680616740088106E-2"/>
                  <c:y val="-3.0864197530864255E-2"/>
                </c:manualLayout>
              </c:layout>
              <c:spPr>
                <a:noFill/>
                <a:ln>
                  <a:solidFill>
                    <a:schemeClr val="accent4"/>
                  </a:solidFill>
                  <a:prstDash val="sysDot"/>
                </a:ln>
                <a:effectLst/>
              </c:spPr>
              <c:txPr>
                <a:bodyPr rot="0" vert="horz"/>
                <a:lstStyle/>
                <a:p>
                  <a:pPr>
                    <a:defRPr sz="1100"/>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33BE-2041-A3E4-E992E58CC222}"/>
                </c:ext>
              </c:extLst>
            </c:dLbl>
            <c:dLbl>
              <c:idx val="5"/>
              <c:layout>
                <c:manualLayout>
                  <c:x val="-4.9559471365638763E-2"/>
                  <c:y val="-3.0864197530864255E-2"/>
                </c:manualLayout>
              </c:layout>
              <c:spPr>
                <a:noFill/>
                <a:ln>
                  <a:solidFill>
                    <a:schemeClr val="accent4"/>
                  </a:solidFill>
                </a:ln>
                <a:effectLst/>
              </c:spPr>
              <c:txPr>
                <a:bodyPr rot="0" vert="horz"/>
                <a:lstStyle/>
                <a:p>
                  <a:pPr>
                    <a:defRPr sz="1100"/>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33BE-2041-A3E4-E992E58CC222}"/>
                </c:ext>
              </c:extLst>
            </c:dLbl>
            <c:dLbl>
              <c:idx val="6"/>
              <c:layout>
                <c:manualLayout>
                  <c:x val="-4.1299559471365738E-2"/>
                  <c:y val="2.469135802469135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33BE-2041-A3E4-E992E58CC222}"/>
                </c:ext>
              </c:extLst>
            </c:dLbl>
            <c:dLbl>
              <c:idx val="7"/>
              <c:layout>
                <c:manualLayout>
                  <c:x val="-3.8546255506607931E-2"/>
                  <c:y val="2.777777777777777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33BE-2041-A3E4-E992E58CC222}"/>
                </c:ext>
              </c:extLst>
            </c:dLbl>
            <c:dLbl>
              <c:idx val="8"/>
              <c:layout>
                <c:manualLayout>
                  <c:x val="-4.1299559471365641E-2"/>
                  <c:y val="2.469135802469135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33BE-2041-A3E4-E992E58CC222}"/>
                </c:ext>
              </c:extLst>
            </c:dLbl>
            <c:dLbl>
              <c:idx val="9"/>
              <c:layout>
                <c:manualLayout>
                  <c:x val="-2.7533039647577091E-2"/>
                  <c:y val="2.469135802469135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33BE-2041-A3E4-E992E58CC222}"/>
                </c:ext>
              </c:extLst>
            </c:dLbl>
            <c:spPr>
              <a:noFill/>
              <a:ln>
                <a:noFill/>
              </a:ln>
              <a:effectLst/>
            </c:spPr>
            <c:txPr>
              <a:bodyPr rot="0" vert="horz"/>
              <a:lstStyle/>
              <a:p>
                <a:pPr>
                  <a:defRPr sz="1100"/>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BLEU!$A$4:$A$13</c:f>
              <c:strCache>
                <c:ptCount val="10"/>
                <c:pt idx="0">
                  <c:v>Chars</c:v>
                </c:pt>
                <c:pt idx="1">
                  <c:v>500</c:v>
                </c:pt>
                <c:pt idx="2">
                  <c:v>1K</c:v>
                </c:pt>
                <c:pt idx="3">
                  <c:v>2K</c:v>
                </c:pt>
                <c:pt idx="4">
                  <c:v>4K</c:v>
                </c:pt>
                <c:pt idx="5">
                  <c:v>8K</c:v>
                </c:pt>
                <c:pt idx="6">
                  <c:v>16K</c:v>
                </c:pt>
                <c:pt idx="7">
                  <c:v>32K</c:v>
                </c:pt>
                <c:pt idx="8">
                  <c:v>48K</c:v>
                </c:pt>
                <c:pt idx="9">
                  <c:v>64K</c:v>
                </c:pt>
              </c:strCache>
            </c:strRef>
          </c:cat>
          <c:val>
            <c:numRef>
              <c:f>BLEU!$K$4:$K$13</c:f>
              <c:numCache>
                <c:formatCode>General</c:formatCode>
                <c:ptCount val="10"/>
                <c:pt idx="0">
                  <c:v>16.8</c:v>
                </c:pt>
                <c:pt idx="1">
                  <c:v>17.5</c:v>
                </c:pt>
                <c:pt idx="2">
                  <c:v>17.2</c:v>
                </c:pt>
                <c:pt idx="3">
                  <c:v>18</c:v>
                </c:pt>
                <c:pt idx="4">
                  <c:v>17.899999999999999</c:v>
                </c:pt>
                <c:pt idx="5">
                  <c:v>18.100000000000001</c:v>
                </c:pt>
                <c:pt idx="6">
                  <c:v>17.7</c:v>
                </c:pt>
                <c:pt idx="7">
                  <c:v>17.3</c:v>
                </c:pt>
                <c:pt idx="8">
                  <c:v>16.899999999999999</c:v>
                </c:pt>
                <c:pt idx="9">
                  <c:v>16.7</c:v>
                </c:pt>
              </c:numCache>
            </c:numRef>
          </c:val>
          <c:smooth val="0"/>
          <c:extLst>
            <c:ext xmlns:c16="http://schemas.microsoft.com/office/drawing/2014/chart" uri="{C3380CC4-5D6E-409C-BE32-E72D297353CC}">
              <c16:uniqueId val="{00000010-33BE-2041-A3E4-E992E58CC222}"/>
            </c:ext>
          </c:extLst>
        </c:ser>
        <c:ser>
          <c:idx val="3"/>
          <c:order val="2"/>
          <c:tx>
            <c:strRef>
              <c:f>BLEU!$L$3</c:f>
              <c:strCache>
                <c:ptCount val="1"/>
                <c:pt idx="0">
                  <c:v>0.6M EN-LT</c:v>
                </c:pt>
              </c:strCache>
            </c:strRef>
          </c:tx>
          <c:spPr>
            <a:ln w="50800" cap="rnd">
              <a:solidFill>
                <a:schemeClr val="accent5"/>
              </a:solidFill>
              <a:prstDash val="lgDashDotDot"/>
              <a:round/>
            </a:ln>
            <a:effectLst/>
          </c:spPr>
          <c:marker>
            <c:symbol val="square"/>
            <c:size val="15"/>
            <c:spPr>
              <a:solidFill>
                <a:schemeClr val="accent5"/>
              </a:solidFill>
              <a:ln w="9525">
                <a:solidFill>
                  <a:schemeClr val="accent5"/>
                </a:solidFill>
              </a:ln>
              <a:effectLst/>
            </c:spPr>
          </c:marker>
          <c:dLbls>
            <c:dLbl>
              <c:idx val="1"/>
              <c:spPr>
                <a:noFill/>
                <a:ln>
                  <a:solidFill>
                    <a:srgbClr val="7030A0"/>
                  </a:solidFill>
                  <a:prstDash val="sysDot"/>
                </a:ln>
                <a:effectLst/>
              </c:spPr>
              <c:txPr>
                <a:bodyPr rot="0" vert="horz"/>
                <a:lstStyle/>
                <a:p>
                  <a:pPr>
                    <a:defRPr sz="1100"/>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11-33BE-2041-A3E4-E992E58CC222}"/>
                </c:ext>
              </c:extLst>
            </c:dLbl>
            <c:dLbl>
              <c:idx val="3"/>
              <c:spPr>
                <a:noFill/>
                <a:ln>
                  <a:solidFill>
                    <a:srgbClr val="7030A0"/>
                  </a:solidFill>
                </a:ln>
                <a:effectLst/>
              </c:spPr>
              <c:txPr>
                <a:bodyPr rot="0" vert="horz"/>
                <a:lstStyle/>
                <a:p>
                  <a:pPr>
                    <a:defRPr sz="1100"/>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12-33BE-2041-A3E4-E992E58CC222}"/>
                </c:ext>
              </c:extLst>
            </c:dLbl>
            <c:dLbl>
              <c:idx val="4"/>
              <c:spPr>
                <a:noFill/>
                <a:ln>
                  <a:solidFill>
                    <a:srgbClr val="7030A0"/>
                  </a:solidFill>
                  <a:prstDash val="sysDot"/>
                </a:ln>
                <a:effectLst/>
              </c:spPr>
              <c:txPr>
                <a:bodyPr rot="0" vert="horz"/>
                <a:lstStyle/>
                <a:p>
                  <a:pPr>
                    <a:defRPr sz="1100"/>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13-33BE-2041-A3E4-E992E58CC222}"/>
                </c:ext>
              </c:extLst>
            </c:dLbl>
            <c:spPr>
              <a:noFill/>
              <a:ln>
                <a:noFill/>
              </a:ln>
              <a:effectLst/>
            </c:spPr>
            <c:txPr>
              <a:bodyPr rot="0" vert="horz"/>
              <a:lstStyle/>
              <a:p>
                <a:pPr>
                  <a:defRPr sz="1100"/>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BLEU!$A$4:$A$13</c:f>
              <c:strCache>
                <c:ptCount val="10"/>
                <c:pt idx="0">
                  <c:v>Chars</c:v>
                </c:pt>
                <c:pt idx="1">
                  <c:v>500</c:v>
                </c:pt>
                <c:pt idx="2">
                  <c:v>1K</c:v>
                </c:pt>
                <c:pt idx="3">
                  <c:v>2K</c:v>
                </c:pt>
                <c:pt idx="4">
                  <c:v>4K</c:v>
                </c:pt>
                <c:pt idx="5">
                  <c:v>8K</c:v>
                </c:pt>
                <c:pt idx="6">
                  <c:v>16K</c:v>
                </c:pt>
                <c:pt idx="7">
                  <c:v>32K</c:v>
                </c:pt>
                <c:pt idx="8">
                  <c:v>48K</c:v>
                </c:pt>
                <c:pt idx="9">
                  <c:v>64K</c:v>
                </c:pt>
              </c:strCache>
            </c:strRef>
          </c:cat>
          <c:val>
            <c:numRef>
              <c:f>BLEU!$L$4:$L$13</c:f>
              <c:numCache>
                <c:formatCode>General</c:formatCode>
                <c:ptCount val="10"/>
                <c:pt idx="0">
                  <c:v>19.2</c:v>
                </c:pt>
                <c:pt idx="1">
                  <c:v>20.399999999999999</c:v>
                </c:pt>
                <c:pt idx="2">
                  <c:v>20.2</c:v>
                </c:pt>
                <c:pt idx="3">
                  <c:v>20.5</c:v>
                </c:pt>
                <c:pt idx="4">
                  <c:v>20.3</c:v>
                </c:pt>
                <c:pt idx="5">
                  <c:v>19.8</c:v>
                </c:pt>
                <c:pt idx="6">
                  <c:v>19.399999999999999</c:v>
                </c:pt>
                <c:pt idx="7">
                  <c:v>18.399999999999999</c:v>
                </c:pt>
                <c:pt idx="8">
                  <c:v>18.2</c:v>
                </c:pt>
                <c:pt idx="9">
                  <c:v>17.5</c:v>
                </c:pt>
              </c:numCache>
            </c:numRef>
          </c:val>
          <c:smooth val="0"/>
          <c:extLst>
            <c:ext xmlns:c16="http://schemas.microsoft.com/office/drawing/2014/chart" uri="{C3380CC4-5D6E-409C-BE32-E72D297353CC}">
              <c16:uniqueId val="{00000014-33BE-2041-A3E4-E992E58CC222}"/>
            </c:ext>
          </c:extLst>
        </c:ser>
        <c:dLbls>
          <c:showLegendKey val="0"/>
          <c:showVal val="0"/>
          <c:showCatName val="0"/>
          <c:showSerName val="0"/>
          <c:showPercent val="0"/>
          <c:showBubbleSize val="0"/>
        </c:dLbls>
        <c:marker val="1"/>
        <c:smooth val="0"/>
        <c:axId val="350029568"/>
        <c:axId val="345731216"/>
      </c:lineChart>
      <c:catAx>
        <c:axId val="350029568"/>
        <c:scaling>
          <c:orientation val="minMax"/>
        </c:scaling>
        <c:delete val="0"/>
        <c:axPos val="b"/>
        <c:title>
          <c:tx>
            <c:rich>
              <a:bodyPr rot="0" vert="horz"/>
              <a:lstStyle/>
              <a:p>
                <a:pPr>
                  <a:defRPr sz="1600"/>
                </a:pPr>
                <a:r>
                  <a:rPr lang="en-US" sz="1600"/>
                  <a:t>Vocabulary Size</a:t>
                </a:r>
              </a:p>
            </c:rich>
          </c:tx>
          <c:layout>
            <c:manualLayout>
              <c:xMode val="edge"/>
              <c:yMode val="edge"/>
              <c:x val="0.41079002624671923"/>
              <c:y val="0.93270171089724896"/>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sz="1200"/>
            </a:pPr>
            <a:endParaRPr lang="en-US"/>
          </a:p>
        </c:txPr>
        <c:crossAx val="345731216"/>
        <c:crosses val="autoZero"/>
        <c:auto val="0"/>
        <c:lblAlgn val="ctr"/>
        <c:lblOffset val="100"/>
        <c:noMultiLvlLbl val="0"/>
      </c:catAx>
      <c:valAx>
        <c:axId val="345731216"/>
        <c:scaling>
          <c:orientation val="minMax"/>
          <c:max val="25"/>
          <c:min val="10"/>
        </c:scaling>
        <c:delete val="0"/>
        <c:axPos val="l"/>
        <c:majorGridlines>
          <c:spPr>
            <a:ln w="9525" cap="flat" cmpd="sng" algn="ctr">
              <a:solidFill>
                <a:schemeClr val="bg1">
                  <a:lumMod val="85000"/>
                </a:schemeClr>
              </a:solidFill>
              <a:round/>
            </a:ln>
            <a:effectLst/>
          </c:spPr>
        </c:majorGridlines>
        <c:title>
          <c:tx>
            <c:rich>
              <a:bodyPr rot="-5400000" vert="horz"/>
              <a:lstStyle/>
              <a:p>
                <a:pPr>
                  <a:defRPr sz="1400"/>
                </a:pPr>
                <a:r>
                  <a:rPr lang="en-US" sz="1400"/>
                  <a:t>BLEU</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sz="1200"/>
            </a:pPr>
            <a:endParaRPr lang="en-US"/>
          </a:p>
        </c:txPr>
        <c:crossAx val="350029568"/>
        <c:crosses val="autoZero"/>
        <c:crossBetween val="between"/>
      </c:valAx>
    </c:plotArea>
    <c:legend>
      <c:legendPos val="b"/>
      <c:layout>
        <c:manualLayout>
          <c:xMode val="edge"/>
          <c:yMode val="edge"/>
          <c:x val="5.3669572313805224E-2"/>
          <c:y val="0.16425154775968501"/>
          <c:w val="0.9233049637177706"/>
          <c:h val="6.1180704684641693E-2"/>
        </c:manualLayout>
      </c:layout>
      <c:overlay val="0"/>
      <c:spPr>
        <a:noFill/>
        <a:ln>
          <a:noFill/>
        </a:ln>
        <a:effectLst/>
      </c:spPr>
      <c:txPr>
        <a:bodyPr rot="0" vert="horz"/>
        <a:lstStyle/>
        <a:p>
          <a:pPr>
            <a:defRPr sz="1100"/>
          </a:pPr>
          <a:endParaRPr lang="en-US"/>
        </a:p>
      </c:txPr>
    </c:legend>
    <c:plotVisOnly val="1"/>
    <c:dispBlanksAs val="gap"/>
    <c:showDLblsOverMax val="0"/>
    <c:extLst/>
  </c:chart>
  <c:txPr>
    <a:bodyPr/>
    <a:lstStyle/>
    <a:p>
      <a:pPr>
        <a:defRPr sz="900">
          <a:solidFill>
            <a:schemeClr val="bg2">
              <a:lumMod val="10000"/>
            </a:schemeClr>
          </a:solidFill>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440" b="0" i="0" u="none" strike="noStrike" kern="1200" spc="0" baseline="0">
                <a:solidFill>
                  <a:schemeClr val="bg2">
                    <a:lumMod val="10000"/>
                  </a:schemeClr>
                </a:solidFill>
                <a:latin typeface="Times New Roman" panose="02020603050405020304" pitchFamily="18" charset="0"/>
                <a:ea typeface="+mn-ea"/>
                <a:cs typeface="Times New Roman" panose="02020603050405020304" pitchFamily="18" charset="0"/>
              </a:defRPr>
            </a:pPr>
            <a:r>
              <a:rPr lang="en-US"/>
              <a:t>Class Frequency Bias  DE→EN NewsTest19  </a:t>
            </a:r>
          </a:p>
        </c:rich>
      </c:tx>
      <c:layout>
        <c:manualLayout>
          <c:xMode val="edge"/>
          <c:yMode val="edge"/>
          <c:x val="0.16880777923592882"/>
          <c:y val="0"/>
        </c:manualLayout>
      </c:layout>
      <c:overlay val="0"/>
      <c:spPr>
        <a:noFill/>
        <a:ln>
          <a:noFill/>
        </a:ln>
        <a:effectLst/>
      </c:spPr>
      <c:txPr>
        <a:bodyPr rot="0" spcFirstLastPara="1" vertOverflow="ellipsis" vert="horz" wrap="square" anchor="ctr" anchorCtr="1"/>
        <a:lstStyle/>
        <a:p>
          <a:pPr algn="ctr" rtl="0">
            <a:defRPr sz="1440" b="0" i="0" u="none" strike="noStrike" kern="1200" spc="0" baseline="0">
              <a:solidFill>
                <a:schemeClr val="bg2">
                  <a:lumMod val="10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1342266331291922"/>
          <c:y val="0.16493547681539808"/>
          <c:w val="0.81600484835228926"/>
          <c:h val="0.73729593175853014"/>
        </c:manualLayout>
      </c:layout>
      <c:scatterChart>
        <c:scatterStyle val="lineMarker"/>
        <c:varyColors val="0"/>
        <c:ser>
          <c:idx val="0"/>
          <c:order val="0"/>
          <c:tx>
            <c:v>Precision 30K</c:v>
          </c:tx>
          <c:spPr>
            <a:ln w="19050" cap="rnd">
              <a:noFill/>
              <a:round/>
            </a:ln>
            <a:effectLst/>
          </c:spPr>
          <c:marker>
            <c:symbol val="square"/>
            <c:size val="5"/>
            <c:spPr>
              <a:solidFill>
                <a:schemeClr val="accent1"/>
              </a:solidFill>
              <a:ln w="9525">
                <a:solidFill>
                  <a:schemeClr val="accent1"/>
                </a:solidFill>
              </a:ln>
              <a:effectLst/>
            </c:spPr>
          </c:marker>
          <c:trendline>
            <c:spPr>
              <a:ln w="19050" cap="rnd">
                <a:solidFill>
                  <a:schemeClr val="accent1"/>
                </a:solidFill>
                <a:prstDash val="dash"/>
              </a:ln>
              <a:effectLst/>
            </c:spPr>
            <c:trendlineType val="linear"/>
            <c:dispRSqr val="0"/>
            <c:dispEq val="0"/>
          </c:trendline>
          <c:xVal>
            <c:numRef>
              <c:f>Sheet2!$A$59:$A$67</c:f>
              <c:numCache>
                <c:formatCode>General</c:formatCode>
                <c:ptCount val="9"/>
                <c:pt idx="0">
                  <c:v>0.42699999999999999</c:v>
                </c:pt>
                <c:pt idx="1">
                  <c:v>0.46300000000000002</c:v>
                </c:pt>
                <c:pt idx="2">
                  <c:v>0.497</c:v>
                </c:pt>
                <c:pt idx="3">
                  <c:v>0.54200000000000004</c:v>
                </c:pt>
                <c:pt idx="4">
                  <c:v>0.60299999999999998</c:v>
                </c:pt>
                <c:pt idx="5">
                  <c:v>0.68600000000000005</c:v>
                </c:pt>
                <c:pt idx="6">
                  <c:v>0.69899999999999995</c:v>
                </c:pt>
              </c:numCache>
            </c:numRef>
          </c:xVal>
          <c:yVal>
            <c:numRef>
              <c:f>Sheet2!$L$59:$L$67</c:f>
              <c:numCache>
                <c:formatCode>General</c:formatCode>
                <c:ptCount val="9"/>
                <c:pt idx="0">
                  <c:v>-7.4999999999999997E-2</c:v>
                </c:pt>
                <c:pt idx="1">
                  <c:v>-7.4999999999999997E-2</c:v>
                </c:pt>
                <c:pt idx="2">
                  <c:v>-7.8E-2</c:v>
                </c:pt>
                <c:pt idx="3">
                  <c:v>5.0999999999999997E-2</c:v>
                </c:pt>
                <c:pt idx="4">
                  <c:v>0.17199999999999999</c:v>
                </c:pt>
                <c:pt idx="5">
                  <c:v>0.29899999999999999</c:v>
                </c:pt>
                <c:pt idx="6">
                  <c:v>0.30099999999999999</c:v>
                </c:pt>
              </c:numCache>
            </c:numRef>
          </c:yVal>
          <c:smooth val="0"/>
          <c:extLst>
            <c:ext xmlns:c16="http://schemas.microsoft.com/office/drawing/2014/chart" uri="{C3380CC4-5D6E-409C-BE32-E72D297353CC}">
              <c16:uniqueId val="{00000001-745A-0A49-ACBD-3842968AC887}"/>
            </c:ext>
          </c:extLst>
        </c:ser>
        <c:ser>
          <c:idx val="1"/>
          <c:order val="1"/>
          <c:tx>
            <c:v>Precision 0.5M</c:v>
          </c:tx>
          <c:spPr>
            <a:ln w="25400" cap="rnd">
              <a:noFill/>
              <a:round/>
            </a:ln>
            <a:effectLst/>
          </c:spPr>
          <c:marker>
            <c:symbol val="diamond"/>
            <c:size val="7"/>
            <c:spPr>
              <a:solidFill>
                <a:schemeClr val="accent2"/>
              </a:solidFill>
              <a:ln w="9525">
                <a:solidFill>
                  <a:schemeClr val="accent2"/>
                </a:solidFill>
              </a:ln>
              <a:effectLst/>
            </c:spPr>
          </c:marker>
          <c:trendline>
            <c:spPr>
              <a:ln w="19050" cap="rnd">
                <a:solidFill>
                  <a:schemeClr val="accent2"/>
                </a:solidFill>
                <a:prstDash val="dash"/>
              </a:ln>
              <a:effectLst/>
            </c:spPr>
            <c:trendlineType val="linear"/>
            <c:dispRSqr val="0"/>
            <c:dispEq val="0"/>
          </c:trendline>
          <c:xVal>
            <c:numRef>
              <c:f>Sheet2!$B$59:$B$67</c:f>
              <c:numCache>
                <c:formatCode>General</c:formatCode>
                <c:ptCount val="9"/>
                <c:pt idx="0">
                  <c:v>0.443</c:v>
                </c:pt>
                <c:pt idx="1">
                  <c:v>0.47099999999999997</c:v>
                </c:pt>
                <c:pt idx="2">
                  <c:v>0.49399999999999999</c:v>
                </c:pt>
                <c:pt idx="3">
                  <c:v>0.52800000000000002</c:v>
                </c:pt>
                <c:pt idx="4">
                  <c:v>0.57699999999999996</c:v>
                </c:pt>
                <c:pt idx="5">
                  <c:v>0.64300000000000002</c:v>
                </c:pt>
                <c:pt idx="6">
                  <c:v>0.71799999999999997</c:v>
                </c:pt>
                <c:pt idx="7">
                  <c:v>0.76300000000000001</c:v>
                </c:pt>
                <c:pt idx="8">
                  <c:v>0.79400000000000004</c:v>
                </c:pt>
              </c:numCache>
            </c:numRef>
          </c:xVal>
          <c:yVal>
            <c:numRef>
              <c:f>Sheet2!$M$59:$M$67</c:f>
              <c:numCache>
                <c:formatCode>General</c:formatCode>
                <c:ptCount val="9"/>
                <c:pt idx="0">
                  <c:v>-0.20300000000000001</c:v>
                </c:pt>
                <c:pt idx="1">
                  <c:v>-0.16500000000000001</c:v>
                </c:pt>
                <c:pt idx="2">
                  <c:v>-0.122</c:v>
                </c:pt>
                <c:pt idx="3">
                  <c:v>-5.0000000000000001E-3</c:v>
                </c:pt>
                <c:pt idx="4">
                  <c:v>6.0999999999999999E-2</c:v>
                </c:pt>
                <c:pt idx="5">
                  <c:v>9.7000000000000003E-2</c:v>
                </c:pt>
                <c:pt idx="6">
                  <c:v>0.13700000000000001</c:v>
                </c:pt>
                <c:pt idx="7">
                  <c:v>0.16600000000000001</c:v>
                </c:pt>
                <c:pt idx="8">
                  <c:v>0.183</c:v>
                </c:pt>
              </c:numCache>
            </c:numRef>
          </c:yVal>
          <c:smooth val="0"/>
          <c:extLst>
            <c:ext xmlns:c16="http://schemas.microsoft.com/office/drawing/2014/chart" uri="{C3380CC4-5D6E-409C-BE32-E72D297353CC}">
              <c16:uniqueId val="{00000003-745A-0A49-ACBD-3842968AC887}"/>
            </c:ext>
          </c:extLst>
        </c:ser>
        <c:ser>
          <c:idx val="2"/>
          <c:order val="2"/>
          <c:tx>
            <c:v>Precision 1M</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Sheet2!$C$59:$C$67</c:f>
              <c:numCache>
                <c:formatCode>General</c:formatCode>
                <c:ptCount val="9"/>
                <c:pt idx="0">
                  <c:v>0.41799999999999998</c:v>
                </c:pt>
                <c:pt idx="1">
                  <c:v>0.45900000000000002</c:v>
                </c:pt>
                <c:pt idx="2">
                  <c:v>0.49</c:v>
                </c:pt>
                <c:pt idx="3">
                  <c:v>0.52700000000000002</c:v>
                </c:pt>
                <c:pt idx="4">
                  <c:v>0.57699999999999996</c:v>
                </c:pt>
                <c:pt idx="5">
                  <c:v>0.64200000000000002</c:v>
                </c:pt>
                <c:pt idx="6">
                  <c:v>0.71699999999999997</c:v>
                </c:pt>
                <c:pt idx="7">
                  <c:v>0.76100000000000001</c:v>
                </c:pt>
                <c:pt idx="8">
                  <c:v>0.79</c:v>
                </c:pt>
              </c:numCache>
            </c:numRef>
          </c:xVal>
          <c:yVal>
            <c:numRef>
              <c:f>Sheet2!$N$59:$N$67</c:f>
              <c:numCache>
                <c:formatCode>General</c:formatCode>
                <c:ptCount val="9"/>
                <c:pt idx="0">
                  <c:v>-0.23400000000000001</c:v>
                </c:pt>
                <c:pt idx="1">
                  <c:v>-0.16400000000000001</c:v>
                </c:pt>
                <c:pt idx="2">
                  <c:v>-0.108</c:v>
                </c:pt>
                <c:pt idx="3">
                  <c:v>-0.03</c:v>
                </c:pt>
                <c:pt idx="4">
                  <c:v>3.3000000000000002E-2</c:v>
                </c:pt>
                <c:pt idx="5">
                  <c:v>7.3999999999999996E-2</c:v>
                </c:pt>
                <c:pt idx="6">
                  <c:v>0.11799999999999999</c:v>
                </c:pt>
                <c:pt idx="7">
                  <c:v>0.14899999999999999</c:v>
                </c:pt>
                <c:pt idx="8">
                  <c:v>0.159</c:v>
                </c:pt>
              </c:numCache>
            </c:numRef>
          </c:yVal>
          <c:smooth val="0"/>
          <c:extLst>
            <c:ext xmlns:c16="http://schemas.microsoft.com/office/drawing/2014/chart" uri="{C3380CC4-5D6E-409C-BE32-E72D297353CC}">
              <c16:uniqueId val="{00000005-745A-0A49-ACBD-3842968AC887}"/>
            </c:ext>
          </c:extLst>
        </c:ser>
        <c:ser>
          <c:idx val="3"/>
          <c:order val="3"/>
          <c:tx>
            <c:v>Precision 4.5M</c:v>
          </c:tx>
          <c:spPr>
            <a:ln w="25400" cap="rnd">
              <a:noFill/>
              <a:round/>
            </a:ln>
            <a:effectLst/>
          </c:spPr>
          <c:marker>
            <c:symbol val="triangle"/>
            <c:size val="5"/>
            <c:spPr>
              <a:solidFill>
                <a:schemeClr val="accent4"/>
              </a:solidFill>
              <a:ln w="9525">
                <a:solidFill>
                  <a:schemeClr val="accent4"/>
                </a:solidFill>
              </a:ln>
              <a:effectLst/>
            </c:spPr>
          </c:marker>
          <c:trendline>
            <c:spPr>
              <a:ln w="19050" cap="rnd">
                <a:solidFill>
                  <a:schemeClr val="accent4"/>
                </a:solidFill>
                <a:prstDash val="dash"/>
              </a:ln>
              <a:effectLst/>
            </c:spPr>
            <c:trendlineType val="linear"/>
            <c:dispRSqr val="0"/>
            <c:dispEq val="0"/>
          </c:trendline>
          <c:xVal>
            <c:numRef>
              <c:f>Sheet2!$D$59:$D$67</c:f>
              <c:numCache>
                <c:formatCode>General</c:formatCode>
                <c:ptCount val="9"/>
                <c:pt idx="0">
                  <c:v>0.41799999999999998</c:v>
                </c:pt>
                <c:pt idx="1">
                  <c:v>0.45900000000000002</c:v>
                </c:pt>
                <c:pt idx="2">
                  <c:v>0.49</c:v>
                </c:pt>
                <c:pt idx="3">
                  <c:v>0.52700000000000002</c:v>
                </c:pt>
                <c:pt idx="4">
                  <c:v>0.57699999999999996</c:v>
                </c:pt>
                <c:pt idx="5">
                  <c:v>0.64300000000000002</c:v>
                </c:pt>
                <c:pt idx="6">
                  <c:v>0.71599999999999997</c:v>
                </c:pt>
                <c:pt idx="7">
                  <c:v>0.75900000000000001</c:v>
                </c:pt>
                <c:pt idx="8">
                  <c:v>0.78800000000000003</c:v>
                </c:pt>
              </c:numCache>
            </c:numRef>
          </c:xVal>
          <c:yVal>
            <c:numRef>
              <c:f>Sheet2!$O$59:$O$67</c:f>
              <c:numCache>
                <c:formatCode>General</c:formatCode>
                <c:ptCount val="9"/>
                <c:pt idx="0">
                  <c:v>-0.20899999999999999</c:v>
                </c:pt>
                <c:pt idx="1">
                  <c:v>-0.154</c:v>
                </c:pt>
                <c:pt idx="2">
                  <c:v>-9.6000000000000002E-2</c:v>
                </c:pt>
                <c:pt idx="3">
                  <c:v>-2.9000000000000001E-2</c:v>
                </c:pt>
                <c:pt idx="4">
                  <c:v>3.1E-2</c:v>
                </c:pt>
                <c:pt idx="5">
                  <c:v>6.4000000000000001E-2</c:v>
                </c:pt>
                <c:pt idx="6">
                  <c:v>0.112</c:v>
                </c:pt>
                <c:pt idx="7">
                  <c:v>0.14299999999999999</c:v>
                </c:pt>
                <c:pt idx="8">
                  <c:v>0.16200000000000001</c:v>
                </c:pt>
              </c:numCache>
            </c:numRef>
          </c:yVal>
          <c:smooth val="0"/>
          <c:extLst>
            <c:ext xmlns:c16="http://schemas.microsoft.com/office/drawing/2014/chart" uri="{C3380CC4-5D6E-409C-BE32-E72D297353CC}">
              <c16:uniqueId val="{00000007-745A-0A49-ACBD-3842968AC887}"/>
            </c:ext>
          </c:extLst>
        </c:ser>
        <c:ser>
          <c:idx val="4"/>
          <c:order val="4"/>
          <c:tx>
            <c:v>Recall 30K</c:v>
          </c:tx>
          <c:spPr>
            <a:ln w="25400" cap="rnd">
              <a:noFill/>
              <a:round/>
            </a:ln>
            <a:effectLst/>
          </c:spPr>
          <c:marker>
            <c:symbol val="dash"/>
            <c:size val="10"/>
            <c:spPr>
              <a:solidFill>
                <a:schemeClr val="accent5"/>
              </a:solidFill>
              <a:ln w="9525">
                <a:solidFill>
                  <a:schemeClr val="accent5"/>
                </a:solidFill>
              </a:ln>
              <a:effectLst/>
            </c:spPr>
          </c:marker>
          <c:trendline>
            <c:spPr>
              <a:ln w="19050" cap="rnd">
                <a:solidFill>
                  <a:schemeClr val="accent5"/>
                </a:solidFill>
                <a:prstDash val="dash"/>
              </a:ln>
              <a:effectLst/>
            </c:spPr>
            <c:trendlineType val="linear"/>
            <c:dispRSqr val="0"/>
            <c:dispEq val="0"/>
          </c:trendline>
          <c:xVal>
            <c:numRef>
              <c:f>Sheet2!$A$59:$A$67</c:f>
              <c:numCache>
                <c:formatCode>General</c:formatCode>
                <c:ptCount val="9"/>
                <c:pt idx="0">
                  <c:v>0.42699999999999999</c:v>
                </c:pt>
                <c:pt idx="1">
                  <c:v>0.46300000000000002</c:v>
                </c:pt>
                <c:pt idx="2">
                  <c:v>0.497</c:v>
                </c:pt>
                <c:pt idx="3">
                  <c:v>0.54200000000000004</c:v>
                </c:pt>
                <c:pt idx="4">
                  <c:v>0.60299999999999998</c:v>
                </c:pt>
                <c:pt idx="5">
                  <c:v>0.68600000000000005</c:v>
                </c:pt>
                <c:pt idx="6">
                  <c:v>0.69899999999999995</c:v>
                </c:pt>
              </c:numCache>
            </c:numRef>
          </c:xVal>
          <c:yVal>
            <c:numRef>
              <c:f>Sheet2!$W$59:$W$67</c:f>
              <c:numCache>
                <c:formatCode>General</c:formatCode>
                <c:ptCount val="9"/>
                <c:pt idx="0">
                  <c:v>-0.19500000000000001</c:v>
                </c:pt>
                <c:pt idx="1">
                  <c:v>-0.17399999999999999</c:v>
                </c:pt>
                <c:pt idx="2">
                  <c:v>-0.20499999999999999</c:v>
                </c:pt>
                <c:pt idx="3">
                  <c:v>-0.223</c:v>
                </c:pt>
                <c:pt idx="4">
                  <c:v>-0.28000000000000003</c:v>
                </c:pt>
                <c:pt idx="5">
                  <c:v>-0.34399999999999997</c:v>
                </c:pt>
                <c:pt idx="6">
                  <c:v>-0.35899999999999999</c:v>
                </c:pt>
                <c:pt idx="7">
                  <c:v>0</c:v>
                </c:pt>
                <c:pt idx="8">
                  <c:v>0</c:v>
                </c:pt>
              </c:numCache>
            </c:numRef>
          </c:yVal>
          <c:smooth val="0"/>
          <c:extLst>
            <c:ext xmlns:c16="http://schemas.microsoft.com/office/drawing/2014/chart" uri="{C3380CC4-5D6E-409C-BE32-E72D297353CC}">
              <c16:uniqueId val="{00000009-745A-0A49-ACBD-3842968AC887}"/>
            </c:ext>
          </c:extLst>
        </c:ser>
        <c:ser>
          <c:idx val="5"/>
          <c:order val="5"/>
          <c:tx>
            <c:v>Recall 0.5M</c:v>
          </c:tx>
          <c:spPr>
            <a:ln w="25400" cap="rnd">
              <a:noFill/>
              <a:round/>
            </a:ln>
            <a:effectLst/>
          </c:spPr>
          <c:marker>
            <c:symbol val="star"/>
            <c:size val="5"/>
            <c:spPr>
              <a:noFill/>
              <a:ln w="9525">
                <a:solidFill>
                  <a:schemeClr val="accent6"/>
                </a:solidFill>
              </a:ln>
              <a:effectLst/>
            </c:spPr>
          </c:marker>
          <c:trendline>
            <c:spPr>
              <a:ln w="19050" cap="rnd">
                <a:solidFill>
                  <a:schemeClr val="accent6"/>
                </a:solidFill>
                <a:prstDash val="dash"/>
              </a:ln>
              <a:effectLst/>
            </c:spPr>
            <c:trendlineType val="linear"/>
            <c:dispRSqr val="0"/>
            <c:dispEq val="0"/>
          </c:trendline>
          <c:xVal>
            <c:numRef>
              <c:f>Sheet2!$B$59:$B$67</c:f>
              <c:numCache>
                <c:formatCode>General</c:formatCode>
                <c:ptCount val="9"/>
                <c:pt idx="0">
                  <c:v>0.443</c:v>
                </c:pt>
                <c:pt idx="1">
                  <c:v>0.47099999999999997</c:v>
                </c:pt>
                <c:pt idx="2">
                  <c:v>0.49399999999999999</c:v>
                </c:pt>
                <c:pt idx="3">
                  <c:v>0.52800000000000002</c:v>
                </c:pt>
                <c:pt idx="4">
                  <c:v>0.57699999999999996</c:v>
                </c:pt>
                <c:pt idx="5">
                  <c:v>0.64300000000000002</c:v>
                </c:pt>
                <c:pt idx="6">
                  <c:v>0.71799999999999997</c:v>
                </c:pt>
                <c:pt idx="7">
                  <c:v>0.76300000000000001</c:v>
                </c:pt>
                <c:pt idx="8">
                  <c:v>0.79400000000000004</c:v>
                </c:pt>
              </c:numCache>
            </c:numRef>
          </c:xVal>
          <c:yVal>
            <c:numRef>
              <c:f>Sheet2!$X$59:$X$67</c:f>
              <c:numCache>
                <c:formatCode>General</c:formatCode>
                <c:ptCount val="9"/>
                <c:pt idx="0">
                  <c:v>-0.20899999999999999</c:v>
                </c:pt>
                <c:pt idx="1">
                  <c:v>-0.156</c:v>
                </c:pt>
                <c:pt idx="2">
                  <c:v>-0.17</c:v>
                </c:pt>
                <c:pt idx="3">
                  <c:v>-0.128</c:v>
                </c:pt>
                <c:pt idx="4">
                  <c:v>-0.16</c:v>
                </c:pt>
                <c:pt idx="5">
                  <c:v>-0.17399999999999999</c:v>
                </c:pt>
                <c:pt idx="6">
                  <c:v>-0.16500000000000001</c:v>
                </c:pt>
                <c:pt idx="7">
                  <c:v>-0.18</c:v>
                </c:pt>
                <c:pt idx="8">
                  <c:v>-0.192</c:v>
                </c:pt>
              </c:numCache>
            </c:numRef>
          </c:yVal>
          <c:smooth val="0"/>
          <c:extLst>
            <c:ext xmlns:c16="http://schemas.microsoft.com/office/drawing/2014/chart" uri="{C3380CC4-5D6E-409C-BE32-E72D297353CC}">
              <c16:uniqueId val="{0000000B-745A-0A49-ACBD-3842968AC887}"/>
            </c:ext>
          </c:extLst>
        </c:ser>
        <c:ser>
          <c:idx val="6"/>
          <c:order val="6"/>
          <c:tx>
            <c:v>Recall 1M</c:v>
          </c:tx>
          <c:spPr>
            <a:ln w="25400" cap="rnd">
              <a:noFill/>
              <a:round/>
            </a:ln>
            <a:effectLst/>
          </c:spPr>
          <c:marker>
            <c:symbol val="triangle"/>
            <c:size val="5"/>
            <c:spPr>
              <a:solidFill>
                <a:schemeClr val="accent1">
                  <a:lumMod val="60000"/>
                </a:schemeClr>
              </a:solidFill>
              <a:ln w="9525">
                <a:noFill/>
              </a:ln>
              <a:effectLst/>
            </c:spPr>
          </c:marker>
          <c:trendline>
            <c:spPr>
              <a:ln w="19050" cap="rnd">
                <a:solidFill>
                  <a:schemeClr val="accent1">
                    <a:lumMod val="60000"/>
                  </a:schemeClr>
                </a:solidFill>
                <a:prstDash val="dash"/>
              </a:ln>
              <a:effectLst/>
            </c:spPr>
            <c:trendlineType val="linear"/>
            <c:dispRSqr val="0"/>
            <c:dispEq val="0"/>
          </c:trendline>
          <c:xVal>
            <c:numRef>
              <c:f>Sheet2!$C$59:$C$67</c:f>
              <c:numCache>
                <c:formatCode>General</c:formatCode>
                <c:ptCount val="9"/>
                <c:pt idx="0">
                  <c:v>0.41799999999999998</c:v>
                </c:pt>
                <c:pt idx="1">
                  <c:v>0.45900000000000002</c:v>
                </c:pt>
                <c:pt idx="2">
                  <c:v>0.49</c:v>
                </c:pt>
                <c:pt idx="3">
                  <c:v>0.52700000000000002</c:v>
                </c:pt>
                <c:pt idx="4">
                  <c:v>0.57699999999999996</c:v>
                </c:pt>
                <c:pt idx="5">
                  <c:v>0.64200000000000002</c:v>
                </c:pt>
                <c:pt idx="6">
                  <c:v>0.71699999999999997</c:v>
                </c:pt>
                <c:pt idx="7">
                  <c:v>0.76100000000000001</c:v>
                </c:pt>
                <c:pt idx="8">
                  <c:v>0.79</c:v>
                </c:pt>
              </c:numCache>
            </c:numRef>
          </c:xVal>
          <c:yVal>
            <c:numRef>
              <c:f>Sheet2!$Y$59:$Y$67</c:f>
              <c:numCache>
                <c:formatCode>General</c:formatCode>
                <c:ptCount val="9"/>
                <c:pt idx="0">
                  <c:v>-0.23499999999999999</c:v>
                </c:pt>
                <c:pt idx="1">
                  <c:v>-0.155</c:v>
                </c:pt>
                <c:pt idx="2">
                  <c:v>-0.14599999999999999</c:v>
                </c:pt>
                <c:pt idx="3">
                  <c:v>-0.14399999999999999</c:v>
                </c:pt>
                <c:pt idx="4">
                  <c:v>-0.158</c:v>
                </c:pt>
                <c:pt idx="5">
                  <c:v>-0.16400000000000001</c:v>
                </c:pt>
                <c:pt idx="6">
                  <c:v>-0.151</c:v>
                </c:pt>
                <c:pt idx="7">
                  <c:v>-0.14699999999999999</c:v>
                </c:pt>
                <c:pt idx="8">
                  <c:v>-0.17</c:v>
                </c:pt>
              </c:numCache>
            </c:numRef>
          </c:yVal>
          <c:smooth val="0"/>
          <c:extLst>
            <c:ext xmlns:c16="http://schemas.microsoft.com/office/drawing/2014/chart" uri="{C3380CC4-5D6E-409C-BE32-E72D297353CC}">
              <c16:uniqueId val="{0000000D-745A-0A49-ACBD-3842968AC887}"/>
            </c:ext>
          </c:extLst>
        </c:ser>
        <c:ser>
          <c:idx val="7"/>
          <c:order val="7"/>
          <c:tx>
            <c:v>Recall 4.5M</c:v>
          </c:tx>
          <c:spPr>
            <a:ln w="25400" cap="rnd">
              <a:noFill/>
              <a:round/>
            </a:ln>
            <a:effectLst/>
          </c:spPr>
          <c:marker>
            <c:symbol val="x"/>
            <c:size val="5"/>
            <c:spPr>
              <a:noFill/>
              <a:ln w="9525">
                <a:solidFill>
                  <a:schemeClr val="accent2">
                    <a:lumMod val="60000"/>
                  </a:schemeClr>
                </a:solidFill>
              </a:ln>
              <a:effectLst/>
            </c:spPr>
          </c:marker>
          <c:trendline>
            <c:spPr>
              <a:ln w="19050" cap="rnd">
                <a:solidFill>
                  <a:schemeClr val="accent2">
                    <a:lumMod val="60000"/>
                  </a:schemeClr>
                </a:solidFill>
                <a:prstDash val="dash"/>
              </a:ln>
              <a:effectLst/>
            </c:spPr>
            <c:trendlineType val="linear"/>
            <c:dispRSqr val="0"/>
            <c:dispEq val="0"/>
          </c:trendline>
          <c:xVal>
            <c:numRef>
              <c:f>Sheet2!$D$59:$D$67</c:f>
              <c:numCache>
                <c:formatCode>General</c:formatCode>
                <c:ptCount val="9"/>
                <c:pt idx="0">
                  <c:v>0.41799999999999998</c:v>
                </c:pt>
                <c:pt idx="1">
                  <c:v>0.45900000000000002</c:v>
                </c:pt>
                <c:pt idx="2">
                  <c:v>0.49</c:v>
                </c:pt>
                <c:pt idx="3">
                  <c:v>0.52700000000000002</c:v>
                </c:pt>
                <c:pt idx="4">
                  <c:v>0.57699999999999996</c:v>
                </c:pt>
                <c:pt idx="5">
                  <c:v>0.64300000000000002</c:v>
                </c:pt>
                <c:pt idx="6">
                  <c:v>0.71599999999999997</c:v>
                </c:pt>
                <c:pt idx="7">
                  <c:v>0.75900000000000001</c:v>
                </c:pt>
                <c:pt idx="8">
                  <c:v>0.78800000000000003</c:v>
                </c:pt>
              </c:numCache>
            </c:numRef>
          </c:xVal>
          <c:yVal>
            <c:numRef>
              <c:f>Sheet2!$Z$59:$Z$67</c:f>
              <c:numCache>
                <c:formatCode>General</c:formatCode>
                <c:ptCount val="9"/>
                <c:pt idx="0">
                  <c:v>-0.23599999999999999</c:v>
                </c:pt>
                <c:pt idx="1">
                  <c:v>-0.13400000000000001</c:v>
                </c:pt>
                <c:pt idx="2">
                  <c:v>-0.13900000000000001</c:v>
                </c:pt>
                <c:pt idx="3">
                  <c:v>-0.13800000000000001</c:v>
                </c:pt>
                <c:pt idx="4">
                  <c:v>-0.154</c:v>
                </c:pt>
                <c:pt idx="5">
                  <c:v>-0.16600000000000001</c:v>
                </c:pt>
                <c:pt idx="6">
                  <c:v>-0.13800000000000001</c:v>
                </c:pt>
                <c:pt idx="7">
                  <c:v>-0.13200000000000001</c:v>
                </c:pt>
                <c:pt idx="8">
                  <c:v>-0.13200000000000001</c:v>
                </c:pt>
              </c:numCache>
            </c:numRef>
          </c:yVal>
          <c:smooth val="0"/>
          <c:extLst>
            <c:ext xmlns:c16="http://schemas.microsoft.com/office/drawing/2014/chart" uri="{C3380CC4-5D6E-409C-BE32-E72D297353CC}">
              <c16:uniqueId val="{0000000F-745A-0A49-ACBD-3842968AC887}"/>
            </c:ext>
          </c:extLst>
        </c:ser>
        <c:dLbls>
          <c:showLegendKey val="0"/>
          <c:showVal val="0"/>
          <c:showCatName val="0"/>
          <c:showSerName val="0"/>
          <c:showPercent val="0"/>
          <c:showBubbleSize val="0"/>
        </c:dLbls>
        <c:axId val="1826748111"/>
        <c:axId val="1826717599"/>
      </c:scatterChart>
      <c:valAx>
        <c:axId val="1826748111"/>
        <c:scaling>
          <c:orientation val="minMax"/>
          <c:min val="0.35000000000000003"/>
        </c:scaling>
        <c:delete val="0"/>
        <c:axPos val="b"/>
        <c:majorGridlines>
          <c:spPr>
            <a:ln w="9525" cap="flat" cmpd="sng" algn="ctr">
              <a:solidFill>
                <a:schemeClr val="bg1">
                  <a:lumMod val="9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bg2">
                        <a:lumMod val="10000"/>
                      </a:schemeClr>
                    </a:solidFill>
                    <a:latin typeface="Times New Roman" panose="02020603050405020304" pitchFamily="18" charset="0"/>
                    <a:ea typeface="+mn-ea"/>
                    <a:cs typeface="Times New Roman" panose="02020603050405020304" pitchFamily="18" charset="0"/>
                  </a:defRPr>
                </a:pPr>
                <a:r>
                  <a:rPr lang="en-US"/>
                  <a:t>Class Imbalance (D)</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bg2">
                      <a:lumMod val="10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bg2">
                    <a:lumMod val="10000"/>
                  </a:schemeClr>
                </a:solidFill>
                <a:latin typeface="Times New Roman" panose="02020603050405020304" pitchFamily="18" charset="0"/>
                <a:ea typeface="+mn-ea"/>
                <a:cs typeface="Times New Roman" panose="02020603050405020304" pitchFamily="18" charset="0"/>
              </a:defRPr>
            </a:pPr>
            <a:endParaRPr lang="en-US"/>
          </a:p>
        </c:txPr>
        <c:crossAx val="1826717599"/>
        <c:crosses val="autoZero"/>
        <c:crossBetween val="midCat"/>
      </c:valAx>
      <c:valAx>
        <c:axId val="1826717599"/>
        <c:scaling>
          <c:orientation val="minMax"/>
        </c:scaling>
        <c:delete val="0"/>
        <c:axPos val="l"/>
        <c:majorGridlines>
          <c:spPr>
            <a:ln w="9525" cap="flat" cmpd="sng" algn="ctr">
              <a:solidFill>
                <a:schemeClr val="bg2">
                  <a:lumMod val="90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bg2">
                        <a:lumMod val="10000"/>
                      </a:schemeClr>
                    </a:solidFill>
                    <a:latin typeface="Times New Roman" panose="02020603050405020304" pitchFamily="18" charset="0"/>
                    <a:ea typeface="+mn-ea"/>
                    <a:cs typeface="Times New Roman" panose="02020603050405020304" pitchFamily="18" charset="0"/>
                  </a:defRPr>
                </a:pPr>
                <a:r>
                  <a:rPr lang="en-US"/>
                  <a:t>Pearson Correlation Coefficient with Class Rank </a:t>
                </a:r>
              </a:p>
            </c:rich>
          </c:tx>
          <c:layout>
            <c:manualLayout>
              <c:xMode val="edge"/>
              <c:yMode val="edge"/>
              <c:x val="1.7201748080786398E-2"/>
              <c:y val="0.14315126571443346"/>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bg2">
                      <a:lumMod val="10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bg2">
                    <a:lumMod val="10000"/>
                  </a:schemeClr>
                </a:solidFill>
                <a:latin typeface="Times New Roman" panose="02020603050405020304" pitchFamily="18" charset="0"/>
                <a:ea typeface="+mn-ea"/>
                <a:cs typeface="Times New Roman" panose="02020603050405020304" pitchFamily="18" charset="0"/>
              </a:defRPr>
            </a:pPr>
            <a:endParaRPr lang="en-US"/>
          </a:p>
        </c:txPr>
        <c:crossAx val="1826748111"/>
        <c:crosses val="autoZero"/>
        <c:crossBetween val="midCat"/>
      </c:valAx>
      <c:spPr>
        <a:noFill/>
        <a:ln>
          <a:noFill/>
        </a:ln>
        <a:effectLst/>
      </c:spPr>
    </c:plotArea>
    <c:legend>
      <c:legendPos val="t"/>
      <c:legendEntry>
        <c:idx val="8"/>
        <c:delete val="1"/>
      </c:legendEntry>
      <c:legendEntry>
        <c:idx val="9"/>
        <c:delete val="1"/>
      </c:legendEntry>
      <c:legendEntry>
        <c:idx val="10"/>
        <c:delete val="1"/>
      </c:legendEntry>
      <c:legendEntry>
        <c:idx val="11"/>
        <c:delete val="1"/>
      </c:legendEntry>
      <c:legendEntry>
        <c:idx val="12"/>
        <c:delete val="1"/>
      </c:legendEntry>
      <c:legendEntry>
        <c:idx val="13"/>
        <c:delete val="1"/>
      </c:legendEntry>
      <c:legendEntry>
        <c:idx val="14"/>
        <c:delete val="1"/>
      </c:legendEntry>
      <c:legendEntry>
        <c:idx val="15"/>
        <c:delete val="1"/>
      </c:legendEntry>
      <c:layout>
        <c:manualLayout>
          <c:xMode val="edge"/>
          <c:yMode val="edge"/>
          <c:x val="7.5838344809043608E-3"/>
          <c:y val="7.3108267716535433E-2"/>
          <c:w val="0.97342817463027831"/>
          <c:h val="8.4139928711337908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bg2">
                  <a:lumMod val="10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bg2">
              <a:lumMod val="10000"/>
            </a:schemeClr>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791298376599692"/>
          <c:y val="0.14449706097706655"/>
          <c:w val="0.88544558651794592"/>
          <c:h val="0.73194427337710044"/>
        </c:manualLayout>
      </c:layout>
      <c:barChart>
        <c:barDir val="col"/>
        <c:grouping val="clustered"/>
        <c:varyColors val="0"/>
        <c:ser>
          <c:idx val="0"/>
          <c:order val="0"/>
          <c:tx>
            <c:strRef>
              <c:f>Sheet1!$B$5</c:f>
              <c:strCache>
                <c:ptCount val="1"/>
                <c:pt idx="0">
                  <c:v>BLEU</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Sheet1!$C$4:$D$4</c:f>
              <c:strCache>
                <c:ptCount val="2"/>
                <c:pt idx="0">
                  <c:v>Fluency and Grammar</c:v>
                </c:pt>
                <c:pt idx="1">
                  <c:v>Semantics</c:v>
                </c:pt>
              </c:strCache>
            </c:strRef>
          </c:cat>
          <c:val>
            <c:numRef>
              <c:f>Sheet1!$C$5:$D$5</c:f>
              <c:numCache>
                <c:formatCode>0.00</c:formatCode>
                <c:ptCount val="2"/>
                <c:pt idx="0">
                  <c:v>0.44400000000000001</c:v>
                </c:pt>
                <c:pt idx="1">
                  <c:v>0.5</c:v>
                </c:pt>
              </c:numCache>
            </c:numRef>
          </c:val>
          <c:extLst>
            <c:ext xmlns:c16="http://schemas.microsoft.com/office/drawing/2014/chart" uri="{C3380CC4-5D6E-409C-BE32-E72D297353CC}">
              <c16:uniqueId val="{00000000-8DD8-6C4B-ACC9-725609059A16}"/>
            </c:ext>
          </c:extLst>
        </c:ser>
        <c:ser>
          <c:idx val="1"/>
          <c:order val="1"/>
          <c:tx>
            <c:strRef>
              <c:f>Sheet1!$B$6</c:f>
              <c:strCache>
                <c:ptCount val="1"/>
                <c:pt idx="0">
                  <c:v>ChrF1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Sheet1!$C$4:$D$4</c:f>
              <c:strCache>
                <c:ptCount val="2"/>
                <c:pt idx="0">
                  <c:v>Fluency and Grammar</c:v>
                </c:pt>
                <c:pt idx="1">
                  <c:v>Semantics</c:v>
                </c:pt>
              </c:strCache>
            </c:strRef>
          </c:cat>
          <c:val>
            <c:numRef>
              <c:f>Sheet1!$C$6:$D$6</c:f>
              <c:numCache>
                <c:formatCode>0.00</c:formatCode>
                <c:ptCount val="2"/>
                <c:pt idx="0">
                  <c:v>0.27800000000000002</c:v>
                </c:pt>
                <c:pt idx="1">
                  <c:v>0.77800000000000002</c:v>
                </c:pt>
              </c:numCache>
            </c:numRef>
          </c:val>
          <c:extLst>
            <c:ext xmlns:c16="http://schemas.microsoft.com/office/drawing/2014/chart" uri="{C3380CC4-5D6E-409C-BE32-E72D297353CC}">
              <c16:uniqueId val="{00000001-8DD8-6C4B-ACC9-725609059A16}"/>
            </c:ext>
          </c:extLst>
        </c:ser>
        <c:ser>
          <c:idx val="2"/>
          <c:order val="2"/>
          <c:tx>
            <c:strRef>
              <c:f>Sheet1!$B$7</c:f>
              <c:strCache>
                <c:ptCount val="1"/>
                <c:pt idx="0">
                  <c:v>MacroF1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Sheet1!$C$4:$D$4</c:f>
              <c:strCache>
                <c:ptCount val="2"/>
                <c:pt idx="0">
                  <c:v>Fluency and Grammar</c:v>
                </c:pt>
                <c:pt idx="1">
                  <c:v>Semantics</c:v>
                </c:pt>
              </c:strCache>
            </c:strRef>
          </c:cat>
          <c:val>
            <c:numRef>
              <c:f>Sheet1!$C$7:$D$7</c:f>
              <c:numCache>
                <c:formatCode>0.00</c:formatCode>
                <c:ptCount val="2"/>
                <c:pt idx="0">
                  <c:v>0.222</c:v>
                </c:pt>
                <c:pt idx="1">
                  <c:v>0.72199999999999998</c:v>
                </c:pt>
              </c:numCache>
            </c:numRef>
          </c:val>
          <c:extLst>
            <c:ext xmlns:c16="http://schemas.microsoft.com/office/drawing/2014/chart" uri="{C3380CC4-5D6E-409C-BE32-E72D297353CC}">
              <c16:uniqueId val="{00000002-8DD8-6C4B-ACC9-725609059A16}"/>
            </c:ext>
          </c:extLst>
        </c:ser>
        <c:ser>
          <c:idx val="3"/>
          <c:order val="3"/>
          <c:tx>
            <c:strRef>
              <c:f>Sheet1!$B$8</c:f>
              <c:strCache>
                <c:ptCount val="1"/>
                <c:pt idx="0">
                  <c:v>MicroF1</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Sheet1!$C$4:$D$4</c:f>
              <c:strCache>
                <c:ptCount val="2"/>
                <c:pt idx="0">
                  <c:v>Fluency and Grammar</c:v>
                </c:pt>
                <c:pt idx="1">
                  <c:v>Semantics</c:v>
                </c:pt>
              </c:strCache>
            </c:strRef>
          </c:cat>
          <c:val>
            <c:numRef>
              <c:f>Sheet1!$C$8:$D$8</c:f>
              <c:numCache>
                <c:formatCode>0.00</c:formatCode>
                <c:ptCount val="2"/>
                <c:pt idx="0">
                  <c:v>0.33300000000000002</c:v>
                </c:pt>
                <c:pt idx="1">
                  <c:v>0.61099999999999999</c:v>
                </c:pt>
              </c:numCache>
            </c:numRef>
          </c:val>
          <c:extLst>
            <c:ext xmlns:c16="http://schemas.microsoft.com/office/drawing/2014/chart" uri="{C3380CC4-5D6E-409C-BE32-E72D297353CC}">
              <c16:uniqueId val="{00000003-8DD8-6C4B-ACC9-725609059A16}"/>
            </c:ext>
          </c:extLst>
        </c:ser>
        <c:ser>
          <c:idx val="4"/>
          <c:order val="4"/>
          <c:tx>
            <c:strRef>
              <c:f>Sheet1!$B$9</c:f>
              <c:strCache>
                <c:ptCount val="1"/>
                <c:pt idx="0">
                  <c:v>BLEURTmean</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Sheet1!$C$4:$D$4</c:f>
              <c:strCache>
                <c:ptCount val="2"/>
                <c:pt idx="0">
                  <c:v>Fluency and Grammar</c:v>
                </c:pt>
                <c:pt idx="1">
                  <c:v>Semantics</c:v>
                </c:pt>
              </c:strCache>
            </c:strRef>
          </c:cat>
          <c:val>
            <c:numRef>
              <c:f>Sheet1!$C$9:$D$9</c:f>
              <c:numCache>
                <c:formatCode>0.00</c:formatCode>
                <c:ptCount val="2"/>
                <c:pt idx="0">
                  <c:v>0.44400000000000001</c:v>
                </c:pt>
                <c:pt idx="1">
                  <c:v>0.83299999999999996</c:v>
                </c:pt>
              </c:numCache>
            </c:numRef>
          </c:val>
          <c:extLst>
            <c:ext xmlns:c16="http://schemas.microsoft.com/office/drawing/2014/chart" uri="{C3380CC4-5D6E-409C-BE32-E72D297353CC}">
              <c16:uniqueId val="{00000004-8DD8-6C4B-ACC9-725609059A16}"/>
            </c:ext>
          </c:extLst>
        </c:ser>
        <c:ser>
          <c:idx val="5"/>
          <c:order val="5"/>
          <c:tx>
            <c:strRef>
              <c:f>Sheet1!$B$10</c:f>
              <c:strCache>
                <c:ptCount val="1"/>
                <c:pt idx="0">
                  <c:v>BLEURTmedian</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Sheet1!$C$4:$D$4</c:f>
              <c:strCache>
                <c:ptCount val="2"/>
                <c:pt idx="0">
                  <c:v>Fluency and Grammar</c:v>
                </c:pt>
                <c:pt idx="1">
                  <c:v>Semantics</c:v>
                </c:pt>
              </c:strCache>
            </c:strRef>
          </c:cat>
          <c:val>
            <c:numRef>
              <c:f>Sheet1!$C$10:$D$10</c:f>
              <c:numCache>
                <c:formatCode>0.00</c:formatCode>
                <c:ptCount val="2"/>
                <c:pt idx="0">
                  <c:v>0.61099999999999999</c:v>
                </c:pt>
                <c:pt idx="1">
                  <c:v>0.66700000000000004</c:v>
                </c:pt>
              </c:numCache>
            </c:numRef>
          </c:val>
          <c:extLst>
            <c:ext xmlns:c16="http://schemas.microsoft.com/office/drawing/2014/chart" uri="{C3380CC4-5D6E-409C-BE32-E72D297353CC}">
              <c16:uniqueId val="{00000005-8DD8-6C4B-ACC9-725609059A16}"/>
            </c:ext>
          </c:extLst>
        </c:ser>
        <c:dLbls>
          <c:dLblPos val="outEnd"/>
          <c:showLegendKey val="0"/>
          <c:showVal val="1"/>
          <c:showCatName val="0"/>
          <c:showSerName val="0"/>
          <c:showPercent val="0"/>
          <c:showBubbleSize val="0"/>
        </c:dLbls>
        <c:gapWidth val="219"/>
        <c:overlap val="-27"/>
        <c:axId val="1723444256"/>
        <c:axId val="1723574496"/>
      </c:barChart>
      <c:catAx>
        <c:axId val="1723444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rgbClr val="002060"/>
                </a:solidFill>
                <a:latin typeface="+mn-lt"/>
                <a:ea typeface="+mn-ea"/>
                <a:cs typeface="+mn-cs"/>
              </a:defRPr>
            </a:pPr>
            <a:endParaRPr lang="en-US"/>
          </a:p>
        </c:txPr>
        <c:crossAx val="1723574496"/>
        <c:crosses val="autoZero"/>
        <c:auto val="1"/>
        <c:lblAlgn val="ctr"/>
        <c:lblOffset val="100"/>
        <c:noMultiLvlLbl val="0"/>
      </c:catAx>
      <c:valAx>
        <c:axId val="1723574496"/>
        <c:scaling>
          <c:orientation val="minMax"/>
        </c:scaling>
        <c:delete val="0"/>
        <c:axPos val="l"/>
        <c:title>
          <c:tx>
            <c:rich>
              <a:bodyPr rot="-5400000" spcFirstLastPara="1" vertOverflow="ellipsis" vert="horz" wrap="square" anchor="ctr" anchorCtr="1"/>
              <a:lstStyle/>
              <a:p>
                <a:pPr>
                  <a:defRPr sz="1400" b="0" i="0" u="none" strike="noStrike" kern="1200" baseline="0">
                    <a:solidFill>
                      <a:srgbClr val="002060"/>
                    </a:solidFill>
                    <a:latin typeface="+mn-lt"/>
                    <a:ea typeface="+mn-ea"/>
                    <a:cs typeface="+mn-cs"/>
                  </a:defRPr>
                </a:pPr>
                <a:r>
                  <a:rPr lang="en-US" sz="1400"/>
                  <a:t>𝜏 with Human Judgements </a:t>
                </a:r>
              </a:p>
            </c:rich>
          </c:tx>
          <c:layout>
            <c:manualLayout>
              <c:xMode val="edge"/>
              <c:yMode val="edge"/>
              <c:x val="1.2516211763813043E-2"/>
              <c:y val="0.19178868496286067"/>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crossAx val="1723444256"/>
        <c:crosses val="autoZero"/>
        <c:crossBetween val="between"/>
      </c:valAx>
      <c:spPr>
        <a:noFill/>
        <a:ln>
          <a:noFill/>
        </a:ln>
        <a:effectLst/>
      </c:spPr>
    </c:plotArea>
    <c:legend>
      <c:legendPos val="b"/>
      <c:layout>
        <c:manualLayout>
          <c:xMode val="edge"/>
          <c:yMode val="edge"/>
          <c:x val="0.16516102807903729"/>
          <c:y val="3.174800841506914E-2"/>
          <c:w val="0.68658355667805671"/>
          <c:h val="6.8529972303519593E-2"/>
        </c:manualLayout>
      </c:layout>
      <c:overlay val="0"/>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rgbClr val="002060"/>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074383899201099E-2"/>
          <c:y val="0.13619826921056918"/>
          <c:w val="0.90120848399784803"/>
          <c:h val="0.75840610552954535"/>
        </c:manualLayout>
      </c:layout>
      <c:barChart>
        <c:barDir val="col"/>
        <c:grouping val="clustered"/>
        <c:varyColors val="0"/>
        <c:ser>
          <c:idx val="0"/>
          <c:order val="0"/>
          <c:tx>
            <c:strRef>
              <c:f>Sheet1!$I$12</c:f>
              <c:strCache>
                <c:ptCount val="1"/>
                <c:pt idx="0">
                  <c:v>*BLEU</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Sheet1!$H$13:$H$15</c:f>
              <c:strCache>
                <c:ptCount val="3"/>
                <c:pt idx="0">
                  <c:v>2017 (13)</c:v>
                </c:pt>
                <c:pt idx="1">
                  <c:v>2018 (14)</c:v>
                </c:pt>
                <c:pt idx="2">
                  <c:v>2019 (18)</c:v>
                </c:pt>
              </c:strCache>
            </c:strRef>
          </c:cat>
          <c:val>
            <c:numRef>
              <c:f>Sheet1!$I$13:$I$15</c:f>
              <c:numCache>
                <c:formatCode>General</c:formatCode>
                <c:ptCount val="3"/>
                <c:pt idx="0">
                  <c:v>5</c:v>
                </c:pt>
                <c:pt idx="1">
                  <c:v>1</c:v>
                </c:pt>
                <c:pt idx="2">
                  <c:v>3</c:v>
                </c:pt>
              </c:numCache>
            </c:numRef>
          </c:val>
          <c:extLst>
            <c:ext xmlns:c16="http://schemas.microsoft.com/office/drawing/2014/chart" uri="{C3380CC4-5D6E-409C-BE32-E72D297353CC}">
              <c16:uniqueId val="{00000000-F01F-AD48-8537-6446248DAEE5}"/>
            </c:ext>
          </c:extLst>
        </c:ser>
        <c:ser>
          <c:idx val="1"/>
          <c:order val="1"/>
          <c:tx>
            <c:strRef>
              <c:f>Sheet1!$J$12</c:f>
              <c:strCache>
                <c:ptCount val="1"/>
                <c:pt idx="0">
                  <c:v>BLEU</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Sheet1!$H$13:$H$15</c:f>
              <c:strCache>
                <c:ptCount val="3"/>
                <c:pt idx="0">
                  <c:v>2017 (13)</c:v>
                </c:pt>
                <c:pt idx="1">
                  <c:v>2018 (14)</c:v>
                </c:pt>
                <c:pt idx="2">
                  <c:v>2019 (18)</c:v>
                </c:pt>
              </c:strCache>
            </c:strRef>
          </c:cat>
          <c:val>
            <c:numRef>
              <c:f>Sheet1!$J$13:$J$15</c:f>
              <c:numCache>
                <c:formatCode>General</c:formatCode>
                <c:ptCount val="3"/>
                <c:pt idx="0">
                  <c:v>4</c:v>
                </c:pt>
                <c:pt idx="1">
                  <c:v>2</c:v>
                </c:pt>
                <c:pt idx="2">
                  <c:v>3</c:v>
                </c:pt>
              </c:numCache>
            </c:numRef>
          </c:val>
          <c:extLst>
            <c:ext xmlns:c16="http://schemas.microsoft.com/office/drawing/2014/chart" uri="{C3380CC4-5D6E-409C-BE32-E72D297353CC}">
              <c16:uniqueId val="{00000001-F01F-AD48-8537-6446248DAEE5}"/>
            </c:ext>
          </c:extLst>
        </c:ser>
        <c:ser>
          <c:idx val="2"/>
          <c:order val="2"/>
          <c:tx>
            <c:strRef>
              <c:f>Sheet1!$K$12</c:f>
              <c:strCache>
                <c:ptCount val="1"/>
                <c:pt idx="0">
                  <c:v>MacroF1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Sheet1!$H$13:$H$15</c:f>
              <c:strCache>
                <c:ptCount val="3"/>
                <c:pt idx="0">
                  <c:v>2017 (13)</c:v>
                </c:pt>
                <c:pt idx="1">
                  <c:v>2018 (14)</c:v>
                </c:pt>
                <c:pt idx="2">
                  <c:v>2019 (18)</c:v>
                </c:pt>
              </c:strCache>
            </c:strRef>
          </c:cat>
          <c:val>
            <c:numRef>
              <c:f>Sheet1!$K$13:$K$15</c:f>
              <c:numCache>
                <c:formatCode>General</c:formatCode>
                <c:ptCount val="3"/>
                <c:pt idx="0">
                  <c:v>2</c:v>
                </c:pt>
                <c:pt idx="1">
                  <c:v>3</c:v>
                </c:pt>
                <c:pt idx="2">
                  <c:v>6</c:v>
                </c:pt>
              </c:numCache>
            </c:numRef>
          </c:val>
          <c:extLst>
            <c:ext xmlns:c16="http://schemas.microsoft.com/office/drawing/2014/chart" uri="{C3380CC4-5D6E-409C-BE32-E72D297353CC}">
              <c16:uniqueId val="{00000002-F01F-AD48-8537-6446248DAEE5}"/>
            </c:ext>
          </c:extLst>
        </c:ser>
        <c:ser>
          <c:idx val="3"/>
          <c:order val="3"/>
          <c:tx>
            <c:strRef>
              <c:f>Sheet1!$L$12</c:f>
              <c:strCache>
                <c:ptCount val="1"/>
                <c:pt idx="0">
                  <c:v>MicroF1</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Sheet1!$H$13:$H$15</c:f>
              <c:strCache>
                <c:ptCount val="3"/>
                <c:pt idx="0">
                  <c:v>2017 (13)</c:v>
                </c:pt>
                <c:pt idx="1">
                  <c:v>2018 (14)</c:v>
                </c:pt>
                <c:pt idx="2">
                  <c:v>2019 (18)</c:v>
                </c:pt>
              </c:strCache>
            </c:strRef>
          </c:cat>
          <c:val>
            <c:numRef>
              <c:f>Sheet1!$L$13:$L$15</c:f>
              <c:numCache>
                <c:formatCode>General</c:formatCode>
                <c:ptCount val="3"/>
                <c:pt idx="0">
                  <c:v>2</c:v>
                </c:pt>
                <c:pt idx="1">
                  <c:v>2</c:v>
                </c:pt>
                <c:pt idx="2">
                  <c:v>3</c:v>
                </c:pt>
              </c:numCache>
            </c:numRef>
          </c:val>
          <c:extLst>
            <c:ext xmlns:c16="http://schemas.microsoft.com/office/drawing/2014/chart" uri="{C3380CC4-5D6E-409C-BE32-E72D297353CC}">
              <c16:uniqueId val="{00000003-F01F-AD48-8537-6446248DAEE5}"/>
            </c:ext>
          </c:extLst>
        </c:ser>
        <c:ser>
          <c:idx val="4"/>
          <c:order val="4"/>
          <c:tx>
            <c:strRef>
              <c:f>Sheet1!$M$12</c:f>
              <c:strCache>
                <c:ptCount val="1"/>
                <c:pt idx="0">
                  <c:v>ChrF1</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Sheet1!$H$13:$H$15</c:f>
              <c:strCache>
                <c:ptCount val="3"/>
                <c:pt idx="0">
                  <c:v>2017 (13)</c:v>
                </c:pt>
                <c:pt idx="1">
                  <c:v>2018 (14)</c:v>
                </c:pt>
                <c:pt idx="2">
                  <c:v>2019 (18)</c:v>
                </c:pt>
              </c:strCache>
            </c:strRef>
          </c:cat>
          <c:val>
            <c:numRef>
              <c:f>Sheet1!$M$13:$M$15</c:f>
              <c:numCache>
                <c:formatCode>General</c:formatCode>
                <c:ptCount val="3"/>
                <c:pt idx="0">
                  <c:v>6</c:v>
                </c:pt>
                <c:pt idx="1">
                  <c:v>6</c:v>
                </c:pt>
                <c:pt idx="2">
                  <c:v>5</c:v>
                </c:pt>
              </c:numCache>
            </c:numRef>
          </c:val>
          <c:extLst>
            <c:ext xmlns:c16="http://schemas.microsoft.com/office/drawing/2014/chart" uri="{C3380CC4-5D6E-409C-BE32-E72D297353CC}">
              <c16:uniqueId val="{00000004-F01F-AD48-8537-6446248DAEE5}"/>
            </c:ext>
          </c:extLst>
        </c:ser>
        <c:dLbls>
          <c:dLblPos val="outEnd"/>
          <c:showLegendKey val="0"/>
          <c:showVal val="1"/>
          <c:showCatName val="0"/>
          <c:showSerName val="0"/>
          <c:showPercent val="0"/>
          <c:showBubbleSize val="0"/>
        </c:dLbls>
        <c:gapWidth val="219"/>
        <c:overlap val="-27"/>
        <c:axId val="1784184928"/>
        <c:axId val="1784017184"/>
      </c:barChart>
      <c:catAx>
        <c:axId val="1784184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crossAx val="1784017184"/>
        <c:crosses val="autoZero"/>
        <c:auto val="1"/>
        <c:lblAlgn val="ctr"/>
        <c:lblOffset val="100"/>
        <c:noMultiLvlLbl val="0"/>
      </c:catAx>
      <c:valAx>
        <c:axId val="1784017184"/>
        <c:scaling>
          <c:orientation val="minMax"/>
        </c:scaling>
        <c:delete val="0"/>
        <c:axPos val="l"/>
        <c:title>
          <c:tx>
            <c:rich>
              <a:bodyPr rot="-5400000" spcFirstLastPara="1" vertOverflow="ellipsis" vert="horz" wrap="square" anchor="ctr" anchorCtr="1"/>
              <a:lstStyle/>
              <a:p>
                <a:pPr>
                  <a:defRPr sz="1600" b="0" i="0" u="none" strike="noStrike" kern="1200" baseline="0">
                    <a:solidFill>
                      <a:srgbClr val="002060"/>
                    </a:solidFill>
                    <a:latin typeface="+mn-lt"/>
                    <a:ea typeface="+mn-ea"/>
                    <a:cs typeface="+mn-cs"/>
                  </a:defRPr>
                </a:pPr>
                <a:r>
                  <a:rPr lang="en-US" sz="1600" dirty="0"/>
                  <a:t>Wins</a:t>
                </a:r>
              </a:p>
            </c:rich>
          </c:tx>
          <c:overlay val="0"/>
          <c:spPr>
            <a:noFill/>
            <a:ln>
              <a:noFill/>
            </a:ln>
            <a:effectLst/>
          </c:spPr>
          <c:txPr>
            <a:bodyPr rot="-5400000" spcFirstLastPara="1" vertOverflow="ellipsis" vert="horz" wrap="square" anchor="ctr" anchorCtr="1"/>
            <a:lstStyle/>
            <a:p>
              <a:pPr>
                <a:defRPr sz="1600" b="0" i="0" u="none" strike="noStrike" kern="1200" baseline="0">
                  <a:solidFill>
                    <a:srgbClr val="00206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crossAx val="17841849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rgbClr val="00206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rgbClr val="002060"/>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0" i="0" u="none" strike="noStrike" kern="1200" spc="0" baseline="0">
                <a:solidFill>
                  <a:srgbClr val="002060"/>
                </a:solidFill>
                <a:latin typeface="+mn-lt"/>
                <a:ea typeface="+mn-ea"/>
                <a:cs typeface="+mn-cs"/>
              </a:defRPr>
            </a:pPr>
            <a:r>
              <a:rPr lang="en-US" dirty="0" err="1"/>
              <a:t>mAP</a:t>
            </a:r>
            <a:r>
              <a:rPr lang="en-US" dirty="0"/>
              <a:t> </a:t>
            </a:r>
            <a:r>
              <a:rPr lang="en-US" dirty="0" err="1"/>
              <a:t>in+ext</a:t>
            </a:r>
            <a:r>
              <a:rPr lang="en-US" dirty="0"/>
              <a:t> Domain</a:t>
            </a:r>
          </a:p>
        </c:rich>
      </c:tx>
      <c:overlay val="0"/>
      <c:spPr>
        <a:noFill/>
        <a:ln>
          <a:noFill/>
        </a:ln>
        <a:effectLst/>
      </c:spPr>
      <c:txPr>
        <a:bodyPr rot="0" spcFirstLastPara="1" vertOverflow="ellipsis" vert="horz" wrap="square" anchor="ctr" anchorCtr="1"/>
        <a:lstStyle/>
        <a:p>
          <a:pPr>
            <a:defRPr sz="1680" b="0" i="0" u="none" strike="noStrike" kern="1200" spc="0" baseline="0">
              <a:solidFill>
                <a:srgbClr val="002060"/>
              </a:solidFill>
              <a:latin typeface="+mn-lt"/>
              <a:ea typeface="+mn-ea"/>
              <a:cs typeface="+mn-cs"/>
            </a:defRPr>
          </a:pPr>
          <a:endParaRPr lang="en-US"/>
        </a:p>
      </c:txPr>
    </c:title>
    <c:autoTitleDeleted val="0"/>
    <c:plotArea>
      <c:layout>
        <c:manualLayout>
          <c:layoutTarget val="inner"/>
          <c:xMode val="edge"/>
          <c:yMode val="edge"/>
          <c:x val="0.10334733158355204"/>
          <c:y val="0.2266447944006999"/>
          <c:w val="0.86609711286089242"/>
          <c:h val="0.66599409448818903"/>
        </c:manualLayout>
      </c:layout>
      <c:barChart>
        <c:barDir val="col"/>
        <c:grouping val="clustered"/>
        <c:varyColors val="0"/>
        <c:ser>
          <c:idx val="0"/>
          <c:order val="0"/>
          <c:tx>
            <c:strRef>
              <c:f>Sheet1!$T$16</c:f>
              <c:strCache>
                <c:ptCount val="1"/>
                <c:pt idx="0">
                  <c:v>BLEU</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Sheet1!$S$17:$S$19</c:f>
              <c:strCache>
                <c:ptCount val="3"/>
                <c:pt idx="0">
                  <c:v>LT-EN</c:v>
                </c:pt>
                <c:pt idx="1">
                  <c:v>PS-EN</c:v>
                </c:pt>
                <c:pt idx="2">
                  <c:v>BG-EN</c:v>
                </c:pt>
              </c:strCache>
            </c:strRef>
          </c:cat>
          <c:val>
            <c:numRef>
              <c:f>Sheet1!$T$17:$T$19</c:f>
              <c:numCache>
                <c:formatCode>0.00</c:formatCode>
                <c:ptCount val="3"/>
                <c:pt idx="0">
                  <c:v>0.27300000000000002</c:v>
                </c:pt>
                <c:pt idx="1">
                  <c:v>0.51900000000000002</c:v>
                </c:pt>
                <c:pt idx="2">
                  <c:v>0.183</c:v>
                </c:pt>
              </c:numCache>
            </c:numRef>
          </c:val>
          <c:extLst>
            <c:ext xmlns:c16="http://schemas.microsoft.com/office/drawing/2014/chart" uri="{C3380CC4-5D6E-409C-BE32-E72D297353CC}">
              <c16:uniqueId val="{00000000-49E8-5C47-9C0E-25DC8989D161}"/>
            </c:ext>
          </c:extLst>
        </c:ser>
        <c:ser>
          <c:idx val="1"/>
          <c:order val="1"/>
          <c:tx>
            <c:strRef>
              <c:f>Sheet1!$U$16</c:f>
              <c:strCache>
                <c:ptCount val="1"/>
                <c:pt idx="0">
                  <c:v>MacroF1</c:v>
                </c:pt>
              </c:strCache>
            </c:strRef>
          </c:tx>
          <c:spPr>
            <a:solidFill>
              <a:schemeClr val="accent2"/>
            </a:solidFill>
            <a:ln>
              <a:noFill/>
            </a:ln>
            <a:effectLst/>
          </c:spPr>
          <c:invertIfNegative val="0"/>
          <c:dLbls>
            <c:dLbl>
              <c:idx val="2"/>
              <c:layout>
                <c:manualLayout>
                  <c:x val="-1.944444444444444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9E8-5C47-9C0E-25DC8989D161}"/>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Sheet1!$S$17:$S$19</c:f>
              <c:strCache>
                <c:ptCount val="3"/>
                <c:pt idx="0">
                  <c:v>LT-EN</c:v>
                </c:pt>
                <c:pt idx="1">
                  <c:v>PS-EN</c:v>
                </c:pt>
                <c:pt idx="2">
                  <c:v>BG-EN</c:v>
                </c:pt>
              </c:strCache>
            </c:strRef>
          </c:cat>
          <c:val>
            <c:numRef>
              <c:f>Sheet1!$U$17:$U$19</c:f>
              <c:numCache>
                <c:formatCode>0.00</c:formatCode>
                <c:ptCount val="3"/>
                <c:pt idx="0">
                  <c:v>0.45500000000000002</c:v>
                </c:pt>
                <c:pt idx="1">
                  <c:v>0.63700000000000001</c:v>
                </c:pt>
                <c:pt idx="2">
                  <c:v>0.42599999999999999</c:v>
                </c:pt>
              </c:numCache>
            </c:numRef>
          </c:val>
          <c:extLst>
            <c:ext xmlns:c16="http://schemas.microsoft.com/office/drawing/2014/chart" uri="{C3380CC4-5D6E-409C-BE32-E72D297353CC}">
              <c16:uniqueId val="{00000002-49E8-5C47-9C0E-25DC8989D161}"/>
            </c:ext>
          </c:extLst>
        </c:ser>
        <c:ser>
          <c:idx val="2"/>
          <c:order val="2"/>
          <c:tx>
            <c:strRef>
              <c:f>Sheet1!$V$16</c:f>
              <c:strCache>
                <c:ptCount val="1"/>
                <c:pt idx="0">
                  <c:v>MicroF1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Sheet1!$S$17:$S$19</c:f>
              <c:strCache>
                <c:ptCount val="3"/>
                <c:pt idx="0">
                  <c:v>LT-EN</c:v>
                </c:pt>
                <c:pt idx="1">
                  <c:v>PS-EN</c:v>
                </c:pt>
                <c:pt idx="2">
                  <c:v>BG-EN</c:v>
                </c:pt>
              </c:strCache>
            </c:strRef>
          </c:cat>
          <c:val>
            <c:numRef>
              <c:f>Sheet1!$V$17:$V$19</c:f>
              <c:numCache>
                <c:formatCode>0.00</c:formatCode>
                <c:ptCount val="3"/>
                <c:pt idx="0">
                  <c:v>0.41799999999999998</c:v>
                </c:pt>
                <c:pt idx="1">
                  <c:v>0.52300000000000002</c:v>
                </c:pt>
                <c:pt idx="2">
                  <c:v>0.25700000000000001</c:v>
                </c:pt>
              </c:numCache>
            </c:numRef>
          </c:val>
          <c:extLst>
            <c:ext xmlns:c16="http://schemas.microsoft.com/office/drawing/2014/chart" uri="{C3380CC4-5D6E-409C-BE32-E72D297353CC}">
              <c16:uniqueId val="{00000003-49E8-5C47-9C0E-25DC8989D161}"/>
            </c:ext>
          </c:extLst>
        </c:ser>
        <c:ser>
          <c:idx val="3"/>
          <c:order val="3"/>
          <c:tx>
            <c:strRef>
              <c:f>Sheet1!$W$16</c:f>
              <c:strCache>
                <c:ptCount val="1"/>
                <c:pt idx="0">
                  <c:v>ChrF1</c:v>
                </c:pt>
              </c:strCache>
            </c:strRef>
          </c:tx>
          <c:spPr>
            <a:solidFill>
              <a:schemeClr val="accent4"/>
            </a:solidFill>
            <a:ln>
              <a:noFill/>
            </a:ln>
            <a:effectLst/>
          </c:spPr>
          <c:invertIfNegative val="0"/>
          <c:dLbls>
            <c:dLbl>
              <c:idx val="0"/>
              <c:layout>
                <c:manualLayout>
                  <c:x val="-5.5555555555555558E-3"/>
                  <c:y val="-5.55555555555555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9E8-5C47-9C0E-25DC8989D161}"/>
                </c:ext>
              </c:extLst>
            </c:dLbl>
            <c:dLbl>
              <c:idx val="1"/>
              <c:layout>
                <c:manualLayout>
                  <c:x val="1.8376135953605936E-3"/>
                  <c:y val="-1.07760753150965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9E8-5C47-9C0E-25DC8989D161}"/>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Sheet1!$S$17:$S$19</c:f>
              <c:strCache>
                <c:ptCount val="3"/>
                <c:pt idx="0">
                  <c:v>LT-EN</c:v>
                </c:pt>
                <c:pt idx="1">
                  <c:v>PS-EN</c:v>
                </c:pt>
                <c:pt idx="2">
                  <c:v>BG-EN</c:v>
                </c:pt>
              </c:strCache>
            </c:strRef>
          </c:cat>
          <c:val>
            <c:numRef>
              <c:f>Sheet1!$W$17:$W$19</c:f>
              <c:numCache>
                <c:formatCode>0.00</c:formatCode>
                <c:ptCount val="3"/>
                <c:pt idx="0">
                  <c:v>0.41799999999999998</c:v>
                </c:pt>
                <c:pt idx="1">
                  <c:v>0.48199999999999998</c:v>
                </c:pt>
                <c:pt idx="2">
                  <c:v>0.33</c:v>
                </c:pt>
              </c:numCache>
            </c:numRef>
          </c:val>
          <c:extLst>
            <c:ext xmlns:c16="http://schemas.microsoft.com/office/drawing/2014/chart" uri="{C3380CC4-5D6E-409C-BE32-E72D297353CC}">
              <c16:uniqueId val="{00000006-49E8-5C47-9C0E-25DC8989D161}"/>
            </c:ext>
          </c:extLst>
        </c:ser>
        <c:ser>
          <c:idx val="4"/>
          <c:order val="4"/>
          <c:tx>
            <c:strRef>
              <c:f>Sheet1!$X$16</c:f>
              <c:strCache>
                <c:ptCount val="1"/>
                <c:pt idx="0">
                  <c:v>BLEURTMean</c:v>
                </c:pt>
              </c:strCache>
            </c:strRef>
          </c:tx>
          <c:spPr>
            <a:solidFill>
              <a:schemeClr val="accent5"/>
            </a:solidFill>
            <a:ln>
              <a:noFill/>
            </a:ln>
            <a:effectLst/>
          </c:spPr>
          <c:invertIfNegative val="0"/>
          <c:dLbls>
            <c:dLbl>
              <c:idx val="0"/>
              <c:layout>
                <c:manualLayout>
                  <c:x val="1.1111111111111112E-2"/>
                  <c:y val="-4.16666666666666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9E8-5C47-9C0E-25DC8989D161}"/>
                </c:ext>
              </c:extLst>
            </c:dLbl>
            <c:dLbl>
              <c:idx val="1"/>
              <c:layout>
                <c:manualLayout>
                  <c:x val="-2.7777777777778798E-3"/>
                  <c:y val="-4.41176572759744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9E8-5C47-9C0E-25DC8989D161}"/>
                </c:ext>
              </c:extLst>
            </c:dLbl>
            <c:dLbl>
              <c:idx val="2"/>
              <c:layout>
                <c:manualLayout>
                  <c:x val="5.5555555555555558E-3"/>
                  <c:y val="-4.41178186060076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9E8-5C47-9C0E-25DC8989D161}"/>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Sheet1!$S$17:$S$19</c:f>
              <c:strCache>
                <c:ptCount val="3"/>
                <c:pt idx="0">
                  <c:v>LT-EN</c:v>
                </c:pt>
                <c:pt idx="1">
                  <c:v>PS-EN</c:v>
                </c:pt>
                <c:pt idx="2">
                  <c:v>BG-EN</c:v>
                </c:pt>
              </c:strCache>
            </c:strRef>
          </c:cat>
          <c:val>
            <c:numRef>
              <c:f>Sheet1!$X$17:$X$19</c:f>
              <c:numCache>
                <c:formatCode>0.00</c:formatCode>
                <c:ptCount val="3"/>
                <c:pt idx="0">
                  <c:v>0.41799999999999998</c:v>
                </c:pt>
                <c:pt idx="1">
                  <c:v>0.53600000000000003</c:v>
                </c:pt>
                <c:pt idx="2">
                  <c:v>0.29399999999999998</c:v>
                </c:pt>
              </c:numCache>
            </c:numRef>
          </c:val>
          <c:extLst>
            <c:ext xmlns:c16="http://schemas.microsoft.com/office/drawing/2014/chart" uri="{C3380CC4-5D6E-409C-BE32-E72D297353CC}">
              <c16:uniqueId val="{0000000A-49E8-5C47-9C0E-25DC8989D161}"/>
            </c:ext>
          </c:extLst>
        </c:ser>
        <c:ser>
          <c:idx val="5"/>
          <c:order val="5"/>
          <c:tx>
            <c:strRef>
              <c:f>Sheet1!$Y$16</c:f>
              <c:strCache>
                <c:ptCount val="1"/>
                <c:pt idx="0">
                  <c:v>BLEURTMedian</c:v>
                </c:pt>
              </c:strCache>
            </c:strRef>
          </c:tx>
          <c:spPr>
            <a:solidFill>
              <a:schemeClr val="accent6"/>
            </a:solidFill>
            <a:ln>
              <a:noFill/>
            </a:ln>
            <a:effectLst/>
          </c:spPr>
          <c:invertIfNegative val="0"/>
          <c:dLbls>
            <c:dLbl>
              <c:idx val="0"/>
              <c:layout>
                <c:manualLayout>
                  <c:x val="5.5555555555555558E-3"/>
                  <c:y val="1.85185185185185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49E8-5C47-9C0E-25DC8989D161}"/>
                </c:ext>
              </c:extLst>
            </c:dLbl>
            <c:dLbl>
              <c:idx val="1"/>
              <c:layout>
                <c:manualLayout>
                  <c:x val="1.6666666666666666E-2"/>
                  <c:y val="-3.97601341498979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49E8-5C47-9C0E-25DC8989D161}"/>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Sheet1!$S$17:$S$19</c:f>
              <c:strCache>
                <c:ptCount val="3"/>
                <c:pt idx="0">
                  <c:v>LT-EN</c:v>
                </c:pt>
                <c:pt idx="1">
                  <c:v>PS-EN</c:v>
                </c:pt>
                <c:pt idx="2">
                  <c:v>BG-EN</c:v>
                </c:pt>
              </c:strCache>
            </c:strRef>
          </c:cat>
          <c:val>
            <c:numRef>
              <c:f>Sheet1!$Y$17:$Y$19</c:f>
              <c:numCache>
                <c:formatCode>0.00</c:formatCode>
                <c:ptCount val="3"/>
                <c:pt idx="0">
                  <c:v>0.40400000000000003</c:v>
                </c:pt>
                <c:pt idx="1">
                  <c:v>0.52600000000000002</c:v>
                </c:pt>
                <c:pt idx="2">
                  <c:v>0.29399999999999998</c:v>
                </c:pt>
              </c:numCache>
            </c:numRef>
          </c:val>
          <c:extLst>
            <c:ext xmlns:c16="http://schemas.microsoft.com/office/drawing/2014/chart" uri="{C3380CC4-5D6E-409C-BE32-E72D297353CC}">
              <c16:uniqueId val="{0000000D-49E8-5C47-9C0E-25DC8989D161}"/>
            </c:ext>
          </c:extLst>
        </c:ser>
        <c:dLbls>
          <c:showLegendKey val="0"/>
          <c:showVal val="1"/>
          <c:showCatName val="0"/>
          <c:showSerName val="0"/>
          <c:showPercent val="0"/>
          <c:showBubbleSize val="0"/>
        </c:dLbls>
        <c:gapWidth val="150"/>
        <c:overlap val="-25"/>
        <c:axId val="1780267056"/>
        <c:axId val="1779494288"/>
      </c:barChart>
      <c:catAx>
        <c:axId val="178026705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crossAx val="1779494288"/>
        <c:crosses val="autoZero"/>
        <c:auto val="1"/>
        <c:lblAlgn val="ctr"/>
        <c:lblOffset val="100"/>
        <c:noMultiLvlLbl val="0"/>
      </c:catAx>
      <c:valAx>
        <c:axId val="1779494288"/>
        <c:scaling>
          <c:orientation val="minMax"/>
          <c:max val="0.8"/>
          <c:min val="0"/>
        </c:scaling>
        <c:delete val="0"/>
        <c:axPos val="l"/>
        <c:title>
          <c:tx>
            <c:rich>
              <a:bodyPr rot="-5400000" spcFirstLastPara="1" vertOverflow="ellipsis" vert="horz" wrap="square" anchor="ctr" anchorCtr="1"/>
              <a:lstStyle/>
              <a:p>
                <a:pPr>
                  <a:defRPr sz="1400" b="0" i="0" u="none" strike="noStrike" kern="1200" baseline="0">
                    <a:solidFill>
                      <a:srgbClr val="002060"/>
                    </a:solidFill>
                    <a:latin typeface="+mn-lt"/>
                    <a:ea typeface="+mn-ea"/>
                    <a:cs typeface="+mn-cs"/>
                  </a:defRPr>
                </a:pPr>
                <a:r>
                  <a:rPr lang="en-US"/>
                  <a:t>𝜏 with MAP</a:t>
                </a:r>
              </a:p>
            </c:rich>
          </c:tx>
          <c:overlay val="0"/>
          <c:spPr>
            <a:noFill/>
            <a:ln>
              <a:noFill/>
            </a:ln>
            <a:effectLst/>
          </c:spPr>
          <c:txPr>
            <a:bodyPr rot="-54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crossAx val="17802670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solidFill>
            <a:srgbClr val="002060"/>
          </a:solidFill>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265585479196817E-2"/>
          <c:y val="0.13545360898248465"/>
          <c:w val="0.89385933153741481"/>
          <c:h val="0.68312388314735406"/>
        </c:manualLayout>
      </c:layout>
      <c:barChart>
        <c:barDir val="col"/>
        <c:grouping val="clustered"/>
        <c:varyColors val="0"/>
        <c:ser>
          <c:idx val="0"/>
          <c:order val="0"/>
          <c:tx>
            <c:strRef>
              <c:f>Sheet1!$I$4</c:f>
              <c:strCache>
                <c:ptCount val="1"/>
                <c:pt idx="0">
                  <c:v>*BLEU</c:v>
                </c:pt>
              </c:strCache>
            </c:strRef>
          </c:tx>
          <c:spPr>
            <a:solidFill>
              <a:schemeClr val="accent1"/>
            </a:solidFill>
            <a:ln>
              <a:noFill/>
            </a:ln>
            <a:effectLst/>
          </c:spPr>
          <c:invertIfNegative val="0"/>
          <c:dLbls>
            <c:dLbl>
              <c:idx val="1"/>
              <c:layout>
                <c:manualLayout>
                  <c:x val="-1.5151515151515152E-2"/>
                  <c:y val="-2.9296880631936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F4DB-E84F-A030-EB4FB6DDD309}"/>
                </c:ext>
              </c:extLst>
            </c:dLbl>
            <c:dLbl>
              <c:idx val="4"/>
              <c:layout>
                <c:manualLayout>
                  <c:x val="-1.2987012987012988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F4DB-E84F-A030-EB4FB6DDD309}"/>
                </c:ext>
              </c:extLst>
            </c:dLbl>
            <c:spPr>
              <a:noFill/>
              <a:ln>
                <a:noFill/>
              </a:ln>
              <a:effectLst/>
            </c:spPr>
            <c:txPr>
              <a:bodyPr rot="0" spcFirstLastPara="1" vertOverflow="ellipsis" vert="horz" wrap="square" anchor="ctr" anchorCtr="1"/>
              <a:lstStyle/>
              <a:p>
                <a:pPr>
                  <a:defRPr sz="1200" b="0" i="0" u="none" strike="noStrike" kern="1200" baseline="0">
                    <a:solidFill>
                      <a:schemeClr val="bg2">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(Sheet1!$G$5:$H$7,Sheet1!$G$9:$H$11)</c:f>
              <c:multiLvlStrCache>
                <c:ptCount val="6"/>
                <c:lvl>
                  <c:pt idx="0">
                    <c:v>2017 (13)</c:v>
                  </c:pt>
                  <c:pt idx="1">
                    <c:v>2018 (14)</c:v>
                  </c:pt>
                  <c:pt idx="2">
                    <c:v>2019 (18)</c:v>
                  </c:pt>
                  <c:pt idx="3">
                    <c:v>2017 (13)</c:v>
                  </c:pt>
                  <c:pt idx="4">
                    <c:v>2018 (14)</c:v>
                  </c:pt>
                  <c:pt idx="5">
                    <c:v>2019 (18)</c:v>
                  </c:pt>
                </c:lvl>
                <c:lvl>
                  <c:pt idx="0">
                    <c:v>Mean 𝜏</c:v>
                  </c:pt>
                  <c:pt idx="3">
                    <c:v>Median 𝜏 </c:v>
                  </c:pt>
                </c:lvl>
              </c:multiLvlStrCache>
            </c:multiLvlStrRef>
          </c:cat>
          <c:val>
            <c:numRef>
              <c:f>(Sheet1!$I$5:$I$7,Sheet1!$I$9:$I$11)</c:f>
              <c:numCache>
                <c:formatCode>0.00</c:formatCode>
                <c:ptCount val="6"/>
                <c:pt idx="0">
                  <c:v>0.752</c:v>
                </c:pt>
                <c:pt idx="1">
                  <c:v>0.85799999999999998</c:v>
                </c:pt>
                <c:pt idx="2">
                  <c:v>0.751</c:v>
                </c:pt>
                <c:pt idx="3">
                  <c:v>0.75800000000000001</c:v>
                </c:pt>
                <c:pt idx="4">
                  <c:v>0.86799999999999999</c:v>
                </c:pt>
                <c:pt idx="5">
                  <c:v>0.78200000000000003</c:v>
                </c:pt>
              </c:numCache>
            </c:numRef>
          </c:val>
          <c:extLst>
            <c:ext xmlns:c16="http://schemas.microsoft.com/office/drawing/2014/chart" uri="{C3380CC4-5D6E-409C-BE32-E72D297353CC}">
              <c16:uniqueId val="{00000000-F4DB-E84F-A030-EB4FB6DDD309}"/>
            </c:ext>
          </c:extLst>
        </c:ser>
        <c:ser>
          <c:idx val="1"/>
          <c:order val="1"/>
          <c:tx>
            <c:strRef>
              <c:f>Sheet1!$J$4</c:f>
              <c:strCache>
                <c:ptCount val="1"/>
                <c:pt idx="0">
                  <c:v>BLEU</c:v>
                </c:pt>
              </c:strCache>
            </c:strRef>
          </c:tx>
          <c:spPr>
            <a:solidFill>
              <a:schemeClr val="accent2"/>
            </a:solidFill>
            <a:ln>
              <a:noFill/>
            </a:ln>
            <a:effectLst/>
          </c:spPr>
          <c:invertIfNegative val="0"/>
          <c:dLbls>
            <c:dLbl>
              <c:idx val="1"/>
              <c:layout>
                <c:manualLayout>
                  <c:x val="-7.034632034632074E-3"/>
                  <c:y val="-1.904297241075841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4DB-E84F-A030-EB4FB6DDD309}"/>
                </c:ext>
              </c:extLst>
            </c:dLbl>
            <c:dLbl>
              <c:idx val="4"/>
              <c:layout>
                <c:manualLayout>
                  <c:x val="-1.4069264069264148E-2"/>
                  <c:y val="-4.10156328847104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F4DB-E84F-A030-EB4FB6DDD309}"/>
                </c:ext>
              </c:extLst>
            </c:dLbl>
            <c:spPr>
              <a:noFill/>
              <a:ln>
                <a:noFill/>
              </a:ln>
              <a:effectLst/>
            </c:spPr>
            <c:txPr>
              <a:bodyPr rot="0" spcFirstLastPara="1" vertOverflow="ellipsis" vert="horz" wrap="square" anchor="ctr" anchorCtr="1"/>
              <a:lstStyle/>
              <a:p>
                <a:pPr>
                  <a:defRPr sz="1200" b="0" i="0" u="none" strike="noStrike" kern="1200" baseline="0">
                    <a:solidFill>
                      <a:schemeClr val="bg2">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(Sheet1!$G$5:$H$7,Sheet1!$G$9:$H$11)</c:f>
              <c:multiLvlStrCache>
                <c:ptCount val="6"/>
                <c:lvl>
                  <c:pt idx="0">
                    <c:v>2017 (13)</c:v>
                  </c:pt>
                  <c:pt idx="1">
                    <c:v>2018 (14)</c:v>
                  </c:pt>
                  <c:pt idx="2">
                    <c:v>2019 (18)</c:v>
                  </c:pt>
                  <c:pt idx="3">
                    <c:v>2017 (13)</c:v>
                  </c:pt>
                  <c:pt idx="4">
                    <c:v>2018 (14)</c:v>
                  </c:pt>
                  <c:pt idx="5">
                    <c:v>2019 (18)</c:v>
                  </c:pt>
                </c:lvl>
                <c:lvl>
                  <c:pt idx="0">
                    <c:v>Mean 𝜏</c:v>
                  </c:pt>
                  <c:pt idx="3">
                    <c:v>Median 𝜏 </c:v>
                  </c:pt>
                </c:lvl>
              </c:multiLvlStrCache>
            </c:multiLvlStrRef>
          </c:cat>
          <c:val>
            <c:numRef>
              <c:f>(Sheet1!$J$5:$J$7,Sheet1!$J$9:$J$11)</c:f>
              <c:numCache>
                <c:formatCode>0.00</c:formatCode>
                <c:ptCount val="6"/>
                <c:pt idx="0">
                  <c:v>0.71299999999999997</c:v>
                </c:pt>
                <c:pt idx="1">
                  <c:v>0.85699999999999998</c:v>
                </c:pt>
                <c:pt idx="2">
                  <c:v>0.77100000000000002</c:v>
                </c:pt>
                <c:pt idx="3">
                  <c:v>0.73299999999999998</c:v>
                </c:pt>
                <c:pt idx="4">
                  <c:v>0.86799999999999999</c:v>
                </c:pt>
                <c:pt idx="5">
                  <c:v>0.752</c:v>
                </c:pt>
              </c:numCache>
            </c:numRef>
          </c:val>
          <c:extLst>
            <c:ext xmlns:c16="http://schemas.microsoft.com/office/drawing/2014/chart" uri="{C3380CC4-5D6E-409C-BE32-E72D297353CC}">
              <c16:uniqueId val="{00000001-F4DB-E84F-A030-EB4FB6DDD309}"/>
            </c:ext>
          </c:extLst>
        </c:ser>
        <c:ser>
          <c:idx val="2"/>
          <c:order val="2"/>
          <c:tx>
            <c:strRef>
              <c:f>Sheet1!$K$4</c:f>
              <c:strCache>
                <c:ptCount val="1"/>
                <c:pt idx="0">
                  <c:v>MacroF1</c:v>
                </c:pt>
              </c:strCache>
            </c:strRef>
          </c:tx>
          <c:spPr>
            <a:solidFill>
              <a:schemeClr val="accent3"/>
            </a:solidFill>
            <a:ln>
              <a:noFill/>
            </a:ln>
            <a:effectLst/>
          </c:spPr>
          <c:invertIfNegative val="0"/>
          <c:dLbls>
            <c:dLbl>
              <c:idx val="0"/>
              <c:layout>
                <c:manualLayout>
                  <c:x val="-9.1991341991341999E-3"/>
                  <c:y val="-4.83398530426944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4DB-E84F-A030-EB4FB6DDD309}"/>
                </c:ext>
              </c:extLst>
            </c:dLbl>
            <c:dLbl>
              <c:idx val="1"/>
              <c:layout>
                <c:manualLayout>
                  <c:x val="-1.0822510822510823E-3"/>
                  <c:y val="-4.83398530426944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4DB-E84F-A030-EB4FB6DDD309}"/>
                </c:ext>
              </c:extLst>
            </c:dLbl>
            <c:dLbl>
              <c:idx val="2"/>
              <c:layout>
                <c:manualLayout>
                  <c:x val="-1.3528138528138528E-2"/>
                  <c:y val="-2.05078164423552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F4DB-E84F-A030-EB4FB6DDD309}"/>
                </c:ext>
              </c:extLst>
            </c:dLbl>
            <c:dLbl>
              <c:idx val="3"/>
              <c:layout>
                <c:manualLayout>
                  <c:x val="-5.4112554112554113E-4"/>
                  <c:y val="-3.8085944821516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F4DB-E84F-A030-EB4FB6DDD309}"/>
                </c:ext>
              </c:extLst>
            </c:dLbl>
            <c:dLbl>
              <c:idx val="5"/>
              <c:layout>
                <c:manualLayout>
                  <c:x val="-6.4935064935066527E-3"/>
                  <c:y val="-4.394532094790403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F4DB-E84F-A030-EB4FB6DDD309}"/>
                </c:ext>
              </c:extLst>
            </c:dLbl>
            <c:spPr>
              <a:noFill/>
              <a:ln>
                <a:noFill/>
              </a:ln>
              <a:effectLst/>
            </c:spPr>
            <c:txPr>
              <a:bodyPr rot="0" spcFirstLastPara="1" vertOverflow="ellipsis" vert="horz" wrap="square" anchor="ctr" anchorCtr="1"/>
              <a:lstStyle/>
              <a:p>
                <a:pPr>
                  <a:defRPr sz="1200" b="0" i="0" u="none" strike="noStrike" kern="1200" baseline="0">
                    <a:solidFill>
                      <a:schemeClr val="bg2">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(Sheet1!$G$5:$H$7,Sheet1!$G$9:$H$11)</c:f>
              <c:multiLvlStrCache>
                <c:ptCount val="6"/>
                <c:lvl>
                  <c:pt idx="0">
                    <c:v>2017 (13)</c:v>
                  </c:pt>
                  <c:pt idx="1">
                    <c:v>2018 (14)</c:v>
                  </c:pt>
                  <c:pt idx="2">
                    <c:v>2019 (18)</c:v>
                  </c:pt>
                  <c:pt idx="3">
                    <c:v>2017 (13)</c:v>
                  </c:pt>
                  <c:pt idx="4">
                    <c:v>2018 (14)</c:v>
                  </c:pt>
                  <c:pt idx="5">
                    <c:v>2019 (18)</c:v>
                  </c:pt>
                </c:lvl>
                <c:lvl>
                  <c:pt idx="0">
                    <c:v>Mean 𝜏</c:v>
                  </c:pt>
                  <c:pt idx="3">
                    <c:v>Median 𝜏 </c:v>
                  </c:pt>
                </c:lvl>
              </c:multiLvlStrCache>
            </c:multiLvlStrRef>
          </c:cat>
          <c:val>
            <c:numRef>
              <c:f>(Sheet1!$K$5:$K$7,Sheet1!$K$9:$K$11)</c:f>
              <c:numCache>
                <c:formatCode>0.00</c:formatCode>
                <c:ptCount val="6"/>
                <c:pt idx="0">
                  <c:v>0.71399999999999997</c:v>
                </c:pt>
                <c:pt idx="1">
                  <c:v>0.875</c:v>
                </c:pt>
                <c:pt idx="2">
                  <c:v>0.82099999999999995</c:v>
                </c:pt>
                <c:pt idx="3">
                  <c:v>0.73499999999999999</c:v>
                </c:pt>
                <c:pt idx="4">
                  <c:v>0.90100000000000002</c:v>
                </c:pt>
                <c:pt idx="5">
                  <c:v>0.84399999999999997</c:v>
                </c:pt>
              </c:numCache>
            </c:numRef>
          </c:val>
          <c:extLst>
            <c:ext xmlns:c16="http://schemas.microsoft.com/office/drawing/2014/chart" uri="{C3380CC4-5D6E-409C-BE32-E72D297353CC}">
              <c16:uniqueId val="{00000002-F4DB-E84F-A030-EB4FB6DDD309}"/>
            </c:ext>
          </c:extLst>
        </c:ser>
        <c:ser>
          <c:idx val="3"/>
          <c:order val="3"/>
          <c:tx>
            <c:strRef>
              <c:f>Sheet1!$L$4</c:f>
              <c:strCache>
                <c:ptCount val="1"/>
                <c:pt idx="0">
                  <c:v>MicroF1</c:v>
                </c:pt>
              </c:strCache>
            </c:strRef>
          </c:tx>
          <c:spPr>
            <a:solidFill>
              <a:schemeClr val="accent4"/>
            </a:solidFill>
            <a:ln>
              <a:noFill/>
            </a:ln>
            <a:effectLst/>
          </c:spPr>
          <c:invertIfNegative val="0"/>
          <c:dLbls>
            <c:dLbl>
              <c:idx val="2"/>
              <c:layout>
                <c:manualLayout>
                  <c:x val="-4.8701298701299498E-3"/>
                  <c:y val="-2.05078164423552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F4DB-E84F-A030-EB4FB6DDD309}"/>
                </c:ext>
              </c:extLst>
            </c:dLbl>
            <c:dLbl>
              <c:idx val="5"/>
              <c:layout>
                <c:manualLayout>
                  <c:x val="1.6233766233766235E-3"/>
                  <c:y val="-4.24804769163072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F4DB-E84F-A030-EB4FB6DDD309}"/>
                </c:ext>
              </c:extLst>
            </c:dLbl>
            <c:spPr>
              <a:noFill/>
              <a:ln>
                <a:noFill/>
              </a:ln>
              <a:effectLst/>
            </c:spPr>
            <c:txPr>
              <a:bodyPr rot="0" spcFirstLastPara="1" vertOverflow="ellipsis" vert="horz" wrap="square" anchor="ctr" anchorCtr="1"/>
              <a:lstStyle/>
              <a:p>
                <a:pPr>
                  <a:defRPr sz="1200" b="0" i="0" u="none" strike="noStrike" kern="1200" baseline="0">
                    <a:solidFill>
                      <a:schemeClr val="bg2">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(Sheet1!$G$5:$H$7,Sheet1!$G$9:$H$11)</c:f>
              <c:multiLvlStrCache>
                <c:ptCount val="6"/>
                <c:lvl>
                  <c:pt idx="0">
                    <c:v>2017 (13)</c:v>
                  </c:pt>
                  <c:pt idx="1">
                    <c:v>2018 (14)</c:v>
                  </c:pt>
                  <c:pt idx="2">
                    <c:v>2019 (18)</c:v>
                  </c:pt>
                  <c:pt idx="3">
                    <c:v>2017 (13)</c:v>
                  </c:pt>
                  <c:pt idx="4">
                    <c:v>2018 (14)</c:v>
                  </c:pt>
                  <c:pt idx="5">
                    <c:v>2019 (18)</c:v>
                  </c:pt>
                </c:lvl>
                <c:lvl>
                  <c:pt idx="0">
                    <c:v>Mean 𝜏</c:v>
                  </c:pt>
                  <c:pt idx="3">
                    <c:v>Median 𝜏 </c:v>
                  </c:pt>
                </c:lvl>
              </c:multiLvlStrCache>
            </c:multiLvlStrRef>
          </c:cat>
          <c:val>
            <c:numRef>
              <c:f>(Sheet1!$L$5:$L$7,Sheet1!$L$9:$L$11)</c:f>
              <c:numCache>
                <c:formatCode>0.00</c:formatCode>
                <c:ptCount val="6"/>
                <c:pt idx="0">
                  <c:v>0.74199999999999999</c:v>
                </c:pt>
                <c:pt idx="1">
                  <c:v>0.873</c:v>
                </c:pt>
                <c:pt idx="2">
                  <c:v>0.81799999999999995</c:v>
                </c:pt>
                <c:pt idx="3">
                  <c:v>0.72799999999999998</c:v>
                </c:pt>
                <c:pt idx="4">
                  <c:v>0.879</c:v>
                </c:pt>
                <c:pt idx="5">
                  <c:v>0.84399999999999997</c:v>
                </c:pt>
              </c:numCache>
            </c:numRef>
          </c:val>
          <c:extLst>
            <c:ext xmlns:c16="http://schemas.microsoft.com/office/drawing/2014/chart" uri="{C3380CC4-5D6E-409C-BE32-E72D297353CC}">
              <c16:uniqueId val="{00000003-F4DB-E84F-A030-EB4FB6DDD309}"/>
            </c:ext>
          </c:extLst>
        </c:ser>
        <c:ser>
          <c:idx val="4"/>
          <c:order val="4"/>
          <c:tx>
            <c:strRef>
              <c:f>Sheet1!$M$4</c:f>
              <c:strCache>
                <c:ptCount val="1"/>
                <c:pt idx="0">
                  <c:v>ChrF1</c:v>
                </c:pt>
              </c:strCache>
            </c:strRef>
          </c:tx>
          <c:spPr>
            <a:solidFill>
              <a:schemeClr val="accent5"/>
            </a:solidFill>
            <a:ln>
              <a:noFill/>
            </a:ln>
            <a:effectLst/>
          </c:spPr>
          <c:invertIfNegative val="0"/>
          <c:dLbls>
            <c:dLbl>
              <c:idx val="5"/>
              <c:layout>
                <c:manualLayout>
                  <c:x val="1.1363636363636364E-2"/>
                  <c:y val="1.46484403159680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F4DB-E84F-A030-EB4FB6DDD309}"/>
                </c:ext>
              </c:extLst>
            </c:dLbl>
            <c:spPr>
              <a:noFill/>
              <a:ln>
                <a:noFill/>
              </a:ln>
              <a:effectLst/>
            </c:spPr>
            <c:txPr>
              <a:bodyPr rot="0" spcFirstLastPara="1" vertOverflow="ellipsis" vert="horz" wrap="square" anchor="ctr" anchorCtr="1"/>
              <a:lstStyle/>
              <a:p>
                <a:pPr>
                  <a:defRPr sz="1200" b="0" i="0" u="none" strike="noStrike" kern="1200" baseline="0">
                    <a:solidFill>
                      <a:schemeClr val="bg2">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(Sheet1!$G$5:$H$7,Sheet1!$G$9:$H$11)</c:f>
              <c:multiLvlStrCache>
                <c:ptCount val="6"/>
                <c:lvl>
                  <c:pt idx="0">
                    <c:v>2017 (13)</c:v>
                  </c:pt>
                  <c:pt idx="1">
                    <c:v>2018 (14)</c:v>
                  </c:pt>
                  <c:pt idx="2">
                    <c:v>2019 (18)</c:v>
                  </c:pt>
                  <c:pt idx="3">
                    <c:v>2017 (13)</c:v>
                  </c:pt>
                  <c:pt idx="4">
                    <c:v>2018 (14)</c:v>
                  </c:pt>
                  <c:pt idx="5">
                    <c:v>2019 (18)</c:v>
                  </c:pt>
                </c:lvl>
                <c:lvl>
                  <c:pt idx="0">
                    <c:v>Mean 𝜏</c:v>
                  </c:pt>
                  <c:pt idx="3">
                    <c:v>Median 𝜏 </c:v>
                  </c:pt>
                </c:lvl>
              </c:multiLvlStrCache>
            </c:multiLvlStrRef>
          </c:cat>
          <c:val>
            <c:numRef>
              <c:f>(Sheet1!$M$5:$M$7,Sheet1!$M$9:$M$11)</c:f>
              <c:numCache>
                <c:formatCode>0.00</c:formatCode>
                <c:ptCount val="6"/>
                <c:pt idx="0">
                  <c:v>0.80400000000000005</c:v>
                </c:pt>
                <c:pt idx="1">
                  <c:v>0.90200000000000002</c:v>
                </c:pt>
                <c:pt idx="2">
                  <c:v>0.84099999999999997</c:v>
                </c:pt>
                <c:pt idx="3">
                  <c:v>0.79100000000000004</c:v>
                </c:pt>
                <c:pt idx="4">
                  <c:v>0.91900000000000004</c:v>
                </c:pt>
                <c:pt idx="5">
                  <c:v>0.875</c:v>
                </c:pt>
              </c:numCache>
            </c:numRef>
          </c:val>
          <c:extLst>
            <c:ext xmlns:c16="http://schemas.microsoft.com/office/drawing/2014/chart" uri="{C3380CC4-5D6E-409C-BE32-E72D297353CC}">
              <c16:uniqueId val="{00000004-F4DB-E84F-A030-EB4FB6DDD309}"/>
            </c:ext>
          </c:extLst>
        </c:ser>
        <c:dLbls>
          <c:showLegendKey val="0"/>
          <c:showVal val="1"/>
          <c:showCatName val="0"/>
          <c:showSerName val="0"/>
          <c:showPercent val="0"/>
          <c:showBubbleSize val="0"/>
        </c:dLbls>
        <c:gapWidth val="150"/>
        <c:overlap val="-25"/>
        <c:axId val="1797403424"/>
        <c:axId val="1779833712"/>
      </c:barChart>
      <c:catAx>
        <c:axId val="179740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endParaRPr lang="en-US"/>
          </a:p>
        </c:txPr>
        <c:crossAx val="1779833712"/>
        <c:crosses val="autoZero"/>
        <c:auto val="1"/>
        <c:lblAlgn val="ctr"/>
        <c:lblOffset val="100"/>
        <c:noMultiLvlLbl val="0"/>
      </c:catAx>
      <c:valAx>
        <c:axId val="1779833712"/>
        <c:scaling>
          <c:orientation val="minMax"/>
          <c:min val="0.5"/>
        </c:scaling>
        <c:delete val="0"/>
        <c:axPos val="l"/>
        <c:title>
          <c:tx>
            <c:rich>
              <a:bodyPr rot="-540000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r>
                  <a:rPr lang="en-US" sz="1400"/>
                  <a:t>𝜏 with Human Judgements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2">
                    <a:lumMod val="10000"/>
                  </a:schemeClr>
                </a:solidFill>
                <a:latin typeface="+mn-lt"/>
                <a:ea typeface="+mn-ea"/>
                <a:cs typeface="+mn-cs"/>
              </a:defRPr>
            </a:pPr>
            <a:endParaRPr lang="en-US"/>
          </a:p>
        </c:txPr>
        <c:crossAx val="1797403424"/>
        <c:crosses val="autoZero"/>
        <c:crossBetween val="between"/>
      </c:valAx>
      <c:spPr>
        <a:noFill/>
        <a:ln>
          <a:noFill/>
        </a:ln>
        <a:effectLst/>
      </c:spPr>
    </c:plotArea>
    <c:legend>
      <c:legendPos val="t"/>
      <c:layout>
        <c:manualLayout>
          <c:xMode val="edge"/>
          <c:yMode val="edge"/>
          <c:x val="0.16162186756885319"/>
          <c:y val="2.1495728736554413E-2"/>
          <c:w val="0.63310080939059454"/>
          <c:h val="7.3473315835520567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bg2">
                  <a:lumMod val="1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solidFill>
            <a:schemeClr val="bg2">
              <a:lumMod val="10000"/>
            </a:schemeClr>
          </a:solidFill>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0" i="0" u="none" strike="noStrike" kern="1200" spc="0" baseline="0">
                <a:solidFill>
                  <a:srgbClr val="002060"/>
                </a:solidFill>
                <a:latin typeface="+mn-lt"/>
                <a:ea typeface="+mn-ea"/>
                <a:cs typeface="+mn-cs"/>
              </a:defRPr>
            </a:pPr>
            <a:r>
              <a:rPr lang="en-US"/>
              <a:t>AQWV "in+ext" Domain</a:t>
            </a:r>
          </a:p>
        </c:rich>
      </c:tx>
      <c:layout>
        <c:manualLayout>
          <c:xMode val="edge"/>
          <c:yMode val="edge"/>
          <c:x val="0.30445822397200351"/>
          <c:y val="0"/>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rgbClr val="002060"/>
              </a:solidFill>
              <a:latin typeface="+mn-lt"/>
              <a:ea typeface="+mn-ea"/>
              <a:cs typeface="+mn-cs"/>
            </a:defRPr>
          </a:pPr>
          <a:endParaRPr lang="en-US"/>
        </a:p>
      </c:txPr>
    </c:title>
    <c:autoTitleDeleted val="0"/>
    <c:plotArea>
      <c:layout>
        <c:manualLayout>
          <c:layoutTarget val="inner"/>
          <c:xMode val="edge"/>
          <c:yMode val="edge"/>
          <c:x val="9.7791776027996491E-2"/>
          <c:y val="0.19423738699329252"/>
          <c:w val="0.87165266841644795"/>
          <c:h val="0.66599409448818903"/>
        </c:manualLayout>
      </c:layout>
      <c:barChart>
        <c:barDir val="col"/>
        <c:grouping val="clustered"/>
        <c:varyColors val="0"/>
        <c:ser>
          <c:idx val="0"/>
          <c:order val="0"/>
          <c:tx>
            <c:strRef>
              <c:f>Sheet1!$T$8</c:f>
              <c:strCache>
                <c:ptCount val="1"/>
                <c:pt idx="0">
                  <c:v>BLEU</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Sheet1!$S$9:$S$11</c:f>
              <c:strCache>
                <c:ptCount val="3"/>
                <c:pt idx="0">
                  <c:v>LT-EN</c:v>
                </c:pt>
                <c:pt idx="1">
                  <c:v>PS-EN</c:v>
                </c:pt>
                <c:pt idx="2">
                  <c:v>BG-EN</c:v>
                </c:pt>
              </c:strCache>
            </c:strRef>
          </c:cat>
          <c:val>
            <c:numRef>
              <c:f>Sheet1!$T$9:$T$11</c:f>
              <c:numCache>
                <c:formatCode>0.00</c:formatCode>
                <c:ptCount val="3"/>
                <c:pt idx="0">
                  <c:v>0.34499999999999997</c:v>
                </c:pt>
                <c:pt idx="1">
                  <c:v>0.58899999999999997</c:v>
                </c:pt>
                <c:pt idx="2">
                  <c:v>0.25700000000000001</c:v>
                </c:pt>
              </c:numCache>
            </c:numRef>
          </c:val>
          <c:extLst>
            <c:ext xmlns:c16="http://schemas.microsoft.com/office/drawing/2014/chart" uri="{C3380CC4-5D6E-409C-BE32-E72D297353CC}">
              <c16:uniqueId val="{00000000-33B5-BB4F-A8A1-617464459B21}"/>
            </c:ext>
          </c:extLst>
        </c:ser>
        <c:ser>
          <c:idx val="1"/>
          <c:order val="1"/>
          <c:tx>
            <c:strRef>
              <c:f>Sheet1!$U$8</c:f>
              <c:strCache>
                <c:ptCount val="1"/>
                <c:pt idx="0">
                  <c:v>MacroF1</c:v>
                </c:pt>
              </c:strCache>
            </c:strRef>
          </c:tx>
          <c:spPr>
            <a:solidFill>
              <a:schemeClr val="accent2"/>
            </a:solidFill>
            <a:ln>
              <a:noFill/>
            </a:ln>
            <a:effectLst/>
          </c:spPr>
          <c:invertIfNegative val="0"/>
          <c:dLbls>
            <c:dLbl>
              <c:idx val="0"/>
              <c:layout>
                <c:manualLayout>
                  <c:x val="-1.3888888888888888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3B5-BB4F-A8A1-617464459B21}"/>
                </c:ext>
              </c:extLst>
            </c:dLbl>
            <c:dLbl>
              <c:idx val="2"/>
              <c:layout>
                <c:manualLayout>
                  <c:x val="-1.944444444444444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3B5-BB4F-A8A1-617464459B21}"/>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Sheet1!$S$9:$S$11</c:f>
              <c:strCache>
                <c:ptCount val="3"/>
                <c:pt idx="0">
                  <c:v>LT-EN</c:v>
                </c:pt>
                <c:pt idx="1">
                  <c:v>PS-EN</c:v>
                </c:pt>
                <c:pt idx="2">
                  <c:v>BG-EN</c:v>
                </c:pt>
              </c:strCache>
            </c:strRef>
          </c:cat>
          <c:val>
            <c:numRef>
              <c:f>Sheet1!$U$9:$U$11</c:f>
              <c:numCache>
                <c:formatCode>0.00</c:formatCode>
                <c:ptCount val="3"/>
                <c:pt idx="0">
                  <c:v>0.52700000000000002</c:v>
                </c:pt>
                <c:pt idx="1">
                  <c:v>0.68200000000000005</c:v>
                </c:pt>
                <c:pt idx="2">
                  <c:v>0.5</c:v>
                </c:pt>
              </c:numCache>
            </c:numRef>
          </c:val>
          <c:extLst>
            <c:ext xmlns:c16="http://schemas.microsoft.com/office/drawing/2014/chart" uri="{C3380CC4-5D6E-409C-BE32-E72D297353CC}">
              <c16:uniqueId val="{00000003-33B5-BB4F-A8A1-617464459B21}"/>
            </c:ext>
          </c:extLst>
        </c:ser>
        <c:ser>
          <c:idx val="2"/>
          <c:order val="2"/>
          <c:tx>
            <c:strRef>
              <c:f>Sheet1!$V$8</c:f>
              <c:strCache>
                <c:ptCount val="1"/>
                <c:pt idx="0">
                  <c:v>MicroF1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Sheet1!$S$9:$S$11</c:f>
              <c:strCache>
                <c:ptCount val="3"/>
                <c:pt idx="0">
                  <c:v>LT-EN</c:v>
                </c:pt>
                <c:pt idx="1">
                  <c:v>PS-EN</c:v>
                </c:pt>
                <c:pt idx="2">
                  <c:v>BG-EN</c:v>
                </c:pt>
              </c:strCache>
            </c:strRef>
          </c:cat>
          <c:val>
            <c:numRef>
              <c:f>Sheet1!$V$9:$V$11</c:f>
              <c:numCache>
                <c:formatCode>0.00</c:formatCode>
                <c:ptCount val="3"/>
                <c:pt idx="0">
                  <c:v>0.49099999999999999</c:v>
                </c:pt>
                <c:pt idx="1">
                  <c:v>0.59299999999999997</c:v>
                </c:pt>
                <c:pt idx="2">
                  <c:v>0.33</c:v>
                </c:pt>
              </c:numCache>
            </c:numRef>
          </c:val>
          <c:extLst>
            <c:ext xmlns:c16="http://schemas.microsoft.com/office/drawing/2014/chart" uri="{C3380CC4-5D6E-409C-BE32-E72D297353CC}">
              <c16:uniqueId val="{00000004-33B5-BB4F-A8A1-617464459B21}"/>
            </c:ext>
          </c:extLst>
        </c:ser>
        <c:ser>
          <c:idx val="3"/>
          <c:order val="3"/>
          <c:tx>
            <c:strRef>
              <c:f>Sheet1!$W$8</c:f>
              <c:strCache>
                <c:ptCount val="1"/>
                <c:pt idx="0">
                  <c:v>ChrF1</c:v>
                </c:pt>
              </c:strCache>
            </c:strRef>
          </c:tx>
          <c:spPr>
            <a:solidFill>
              <a:schemeClr val="accent4"/>
            </a:solidFill>
            <a:ln>
              <a:noFill/>
            </a:ln>
            <a:effectLst/>
          </c:spPr>
          <c:invertIfNegative val="0"/>
          <c:dLbls>
            <c:dLbl>
              <c:idx val="0"/>
              <c:layout>
                <c:manualLayout>
                  <c:x val="0"/>
                  <c:y val="-5.09259259259259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3B5-BB4F-A8A1-617464459B21}"/>
                </c:ext>
              </c:extLst>
            </c:dLbl>
            <c:dLbl>
              <c:idx val="1"/>
              <c:layout>
                <c:manualLayout>
                  <c:x val="1.3690178349745541E-3"/>
                  <c:y val="-3.24698192933018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3B5-BB4F-A8A1-617464459B21}"/>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Sheet1!$S$9:$S$11</c:f>
              <c:strCache>
                <c:ptCount val="3"/>
                <c:pt idx="0">
                  <c:v>LT-EN</c:v>
                </c:pt>
                <c:pt idx="1">
                  <c:v>PS-EN</c:v>
                </c:pt>
                <c:pt idx="2">
                  <c:v>BG-EN</c:v>
                </c:pt>
              </c:strCache>
            </c:strRef>
          </c:cat>
          <c:val>
            <c:numRef>
              <c:f>Sheet1!$W$9:$W$11</c:f>
              <c:numCache>
                <c:formatCode>0.00</c:formatCode>
                <c:ptCount val="3"/>
                <c:pt idx="0">
                  <c:v>0.49099999999999999</c:v>
                </c:pt>
                <c:pt idx="1">
                  <c:v>0.58299999999999996</c:v>
                </c:pt>
                <c:pt idx="2">
                  <c:v>0.40400000000000003</c:v>
                </c:pt>
              </c:numCache>
            </c:numRef>
          </c:val>
          <c:extLst>
            <c:ext xmlns:c16="http://schemas.microsoft.com/office/drawing/2014/chart" uri="{C3380CC4-5D6E-409C-BE32-E72D297353CC}">
              <c16:uniqueId val="{00000007-33B5-BB4F-A8A1-617464459B21}"/>
            </c:ext>
          </c:extLst>
        </c:ser>
        <c:ser>
          <c:idx val="4"/>
          <c:order val="4"/>
          <c:tx>
            <c:strRef>
              <c:f>Sheet1!$X$8</c:f>
              <c:strCache>
                <c:ptCount val="1"/>
                <c:pt idx="0">
                  <c:v>BLEURTMean</c:v>
                </c:pt>
              </c:strCache>
            </c:strRef>
          </c:tx>
          <c:spPr>
            <a:solidFill>
              <a:schemeClr val="accent5"/>
            </a:solidFill>
            <a:ln>
              <a:noFill/>
            </a:ln>
            <a:effectLst/>
          </c:spPr>
          <c:invertIfNegative val="0"/>
          <c:dLbls>
            <c:dLbl>
              <c:idx val="1"/>
              <c:layout>
                <c:manualLayout>
                  <c:x val="5.3258985848974906E-3"/>
                  <c:y val="-1.03625309206890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3B5-BB4F-A8A1-617464459B21}"/>
                </c:ext>
              </c:extLst>
            </c:dLbl>
            <c:dLbl>
              <c:idx val="2"/>
              <c:layout>
                <c:manualLayout>
                  <c:x val="-1.2282338111399454E-3"/>
                  <c:y val="-1.195014029460356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33B5-BB4F-A8A1-617464459B21}"/>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Sheet1!$S$9:$S$11</c:f>
              <c:strCache>
                <c:ptCount val="3"/>
                <c:pt idx="0">
                  <c:v>LT-EN</c:v>
                </c:pt>
                <c:pt idx="1">
                  <c:v>PS-EN</c:v>
                </c:pt>
                <c:pt idx="2">
                  <c:v>BG-EN</c:v>
                </c:pt>
              </c:strCache>
            </c:strRef>
          </c:cat>
          <c:val>
            <c:numRef>
              <c:f>Sheet1!$X$9:$X$11</c:f>
              <c:numCache>
                <c:formatCode>0.00</c:formatCode>
                <c:ptCount val="3"/>
                <c:pt idx="0">
                  <c:v>0.49099999999999999</c:v>
                </c:pt>
                <c:pt idx="1">
                  <c:v>0.58099999999999996</c:v>
                </c:pt>
                <c:pt idx="2">
                  <c:v>0.36699999999999999</c:v>
                </c:pt>
              </c:numCache>
            </c:numRef>
          </c:val>
          <c:extLst>
            <c:ext xmlns:c16="http://schemas.microsoft.com/office/drawing/2014/chart" uri="{C3380CC4-5D6E-409C-BE32-E72D297353CC}">
              <c16:uniqueId val="{0000000A-33B5-BB4F-A8A1-617464459B21}"/>
            </c:ext>
          </c:extLst>
        </c:ser>
        <c:ser>
          <c:idx val="5"/>
          <c:order val="5"/>
          <c:tx>
            <c:strRef>
              <c:f>Sheet1!$Y$8</c:f>
              <c:strCache>
                <c:ptCount val="1"/>
                <c:pt idx="0">
                  <c:v>BLEURTMedian</c:v>
                </c:pt>
              </c:strCache>
            </c:strRef>
          </c:tx>
          <c:spPr>
            <a:solidFill>
              <a:schemeClr val="accent6"/>
            </a:solidFill>
            <a:ln>
              <a:noFill/>
            </a:ln>
            <a:effectLst/>
          </c:spPr>
          <c:invertIfNegative val="0"/>
          <c:dLbls>
            <c:dLbl>
              <c:idx val="0"/>
              <c:layout>
                <c:manualLayout>
                  <c:x val="2.7777777777777779E-3"/>
                  <c:y val="-6.481481481481485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33B5-BB4F-A8A1-617464459B21}"/>
                </c:ext>
              </c:extLst>
            </c:dLbl>
            <c:dLbl>
              <c:idx val="1"/>
              <c:layout>
                <c:manualLayout>
                  <c:x val="3.3333333333333229E-2"/>
                  <c:y val="-1.323527267424909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33B5-BB4F-A8A1-617464459B21}"/>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Sheet1!$S$9:$S$11</c:f>
              <c:strCache>
                <c:ptCount val="3"/>
                <c:pt idx="0">
                  <c:v>LT-EN</c:v>
                </c:pt>
                <c:pt idx="1">
                  <c:v>PS-EN</c:v>
                </c:pt>
                <c:pt idx="2">
                  <c:v>BG-EN</c:v>
                </c:pt>
              </c:strCache>
            </c:strRef>
          </c:cat>
          <c:val>
            <c:numRef>
              <c:f>Sheet1!$Y$9:$Y$11</c:f>
              <c:numCache>
                <c:formatCode>0.00</c:formatCode>
                <c:ptCount val="3"/>
                <c:pt idx="0">
                  <c:v>0.47699999999999998</c:v>
                </c:pt>
                <c:pt idx="1">
                  <c:v>0.57099999999999995</c:v>
                </c:pt>
                <c:pt idx="2">
                  <c:v>0.36699999999999999</c:v>
                </c:pt>
              </c:numCache>
            </c:numRef>
          </c:val>
          <c:extLst>
            <c:ext xmlns:c16="http://schemas.microsoft.com/office/drawing/2014/chart" uri="{C3380CC4-5D6E-409C-BE32-E72D297353CC}">
              <c16:uniqueId val="{0000000D-33B5-BB4F-A8A1-617464459B21}"/>
            </c:ext>
          </c:extLst>
        </c:ser>
        <c:dLbls>
          <c:showLegendKey val="0"/>
          <c:showVal val="1"/>
          <c:showCatName val="0"/>
          <c:showSerName val="0"/>
          <c:showPercent val="0"/>
          <c:showBubbleSize val="0"/>
        </c:dLbls>
        <c:gapWidth val="150"/>
        <c:overlap val="-25"/>
        <c:axId val="1780267056"/>
        <c:axId val="1779494288"/>
      </c:barChart>
      <c:catAx>
        <c:axId val="178026705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crossAx val="1779494288"/>
        <c:crosses val="autoZero"/>
        <c:auto val="1"/>
        <c:lblAlgn val="ctr"/>
        <c:lblOffset val="100"/>
        <c:noMultiLvlLbl val="0"/>
      </c:catAx>
      <c:valAx>
        <c:axId val="1779494288"/>
        <c:scaling>
          <c:orientation val="minMax"/>
          <c:max val="0.8"/>
          <c:min val="0"/>
        </c:scaling>
        <c:delete val="0"/>
        <c:axPos val="l"/>
        <c:title>
          <c:tx>
            <c:rich>
              <a:bodyPr rot="-5400000" spcFirstLastPara="1" vertOverflow="ellipsis" vert="horz" wrap="square" anchor="ctr" anchorCtr="1"/>
              <a:lstStyle/>
              <a:p>
                <a:pPr>
                  <a:defRPr sz="1600" b="0" i="0" u="none" strike="noStrike" kern="1200" baseline="0">
                    <a:solidFill>
                      <a:srgbClr val="002060"/>
                    </a:solidFill>
                    <a:latin typeface="+mn-lt"/>
                    <a:ea typeface="+mn-ea"/>
                    <a:cs typeface="+mn-cs"/>
                  </a:defRPr>
                </a:pPr>
                <a:r>
                  <a:rPr lang="en-US" sz="1600"/>
                  <a:t>𝜏 with AQWV</a:t>
                </a:r>
              </a:p>
            </c:rich>
          </c:tx>
          <c:overlay val="0"/>
          <c:spPr>
            <a:noFill/>
            <a:ln>
              <a:noFill/>
            </a:ln>
            <a:effectLst/>
          </c:spPr>
          <c:txPr>
            <a:bodyPr rot="-5400000" spcFirstLastPara="1" vertOverflow="ellipsis" vert="horz" wrap="square" anchor="ctr" anchorCtr="1"/>
            <a:lstStyle/>
            <a:p>
              <a:pPr>
                <a:defRPr sz="1600" b="0" i="0" u="none" strike="noStrike" kern="1200" baseline="0">
                  <a:solidFill>
                    <a:srgbClr val="002060"/>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crossAx val="1780267056"/>
        <c:crosses val="autoZero"/>
        <c:crossBetween val="between"/>
      </c:valAx>
      <c:spPr>
        <a:noFill/>
        <a:ln>
          <a:noFill/>
        </a:ln>
        <a:effectLst/>
      </c:spPr>
    </c:plotArea>
    <c:legend>
      <c:legendPos val="t"/>
      <c:layout>
        <c:manualLayout>
          <c:xMode val="edge"/>
          <c:yMode val="edge"/>
          <c:x val="5.4152668416447947E-2"/>
          <c:y val="0.10687518226888305"/>
          <c:w val="0.89169466316710411"/>
          <c:h val="7.8102945465150189E-2"/>
        </c:manualLayout>
      </c:layout>
      <c:overlay val="0"/>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solidFill>
            <a:srgbClr val="002060"/>
          </a:solidFill>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34CA3-36A0-C148-A9D7-189772CD4932}" type="datetimeFigureOut">
              <a:rPr lang="en-US" smtClean="0"/>
              <a:t>3/2/21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9A958-8252-2B47-ADC0-395B784FC49B}" type="slidenum">
              <a:rPr lang="en-US" smtClean="0"/>
              <a:t>‹#›</a:t>
            </a:fld>
            <a:endParaRPr lang="en-US"/>
          </a:p>
        </p:txBody>
      </p:sp>
    </p:spTree>
    <p:extLst>
      <p:ext uri="{BB962C8B-B14F-4D97-AF65-F5344CB8AC3E}">
        <p14:creationId xmlns:p14="http://schemas.microsoft.com/office/powerpoint/2010/main" val="3454022159"/>
      </p:ext>
    </p:extLst>
  </p:cSld>
  <p:clrMap bg1="lt1" tx1="dk1" bg2="lt2" tx2="dk2" accent1="accent1" accent2="accent2" accent3="accent3" accent4="accent4" accent5="accent5" accent6="accent6" hlink="hlink" folHlink="folHlink"/>
  <p:notesStyle>
    <a:lvl1pPr marL="0" algn="l" defTabSz="914334" rtl="0" eaLnBrk="1" latinLnBrk="0" hangingPunct="1">
      <a:defRPr sz="1200" kern="1200">
        <a:solidFill>
          <a:schemeClr val="tx1"/>
        </a:solidFill>
        <a:latin typeface="+mn-lt"/>
        <a:ea typeface="+mn-ea"/>
        <a:cs typeface="+mn-cs"/>
      </a:defRPr>
    </a:lvl1pPr>
    <a:lvl2pPr marL="457167" algn="l" defTabSz="914334" rtl="0" eaLnBrk="1" latinLnBrk="0" hangingPunct="1">
      <a:defRPr sz="1200" kern="1200">
        <a:solidFill>
          <a:schemeClr val="tx1"/>
        </a:solidFill>
        <a:latin typeface="+mn-lt"/>
        <a:ea typeface="+mn-ea"/>
        <a:cs typeface="+mn-cs"/>
      </a:defRPr>
    </a:lvl2pPr>
    <a:lvl3pPr marL="914334" algn="l" defTabSz="914334" rtl="0" eaLnBrk="1" latinLnBrk="0" hangingPunct="1">
      <a:defRPr sz="1200" kern="1200">
        <a:solidFill>
          <a:schemeClr val="tx1"/>
        </a:solidFill>
        <a:latin typeface="+mn-lt"/>
        <a:ea typeface="+mn-ea"/>
        <a:cs typeface="+mn-cs"/>
      </a:defRPr>
    </a:lvl3pPr>
    <a:lvl4pPr marL="1371501" algn="l" defTabSz="914334" rtl="0" eaLnBrk="1" latinLnBrk="0" hangingPunct="1">
      <a:defRPr sz="1200" kern="1200">
        <a:solidFill>
          <a:schemeClr val="tx1"/>
        </a:solidFill>
        <a:latin typeface="+mn-lt"/>
        <a:ea typeface="+mn-ea"/>
        <a:cs typeface="+mn-cs"/>
      </a:defRPr>
    </a:lvl4pPr>
    <a:lvl5pPr marL="1828668" algn="l" defTabSz="914334" rtl="0" eaLnBrk="1" latinLnBrk="0" hangingPunct="1">
      <a:defRPr sz="1200" kern="1200">
        <a:solidFill>
          <a:schemeClr val="tx1"/>
        </a:solidFill>
        <a:latin typeface="+mn-lt"/>
        <a:ea typeface="+mn-ea"/>
        <a:cs typeface="+mn-cs"/>
      </a:defRPr>
    </a:lvl5pPr>
    <a:lvl6pPr marL="2285835" algn="l" defTabSz="914334" rtl="0" eaLnBrk="1" latinLnBrk="0" hangingPunct="1">
      <a:defRPr sz="1200" kern="1200">
        <a:solidFill>
          <a:schemeClr val="tx1"/>
        </a:solidFill>
        <a:latin typeface="+mn-lt"/>
        <a:ea typeface="+mn-ea"/>
        <a:cs typeface="+mn-cs"/>
      </a:defRPr>
    </a:lvl6pPr>
    <a:lvl7pPr marL="2743002" algn="l" defTabSz="914334" rtl="0" eaLnBrk="1" latinLnBrk="0" hangingPunct="1">
      <a:defRPr sz="1200" kern="1200">
        <a:solidFill>
          <a:schemeClr val="tx1"/>
        </a:solidFill>
        <a:latin typeface="+mn-lt"/>
        <a:ea typeface="+mn-ea"/>
        <a:cs typeface="+mn-cs"/>
      </a:defRPr>
    </a:lvl7pPr>
    <a:lvl8pPr marL="3200169" algn="l" defTabSz="914334" rtl="0" eaLnBrk="1" latinLnBrk="0" hangingPunct="1">
      <a:defRPr sz="1200" kern="1200">
        <a:solidFill>
          <a:schemeClr val="tx1"/>
        </a:solidFill>
        <a:latin typeface="+mn-lt"/>
        <a:ea typeface="+mn-ea"/>
        <a:cs typeface="+mn-cs"/>
      </a:defRPr>
    </a:lvl8pPr>
    <a:lvl9pPr marL="3657337" algn="l" defTabSz="91433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NLP,  </a:t>
            </a:r>
            <a:br>
              <a:rPr lang="en-US" dirty="0"/>
            </a:br>
            <a:r>
              <a:rPr lang="en-US" dirty="0"/>
              <a:t>Types in all languages follow Zipfian distribution</a:t>
            </a:r>
          </a:p>
          <a:p>
            <a:r>
              <a:rPr lang="en-US" dirty="0"/>
              <a:t>Some type are frequent; most types are rare. 1 count. And even zero count</a:t>
            </a:r>
          </a:p>
        </p:txBody>
      </p:sp>
      <p:sp>
        <p:nvSpPr>
          <p:cNvPr id="4" name="Slide Number Placeholder 3"/>
          <p:cNvSpPr>
            <a:spLocks noGrp="1"/>
          </p:cNvSpPr>
          <p:nvPr>
            <p:ph type="sldNum" sz="quarter" idx="5"/>
          </p:nvPr>
        </p:nvSpPr>
        <p:spPr/>
        <p:txBody>
          <a:bodyPr/>
          <a:lstStyle/>
          <a:p>
            <a:fld id="{3B99A958-8252-2B47-ADC0-395B784FC49B}" type="slidenum">
              <a:rPr lang="en-US" smtClean="0"/>
              <a:t>2</a:t>
            </a:fld>
            <a:endParaRPr lang="en-US"/>
          </a:p>
        </p:txBody>
      </p:sp>
    </p:spTree>
    <p:extLst>
      <p:ext uri="{BB962C8B-B14F-4D97-AF65-F5344CB8AC3E}">
        <p14:creationId xmlns:p14="http://schemas.microsoft.com/office/powerpoint/2010/main" val="3171761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were to apply ML techniques to model a RV, we are going to have discrete random variable </a:t>
            </a:r>
          </a:p>
        </p:txBody>
      </p:sp>
      <p:sp>
        <p:nvSpPr>
          <p:cNvPr id="4" name="Slide Number Placeholder 3"/>
          <p:cNvSpPr>
            <a:spLocks noGrp="1"/>
          </p:cNvSpPr>
          <p:nvPr>
            <p:ph type="sldNum" sz="quarter" idx="5"/>
          </p:nvPr>
        </p:nvSpPr>
        <p:spPr/>
        <p:txBody>
          <a:bodyPr/>
          <a:lstStyle/>
          <a:p>
            <a:fld id="{3B99A958-8252-2B47-ADC0-395B784FC49B}" type="slidenum">
              <a:rPr lang="en-US" smtClean="0"/>
              <a:t>3</a:t>
            </a:fld>
            <a:endParaRPr lang="en-US"/>
          </a:p>
        </p:txBody>
      </p:sp>
    </p:spTree>
    <p:extLst>
      <p:ext uri="{BB962C8B-B14F-4D97-AF65-F5344CB8AC3E}">
        <p14:creationId xmlns:p14="http://schemas.microsoft.com/office/powerpoint/2010/main" val="2948397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More ever, our situation is that rare types contain more information than frequent types</a:t>
            </a:r>
          </a:p>
          <a:p>
            <a:pPr marL="228600" indent="-228600">
              <a:buAutoNum type="arabicPeriod"/>
            </a:pPr>
            <a:endParaRPr lang="en-US" dirty="0"/>
          </a:p>
          <a:p>
            <a:pPr marL="228600" indent="-228600">
              <a:buAutoNum type="arabicPeriod"/>
            </a:pPr>
            <a:r>
              <a:rPr lang="en-US" dirty="0"/>
              <a:t>Much of probability mass is on the left side. So if you were to count performance in terms of tokens we handled correctly, then you are in luck! We could focus on a few 1000 frequent types and we get a working system, which we evaluated using token based metrics</a:t>
            </a:r>
          </a:p>
          <a:p>
            <a:pPr marL="228600" indent="-228600">
              <a:buAutoNum type="arabicPeriod"/>
            </a:pPr>
            <a:r>
              <a:rPr lang="en-US" dirty="0"/>
              <a:t>But… much of information content is on the low frequency side. ML techniques we use today are pretty bad for this kind of setup. </a:t>
            </a:r>
          </a:p>
        </p:txBody>
      </p:sp>
      <p:sp>
        <p:nvSpPr>
          <p:cNvPr id="4" name="Slide Number Placeholder 3"/>
          <p:cNvSpPr>
            <a:spLocks noGrp="1"/>
          </p:cNvSpPr>
          <p:nvPr>
            <p:ph type="sldNum" sz="quarter" idx="5"/>
          </p:nvPr>
        </p:nvSpPr>
        <p:spPr/>
        <p:txBody>
          <a:bodyPr/>
          <a:lstStyle/>
          <a:p>
            <a:fld id="{3B99A958-8252-2B47-ADC0-395B784FC49B}" type="slidenum">
              <a:rPr lang="en-US" smtClean="0"/>
              <a:t>4</a:t>
            </a:fld>
            <a:endParaRPr lang="en-US"/>
          </a:p>
        </p:txBody>
      </p:sp>
    </p:spTree>
    <p:extLst>
      <p:ext uri="{BB962C8B-B14F-4D97-AF65-F5344CB8AC3E}">
        <p14:creationId xmlns:p14="http://schemas.microsoft.com/office/powerpoint/2010/main" val="1595218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𝑦</m:t>
                        </m:r>
                      </m:e>
                      <m:sub>
                        <m:r>
                          <a:rPr lang="en-US" sz="2000" i="1">
                            <a:solidFill>
                              <a:schemeClr val="tx1"/>
                            </a:solidFill>
                            <a:latin typeface="Cambria Math" panose="02040503050406030204" pitchFamily="18" charset="0"/>
                          </a:rPr>
                          <m:t>𝑜</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𝐵𝑂𝑆</m:t>
                    </m:r>
                    <m:r>
                      <a:rPr lang="en-US" sz="2000" i="1">
                        <a:solidFill>
                          <a:schemeClr val="tx1"/>
                        </a:solidFill>
                        <a:latin typeface="Cambria Math" panose="02040503050406030204" pitchFamily="18" charset="0"/>
                      </a:rPr>
                      <m:t>]</m:t>
                    </m:r>
                  </m:oMath>
                </a14:m>
                <a:r>
                  <a:rPr lang="en-US" sz="2000" dirty="0">
                    <a:solidFill>
                      <a:schemeClr val="tx1"/>
                    </a:solidFill>
                  </a:rPr>
                  <a:t>;   for </a:t>
                </a:r>
                <a14:m>
                  <m:oMath xmlns:m="http://schemas.openxmlformats.org/officeDocument/2006/math">
                    <m:r>
                      <a:rPr lang="en-US" sz="2000" i="1">
                        <a:solidFill>
                          <a:schemeClr val="tx1"/>
                        </a:solidFill>
                        <a:latin typeface="Cambria Math" panose="02040503050406030204" pitchFamily="18" charset="0"/>
                      </a:rPr>
                      <m:t>𝑡</m:t>
                    </m:r>
                    <m:r>
                      <a:rPr lang="en-US" sz="2000" i="1">
                        <a:solidFill>
                          <a:schemeClr val="tx1"/>
                        </a:solidFill>
                        <a:latin typeface="Cambria Math" panose="02040503050406030204" pitchFamily="18" charset="0"/>
                      </a:rPr>
                      <m:t>=1, 2… </m:t>
                    </m:r>
                    <m:r>
                      <a:rPr lang="en-US" sz="2000" i="1">
                        <a:solidFill>
                          <a:schemeClr val="tx1"/>
                        </a:solidFill>
                        <a:latin typeface="Cambria Math" panose="02040503050406030204" pitchFamily="18" charset="0"/>
                      </a:rPr>
                      <m:t>𝑎𝑟𝑔𝑚𝑎𝑥</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𝑃</m:t>
                    </m:r>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𝑦</m:t>
                            </m:r>
                          </m:e>
                          <m:sub>
                            <m:r>
                              <a:rPr lang="en-US" sz="2000" i="1">
                                <a:solidFill>
                                  <a:schemeClr val="tx1"/>
                                </a:solidFill>
                                <a:latin typeface="Cambria Math" panose="02040503050406030204" pitchFamily="18" charset="0"/>
                              </a:rPr>
                              <m:t>𝑡</m:t>
                            </m:r>
                          </m:sub>
                        </m:sSub>
                        <m:r>
                          <a:rPr lang="en-US" sz="2000" i="1">
                            <a:solidFill>
                              <a:schemeClr val="tx1"/>
                            </a:solidFill>
                            <a:latin typeface="Cambria Math" panose="02040503050406030204" pitchFamily="18" charset="0"/>
                          </a:rPr>
                          <m:t>| </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h</m:t>
                            </m:r>
                          </m:e>
                          <m:sub>
                            <m:r>
                              <a:rPr lang="en-US" sz="2000" i="1">
                                <a:solidFill>
                                  <a:schemeClr val="tx1"/>
                                </a:solidFill>
                                <a:latin typeface="Cambria Math" panose="02040503050406030204" pitchFamily="18" charset="0"/>
                              </a:rPr>
                              <m:t>𝑡</m:t>
                            </m:r>
                          </m:sub>
                        </m:sSub>
                      </m:e>
                    </m:d>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𝐸𝑂𝑆</m:t>
                    </m:r>
                    <m:r>
                      <a:rPr lang="en-US" sz="2000" i="1">
                        <a:solidFill>
                          <a:schemeClr val="tx1"/>
                        </a:solidFill>
                        <a:latin typeface="Cambria Math" panose="02040503050406030204" pitchFamily="18" charset="0"/>
                      </a:rPr>
                      <m:t>]</m:t>
                    </m:r>
                  </m:oMath>
                </a14:m>
                <a:endParaRPr lang="en-US" sz="2000" b="0" dirty="0">
                  <a:solidFill>
                    <a:schemeClr val="tx1"/>
                  </a:solidFill>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a:solidFill>
                      <a:schemeClr val="tx1"/>
                    </a:solidFill>
                    <a:latin typeface="Cambria Math" panose="02040503050406030204" pitchFamily="18" charset="0"/>
                  </a:rPr>
                  <a:t>𝑦_𝑜=[𝐵𝑂𝑆]</a:t>
                </a:r>
                <a:r>
                  <a:rPr lang="en-US" sz="2000" dirty="0">
                    <a:solidFill>
                      <a:schemeClr val="tx1"/>
                    </a:solidFill>
                  </a:rPr>
                  <a:t>;   for </a:t>
                </a:r>
                <a:r>
                  <a:rPr lang="en-US" sz="2000" i="0">
                    <a:solidFill>
                      <a:schemeClr val="tx1"/>
                    </a:solidFill>
                    <a:latin typeface="Cambria Math" panose="02040503050406030204" pitchFamily="18" charset="0"/>
                  </a:rPr>
                  <a:t>𝑡=1, 2… 𝑎𝑟𝑔𝑚𝑎𝑥 𝑃(𝑦_𝑡 | ℎ_𝑡 )=[𝐸𝑂𝑆]</a:t>
                </a:r>
                <a:endParaRPr lang="en-US" sz="2000" b="0" dirty="0">
                  <a:solidFill>
                    <a:schemeClr val="tx1"/>
                  </a:solidFill>
                </a:endParaRPr>
              </a:p>
              <a:p>
                <a:endParaRPr lang="en-US" dirty="0"/>
              </a:p>
            </p:txBody>
          </p:sp>
        </mc:Fallback>
      </mc:AlternateContent>
      <p:sp>
        <p:nvSpPr>
          <p:cNvPr id="4" name="Slide Number Placeholder 3"/>
          <p:cNvSpPr>
            <a:spLocks noGrp="1"/>
          </p:cNvSpPr>
          <p:nvPr>
            <p:ph type="sldNum" sz="quarter" idx="5"/>
          </p:nvPr>
        </p:nvSpPr>
        <p:spPr/>
        <p:txBody>
          <a:bodyPr/>
          <a:lstStyle/>
          <a:p>
            <a:fld id="{CE47036C-E602-4142-B955-74C8699393D7}" type="slidenum">
              <a:rPr lang="en-US" smtClean="0"/>
              <a:t>6</a:t>
            </a:fld>
            <a:endParaRPr lang="en-US"/>
          </a:p>
        </p:txBody>
      </p:sp>
    </p:spTree>
    <p:extLst>
      <p:ext uri="{BB962C8B-B14F-4D97-AF65-F5344CB8AC3E}">
        <p14:creationId xmlns:p14="http://schemas.microsoft.com/office/powerpoint/2010/main" val="267529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9A958-8252-2B47-ADC0-395B784FC49B}" type="slidenum">
              <a:rPr lang="en-US" smtClean="0"/>
              <a:t>17</a:t>
            </a:fld>
            <a:endParaRPr lang="en-US"/>
          </a:p>
        </p:txBody>
      </p:sp>
    </p:spTree>
    <p:extLst>
      <p:ext uri="{BB962C8B-B14F-4D97-AF65-F5344CB8AC3E}">
        <p14:creationId xmlns:p14="http://schemas.microsoft.com/office/powerpoint/2010/main" val="791339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34"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Cross-Language Search and Summarization of Text and Speech http://</a:t>
            </a:r>
            <a:r>
              <a:rPr lang="en-US" sz="1200" b="1" i="0" u="none" strike="noStrike" kern="1200" dirty="0" err="1">
                <a:solidFill>
                  <a:schemeClr val="tx1"/>
                </a:solidFill>
                <a:effectLst/>
                <a:latin typeface="+mn-lt"/>
                <a:ea typeface="+mn-ea"/>
                <a:cs typeface="+mn-cs"/>
              </a:rPr>
              <a:t>users.umiacs.umd.edu</a:t>
            </a:r>
            <a:r>
              <a:rPr lang="en-US" sz="1200" b="1"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oard</a:t>
            </a:r>
            <a:r>
              <a:rPr lang="en-US" sz="1200" b="1"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clssts</a:t>
            </a:r>
            <a:r>
              <a:rPr lang="en-US" sz="1200" b="1" i="0" u="none" strike="noStrike" kern="1200" dirty="0">
                <a:solidFill>
                  <a:schemeClr val="tx1"/>
                </a:solidFill>
                <a:effectLst/>
                <a:latin typeface="+mn-lt"/>
                <a:ea typeface="+mn-ea"/>
                <a:cs typeface="+mn-cs"/>
              </a:rPr>
              <a:t>/ </a:t>
            </a:r>
          </a:p>
          <a:p>
            <a:pPr marL="0" marR="0" lvl="0" indent="0" algn="l" defTabSz="914334"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B99A958-8252-2B47-ADC0-395B784FC49B}" type="slidenum">
              <a:rPr lang="en-US" smtClean="0"/>
              <a:t>24</a:t>
            </a:fld>
            <a:endParaRPr lang="en-US"/>
          </a:p>
        </p:txBody>
      </p:sp>
    </p:spTree>
    <p:extLst>
      <p:ext uri="{BB962C8B-B14F-4D97-AF65-F5344CB8AC3E}">
        <p14:creationId xmlns:p14="http://schemas.microsoft.com/office/powerpoint/2010/main" val="4001577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*BLEU is from the metrics package, precomputed by task organizers</a:t>
            </a:r>
          </a:p>
          <a:p>
            <a:pPr marL="171450" indent="-171450">
              <a:buFontTx/>
              <a:buChar char="-"/>
            </a:pPr>
            <a:r>
              <a:rPr lang="en-US" dirty="0"/>
              <a:t>BLEU is our own calculations. MacroF1 and MicroF1 share the same tokenizer as BLEU</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3B99A958-8252-2B47-ADC0-395B784FC49B}" type="slidenum">
              <a:rPr lang="en-US" smtClean="0"/>
              <a:t>26</a:t>
            </a:fld>
            <a:endParaRPr lang="en-US"/>
          </a:p>
        </p:txBody>
      </p:sp>
    </p:spTree>
    <p:extLst>
      <p:ext uri="{BB962C8B-B14F-4D97-AF65-F5344CB8AC3E}">
        <p14:creationId xmlns:p14="http://schemas.microsoft.com/office/powerpoint/2010/main" val="3370793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a:t>
            </a:r>
            <a:r>
              <a:rPr lang="en-US" dirty="0" err="1"/>
              <a:t>mAP</a:t>
            </a:r>
            <a:r>
              <a:rPr lang="en-US" dirty="0"/>
              <a:t>: https://</a:t>
            </a:r>
            <a:r>
              <a:rPr lang="en-US" dirty="0" err="1"/>
              <a:t>blog.paperspace.com</a:t>
            </a:r>
            <a:r>
              <a:rPr lang="en-US" dirty="0"/>
              <a:t>/mean-average-precision/</a:t>
            </a:r>
          </a:p>
          <a:p>
            <a:endParaRPr lang="en-US" dirty="0"/>
          </a:p>
        </p:txBody>
      </p:sp>
      <p:sp>
        <p:nvSpPr>
          <p:cNvPr id="4" name="Slide Number Placeholder 3"/>
          <p:cNvSpPr>
            <a:spLocks noGrp="1"/>
          </p:cNvSpPr>
          <p:nvPr>
            <p:ph type="sldNum" sz="quarter" idx="5"/>
          </p:nvPr>
        </p:nvSpPr>
        <p:spPr/>
        <p:txBody>
          <a:bodyPr/>
          <a:lstStyle/>
          <a:p>
            <a:fld id="{3B99A958-8252-2B47-ADC0-395B784FC49B}" type="slidenum">
              <a:rPr lang="en-US" smtClean="0"/>
              <a:t>28</a:t>
            </a:fld>
            <a:endParaRPr lang="en-US"/>
          </a:p>
        </p:txBody>
      </p:sp>
    </p:spTree>
    <p:extLst>
      <p:ext uri="{BB962C8B-B14F-4D97-AF65-F5344CB8AC3E}">
        <p14:creationId xmlns:p14="http://schemas.microsoft.com/office/powerpoint/2010/main" val="3501684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9A958-8252-2B47-ADC0-395B784FC49B}" type="slidenum">
              <a:rPr lang="en-US" smtClean="0"/>
              <a:t>31</a:t>
            </a:fld>
            <a:endParaRPr lang="en-US"/>
          </a:p>
        </p:txBody>
      </p:sp>
    </p:spTree>
    <p:extLst>
      <p:ext uri="{BB962C8B-B14F-4D97-AF65-F5344CB8AC3E}">
        <p14:creationId xmlns:p14="http://schemas.microsoft.com/office/powerpoint/2010/main" val="301297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endParaRPr lang="en-US" dirty="0"/>
          </a:p>
        </p:txBody>
      </p:sp>
      <p:sp>
        <p:nvSpPr>
          <p:cNvPr id="9" name="Title 1">
            <a:extLst>
              <a:ext uri="{FF2B5EF4-FFF2-40B4-BE49-F238E27FC236}">
                <a16:creationId xmlns:a16="http://schemas.microsoft.com/office/drawing/2014/main" id="{E81EA174-4850-D243-99B0-B44D78C82A4E}"/>
              </a:ext>
            </a:extLst>
          </p:cNvPr>
          <p:cNvSpPr>
            <a:spLocks noGrp="1"/>
          </p:cNvSpPr>
          <p:nvPr>
            <p:ph type="title"/>
          </p:nvPr>
        </p:nvSpPr>
        <p:spPr>
          <a:xfrm>
            <a:off x="628650" y="285191"/>
            <a:ext cx="7886700" cy="784597"/>
          </a:xfrm>
        </p:spPr>
        <p:txBody>
          <a:bodyPr/>
          <a:lstStyle>
            <a:lvl1pPr>
              <a:defRPr baseline="0">
                <a:solidFill>
                  <a:srgbClr val="990000"/>
                </a:solidFill>
                <a:latin typeface="Gill Sans" panose="020B0502020104020203" pitchFamily="34" charset="-79"/>
              </a:defRPr>
            </a:lvl1pPr>
          </a:lstStyle>
          <a:p>
            <a:r>
              <a:rPr lang="en-US" dirty="0"/>
              <a:t>Click to edit Master title style</a:t>
            </a:r>
          </a:p>
        </p:txBody>
      </p:sp>
      <p:sp>
        <p:nvSpPr>
          <p:cNvPr id="10" name="Content Placeholder 2">
            <a:extLst>
              <a:ext uri="{FF2B5EF4-FFF2-40B4-BE49-F238E27FC236}">
                <a16:creationId xmlns:a16="http://schemas.microsoft.com/office/drawing/2014/main" id="{DA005475-03AD-8A48-BB6F-ED324410D135}"/>
              </a:ext>
            </a:extLst>
          </p:cNvPr>
          <p:cNvSpPr>
            <a:spLocks noGrp="1"/>
          </p:cNvSpPr>
          <p:nvPr>
            <p:ph idx="13"/>
          </p:nvPr>
        </p:nvSpPr>
        <p:spPr>
          <a:xfrm>
            <a:off x="628650" y="1219277"/>
            <a:ext cx="7886700" cy="3448415"/>
          </a:xfrm>
        </p:spPr>
        <p:txBody>
          <a:bodyPr/>
          <a:lstStyle>
            <a:lvl1pPr>
              <a:defRPr baseline="0">
                <a:solidFill>
                  <a:srgbClr val="777777"/>
                </a:solidFill>
                <a:latin typeface="Gill Sans" panose="020B0502020104020203" pitchFamily="34" charset="-79"/>
              </a:defRPr>
            </a:lvl1pPr>
            <a:lvl2pPr>
              <a:defRPr baseline="0">
                <a:solidFill>
                  <a:srgbClr val="777777"/>
                </a:solidFill>
                <a:latin typeface="Gill Sans" panose="020B0502020104020203" pitchFamily="34" charset="-79"/>
              </a:defRPr>
            </a:lvl2pPr>
            <a:lvl3pPr>
              <a:defRPr baseline="0">
                <a:solidFill>
                  <a:srgbClr val="777777"/>
                </a:solidFill>
              </a:defRPr>
            </a:lvl3pPr>
            <a:lvl4pPr>
              <a:defRPr baseline="0">
                <a:solidFill>
                  <a:srgbClr val="777777"/>
                </a:solidFill>
              </a:defRPr>
            </a:lvl4pPr>
            <a:lvl5pPr>
              <a:defRPr baseline="0">
                <a:solidFill>
                  <a:srgbClr val="77777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642CC0FB-6B53-4D48-B2CE-E280E15352C2}"/>
              </a:ext>
            </a:extLst>
          </p:cNvPr>
          <p:cNvSpPr txBox="1"/>
          <p:nvPr userDrawn="1"/>
        </p:nvSpPr>
        <p:spPr>
          <a:xfrm>
            <a:off x="8575640" y="4953837"/>
            <a:ext cx="367408" cy="276999"/>
          </a:xfrm>
          <a:prstGeom prst="rect">
            <a:avLst/>
          </a:prstGeom>
          <a:noFill/>
        </p:spPr>
        <p:txBody>
          <a:bodyPr wrap="none" rtlCol="0">
            <a:spAutoFit/>
          </a:bodyPr>
          <a:lstStyle/>
          <a:p>
            <a:fld id="{DF3FBB2D-BADD-6748-B265-E5B16B2A2EF6}" type="slidenum">
              <a:rPr lang="en-US" sz="1200" smtClean="0">
                <a:solidFill>
                  <a:schemeClr val="bg1"/>
                </a:solidFill>
              </a:rPr>
              <a:t>‹#›</a:t>
            </a:fld>
            <a:endParaRPr lang="en-US" dirty="0">
              <a:solidFill>
                <a:schemeClr val="bg1"/>
              </a:solidFill>
            </a:endParaRPr>
          </a:p>
        </p:txBody>
      </p:sp>
      <p:sp>
        <p:nvSpPr>
          <p:cNvPr id="8" name="TextBox 7">
            <a:extLst>
              <a:ext uri="{FF2B5EF4-FFF2-40B4-BE49-F238E27FC236}">
                <a16:creationId xmlns:a16="http://schemas.microsoft.com/office/drawing/2014/main" id="{ADEF354C-553F-484C-8A4E-4897333D8996}"/>
              </a:ext>
            </a:extLst>
          </p:cNvPr>
          <p:cNvSpPr txBox="1"/>
          <p:nvPr userDrawn="1"/>
        </p:nvSpPr>
        <p:spPr>
          <a:xfrm>
            <a:off x="2321169" y="5323169"/>
            <a:ext cx="617477" cy="276999"/>
          </a:xfrm>
          <a:prstGeom prst="rect">
            <a:avLst/>
          </a:prstGeom>
          <a:noFill/>
        </p:spPr>
        <p:txBody>
          <a:bodyPr wrap="none" rtlCol="0">
            <a:spAutoFit/>
          </a:bodyPr>
          <a:lstStyle/>
          <a:p>
            <a:r>
              <a:rPr lang="en-US" sz="1200" dirty="0">
                <a:solidFill>
                  <a:schemeClr val="bg1"/>
                </a:solidFill>
              </a:rPr>
              <a:t>3/3/21</a:t>
            </a:r>
          </a:p>
        </p:txBody>
      </p:sp>
    </p:spTree>
    <p:extLst>
      <p:ext uri="{BB962C8B-B14F-4D97-AF65-F5344CB8AC3E}">
        <p14:creationId xmlns:p14="http://schemas.microsoft.com/office/powerpoint/2010/main" val="2561734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11" Type="http://schemas.openxmlformats.org/officeDocument/2006/relationships/image" Target="../media/image4.pdf"/><Relationship Id="rId5" Type="http://schemas.openxmlformats.org/officeDocument/2006/relationships/image" Target="../media/image1.png"/><Relationship Id="rId10" Type="http://schemas.openxmlformats.org/officeDocument/2006/relationships/image" Target="../media/image2.png"/><Relationship Id="rId4" Type="http://schemas.openxmlformats.org/officeDocument/2006/relationships/image" Target="../media/image1.pdf"/><Relationship Id="rId9" Type="http://schemas.openxmlformats.org/officeDocument/2006/relationships/image" Target="../media/image2.pd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36583"/>
            <a:ext cx="9144000" cy="877265"/>
          </a:xfrm>
          <a:prstGeom prst="rect">
            <a:avLst/>
          </a:prstGeom>
          <a:solidFill>
            <a:schemeClr val="tx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3342"/>
          </a:p>
        </p:txBody>
      </p:sp>
      <p:sp>
        <p:nvSpPr>
          <p:cNvPr id="8" name="Rectangle 7"/>
          <p:cNvSpPr/>
          <p:nvPr userDrawn="1"/>
        </p:nvSpPr>
        <p:spPr>
          <a:xfrm flipV="1">
            <a:off x="0" y="4815417"/>
            <a:ext cx="9144000" cy="42333"/>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342"/>
          </a:p>
        </p:txBody>
      </p:sp>
      <p:pic>
        <p:nvPicPr>
          <p:cNvPr id="11" name="Picture 10" descr="Small Use Shield_GoldOnTrans.eps"/>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8201029" y="198440"/>
            <a:ext cx="748239" cy="623533"/>
          </a:xfrm>
          <a:prstGeom prst="rect">
            <a:avLst/>
          </a:prstGeom>
        </p:spPr>
      </p:pic>
      <p:pic>
        <p:nvPicPr>
          <p:cNvPr id="9" name="Picture 8" descr="1-lineWordmark_GoldOnCard_NoBG.eps"/>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9"/>
              <a:stretch>
                <a:fillRect/>
              </a:stretch>
            </p:blipFill>
          </mc:Choice>
          <mc:Fallback>
            <p:blipFill>
              <a:blip r:embed="rId10"/>
              <a:stretch>
                <a:fillRect/>
              </a:stretch>
            </p:blipFill>
          </mc:Fallback>
        </mc:AlternateContent>
        <p:spPr>
          <a:xfrm>
            <a:off x="6997700" y="5385025"/>
            <a:ext cx="1822126" cy="129018"/>
          </a:xfrm>
          <a:prstGeom prst="rect">
            <a:avLst/>
          </a:prstGeom>
        </p:spPr>
      </p:pic>
      <p:pic>
        <p:nvPicPr>
          <p:cNvPr id="12" name="Picture 11" descr="Formal_Viterbi_GoldOnCard_NoBG.eps"/>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11"/>
              <a:stretch>
                <a:fillRect/>
              </a:stretch>
            </p:blipFill>
          </mc:Choice>
          <mc:Fallback>
            <p:blipFill>
              <a:blip r:embed="rId12"/>
              <a:stretch>
                <a:fillRect/>
              </a:stretch>
            </p:blipFill>
          </mc:Fallback>
        </mc:AlternateContent>
        <p:spPr>
          <a:xfrm>
            <a:off x="292102" y="5115259"/>
            <a:ext cx="1741688" cy="391729"/>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3" r:id="rId2"/>
  </p:sldLayoutIdLst>
  <p:hf sldNum="0" hdr="0" ftr="0"/>
  <p:txStyles>
    <p:titleStyle>
      <a:lvl1pPr algn="ctr" defTabSz="380985" rtl="0" eaLnBrk="1" latinLnBrk="0" hangingPunct="1">
        <a:spcBef>
          <a:spcPct val="0"/>
        </a:spcBef>
        <a:buNone/>
        <a:defRPr sz="3667" kern="1200">
          <a:solidFill>
            <a:schemeClr val="tx1"/>
          </a:solidFill>
          <a:latin typeface="+mj-lt"/>
          <a:ea typeface="+mj-ea"/>
          <a:cs typeface="+mj-cs"/>
        </a:defRPr>
      </a:lvl1pPr>
    </p:titleStyle>
    <p:bodyStyle>
      <a:lvl1pPr marL="285739" indent="-285739" algn="l" defTabSz="380985" rtl="0" eaLnBrk="1" latinLnBrk="0" hangingPunct="1">
        <a:spcBef>
          <a:spcPct val="20000"/>
        </a:spcBef>
        <a:buFont typeface="Arial"/>
        <a:buChar char="•"/>
        <a:defRPr sz="2667" kern="1200">
          <a:solidFill>
            <a:schemeClr val="tx1"/>
          </a:solidFill>
          <a:latin typeface="+mn-lt"/>
          <a:ea typeface="+mn-ea"/>
          <a:cs typeface="+mn-cs"/>
        </a:defRPr>
      </a:lvl1pPr>
      <a:lvl2pPr marL="619100" indent="-238115" algn="l" defTabSz="380985" rtl="0" eaLnBrk="1" latinLnBrk="0" hangingPunct="1">
        <a:spcBef>
          <a:spcPct val="20000"/>
        </a:spcBef>
        <a:buFont typeface="Arial"/>
        <a:buChar char="–"/>
        <a:defRPr sz="2333" kern="1200">
          <a:solidFill>
            <a:schemeClr val="tx1"/>
          </a:solidFill>
          <a:latin typeface="+mn-lt"/>
          <a:ea typeface="+mn-ea"/>
          <a:cs typeface="+mn-cs"/>
        </a:defRPr>
      </a:lvl2pPr>
      <a:lvl3pPr marL="952462" indent="-190492" algn="l" defTabSz="380985" rtl="0" eaLnBrk="1" latinLnBrk="0" hangingPunct="1">
        <a:spcBef>
          <a:spcPct val="20000"/>
        </a:spcBef>
        <a:buFont typeface="Arial"/>
        <a:buChar char="•"/>
        <a:defRPr sz="2000" kern="1200">
          <a:solidFill>
            <a:schemeClr val="tx1"/>
          </a:solidFill>
          <a:latin typeface="+mn-lt"/>
          <a:ea typeface="+mn-ea"/>
          <a:cs typeface="+mn-cs"/>
        </a:defRPr>
      </a:lvl3pPr>
      <a:lvl4pPr marL="1333447" indent="-190492" algn="l" defTabSz="380985" rtl="0" eaLnBrk="1" latinLnBrk="0" hangingPunct="1">
        <a:spcBef>
          <a:spcPct val="20000"/>
        </a:spcBef>
        <a:buFont typeface="Arial"/>
        <a:buChar char="–"/>
        <a:defRPr sz="1667" kern="1200">
          <a:solidFill>
            <a:schemeClr val="tx1"/>
          </a:solidFill>
          <a:latin typeface="+mn-lt"/>
          <a:ea typeface="+mn-ea"/>
          <a:cs typeface="+mn-cs"/>
        </a:defRPr>
      </a:lvl4pPr>
      <a:lvl5pPr marL="1714431" indent="-190492" algn="l" defTabSz="380985" rtl="0" eaLnBrk="1" latinLnBrk="0" hangingPunct="1">
        <a:spcBef>
          <a:spcPct val="20000"/>
        </a:spcBef>
        <a:buFont typeface="Arial"/>
        <a:buChar char="»"/>
        <a:defRPr sz="1667" kern="1200">
          <a:solidFill>
            <a:schemeClr val="tx1"/>
          </a:solidFill>
          <a:latin typeface="+mn-lt"/>
          <a:ea typeface="+mn-ea"/>
          <a:cs typeface="+mn-cs"/>
        </a:defRPr>
      </a:lvl5pPr>
      <a:lvl6pPr marL="2095416" indent="-190492" algn="l" defTabSz="380985" rtl="0" eaLnBrk="1" latinLnBrk="0" hangingPunct="1">
        <a:spcBef>
          <a:spcPct val="20000"/>
        </a:spcBef>
        <a:buFont typeface="Arial"/>
        <a:buChar char="•"/>
        <a:defRPr sz="1667" kern="1200">
          <a:solidFill>
            <a:schemeClr val="tx1"/>
          </a:solidFill>
          <a:latin typeface="+mn-lt"/>
          <a:ea typeface="+mn-ea"/>
          <a:cs typeface="+mn-cs"/>
        </a:defRPr>
      </a:lvl6pPr>
      <a:lvl7pPr marL="2476401" indent="-190492" algn="l" defTabSz="380985" rtl="0" eaLnBrk="1" latinLnBrk="0" hangingPunct="1">
        <a:spcBef>
          <a:spcPct val="20000"/>
        </a:spcBef>
        <a:buFont typeface="Arial"/>
        <a:buChar char="•"/>
        <a:defRPr sz="1667" kern="1200">
          <a:solidFill>
            <a:schemeClr val="tx1"/>
          </a:solidFill>
          <a:latin typeface="+mn-lt"/>
          <a:ea typeface="+mn-ea"/>
          <a:cs typeface="+mn-cs"/>
        </a:defRPr>
      </a:lvl7pPr>
      <a:lvl8pPr marL="2857386" indent="-190492" algn="l" defTabSz="380985" rtl="0" eaLnBrk="1" latinLnBrk="0" hangingPunct="1">
        <a:spcBef>
          <a:spcPct val="20000"/>
        </a:spcBef>
        <a:buFont typeface="Arial"/>
        <a:buChar char="•"/>
        <a:defRPr sz="1667" kern="1200">
          <a:solidFill>
            <a:schemeClr val="tx1"/>
          </a:solidFill>
          <a:latin typeface="+mn-lt"/>
          <a:ea typeface="+mn-ea"/>
          <a:cs typeface="+mn-cs"/>
        </a:defRPr>
      </a:lvl8pPr>
      <a:lvl9pPr marL="3238370" indent="-190492" algn="l" defTabSz="380985" rtl="0" eaLnBrk="1" latinLnBrk="0" hangingPunct="1">
        <a:spcBef>
          <a:spcPct val="20000"/>
        </a:spcBef>
        <a:buFont typeface="Arial"/>
        <a:buChar char="•"/>
        <a:defRPr sz="1667" kern="1200">
          <a:solidFill>
            <a:schemeClr val="tx1"/>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0.xml.rels><?xml version="1.0" encoding="UTF-8" standalone="yes"?>
<Relationships xmlns="http://schemas.openxmlformats.org/package/2006/relationships"><Relationship Id="rId3" Type="http://schemas.openxmlformats.org/officeDocument/2006/relationships/hyperlink" Target="https://doi.org/10.18653/v1/P16-1162" TargetMode="External"/><Relationship Id="rId2" Type="http://schemas.openxmlformats.org/officeDocument/2006/relationships/hyperlink" Target="https://doi.org/10.1162/coli.2008.34.1.137" TargetMode="External"/><Relationship Id="rId1" Type="http://schemas.openxmlformats.org/officeDocument/2006/relationships/slideLayout" Target="../slideLayouts/slideLayout2.xml"/><Relationship Id="rId5" Type="http://schemas.openxmlformats.org/officeDocument/2006/relationships/hyperlink" Target="https://www.aclweb.org/anthology/2020.clssts-1.2" TargetMode="External"/><Relationship Id="rId4" Type="http://schemas.openxmlformats.org/officeDocument/2006/relationships/hyperlink" Target="https://www.aclweb.org/anthology/2020.acl-main.704"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4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8127" y="1115663"/>
            <a:ext cx="7607749" cy="1833563"/>
          </a:xfrm>
          <a:prstGeom prst="rect">
            <a:avLst/>
          </a:prstGeom>
        </p:spPr>
        <p:txBody>
          <a:bodyPr vert="horz" lIns="76200" tIns="38100" rIns="76200" bIns="38100" rtlCol="0" anchor="ctr">
            <a:normAutofit/>
          </a:bodyPr>
          <a:lstStyle/>
          <a:p>
            <a:pPr algn="ctr" defTabSz="380985">
              <a:spcBef>
                <a:spcPct val="0"/>
              </a:spcBef>
              <a:defRPr/>
            </a:pPr>
            <a:r>
              <a:rPr lang="en-US" sz="4400" b="1" dirty="0">
                <a:solidFill>
                  <a:srgbClr val="990000"/>
                </a:solidFill>
                <a:latin typeface="Arial Hebrew" pitchFamily="2" charset="-79"/>
                <a:ea typeface="+mj-ea"/>
                <a:cs typeface="Arial Hebrew" pitchFamily="2" charset="-79"/>
              </a:rPr>
              <a:t>Neural Machine Translation</a:t>
            </a:r>
            <a:br>
              <a:rPr lang="en-US" sz="4400" b="1" dirty="0">
                <a:solidFill>
                  <a:srgbClr val="990000"/>
                </a:solidFill>
                <a:latin typeface="Arial Hebrew" pitchFamily="2" charset="-79"/>
                <a:ea typeface="+mj-ea"/>
                <a:cs typeface="Arial Hebrew" pitchFamily="2" charset="-79"/>
              </a:rPr>
            </a:br>
            <a:r>
              <a:rPr lang="en-US" sz="4400" b="1" dirty="0">
                <a:solidFill>
                  <a:srgbClr val="990000"/>
                </a:solidFill>
                <a:latin typeface="Arial Hebrew" pitchFamily="2" charset="-79"/>
                <a:ea typeface="+mj-ea"/>
                <a:cs typeface="Arial Hebrew" pitchFamily="2" charset="-79"/>
              </a:rPr>
              <a:t> with Imbalanced Classes</a:t>
            </a:r>
            <a:br>
              <a:rPr lang="en-US" sz="2667" b="1" dirty="0">
                <a:solidFill>
                  <a:srgbClr val="990000"/>
                </a:solidFill>
                <a:latin typeface="Arial"/>
                <a:ea typeface="+mj-ea"/>
                <a:cs typeface="Arial"/>
              </a:rPr>
            </a:br>
            <a:r>
              <a:rPr lang="en-US" sz="1200" b="1" dirty="0">
                <a:solidFill>
                  <a:srgbClr val="990000"/>
                </a:solidFill>
                <a:latin typeface="Arial"/>
                <a:ea typeface="+mj-ea"/>
                <a:cs typeface="Arial"/>
              </a:rPr>
              <a:t>(Ph.D. Qualifier Exam)</a:t>
            </a:r>
            <a:endParaRPr lang="en-US" sz="2667" b="1" dirty="0">
              <a:solidFill>
                <a:srgbClr val="990000"/>
              </a:solidFill>
              <a:latin typeface="Arial"/>
              <a:ea typeface="+mj-ea"/>
              <a:cs typeface="Arial"/>
            </a:endParaRPr>
          </a:p>
        </p:txBody>
      </p:sp>
      <p:sp>
        <p:nvSpPr>
          <p:cNvPr id="5" name="Subtitle 2"/>
          <p:cNvSpPr txBox="1">
            <a:spLocks/>
          </p:cNvSpPr>
          <p:nvPr/>
        </p:nvSpPr>
        <p:spPr>
          <a:xfrm>
            <a:off x="768125" y="2949226"/>
            <a:ext cx="7607749" cy="624418"/>
          </a:xfrm>
          <a:prstGeom prst="rect">
            <a:avLst/>
          </a:prstGeom>
        </p:spPr>
        <p:txBody>
          <a:bodyPr vert="horz" lIns="76200" tIns="38100" rIns="76200" bIns="38100" rtlCol="0">
            <a:normAutofit fontScale="92500" lnSpcReduction="20000"/>
          </a:bodyPr>
          <a:lstStyle/>
          <a:p>
            <a:pPr algn="ctr" defTabSz="380985">
              <a:spcBef>
                <a:spcPct val="20000"/>
              </a:spcBef>
              <a:defRPr/>
            </a:pPr>
            <a:r>
              <a:rPr lang="en-US" sz="2600" i="1" dirty="0">
                <a:solidFill>
                  <a:schemeClr val="bg2">
                    <a:lumMod val="10000"/>
                  </a:schemeClr>
                </a:solidFill>
                <a:latin typeface="Times New Roman"/>
                <a:cs typeface="Times New Roman"/>
              </a:rPr>
              <a:t>Thamme “TG” Gowda </a:t>
            </a:r>
          </a:p>
          <a:p>
            <a:pPr algn="ctr" defTabSz="380985">
              <a:spcBef>
                <a:spcPct val="20000"/>
              </a:spcBef>
              <a:defRPr/>
            </a:pPr>
            <a:r>
              <a:rPr lang="en-US" sz="1500" i="1" dirty="0" err="1">
                <a:solidFill>
                  <a:schemeClr val="bg2">
                    <a:lumMod val="10000"/>
                  </a:schemeClr>
                </a:solidFill>
                <a:latin typeface="Times New Roman"/>
                <a:cs typeface="Times New Roman"/>
              </a:rPr>
              <a:t>tg@isi.edu</a:t>
            </a:r>
            <a:r>
              <a:rPr lang="en-US" sz="1500" i="1" dirty="0">
                <a:solidFill>
                  <a:schemeClr val="bg2">
                    <a:lumMod val="10000"/>
                  </a:schemeClr>
                </a:solidFill>
                <a:latin typeface="Times New Roman"/>
                <a:cs typeface="Times New Roman"/>
              </a:rPr>
              <a:t>  / </a:t>
            </a:r>
            <a:r>
              <a:rPr lang="en-US" sz="1500" i="1" dirty="0" err="1">
                <a:solidFill>
                  <a:schemeClr val="bg2">
                    <a:lumMod val="10000"/>
                  </a:schemeClr>
                </a:solidFill>
                <a:latin typeface="Times New Roman"/>
                <a:cs typeface="Times New Roman"/>
              </a:rPr>
              <a:t>tnarayan@usc.edu</a:t>
            </a:r>
            <a:endParaRPr lang="en-US" sz="1500" i="1" dirty="0">
              <a:solidFill>
                <a:schemeClr val="bg2">
                  <a:lumMod val="10000"/>
                </a:schemeClr>
              </a:solidFill>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F592-B2C2-EB4C-A42E-C5F9581D72C3}"/>
              </a:ext>
            </a:extLst>
          </p:cNvPr>
          <p:cNvSpPr>
            <a:spLocks noGrp="1"/>
          </p:cNvSpPr>
          <p:nvPr>
            <p:ph type="title"/>
          </p:nvPr>
        </p:nvSpPr>
        <p:spPr/>
        <p:txBody>
          <a:bodyPr/>
          <a:lstStyle/>
          <a:p>
            <a:r>
              <a:rPr lang="en-US" dirty="0"/>
              <a:t>Experiments </a:t>
            </a:r>
          </a:p>
        </p:txBody>
      </p:sp>
      <p:sp>
        <p:nvSpPr>
          <p:cNvPr id="3" name="Content Placeholder 2">
            <a:extLst>
              <a:ext uri="{FF2B5EF4-FFF2-40B4-BE49-F238E27FC236}">
                <a16:creationId xmlns:a16="http://schemas.microsoft.com/office/drawing/2014/main" id="{FD860565-CE24-6E45-98A6-352EBAFFEA40}"/>
              </a:ext>
            </a:extLst>
          </p:cNvPr>
          <p:cNvSpPr>
            <a:spLocks noGrp="1"/>
          </p:cNvSpPr>
          <p:nvPr>
            <p:ph idx="13"/>
          </p:nvPr>
        </p:nvSpPr>
        <p:spPr>
          <a:xfrm>
            <a:off x="501058" y="1069787"/>
            <a:ext cx="8419918" cy="3566007"/>
          </a:xfrm>
        </p:spPr>
        <p:txBody>
          <a:bodyPr>
            <a:normAutofit/>
          </a:bodyPr>
          <a:lstStyle/>
          <a:p>
            <a:pPr marL="542903" indent="-342900" defTabSz="342943"/>
            <a:r>
              <a:rPr lang="en-US" sz="2334" dirty="0">
                <a:solidFill>
                  <a:schemeClr val="bg2">
                    <a:lumMod val="25000"/>
                  </a:schemeClr>
                </a:solidFill>
              </a:rPr>
              <a:t>Four target languages: DE→EN, EN→DE,  EN→HI, and EN→LI</a:t>
            </a:r>
          </a:p>
          <a:p>
            <a:pPr marL="876264" lvl="1" indent="-342900" defTabSz="342943"/>
            <a:r>
              <a:rPr lang="en-US" sz="2000" dirty="0">
                <a:solidFill>
                  <a:schemeClr val="bg2">
                    <a:lumMod val="25000"/>
                  </a:schemeClr>
                </a:solidFill>
              </a:rPr>
              <a:t> Total of </a:t>
            </a:r>
            <a:r>
              <a:rPr lang="en-US" sz="2000" dirty="0">
                <a:solidFill>
                  <a:schemeClr val="bg2">
                    <a:lumMod val="25000"/>
                  </a:schemeClr>
                </a:solidFill>
                <a:latin typeface="Times New Roman" panose="02020603050405020304" pitchFamily="18" charset="0"/>
                <a:cs typeface="Times New Roman" panose="02020603050405020304" pitchFamily="18" charset="0"/>
              </a:rPr>
              <a:t>11</a:t>
            </a:r>
            <a:r>
              <a:rPr lang="en-US" sz="2000" dirty="0">
                <a:solidFill>
                  <a:schemeClr val="bg2">
                    <a:lumMod val="25000"/>
                  </a:schemeClr>
                </a:solidFill>
              </a:rPr>
              <a:t> dataset sizes: between 30K and 4.5M sentences</a:t>
            </a:r>
          </a:p>
          <a:p>
            <a:pPr marL="876264" lvl="1" indent="-342900" defTabSz="342943"/>
            <a:r>
              <a:rPr lang="en-US" sz="2000" dirty="0">
                <a:solidFill>
                  <a:schemeClr val="bg2">
                    <a:lumMod val="25000"/>
                  </a:schemeClr>
                </a:solidFill>
              </a:rPr>
              <a:t>x10 vocabulary sizes</a:t>
            </a:r>
            <a:r>
              <a:rPr lang="en-US" sz="1800" dirty="0">
                <a:solidFill>
                  <a:schemeClr val="bg2">
                    <a:lumMod val="25000"/>
                  </a:schemeClr>
                </a:solidFill>
              </a:rPr>
              <a:t>: Chars, 500, 1K, 2K, 4K,  8K, 16K, 32K, 48K, and 64K</a:t>
            </a:r>
            <a:endParaRPr lang="en-US" sz="1800" b="1" dirty="0">
              <a:solidFill>
                <a:schemeClr val="bg2">
                  <a:lumMod val="25000"/>
                </a:schemeClr>
              </a:solidFill>
            </a:endParaRPr>
          </a:p>
          <a:p>
            <a:pPr marL="485753" indent="-285750" defTabSz="342943"/>
            <a:r>
              <a:rPr lang="en-US" sz="2000" b="1" dirty="0">
                <a:solidFill>
                  <a:schemeClr val="bg2">
                    <a:lumMod val="25000"/>
                  </a:schemeClr>
                </a:solidFill>
              </a:rPr>
              <a:t>Transformer </a:t>
            </a:r>
            <a:r>
              <a:rPr lang="en-US" sz="2000" dirty="0">
                <a:solidFill>
                  <a:schemeClr val="bg2">
                    <a:lumMod val="25000"/>
                  </a:schemeClr>
                </a:solidFill>
              </a:rPr>
              <a:t>with 6 Layers, 512 Dim, 8 Heads, 0.1 Dropout, … </a:t>
            </a:r>
          </a:p>
          <a:p>
            <a:pPr marL="819114" lvl="1" indent="-285750" defTabSz="342943"/>
            <a:r>
              <a:rPr lang="en-US" sz="2000" dirty="0">
                <a:solidFill>
                  <a:schemeClr val="bg1">
                    <a:lumMod val="50000"/>
                  </a:schemeClr>
                </a:solidFill>
              </a:rPr>
              <a:t>16,000 warmup steps followed by inverted sqrt decay; </a:t>
            </a:r>
            <a:br>
              <a:rPr lang="en-US" sz="2000" dirty="0">
                <a:solidFill>
                  <a:schemeClr val="bg1">
                    <a:lumMod val="50000"/>
                  </a:schemeClr>
                </a:solidFill>
              </a:rPr>
            </a:br>
            <a:r>
              <a:rPr lang="en-US" sz="2000" dirty="0">
                <a:solidFill>
                  <a:schemeClr val="bg1">
                    <a:lumMod val="50000"/>
                  </a:schemeClr>
                </a:solidFill>
              </a:rPr>
              <a:t>training stops when the validation loss start to climb up</a:t>
            </a:r>
          </a:p>
          <a:p>
            <a:pPr marL="819114" lvl="1" indent="-285750" defTabSz="342943"/>
            <a:r>
              <a:rPr lang="en-US" sz="2000" dirty="0">
                <a:solidFill>
                  <a:schemeClr val="bg1">
                    <a:lumMod val="50000"/>
                  </a:schemeClr>
                </a:solidFill>
              </a:rPr>
              <a:t>Beam decoder, length penalty,  checkpoint averaging … </a:t>
            </a:r>
          </a:p>
          <a:p>
            <a:pPr marL="819114" lvl="1" indent="-285750" defTabSz="342943"/>
            <a:r>
              <a:rPr lang="en-US" sz="2000" dirty="0">
                <a:solidFill>
                  <a:schemeClr val="bg1">
                    <a:lumMod val="50000"/>
                  </a:schemeClr>
                </a:solidFill>
              </a:rPr>
              <a:t>Separate vocabs for source and target</a:t>
            </a:r>
            <a:br>
              <a:rPr lang="en-US" sz="2000" dirty="0">
                <a:solidFill>
                  <a:schemeClr val="bg1">
                    <a:lumMod val="50000"/>
                  </a:schemeClr>
                </a:solidFill>
              </a:rPr>
            </a:br>
            <a:r>
              <a:rPr lang="en-US" sz="2000" dirty="0">
                <a:solidFill>
                  <a:schemeClr val="bg1">
                    <a:lumMod val="50000"/>
                  </a:schemeClr>
                </a:solidFill>
              </a:rPr>
              <a:t>Decoder’s input and output embeddings are tied</a:t>
            </a:r>
          </a:p>
        </p:txBody>
      </p:sp>
    </p:spTree>
    <p:extLst>
      <p:ext uri="{BB962C8B-B14F-4D97-AF65-F5344CB8AC3E}">
        <p14:creationId xmlns:p14="http://schemas.microsoft.com/office/powerpoint/2010/main" val="1160321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3CCFB7D-1AB8-2D42-9833-2AA6A87AD096}"/>
              </a:ext>
            </a:extLst>
          </p:cNvPr>
          <p:cNvGraphicFramePr>
            <a:graphicFrameLocks/>
          </p:cNvGraphicFramePr>
          <p:nvPr>
            <p:extLst>
              <p:ext uri="{D42A27DB-BD31-4B8C-83A1-F6EECF244321}">
                <p14:modId xmlns:p14="http://schemas.microsoft.com/office/powerpoint/2010/main" val="2531325922"/>
              </p:ext>
            </p:extLst>
          </p:nvPr>
        </p:nvGraphicFramePr>
        <p:xfrm>
          <a:off x="1143446" y="685800"/>
          <a:ext cx="6857107" cy="41142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69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chart seriesIdx="0" categoryIdx="-4" bldStep="series"/>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chart seriesIdx="1" categoryIdx="-4" bldStep="series"/>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chart seriesIdx="2" categoryIdx="-4" bldStep="series"/>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chart seriesIdx="3"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series"/>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B771E34E-1D8F-854E-8ABA-08B9ED912BA9}"/>
              </a:ext>
            </a:extLst>
          </p:cNvPr>
          <p:cNvGraphicFramePr>
            <a:graphicFrameLocks/>
          </p:cNvGraphicFramePr>
          <p:nvPr>
            <p:extLst>
              <p:ext uri="{D42A27DB-BD31-4B8C-83A1-F6EECF244321}">
                <p14:modId xmlns:p14="http://schemas.microsoft.com/office/powerpoint/2010/main" val="3685651136"/>
              </p:ext>
            </p:extLst>
          </p:nvPr>
        </p:nvGraphicFramePr>
        <p:xfrm>
          <a:off x="1145138" y="685800"/>
          <a:ext cx="6857107"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4661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D0DD4110-144A-BA48-A858-42A4558F1B04}"/>
              </a:ext>
            </a:extLst>
          </p:cNvPr>
          <p:cNvGraphicFramePr>
            <a:graphicFrameLocks/>
          </p:cNvGraphicFramePr>
          <p:nvPr>
            <p:extLst>
              <p:ext uri="{D42A27DB-BD31-4B8C-83A1-F6EECF244321}">
                <p14:modId xmlns:p14="http://schemas.microsoft.com/office/powerpoint/2010/main" val="74229538"/>
              </p:ext>
            </p:extLst>
          </p:nvPr>
        </p:nvGraphicFramePr>
        <p:xfrm>
          <a:off x="1143446" y="685800"/>
          <a:ext cx="6857107"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068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A3969-2B9A-324A-BDBC-93AD719E0DEC}"/>
              </a:ext>
            </a:extLst>
          </p:cNvPr>
          <p:cNvSpPr>
            <a:spLocks noGrp="1"/>
          </p:cNvSpPr>
          <p:nvPr>
            <p:ph idx="13"/>
          </p:nvPr>
        </p:nvSpPr>
        <p:spPr>
          <a:xfrm>
            <a:off x="1668559" y="1895707"/>
            <a:ext cx="6745704" cy="591015"/>
          </a:xfrm>
        </p:spPr>
        <p:txBody>
          <a:bodyPr/>
          <a:lstStyle/>
          <a:p>
            <a:pPr marL="457200" indent="-457200">
              <a:buFont typeface="+mj-lt"/>
              <a:buAutoNum type="arabicPeriod"/>
            </a:pPr>
            <a:r>
              <a:rPr lang="en-US" sz="2400" dirty="0">
                <a:solidFill>
                  <a:schemeClr val="accent1"/>
                </a:solidFill>
              </a:rPr>
              <a:t>Some BPE vocabulary sizes better than others</a:t>
            </a:r>
            <a:br>
              <a:rPr lang="en-US" sz="2400" dirty="0">
                <a:solidFill>
                  <a:schemeClr val="accent1"/>
                </a:solidFill>
              </a:rPr>
            </a:br>
            <a:r>
              <a:rPr lang="en-US" sz="2400" dirty="0">
                <a:solidFill>
                  <a:schemeClr val="accent1"/>
                </a:solidFill>
              </a:rPr>
              <a:t>                                           </a:t>
            </a:r>
            <a:r>
              <a:rPr lang="en-US" sz="2000" dirty="0">
                <a:solidFill>
                  <a:schemeClr val="accent1"/>
                </a:solidFill>
              </a:rPr>
              <a:t>(Explanation &gt;&gt; )</a:t>
            </a:r>
          </a:p>
        </p:txBody>
      </p:sp>
      <p:sp>
        <p:nvSpPr>
          <p:cNvPr id="2" name="Rectangle 1">
            <a:extLst>
              <a:ext uri="{FF2B5EF4-FFF2-40B4-BE49-F238E27FC236}">
                <a16:creationId xmlns:a16="http://schemas.microsoft.com/office/drawing/2014/main" id="{928C8AA7-D089-8A45-855B-628A7194E25A}"/>
              </a:ext>
            </a:extLst>
          </p:cNvPr>
          <p:cNvSpPr/>
          <p:nvPr/>
        </p:nvSpPr>
        <p:spPr>
          <a:xfrm>
            <a:off x="1141053" y="1249376"/>
            <a:ext cx="7273210" cy="646331"/>
          </a:xfrm>
          <a:prstGeom prst="rect">
            <a:avLst/>
          </a:prstGeom>
        </p:spPr>
        <p:txBody>
          <a:bodyPr wrap="none">
            <a:spAutoFit/>
          </a:bodyPr>
          <a:lstStyle/>
          <a:p>
            <a:r>
              <a:rPr lang="en-US" sz="3600" dirty="0"/>
              <a:t>Effect of Imbalance on NMT Modeling</a:t>
            </a:r>
          </a:p>
        </p:txBody>
      </p:sp>
    </p:spTree>
    <p:extLst>
      <p:ext uri="{BB962C8B-B14F-4D97-AF65-F5344CB8AC3E}">
        <p14:creationId xmlns:p14="http://schemas.microsoft.com/office/powerpoint/2010/main" val="3562608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A5027-0A96-3C49-8CF5-8470EE886EEE}"/>
              </a:ext>
            </a:extLst>
          </p:cNvPr>
          <p:cNvSpPr>
            <a:spLocks noGrp="1"/>
          </p:cNvSpPr>
          <p:nvPr>
            <p:ph type="title"/>
          </p:nvPr>
        </p:nvSpPr>
        <p:spPr/>
        <p:txBody>
          <a:bodyPr/>
          <a:lstStyle/>
          <a:p>
            <a:r>
              <a:rPr lang="en-US" dirty="0"/>
              <a:t>Classifier (C)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6B39A7-554E-9F41-B203-AD79755AF27C}"/>
                  </a:ext>
                </a:extLst>
              </p:cNvPr>
              <p:cNvSpPr>
                <a:spLocks noGrp="1"/>
              </p:cNvSpPr>
              <p:nvPr>
                <p:ph idx="13"/>
              </p:nvPr>
            </p:nvSpPr>
            <p:spPr/>
            <p:txBody>
              <a:bodyPr>
                <a:normAutofit fontScale="70000" lnSpcReduction="20000"/>
              </a:bodyPr>
              <a:lstStyle/>
              <a:p>
                <a:pPr>
                  <a:spcAft>
                    <a:spcPts val="100"/>
                  </a:spcAft>
                </a:pPr>
                <a:r>
                  <a:rPr lang="en-US" dirty="0"/>
                  <a:t>Target vocabulary types are classes of a multiclass classifier</a:t>
                </a:r>
              </a:p>
              <a:p>
                <a:pPr>
                  <a:spcAft>
                    <a:spcPts val="100"/>
                  </a:spcAft>
                </a:pPr>
                <a:r>
                  <a:rPr lang="en-US" dirty="0"/>
                  <a:t>BPE modifies class distribution</a:t>
                </a:r>
              </a:p>
              <a:p>
                <a:pPr>
                  <a:spcAft>
                    <a:spcPts val="100"/>
                  </a:spcAft>
                </a:pPr>
                <a:r>
                  <a:rPr lang="en-US" dirty="0"/>
                  <a:t>Goal: balanced class distribution during training </a:t>
                </a:r>
                <a:r>
                  <a:rPr lang="en-US" sz="2300" dirty="0">
                    <a:solidFill>
                      <a:schemeClr val="bg2">
                        <a:lumMod val="75000"/>
                      </a:schemeClr>
                    </a:solidFill>
                  </a:rPr>
                  <a:t>(Maximum entropy principle)</a:t>
                </a:r>
                <a:endParaRPr lang="en-US" sz="1350" dirty="0">
                  <a:solidFill>
                    <a:schemeClr val="bg2">
                      <a:lumMod val="75000"/>
                    </a:schemeClr>
                  </a:solidFill>
                </a:endParaRPr>
              </a:p>
              <a:p>
                <a:pPr>
                  <a:spcAft>
                    <a:spcPts val="100"/>
                  </a:spcAft>
                </a:pPr>
                <a:r>
                  <a:rPr lang="en-US" dirty="0"/>
                  <a:t>Imbalance = Divergence from balance;  Balance = Uniform distribution </a:t>
                </a:r>
              </a:p>
              <a:p>
                <a:pPr marL="514350" indent="-514350">
                  <a:spcAft>
                    <a:spcPts val="100"/>
                  </a:spcAft>
                  <a:buFont typeface="+mj-lt"/>
                  <a:buAutoNum type="arabicPeriod"/>
                </a:pPr>
                <a:r>
                  <a:rPr lang="en-US" dirty="0"/>
                  <a:t>Using simplified Earth Mover Distance </a:t>
                </a:r>
                <a:br>
                  <a:rPr lang="en-US" dirty="0"/>
                </a:br>
                <a:r>
                  <a:rPr lang="en-US" dirty="0"/>
                  <a:t> </a:t>
                </a:r>
                <a14:m>
                  <m:oMath xmlns:m="http://schemas.openxmlformats.org/officeDocument/2006/math">
                    <m:r>
                      <a:rPr lang="en-US" b="1" i="1" smtClean="0">
                        <a:latin typeface="Cambria Math" panose="02040503050406030204" pitchFamily="18" charset="0"/>
                      </a:rPr>
                      <m:t>𝑫</m:t>
                    </m:r>
                    <m:r>
                      <a:rPr lang="en-US" b="1" i="1" smtClean="0">
                        <a:latin typeface="Cambria Math" panose="02040503050406030204" pitchFamily="18" charset="0"/>
                      </a:rPr>
                      <m:t>=  </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𝟐</m:t>
                        </m:r>
                      </m:den>
                    </m:f>
                    <m:r>
                      <a:rPr lang="en-US" b="1" i="1" smtClean="0">
                        <a:latin typeface="Cambria Math" panose="02040503050406030204" pitchFamily="18" charset="0"/>
                      </a:rPr>
                      <m:t> </m:t>
                    </m:r>
                    <m:nary>
                      <m:naryPr>
                        <m:chr m:val="∑"/>
                        <m:ctrlPr>
                          <a:rPr lang="en-US" b="1" i="1" smtClean="0">
                            <a:latin typeface="Cambria Math" panose="02040503050406030204" pitchFamily="18" charset="0"/>
                          </a:rPr>
                        </m:ctrlPr>
                      </m:naryPr>
                      <m:sub>
                        <m:r>
                          <m:rPr>
                            <m:brk m:alnAt="23"/>
                          </m:rP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𝑲</m:t>
                        </m:r>
                      </m:sup>
                      <m:e>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𝒑</m:t>
                            </m:r>
                          </m:e>
                          <m:sub>
                            <m:r>
                              <a:rPr lang="en-US" b="1" i="1" smtClean="0">
                                <a:latin typeface="Cambria Math" panose="02040503050406030204" pitchFamily="18" charset="0"/>
                              </a:rPr>
                              <m:t>𝒊</m:t>
                            </m:r>
                          </m:sub>
                        </m:sSub>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𝑲</m:t>
                            </m:r>
                          </m:den>
                        </m:f>
                        <m:r>
                          <a:rPr lang="en-US" b="1" i="1" smtClean="0">
                            <a:latin typeface="Cambria Math" panose="02040503050406030204" pitchFamily="18" charset="0"/>
                          </a:rPr>
                          <m:t>|</m:t>
                        </m:r>
                      </m:e>
                    </m:nary>
                    <m:r>
                      <a:rPr lang="en-US" b="1" i="1" smtClean="0">
                        <a:latin typeface="Cambria Math" panose="02040503050406030204" pitchFamily="18" charset="0"/>
                      </a:rPr>
                      <m:t> </m:t>
                    </m:r>
                    <m:r>
                      <a:rPr lang="en-US" b="0" i="1" smtClean="0">
                        <a:latin typeface="Cambria Math" panose="02040503050406030204" pitchFamily="18" charset="0"/>
                      </a:rPr>
                      <m:t> </m:t>
                    </m:r>
                  </m:oMath>
                </a14:m>
                <a:r>
                  <a:rPr lang="en-US" dirty="0"/>
                  <a:t>    ;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𝐷</m:t>
                    </m:r>
                    <m:r>
                      <a:rPr lang="en-US" b="0" i="1" smtClean="0">
                        <a:latin typeface="Cambria Math" panose="02040503050406030204" pitchFamily="18" charset="0"/>
                      </a:rPr>
                      <m:t>≤1</m:t>
                    </m:r>
                  </m:oMath>
                </a14:m>
                <a:r>
                  <a:rPr lang="en-US" dirty="0"/>
                  <a:t>   for a distribution of K classes</a:t>
                </a:r>
                <a:br>
                  <a:rPr lang="en-US" dirty="0">
                    <a:solidFill>
                      <a:schemeClr val="bg2">
                        <a:lumMod val="75000"/>
                      </a:schemeClr>
                    </a:solidFill>
                  </a:rPr>
                </a:br>
                <a:endParaRPr lang="en-US" dirty="0"/>
              </a:p>
              <a:p>
                <a:pPr marL="514350" indent="-514350">
                  <a:spcAft>
                    <a:spcPts val="100"/>
                  </a:spcAft>
                  <a:buFont typeface="+mj-lt"/>
                  <a:buAutoNum type="arabicPeriod"/>
                </a:pPr>
                <a:r>
                  <a:rPr lang="en-US" dirty="0"/>
                  <a:t>Sufficient training examples,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95%</m:t>
                        </m:r>
                      </m:sub>
                    </m:sSub>
                  </m:oMath>
                </a14:m>
                <a:r>
                  <a:rPr lang="en-US" dirty="0"/>
                  <a:t> </a:t>
                </a:r>
              </a:p>
              <a:p>
                <a:pPr lvl="1">
                  <a:spcAft>
                    <a:spcPts val="100"/>
                  </a:spcAft>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95%</m:t>
                        </m:r>
                      </m:sub>
                    </m:sSub>
                  </m:oMath>
                </a14:m>
                <a:r>
                  <a:rPr lang="en-US" dirty="0"/>
                  <a:t> defined as least frequency in the 95</a:t>
                </a:r>
                <a:r>
                  <a:rPr lang="en-US" baseline="30000" dirty="0"/>
                  <a:t>th</a:t>
                </a:r>
                <a:r>
                  <a:rPr lang="en-US" dirty="0"/>
                  <a:t> % of most frequent classes</a:t>
                </a:r>
              </a:p>
              <a:p>
                <a:pPr lvl="1">
                  <a:spcAft>
                    <a:spcPts val="100"/>
                  </a:spcAft>
                  <a:buFont typeface="Arial" panose="020B0604020202020204" pitchFamily="34" charset="0"/>
                  <a:buChar char="•"/>
                </a:pPr>
                <a:r>
                  <a:rPr lang="en-US" dirty="0"/>
                  <a:t>Least frequent 5% classes excluded as noise</a:t>
                </a:r>
              </a:p>
            </p:txBody>
          </p:sp>
        </mc:Choice>
        <mc:Fallback>
          <p:sp>
            <p:nvSpPr>
              <p:cNvPr id="3" name="Content Placeholder 2">
                <a:extLst>
                  <a:ext uri="{FF2B5EF4-FFF2-40B4-BE49-F238E27FC236}">
                    <a16:creationId xmlns:a16="http://schemas.microsoft.com/office/drawing/2014/main" id="{636B39A7-554E-9F41-B203-AD79755AF27C}"/>
                  </a:ext>
                </a:extLst>
              </p:cNvPr>
              <p:cNvSpPr>
                <a:spLocks noGrp="1" noRot="1" noChangeAspect="1" noMove="1" noResize="1" noEditPoints="1" noAdjustHandles="1" noChangeArrowheads="1" noChangeShapeType="1" noTextEdit="1"/>
              </p:cNvSpPr>
              <p:nvPr>
                <p:ph idx="13"/>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09600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3BA8-2DA3-8E43-B3B9-B7AC3B5088DE}"/>
              </a:ext>
            </a:extLst>
          </p:cNvPr>
          <p:cNvSpPr>
            <a:spLocks noGrp="1"/>
          </p:cNvSpPr>
          <p:nvPr>
            <p:ph type="title"/>
          </p:nvPr>
        </p:nvSpPr>
        <p:spPr/>
        <p:txBody>
          <a:bodyPr/>
          <a:lstStyle/>
          <a:p>
            <a:r>
              <a:rPr lang="en-US" dirty="0" err="1"/>
              <a:t>AutoRegressor</a:t>
            </a:r>
            <a:r>
              <a:rPr lang="en-US" dirty="0"/>
              <a:t> (R)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4A595F-55BA-8D47-8521-B15128818A58}"/>
                  </a:ext>
                </a:extLst>
              </p:cNvPr>
              <p:cNvSpPr>
                <a:spLocks noGrp="1"/>
              </p:cNvSpPr>
              <p:nvPr>
                <p:ph idx="13"/>
              </p:nvPr>
            </p:nvSpPr>
            <p:spPr>
              <a:xfrm>
                <a:off x="628652" y="1383292"/>
                <a:ext cx="8330033" cy="3290073"/>
              </a:xfrm>
            </p:spPr>
            <p:txBody>
              <a:bodyPr>
                <a:normAutofit fontScale="92500" lnSpcReduction="20000"/>
              </a:bodyPr>
              <a:lstStyle/>
              <a:p>
                <a:r>
                  <a:rPr lang="en-US" dirty="0"/>
                  <a:t>BPE vocab size varies sequence length</a:t>
                </a:r>
              </a:p>
              <a:p>
                <a:r>
                  <a:rPr lang="en-US" dirty="0"/>
                  <a:t>Shorter sequences are easy, longer sequences are hard.</a:t>
                </a:r>
              </a:p>
              <a:p>
                <a:pPr lvl="1"/>
                <a:r>
                  <a:rPr lang="en-US" dirty="0" err="1"/>
                  <a:t>Autoregressor’s</a:t>
                </a:r>
                <a:r>
                  <a:rPr lang="en-US" dirty="0"/>
                  <a:t> next prediction is based on its past prediction(s)</a:t>
                </a:r>
              </a:p>
              <a:p>
                <a:pPr lvl="1"/>
                <a:r>
                  <a:rPr lang="en-US" dirty="0"/>
                  <a:t>Prediction is a joint effort by C and R; both are approximations</a:t>
                </a:r>
              </a:p>
              <a:p>
                <a:pPr lvl="1"/>
                <a:r>
                  <a:rPr lang="en-US" dirty="0"/>
                  <a:t>They have non-zero probability of errors; which compound on long seqs</a:t>
                </a:r>
              </a:p>
              <a:p>
                <a:r>
                  <a:rPr lang="en-US" dirty="0"/>
                  <a:t>Mean sequence length </a:t>
                </a:r>
                <a14:m>
                  <m:oMath xmlns:m="http://schemas.openxmlformats.org/officeDocument/2006/math">
                    <m:r>
                      <a:rPr lang="en-US" b="1" i="1" smtClean="0">
                        <a:latin typeface="Cambria Math" panose="02040503050406030204" pitchFamily="18" charset="0"/>
                      </a:rPr>
                      <m:t>𝝁</m:t>
                    </m:r>
                    <m:r>
                      <a:rPr lang="en-US" b="1" i="1" smtClean="0">
                        <a:latin typeface="Cambria Math" panose="02040503050406030204" pitchFamily="18" charset="0"/>
                      </a:rPr>
                      <m:t>= </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𝑵</m:t>
                        </m:r>
                      </m:den>
                    </m:f>
                    <m:r>
                      <a:rPr lang="en-US" b="1" i="1" smtClean="0">
                        <a:latin typeface="Cambria Math" panose="02040503050406030204" pitchFamily="18" charset="0"/>
                      </a:rPr>
                      <m:t> </m:t>
                    </m:r>
                    <m:nary>
                      <m:naryPr>
                        <m:chr m:val="∑"/>
                        <m:limLoc m:val="subSup"/>
                        <m:ctrlPr>
                          <a:rPr lang="en-US" b="1" i="1" smtClean="0">
                            <a:latin typeface="Cambria Math" panose="02040503050406030204" pitchFamily="18" charset="0"/>
                          </a:rPr>
                        </m:ctrlPr>
                      </m:naryPr>
                      <m:sub>
                        <m:r>
                          <m:rPr>
                            <m:brk m:alnAt="25"/>
                          </m:rPr>
                          <a:rPr lang="en-US" b="1" i="1" smtClean="0">
                            <a:latin typeface="Cambria Math" panose="02040503050406030204" pitchFamily="18" charset="0"/>
                          </a:rPr>
                          <m:t>𝒊</m:t>
                        </m:r>
                      </m:sub>
                      <m:sup>
                        <m:r>
                          <a:rPr lang="en-US" b="1" i="1" smtClean="0">
                            <a:latin typeface="Cambria Math" panose="02040503050406030204" pitchFamily="18" charset="0"/>
                          </a:rPr>
                          <m:t>𝑵</m:t>
                        </m:r>
                      </m:sup>
                      <m:e>
                        <m:sSup>
                          <m:sSupPr>
                            <m:ctrlPr>
                              <a:rPr lang="en-US" b="1" i="1" smtClean="0">
                                <a:latin typeface="Cambria Math" panose="02040503050406030204" pitchFamily="18" charset="0"/>
                              </a:rPr>
                            </m:ctrlPr>
                          </m:sSupPr>
                          <m:e>
                            <m:r>
                              <a:rPr lang="en-US" b="1" i="1" smtClean="0">
                                <a:latin typeface="Cambria Math" panose="02040503050406030204" pitchFamily="18" charset="0"/>
                              </a:rPr>
                              <m:t>|</m:t>
                            </m:r>
                            <m:r>
                              <a:rPr lang="en-US" b="1" i="1" smtClean="0">
                                <a:latin typeface="Cambria Math" panose="02040503050406030204" pitchFamily="18" charset="0"/>
                              </a:rPr>
                              <m:t>𝒚</m:t>
                            </m:r>
                          </m:e>
                          <m:sup>
                            <m:r>
                              <a:rPr lang="en-US" b="1" i="1" smtClean="0">
                                <a:latin typeface="Cambria Math" panose="02040503050406030204" pitchFamily="18" charset="0"/>
                              </a:rPr>
                              <m:t>(</m:t>
                            </m:r>
                            <m:r>
                              <a:rPr lang="en-US" b="1" i="1" smtClean="0">
                                <a:latin typeface="Cambria Math" panose="02040503050406030204" pitchFamily="18" charset="0"/>
                              </a:rPr>
                              <m:t>𝒊</m:t>
                            </m:r>
                            <m:r>
                              <a:rPr lang="en-US" b="1" i="1" smtClean="0">
                                <a:latin typeface="Cambria Math" panose="02040503050406030204" pitchFamily="18" charset="0"/>
                              </a:rPr>
                              <m:t>)</m:t>
                            </m:r>
                          </m:sup>
                        </m:sSup>
                        <m:r>
                          <a:rPr lang="en-US" b="1" i="1" smtClean="0">
                            <a:latin typeface="Cambria Math" panose="02040503050406030204" pitchFamily="18" charset="0"/>
                          </a:rPr>
                          <m:t>|</m:t>
                        </m:r>
                      </m:e>
                    </m:nary>
                  </m:oMath>
                </a14:m>
                <a:r>
                  <a:rPr lang="en-US" dirty="0"/>
                  <a:t>  </a:t>
                </a:r>
                <a:br>
                  <a:rPr lang="en-US" dirty="0"/>
                </a:br>
                <a:r>
                  <a:rPr lang="en-US" dirty="0"/>
                  <a:t> where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oMath>
                </a14:m>
                <a:r>
                  <a:rPr lang="en-US" dirty="0"/>
                  <a:t> is a target sequence in a parallel corpus of N sequences</a:t>
                </a:r>
              </a:p>
              <a:p>
                <a:endParaRPr lang="en-US" dirty="0"/>
              </a:p>
              <a:p>
                <a:endParaRPr lang="en-US" dirty="0"/>
              </a:p>
            </p:txBody>
          </p:sp>
        </mc:Choice>
        <mc:Fallback>
          <p:sp>
            <p:nvSpPr>
              <p:cNvPr id="3" name="Content Placeholder 2">
                <a:extLst>
                  <a:ext uri="{FF2B5EF4-FFF2-40B4-BE49-F238E27FC236}">
                    <a16:creationId xmlns:a16="http://schemas.microsoft.com/office/drawing/2014/main" id="{3A4A595F-55BA-8D47-8521-B15128818A58}"/>
                  </a:ext>
                </a:extLst>
              </p:cNvPr>
              <p:cNvSpPr>
                <a:spLocks noGrp="1" noRot="1" noChangeAspect="1" noMove="1" noResize="1" noEditPoints="1" noAdjustHandles="1" noChangeArrowheads="1" noChangeShapeType="1" noTextEdit="1"/>
              </p:cNvSpPr>
              <p:nvPr>
                <p:ph idx="13"/>
              </p:nvPr>
            </p:nvSpPr>
            <p:spPr>
              <a:xfrm>
                <a:off x="628652" y="1383292"/>
                <a:ext cx="8330033" cy="3290073"/>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7088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A319-EE8E-FB49-8979-D2872DD564C3}"/>
              </a:ext>
            </a:extLst>
          </p:cNvPr>
          <p:cNvSpPr>
            <a:spLocks noGrp="1"/>
          </p:cNvSpPr>
          <p:nvPr>
            <p:ph type="title"/>
          </p:nvPr>
        </p:nvSpPr>
        <p:spPr/>
        <p:txBody>
          <a:bodyPr/>
          <a:lstStyle/>
          <a:p>
            <a:r>
              <a:rPr lang="en-US" dirty="0"/>
              <a:t>Effect of BPE</a:t>
            </a:r>
          </a:p>
        </p:txBody>
      </p:sp>
      <p:sp>
        <p:nvSpPr>
          <p:cNvPr id="3" name="Content Placeholder 2">
            <a:extLst>
              <a:ext uri="{FF2B5EF4-FFF2-40B4-BE49-F238E27FC236}">
                <a16:creationId xmlns:a16="http://schemas.microsoft.com/office/drawing/2014/main" id="{27C40DE6-7396-5D4A-9F8B-FA9BF101B9FA}"/>
              </a:ext>
            </a:extLst>
          </p:cNvPr>
          <p:cNvSpPr>
            <a:spLocks noGrp="1"/>
          </p:cNvSpPr>
          <p:nvPr>
            <p:ph idx="13"/>
          </p:nvPr>
        </p:nvSpPr>
        <p:spPr>
          <a:xfrm>
            <a:off x="224613" y="1305915"/>
            <a:ext cx="5687089" cy="3103169"/>
          </a:xfrm>
        </p:spPr>
        <p:txBody>
          <a:bodyPr/>
          <a:lstStyle/>
          <a:p>
            <a:r>
              <a:rPr lang="en-US" sz="2400" dirty="0"/>
              <a:t>As BPE merge operations increase</a:t>
            </a:r>
          </a:p>
          <a:p>
            <a:pPr lvl="1"/>
            <a:r>
              <a:rPr lang="en-US" dirty="0"/>
              <a:t>Sentence length decreases</a:t>
            </a:r>
          </a:p>
          <a:p>
            <a:pPr lvl="1"/>
            <a:r>
              <a:rPr lang="en-US" dirty="0"/>
              <a:t>Class imbalance increases</a:t>
            </a:r>
          </a:p>
          <a:p>
            <a:r>
              <a:rPr lang="en-US" sz="2400" dirty="0"/>
              <a:t>Need both length and</a:t>
            </a:r>
            <a:br>
              <a:rPr lang="en-US" sz="2400" dirty="0"/>
            </a:br>
            <a:r>
              <a:rPr lang="en-US" sz="2400" dirty="0"/>
              <a:t> divergence to be small</a:t>
            </a:r>
          </a:p>
          <a:p>
            <a:r>
              <a:rPr lang="en-US" dirty="0"/>
              <a:t>Best vocab size is the one </a:t>
            </a:r>
            <a:br>
              <a:rPr lang="en-US" dirty="0"/>
            </a:br>
            <a:r>
              <a:rPr lang="en-US" dirty="0"/>
              <a:t>that reaches a good trade-off</a:t>
            </a:r>
          </a:p>
        </p:txBody>
      </p:sp>
      <p:pic>
        <p:nvPicPr>
          <p:cNvPr id="7" name="Picture 6">
            <a:extLst>
              <a:ext uri="{FF2B5EF4-FFF2-40B4-BE49-F238E27FC236}">
                <a16:creationId xmlns:a16="http://schemas.microsoft.com/office/drawing/2014/main" id="{6A9A6E8E-9669-7147-B043-0D3FFE092158}"/>
              </a:ext>
            </a:extLst>
          </p:cNvPr>
          <p:cNvPicPr>
            <a:picLocks noChangeAspect="1"/>
          </p:cNvPicPr>
          <p:nvPr/>
        </p:nvPicPr>
        <p:blipFill>
          <a:blip r:embed="rId3"/>
          <a:stretch>
            <a:fillRect/>
          </a:stretch>
        </p:blipFill>
        <p:spPr>
          <a:xfrm>
            <a:off x="4898442" y="1326142"/>
            <a:ext cx="4110589" cy="3082942"/>
          </a:xfrm>
          <a:prstGeom prst="rect">
            <a:avLst/>
          </a:prstGeom>
        </p:spPr>
      </p:pic>
    </p:spTree>
    <p:extLst>
      <p:ext uri="{BB962C8B-B14F-4D97-AF65-F5344CB8AC3E}">
        <p14:creationId xmlns:p14="http://schemas.microsoft.com/office/powerpoint/2010/main" val="2129218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0F315F7-DD1F-AC4B-B286-B38BF2E4DEB1}"/>
              </a:ext>
            </a:extLst>
          </p:cNvPr>
          <p:cNvPicPr>
            <a:picLocks noGrp="1" noChangeAspect="1"/>
          </p:cNvPicPr>
          <p:nvPr>
            <p:ph idx="13"/>
          </p:nvPr>
        </p:nvPicPr>
        <p:blipFill rotWithShape="1">
          <a:blip r:embed="rId2"/>
          <a:srcRect l="8173" r="7942" b="11338"/>
          <a:stretch/>
        </p:blipFill>
        <p:spPr>
          <a:xfrm>
            <a:off x="540195" y="1167387"/>
            <a:ext cx="3771409" cy="2790331"/>
          </a:xfrm>
        </p:spPr>
      </p:pic>
      <p:pic>
        <p:nvPicPr>
          <p:cNvPr id="11" name="Picture 10">
            <a:extLst>
              <a:ext uri="{FF2B5EF4-FFF2-40B4-BE49-F238E27FC236}">
                <a16:creationId xmlns:a16="http://schemas.microsoft.com/office/drawing/2014/main" id="{D48A06E2-FA21-2549-8386-DA0A5D275BDC}"/>
              </a:ext>
            </a:extLst>
          </p:cNvPr>
          <p:cNvPicPr>
            <a:picLocks noChangeAspect="1"/>
          </p:cNvPicPr>
          <p:nvPr/>
        </p:nvPicPr>
        <p:blipFill rotWithShape="1">
          <a:blip r:embed="rId3"/>
          <a:srcRect l="8464" r="4385" b="11418"/>
          <a:stretch/>
        </p:blipFill>
        <p:spPr>
          <a:xfrm>
            <a:off x="228633" y="753330"/>
            <a:ext cx="5471687" cy="3893097"/>
          </a:xfrm>
          <a:prstGeom prst="rect">
            <a:avLst/>
          </a:prstGeom>
        </p:spPr>
      </p:pic>
      <p:sp>
        <p:nvSpPr>
          <p:cNvPr id="17" name="Title 16">
            <a:extLst>
              <a:ext uri="{FF2B5EF4-FFF2-40B4-BE49-F238E27FC236}">
                <a16:creationId xmlns:a16="http://schemas.microsoft.com/office/drawing/2014/main" id="{E6311DE4-C659-F748-B0B5-981CE9B96985}"/>
              </a:ext>
            </a:extLst>
          </p:cNvPr>
          <p:cNvSpPr>
            <a:spLocks noGrp="1"/>
          </p:cNvSpPr>
          <p:nvPr>
            <p:ph type="title"/>
          </p:nvPr>
        </p:nvSpPr>
        <p:spPr>
          <a:xfrm>
            <a:off x="5311028" y="339768"/>
            <a:ext cx="3124643" cy="784597"/>
          </a:xfrm>
        </p:spPr>
        <p:txBody>
          <a:bodyPr/>
          <a:lstStyle/>
          <a:p>
            <a:r>
              <a:rPr lang="en-US" dirty="0"/>
              <a:t>Heuristic</a:t>
            </a:r>
          </a:p>
        </p:txBody>
      </p:sp>
      <p:sp>
        <p:nvSpPr>
          <p:cNvPr id="18" name="TextBox 17">
            <a:extLst>
              <a:ext uri="{FF2B5EF4-FFF2-40B4-BE49-F238E27FC236}">
                <a16:creationId xmlns:a16="http://schemas.microsoft.com/office/drawing/2014/main" id="{08845C88-82EE-F648-8E99-5BE265E210E6}"/>
              </a:ext>
            </a:extLst>
          </p:cNvPr>
          <p:cNvSpPr txBox="1"/>
          <p:nvPr/>
        </p:nvSpPr>
        <p:spPr>
          <a:xfrm>
            <a:off x="5550195" y="1815087"/>
            <a:ext cx="3508745" cy="1200329"/>
          </a:xfrm>
          <a:prstGeom prst="rect">
            <a:avLst/>
          </a:prstGeom>
          <a:noFill/>
        </p:spPr>
        <p:txBody>
          <a:bodyPr wrap="square" rtlCol="0">
            <a:spAutoFit/>
          </a:bodyPr>
          <a:lstStyle/>
          <a:p>
            <a:pPr algn="ctr"/>
            <a:r>
              <a:rPr lang="en-US" i="1" dirty="0">
                <a:solidFill>
                  <a:schemeClr val="tx2"/>
                </a:solidFill>
              </a:rPr>
              <a:t>“Use the largest possible BPE vocabulary such that</a:t>
            </a:r>
            <a:br>
              <a:rPr lang="en-US" i="1" dirty="0">
                <a:solidFill>
                  <a:schemeClr val="tx2"/>
                </a:solidFill>
              </a:rPr>
            </a:br>
            <a:r>
              <a:rPr lang="en-US" i="1" dirty="0">
                <a:solidFill>
                  <a:schemeClr val="tx2"/>
                </a:solidFill>
              </a:rPr>
              <a:t> at least 95% of classes have about 100 or more training examples”</a:t>
            </a:r>
          </a:p>
        </p:txBody>
      </p:sp>
    </p:spTree>
    <p:extLst>
      <p:ext uri="{BB962C8B-B14F-4D97-AF65-F5344CB8AC3E}">
        <p14:creationId xmlns:p14="http://schemas.microsoft.com/office/powerpoint/2010/main" val="1039492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A3969-2B9A-324A-BDBC-93AD719E0DEC}"/>
              </a:ext>
            </a:extLst>
          </p:cNvPr>
          <p:cNvSpPr>
            <a:spLocks noGrp="1"/>
          </p:cNvSpPr>
          <p:nvPr>
            <p:ph idx="13"/>
          </p:nvPr>
        </p:nvSpPr>
        <p:spPr>
          <a:xfrm>
            <a:off x="1023849" y="1895707"/>
            <a:ext cx="7863673" cy="1784195"/>
          </a:xfrm>
        </p:spPr>
        <p:txBody>
          <a:bodyPr/>
          <a:lstStyle/>
          <a:p>
            <a:pPr marL="457200" indent="-457200">
              <a:buFont typeface="+mj-lt"/>
              <a:buAutoNum type="arabicPeriod"/>
            </a:pPr>
            <a:r>
              <a:rPr lang="en-US" sz="2400" dirty="0">
                <a:solidFill>
                  <a:schemeClr val="bg1">
                    <a:lumMod val="65000"/>
                  </a:schemeClr>
                </a:solidFill>
              </a:rPr>
              <a:t>Some BPE vocabulary sizes better than others</a:t>
            </a:r>
          </a:p>
          <a:p>
            <a:pPr marL="457200" indent="-457200">
              <a:buFont typeface="+mj-lt"/>
              <a:buAutoNum type="arabicPeriod"/>
            </a:pPr>
            <a:r>
              <a:rPr lang="en-US" sz="2400" dirty="0">
                <a:solidFill>
                  <a:schemeClr val="accent1"/>
                </a:solidFill>
              </a:rPr>
              <a:t>Frequency-based bias on classes</a:t>
            </a:r>
            <a:br>
              <a:rPr lang="en-US" sz="2400" dirty="0">
                <a:solidFill>
                  <a:schemeClr val="accent1"/>
                </a:solidFill>
              </a:rPr>
            </a:br>
            <a:r>
              <a:rPr lang="en-US" sz="2400" dirty="0">
                <a:solidFill>
                  <a:schemeClr val="accent1"/>
                </a:solidFill>
                <a:sym typeface="Wingdings" pitchFamily="2" charset="2"/>
              </a:rPr>
              <a:t>i.e. correlation between class frequency and performance</a:t>
            </a:r>
            <a:endParaRPr lang="en-US" sz="2400" dirty="0">
              <a:solidFill>
                <a:schemeClr val="accent1"/>
              </a:solidFill>
            </a:endParaRPr>
          </a:p>
        </p:txBody>
      </p:sp>
      <p:sp>
        <p:nvSpPr>
          <p:cNvPr id="2" name="Rectangle 1">
            <a:extLst>
              <a:ext uri="{FF2B5EF4-FFF2-40B4-BE49-F238E27FC236}">
                <a16:creationId xmlns:a16="http://schemas.microsoft.com/office/drawing/2014/main" id="{928C8AA7-D089-8A45-855B-628A7194E25A}"/>
              </a:ext>
            </a:extLst>
          </p:cNvPr>
          <p:cNvSpPr/>
          <p:nvPr/>
        </p:nvSpPr>
        <p:spPr>
          <a:xfrm>
            <a:off x="1141053" y="1249376"/>
            <a:ext cx="7273210" cy="646331"/>
          </a:xfrm>
          <a:prstGeom prst="rect">
            <a:avLst/>
          </a:prstGeom>
        </p:spPr>
        <p:txBody>
          <a:bodyPr wrap="none">
            <a:spAutoFit/>
          </a:bodyPr>
          <a:lstStyle/>
          <a:p>
            <a:r>
              <a:rPr lang="en-US" sz="3600" dirty="0"/>
              <a:t>Effect of Imbalance on NMT Modeling</a:t>
            </a:r>
          </a:p>
        </p:txBody>
      </p:sp>
    </p:spTree>
    <p:extLst>
      <p:ext uri="{BB962C8B-B14F-4D97-AF65-F5344CB8AC3E}">
        <p14:creationId xmlns:p14="http://schemas.microsoft.com/office/powerpoint/2010/main" val="797440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A05FF-5749-484D-A1CD-735F09F615FA}"/>
              </a:ext>
            </a:extLst>
          </p:cNvPr>
          <p:cNvSpPr>
            <a:spLocks noGrp="1"/>
          </p:cNvSpPr>
          <p:nvPr>
            <p:ph type="title"/>
          </p:nvPr>
        </p:nvSpPr>
        <p:spPr/>
        <p:txBody>
          <a:bodyPr/>
          <a:lstStyle/>
          <a:p>
            <a:r>
              <a:rPr lang="en-US" dirty="0"/>
              <a:t>Background: Zipfian Distribution</a:t>
            </a:r>
          </a:p>
        </p:txBody>
      </p:sp>
      <p:sp>
        <p:nvSpPr>
          <p:cNvPr id="3" name="Content Placeholder 2">
            <a:extLst>
              <a:ext uri="{FF2B5EF4-FFF2-40B4-BE49-F238E27FC236}">
                <a16:creationId xmlns:a16="http://schemas.microsoft.com/office/drawing/2014/main" id="{010AF9E6-9818-F34A-A7EB-3A400717E2FB}"/>
              </a:ext>
            </a:extLst>
          </p:cNvPr>
          <p:cNvSpPr>
            <a:spLocks noGrp="1"/>
          </p:cNvSpPr>
          <p:nvPr>
            <p:ph idx="13"/>
          </p:nvPr>
        </p:nvSpPr>
        <p:spPr>
          <a:xfrm>
            <a:off x="628650" y="1383291"/>
            <a:ext cx="3401090" cy="3103169"/>
          </a:xfrm>
        </p:spPr>
        <p:txBody>
          <a:bodyPr/>
          <a:lstStyle/>
          <a:p>
            <a:r>
              <a:rPr lang="en-US" dirty="0"/>
              <a:t>Imbalanced types</a:t>
            </a:r>
          </a:p>
        </p:txBody>
      </p:sp>
      <p:pic>
        <p:nvPicPr>
          <p:cNvPr id="5" name="Picture 4">
            <a:extLst>
              <a:ext uri="{FF2B5EF4-FFF2-40B4-BE49-F238E27FC236}">
                <a16:creationId xmlns:a16="http://schemas.microsoft.com/office/drawing/2014/main" id="{1BAA85E1-7594-3F40-BA1F-9B978C59EB7F}"/>
              </a:ext>
            </a:extLst>
          </p:cNvPr>
          <p:cNvPicPr>
            <a:picLocks noChangeAspect="1"/>
          </p:cNvPicPr>
          <p:nvPr/>
        </p:nvPicPr>
        <p:blipFill>
          <a:blip r:embed="rId3"/>
          <a:srcRect/>
          <a:stretch/>
        </p:blipFill>
        <p:spPr>
          <a:xfrm>
            <a:off x="3939719" y="1070599"/>
            <a:ext cx="4971403" cy="3728552"/>
          </a:xfrm>
          <a:prstGeom prst="rect">
            <a:avLst/>
          </a:prstGeom>
        </p:spPr>
      </p:pic>
      <p:sp>
        <p:nvSpPr>
          <p:cNvPr id="7" name="TextBox 6">
            <a:extLst>
              <a:ext uri="{FF2B5EF4-FFF2-40B4-BE49-F238E27FC236}">
                <a16:creationId xmlns:a16="http://schemas.microsoft.com/office/drawing/2014/main" id="{230195B5-AAF8-124C-9D57-0B6A628971EC}"/>
              </a:ext>
            </a:extLst>
          </p:cNvPr>
          <p:cNvSpPr txBox="1"/>
          <p:nvPr/>
        </p:nvSpPr>
        <p:spPr>
          <a:xfrm>
            <a:off x="5649153" y="903374"/>
            <a:ext cx="2558264" cy="461665"/>
          </a:xfrm>
          <a:prstGeom prst="rect">
            <a:avLst/>
          </a:prstGeom>
          <a:noFill/>
        </p:spPr>
        <p:txBody>
          <a:bodyPr wrap="none" rtlCol="0">
            <a:spAutoFit/>
          </a:bodyPr>
          <a:lstStyle/>
          <a:p>
            <a:pPr algn="ctr"/>
            <a:r>
              <a:rPr lang="en-US" sz="1200" dirty="0">
                <a:solidFill>
                  <a:srgbClr val="002060"/>
                </a:solidFill>
              </a:rPr>
              <a:t>Term frequencies from Brown Corpus;</a:t>
            </a:r>
            <a:br>
              <a:rPr lang="en-US" sz="1200" dirty="0">
                <a:solidFill>
                  <a:srgbClr val="002060"/>
                </a:solidFill>
              </a:rPr>
            </a:br>
            <a:r>
              <a:rPr lang="en-US" sz="1200" dirty="0">
                <a:solidFill>
                  <a:srgbClr val="002060"/>
                </a:solidFill>
              </a:rPr>
              <a:t>~1M tokens, ~50K types </a:t>
            </a:r>
          </a:p>
        </p:txBody>
      </p:sp>
    </p:spTree>
    <p:extLst>
      <p:ext uri="{BB962C8B-B14F-4D97-AF65-F5344CB8AC3E}">
        <p14:creationId xmlns:p14="http://schemas.microsoft.com/office/powerpoint/2010/main" val="4083604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E542-0C75-464C-9905-730EB8A43076}"/>
              </a:ext>
            </a:extLst>
          </p:cNvPr>
          <p:cNvSpPr>
            <a:spLocks noGrp="1"/>
          </p:cNvSpPr>
          <p:nvPr>
            <p:ph type="title"/>
          </p:nvPr>
        </p:nvSpPr>
        <p:spPr/>
        <p:txBody>
          <a:bodyPr/>
          <a:lstStyle/>
          <a:p>
            <a:r>
              <a:rPr lang="en-US" dirty="0"/>
              <a:t>Class Performance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81D722-4183-814F-9BD1-D70D335D8B6D}"/>
                  </a:ext>
                </a:extLst>
              </p:cNvPr>
              <p:cNvSpPr>
                <a:spLocks noGrp="1"/>
              </p:cNvSpPr>
              <p:nvPr>
                <p:ph idx="13"/>
              </p:nvPr>
            </p:nvSpPr>
            <p:spPr>
              <a:xfrm>
                <a:off x="628650" y="1383292"/>
                <a:ext cx="8185590" cy="3103169"/>
              </a:xfrm>
            </p:spPr>
            <p:txBody>
              <a:bodyPr>
                <a:normAutofit fontScale="77500" lnSpcReduction="20000"/>
              </a:bodyPr>
              <a:lstStyle/>
              <a:p>
                <a:pPr>
                  <a:spcAft>
                    <a:spcPts val="100"/>
                  </a:spcAft>
                </a:pPr>
                <a:r>
                  <a:rPr lang="en-US" b="0" dirty="0"/>
                  <a:t>Let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=1,2,3, …</m:t>
                    </m:r>
                    <m:r>
                      <a:rPr lang="en-US" b="0" i="1" smtClean="0">
                        <a:latin typeface="Cambria Math" panose="02040503050406030204" pitchFamily="18" charset="0"/>
                      </a:rPr>
                      <m:t>𝑚</m:t>
                    </m:r>
                    <m:r>
                      <a:rPr lang="en-US" b="0" i="1" smtClean="0">
                        <a:latin typeface="Cambria Math" panose="02040503050406030204" pitchFamily="18" charset="0"/>
                      </a:rPr>
                      <m:t>}</m:t>
                    </m:r>
                    <m:r>
                      <a:rPr lang="en-US" b="0" i="0" smtClean="0">
                        <a:latin typeface="Cambria Math" panose="02040503050406030204" pitchFamily="18" charset="0"/>
                      </a:rPr>
                      <m:t> </m:t>
                    </m:r>
                  </m:oMath>
                </a14:m>
                <a:r>
                  <a:rPr lang="en-US" dirty="0"/>
                  <a:t>be a test set with </a:t>
                </a:r>
                <a:r>
                  <a:rPr lang="en-US" i="1" dirty="0"/>
                  <a:t>m</a:t>
                </a:r>
                <a:r>
                  <a:rPr lang="en-US" dirty="0"/>
                  <a:t> records</a:t>
                </a:r>
                <a:br>
                  <a:rPr lang="en-US" dirty="0"/>
                </a:br>
                <a:r>
                  <a:rPr lang="en-US" dirty="0"/>
                  <a:t>  of </a:t>
                </a:r>
                <a:r>
                  <a:rPr lang="en-US" i="1" dirty="0"/>
                  <a:t>(hypothesis, reference)</a:t>
                </a:r>
                <a:r>
                  <a:rPr lang="en-US" dirty="0"/>
                  <a:t>, respectively</a:t>
                </a:r>
              </a:p>
              <a:p>
                <a:pPr>
                  <a:spcAft>
                    <a:spcPts val="100"/>
                  </a:spcAft>
                </a:pPr>
                <a:r>
                  <a:rPr lang="en-US" b="0" dirty="0"/>
                  <a:t>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b="0" i="0" dirty="0">
                    <a:latin typeface="American Typewriter" panose="02090604020004020304" pitchFamily="18" charset="77"/>
                  </a:rPr>
                  <a:t> </a:t>
                </a:r>
                <a:r>
                  <a:rPr lang="en-US" b="0" i="0" dirty="0">
                    <a:latin typeface="+mn-lt"/>
                  </a:rPr>
                  <a:t>counts the number of tokens of type</a:t>
                </a:r>
                <a:r>
                  <a:rPr lang="en-US" b="1" i="0" dirty="0">
                    <a:latin typeface="+mn-lt"/>
                  </a:rPr>
                  <a:t> c </a:t>
                </a:r>
                <a:r>
                  <a:rPr lang="en-US" b="0" i="0" dirty="0">
                    <a:latin typeface="+mn-lt"/>
                  </a:rPr>
                  <a:t>in sequence </a:t>
                </a:r>
                <a:r>
                  <a:rPr lang="en-US" b="1" i="0" dirty="0">
                    <a:latin typeface="+mn-lt"/>
                  </a:rPr>
                  <a:t>a</a:t>
                </a:r>
              </a:p>
              <a:p>
                <a:pPr>
                  <a:spcAft>
                    <a:spcPts val="100"/>
                  </a:spcAft>
                </a:pPr>
                <a14:m>
                  <m:oMath xmlns:m="http://schemas.openxmlformats.org/officeDocument/2006/math">
                    <m:r>
                      <m:rPr>
                        <m:nor/>
                      </m:rPr>
                      <a:rPr lang="en-US" b="0" i="0" smtClean="0">
                        <a:latin typeface="American Typewriter" panose="02090604020004020304" pitchFamily="18" charset="77"/>
                      </a:rPr>
                      <m:t>Preds</m:t>
                    </m:r>
                    <m:r>
                      <m:rPr>
                        <m:nor/>
                      </m:rPr>
                      <a:rPr lang="en-US" b="0"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c</m:t>
                    </m:r>
                    <m:r>
                      <m:rPr>
                        <m:nor/>
                      </m:rPr>
                      <a:rPr lang="en-US" b="0" i="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b="0" i="1" smtClean="0">
                            <a:latin typeface="Cambria Math" panose="02040503050406030204" pitchFamily="18" charset="0"/>
                          </a:rPr>
                          <m:t>)</m:t>
                        </m:r>
                      </m:e>
                    </m:nary>
                  </m:oMath>
                </a14:m>
                <a:endParaRPr lang="en-US" dirty="0"/>
              </a:p>
              <a:p>
                <a:pPr>
                  <a:spcAft>
                    <a:spcPts val="100"/>
                  </a:spcAft>
                </a:pPr>
                <a14:m>
                  <m:oMath xmlns:m="http://schemas.openxmlformats.org/officeDocument/2006/math">
                    <m:r>
                      <m:rPr>
                        <m:nor/>
                      </m:rPr>
                      <a:rPr lang="en-US" b="0" i="0" smtClean="0">
                        <a:latin typeface="American Typewriter" panose="02090604020004020304" pitchFamily="18" charset="77"/>
                      </a:rPr>
                      <m:t>Refs</m:t>
                    </m:r>
                    <m:r>
                      <m:rPr>
                        <m:nor/>
                      </m:rPr>
                      <a:rPr lang="en-US" b="0"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c</m:t>
                    </m:r>
                    <m:r>
                      <m:rPr>
                        <m:nor/>
                      </m:rP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 </m:t>
                        </m:r>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m:t>
                        </m:r>
                      </m:e>
                    </m:nary>
                  </m:oMath>
                </a14:m>
                <a:endParaRPr lang="en-US" dirty="0"/>
              </a:p>
              <a:p>
                <a:pPr>
                  <a:spcAft>
                    <a:spcPts val="100"/>
                  </a:spcAft>
                </a:pPr>
                <a14:m>
                  <m:oMath xmlns:m="http://schemas.openxmlformats.org/officeDocument/2006/math">
                    <m:r>
                      <m:rPr>
                        <m:nor/>
                      </m:rPr>
                      <a:rPr lang="en-US" b="0" i="0" smtClean="0">
                        <a:latin typeface="American Typewriter" panose="02090604020004020304" pitchFamily="18" charset="77"/>
                      </a:rPr>
                      <m:t>Match</m:t>
                    </m:r>
                    <m:r>
                      <m:rPr>
                        <m:nor/>
                      </m:rPr>
                      <a:rPr lang="en-US">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c</m:t>
                    </m:r>
                    <m:r>
                      <m:rPr>
                        <m:nor/>
                      </m:rP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r>
                          <m:rPr>
                            <m:sty m:val="p"/>
                          </m:rPr>
                          <a:rPr lang="en-US" b="0" i="0" smtClean="0">
                            <a:latin typeface="Cambria Math" panose="02040503050406030204" pitchFamily="18" charset="0"/>
                          </a:rPr>
                          <m:t>min</m:t>
                        </m:r>
                        <m:r>
                          <a:rPr lang="en-US" b="0" i="1" smtClean="0">
                            <a:latin typeface="Cambria Math" panose="02040503050406030204" pitchFamily="18" charset="0"/>
                          </a:rPr>
                          <m:t>⁡{</m:t>
                        </m:r>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𝑐</m:t>
                            </m:r>
                            <m:r>
                              <a:rPr lang="en-US" i="1">
                                <a:latin typeface="Cambria Math" panose="02040503050406030204" pitchFamily="18" charset="0"/>
                              </a:rPr>
                              <m:t>, </m:t>
                            </m:r>
                            <m:sSup>
                              <m:sSupPr>
                                <m:ctrlPr>
                                  <a:rPr lang="en-US" i="1">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b="0" i="1" smtClean="0">
                            <a:latin typeface="Cambria Math" panose="02040503050406030204" pitchFamily="18" charset="0"/>
                          </a:rPr>
                          <m:t>,  </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m:t>
                        </m:r>
                      </m:e>
                    </m:nary>
                    <m:r>
                      <a:rPr lang="en-US" b="0" i="1" smtClean="0">
                        <a:latin typeface="Cambria Math" panose="02040503050406030204" pitchFamily="18" charset="0"/>
                      </a:rPr>
                      <m:t>} </m:t>
                    </m:r>
                  </m:oMath>
                </a14:m>
                <a:endParaRPr lang="en-US" dirty="0"/>
              </a:p>
              <a:p>
                <a:pPr>
                  <a:spcAft>
                    <a:spcPts val="100"/>
                  </a:spcAft>
                </a:pPr>
                <a:r>
                  <a:rPr lang="en-US" dirty="0"/>
                  <a:t>Precision,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𝑐</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𝑀𝑎𝑡𝑐h</m:t>
                        </m:r>
                        <m:d>
                          <m:dPr>
                            <m:ctrlPr>
                              <a:rPr lang="en-US" i="1">
                                <a:latin typeface="Cambria Math" panose="02040503050406030204" pitchFamily="18" charset="0"/>
                              </a:rPr>
                            </m:ctrlPr>
                          </m:dPr>
                          <m:e>
                            <m:r>
                              <a:rPr lang="en-US" i="1">
                                <a:latin typeface="Cambria Math" panose="02040503050406030204" pitchFamily="18" charset="0"/>
                              </a:rPr>
                              <m:t>𝑐</m:t>
                            </m:r>
                          </m:e>
                        </m:d>
                      </m:num>
                      <m:den>
                        <m:r>
                          <a:rPr lang="en-US" i="1">
                            <a:latin typeface="Cambria Math" panose="02040503050406030204" pitchFamily="18" charset="0"/>
                          </a:rPr>
                          <m:t>𝑃𝑟𝑒𝑑𝑠</m:t>
                        </m:r>
                        <m:d>
                          <m:dPr>
                            <m:ctrlPr>
                              <a:rPr lang="en-US" i="1">
                                <a:latin typeface="Cambria Math" panose="02040503050406030204" pitchFamily="18" charset="0"/>
                              </a:rPr>
                            </m:ctrlPr>
                          </m:dPr>
                          <m:e>
                            <m:r>
                              <a:rPr lang="en-US" i="1">
                                <a:latin typeface="Cambria Math" panose="02040503050406030204" pitchFamily="18" charset="0"/>
                              </a:rPr>
                              <m:t>𝑐</m:t>
                            </m:r>
                          </m:e>
                        </m:d>
                      </m:den>
                    </m:f>
                  </m:oMath>
                </a14:m>
                <a:r>
                  <a:rPr lang="en-US" dirty="0"/>
                  <a:t>           Recall,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𝑐</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𝑀𝑎𝑡𝑐h</m:t>
                        </m:r>
                        <m:d>
                          <m:dPr>
                            <m:ctrlPr>
                              <a:rPr lang="en-US" i="1">
                                <a:latin typeface="Cambria Math" panose="02040503050406030204" pitchFamily="18" charset="0"/>
                              </a:rPr>
                            </m:ctrlPr>
                          </m:dPr>
                          <m:e>
                            <m:r>
                              <a:rPr lang="en-US" i="1">
                                <a:latin typeface="Cambria Math" panose="02040503050406030204" pitchFamily="18" charset="0"/>
                              </a:rPr>
                              <m:t>𝑐</m:t>
                            </m:r>
                          </m:e>
                        </m:d>
                      </m:num>
                      <m:den>
                        <m:r>
                          <a:rPr lang="en-US" i="1">
                            <a:latin typeface="Cambria Math" panose="02040503050406030204" pitchFamily="18" charset="0"/>
                          </a:rPr>
                          <m:t>𝑅𝑒𝑓𝑠</m:t>
                        </m:r>
                        <m:d>
                          <m:dPr>
                            <m:ctrlPr>
                              <a:rPr lang="en-US" i="1">
                                <a:latin typeface="Cambria Math" panose="02040503050406030204" pitchFamily="18" charset="0"/>
                              </a:rPr>
                            </m:ctrlPr>
                          </m:dPr>
                          <m:e>
                            <m:r>
                              <a:rPr lang="en-US" i="1">
                                <a:latin typeface="Cambria Math" panose="02040503050406030204" pitchFamily="18" charset="0"/>
                              </a:rPr>
                              <m:t>𝑐</m:t>
                            </m:r>
                          </m:e>
                        </m:d>
                      </m:den>
                    </m:f>
                  </m:oMath>
                </a14:m>
                <a:endParaRPr lang="en-US" dirty="0"/>
              </a:p>
              <a:p>
                <a:endParaRPr lang="en-US" dirty="0"/>
              </a:p>
            </p:txBody>
          </p:sp>
        </mc:Choice>
        <mc:Fallback>
          <p:sp>
            <p:nvSpPr>
              <p:cNvPr id="3" name="Content Placeholder 2">
                <a:extLst>
                  <a:ext uri="{FF2B5EF4-FFF2-40B4-BE49-F238E27FC236}">
                    <a16:creationId xmlns:a16="http://schemas.microsoft.com/office/drawing/2014/main" id="{DD81D722-4183-814F-9BD1-D70D335D8B6D}"/>
                  </a:ext>
                </a:extLst>
              </p:cNvPr>
              <p:cNvSpPr>
                <a:spLocks noGrp="1" noRot="1" noChangeAspect="1" noMove="1" noResize="1" noEditPoints="1" noAdjustHandles="1" noChangeArrowheads="1" noChangeShapeType="1" noTextEdit="1"/>
              </p:cNvSpPr>
              <p:nvPr>
                <p:ph idx="13"/>
              </p:nvPr>
            </p:nvSpPr>
            <p:spPr>
              <a:xfrm>
                <a:off x="628650" y="1383292"/>
                <a:ext cx="8185590" cy="3103169"/>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95199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E542-0C75-464C-9905-730EB8A43076}"/>
              </a:ext>
            </a:extLst>
          </p:cNvPr>
          <p:cNvSpPr>
            <a:spLocks noGrp="1"/>
          </p:cNvSpPr>
          <p:nvPr>
            <p:ph type="title"/>
          </p:nvPr>
        </p:nvSpPr>
        <p:spPr/>
        <p:txBody>
          <a:bodyPr/>
          <a:lstStyle/>
          <a:p>
            <a:r>
              <a:rPr lang="en-US" sz="3200" dirty="0"/>
              <a:t>Frequency-based Bias on Class Performance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81D722-4183-814F-9BD1-D70D335D8B6D}"/>
                  </a:ext>
                </a:extLst>
              </p:cNvPr>
              <p:cNvSpPr>
                <a:spLocks noGrp="1"/>
              </p:cNvSpPr>
              <p:nvPr>
                <p:ph idx="13"/>
              </p:nvPr>
            </p:nvSpPr>
            <p:spPr>
              <a:xfrm>
                <a:off x="502345" y="1383292"/>
                <a:ext cx="4076087" cy="3103169"/>
              </a:xfrm>
            </p:spPr>
            <p:txBody>
              <a:bodyPr>
                <a:normAutofit fontScale="77500" lnSpcReduction="20000"/>
              </a:bodyPr>
              <a:lstStyle/>
              <a:p>
                <a14:m>
                  <m:oMath xmlns:m="http://schemas.openxmlformats.org/officeDocument/2006/math">
                    <m:r>
                      <a:rPr lang="en-US" i="1">
                        <a:latin typeface="Cambria Math" panose="02040503050406030204" pitchFamily="18" charset="0"/>
                      </a:rPr>
                      <m:t>ℛ</m:t>
                    </m:r>
                  </m:oMath>
                </a14:m>
                <a:r>
                  <a:rPr lang="en-US" dirty="0"/>
                  <a:t> -- Ranking of test set classes based on </a:t>
                </a:r>
                <a:r>
                  <a:rPr lang="en-US" i="1" dirty="0"/>
                  <a:t>training set frequency</a:t>
                </a:r>
              </a:p>
              <a:p>
                <a:r>
                  <a:rPr lang="en-US" dirty="0"/>
                  <a:t>Classes are BPE sub-words</a:t>
                </a:r>
                <a:br>
                  <a:rPr lang="en-US" dirty="0"/>
                </a:br>
                <a:endParaRPr lang="en-US" sz="1800" i="1" dirty="0"/>
              </a:p>
              <a:p>
                <a:r>
                  <a:rPr lang="en-US" dirty="0"/>
                  <a:t>Pearson Correlation Coefficient</a:t>
                </a:r>
              </a:p>
              <a:p>
                <a:r>
                  <a:rPr lang="en-US" dirty="0"/>
                  <a:t>Rank vs Precision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ℛ</m:t>
                        </m:r>
                        <m:r>
                          <a:rPr lang="en-US" i="1">
                            <a:latin typeface="Cambria Math" panose="02040503050406030204" pitchFamily="18" charset="0"/>
                          </a:rPr>
                          <m:t>,</m:t>
                        </m:r>
                        <m:r>
                          <a:rPr lang="en-US" i="1">
                            <a:latin typeface="Cambria Math" panose="02040503050406030204" pitchFamily="18" charset="0"/>
                          </a:rPr>
                          <m:t>𝑃</m:t>
                        </m:r>
                      </m:sub>
                    </m:sSub>
                  </m:oMath>
                </a14:m>
                <a:r>
                  <a:rPr lang="en-US" dirty="0"/>
                  <a: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ℛ</m:t>
                        </m:r>
                        <m:r>
                          <a:rPr lang="en-US" i="1">
                            <a:latin typeface="Cambria Math" panose="02040503050406030204" pitchFamily="18" charset="0"/>
                          </a:rPr>
                          <m:t>,</m:t>
                        </m:r>
                        <m:r>
                          <a:rPr lang="en-US" i="1">
                            <a:latin typeface="Cambria Math" panose="02040503050406030204" pitchFamily="18" charset="0"/>
                          </a:rPr>
                          <m:t>𝑃</m:t>
                        </m:r>
                      </m:sub>
                    </m:sSub>
                  </m:oMath>
                </a14:m>
                <a:r>
                  <a:rPr lang="en-US" dirty="0"/>
                  <a:t> is positive at high D</a:t>
                </a:r>
              </a:p>
              <a:p>
                <a:r>
                  <a:rPr lang="en-US" dirty="0"/>
                  <a:t>Rank vs Recall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ℛ</m:t>
                        </m:r>
                        <m:r>
                          <a:rPr lang="en-US" i="1">
                            <a:latin typeface="Cambria Math" panose="02040503050406030204" pitchFamily="18" charset="0"/>
                          </a:rPr>
                          <m:t>,</m:t>
                        </m:r>
                        <m:r>
                          <a:rPr lang="en-US" b="0" i="1" smtClean="0">
                            <a:latin typeface="Cambria Math" panose="02040503050406030204" pitchFamily="18" charset="0"/>
                          </a:rPr>
                          <m:t>𝑅</m:t>
                        </m:r>
                      </m:sub>
                    </m:sSub>
                  </m:oMath>
                </a14:m>
                <a:r>
                  <a:rPr lang="en-US" dirty="0"/>
                  <a: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ℛ</m:t>
                        </m:r>
                        <m:r>
                          <a:rPr lang="en-US" i="1">
                            <a:latin typeface="Cambria Math" panose="02040503050406030204" pitchFamily="18" charset="0"/>
                          </a:rPr>
                          <m:t>,</m:t>
                        </m:r>
                        <m:r>
                          <a:rPr lang="en-US" b="0" i="1" smtClean="0">
                            <a:latin typeface="Cambria Math" panose="02040503050406030204" pitchFamily="18" charset="0"/>
                          </a:rPr>
                          <m:t>𝑅</m:t>
                        </m:r>
                      </m:sub>
                    </m:sSub>
                  </m:oMath>
                </a14:m>
                <a:r>
                  <a:rPr lang="en-US" dirty="0"/>
                  <a:t> is negative at high D</a:t>
                </a:r>
              </a:p>
            </p:txBody>
          </p:sp>
        </mc:Choice>
        <mc:Fallback>
          <p:sp>
            <p:nvSpPr>
              <p:cNvPr id="3" name="Content Placeholder 2">
                <a:extLst>
                  <a:ext uri="{FF2B5EF4-FFF2-40B4-BE49-F238E27FC236}">
                    <a16:creationId xmlns:a16="http://schemas.microsoft.com/office/drawing/2014/main" id="{DD81D722-4183-814F-9BD1-D70D335D8B6D}"/>
                  </a:ext>
                </a:extLst>
              </p:cNvPr>
              <p:cNvSpPr>
                <a:spLocks noGrp="1" noRot="1" noChangeAspect="1" noMove="1" noResize="1" noEditPoints="1" noAdjustHandles="1" noChangeArrowheads="1" noChangeShapeType="1" noTextEdit="1"/>
              </p:cNvSpPr>
              <p:nvPr>
                <p:ph idx="13"/>
              </p:nvPr>
            </p:nvSpPr>
            <p:spPr>
              <a:xfrm>
                <a:off x="502345" y="1383292"/>
                <a:ext cx="4076087" cy="3103169"/>
              </a:xfrm>
              <a:blipFill>
                <a:blip r:embed="rId2"/>
                <a:stretch>
                  <a:fillRect/>
                </a:stretch>
              </a:blipFill>
            </p:spPr>
            <p:txBody>
              <a:bodyPr/>
              <a:lstStyle/>
              <a:p>
                <a:r>
                  <a:rPr lang="en-US">
                    <a:noFill/>
                  </a:rPr>
                  <a:t> </a:t>
                </a:r>
              </a:p>
            </p:txBody>
          </p:sp>
        </mc:Fallback>
      </mc:AlternateContent>
      <p:graphicFrame>
        <p:nvGraphicFramePr>
          <p:cNvPr id="8" name="Chart 7">
            <a:extLst>
              <a:ext uri="{FF2B5EF4-FFF2-40B4-BE49-F238E27FC236}">
                <a16:creationId xmlns:a16="http://schemas.microsoft.com/office/drawing/2014/main" id="{D79471A4-306E-BD46-826E-A16FFD7F7E63}"/>
              </a:ext>
            </a:extLst>
          </p:cNvPr>
          <p:cNvGraphicFramePr>
            <a:graphicFrameLocks/>
          </p:cNvGraphicFramePr>
          <p:nvPr>
            <p:extLst>
              <p:ext uri="{D42A27DB-BD31-4B8C-83A1-F6EECF244321}">
                <p14:modId xmlns:p14="http://schemas.microsoft.com/office/powerpoint/2010/main" val="1336312132"/>
              </p:ext>
            </p:extLst>
          </p:nvPr>
        </p:nvGraphicFramePr>
        <p:xfrm>
          <a:off x="4401880" y="865621"/>
          <a:ext cx="4611915" cy="39837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8497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graphicEl>
                                              <a:chart seriesIdx="-3" categoryIdx="-3" bldStep="gridLegen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graphicEl>
                                              <a:chart seriesIdx="0" categoryIdx="-4" bldStep="series"/>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graphicEl>
                                              <a:chart seriesIdx="1" categoryIdx="-4" bldStep="series"/>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graphicEl>
                                              <a:chart seriesIdx="2" categoryIdx="-4" bldStep="series"/>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graphicEl>
                                              <a:chart seriesIdx="3" categoryIdx="-4" bldStep="series"/>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graphicEl>
                                              <a:chart seriesIdx="4" categoryIdx="-4" bldStep="series"/>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graphicEl>
                                              <a:chart seriesIdx="5" categoryIdx="-4" bldStep="series"/>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graphicEl>
                                              <a:chart seriesIdx="6" categoryIdx="-4" bldStep="series"/>
                                            </p:graphic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graphicEl>
                                              <a:chart seriesIdx="7"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8" grpId="0" uiExpand="1">
        <p:bldSub>
          <a:bldChart bld="series"/>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7A68-3E84-014F-A7FC-EED9CD9FBAD1}"/>
              </a:ext>
            </a:extLst>
          </p:cNvPr>
          <p:cNvSpPr>
            <a:spLocks noGrp="1"/>
          </p:cNvSpPr>
          <p:nvPr>
            <p:ph type="title"/>
          </p:nvPr>
        </p:nvSpPr>
        <p:spPr>
          <a:xfrm>
            <a:off x="628650" y="1219277"/>
            <a:ext cx="7886700" cy="784597"/>
          </a:xfrm>
        </p:spPr>
        <p:txBody>
          <a:bodyPr/>
          <a:lstStyle/>
          <a:p>
            <a:r>
              <a:rPr lang="en-US" dirty="0"/>
              <a:t>Evaluating MT as a Multi-class Classifier</a:t>
            </a:r>
            <a:br>
              <a:rPr lang="en-US" dirty="0"/>
            </a:br>
            <a:r>
              <a:rPr lang="en-US" dirty="0"/>
              <a:t>on Imbalanced Test Sets</a:t>
            </a:r>
          </a:p>
        </p:txBody>
      </p:sp>
    </p:spTree>
    <p:extLst>
      <p:ext uri="{BB962C8B-B14F-4D97-AF65-F5344CB8AC3E}">
        <p14:creationId xmlns:p14="http://schemas.microsoft.com/office/powerpoint/2010/main" val="2306744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B9F3C-1D2C-3E4A-B4D0-F4589DE8B02F}"/>
              </a:ext>
            </a:extLst>
          </p:cNvPr>
          <p:cNvSpPr>
            <a:spLocks noGrp="1"/>
          </p:cNvSpPr>
          <p:nvPr>
            <p:ph type="title"/>
          </p:nvPr>
        </p:nvSpPr>
        <p:spPr/>
        <p:txBody>
          <a:bodyPr/>
          <a:lstStyle/>
          <a:p>
            <a:r>
              <a:rPr lang="en-US" dirty="0"/>
              <a:t>Evaluating MT as a Multiclass Classifier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2CEB01F-BB1B-7B40-8A1D-F455871DC513}"/>
                  </a:ext>
                </a:extLst>
              </p:cNvPr>
              <p:cNvSpPr>
                <a:spLocks noGrp="1"/>
              </p:cNvSpPr>
              <p:nvPr>
                <p:ph idx="13"/>
              </p:nvPr>
            </p:nvSpPr>
            <p:spPr>
              <a:xfrm>
                <a:off x="628650" y="958276"/>
                <a:ext cx="8058150" cy="3980677"/>
              </a:xfrm>
            </p:spPr>
            <p:txBody>
              <a:bodyPr>
                <a:normAutofit lnSpcReduction="10000"/>
              </a:bodyPr>
              <a:lstStyle/>
              <a:p>
                <a:pPr>
                  <a:lnSpc>
                    <a:spcPct val="120000"/>
                  </a:lnSpc>
                  <a:spcBef>
                    <a:spcPts val="400"/>
                  </a:spcBef>
                </a:pPr>
                <a:r>
                  <a:rPr lang="en-US" sz="2000" dirty="0"/>
                  <a:t>Classes are word types after tokenization</a:t>
                </a:r>
              </a:p>
              <a:p>
                <a:pPr>
                  <a:lnSpc>
                    <a:spcPct val="120000"/>
                  </a:lnSpc>
                  <a:spcBef>
                    <a:spcPts val="400"/>
                  </a:spcBef>
                </a:pPr>
                <a:r>
                  <a:rPr lang="en-US" sz="2000" dirty="0"/>
                  <a:t>F-measure per class c: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𝛽</m:t>
                        </m:r>
                        <m:r>
                          <a:rPr lang="en-US" sz="2000" i="1">
                            <a:latin typeface="Cambria Math" panose="02040503050406030204" pitchFamily="18" charset="0"/>
                          </a:rPr>
                          <m:t>;</m:t>
                        </m:r>
                        <m:r>
                          <a:rPr lang="en-US" sz="2000" i="1">
                            <a:latin typeface="Cambria Math" panose="02040503050406030204" pitchFamily="18" charset="0"/>
                          </a:rPr>
                          <m:t>𝑐</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1+</m:t>
                            </m:r>
                            <m:r>
                              <a:rPr lang="en-US" sz="2000" i="1">
                                <a:latin typeface="Cambria Math" panose="02040503050406030204" pitchFamily="18" charset="0"/>
                              </a:rPr>
                              <m:t>𝛽</m:t>
                            </m:r>
                          </m:e>
                        </m:d>
                      </m:e>
                      <m:sup>
                        <m:r>
                          <a:rPr lang="en-US" sz="2000" i="1">
                            <a:latin typeface="Cambria Math" panose="02040503050406030204" pitchFamily="18" charset="0"/>
                          </a:rPr>
                          <m:t>2</m:t>
                        </m:r>
                      </m:sup>
                    </m:sSup>
                    <m:r>
                      <a:rPr lang="en-US" sz="2000" i="1">
                        <a:latin typeface="Cambria Math" panose="02040503050406030204" pitchFamily="18" charset="0"/>
                      </a:rPr>
                      <m:t> </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𝑐</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𝑐</m:t>
                            </m:r>
                          </m:sub>
                        </m:sSub>
                      </m:num>
                      <m:den>
                        <m:sSup>
                          <m:sSupPr>
                            <m:ctrlPr>
                              <a:rPr lang="en-US" sz="2000" i="1">
                                <a:latin typeface="Cambria Math" panose="02040503050406030204" pitchFamily="18" charset="0"/>
                              </a:rPr>
                            </m:ctrlPr>
                          </m:sSupPr>
                          <m:e>
                            <m:r>
                              <a:rPr lang="en-US" sz="2000" i="1">
                                <a:latin typeface="Cambria Math" panose="02040503050406030204" pitchFamily="18" charset="0"/>
                              </a:rPr>
                              <m:t>𝛽</m:t>
                            </m:r>
                          </m:e>
                          <m:sup>
                            <m:r>
                              <a:rPr lang="en-US" sz="2000" i="1">
                                <a:latin typeface="Cambria Math" panose="02040503050406030204" pitchFamily="18" charset="0"/>
                              </a:rPr>
                              <m:t>2</m:t>
                            </m:r>
                          </m:sup>
                        </m:sSup>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panose="02040503050406030204" pitchFamily="18" charset="0"/>
                              </a:rPr>
                              <m:t>𝑃</m:t>
                            </m:r>
                          </m:e>
                          <m:sub>
                            <m:r>
                              <a:rPr lang="en-US" sz="2000" i="1">
                                <a:latin typeface="Cambria Math" panose="02040503050406030204" pitchFamily="18" charset="0"/>
                              </a:rPr>
                              <m:t>𝑐</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𝑐</m:t>
                            </m:r>
                          </m:sub>
                        </m:sSub>
                      </m:den>
                    </m:f>
                  </m:oMath>
                </a14:m>
                <a:endParaRPr lang="en-US" sz="2000" dirty="0"/>
              </a:p>
              <a:p>
                <a:pPr>
                  <a:lnSpc>
                    <a:spcPct val="120000"/>
                  </a:lnSpc>
                  <a:spcBef>
                    <a:spcPts val="400"/>
                  </a:spcBef>
                </a:pPr>
                <a:r>
                  <a:rPr lang="en-US" sz="2000" dirty="0"/>
                  <a:t>Overall performance = Average of individual class performances</a:t>
                </a:r>
              </a:p>
              <a:p>
                <a:pPr>
                  <a:lnSpc>
                    <a:spcPct val="120000"/>
                  </a:lnSpc>
                  <a:spcBef>
                    <a:spcPts val="400"/>
                  </a:spcBef>
                </a:pPr>
                <a:r>
                  <a:rPr lang="en-US" sz="2000" b="1" dirty="0"/>
                  <a:t>Macro-average</a:t>
                </a:r>
                <a:r>
                  <a:rPr lang="en-US" sz="2000" dirty="0"/>
                  <a:t> i.e., unweighted: equal importance to each </a:t>
                </a:r>
                <a:r>
                  <a:rPr lang="en-US" sz="2000" i="1" u="sng" dirty="0"/>
                  <a:t>type</a:t>
                </a:r>
                <a:br>
                  <a:rPr lang="en-US" sz="1800" i="1" u="sng" dirty="0"/>
                </a:br>
                <a14:m>
                  <m:oMath xmlns:m="http://schemas.openxmlformats.org/officeDocument/2006/math">
                    <m:r>
                      <m:rPr>
                        <m:nor/>
                      </m:rPr>
                      <a:rPr lang="en-US" sz="1800" b="0" i="0" smtClean="0">
                        <a:latin typeface="Cambria Math" panose="02040503050406030204" pitchFamily="18" charset="0"/>
                      </a:rPr>
                      <m:t>Macro</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𝐹</m:t>
                        </m:r>
                      </m:e>
                      <m:sub>
                        <m:r>
                          <a:rPr lang="en-US" sz="1800" b="0" i="1" smtClean="0">
                            <a:latin typeface="Cambria Math" panose="02040503050406030204" pitchFamily="18" charset="0"/>
                          </a:rPr>
                          <m:t>𝛽</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nary>
                          <m:naryPr>
                            <m:chr m:val="∑"/>
                            <m:supHide m:val="on"/>
                            <m:ctrlPr>
                              <a:rPr lang="en-US" sz="1800" i="1">
                                <a:latin typeface="Cambria Math" panose="02040503050406030204" pitchFamily="18" charset="0"/>
                              </a:rPr>
                            </m:ctrlPr>
                          </m:naryPr>
                          <m:sub>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𝑉</m:t>
                            </m:r>
                          </m:sub>
                          <m:sup/>
                          <m:e>
                            <m:sSub>
                              <m:sSubPr>
                                <m:ctrlPr>
                                  <a:rPr lang="en-US" sz="1800" i="1">
                                    <a:latin typeface="Cambria Math" panose="02040503050406030204" pitchFamily="18" charset="0"/>
                                  </a:rPr>
                                </m:ctrlPr>
                              </m:sSubPr>
                              <m:e>
                                <m:r>
                                  <a:rPr lang="en-US" sz="1800" i="1">
                                    <a:latin typeface="Cambria Math" panose="02040503050406030204" pitchFamily="18" charset="0"/>
                                  </a:rPr>
                                  <m:t>𝐹</m:t>
                                </m:r>
                              </m:e>
                              <m:sub>
                                <m:r>
                                  <a:rPr lang="en-US" sz="1800" i="1">
                                    <a:latin typeface="Cambria Math" panose="02040503050406030204" pitchFamily="18" charset="0"/>
                                  </a:rPr>
                                  <m:t>𝛽</m:t>
                                </m:r>
                                <m:r>
                                  <a:rPr lang="en-US" sz="1800" i="1">
                                    <a:latin typeface="Cambria Math" panose="02040503050406030204" pitchFamily="18" charset="0"/>
                                  </a:rPr>
                                  <m:t>;</m:t>
                                </m:r>
                                <m:r>
                                  <a:rPr lang="en-US" sz="1800" i="1">
                                    <a:latin typeface="Cambria Math" panose="02040503050406030204" pitchFamily="18" charset="0"/>
                                  </a:rPr>
                                  <m:t>𝑐</m:t>
                                </m:r>
                              </m:sub>
                            </m:sSub>
                          </m:e>
                        </m:nary>
                      </m:num>
                      <m:den>
                        <m:r>
                          <a:rPr lang="en-US" sz="1800" b="0" i="1" smtClean="0">
                            <a:latin typeface="Cambria Math" panose="02040503050406030204" pitchFamily="18" charset="0"/>
                          </a:rPr>
                          <m:t>|</m:t>
                        </m:r>
                        <m:r>
                          <a:rPr lang="en-US" sz="1800" b="0" i="1" smtClean="0">
                            <a:latin typeface="Cambria Math" panose="02040503050406030204" pitchFamily="18" charset="0"/>
                          </a:rPr>
                          <m:t>𝑉</m:t>
                        </m:r>
                        <m:r>
                          <a:rPr lang="en-US" sz="1800" b="0" i="1" smtClean="0">
                            <a:latin typeface="Cambria Math" panose="02040503050406030204" pitchFamily="18" charset="0"/>
                          </a:rPr>
                          <m:t>|</m:t>
                        </m:r>
                      </m:den>
                    </m:f>
                  </m:oMath>
                </a14:m>
                <a:r>
                  <a:rPr lang="en-US" sz="1800" dirty="0"/>
                  <a:t> </a:t>
                </a:r>
              </a:p>
              <a:p>
                <a:pPr>
                  <a:lnSpc>
                    <a:spcPct val="120000"/>
                  </a:lnSpc>
                  <a:spcBef>
                    <a:spcPts val="400"/>
                  </a:spcBef>
                </a:pPr>
                <a:r>
                  <a:rPr lang="en-US" sz="1800" b="1" dirty="0"/>
                  <a:t>Micro-average</a:t>
                </a:r>
                <a:r>
                  <a:rPr lang="en-US" sz="1800" dirty="0"/>
                  <a:t> i.e., weighted-by-frequency: equal importance to each </a:t>
                </a:r>
                <a:r>
                  <a:rPr lang="en-US" sz="1800" i="1" u="sng" dirty="0"/>
                  <a:t>token</a:t>
                </a:r>
                <a:br>
                  <a:rPr lang="en-US" sz="1800" i="1" u="sng" dirty="0"/>
                </a:br>
                <a14:m>
                  <m:oMath xmlns:m="http://schemas.openxmlformats.org/officeDocument/2006/math">
                    <m:r>
                      <m:rPr>
                        <m:nor/>
                      </m:rPr>
                      <a:rPr lang="en-US" sz="1800">
                        <a:latin typeface="Cambria Math" panose="02040503050406030204" pitchFamily="18" charset="0"/>
                      </a:rPr>
                      <m:t>M</m:t>
                    </m:r>
                    <m:r>
                      <a:rPr lang="en-US" sz="1800" b="0" i="1" smtClean="0">
                        <a:latin typeface="Cambria Math" panose="02040503050406030204" pitchFamily="18" charset="0"/>
                      </a:rPr>
                      <m:t>𝑖𝑐𝑟𝑜</m:t>
                    </m:r>
                    <m:sSub>
                      <m:sSubPr>
                        <m:ctrlPr>
                          <a:rPr lang="en-US" sz="1800" i="1">
                            <a:latin typeface="Cambria Math" panose="02040503050406030204" pitchFamily="18" charset="0"/>
                          </a:rPr>
                        </m:ctrlPr>
                      </m:sSubPr>
                      <m:e>
                        <m:r>
                          <a:rPr lang="en-US" sz="1800" i="1">
                            <a:latin typeface="Cambria Math" panose="02040503050406030204" pitchFamily="18" charset="0"/>
                          </a:rPr>
                          <m:t>𝐹</m:t>
                        </m:r>
                      </m:e>
                      <m:sub>
                        <m:r>
                          <a:rPr lang="en-US" sz="1800" i="1">
                            <a:latin typeface="Cambria Math" panose="02040503050406030204" pitchFamily="18" charset="0"/>
                          </a:rPr>
                          <m:t>𝛽</m:t>
                        </m:r>
                      </m:sub>
                    </m:sSub>
                    <m:r>
                      <a:rPr lang="en-US" sz="1800" i="1">
                        <a:latin typeface="Cambria Math" panose="02040503050406030204" pitchFamily="18" charset="0"/>
                      </a:rPr>
                      <m:t>=</m:t>
                    </m:r>
                    <m:f>
                      <m:fPr>
                        <m:ctrlPr>
                          <a:rPr lang="en-US" sz="1800" i="1">
                            <a:latin typeface="Cambria Math" panose="02040503050406030204" pitchFamily="18" charset="0"/>
                          </a:rPr>
                        </m:ctrlPr>
                      </m:fPr>
                      <m:num>
                        <m:nary>
                          <m:naryPr>
                            <m:chr m:val="∑"/>
                            <m:supHide m:val="on"/>
                            <m:ctrlPr>
                              <a:rPr lang="en-US" sz="1800" i="1">
                                <a:latin typeface="Cambria Math" panose="02040503050406030204" pitchFamily="18" charset="0"/>
                              </a:rPr>
                            </m:ctrlPr>
                          </m:naryPr>
                          <m:sub>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𝑉</m:t>
                            </m:r>
                          </m:sub>
                          <m:sup/>
                          <m:e>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𝑐</m:t>
                                </m:r>
                              </m:e>
                            </m:d>
                            <m:r>
                              <a:rPr lang="en-US" sz="1800" b="0" i="1" smtClean="0">
                                <a:latin typeface="Cambria Math" panose="02040503050406030204" pitchFamily="18" charset="0"/>
                              </a:rPr>
                              <m:t> × </m:t>
                            </m:r>
                            <m:sSub>
                              <m:sSubPr>
                                <m:ctrlPr>
                                  <a:rPr lang="en-US" sz="1800" i="1">
                                    <a:latin typeface="Cambria Math" panose="02040503050406030204" pitchFamily="18" charset="0"/>
                                  </a:rPr>
                                </m:ctrlPr>
                              </m:sSubPr>
                              <m:e>
                                <m:r>
                                  <a:rPr lang="en-US" sz="1800" i="1">
                                    <a:latin typeface="Cambria Math" panose="02040503050406030204" pitchFamily="18" charset="0"/>
                                  </a:rPr>
                                  <m:t>𝐹</m:t>
                                </m:r>
                              </m:e>
                              <m:sub>
                                <m:r>
                                  <a:rPr lang="en-US" sz="1800" i="1">
                                    <a:latin typeface="Cambria Math" panose="02040503050406030204" pitchFamily="18" charset="0"/>
                                  </a:rPr>
                                  <m:t>𝛽</m:t>
                                </m:r>
                                <m:r>
                                  <a:rPr lang="en-US" sz="1800" i="1">
                                    <a:latin typeface="Cambria Math" panose="02040503050406030204" pitchFamily="18" charset="0"/>
                                  </a:rPr>
                                  <m:t>;</m:t>
                                </m:r>
                                <m:r>
                                  <a:rPr lang="en-US" sz="1800" i="1">
                                    <a:latin typeface="Cambria Math" panose="02040503050406030204" pitchFamily="18" charset="0"/>
                                  </a:rPr>
                                  <m:t>𝑐</m:t>
                                </m:r>
                              </m:sub>
                            </m:sSub>
                          </m:e>
                        </m:nary>
                      </m:num>
                      <m:den>
                        <m:nary>
                          <m:naryPr>
                            <m:chr m:val="∑"/>
                            <m:supHide m:val="on"/>
                            <m:ctrlPr>
                              <a:rPr lang="en-US" sz="1800" i="1">
                                <a:latin typeface="Cambria Math" panose="02040503050406030204" pitchFamily="18" charset="0"/>
                              </a:rPr>
                            </m:ctrlPr>
                          </m:naryPr>
                          <m:sub>
                            <m:sSup>
                              <m:sSupPr>
                                <m:ctrlPr>
                                  <a:rPr lang="en-US" sz="1800" b="0" i="1" smtClean="0">
                                    <a:latin typeface="Cambria Math" panose="02040503050406030204" pitchFamily="18" charset="0"/>
                                  </a:rPr>
                                </m:ctrlPr>
                              </m:sSupPr>
                              <m:e>
                                <m:r>
                                  <a:rPr lang="en-US" sz="1800" i="1">
                                    <a:latin typeface="Cambria Math" panose="02040503050406030204" pitchFamily="18" charset="0"/>
                                  </a:rPr>
                                  <m:t>𝑐</m:t>
                                </m:r>
                              </m:e>
                              <m:sup>
                                <m:r>
                                  <a:rPr lang="en-US" sz="1800" b="0" i="1" smtClean="0">
                                    <a:latin typeface="Cambria Math" panose="02040503050406030204" pitchFamily="18" charset="0"/>
                                  </a:rPr>
                                  <m:t>′</m:t>
                                </m:r>
                              </m:sup>
                            </m:sSup>
                            <m:r>
                              <a:rPr lang="en-US" sz="1800" i="1">
                                <a:latin typeface="Cambria Math" panose="02040503050406030204" pitchFamily="18" charset="0"/>
                              </a:rPr>
                              <m:t>∈</m:t>
                            </m:r>
                            <m:r>
                              <a:rPr lang="en-US" sz="1800" i="1">
                                <a:latin typeface="Cambria Math" panose="02040503050406030204" pitchFamily="18" charset="0"/>
                              </a:rPr>
                              <m:t>𝑉</m:t>
                            </m:r>
                          </m:sub>
                          <m:sup/>
                          <m:e>
                            <m:r>
                              <a:rPr lang="en-US" sz="1800" i="1">
                                <a:latin typeface="Cambria Math" panose="02040503050406030204" pitchFamily="18" charset="0"/>
                              </a:rPr>
                              <m:t>𝑓</m:t>
                            </m:r>
                            <m:d>
                              <m:dPr>
                                <m:ctrlPr>
                                  <a:rPr lang="en-US" sz="1800" i="1">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i="1">
                                        <a:latin typeface="Cambria Math" panose="02040503050406030204" pitchFamily="18" charset="0"/>
                                      </a:rPr>
                                      <m:t>𝑐</m:t>
                                    </m:r>
                                  </m:e>
                                  <m:sup>
                                    <m:r>
                                      <a:rPr lang="en-US" sz="1800" b="0" i="1" smtClean="0">
                                        <a:latin typeface="Cambria Math" panose="02040503050406030204" pitchFamily="18" charset="0"/>
                                      </a:rPr>
                                      <m:t>′</m:t>
                                    </m:r>
                                  </m:sup>
                                </m:sSup>
                              </m:e>
                            </m:d>
                            <m:r>
                              <a:rPr lang="en-US" sz="1800" i="1">
                                <a:latin typeface="Cambria Math" panose="02040503050406030204" pitchFamily="18" charset="0"/>
                              </a:rPr>
                              <m:t> </m:t>
                            </m:r>
                          </m:e>
                        </m:nary>
                      </m:den>
                    </m:f>
                  </m:oMath>
                </a14:m>
                <a:r>
                  <a:rPr lang="en-US" sz="1800" dirty="0"/>
                  <a:t>  where </a:t>
                </a:r>
                <a14:m>
                  <m:oMath xmlns:m="http://schemas.openxmlformats.org/officeDocument/2006/math">
                    <m:r>
                      <a:rPr lang="en-US" sz="1800" i="1">
                        <a:latin typeface="Cambria Math" panose="02040503050406030204" pitchFamily="18" charset="0"/>
                      </a:rPr>
                      <m:t>𝑓</m:t>
                    </m:r>
                    <m:d>
                      <m:dPr>
                        <m:ctrlPr>
                          <a:rPr lang="en-US" sz="1800" i="1">
                            <a:latin typeface="Cambria Math" panose="02040503050406030204" pitchFamily="18" charset="0"/>
                          </a:rPr>
                        </m:ctrlPr>
                      </m:dPr>
                      <m:e>
                        <m:r>
                          <a:rPr lang="en-US" sz="1800" i="1">
                            <a:latin typeface="Cambria Math" panose="02040503050406030204" pitchFamily="18" charset="0"/>
                          </a:rPr>
                          <m:t>𝑐</m:t>
                        </m:r>
                      </m:e>
                    </m:d>
                    <m:r>
                      <a:rPr lang="en-US" sz="1800" i="1">
                        <a:latin typeface="Cambria Math" panose="02040503050406030204" pitchFamily="18" charset="0"/>
                      </a:rPr>
                      <m:t>=</m:t>
                    </m:r>
                    <m:r>
                      <a:rPr lang="en-US" sz="1800" i="1">
                        <a:latin typeface="Cambria Math" panose="02040503050406030204" pitchFamily="18" charset="0"/>
                      </a:rPr>
                      <m:t>𝑅𝑒𝑓𝑠</m:t>
                    </m:r>
                    <m:d>
                      <m:dPr>
                        <m:ctrlPr>
                          <a:rPr lang="en-US" sz="1800" i="1">
                            <a:latin typeface="Cambria Math" panose="02040503050406030204" pitchFamily="18" charset="0"/>
                          </a:rPr>
                        </m:ctrlPr>
                      </m:dPr>
                      <m:e>
                        <m:r>
                          <a:rPr lang="en-US" sz="1800" i="1">
                            <a:latin typeface="Cambria Math" panose="02040503050406030204" pitchFamily="18" charset="0"/>
                          </a:rPr>
                          <m:t>𝑐</m:t>
                        </m:r>
                      </m:e>
                    </m:d>
                    <m:r>
                      <a:rPr lang="en-US" sz="1800" i="1">
                        <a:latin typeface="Cambria Math" panose="02040503050406030204" pitchFamily="18" charset="0"/>
                      </a:rPr>
                      <m:t>+</m:t>
                    </m:r>
                    <m:r>
                      <a:rPr lang="en-US" sz="1800" i="1">
                        <a:latin typeface="Cambria Math" panose="02040503050406030204" pitchFamily="18" charset="0"/>
                      </a:rPr>
                      <m:t>𝑘</m:t>
                    </m:r>
                  </m:oMath>
                </a14:m>
                <a:r>
                  <a:rPr lang="en-US" sz="1800" dirty="0"/>
                  <a:t> for some </a:t>
                </a:r>
              </a:p>
              <a:p>
                <a:pPr lvl="1">
                  <a:lnSpc>
                    <a:spcPct val="120000"/>
                  </a:lnSpc>
                  <a:spcBef>
                    <a:spcPts val="400"/>
                  </a:spcBef>
                </a:pPr>
                <a14:m>
                  <m:oMath xmlns:m="http://schemas.openxmlformats.org/officeDocument/2006/math">
                    <m:r>
                      <a:rPr lang="en-US" sz="1600" b="0" i="1" smtClean="0">
                        <a:latin typeface="Cambria Math" panose="02040503050406030204" pitchFamily="18" charset="0"/>
                      </a:rPr>
                      <m:t>𝑘</m:t>
                    </m:r>
                    <m:r>
                      <a:rPr lang="en-US" sz="1600" b="0" i="1" smtClean="0">
                        <a:latin typeface="Cambria Math" panose="02040503050406030204" pitchFamily="18" charset="0"/>
                      </a:rPr>
                      <m:t>≥1 </m:t>
                    </m:r>
                  </m:oMath>
                </a14:m>
                <a:r>
                  <a:rPr lang="en-US" sz="1600" b="0" dirty="0"/>
                  <a:t>.   </a:t>
                </a:r>
                <a:r>
                  <a:rPr lang="en-US" sz="1600" b="0" i="1" dirty="0"/>
                  <a:t>We use </a:t>
                </a:r>
                <a14:m>
                  <m:oMath xmlns:m="http://schemas.openxmlformats.org/officeDocument/2006/math">
                    <m:r>
                      <a:rPr lang="en-US" sz="1600" b="0" i="1" smtClean="0">
                        <a:latin typeface="Cambria Math" panose="02040503050406030204" pitchFamily="18" charset="0"/>
                      </a:rPr>
                      <m:t>𝑘</m:t>
                    </m:r>
                    <m:r>
                      <a:rPr lang="en-US" sz="1600" b="0" i="1" smtClean="0">
                        <a:latin typeface="Cambria Math" panose="02040503050406030204" pitchFamily="18" charset="0"/>
                      </a:rPr>
                      <m:t>=1 </m:t>
                    </m:r>
                  </m:oMath>
                </a14:m>
                <a:r>
                  <a:rPr lang="en-US" sz="1600" i="1" dirty="0">
                    <a:solidFill>
                      <a:schemeClr val="bg2">
                        <a:lumMod val="75000"/>
                      </a:schemeClr>
                    </a:solidFill>
                  </a:rPr>
                  <a:t>;</a:t>
                </a:r>
                <a:r>
                  <a:rPr lang="en-US" sz="1600" dirty="0">
                    <a:solidFill>
                      <a:schemeClr val="bg2">
                        <a:lumMod val="75000"/>
                      </a:schemeClr>
                    </a:solidFill>
                  </a:rPr>
                  <a:t>   Note: if </a:t>
                </a:r>
                <a14:m>
                  <m:oMath xmlns:m="http://schemas.openxmlformats.org/officeDocument/2006/math">
                    <m:r>
                      <a:rPr lang="en-US" sz="1600" b="0" i="1" smtClean="0">
                        <a:solidFill>
                          <a:schemeClr val="bg2">
                            <a:lumMod val="75000"/>
                          </a:schemeClr>
                        </a:solidFill>
                        <a:latin typeface="Cambria Math" panose="02040503050406030204" pitchFamily="18" charset="0"/>
                      </a:rPr>
                      <m:t>𝑘</m:t>
                    </m:r>
                    <m:r>
                      <a:rPr lang="en-US" sz="1600" b="0" i="1" smtClean="0">
                        <a:solidFill>
                          <a:schemeClr val="bg2">
                            <a:lumMod val="75000"/>
                          </a:schemeClr>
                        </a:solidFill>
                        <a:latin typeface="Cambria Math" panose="02040503050406030204" pitchFamily="18" charset="0"/>
                      </a:rPr>
                      <m:t>→∞</m:t>
                    </m:r>
                    <m:r>
                      <a:rPr lang="en-US" sz="1600" b="0" i="0" smtClean="0">
                        <a:solidFill>
                          <a:schemeClr val="bg2">
                            <a:lumMod val="75000"/>
                          </a:schemeClr>
                        </a:solidFill>
                        <a:latin typeface="Cambria Math" panose="02040503050406030204" pitchFamily="18" charset="0"/>
                      </a:rPr>
                      <m:t>, </m:t>
                    </m:r>
                    <m:r>
                      <m:rPr>
                        <m:nor/>
                      </m:rPr>
                      <a:rPr lang="en-US" sz="1600">
                        <a:solidFill>
                          <a:schemeClr val="bg2">
                            <a:lumMod val="75000"/>
                          </a:schemeClr>
                        </a:solidFill>
                        <a:latin typeface="Cambria Math" panose="02040503050406030204" pitchFamily="18" charset="0"/>
                      </a:rPr>
                      <m:t>M</m:t>
                    </m:r>
                    <m:r>
                      <a:rPr lang="en-US" sz="1600" i="1">
                        <a:solidFill>
                          <a:schemeClr val="bg2">
                            <a:lumMod val="75000"/>
                          </a:schemeClr>
                        </a:solidFill>
                        <a:latin typeface="Cambria Math" panose="02040503050406030204" pitchFamily="18" charset="0"/>
                      </a:rPr>
                      <m:t>𝑖𝑐𝑟𝑜</m:t>
                    </m:r>
                    <m:sSub>
                      <m:sSubPr>
                        <m:ctrlPr>
                          <a:rPr lang="en-US" sz="1600" i="1">
                            <a:solidFill>
                              <a:schemeClr val="bg2">
                                <a:lumMod val="75000"/>
                              </a:schemeClr>
                            </a:solidFill>
                            <a:latin typeface="Cambria Math" panose="02040503050406030204" pitchFamily="18" charset="0"/>
                          </a:rPr>
                        </m:ctrlPr>
                      </m:sSubPr>
                      <m:e>
                        <m:r>
                          <a:rPr lang="en-US" sz="1600" i="1">
                            <a:solidFill>
                              <a:schemeClr val="bg2">
                                <a:lumMod val="75000"/>
                              </a:schemeClr>
                            </a:solidFill>
                            <a:latin typeface="Cambria Math" panose="02040503050406030204" pitchFamily="18" charset="0"/>
                          </a:rPr>
                          <m:t>𝐹</m:t>
                        </m:r>
                      </m:e>
                      <m:sub>
                        <m:r>
                          <a:rPr lang="en-US" sz="1600" i="1">
                            <a:solidFill>
                              <a:schemeClr val="bg2">
                                <a:lumMod val="75000"/>
                              </a:schemeClr>
                            </a:solidFill>
                            <a:latin typeface="Cambria Math" panose="02040503050406030204" pitchFamily="18" charset="0"/>
                          </a:rPr>
                          <m:t>𝛽</m:t>
                        </m:r>
                      </m:sub>
                    </m:sSub>
                    <m:r>
                      <a:rPr lang="en-US" sz="1600" b="0" i="1" smtClean="0">
                        <a:solidFill>
                          <a:schemeClr val="bg2">
                            <a:lumMod val="75000"/>
                          </a:schemeClr>
                        </a:solidFill>
                        <a:latin typeface="Cambria Math" panose="02040503050406030204" pitchFamily="18" charset="0"/>
                      </a:rPr>
                      <m:t>→</m:t>
                    </m:r>
                    <m:r>
                      <m:rPr>
                        <m:nor/>
                      </m:rPr>
                      <a:rPr lang="en-US" sz="1600">
                        <a:solidFill>
                          <a:schemeClr val="bg2">
                            <a:lumMod val="75000"/>
                          </a:schemeClr>
                        </a:solidFill>
                        <a:latin typeface="Cambria Math" panose="02040503050406030204" pitchFamily="18" charset="0"/>
                      </a:rPr>
                      <m:t>Macro</m:t>
                    </m:r>
                    <m:sSub>
                      <m:sSubPr>
                        <m:ctrlPr>
                          <a:rPr lang="en-US" sz="1600" i="1">
                            <a:solidFill>
                              <a:schemeClr val="bg2">
                                <a:lumMod val="75000"/>
                              </a:schemeClr>
                            </a:solidFill>
                            <a:latin typeface="Cambria Math" panose="02040503050406030204" pitchFamily="18" charset="0"/>
                          </a:rPr>
                        </m:ctrlPr>
                      </m:sSubPr>
                      <m:e>
                        <m:r>
                          <a:rPr lang="en-US" sz="1600" i="1">
                            <a:solidFill>
                              <a:schemeClr val="bg2">
                                <a:lumMod val="75000"/>
                              </a:schemeClr>
                            </a:solidFill>
                            <a:latin typeface="Cambria Math" panose="02040503050406030204" pitchFamily="18" charset="0"/>
                          </a:rPr>
                          <m:t>𝐹</m:t>
                        </m:r>
                      </m:e>
                      <m:sub>
                        <m:r>
                          <a:rPr lang="en-US" sz="1600" i="1">
                            <a:solidFill>
                              <a:schemeClr val="bg2">
                                <a:lumMod val="75000"/>
                              </a:schemeClr>
                            </a:solidFill>
                            <a:latin typeface="Cambria Math" panose="02040503050406030204" pitchFamily="18" charset="0"/>
                          </a:rPr>
                          <m:t>𝛽</m:t>
                        </m:r>
                      </m:sub>
                    </m:sSub>
                  </m:oMath>
                </a14:m>
                <a:endParaRPr lang="en-US" sz="1600" dirty="0">
                  <a:solidFill>
                    <a:schemeClr val="bg2">
                      <a:lumMod val="50000"/>
                    </a:schemeClr>
                  </a:solidFill>
                </a:endParaRPr>
              </a:p>
              <a:p>
                <a:pPr>
                  <a:lnSpc>
                    <a:spcPct val="120000"/>
                  </a:lnSpc>
                  <a:spcBef>
                    <a:spcPts val="400"/>
                  </a:spcBef>
                </a:pPr>
                <a:r>
                  <a:rPr lang="en-US" sz="1800" b="0" i="1" dirty="0"/>
                  <a:t>We </a:t>
                </a:r>
                <a:r>
                  <a:rPr lang="en-US" sz="1800" i="1" dirty="0"/>
                  <a:t>use </a:t>
                </a:r>
                <a14:m>
                  <m:oMath xmlns:m="http://schemas.openxmlformats.org/officeDocument/2006/math">
                    <m:r>
                      <a:rPr lang="en-US" sz="1800" b="0" i="1" smtClean="0">
                        <a:latin typeface="Cambria Math" panose="02040503050406030204" pitchFamily="18" charset="0"/>
                      </a:rPr>
                      <m:t>𝛽</m:t>
                    </m:r>
                    <m:r>
                      <a:rPr lang="en-US" sz="1800" b="0" i="1" smtClean="0">
                        <a:latin typeface="Cambria Math" panose="02040503050406030204" pitchFamily="18" charset="0"/>
                      </a:rPr>
                      <m:t>=1 </m:t>
                    </m:r>
                  </m:oMath>
                </a14:m>
                <a:r>
                  <a:rPr lang="en-US" sz="1600" dirty="0">
                    <a:solidFill>
                      <a:schemeClr val="bg2">
                        <a:lumMod val="75000"/>
                      </a:schemeClr>
                    </a:solidFill>
                  </a:rPr>
                  <a:t>           </a:t>
                </a:r>
                <a:r>
                  <a:rPr lang="en-US" sz="1400" dirty="0">
                    <a:solidFill>
                      <a:schemeClr val="bg2">
                        <a:lumMod val="75000"/>
                      </a:schemeClr>
                    </a:solidFill>
                  </a:rPr>
                  <a:t>Scores are in [0.0, 1.0]; we scale them to percentile, just like BLEU.</a:t>
                </a:r>
                <a:endParaRPr lang="en-US" sz="700" dirty="0">
                  <a:solidFill>
                    <a:schemeClr val="bg2">
                      <a:lumMod val="75000"/>
                    </a:schemeClr>
                  </a:solidFill>
                </a:endParaRPr>
              </a:p>
            </p:txBody>
          </p:sp>
        </mc:Choice>
        <mc:Fallback>
          <p:sp>
            <p:nvSpPr>
              <p:cNvPr id="3" name="Content Placeholder 2">
                <a:extLst>
                  <a:ext uri="{FF2B5EF4-FFF2-40B4-BE49-F238E27FC236}">
                    <a16:creationId xmlns:a16="http://schemas.microsoft.com/office/drawing/2014/main" id="{F2CEB01F-BB1B-7B40-8A1D-F455871DC513}"/>
                  </a:ext>
                </a:extLst>
              </p:cNvPr>
              <p:cNvSpPr>
                <a:spLocks noGrp="1" noRot="1" noChangeAspect="1" noMove="1" noResize="1" noEditPoints="1" noAdjustHandles="1" noChangeArrowheads="1" noChangeShapeType="1" noTextEdit="1"/>
              </p:cNvSpPr>
              <p:nvPr>
                <p:ph idx="13"/>
              </p:nvPr>
            </p:nvSpPr>
            <p:spPr>
              <a:xfrm>
                <a:off x="628650" y="958276"/>
                <a:ext cx="8058150" cy="3980677"/>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5920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2EB2-D507-BE4B-9E26-C76F32E712F0}"/>
              </a:ext>
            </a:extLst>
          </p:cNvPr>
          <p:cNvSpPr>
            <a:spLocks noGrp="1"/>
          </p:cNvSpPr>
          <p:nvPr>
            <p:ph type="title"/>
          </p:nvPr>
        </p:nvSpPr>
        <p:spPr/>
        <p:txBody>
          <a:bodyPr/>
          <a:lstStyle/>
          <a:p>
            <a:r>
              <a:rPr lang="en-US" dirty="0"/>
              <a:t>Justification for MacroF1</a:t>
            </a:r>
          </a:p>
        </p:txBody>
      </p:sp>
      <p:sp>
        <p:nvSpPr>
          <p:cNvPr id="3" name="Content Placeholder 2">
            <a:extLst>
              <a:ext uri="{FF2B5EF4-FFF2-40B4-BE49-F238E27FC236}">
                <a16:creationId xmlns:a16="http://schemas.microsoft.com/office/drawing/2014/main" id="{29D705EE-3217-6045-A25D-19BDE6BE6008}"/>
              </a:ext>
            </a:extLst>
          </p:cNvPr>
          <p:cNvSpPr>
            <a:spLocks noGrp="1"/>
          </p:cNvSpPr>
          <p:nvPr>
            <p:ph idx="13"/>
          </p:nvPr>
        </p:nvSpPr>
        <p:spPr>
          <a:xfrm>
            <a:off x="628649" y="1219277"/>
            <a:ext cx="8158511" cy="3653806"/>
          </a:xfrm>
        </p:spPr>
        <p:txBody>
          <a:bodyPr/>
          <a:lstStyle/>
          <a:p>
            <a:pPr marL="0" indent="0">
              <a:buNone/>
            </a:pPr>
            <a:r>
              <a:rPr lang="en-US" sz="2000" dirty="0">
                <a:solidFill>
                  <a:schemeClr val="tx2"/>
                </a:solidFill>
                <a:sym typeface="Wingdings" pitchFamily="2" charset="2"/>
              </a:rPr>
              <a:t>Macro-F1 is commonly used for evaluating classifiers on imbalanced test sets</a:t>
            </a:r>
          </a:p>
          <a:p>
            <a:pPr>
              <a:buFont typeface="Wingdings" pitchFamily="2" charset="2"/>
              <a:buChar char="è"/>
            </a:pPr>
            <a:r>
              <a:rPr lang="en-US" sz="2000" dirty="0">
                <a:solidFill>
                  <a:schemeClr val="tx2"/>
                </a:solidFill>
              </a:rPr>
              <a:t>Compare MacroF1 with MicroF1, BLEU, ChrF1, and BLEURT</a:t>
            </a:r>
          </a:p>
          <a:p>
            <a:pPr lvl="1">
              <a:buFont typeface="Courier New" panose="02070309020205020404" pitchFamily="49" charset="0"/>
              <a:buChar char="o"/>
            </a:pPr>
            <a:r>
              <a:rPr lang="en-US" sz="1666" dirty="0">
                <a:solidFill>
                  <a:schemeClr val="tx2"/>
                </a:solidFill>
              </a:rPr>
              <a:t>MicroF1, BLEU, and ChrF1 are micro-averaged metrics</a:t>
            </a:r>
            <a:br>
              <a:rPr lang="en-US" sz="1666" dirty="0">
                <a:solidFill>
                  <a:schemeClr val="tx2"/>
                </a:solidFill>
              </a:rPr>
            </a:br>
            <a:r>
              <a:rPr lang="en-US" sz="1666" dirty="0">
                <a:solidFill>
                  <a:schemeClr val="tx2"/>
                </a:solidFill>
              </a:rPr>
              <a:t>BLEURT is BERT model finetuned to predict human judgement score</a:t>
            </a:r>
            <a:endParaRPr lang="en-US" sz="2000" dirty="0"/>
          </a:p>
          <a:p>
            <a:pPr marL="342943" indent="-342943">
              <a:buFont typeface="+mj-lt"/>
              <a:buAutoNum type="arabicPeriod"/>
            </a:pPr>
            <a:r>
              <a:rPr lang="en-US" sz="2000" dirty="0" err="1"/>
              <a:t>WebNLG</a:t>
            </a:r>
            <a:r>
              <a:rPr lang="en-US" sz="2000" dirty="0"/>
              <a:t> data-to-text Task:</a:t>
            </a:r>
            <a:br>
              <a:rPr lang="en-US" sz="2000" dirty="0"/>
            </a:br>
            <a:r>
              <a:rPr lang="en-US" sz="2000" dirty="0"/>
              <a:t>Correlation with Fluency, Grammar, and Semantics;  on </a:t>
            </a:r>
            <a:r>
              <a:rPr lang="en-US" sz="2000" u="sng" dirty="0"/>
              <a:t>English only</a:t>
            </a:r>
          </a:p>
          <a:p>
            <a:pPr marL="342943" indent="-342943">
              <a:buFont typeface="+mj-lt"/>
              <a:buAutoNum type="arabicPeriod"/>
            </a:pPr>
            <a:r>
              <a:rPr lang="en-US" sz="2000" dirty="0"/>
              <a:t>WMT Metrics Task 2017-2019</a:t>
            </a:r>
            <a:br>
              <a:rPr lang="en-US" sz="2000" dirty="0"/>
            </a:br>
            <a:r>
              <a:rPr lang="en-US" sz="2000" dirty="0"/>
              <a:t>Correlation with direct human assessments on </a:t>
            </a:r>
            <a:r>
              <a:rPr lang="en-US" sz="2000" u="sng" dirty="0"/>
              <a:t>tens of languages</a:t>
            </a:r>
          </a:p>
          <a:p>
            <a:pPr marL="342943" indent="-342943">
              <a:buFont typeface="+mj-lt"/>
              <a:buAutoNum type="arabicPeriod"/>
            </a:pPr>
            <a:r>
              <a:rPr lang="en-US" sz="2000" dirty="0"/>
              <a:t>Workshop on CLSSTS 2020</a:t>
            </a:r>
            <a:br>
              <a:rPr lang="en-US" sz="2000" dirty="0"/>
            </a:br>
            <a:r>
              <a:rPr lang="en-US" sz="2000" dirty="0"/>
              <a:t>Correlation with downstream CLIR task performance </a:t>
            </a:r>
            <a:br>
              <a:rPr lang="en-US" sz="2000" dirty="0"/>
            </a:br>
            <a:r>
              <a:rPr lang="en-US" sz="2000" u="sng" dirty="0"/>
              <a:t>on LT-EN, PS-EN, BG-EN</a:t>
            </a:r>
          </a:p>
        </p:txBody>
      </p:sp>
    </p:spTree>
    <p:extLst>
      <p:ext uri="{BB962C8B-B14F-4D97-AF65-F5344CB8AC3E}">
        <p14:creationId xmlns:p14="http://schemas.microsoft.com/office/powerpoint/2010/main" val="299194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776C-8EAF-084C-BAB3-605F278888AC}"/>
              </a:ext>
            </a:extLst>
          </p:cNvPr>
          <p:cNvSpPr>
            <a:spLocks noGrp="1"/>
          </p:cNvSpPr>
          <p:nvPr>
            <p:ph type="title"/>
          </p:nvPr>
        </p:nvSpPr>
        <p:spPr/>
        <p:txBody>
          <a:bodyPr/>
          <a:lstStyle/>
          <a:p>
            <a:r>
              <a:rPr lang="en-US" dirty="0" err="1"/>
              <a:t>WebNLG</a:t>
            </a:r>
            <a:r>
              <a:rPr lang="en-US" dirty="0"/>
              <a:t> Data-to-Text Evaluation</a:t>
            </a:r>
          </a:p>
        </p:txBody>
      </p:sp>
      <p:graphicFrame>
        <p:nvGraphicFramePr>
          <p:cNvPr id="6" name="Content Placeholder 5">
            <a:extLst>
              <a:ext uri="{FF2B5EF4-FFF2-40B4-BE49-F238E27FC236}">
                <a16:creationId xmlns:a16="http://schemas.microsoft.com/office/drawing/2014/main" id="{B9B10901-E5BC-8E4A-B519-8EC3F066ECEA}"/>
              </a:ext>
            </a:extLst>
          </p:cNvPr>
          <p:cNvGraphicFramePr>
            <a:graphicFrameLocks noGrp="1"/>
          </p:cNvGraphicFramePr>
          <p:nvPr>
            <p:ph idx="13"/>
            <p:extLst>
              <p:ext uri="{D42A27DB-BD31-4B8C-83A1-F6EECF244321}">
                <p14:modId xmlns:p14="http://schemas.microsoft.com/office/powerpoint/2010/main" val="1519443310"/>
              </p:ext>
            </p:extLst>
          </p:nvPr>
        </p:nvGraphicFramePr>
        <p:xfrm>
          <a:off x="467833" y="1265274"/>
          <a:ext cx="8293395" cy="34088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601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chart seriesIdx="2"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chart seriesIdx="3" categoryIdx="-4" bldStep="series"/>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chart seriesIdx="4" categoryIdx="-4" bldStep="series"/>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graphicEl>
                                              <a:chart seriesIdx="5"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series"/>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B8967-83BB-7949-85F1-A70B620919EB}"/>
              </a:ext>
            </a:extLst>
          </p:cNvPr>
          <p:cNvSpPr>
            <a:spLocks noGrp="1"/>
          </p:cNvSpPr>
          <p:nvPr>
            <p:ph type="title"/>
          </p:nvPr>
        </p:nvSpPr>
        <p:spPr/>
        <p:txBody>
          <a:bodyPr/>
          <a:lstStyle/>
          <a:p>
            <a:r>
              <a:rPr lang="en-US" dirty="0"/>
              <a:t>WMT Metrics: Wins per Metric</a:t>
            </a:r>
          </a:p>
        </p:txBody>
      </p:sp>
      <p:graphicFrame>
        <p:nvGraphicFramePr>
          <p:cNvPr id="4" name="Chart 3">
            <a:extLst>
              <a:ext uri="{FF2B5EF4-FFF2-40B4-BE49-F238E27FC236}">
                <a16:creationId xmlns:a16="http://schemas.microsoft.com/office/drawing/2014/main" id="{560CF819-D696-8346-A391-A1E7FCC10612}"/>
              </a:ext>
            </a:extLst>
          </p:cNvPr>
          <p:cNvGraphicFramePr>
            <a:graphicFrameLocks/>
          </p:cNvGraphicFramePr>
          <p:nvPr>
            <p:extLst>
              <p:ext uri="{D42A27DB-BD31-4B8C-83A1-F6EECF244321}">
                <p14:modId xmlns:p14="http://schemas.microsoft.com/office/powerpoint/2010/main" val="910733089"/>
              </p:ext>
            </p:extLst>
          </p:nvPr>
        </p:nvGraphicFramePr>
        <p:xfrm>
          <a:off x="628650" y="1811150"/>
          <a:ext cx="7228809" cy="301603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082A95FB-2B3B-7A4E-96F7-CA397511EA75}"/>
              </a:ext>
            </a:extLst>
          </p:cNvPr>
          <p:cNvSpPr txBox="1"/>
          <p:nvPr/>
        </p:nvSpPr>
        <p:spPr>
          <a:xfrm>
            <a:off x="423748" y="887820"/>
            <a:ext cx="8597590"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50000"/>
                  </a:schemeClr>
                </a:solidFill>
              </a:rPr>
              <a:t>Wins = Number of times metric scored highest correlation with human judgements</a:t>
            </a:r>
          </a:p>
          <a:p>
            <a:pPr marL="285750" indent="-285750">
              <a:buFont typeface="Arial" panose="020B0604020202020204" pitchFamily="34" charset="0"/>
              <a:buChar char="•"/>
            </a:pPr>
            <a:r>
              <a:rPr lang="en-US" dirty="0">
                <a:solidFill>
                  <a:schemeClr val="bg1">
                    <a:lumMod val="50000"/>
                  </a:schemeClr>
                </a:solidFill>
              </a:rPr>
              <a:t>*BLEU is from the metrics package, precomputed by task organizers</a:t>
            </a:r>
          </a:p>
          <a:p>
            <a:pPr marL="285750" indent="-285750">
              <a:buFont typeface="Arial" panose="020B0604020202020204" pitchFamily="34" charset="0"/>
              <a:buChar char="•"/>
            </a:pPr>
            <a:r>
              <a:rPr lang="en-US" dirty="0">
                <a:solidFill>
                  <a:schemeClr val="bg1">
                    <a:lumMod val="50000"/>
                  </a:schemeClr>
                </a:solidFill>
              </a:rPr>
              <a:t>BLEU is our own calculations. MacroF1 and MicroF1 share the same tokenizer as BLEU</a:t>
            </a:r>
          </a:p>
        </p:txBody>
      </p:sp>
    </p:spTree>
    <p:extLst>
      <p:ext uri="{BB962C8B-B14F-4D97-AF65-F5344CB8AC3E}">
        <p14:creationId xmlns:p14="http://schemas.microsoft.com/office/powerpoint/2010/main" val="346094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 calcmode="lin" valueType="num">
                                      <p:cBhvr additive="base">
                                        <p:cTn id="7" dur="500"/>
                                        <p:tgtEl>
                                          <p:spTgt spid="4">
                                            <p:graphicEl>
                                              <a:chart seriesIdx="-3" categoryIdx="-3" bldStep="gridLegend"/>
                                            </p:graphicEl>
                                          </p:spTgt>
                                        </p:tgtEl>
                                        <p:attrNameLst>
                                          <p:attrName>ppt_y</p:attrName>
                                        </p:attrNameLst>
                                      </p:cBhvr>
                                      <p:tavLst>
                                        <p:tav tm="0">
                                          <p:val>
                                            <p:strVal val="#ppt_y-#ppt_h*1.125000"/>
                                          </p:val>
                                        </p:tav>
                                        <p:tav tm="100000">
                                          <p:val>
                                            <p:strVal val="#ppt_y"/>
                                          </p:val>
                                        </p:tav>
                                      </p:tavLst>
                                    </p:anim>
                                    <p:animEffect transition="in" filter="wipe(down)">
                                      <p:cBhvr>
                                        <p:cTn id="8" dur="500"/>
                                        <p:tgtEl>
                                          <p:spTgt spid="4">
                                            <p:graphicEl>
                                              <a:chart seriesIdx="-3" categoryIdx="-3" bldStep="gridLegend"/>
                                            </p:graphic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4">
                                            <p:graphicEl>
                                              <a:chart seriesIdx="-4" categoryIdx="0" bldStep="category"/>
                                            </p:graphicEl>
                                          </p:spTgt>
                                        </p:tgtEl>
                                        <p:attrNameLst>
                                          <p:attrName>style.visibility</p:attrName>
                                        </p:attrNameLst>
                                      </p:cBhvr>
                                      <p:to>
                                        <p:strVal val="visible"/>
                                      </p:to>
                                    </p:set>
                                    <p:anim calcmode="lin" valueType="num">
                                      <p:cBhvr additive="base">
                                        <p:cTn id="13" dur="500"/>
                                        <p:tgtEl>
                                          <p:spTgt spid="4">
                                            <p:graphicEl>
                                              <a:chart seriesIdx="-4" categoryIdx="0" bldStep="category"/>
                                            </p:graphicEl>
                                          </p:spTgt>
                                        </p:tgtEl>
                                        <p:attrNameLst>
                                          <p:attrName>ppt_y</p:attrName>
                                        </p:attrNameLst>
                                      </p:cBhvr>
                                      <p:tavLst>
                                        <p:tav tm="0">
                                          <p:val>
                                            <p:strVal val="#ppt_y-#ppt_h*1.125000"/>
                                          </p:val>
                                        </p:tav>
                                        <p:tav tm="100000">
                                          <p:val>
                                            <p:strVal val="#ppt_y"/>
                                          </p:val>
                                        </p:tav>
                                      </p:tavLst>
                                    </p:anim>
                                    <p:animEffect transition="in" filter="wipe(down)">
                                      <p:cBhvr>
                                        <p:cTn id="14" dur="500"/>
                                        <p:tgtEl>
                                          <p:spTgt spid="4">
                                            <p:graphicEl>
                                              <a:chart seriesIdx="-4" categoryIdx="0" bldStep="category"/>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4">
                                            <p:graphicEl>
                                              <a:chart seriesIdx="-4" categoryIdx="1" bldStep="category"/>
                                            </p:graphicEl>
                                          </p:spTgt>
                                        </p:tgtEl>
                                        <p:attrNameLst>
                                          <p:attrName>style.visibility</p:attrName>
                                        </p:attrNameLst>
                                      </p:cBhvr>
                                      <p:to>
                                        <p:strVal val="visible"/>
                                      </p:to>
                                    </p:set>
                                    <p:anim calcmode="lin" valueType="num">
                                      <p:cBhvr additive="base">
                                        <p:cTn id="19" dur="500"/>
                                        <p:tgtEl>
                                          <p:spTgt spid="4">
                                            <p:graphicEl>
                                              <a:chart seriesIdx="-4" categoryIdx="1" bldStep="category"/>
                                            </p:graphicEl>
                                          </p:spTgt>
                                        </p:tgtEl>
                                        <p:attrNameLst>
                                          <p:attrName>ppt_x</p:attrName>
                                        </p:attrNameLst>
                                      </p:cBhvr>
                                      <p:tavLst>
                                        <p:tav tm="0">
                                          <p:val>
                                            <p:strVal val="#ppt_x-#ppt_w*1.125000"/>
                                          </p:val>
                                        </p:tav>
                                        <p:tav tm="100000">
                                          <p:val>
                                            <p:strVal val="#ppt_x"/>
                                          </p:val>
                                        </p:tav>
                                      </p:tavLst>
                                    </p:anim>
                                    <p:animEffect transition="in" filter="wipe(right)">
                                      <p:cBhvr>
                                        <p:cTn id="20" dur="500"/>
                                        <p:tgtEl>
                                          <p:spTgt spid="4">
                                            <p:graphicEl>
                                              <a:chart seriesIdx="-4" categoryIdx="1" bldStep="category"/>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4">
                                            <p:graphicEl>
                                              <a:chart seriesIdx="-4" categoryIdx="2" bldStep="category"/>
                                            </p:graphicEl>
                                          </p:spTgt>
                                        </p:tgtEl>
                                        <p:attrNameLst>
                                          <p:attrName>style.visibility</p:attrName>
                                        </p:attrNameLst>
                                      </p:cBhvr>
                                      <p:to>
                                        <p:strVal val="visible"/>
                                      </p:to>
                                    </p:set>
                                    <p:anim calcmode="lin" valueType="num">
                                      <p:cBhvr additive="base">
                                        <p:cTn id="25" dur="500"/>
                                        <p:tgtEl>
                                          <p:spTgt spid="4">
                                            <p:graphicEl>
                                              <a:chart seriesIdx="-4" categoryIdx="2" bldStep="category"/>
                                            </p:graphicEl>
                                          </p:spTgt>
                                        </p:tgtEl>
                                        <p:attrNameLst>
                                          <p:attrName>ppt_x</p:attrName>
                                        </p:attrNameLst>
                                      </p:cBhvr>
                                      <p:tavLst>
                                        <p:tav tm="0">
                                          <p:val>
                                            <p:strVal val="#ppt_x-#ppt_w*1.125000"/>
                                          </p:val>
                                        </p:tav>
                                        <p:tav tm="100000">
                                          <p:val>
                                            <p:strVal val="#ppt_x"/>
                                          </p:val>
                                        </p:tav>
                                      </p:tavLst>
                                    </p:anim>
                                    <p:animEffect transition="in" filter="wipe(right)">
                                      <p:cBhvr>
                                        <p:cTn id="26" dur="500"/>
                                        <p:tgtEl>
                                          <p:spTgt spid="4">
                                            <p:graphicEl>
                                              <a:chart seriesIdx="-4" categoryIdx="2"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category"/>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C01A-1B20-AB48-8323-1AC61D4C31F2}"/>
              </a:ext>
            </a:extLst>
          </p:cNvPr>
          <p:cNvSpPr>
            <a:spLocks noGrp="1"/>
          </p:cNvSpPr>
          <p:nvPr>
            <p:ph type="title"/>
          </p:nvPr>
        </p:nvSpPr>
        <p:spPr/>
        <p:txBody>
          <a:bodyPr/>
          <a:lstStyle/>
          <a:p>
            <a:r>
              <a:rPr lang="en-US" dirty="0"/>
              <a:t>CLIR Task: Pipeline</a:t>
            </a:r>
          </a:p>
        </p:txBody>
      </p:sp>
      <p:grpSp>
        <p:nvGrpSpPr>
          <p:cNvPr id="7" name="Group 6">
            <a:extLst>
              <a:ext uri="{FF2B5EF4-FFF2-40B4-BE49-F238E27FC236}">
                <a16:creationId xmlns:a16="http://schemas.microsoft.com/office/drawing/2014/main" id="{EDE8D4FE-FB90-EF46-8887-946CCE3740EF}"/>
              </a:ext>
            </a:extLst>
          </p:cNvPr>
          <p:cNvGrpSpPr/>
          <p:nvPr/>
        </p:nvGrpSpPr>
        <p:grpSpPr>
          <a:xfrm>
            <a:off x="4761338" y="1148253"/>
            <a:ext cx="1056576" cy="512617"/>
            <a:chOff x="538512" y="1118838"/>
            <a:chExt cx="1056576" cy="735547"/>
          </a:xfrm>
        </p:grpSpPr>
        <p:sp>
          <p:nvSpPr>
            <p:cNvPr id="5" name="Folded Corner 4">
              <a:extLst>
                <a:ext uri="{FF2B5EF4-FFF2-40B4-BE49-F238E27FC236}">
                  <a16:creationId xmlns:a16="http://schemas.microsoft.com/office/drawing/2014/main" id="{44305D09-EE14-A642-9CB9-28D5E69BA510}"/>
                </a:ext>
              </a:extLst>
            </p:cNvPr>
            <p:cNvSpPr/>
            <p:nvPr/>
          </p:nvSpPr>
          <p:spPr>
            <a:xfrm>
              <a:off x="538512" y="1118838"/>
              <a:ext cx="959004" cy="614046"/>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olded Corner 7">
              <a:extLst>
                <a:ext uri="{FF2B5EF4-FFF2-40B4-BE49-F238E27FC236}">
                  <a16:creationId xmlns:a16="http://schemas.microsoft.com/office/drawing/2014/main" id="{BA1AF408-8BA2-9340-BF34-87C9F4A30287}"/>
                </a:ext>
              </a:extLst>
            </p:cNvPr>
            <p:cNvSpPr/>
            <p:nvPr/>
          </p:nvSpPr>
          <p:spPr>
            <a:xfrm>
              <a:off x="587298" y="1191288"/>
              <a:ext cx="959004" cy="614046"/>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olded Corner 9">
              <a:extLst>
                <a:ext uri="{FF2B5EF4-FFF2-40B4-BE49-F238E27FC236}">
                  <a16:creationId xmlns:a16="http://schemas.microsoft.com/office/drawing/2014/main" id="{D4B67BCB-51BF-3B44-9B67-DC0EF5DAEFF7}"/>
                </a:ext>
              </a:extLst>
            </p:cNvPr>
            <p:cNvSpPr/>
            <p:nvPr/>
          </p:nvSpPr>
          <p:spPr>
            <a:xfrm>
              <a:off x="636084" y="1240338"/>
              <a:ext cx="959004" cy="614047"/>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Source Docs</a:t>
              </a:r>
            </a:p>
          </p:txBody>
        </p:sp>
      </p:grpSp>
      <p:grpSp>
        <p:nvGrpSpPr>
          <p:cNvPr id="11" name="Group 10">
            <a:extLst>
              <a:ext uri="{FF2B5EF4-FFF2-40B4-BE49-F238E27FC236}">
                <a16:creationId xmlns:a16="http://schemas.microsoft.com/office/drawing/2014/main" id="{357BEB86-00F7-504E-951D-4B7C658F3E92}"/>
              </a:ext>
            </a:extLst>
          </p:cNvPr>
          <p:cNvGrpSpPr/>
          <p:nvPr/>
        </p:nvGrpSpPr>
        <p:grpSpPr>
          <a:xfrm>
            <a:off x="4742660" y="2433087"/>
            <a:ext cx="1056576" cy="505996"/>
            <a:chOff x="538512" y="1118839"/>
            <a:chExt cx="1056576" cy="735546"/>
          </a:xfrm>
        </p:grpSpPr>
        <p:sp>
          <p:nvSpPr>
            <p:cNvPr id="12" name="Folded Corner 11">
              <a:extLst>
                <a:ext uri="{FF2B5EF4-FFF2-40B4-BE49-F238E27FC236}">
                  <a16:creationId xmlns:a16="http://schemas.microsoft.com/office/drawing/2014/main" id="{9928E8A0-57D8-814C-B853-2F435C01620C}"/>
                </a:ext>
              </a:extLst>
            </p:cNvPr>
            <p:cNvSpPr/>
            <p:nvPr/>
          </p:nvSpPr>
          <p:spPr>
            <a:xfrm>
              <a:off x="538512" y="1118839"/>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Folded Corner 12">
              <a:extLst>
                <a:ext uri="{FF2B5EF4-FFF2-40B4-BE49-F238E27FC236}">
                  <a16:creationId xmlns:a16="http://schemas.microsoft.com/office/drawing/2014/main" id="{F938C0DE-2F31-E44C-9798-33092F981C4D}"/>
                </a:ext>
              </a:extLst>
            </p:cNvPr>
            <p:cNvSpPr/>
            <p:nvPr/>
          </p:nvSpPr>
          <p:spPr>
            <a:xfrm>
              <a:off x="587298" y="1191288"/>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Folded Corner 13">
              <a:extLst>
                <a:ext uri="{FF2B5EF4-FFF2-40B4-BE49-F238E27FC236}">
                  <a16:creationId xmlns:a16="http://schemas.microsoft.com/office/drawing/2014/main" id="{F52A2FDF-72BE-C64A-98EE-5CAB619E25D9}"/>
                </a:ext>
              </a:extLst>
            </p:cNvPr>
            <p:cNvSpPr/>
            <p:nvPr/>
          </p:nvSpPr>
          <p:spPr>
            <a:xfrm>
              <a:off x="636084" y="1240339"/>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Queries</a:t>
              </a:r>
            </a:p>
            <a:p>
              <a:pPr algn="ctr"/>
              <a:r>
                <a:rPr lang="en-US" sz="1100" dirty="0"/>
                <a:t>(English)</a:t>
              </a:r>
            </a:p>
          </p:txBody>
        </p:sp>
      </p:grpSp>
      <p:grpSp>
        <p:nvGrpSpPr>
          <p:cNvPr id="15" name="Group 14">
            <a:extLst>
              <a:ext uri="{FF2B5EF4-FFF2-40B4-BE49-F238E27FC236}">
                <a16:creationId xmlns:a16="http://schemas.microsoft.com/office/drawing/2014/main" id="{5BA8765E-F222-694A-99C0-9FA8F1F24C1F}"/>
              </a:ext>
            </a:extLst>
          </p:cNvPr>
          <p:cNvGrpSpPr/>
          <p:nvPr/>
        </p:nvGrpSpPr>
        <p:grpSpPr>
          <a:xfrm>
            <a:off x="4753198" y="3654862"/>
            <a:ext cx="1056576" cy="544274"/>
            <a:chOff x="538512" y="1118839"/>
            <a:chExt cx="1056576" cy="735546"/>
          </a:xfrm>
        </p:grpSpPr>
        <p:sp>
          <p:nvSpPr>
            <p:cNvPr id="16" name="Folded Corner 15">
              <a:extLst>
                <a:ext uri="{FF2B5EF4-FFF2-40B4-BE49-F238E27FC236}">
                  <a16:creationId xmlns:a16="http://schemas.microsoft.com/office/drawing/2014/main" id="{229E6C02-A973-3A46-ACB3-C84B2714B4B0}"/>
                </a:ext>
              </a:extLst>
            </p:cNvPr>
            <p:cNvSpPr/>
            <p:nvPr/>
          </p:nvSpPr>
          <p:spPr>
            <a:xfrm>
              <a:off x="538512" y="1118839"/>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Folded Corner 16">
              <a:extLst>
                <a:ext uri="{FF2B5EF4-FFF2-40B4-BE49-F238E27FC236}">
                  <a16:creationId xmlns:a16="http://schemas.microsoft.com/office/drawing/2014/main" id="{5F2F518E-7B18-9049-83CE-CA5AF0ED90BF}"/>
                </a:ext>
              </a:extLst>
            </p:cNvPr>
            <p:cNvSpPr/>
            <p:nvPr/>
          </p:nvSpPr>
          <p:spPr>
            <a:xfrm>
              <a:off x="587298" y="1191288"/>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Folded Corner 17">
              <a:extLst>
                <a:ext uri="{FF2B5EF4-FFF2-40B4-BE49-F238E27FC236}">
                  <a16:creationId xmlns:a16="http://schemas.microsoft.com/office/drawing/2014/main" id="{4DC8A183-3E4C-7847-86A3-8DE457A2B0E7}"/>
                </a:ext>
              </a:extLst>
            </p:cNvPr>
            <p:cNvSpPr/>
            <p:nvPr/>
          </p:nvSpPr>
          <p:spPr>
            <a:xfrm>
              <a:off x="636084" y="1240339"/>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Query x Doc</a:t>
              </a:r>
            </a:p>
            <a:p>
              <a:pPr algn="ctr"/>
              <a:r>
                <a:rPr lang="en-US" sz="1200" dirty="0"/>
                <a:t>by Humans</a:t>
              </a:r>
            </a:p>
          </p:txBody>
        </p:sp>
      </p:grpSp>
      <p:grpSp>
        <p:nvGrpSpPr>
          <p:cNvPr id="19" name="Group 18">
            <a:extLst>
              <a:ext uri="{FF2B5EF4-FFF2-40B4-BE49-F238E27FC236}">
                <a16:creationId xmlns:a16="http://schemas.microsoft.com/office/drawing/2014/main" id="{E28195EE-E913-EE42-B897-B56E2AC66DCE}"/>
              </a:ext>
            </a:extLst>
          </p:cNvPr>
          <p:cNvGrpSpPr/>
          <p:nvPr/>
        </p:nvGrpSpPr>
        <p:grpSpPr>
          <a:xfrm>
            <a:off x="6121621" y="1719430"/>
            <a:ext cx="1360911" cy="614046"/>
            <a:chOff x="538512" y="1118839"/>
            <a:chExt cx="1056576" cy="735546"/>
          </a:xfrm>
        </p:grpSpPr>
        <p:sp>
          <p:nvSpPr>
            <p:cNvPr id="20" name="Folded Corner 19">
              <a:extLst>
                <a:ext uri="{FF2B5EF4-FFF2-40B4-BE49-F238E27FC236}">
                  <a16:creationId xmlns:a16="http://schemas.microsoft.com/office/drawing/2014/main" id="{97F9F49B-B3C7-5641-AB78-15F1C5412356}"/>
                </a:ext>
              </a:extLst>
            </p:cNvPr>
            <p:cNvSpPr/>
            <p:nvPr/>
          </p:nvSpPr>
          <p:spPr>
            <a:xfrm>
              <a:off x="538512" y="1118839"/>
              <a:ext cx="959004" cy="614046"/>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Folded Corner 20">
              <a:extLst>
                <a:ext uri="{FF2B5EF4-FFF2-40B4-BE49-F238E27FC236}">
                  <a16:creationId xmlns:a16="http://schemas.microsoft.com/office/drawing/2014/main" id="{8E7A2FE6-283F-FC4A-89B2-49A92D0B8EA2}"/>
                </a:ext>
              </a:extLst>
            </p:cNvPr>
            <p:cNvSpPr/>
            <p:nvPr/>
          </p:nvSpPr>
          <p:spPr>
            <a:xfrm>
              <a:off x="587298" y="1191288"/>
              <a:ext cx="959004" cy="614046"/>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Folded Corner 21">
              <a:extLst>
                <a:ext uri="{FF2B5EF4-FFF2-40B4-BE49-F238E27FC236}">
                  <a16:creationId xmlns:a16="http://schemas.microsoft.com/office/drawing/2014/main" id="{69B26C43-FEBE-1649-913B-A8227E39C909}"/>
                </a:ext>
              </a:extLst>
            </p:cNvPr>
            <p:cNvSpPr/>
            <p:nvPr/>
          </p:nvSpPr>
          <p:spPr>
            <a:xfrm>
              <a:off x="636084" y="1240339"/>
              <a:ext cx="959004" cy="614046"/>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Translated Docs</a:t>
              </a:r>
              <a:br>
                <a:rPr lang="en-US" sz="1200" dirty="0"/>
              </a:br>
              <a:r>
                <a:rPr lang="en-US" sz="1200" dirty="0"/>
                <a:t>(English)</a:t>
              </a:r>
            </a:p>
          </p:txBody>
        </p:sp>
      </p:grpSp>
      <p:grpSp>
        <p:nvGrpSpPr>
          <p:cNvPr id="23" name="Group 22">
            <a:extLst>
              <a:ext uri="{FF2B5EF4-FFF2-40B4-BE49-F238E27FC236}">
                <a16:creationId xmlns:a16="http://schemas.microsoft.com/office/drawing/2014/main" id="{7882FCFF-BE48-0540-8478-8AE7B9AFDFB6}"/>
              </a:ext>
            </a:extLst>
          </p:cNvPr>
          <p:cNvGrpSpPr/>
          <p:nvPr/>
        </p:nvGrpSpPr>
        <p:grpSpPr>
          <a:xfrm>
            <a:off x="7615821" y="1107402"/>
            <a:ext cx="1360911" cy="614046"/>
            <a:chOff x="538512" y="1118839"/>
            <a:chExt cx="1056576" cy="735546"/>
          </a:xfrm>
        </p:grpSpPr>
        <p:sp>
          <p:nvSpPr>
            <p:cNvPr id="24" name="Folded Corner 23">
              <a:extLst>
                <a:ext uri="{FF2B5EF4-FFF2-40B4-BE49-F238E27FC236}">
                  <a16:creationId xmlns:a16="http://schemas.microsoft.com/office/drawing/2014/main" id="{8B5B8E74-D615-B148-86DC-779BF9444E55}"/>
                </a:ext>
              </a:extLst>
            </p:cNvPr>
            <p:cNvSpPr/>
            <p:nvPr/>
          </p:nvSpPr>
          <p:spPr>
            <a:xfrm>
              <a:off x="538512" y="1118839"/>
              <a:ext cx="959004" cy="614046"/>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Folded Corner 24">
              <a:extLst>
                <a:ext uri="{FF2B5EF4-FFF2-40B4-BE49-F238E27FC236}">
                  <a16:creationId xmlns:a16="http://schemas.microsoft.com/office/drawing/2014/main" id="{AC85C097-1323-4643-BEC0-7A3D40E91691}"/>
                </a:ext>
              </a:extLst>
            </p:cNvPr>
            <p:cNvSpPr/>
            <p:nvPr/>
          </p:nvSpPr>
          <p:spPr>
            <a:xfrm>
              <a:off x="587298" y="1191288"/>
              <a:ext cx="959004" cy="614046"/>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6" name="Folded Corner 25">
              <a:extLst>
                <a:ext uri="{FF2B5EF4-FFF2-40B4-BE49-F238E27FC236}">
                  <a16:creationId xmlns:a16="http://schemas.microsoft.com/office/drawing/2014/main" id="{F80AA00D-8EC5-6F41-88F0-5DF25F115108}"/>
                </a:ext>
              </a:extLst>
            </p:cNvPr>
            <p:cNvSpPr/>
            <p:nvPr/>
          </p:nvSpPr>
          <p:spPr>
            <a:xfrm>
              <a:off x="636084" y="1240339"/>
              <a:ext cx="959004" cy="614046"/>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Source -&gt; English</a:t>
              </a:r>
              <a:br>
                <a:rPr lang="en-US" sz="1200" dirty="0"/>
              </a:br>
              <a:r>
                <a:rPr lang="en-US" sz="1050" dirty="0"/>
                <a:t>Human Translation</a:t>
              </a:r>
              <a:endParaRPr lang="en-US" sz="1200" dirty="0"/>
            </a:p>
          </p:txBody>
        </p:sp>
      </p:grpSp>
      <p:grpSp>
        <p:nvGrpSpPr>
          <p:cNvPr id="27" name="Group 26">
            <a:extLst>
              <a:ext uri="{FF2B5EF4-FFF2-40B4-BE49-F238E27FC236}">
                <a16:creationId xmlns:a16="http://schemas.microsoft.com/office/drawing/2014/main" id="{12364A3E-AD3E-FE4D-869D-A5B28F8800BB}"/>
              </a:ext>
            </a:extLst>
          </p:cNvPr>
          <p:cNvGrpSpPr/>
          <p:nvPr/>
        </p:nvGrpSpPr>
        <p:grpSpPr>
          <a:xfrm>
            <a:off x="6122444" y="3191581"/>
            <a:ext cx="1360088" cy="463281"/>
            <a:chOff x="538512" y="1118839"/>
            <a:chExt cx="1056576" cy="735546"/>
          </a:xfrm>
        </p:grpSpPr>
        <p:sp>
          <p:nvSpPr>
            <p:cNvPr id="28" name="Folded Corner 27">
              <a:extLst>
                <a:ext uri="{FF2B5EF4-FFF2-40B4-BE49-F238E27FC236}">
                  <a16:creationId xmlns:a16="http://schemas.microsoft.com/office/drawing/2014/main" id="{200C03D3-6001-B64A-99D7-4438A7EB0400}"/>
                </a:ext>
              </a:extLst>
            </p:cNvPr>
            <p:cNvSpPr/>
            <p:nvPr/>
          </p:nvSpPr>
          <p:spPr>
            <a:xfrm>
              <a:off x="538512" y="1118839"/>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Folded Corner 28">
              <a:extLst>
                <a:ext uri="{FF2B5EF4-FFF2-40B4-BE49-F238E27FC236}">
                  <a16:creationId xmlns:a16="http://schemas.microsoft.com/office/drawing/2014/main" id="{307C9E78-B210-934A-8347-B5DB733AA08A}"/>
                </a:ext>
              </a:extLst>
            </p:cNvPr>
            <p:cNvSpPr/>
            <p:nvPr/>
          </p:nvSpPr>
          <p:spPr>
            <a:xfrm>
              <a:off x="587298" y="1191288"/>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Folded Corner 29">
              <a:extLst>
                <a:ext uri="{FF2B5EF4-FFF2-40B4-BE49-F238E27FC236}">
                  <a16:creationId xmlns:a16="http://schemas.microsoft.com/office/drawing/2014/main" id="{DD796134-2174-874F-800E-2F6C18AB0970}"/>
                </a:ext>
              </a:extLst>
            </p:cNvPr>
            <p:cNvSpPr/>
            <p:nvPr/>
          </p:nvSpPr>
          <p:spPr>
            <a:xfrm>
              <a:off x="636084" y="1240339"/>
              <a:ext cx="959004" cy="61404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Query x Doc</a:t>
              </a:r>
              <a:br>
                <a:rPr lang="en-US" sz="1200" dirty="0"/>
              </a:br>
              <a:r>
                <a:rPr lang="en-US" sz="1000" dirty="0"/>
                <a:t>Rankings by IR</a:t>
              </a:r>
              <a:endParaRPr lang="en-US" sz="1200" dirty="0"/>
            </a:p>
          </p:txBody>
        </p:sp>
      </p:grpSp>
      <p:sp>
        <p:nvSpPr>
          <p:cNvPr id="31" name="Rectangle 30">
            <a:extLst>
              <a:ext uri="{FF2B5EF4-FFF2-40B4-BE49-F238E27FC236}">
                <a16:creationId xmlns:a16="http://schemas.microsoft.com/office/drawing/2014/main" id="{2AA4B589-5454-864D-B47F-9F7F10947094}"/>
              </a:ext>
            </a:extLst>
          </p:cNvPr>
          <p:cNvSpPr/>
          <p:nvPr/>
        </p:nvSpPr>
        <p:spPr>
          <a:xfrm>
            <a:off x="6187995" y="1141586"/>
            <a:ext cx="1220022" cy="47997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Source -&gt; English</a:t>
            </a:r>
          </a:p>
          <a:p>
            <a:pPr algn="ctr"/>
            <a:r>
              <a:rPr lang="en-US" sz="900" dirty="0"/>
              <a:t>Machine Translation</a:t>
            </a:r>
            <a:endParaRPr lang="en-US" sz="1100" dirty="0"/>
          </a:p>
        </p:txBody>
      </p:sp>
      <p:sp>
        <p:nvSpPr>
          <p:cNvPr id="32" name="Rectangle 31">
            <a:extLst>
              <a:ext uri="{FF2B5EF4-FFF2-40B4-BE49-F238E27FC236}">
                <a16:creationId xmlns:a16="http://schemas.microsoft.com/office/drawing/2014/main" id="{A1F547FC-6B9E-C142-986C-B34854236D97}"/>
              </a:ext>
            </a:extLst>
          </p:cNvPr>
          <p:cNvSpPr/>
          <p:nvPr/>
        </p:nvSpPr>
        <p:spPr>
          <a:xfrm>
            <a:off x="6104253" y="2525302"/>
            <a:ext cx="1286659" cy="40530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IR System</a:t>
            </a:r>
          </a:p>
        </p:txBody>
      </p:sp>
      <p:sp>
        <p:nvSpPr>
          <p:cNvPr id="34" name="Alternate Process 33">
            <a:extLst>
              <a:ext uri="{FF2B5EF4-FFF2-40B4-BE49-F238E27FC236}">
                <a16:creationId xmlns:a16="http://schemas.microsoft.com/office/drawing/2014/main" id="{E534AE07-81F6-D04A-B4D4-221DD4805D35}"/>
              </a:ext>
            </a:extLst>
          </p:cNvPr>
          <p:cNvSpPr/>
          <p:nvPr/>
        </p:nvSpPr>
        <p:spPr>
          <a:xfrm>
            <a:off x="6121621" y="3791528"/>
            <a:ext cx="1235234" cy="370980"/>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IR Metric</a:t>
            </a:r>
          </a:p>
        </p:txBody>
      </p:sp>
      <p:sp>
        <p:nvSpPr>
          <p:cNvPr id="35" name="Alternate Process 34">
            <a:extLst>
              <a:ext uri="{FF2B5EF4-FFF2-40B4-BE49-F238E27FC236}">
                <a16:creationId xmlns:a16="http://schemas.microsoft.com/office/drawing/2014/main" id="{55DF625F-9349-154C-87B4-36C7879EBD88}"/>
              </a:ext>
            </a:extLst>
          </p:cNvPr>
          <p:cNvSpPr/>
          <p:nvPr/>
        </p:nvSpPr>
        <p:spPr>
          <a:xfrm>
            <a:off x="7741498" y="1899487"/>
            <a:ext cx="1235234" cy="370980"/>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MT Metric</a:t>
            </a:r>
          </a:p>
        </p:txBody>
      </p:sp>
      <p:sp>
        <p:nvSpPr>
          <p:cNvPr id="36" name="Parallelogram 35">
            <a:extLst>
              <a:ext uri="{FF2B5EF4-FFF2-40B4-BE49-F238E27FC236}">
                <a16:creationId xmlns:a16="http://schemas.microsoft.com/office/drawing/2014/main" id="{3B6CB9F9-42A9-E449-AAFE-C289C2426605}"/>
              </a:ext>
            </a:extLst>
          </p:cNvPr>
          <p:cNvSpPr/>
          <p:nvPr/>
        </p:nvSpPr>
        <p:spPr>
          <a:xfrm>
            <a:off x="6221448" y="4387127"/>
            <a:ext cx="967605" cy="220470"/>
          </a:xfrm>
          <a:prstGeom prst="parallelogram">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IR score</a:t>
            </a:r>
          </a:p>
        </p:txBody>
      </p:sp>
      <p:sp>
        <p:nvSpPr>
          <p:cNvPr id="37" name="Parallelogram 36">
            <a:extLst>
              <a:ext uri="{FF2B5EF4-FFF2-40B4-BE49-F238E27FC236}">
                <a16:creationId xmlns:a16="http://schemas.microsoft.com/office/drawing/2014/main" id="{50ED6D28-0568-1F40-806A-D3D3D046065A}"/>
              </a:ext>
            </a:extLst>
          </p:cNvPr>
          <p:cNvSpPr/>
          <p:nvPr/>
        </p:nvSpPr>
        <p:spPr>
          <a:xfrm>
            <a:off x="7845926" y="2651779"/>
            <a:ext cx="967605" cy="220470"/>
          </a:xfrm>
          <a:prstGeom prst="parallelogram">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MT score</a:t>
            </a:r>
          </a:p>
        </p:txBody>
      </p:sp>
      <p:cxnSp>
        <p:nvCxnSpPr>
          <p:cNvPr id="39" name="Straight Arrow Connector 38">
            <a:extLst>
              <a:ext uri="{FF2B5EF4-FFF2-40B4-BE49-F238E27FC236}">
                <a16:creationId xmlns:a16="http://schemas.microsoft.com/office/drawing/2014/main" id="{9E10C70B-A172-DA44-97A4-3CCCF169506C}"/>
              </a:ext>
            </a:extLst>
          </p:cNvPr>
          <p:cNvCxnSpPr>
            <a:cxnSpLocks/>
            <a:endCxn id="31" idx="1"/>
          </p:cNvCxnSpPr>
          <p:nvPr/>
        </p:nvCxnSpPr>
        <p:spPr>
          <a:xfrm flipV="1">
            <a:off x="5816841" y="1381576"/>
            <a:ext cx="371154" cy="16318"/>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89D8A1D5-1458-A042-AD15-6D7DC33D33AD}"/>
              </a:ext>
            </a:extLst>
          </p:cNvPr>
          <p:cNvCxnSpPr>
            <a:cxnSpLocks/>
            <a:stCxn id="31" idx="2"/>
            <a:endCxn id="21" idx="0"/>
          </p:cNvCxnSpPr>
          <p:nvPr/>
        </p:nvCxnSpPr>
        <p:spPr>
          <a:xfrm>
            <a:off x="6798006" y="1621565"/>
            <a:ext cx="4070" cy="1583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4EEB966D-93F2-6042-90CF-85ECF6C45409}"/>
              </a:ext>
            </a:extLst>
          </p:cNvPr>
          <p:cNvCxnSpPr>
            <a:cxnSpLocks/>
          </p:cNvCxnSpPr>
          <p:nvPr/>
        </p:nvCxnSpPr>
        <p:spPr>
          <a:xfrm>
            <a:off x="6731100" y="2322325"/>
            <a:ext cx="0" cy="2115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24AE48E0-C199-9849-A467-3A99854960E5}"/>
              </a:ext>
            </a:extLst>
          </p:cNvPr>
          <p:cNvCxnSpPr>
            <a:cxnSpLocks/>
            <a:stCxn id="32" idx="2"/>
          </p:cNvCxnSpPr>
          <p:nvPr/>
        </p:nvCxnSpPr>
        <p:spPr>
          <a:xfrm>
            <a:off x="6747583" y="2930605"/>
            <a:ext cx="0" cy="33750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6" name="Straight Arrow Connector 55">
            <a:extLst>
              <a:ext uri="{FF2B5EF4-FFF2-40B4-BE49-F238E27FC236}">
                <a16:creationId xmlns:a16="http://schemas.microsoft.com/office/drawing/2014/main" id="{5FFCAA39-5598-8245-B5ED-FDD559E08500}"/>
              </a:ext>
            </a:extLst>
          </p:cNvPr>
          <p:cNvCxnSpPr>
            <a:cxnSpLocks/>
          </p:cNvCxnSpPr>
          <p:nvPr/>
        </p:nvCxnSpPr>
        <p:spPr>
          <a:xfrm flipH="1">
            <a:off x="6742254" y="3654862"/>
            <a:ext cx="374" cy="2010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a:extLst>
              <a:ext uri="{FF2B5EF4-FFF2-40B4-BE49-F238E27FC236}">
                <a16:creationId xmlns:a16="http://schemas.microsoft.com/office/drawing/2014/main" id="{6E8A65B1-E399-974C-B7F7-A8813114A113}"/>
              </a:ext>
            </a:extLst>
          </p:cNvPr>
          <p:cNvCxnSpPr>
            <a:cxnSpLocks/>
            <a:stCxn id="14" idx="3"/>
            <a:endCxn id="32" idx="1"/>
          </p:cNvCxnSpPr>
          <p:nvPr/>
        </p:nvCxnSpPr>
        <p:spPr>
          <a:xfrm>
            <a:off x="5799236" y="2727876"/>
            <a:ext cx="305017" cy="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3EC87B3C-1B56-B64A-A22C-11D5C9A1517B}"/>
              </a:ext>
            </a:extLst>
          </p:cNvPr>
          <p:cNvCxnSpPr>
            <a:stCxn id="18" idx="3"/>
            <a:endCxn id="34" idx="1"/>
          </p:cNvCxnSpPr>
          <p:nvPr/>
        </p:nvCxnSpPr>
        <p:spPr>
          <a:xfrm>
            <a:off x="5809774" y="3971952"/>
            <a:ext cx="311847" cy="50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02206C90-27AA-D24C-B8B4-8FCD1F1378E2}"/>
              </a:ext>
            </a:extLst>
          </p:cNvPr>
          <p:cNvCxnSpPr>
            <a:stCxn id="26" idx="2"/>
            <a:endCxn id="35" idx="0"/>
          </p:cNvCxnSpPr>
          <p:nvPr/>
        </p:nvCxnSpPr>
        <p:spPr>
          <a:xfrm>
            <a:off x="8359115" y="1721448"/>
            <a:ext cx="0" cy="1780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E6A0E43B-6340-5F4D-992B-1DBFEC73C829}"/>
              </a:ext>
            </a:extLst>
          </p:cNvPr>
          <p:cNvCxnSpPr>
            <a:stCxn id="22" idx="3"/>
            <a:endCxn id="35" idx="1"/>
          </p:cNvCxnSpPr>
          <p:nvPr/>
        </p:nvCxnSpPr>
        <p:spPr>
          <a:xfrm>
            <a:off x="7482532" y="2077168"/>
            <a:ext cx="258966" cy="78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7D95ED89-9018-F74E-9BF0-DED2D6E6B93A}"/>
              </a:ext>
            </a:extLst>
          </p:cNvPr>
          <p:cNvCxnSpPr>
            <a:stCxn id="35" idx="2"/>
            <a:endCxn id="37" idx="1"/>
          </p:cNvCxnSpPr>
          <p:nvPr/>
        </p:nvCxnSpPr>
        <p:spPr>
          <a:xfrm flipH="1">
            <a:off x="8357287" y="2270467"/>
            <a:ext cx="1828" cy="3813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5" name="Straight Arrow Connector 74">
            <a:extLst>
              <a:ext uri="{FF2B5EF4-FFF2-40B4-BE49-F238E27FC236}">
                <a16:creationId xmlns:a16="http://schemas.microsoft.com/office/drawing/2014/main" id="{D560AC88-2007-6D4E-91FF-E662394CF378}"/>
              </a:ext>
            </a:extLst>
          </p:cNvPr>
          <p:cNvCxnSpPr>
            <a:cxnSpLocks/>
            <a:stCxn id="34" idx="2"/>
            <a:endCxn id="36" idx="1"/>
          </p:cNvCxnSpPr>
          <p:nvPr/>
        </p:nvCxnSpPr>
        <p:spPr>
          <a:xfrm flipH="1">
            <a:off x="6732809" y="4162508"/>
            <a:ext cx="6429" cy="2246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3" name="Content Placeholder 2">
            <a:extLst>
              <a:ext uri="{FF2B5EF4-FFF2-40B4-BE49-F238E27FC236}">
                <a16:creationId xmlns:a16="http://schemas.microsoft.com/office/drawing/2014/main" id="{9C7BF980-C3AA-E14F-AE9A-A8FBAE0E0776}"/>
              </a:ext>
            </a:extLst>
          </p:cNvPr>
          <p:cNvSpPr>
            <a:spLocks noGrp="1"/>
          </p:cNvSpPr>
          <p:nvPr>
            <p:ph idx="13"/>
          </p:nvPr>
        </p:nvSpPr>
        <p:spPr>
          <a:xfrm>
            <a:off x="129534" y="1135269"/>
            <a:ext cx="4701499" cy="3715511"/>
          </a:xfrm>
        </p:spPr>
        <p:txBody>
          <a:bodyPr>
            <a:normAutofit fontScale="92500" lnSpcReduction="10000"/>
          </a:bodyPr>
          <a:lstStyle/>
          <a:p>
            <a:pPr marL="0" indent="0">
              <a:lnSpc>
                <a:spcPct val="120000"/>
              </a:lnSpc>
              <a:buNone/>
            </a:pPr>
            <a:r>
              <a:rPr lang="en-US" sz="1700" dirty="0"/>
              <a:t>IR task with queries and docs in different languages</a:t>
            </a:r>
          </a:p>
          <a:p>
            <a:pPr marL="342943" indent="-342943">
              <a:lnSpc>
                <a:spcPct val="120000"/>
              </a:lnSpc>
              <a:buFont typeface="+mj-lt"/>
              <a:buAutoNum type="arabicPeriod"/>
            </a:pPr>
            <a:r>
              <a:rPr lang="en-US" sz="1700" dirty="0"/>
              <a:t>Build a set of MT models; translate all source documents to the target language, compute MT metric(s)</a:t>
            </a:r>
          </a:p>
          <a:p>
            <a:pPr marL="342943" indent="-342943">
              <a:lnSpc>
                <a:spcPct val="120000"/>
              </a:lnSpc>
              <a:buFont typeface="+mj-lt"/>
              <a:buAutoNum type="arabicPeriod"/>
            </a:pPr>
            <a:r>
              <a:rPr lang="en-US" sz="1700" dirty="0"/>
              <a:t>For each MT model’s translations, build an IR model, and measure IR metrics</a:t>
            </a:r>
          </a:p>
          <a:p>
            <a:pPr marL="342943" indent="-342943">
              <a:lnSpc>
                <a:spcPct val="120000"/>
              </a:lnSpc>
              <a:buFont typeface="+mj-lt"/>
              <a:buAutoNum type="arabicPeriod"/>
            </a:pPr>
            <a:r>
              <a:rPr lang="en-US" sz="1700" dirty="0"/>
              <a:t>Find the correlation between the set of MT scores and IR scores. The MT metric having stronger correlation with IR metric(s) is more  useful than others. </a:t>
            </a:r>
          </a:p>
          <a:p>
            <a:pPr marL="342943" indent="-342943">
              <a:lnSpc>
                <a:spcPct val="120000"/>
              </a:lnSpc>
              <a:buFont typeface="+mj-lt"/>
              <a:buAutoNum type="arabicPeriod"/>
            </a:pPr>
            <a:r>
              <a:rPr lang="en-US" sz="1700" dirty="0"/>
              <a:t>Repeat this on many languages </a:t>
            </a:r>
            <a:br>
              <a:rPr lang="en-US" sz="1700" dirty="0"/>
            </a:br>
            <a:r>
              <a:rPr lang="en-US" sz="1700" dirty="0"/>
              <a:t>CLSSTS 2020 datasets:  LT-EN, PS-EN, BG-EN</a:t>
            </a:r>
          </a:p>
        </p:txBody>
      </p:sp>
      <p:sp>
        <p:nvSpPr>
          <p:cNvPr id="87" name="Terminator 86">
            <a:extLst>
              <a:ext uri="{FF2B5EF4-FFF2-40B4-BE49-F238E27FC236}">
                <a16:creationId xmlns:a16="http://schemas.microsoft.com/office/drawing/2014/main" id="{68497369-EF8D-5C45-9DA5-E4FCEBC19FEA}"/>
              </a:ext>
            </a:extLst>
          </p:cNvPr>
          <p:cNvSpPr/>
          <p:nvPr/>
        </p:nvSpPr>
        <p:spPr>
          <a:xfrm>
            <a:off x="7755637" y="4334048"/>
            <a:ext cx="1113652" cy="326628"/>
          </a:xfrm>
          <a:prstGeom prst="flowChartTerminato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Correlation</a:t>
            </a:r>
          </a:p>
        </p:txBody>
      </p:sp>
      <p:cxnSp>
        <p:nvCxnSpPr>
          <p:cNvPr id="89" name="Straight Arrow Connector 88">
            <a:extLst>
              <a:ext uri="{FF2B5EF4-FFF2-40B4-BE49-F238E27FC236}">
                <a16:creationId xmlns:a16="http://schemas.microsoft.com/office/drawing/2014/main" id="{9982D019-7299-8C4F-945E-0752D85F1776}"/>
              </a:ext>
            </a:extLst>
          </p:cNvPr>
          <p:cNvCxnSpPr>
            <a:cxnSpLocks/>
            <a:endCxn id="87" idx="0"/>
          </p:cNvCxnSpPr>
          <p:nvPr/>
        </p:nvCxnSpPr>
        <p:spPr>
          <a:xfrm>
            <a:off x="8285125" y="2872249"/>
            <a:ext cx="27338" cy="14617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1" name="Straight Arrow Connector 90">
            <a:extLst>
              <a:ext uri="{FF2B5EF4-FFF2-40B4-BE49-F238E27FC236}">
                <a16:creationId xmlns:a16="http://schemas.microsoft.com/office/drawing/2014/main" id="{575307D6-E38D-784F-BD59-AD16931CF1C5}"/>
              </a:ext>
            </a:extLst>
          </p:cNvPr>
          <p:cNvCxnSpPr>
            <a:cxnSpLocks/>
            <a:endCxn id="87" idx="1"/>
          </p:cNvCxnSpPr>
          <p:nvPr/>
        </p:nvCxnSpPr>
        <p:spPr>
          <a:xfrm>
            <a:off x="7116890" y="4497362"/>
            <a:ext cx="63874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8033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3">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3">
                                            <p:txEl>
                                              <p:pRg st="3" end="3"/>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animBg="1"/>
      <p:bldP spid="35" grpId="0" animBg="1"/>
      <p:bldP spid="36" grpId="0" animBg="1"/>
      <p:bldP spid="37" grpId="0" animBg="1"/>
      <p:bldP spid="83" grpId="0" uiExpand="1" build="p"/>
      <p:bldP spid="8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181A-E897-9E49-AEC3-5345CB278AE7}"/>
              </a:ext>
            </a:extLst>
          </p:cNvPr>
          <p:cNvSpPr>
            <a:spLocks noGrp="1"/>
          </p:cNvSpPr>
          <p:nvPr>
            <p:ph type="title"/>
          </p:nvPr>
        </p:nvSpPr>
        <p:spPr/>
        <p:txBody>
          <a:bodyPr/>
          <a:lstStyle/>
          <a:p>
            <a:r>
              <a:rPr lang="en-US" dirty="0"/>
              <a:t>CLIR Task, CLSSTS Datasets, </a:t>
            </a:r>
            <a:r>
              <a:rPr lang="en-US" dirty="0" err="1"/>
              <a:t>mAP</a:t>
            </a:r>
            <a:endParaRPr lang="en-US" dirty="0"/>
          </a:p>
        </p:txBody>
      </p:sp>
      <p:graphicFrame>
        <p:nvGraphicFramePr>
          <p:cNvPr id="4" name="Content Placeholder 3">
            <a:extLst>
              <a:ext uri="{FF2B5EF4-FFF2-40B4-BE49-F238E27FC236}">
                <a16:creationId xmlns:a16="http://schemas.microsoft.com/office/drawing/2014/main" id="{E10AC21F-90C6-2D49-99EA-E9CE70D6D11D}"/>
              </a:ext>
            </a:extLst>
          </p:cNvPr>
          <p:cNvGraphicFramePr>
            <a:graphicFrameLocks noGrp="1"/>
          </p:cNvGraphicFramePr>
          <p:nvPr>
            <p:ph idx="13"/>
            <p:extLst>
              <p:ext uri="{D42A27DB-BD31-4B8C-83A1-F6EECF244321}">
                <p14:modId xmlns:p14="http://schemas.microsoft.com/office/powerpoint/2010/main" val="580004569"/>
              </p:ext>
            </p:extLst>
          </p:nvPr>
        </p:nvGraphicFramePr>
        <p:xfrm>
          <a:off x="445037" y="902521"/>
          <a:ext cx="8253925" cy="36404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6048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 calcmode="lin" valueType="num">
                                      <p:cBhvr additive="base">
                                        <p:cTn id="7" dur="500"/>
                                        <p:tgtEl>
                                          <p:spTgt spid="4">
                                            <p:graphicEl>
                                              <a:chart seriesIdx="-3" categoryIdx="-3" bldStep="gridLegend"/>
                                            </p:graphicEl>
                                          </p:spTgt>
                                        </p:tgtEl>
                                        <p:attrNameLst>
                                          <p:attrName>ppt_y</p:attrName>
                                        </p:attrNameLst>
                                      </p:cBhvr>
                                      <p:tavLst>
                                        <p:tav tm="0">
                                          <p:val>
                                            <p:strVal val="#ppt_y-#ppt_h*1.125000"/>
                                          </p:val>
                                        </p:tav>
                                        <p:tav tm="100000">
                                          <p:val>
                                            <p:strVal val="#ppt_y"/>
                                          </p:val>
                                        </p:tav>
                                      </p:tavLst>
                                    </p:anim>
                                    <p:animEffect transition="in" filter="wipe(down)">
                                      <p:cBhvr>
                                        <p:cTn id="8" dur="500"/>
                                        <p:tgtEl>
                                          <p:spTgt spid="4">
                                            <p:graphicEl>
                                              <a:chart seriesIdx="-3" categoryIdx="-3" bldStep="gridLegend"/>
                                            </p:graphic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4">
                                            <p:graphicEl>
                                              <a:chart seriesIdx="-4" categoryIdx="0" bldStep="category"/>
                                            </p:graphicEl>
                                          </p:spTgt>
                                        </p:tgtEl>
                                        <p:attrNameLst>
                                          <p:attrName>style.visibility</p:attrName>
                                        </p:attrNameLst>
                                      </p:cBhvr>
                                      <p:to>
                                        <p:strVal val="visible"/>
                                      </p:to>
                                    </p:set>
                                    <p:anim calcmode="lin" valueType="num">
                                      <p:cBhvr additive="base">
                                        <p:cTn id="13" dur="500"/>
                                        <p:tgtEl>
                                          <p:spTgt spid="4">
                                            <p:graphicEl>
                                              <a:chart seriesIdx="-4" categoryIdx="0" bldStep="category"/>
                                            </p:graphicEl>
                                          </p:spTgt>
                                        </p:tgtEl>
                                        <p:attrNameLst>
                                          <p:attrName>ppt_y</p:attrName>
                                        </p:attrNameLst>
                                      </p:cBhvr>
                                      <p:tavLst>
                                        <p:tav tm="0">
                                          <p:val>
                                            <p:strVal val="#ppt_y-#ppt_h*1.125000"/>
                                          </p:val>
                                        </p:tav>
                                        <p:tav tm="100000">
                                          <p:val>
                                            <p:strVal val="#ppt_y"/>
                                          </p:val>
                                        </p:tav>
                                      </p:tavLst>
                                    </p:anim>
                                    <p:animEffect transition="in" filter="wipe(down)">
                                      <p:cBhvr>
                                        <p:cTn id="14" dur="500"/>
                                        <p:tgtEl>
                                          <p:spTgt spid="4">
                                            <p:graphicEl>
                                              <a:chart seriesIdx="-4" categoryIdx="0" bldStep="category"/>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4">
                                            <p:graphicEl>
                                              <a:chart seriesIdx="-4" categoryIdx="1" bldStep="category"/>
                                            </p:graphicEl>
                                          </p:spTgt>
                                        </p:tgtEl>
                                        <p:attrNameLst>
                                          <p:attrName>style.visibility</p:attrName>
                                        </p:attrNameLst>
                                      </p:cBhvr>
                                      <p:to>
                                        <p:strVal val="visible"/>
                                      </p:to>
                                    </p:set>
                                    <p:anim calcmode="lin" valueType="num">
                                      <p:cBhvr additive="base">
                                        <p:cTn id="19" dur="500"/>
                                        <p:tgtEl>
                                          <p:spTgt spid="4">
                                            <p:graphicEl>
                                              <a:chart seriesIdx="-4" categoryIdx="1" bldStep="category"/>
                                            </p:graphicEl>
                                          </p:spTgt>
                                        </p:tgtEl>
                                        <p:attrNameLst>
                                          <p:attrName>ppt_x</p:attrName>
                                        </p:attrNameLst>
                                      </p:cBhvr>
                                      <p:tavLst>
                                        <p:tav tm="0">
                                          <p:val>
                                            <p:strVal val="#ppt_x-#ppt_w*1.125000"/>
                                          </p:val>
                                        </p:tav>
                                        <p:tav tm="100000">
                                          <p:val>
                                            <p:strVal val="#ppt_x"/>
                                          </p:val>
                                        </p:tav>
                                      </p:tavLst>
                                    </p:anim>
                                    <p:animEffect transition="in" filter="wipe(right)">
                                      <p:cBhvr>
                                        <p:cTn id="20" dur="500"/>
                                        <p:tgtEl>
                                          <p:spTgt spid="4">
                                            <p:graphicEl>
                                              <a:chart seriesIdx="-4" categoryIdx="1" bldStep="category"/>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4">
                                            <p:graphicEl>
                                              <a:chart seriesIdx="-4" categoryIdx="2" bldStep="category"/>
                                            </p:graphicEl>
                                          </p:spTgt>
                                        </p:tgtEl>
                                        <p:attrNameLst>
                                          <p:attrName>style.visibility</p:attrName>
                                        </p:attrNameLst>
                                      </p:cBhvr>
                                      <p:to>
                                        <p:strVal val="visible"/>
                                      </p:to>
                                    </p:set>
                                    <p:anim calcmode="lin" valueType="num">
                                      <p:cBhvr additive="base">
                                        <p:cTn id="25" dur="500"/>
                                        <p:tgtEl>
                                          <p:spTgt spid="4">
                                            <p:graphicEl>
                                              <a:chart seriesIdx="-4" categoryIdx="2" bldStep="category"/>
                                            </p:graphicEl>
                                          </p:spTgt>
                                        </p:tgtEl>
                                        <p:attrNameLst>
                                          <p:attrName>ppt_x</p:attrName>
                                        </p:attrNameLst>
                                      </p:cBhvr>
                                      <p:tavLst>
                                        <p:tav tm="0">
                                          <p:val>
                                            <p:strVal val="#ppt_x-#ppt_w*1.125000"/>
                                          </p:val>
                                        </p:tav>
                                        <p:tav tm="100000">
                                          <p:val>
                                            <p:strVal val="#ppt_x"/>
                                          </p:val>
                                        </p:tav>
                                      </p:tavLst>
                                    </p:anim>
                                    <p:animEffect transition="in" filter="wipe(right)">
                                      <p:cBhvr>
                                        <p:cTn id="26" dur="500"/>
                                        <p:tgtEl>
                                          <p:spTgt spid="4">
                                            <p:graphicEl>
                                              <a:chart seriesIdx="-4" categoryIdx="2"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category"/>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A3969-2B9A-324A-BDBC-93AD719E0DEC}"/>
              </a:ext>
            </a:extLst>
          </p:cNvPr>
          <p:cNvSpPr>
            <a:spLocks noGrp="1"/>
          </p:cNvSpPr>
          <p:nvPr>
            <p:ph idx="13"/>
          </p:nvPr>
        </p:nvSpPr>
        <p:spPr>
          <a:xfrm>
            <a:off x="628649" y="1219277"/>
            <a:ext cx="8377127" cy="3448415"/>
          </a:xfrm>
        </p:spPr>
        <p:txBody>
          <a:bodyPr>
            <a:normAutofit/>
          </a:bodyPr>
          <a:lstStyle/>
          <a:p>
            <a:pPr>
              <a:buFont typeface="Wingdings" pitchFamily="2" charset="2"/>
              <a:buChar char="ü"/>
            </a:pPr>
            <a:r>
              <a:rPr lang="en-US" dirty="0">
                <a:solidFill>
                  <a:schemeClr val="tx2"/>
                </a:solidFill>
              </a:rPr>
              <a:t>Casting NMT as multi-class classifier</a:t>
            </a:r>
          </a:p>
          <a:p>
            <a:pPr>
              <a:buFont typeface="Wingdings" pitchFamily="2" charset="2"/>
              <a:buChar char="ü"/>
            </a:pPr>
            <a:r>
              <a:rPr lang="en-US" dirty="0">
                <a:solidFill>
                  <a:schemeClr val="tx2"/>
                </a:solidFill>
              </a:rPr>
              <a:t>Effect of class imbalance on modeling: BPE vocab size, bias</a:t>
            </a:r>
          </a:p>
          <a:p>
            <a:pPr>
              <a:buFont typeface="Wingdings" pitchFamily="2" charset="2"/>
              <a:buChar char="ü"/>
            </a:pPr>
            <a:r>
              <a:rPr lang="en-US" dirty="0">
                <a:solidFill>
                  <a:schemeClr val="tx2"/>
                </a:solidFill>
              </a:rPr>
              <a:t>Evaluation of NMT as multi-classifier considering class imbalance</a:t>
            </a:r>
          </a:p>
        </p:txBody>
      </p:sp>
      <p:sp>
        <p:nvSpPr>
          <p:cNvPr id="4" name="Title 1">
            <a:extLst>
              <a:ext uri="{FF2B5EF4-FFF2-40B4-BE49-F238E27FC236}">
                <a16:creationId xmlns:a16="http://schemas.microsoft.com/office/drawing/2014/main" id="{F1FF160D-6AA1-C24E-A4E7-0578BBCB502A}"/>
              </a:ext>
            </a:extLst>
          </p:cNvPr>
          <p:cNvSpPr>
            <a:spLocks noGrp="1"/>
          </p:cNvSpPr>
          <p:nvPr>
            <p:ph type="title"/>
          </p:nvPr>
        </p:nvSpPr>
        <p:spPr>
          <a:xfrm>
            <a:off x="628650" y="542724"/>
            <a:ext cx="7886700" cy="706045"/>
          </a:xfrm>
        </p:spPr>
        <p:txBody>
          <a:bodyPr/>
          <a:lstStyle/>
          <a:p>
            <a:r>
              <a:rPr lang="en-US" dirty="0"/>
              <a:t>Summary</a:t>
            </a:r>
          </a:p>
        </p:txBody>
      </p:sp>
    </p:spTree>
    <p:extLst>
      <p:ext uri="{BB962C8B-B14F-4D97-AF65-F5344CB8AC3E}">
        <p14:creationId xmlns:p14="http://schemas.microsoft.com/office/powerpoint/2010/main" val="287429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A05FF-5749-484D-A1CD-735F09F615FA}"/>
              </a:ext>
            </a:extLst>
          </p:cNvPr>
          <p:cNvSpPr>
            <a:spLocks noGrp="1"/>
          </p:cNvSpPr>
          <p:nvPr>
            <p:ph type="title"/>
          </p:nvPr>
        </p:nvSpPr>
        <p:spPr/>
        <p:txBody>
          <a:bodyPr/>
          <a:lstStyle/>
          <a:p>
            <a:r>
              <a:rPr lang="en-US" dirty="0"/>
              <a:t>Background: Zipfian Distribution</a:t>
            </a:r>
          </a:p>
        </p:txBody>
      </p:sp>
      <p:sp>
        <p:nvSpPr>
          <p:cNvPr id="3" name="Content Placeholder 2">
            <a:extLst>
              <a:ext uri="{FF2B5EF4-FFF2-40B4-BE49-F238E27FC236}">
                <a16:creationId xmlns:a16="http://schemas.microsoft.com/office/drawing/2014/main" id="{010AF9E6-9818-F34A-A7EB-3A400717E2FB}"/>
              </a:ext>
            </a:extLst>
          </p:cNvPr>
          <p:cNvSpPr>
            <a:spLocks noGrp="1"/>
          </p:cNvSpPr>
          <p:nvPr>
            <p:ph idx="13"/>
          </p:nvPr>
        </p:nvSpPr>
        <p:spPr>
          <a:xfrm>
            <a:off x="628650" y="1383291"/>
            <a:ext cx="3311069" cy="3103169"/>
          </a:xfrm>
        </p:spPr>
        <p:txBody>
          <a:bodyPr/>
          <a:lstStyle/>
          <a:p>
            <a:r>
              <a:rPr lang="en-US" sz="2734" dirty="0"/>
              <a:t>Imbalanced types</a:t>
            </a:r>
          </a:p>
          <a:p>
            <a:r>
              <a:rPr lang="en-US" sz="2734" dirty="0">
                <a:solidFill>
                  <a:schemeClr val="accent6"/>
                </a:solidFill>
              </a:rPr>
              <a:t>Discrete Variable</a:t>
            </a:r>
          </a:p>
        </p:txBody>
      </p:sp>
      <p:pic>
        <p:nvPicPr>
          <p:cNvPr id="5" name="Picture 4">
            <a:extLst>
              <a:ext uri="{FF2B5EF4-FFF2-40B4-BE49-F238E27FC236}">
                <a16:creationId xmlns:a16="http://schemas.microsoft.com/office/drawing/2014/main" id="{1BAA85E1-7594-3F40-BA1F-9B978C59EB7F}"/>
              </a:ext>
            </a:extLst>
          </p:cNvPr>
          <p:cNvPicPr>
            <a:picLocks noChangeAspect="1"/>
          </p:cNvPicPr>
          <p:nvPr/>
        </p:nvPicPr>
        <p:blipFill>
          <a:blip r:embed="rId3"/>
          <a:srcRect/>
          <a:stretch/>
        </p:blipFill>
        <p:spPr>
          <a:xfrm>
            <a:off x="3939719" y="1070599"/>
            <a:ext cx="4971403" cy="3728552"/>
          </a:xfrm>
          <a:prstGeom prst="rect">
            <a:avLst/>
          </a:prstGeom>
        </p:spPr>
      </p:pic>
      <p:sp>
        <p:nvSpPr>
          <p:cNvPr id="7" name="TextBox 6">
            <a:extLst>
              <a:ext uri="{FF2B5EF4-FFF2-40B4-BE49-F238E27FC236}">
                <a16:creationId xmlns:a16="http://schemas.microsoft.com/office/drawing/2014/main" id="{230195B5-AAF8-124C-9D57-0B6A628971EC}"/>
              </a:ext>
            </a:extLst>
          </p:cNvPr>
          <p:cNvSpPr txBox="1"/>
          <p:nvPr/>
        </p:nvSpPr>
        <p:spPr>
          <a:xfrm>
            <a:off x="5649153" y="915849"/>
            <a:ext cx="2551852" cy="276999"/>
          </a:xfrm>
          <a:prstGeom prst="rect">
            <a:avLst/>
          </a:prstGeom>
          <a:noFill/>
        </p:spPr>
        <p:txBody>
          <a:bodyPr wrap="none" rtlCol="0">
            <a:spAutoFit/>
          </a:bodyPr>
          <a:lstStyle/>
          <a:p>
            <a:r>
              <a:rPr lang="en-US" sz="1200" dirty="0">
                <a:solidFill>
                  <a:srgbClr val="002060"/>
                </a:solidFill>
              </a:rPr>
              <a:t>Term frequencies from Brown Corpus </a:t>
            </a:r>
          </a:p>
        </p:txBody>
      </p:sp>
      <p:sp>
        <p:nvSpPr>
          <p:cNvPr id="8" name="Rectangular Callout 7">
            <a:extLst>
              <a:ext uri="{FF2B5EF4-FFF2-40B4-BE49-F238E27FC236}">
                <a16:creationId xmlns:a16="http://schemas.microsoft.com/office/drawing/2014/main" id="{53385856-28F2-8043-82CB-0C20BDC39EA8}"/>
              </a:ext>
            </a:extLst>
          </p:cNvPr>
          <p:cNvSpPr/>
          <p:nvPr/>
        </p:nvSpPr>
        <p:spPr>
          <a:xfrm>
            <a:off x="3967858" y="915850"/>
            <a:ext cx="4547492" cy="2614160"/>
          </a:xfrm>
          <a:prstGeom prst="wedgeRectCallout">
            <a:avLst>
              <a:gd name="adj1" fmla="val -34433"/>
              <a:gd name="adj2" fmla="val 71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solidFill>
                <a:schemeClr val="tx2"/>
              </a:solidFill>
            </a:endParaRPr>
          </a:p>
        </p:txBody>
      </p:sp>
      <p:pic>
        <p:nvPicPr>
          <p:cNvPr id="9" name="Picture 8">
            <a:extLst>
              <a:ext uri="{FF2B5EF4-FFF2-40B4-BE49-F238E27FC236}">
                <a16:creationId xmlns:a16="http://schemas.microsoft.com/office/drawing/2014/main" id="{459AB471-70AC-AB47-96AB-4052E8480B08}"/>
              </a:ext>
            </a:extLst>
          </p:cNvPr>
          <p:cNvPicPr>
            <a:picLocks noChangeAspect="1"/>
          </p:cNvPicPr>
          <p:nvPr/>
        </p:nvPicPr>
        <p:blipFill>
          <a:blip r:embed="rId4"/>
          <a:srcRect/>
          <a:stretch/>
        </p:blipFill>
        <p:spPr>
          <a:xfrm>
            <a:off x="4082901" y="995851"/>
            <a:ext cx="4284922" cy="2463643"/>
          </a:xfrm>
          <a:prstGeom prst="rect">
            <a:avLst/>
          </a:prstGeom>
        </p:spPr>
      </p:pic>
    </p:spTree>
    <p:extLst>
      <p:ext uri="{BB962C8B-B14F-4D97-AF65-F5344CB8AC3E}">
        <p14:creationId xmlns:p14="http://schemas.microsoft.com/office/powerpoint/2010/main" val="84133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0020-1646-A44C-836E-8D39E0283B5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D4BAB3A-20A1-4349-B36F-137E34FD5250}"/>
              </a:ext>
            </a:extLst>
          </p:cNvPr>
          <p:cNvSpPr>
            <a:spLocks noGrp="1"/>
          </p:cNvSpPr>
          <p:nvPr>
            <p:ph idx="13"/>
          </p:nvPr>
        </p:nvSpPr>
        <p:spPr>
          <a:xfrm>
            <a:off x="161693" y="985101"/>
            <a:ext cx="8820614" cy="3448415"/>
          </a:xfrm>
        </p:spPr>
        <p:txBody>
          <a:bodyPr/>
          <a:lstStyle/>
          <a:p>
            <a:r>
              <a:rPr lang="en-US" sz="1200" dirty="0"/>
              <a:t>Mark Steedman. 2008. On Becoming a Discipline. Computational Linguistics 34, 1 (2008), 137–144. https://</a:t>
            </a:r>
            <a:r>
              <a:rPr lang="en-US" sz="1200" dirty="0" err="1"/>
              <a:t>doi.org</a:t>
            </a:r>
            <a:r>
              <a:rPr lang="en-US" sz="1200" dirty="0"/>
              <a:t>/10. 1162/coli.2008.34.1.137 </a:t>
            </a:r>
            <a:r>
              <a:rPr lang="en-US" sz="1200" dirty="0" err="1"/>
              <a:t>arXiv</a:t>
            </a:r>
            <a:r>
              <a:rPr lang="en-US" sz="1200" dirty="0"/>
              <a:t>: </a:t>
            </a:r>
            <a:r>
              <a:rPr lang="en-US" sz="1200" dirty="0">
                <a:hlinkClick r:id="rId2"/>
              </a:rPr>
              <a:t>https://doi.org/10.1162/coli.2008.34.1.137</a:t>
            </a:r>
            <a:r>
              <a:rPr lang="en-US" sz="1200" dirty="0"/>
              <a:t> </a:t>
            </a:r>
          </a:p>
          <a:p>
            <a:r>
              <a:rPr lang="en-US" sz="1200" dirty="0"/>
              <a:t>Rico </a:t>
            </a:r>
            <a:r>
              <a:rPr lang="en-US" sz="1200" dirty="0" err="1"/>
              <a:t>Sennrich</a:t>
            </a:r>
            <a:r>
              <a:rPr lang="en-US" sz="1200" dirty="0"/>
              <a:t>, Barry Haddow, and Alexandra Birch. 2016. Neural Machine Translation of Rare Words with </a:t>
            </a:r>
            <a:r>
              <a:rPr lang="en-US" sz="1200" dirty="0" err="1"/>
              <a:t>Subword</a:t>
            </a:r>
            <a:r>
              <a:rPr lang="en-US" sz="1200" dirty="0"/>
              <a:t> Units. In Proceedings of the 54th Annual Meeting of the Association for Computational Linguistics (Volume 1: Long Papers). Association for Computational Linguistics, Berlin, Germany, 1715–1725. </a:t>
            </a:r>
            <a:r>
              <a:rPr lang="en-US" sz="1200" dirty="0">
                <a:hlinkClick r:id="rId3"/>
              </a:rPr>
              <a:t>https://doi.org/10.18653/v1/P16-1162</a:t>
            </a:r>
            <a:r>
              <a:rPr lang="en-US" sz="1200" dirty="0"/>
              <a:t> </a:t>
            </a:r>
          </a:p>
          <a:p>
            <a:r>
              <a:rPr lang="en-US" sz="1200" dirty="0"/>
              <a:t>Kishore </a:t>
            </a:r>
            <a:r>
              <a:rPr lang="en-US" sz="1200" dirty="0" err="1"/>
              <a:t>Papineni</a:t>
            </a:r>
            <a:r>
              <a:rPr lang="en-US" sz="1200" dirty="0"/>
              <a:t>, Salim </a:t>
            </a:r>
            <a:r>
              <a:rPr lang="en-US" sz="1200" dirty="0" err="1"/>
              <a:t>Roukos</a:t>
            </a:r>
            <a:r>
              <a:rPr lang="en-US" sz="1200" dirty="0"/>
              <a:t>, Todd Ward, and Wei-Jing Zhu. 2002. </a:t>
            </a:r>
            <a:r>
              <a:rPr lang="en-US" sz="1200" b="1" dirty="0"/>
              <a:t>BLEU</a:t>
            </a:r>
            <a:r>
              <a:rPr lang="en-US" sz="1200" dirty="0"/>
              <a:t>: a Method for Automatic Evaluation of Machine Translation. In Proceedings of the 40th Annual Meeting of the Association for Computational Linguistics. Association for Computational Linguistics, Philadelphia, Pennsylvania, USA, 311–318. https://</a:t>
            </a:r>
            <a:r>
              <a:rPr lang="en-US" sz="1200" dirty="0" err="1"/>
              <a:t>doi.org</a:t>
            </a:r>
            <a:r>
              <a:rPr lang="en-US" sz="1200" dirty="0"/>
              <a:t>/10.3115/1073083. 1073135</a:t>
            </a:r>
          </a:p>
          <a:p>
            <a:r>
              <a:rPr lang="en-US" sz="1200" dirty="0"/>
              <a:t>Maja </a:t>
            </a:r>
            <a:r>
              <a:rPr lang="en-US" sz="1200" dirty="0" err="1"/>
              <a:t>Popović</a:t>
            </a:r>
            <a:r>
              <a:rPr lang="en-US" sz="1200" dirty="0"/>
              <a:t>. 2015. </a:t>
            </a:r>
            <a:r>
              <a:rPr lang="en-US" sz="1200" b="1" dirty="0" err="1"/>
              <a:t>ChrF</a:t>
            </a:r>
            <a:r>
              <a:rPr lang="en-US" sz="1200" b="1" dirty="0"/>
              <a:t>:</a:t>
            </a:r>
            <a:r>
              <a:rPr lang="en-US" sz="1200" dirty="0"/>
              <a:t> character n-gram F-score for automatic MT evaluation. In Proceedings of the Tenth Workshop on Statistical Machine Translation. Association for Computational Linguistics, Lisbon, Portugal, 392–395. https: //</a:t>
            </a:r>
            <a:r>
              <a:rPr lang="en-US" sz="1200" dirty="0" err="1"/>
              <a:t>doi.org</a:t>
            </a:r>
            <a:r>
              <a:rPr lang="en-US" sz="1200" dirty="0"/>
              <a:t>/10.18653/v1/W15-3049</a:t>
            </a:r>
          </a:p>
          <a:p>
            <a:r>
              <a:rPr lang="en-US" sz="1200" dirty="0"/>
              <a:t>Thibault </a:t>
            </a:r>
            <a:r>
              <a:rPr lang="en-US" sz="1200" dirty="0" err="1"/>
              <a:t>Sellam</a:t>
            </a:r>
            <a:r>
              <a:rPr lang="en-US" sz="1200" dirty="0"/>
              <a:t>, </a:t>
            </a:r>
            <a:r>
              <a:rPr lang="en-US" sz="1200" dirty="0" err="1"/>
              <a:t>Dipanjan</a:t>
            </a:r>
            <a:r>
              <a:rPr lang="en-US" sz="1200" dirty="0"/>
              <a:t> Das, and Ankur Parikh. 2020. </a:t>
            </a:r>
            <a:r>
              <a:rPr lang="en-US" sz="1200" b="1" dirty="0"/>
              <a:t>BLEURT</a:t>
            </a:r>
            <a:r>
              <a:rPr lang="en-US" sz="1200" dirty="0"/>
              <a:t>: Learning Robust Metrics for Text Generation. In Proceedings of the 58th Annual Meeting of the Association for Computational Linguistics. Association for Computational Linguistics, Online, 7881–7892. </a:t>
            </a:r>
            <a:r>
              <a:rPr lang="en-US" sz="1200" dirty="0">
                <a:hlinkClick r:id="rId4"/>
              </a:rPr>
              <a:t>https://www.aclweb.org/anthology/2020.acl-main.704</a:t>
            </a:r>
            <a:endParaRPr lang="en-US" sz="1200" dirty="0"/>
          </a:p>
          <a:p>
            <a:r>
              <a:rPr lang="en-US" sz="1200" dirty="0"/>
              <a:t>Ilya </a:t>
            </a:r>
            <a:r>
              <a:rPr lang="en-US" sz="1200" dirty="0" err="1"/>
              <a:t>Zavorin</a:t>
            </a:r>
            <a:r>
              <a:rPr lang="en-US" sz="1200" dirty="0"/>
              <a:t>, Aric Bills, Cassian Corey, Michelle Morrison, Audrey Tong, and Richard Tong. 2020. Corpora for Cross-Language Information Retrieval in Six Less-Resourced Languages. In Proceedings of the workshop on Cross-Language Search and Summarization of Text and Speech (</a:t>
            </a:r>
            <a:r>
              <a:rPr lang="en-US" sz="1200" b="1" dirty="0"/>
              <a:t>CLSSTS2020</a:t>
            </a:r>
            <a:r>
              <a:rPr lang="en-US" sz="1200" dirty="0"/>
              <a:t>). European Language Resources Association, Marseille, France, 7–13. </a:t>
            </a:r>
            <a:r>
              <a:rPr lang="en-US" sz="1200" dirty="0">
                <a:hlinkClick r:id="rId5"/>
              </a:rPr>
              <a:t>https://www.aclweb.org/anthology/2020.clssts-1.2</a:t>
            </a:r>
            <a:endParaRPr lang="en-US" sz="1200" dirty="0"/>
          </a:p>
          <a:p>
            <a:endParaRPr lang="en-US" sz="1200" dirty="0"/>
          </a:p>
        </p:txBody>
      </p:sp>
    </p:spTree>
    <p:extLst>
      <p:ext uri="{BB962C8B-B14F-4D97-AF65-F5344CB8AC3E}">
        <p14:creationId xmlns:p14="http://schemas.microsoft.com/office/powerpoint/2010/main" val="1032387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DF1C-7116-814F-A917-80FC49610D82}"/>
              </a:ext>
            </a:extLst>
          </p:cNvPr>
          <p:cNvSpPr>
            <a:spLocks noGrp="1"/>
          </p:cNvSpPr>
          <p:nvPr>
            <p:ph type="title"/>
          </p:nvPr>
        </p:nvSpPr>
        <p:spPr>
          <a:xfrm>
            <a:off x="742935" y="3971276"/>
            <a:ext cx="7886700" cy="706045"/>
          </a:xfrm>
        </p:spPr>
        <p:txBody>
          <a:bodyPr/>
          <a:lstStyle/>
          <a:p>
            <a:pPr algn="r"/>
            <a:r>
              <a:rPr lang="en-US" dirty="0"/>
              <a:t>THANK YOU 🙏🏼</a:t>
            </a:r>
          </a:p>
        </p:txBody>
      </p:sp>
    </p:spTree>
    <p:extLst>
      <p:ext uri="{BB962C8B-B14F-4D97-AF65-F5344CB8AC3E}">
        <p14:creationId xmlns:p14="http://schemas.microsoft.com/office/powerpoint/2010/main" val="1958692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34C3-6067-8943-A2F0-82FCED45412D}"/>
              </a:ext>
            </a:extLst>
          </p:cNvPr>
          <p:cNvSpPr>
            <a:spLocks noGrp="1"/>
          </p:cNvSpPr>
          <p:nvPr>
            <p:ph type="title"/>
          </p:nvPr>
        </p:nvSpPr>
        <p:spPr/>
        <p:txBody>
          <a:bodyPr/>
          <a:lstStyle/>
          <a:p>
            <a:r>
              <a:rPr lang="en-US" dirty="0"/>
              <a:t>ML Problem Types</a:t>
            </a:r>
          </a:p>
        </p:txBody>
      </p:sp>
      <p:sp>
        <p:nvSpPr>
          <p:cNvPr id="3" name="Content Placeholder 2">
            <a:extLst>
              <a:ext uri="{FF2B5EF4-FFF2-40B4-BE49-F238E27FC236}">
                <a16:creationId xmlns:a16="http://schemas.microsoft.com/office/drawing/2014/main" id="{F3B91F7D-CF37-0B46-801B-C0C0EE46CD02}"/>
              </a:ext>
            </a:extLst>
          </p:cNvPr>
          <p:cNvSpPr>
            <a:spLocks noGrp="1"/>
          </p:cNvSpPr>
          <p:nvPr>
            <p:ph idx="13"/>
          </p:nvPr>
        </p:nvSpPr>
        <p:spPr/>
        <p:txBody>
          <a:bodyPr/>
          <a:lstStyle/>
          <a:p>
            <a:pPr marL="0" indent="0">
              <a:buNone/>
            </a:pPr>
            <a:br>
              <a:rPr lang="en-US" dirty="0"/>
            </a:br>
            <a:r>
              <a:rPr lang="en-US" dirty="0"/>
              <a:t>ML problem types based on the nature of output RV</a:t>
            </a:r>
          </a:p>
          <a:p>
            <a:pPr marL="352525" indent="-342943">
              <a:buFont typeface="+mj-lt"/>
              <a:buAutoNum type="arabicParenR"/>
            </a:pPr>
            <a:r>
              <a:rPr lang="en-US" dirty="0"/>
              <a:t>Regression: continuous variable </a:t>
            </a:r>
            <a:r>
              <a:rPr lang="en-US" sz="1684" dirty="0">
                <a:solidFill>
                  <a:schemeClr val="bg2">
                    <a:lumMod val="75000"/>
                  </a:schemeClr>
                </a:solidFill>
              </a:rPr>
              <a:t>e.g., quantities:  price</a:t>
            </a:r>
            <a:endParaRPr lang="en-US" dirty="0"/>
          </a:p>
          <a:p>
            <a:pPr marL="352525" indent="-342943">
              <a:buFont typeface="+mj-lt"/>
              <a:buAutoNum type="arabicParenR"/>
            </a:pPr>
            <a:r>
              <a:rPr lang="en-US" dirty="0"/>
              <a:t>Classification: discrete variable </a:t>
            </a:r>
            <a:r>
              <a:rPr lang="en-US" sz="1684" dirty="0">
                <a:solidFill>
                  <a:schemeClr val="bg2">
                    <a:lumMod val="75000"/>
                  </a:schemeClr>
                </a:solidFill>
              </a:rPr>
              <a:t>e.g., labels: cat/dog</a:t>
            </a:r>
          </a:p>
          <a:p>
            <a:pPr marL="352525" indent="-342943">
              <a:buFont typeface="+mj-lt"/>
              <a:buAutoNum type="arabicParenR"/>
            </a:pPr>
            <a:endParaRPr lang="en-US" sz="1684" dirty="0">
              <a:solidFill>
                <a:schemeClr val="bg2">
                  <a:lumMod val="75000"/>
                </a:schemeClr>
              </a:solidFill>
            </a:endParaRPr>
          </a:p>
          <a:p>
            <a:pPr marL="0" indent="0">
              <a:buNone/>
            </a:pPr>
            <a:r>
              <a:rPr lang="en-US" dirty="0">
                <a:solidFill>
                  <a:schemeClr val="bg1">
                    <a:lumMod val="50000"/>
                  </a:schemeClr>
                </a:solidFill>
              </a:rPr>
              <a:t>Autoregression: </a:t>
            </a:r>
            <a:br>
              <a:rPr lang="en-US" b="1" dirty="0">
                <a:solidFill>
                  <a:schemeClr val="bg1">
                    <a:lumMod val="50000"/>
                  </a:schemeClr>
                </a:solidFill>
              </a:rPr>
            </a:br>
            <a:r>
              <a:rPr lang="en-US" dirty="0">
                <a:solidFill>
                  <a:schemeClr val="bg1">
                    <a:lumMod val="50000"/>
                  </a:schemeClr>
                </a:solidFill>
              </a:rPr>
              <a:t> Output variable depends on its own past predictions</a:t>
            </a:r>
          </a:p>
        </p:txBody>
      </p:sp>
    </p:spTree>
    <p:extLst>
      <p:ext uri="{BB962C8B-B14F-4D97-AF65-F5344CB8AC3E}">
        <p14:creationId xmlns:p14="http://schemas.microsoft.com/office/powerpoint/2010/main" val="908975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B0FCE-0877-7444-B211-78C184F1EDC6}"/>
              </a:ext>
            </a:extLst>
          </p:cNvPr>
          <p:cNvSpPr>
            <a:spLocks noGrp="1"/>
          </p:cNvSpPr>
          <p:nvPr>
            <p:ph type="title"/>
          </p:nvPr>
        </p:nvSpPr>
        <p:spPr/>
        <p:txBody>
          <a:bodyPr/>
          <a:lstStyle/>
          <a:p>
            <a:r>
              <a:rPr lang="en-US" dirty="0"/>
              <a:t>Datasets</a:t>
            </a:r>
          </a:p>
        </p:txBody>
      </p:sp>
      <p:graphicFrame>
        <p:nvGraphicFramePr>
          <p:cNvPr id="4" name="Table 4">
            <a:extLst>
              <a:ext uri="{FF2B5EF4-FFF2-40B4-BE49-F238E27FC236}">
                <a16:creationId xmlns:a16="http://schemas.microsoft.com/office/drawing/2014/main" id="{54C3D69A-1185-7F4D-A104-6A4E58D00091}"/>
              </a:ext>
            </a:extLst>
          </p:cNvPr>
          <p:cNvGraphicFramePr>
            <a:graphicFrameLocks noGrp="1"/>
          </p:cNvGraphicFramePr>
          <p:nvPr>
            <p:ph idx="13"/>
            <p:extLst>
              <p:ext uri="{D42A27DB-BD31-4B8C-83A1-F6EECF244321}">
                <p14:modId xmlns:p14="http://schemas.microsoft.com/office/powerpoint/2010/main" val="2090687757"/>
              </p:ext>
            </p:extLst>
          </p:nvPr>
        </p:nvGraphicFramePr>
        <p:xfrm>
          <a:off x="375070" y="1164651"/>
          <a:ext cx="8393860" cy="3193166"/>
        </p:xfrm>
        <a:graphic>
          <a:graphicData uri="http://schemas.openxmlformats.org/drawingml/2006/table">
            <a:tbl>
              <a:tblPr firstRow="1" bandRow="1"/>
              <a:tblGrid>
                <a:gridCol w="1224842">
                  <a:extLst>
                    <a:ext uri="{9D8B030D-6E8A-4147-A177-3AD203B41FA5}">
                      <a16:colId xmlns:a16="http://schemas.microsoft.com/office/drawing/2014/main" val="4002446748"/>
                    </a:ext>
                  </a:extLst>
                </a:gridCol>
                <a:gridCol w="1485786">
                  <a:extLst>
                    <a:ext uri="{9D8B030D-6E8A-4147-A177-3AD203B41FA5}">
                      <a16:colId xmlns:a16="http://schemas.microsoft.com/office/drawing/2014/main" val="2393157049"/>
                    </a:ext>
                  </a:extLst>
                </a:gridCol>
                <a:gridCol w="1661985">
                  <a:extLst>
                    <a:ext uri="{9D8B030D-6E8A-4147-A177-3AD203B41FA5}">
                      <a16:colId xmlns:a16="http://schemas.microsoft.com/office/drawing/2014/main" val="1306611365"/>
                    </a:ext>
                  </a:extLst>
                </a:gridCol>
                <a:gridCol w="1663750">
                  <a:extLst>
                    <a:ext uri="{9D8B030D-6E8A-4147-A177-3AD203B41FA5}">
                      <a16:colId xmlns:a16="http://schemas.microsoft.com/office/drawing/2014/main" val="3870292287"/>
                    </a:ext>
                  </a:extLst>
                </a:gridCol>
                <a:gridCol w="1132567">
                  <a:extLst>
                    <a:ext uri="{9D8B030D-6E8A-4147-A177-3AD203B41FA5}">
                      <a16:colId xmlns:a16="http://schemas.microsoft.com/office/drawing/2014/main" val="2687481992"/>
                    </a:ext>
                  </a:extLst>
                </a:gridCol>
                <a:gridCol w="1224930">
                  <a:extLst>
                    <a:ext uri="{9D8B030D-6E8A-4147-A177-3AD203B41FA5}">
                      <a16:colId xmlns:a16="http://schemas.microsoft.com/office/drawing/2014/main" val="848998616"/>
                    </a:ext>
                  </a:extLst>
                </a:gridCol>
              </a:tblGrid>
              <a:tr h="487123">
                <a:tc>
                  <a:txBody>
                    <a:bodyPr/>
                    <a:lstStyle/>
                    <a:p>
                      <a:pPr algn="ctr"/>
                      <a:r>
                        <a:rPr lang="en-US" sz="1800" b="1" dirty="0">
                          <a:solidFill>
                            <a:schemeClr val="bg2">
                              <a:lumMod val="10000"/>
                            </a:schemeClr>
                          </a:solidFill>
                        </a:rPr>
                        <a:t>Languages</a:t>
                      </a:r>
                    </a:p>
                  </a:txBody>
                  <a:tcPr marL="108947" marR="65368" marT="65368" marB="65368" anchor="ctr">
                    <a:solidFill>
                      <a:srgbClr val="FFCC00"/>
                    </a:solidFill>
                  </a:tcPr>
                </a:tc>
                <a:tc>
                  <a:txBody>
                    <a:bodyPr/>
                    <a:lstStyle/>
                    <a:p>
                      <a:pPr algn="r"/>
                      <a:r>
                        <a:rPr lang="en-US" sz="1800" b="1" dirty="0">
                          <a:solidFill>
                            <a:schemeClr val="bg2">
                              <a:lumMod val="10000"/>
                            </a:schemeClr>
                          </a:solidFill>
                        </a:rPr>
                        <a:t>Sentences</a:t>
                      </a:r>
                    </a:p>
                  </a:txBody>
                  <a:tcPr marL="108947" marR="65368" marT="65368" marB="65368" anchor="ctr">
                    <a:solidFill>
                      <a:srgbClr val="FFCC00"/>
                    </a:solidFill>
                  </a:tcPr>
                </a:tc>
                <a:tc>
                  <a:txBody>
                    <a:bodyPr/>
                    <a:lstStyle/>
                    <a:p>
                      <a:pPr algn="r"/>
                      <a:r>
                        <a:rPr lang="en-US" sz="1800" b="1" dirty="0">
                          <a:solidFill>
                            <a:schemeClr val="bg2">
                              <a:lumMod val="10000"/>
                            </a:schemeClr>
                          </a:solidFill>
                        </a:rPr>
                        <a:t>EN,  XX Toks</a:t>
                      </a:r>
                    </a:p>
                  </a:txBody>
                  <a:tcPr marL="108947" marR="65368" marT="65368" marB="65368" anchor="ctr">
                    <a:solidFill>
                      <a:srgbClr val="FFCC00"/>
                    </a:solidFill>
                  </a:tcPr>
                </a:tc>
                <a:tc>
                  <a:txBody>
                    <a:bodyPr/>
                    <a:lstStyle/>
                    <a:p>
                      <a:pPr algn="ctr"/>
                      <a:r>
                        <a:rPr lang="en-US" sz="1800" b="1" dirty="0">
                          <a:solidFill>
                            <a:schemeClr val="bg2">
                              <a:lumMod val="10000"/>
                            </a:schemeClr>
                          </a:solidFill>
                        </a:rPr>
                        <a:t>Train Set</a:t>
                      </a:r>
                    </a:p>
                  </a:txBody>
                  <a:tcPr marL="108947" marR="65368" marT="65368" marB="65368" anchor="ctr">
                    <a:solidFill>
                      <a:srgbClr val="FFCC00"/>
                    </a:solidFill>
                  </a:tcPr>
                </a:tc>
                <a:tc>
                  <a:txBody>
                    <a:bodyPr/>
                    <a:lstStyle/>
                    <a:p>
                      <a:pPr algn="ctr"/>
                      <a:r>
                        <a:rPr lang="en-US" sz="1800" b="1" dirty="0">
                          <a:solidFill>
                            <a:schemeClr val="bg2">
                              <a:lumMod val="10000"/>
                            </a:schemeClr>
                          </a:solidFill>
                        </a:rPr>
                        <a:t>Validation Set</a:t>
                      </a:r>
                    </a:p>
                  </a:txBody>
                  <a:tcPr marL="108947" marR="65368" marT="65368" marB="65368" anchor="ctr">
                    <a:solidFill>
                      <a:srgbClr val="FFCC00"/>
                    </a:solidFill>
                  </a:tcPr>
                </a:tc>
                <a:tc>
                  <a:txBody>
                    <a:bodyPr/>
                    <a:lstStyle/>
                    <a:p>
                      <a:pPr algn="ctr"/>
                      <a:r>
                        <a:rPr lang="en-US" sz="1800" b="1" dirty="0">
                          <a:solidFill>
                            <a:schemeClr val="bg2">
                              <a:lumMod val="10000"/>
                            </a:schemeClr>
                          </a:solidFill>
                        </a:rPr>
                        <a:t>Test Set</a:t>
                      </a:r>
                    </a:p>
                  </a:txBody>
                  <a:tcPr marL="108947" marR="65368" marT="65368" marB="65368" anchor="ctr">
                    <a:solidFill>
                      <a:srgbClr val="FFCC00"/>
                    </a:solidFill>
                  </a:tcPr>
                </a:tc>
                <a:extLst>
                  <a:ext uri="{0D108BD9-81ED-4DB2-BD59-A6C34878D82A}">
                    <a16:rowId xmlns:a16="http://schemas.microsoft.com/office/drawing/2014/main" val="4031699273"/>
                  </a:ext>
                </a:extLst>
              </a:tr>
              <a:tr h="298765">
                <a:tc rowSpan="4">
                  <a:txBody>
                    <a:bodyPr/>
                    <a:lstStyle/>
                    <a:p>
                      <a:pPr algn="ctr"/>
                      <a:r>
                        <a:rPr lang="en-US" sz="1800" b="1" dirty="0">
                          <a:solidFill>
                            <a:schemeClr val="bg2">
                              <a:lumMod val="10000"/>
                            </a:schemeClr>
                          </a:solidFill>
                        </a:rPr>
                        <a:t>DE-EN</a:t>
                      </a:r>
                      <a:br>
                        <a:rPr lang="en-US" sz="1800" b="1" dirty="0">
                          <a:solidFill>
                            <a:schemeClr val="bg2">
                              <a:lumMod val="10000"/>
                            </a:schemeClr>
                          </a:solidFill>
                        </a:rPr>
                      </a:br>
                      <a:r>
                        <a:rPr lang="en-US" sz="1800" b="1" dirty="0">
                          <a:solidFill>
                            <a:schemeClr val="bg2">
                              <a:lumMod val="10000"/>
                            </a:schemeClr>
                          </a:solidFill>
                        </a:rPr>
                        <a:t>EN-DE</a:t>
                      </a:r>
                    </a:p>
                  </a:txBody>
                  <a:tcPr marL="108947" marR="56652" marT="56652" marB="56652" anchor="ctr">
                    <a:solidFill>
                      <a:srgbClr val="FFCC00"/>
                    </a:solidFill>
                  </a:tcPr>
                </a:tc>
                <a:tc>
                  <a:txBody>
                    <a:bodyPr/>
                    <a:lstStyle/>
                    <a:p>
                      <a:pPr algn="r"/>
                      <a:r>
                        <a:rPr lang="en-US" sz="1500" dirty="0">
                          <a:solidFill>
                            <a:schemeClr val="bg2">
                              <a:lumMod val="10000"/>
                            </a:schemeClr>
                          </a:solidFill>
                        </a:rPr>
                        <a:t>30K</a:t>
                      </a:r>
                    </a:p>
                  </a:txBody>
                  <a:tcPr marL="108947" marR="56652" marT="56652" marB="56652"/>
                </a:tc>
                <a:tc>
                  <a:txBody>
                    <a:bodyPr/>
                    <a:lstStyle/>
                    <a:p>
                      <a:pPr algn="r"/>
                      <a:r>
                        <a:rPr lang="en-US" sz="1500" dirty="0">
                          <a:solidFill>
                            <a:schemeClr val="bg2">
                              <a:lumMod val="10000"/>
                            </a:schemeClr>
                          </a:solidFill>
                        </a:rPr>
                        <a:t>0.8M,     0.8M</a:t>
                      </a:r>
                    </a:p>
                  </a:txBody>
                  <a:tcPr marL="108947" marR="56652" marT="56652" marB="56652"/>
                </a:tc>
                <a:tc rowSpan="4">
                  <a:txBody>
                    <a:bodyPr/>
                    <a:lstStyle/>
                    <a:p>
                      <a:pPr algn="l"/>
                      <a:r>
                        <a:rPr lang="en-US" sz="1500" dirty="0">
                          <a:solidFill>
                            <a:schemeClr val="bg2">
                              <a:lumMod val="10000"/>
                            </a:schemeClr>
                          </a:solidFill>
                        </a:rPr>
                        <a:t>   Europarl10</a:t>
                      </a:r>
                      <a:br>
                        <a:rPr lang="en-US" sz="1500" dirty="0">
                          <a:solidFill>
                            <a:schemeClr val="bg2">
                              <a:lumMod val="10000"/>
                            </a:schemeClr>
                          </a:solidFill>
                        </a:rPr>
                      </a:br>
                      <a:r>
                        <a:rPr lang="en-US" sz="1500" dirty="0">
                          <a:solidFill>
                            <a:schemeClr val="bg2">
                              <a:lumMod val="10000"/>
                            </a:schemeClr>
                          </a:solidFill>
                        </a:rPr>
                        <a:t>    + WMT13CCrawl</a:t>
                      </a:r>
                      <a:br>
                        <a:rPr lang="en-US" sz="1500" dirty="0">
                          <a:solidFill>
                            <a:schemeClr val="bg2">
                              <a:lumMod val="10000"/>
                            </a:schemeClr>
                          </a:solidFill>
                        </a:rPr>
                      </a:br>
                      <a:r>
                        <a:rPr lang="en-US" sz="1500" dirty="0">
                          <a:solidFill>
                            <a:schemeClr val="bg2">
                              <a:lumMod val="10000"/>
                            </a:schemeClr>
                          </a:solidFill>
                        </a:rPr>
                        <a:t>    + NewsComm14</a:t>
                      </a:r>
                    </a:p>
                  </a:txBody>
                  <a:tcPr marL="108947" marR="56652" marT="56652" marB="56652" anchor="ctr"/>
                </a:tc>
                <a:tc rowSpan="4">
                  <a:txBody>
                    <a:bodyPr/>
                    <a:lstStyle/>
                    <a:p>
                      <a:pPr algn="ctr"/>
                      <a:r>
                        <a:rPr lang="en-US" sz="1500" dirty="0">
                          <a:solidFill>
                            <a:schemeClr val="bg2">
                              <a:lumMod val="10000"/>
                            </a:schemeClr>
                          </a:solidFill>
                        </a:rPr>
                        <a:t>NewsTest18</a:t>
                      </a:r>
                    </a:p>
                  </a:txBody>
                  <a:tcPr marL="108947" marR="56652" marT="56652" marB="56652" anchor="ctr"/>
                </a:tc>
                <a:tc rowSpan="4">
                  <a:txBody>
                    <a:bodyPr/>
                    <a:lstStyle/>
                    <a:p>
                      <a:pPr algn="ctr"/>
                      <a:r>
                        <a:rPr lang="en-US" sz="1500" dirty="0">
                          <a:solidFill>
                            <a:schemeClr val="bg2">
                              <a:lumMod val="10000"/>
                            </a:schemeClr>
                          </a:solidFill>
                        </a:rPr>
                        <a:t>NewsTest19</a:t>
                      </a:r>
                    </a:p>
                  </a:txBody>
                  <a:tcPr marL="108947" marR="56652" marT="56652" marB="56652" anchor="ctr"/>
                </a:tc>
                <a:extLst>
                  <a:ext uri="{0D108BD9-81ED-4DB2-BD59-A6C34878D82A}">
                    <a16:rowId xmlns:a16="http://schemas.microsoft.com/office/drawing/2014/main" val="2110033450"/>
                  </a:ext>
                </a:extLst>
              </a:tr>
              <a:tr h="298765">
                <a:tc vMerge="1">
                  <a:txBody>
                    <a:bodyPr/>
                    <a:lstStyle/>
                    <a:p>
                      <a:endParaRPr lang="en-US"/>
                    </a:p>
                  </a:txBody>
                  <a:tcPr/>
                </a:tc>
                <a:tc>
                  <a:txBody>
                    <a:bodyPr/>
                    <a:lstStyle/>
                    <a:p>
                      <a:pPr algn="r"/>
                      <a:r>
                        <a:rPr lang="en-US" sz="1500" dirty="0">
                          <a:solidFill>
                            <a:schemeClr val="bg2">
                              <a:lumMod val="10000"/>
                            </a:schemeClr>
                          </a:solidFill>
                        </a:rPr>
                        <a:t>0.5M</a:t>
                      </a:r>
                    </a:p>
                  </a:txBody>
                  <a:tcPr marL="108947" marR="56652" marT="56652" marB="56652"/>
                </a:tc>
                <a:tc>
                  <a:txBody>
                    <a:bodyPr/>
                    <a:lstStyle/>
                    <a:p>
                      <a:pPr algn="r"/>
                      <a:r>
                        <a:rPr lang="en-US" sz="1500" dirty="0">
                          <a:solidFill>
                            <a:schemeClr val="bg2">
                              <a:lumMod val="10000"/>
                            </a:schemeClr>
                          </a:solidFill>
                        </a:rPr>
                        <a:t>12.9M,   12.2M</a:t>
                      </a:r>
                    </a:p>
                  </a:txBody>
                  <a:tcPr marL="108947" marR="56652" marT="56652" marB="56652"/>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051698151"/>
                  </a:ext>
                </a:extLst>
              </a:tr>
              <a:tr h="298765">
                <a:tc vMerge="1">
                  <a:txBody>
                    <a:bodyPr/>
                    <a:lstStyle/>
                    <a:p>
                      <a:endParaRPr lang="en-US"/>
                    </a:p>
                  </a:txBody>
                  <a:tcPr/>
                </a:tc>
                <a:tc>
                  <a:txBody>
                    <a:bodyPr/>
                    <a:lstStyle/>
                    <a:p>
                      <a:pPr algn="r"/>
                      <a:r>
                        <a:rPr lang="en-US" sz="1500" dirty="0">
                          <a:solidFill>
                            <a:schemeClr val="bg2">
                              <a:lumMod val="10000"/>
                            </a:schemeClr>
                          </a:solidFill>
                        </a:rPr>
                        <a:t>1M</a:t>
                      </a:r>
                    </a:p>
                  </a:txBody>
                  <a:tcPr marL="108947" marR="56652" marT="56652" marB="56652"/>
                </a:tc>
                <a:tc>
                  <a:txBody>
                    <a:bodyPr/>
                    <a:lstStyle/>
                    <a:p>
                      <a:pPr algn="r"/>
                      <a:r>
                        <a:rPr lang="en-US" sz="1500" dirty="0">
                          <a:solidFill>
                            <a:schemeClr val="bg2">
                              <a:lumMod val="10000"/>
                            </a:schemeClr>
                          </a:solidFill>
                        </a:rPr>
                        <a:t>25.7M,   24.3M</a:t>
                      </a:r>
                    </a:p>
                  </a:txBody>
                  <a:tcPr marL="108947" marR="56652" marT="56652" marB="56652"/>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095503089"/>
                  </a:ext>
                </a:extLst>
              </a:tr>
              <a:tr h="298765">
                <a:tc vMerge="1">
                  <a:txBody>
                    <a:bodyPr/>
                    <a:lstStyle/>
                    <a:p>
                      <a:endParaRPr lang="en-US"/>
                    </a:p>
                  </a:txBody>
                  <a:tcPr/>
                </a:tc>
                <a:tc>
                  <a:txBody>
                    <a:bodyPr/>
                    <a:lstStyle/>
                    <a:p>
                      <a:pPr algn="r"/>
                      <a:r>
                        <a:rPr lang="en-US" sz="1500" dirty="0">
                          <a:solidFill>
                            <a:schemeClr val="bg2">
                              <a:lumMod val="10000"/>
                            </a:schemeClr>
                          </a:solidFill>
                        </a:rPr>
                        <a:t>4.5M</a:t>
                      </a:r>
                    </a:p>
                  </a:txBody>
                  <a:tcPr marL="108947" marR="56652" marT="56652" marB="56652"/>
                </a:tc>
                <a:tc>
                  <a:txBody>
                    <a:bodyPr/>
                    <a:lstStyle/>
                    <a:p>
                      <a:pPr algn="r"/>
                      <a:r>
                        <a:rPr lang="en-US" sz="1500" dirty="0">
                          <a:solidFill>
                            <a:schemeClr val="bg2">
                              <a:lumMod val="10000"/>
                            </a:schemeClr>
                          </a:solidFill>
                        </a:rPr>
                        <a:t>116M, 109.8M</a:t>
                      </a:r>
                    </a:p>
                  </a:txBody>
                  <a:tcPr marL="108947" marR="56652" marT="56652" marB="56652"/>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61421783"/>
                  </a:ext>
                </a:extLst>
              </a:tr>
              <a:tr h="298765">
                <a:tc rowSpan="2">
                  <a:txBody>
                    <a:bodyPr/>
                    <a:lstStyle/>
                    <a:p>
                      <a:pPr algn="ctr"/>
                      <a:r>
                        <a:rPr lang="en-US" sz="1800" b="1" dirty="0">
                          <a:solidFill>
                            <a:schemeClr val="bg2">
                              <a:lumMod val="10000"/>
                            </a:schemeClr>
                          </a:solidFill>
                        </a:rPr>
                        <a:t>EN-HI</a:t>
                      </a:r>
                    </a:p>
                  </a:txBody>
                  <a:tcPr marL="108947" marR="56652" marT="56652" marB="56652" anchor="ctr">
                    <a:solidFill>
                      <a:srgbClr val="FFCC00"/>
                    </a:solidFill>
                  </a:tcPr>
                </a:tc>
                <a:tc>
                  <a:txBody>
                    <a:bodyPr/>
                    <a:lstStyle/>
                    <a:p>
                      <a:pPr algn="r"/>
                      <a:r>
                        <a:rPr lang="en-US" sz="1500" dirty="0">
                          <a:solidFill>
                            <a:schemeClr val="bg2">
                              <a:lumMod val="10000"/>
                            </a:schemeClr>
                          </a:solidFill>
                        </a:rPr>
                        <a:t>0.5M</a:t>
                      </a:r>
                    </a:p>
                  </a:txBody>
                  <a:tcPr marL="108947" marR="56652" marT="56652" marB="56652"/>
                </a:tc>
                <a:tc>
                  <a:txBody>
                    <a:bodyPr/>
                    <a:lstStyle/>
                    <a:p>
                      <a:pPr algn="r"/>
                      <a:r>
                        <a:rPr lang="en-US" sz="1500" dirty="0">
                          <a:solidFill>
                            <a:schemeClr val="bg2">
                              <a:lumMod val="10000"/>
                            </a:schemeClr>
                          </a:solidFill>
                        </a:rPr>
                        <a:t>8M,     8.6M</a:t>
                      </a:r>
                    </a:p>
                  </a:txBody>
                  <a:tcPr marL="108947" marR="56652" marT="56652" marB="56652"/>
                </a:tc>
                <a:tc rowSpan="2">
                  <a:txBody>
                    <a:bodyPr/>
                    <a:lstStyle/>
                    <a:p>
                      <a:pPr algn="ctr"/>
                      <a:r>
                        <a:rPr lang="en-US" sz="1500" dirty="0">
                          <a:solidFill>
                            <a:schemeClr val="bg2">
                              <a:lumMod val="10000"/>
                            </a:schemeClr>
                          </a:solidFill>
                        </a:rPr>
                        <a:t>IITB Train</a:t>
                      </a:r>
                    </a:p>
                  </a:txBody>
                  <a:tcPr marL="108947" marR="56652" marT="56652" marB="56652" anchor="ctr"/>
                </a:tc>
                <a:tc rowSpan="2">
                  <a:txBody>
                    <a:bodyPr/>
                    <a:lstStyle/>
                    <a:p>
                      <a:pPr algn="ctr"/>
                      <a:r>
                        <a:rPr lang="en-US" sz="1500" dirty="0">
                          <a:solidFill>
                            <a:schemeClr val="bg2">
                              <a:lumMod val="10000"/>
                            </a:schemeClr>
                          </a:solidFill>
                        </a:rPr>
                        <a:t>IITB Dev</a:t>
                      </a:r>
                    </a:p>
                  </a:txBody>
                  <a:tcPr marL="108947" marR="56652" marT="56652" marB="56652" anchor="ctr"/>
                </a:tc>
                <a:tc rowSpan="2">
                  <a:txBody>
                    <a:bodyPr/>
                    <a:lstStyle/>
                    <a:p>
                      <a:pPr algn="ctr"/>
                      <a:r>
                        <a:rPr lang="en-US" sz="1500" dirty="0" err="1">
                          <a:solidFill>
                            <a:schemeClr val="bg2">
                              <a:lumMod val="10000"/>
                            </a:schemeClr>
                          </a:solidFill>
                        </a:rPr>
                        <a:t>IITBTest</a:t>
                      </a:r>
                      <a:endParaRPr lang="en-US" sz="1500" dirty="0">
                        <a:solidFill>
                          <a:schemeClr val="bg2">
                            <a:lumMod val="10000"/>
                          </a:schemeClr>
                        </a:solidFill>
                      </a:endParaRPr>
                    </a:p>
                  </a:txBody>
                  <a:tcPr marL="108947" marR="56652" marT="56652" marB="56652" anchor="ctr"/>
                </a:tc>
                <a:extLst>
                  <a:ext uri="{0D108BD9-81ED-4DB2-BD59-A6C34878D82A}">
                    <a16:rowId xmlns:a16="http://schemas.microsoft.com/office/drawing/2014/main" val="3823733501"/>
                  </a:ext>
                </a:extLst>
              </a:tr>
              <a:tr h="298765">
                <a:tc vMerge="1">
                  <a:txBody>
                    <a:bodyPr/>
                    <a:lstStyle/>
                    <a:p>
                      <a:endParaRPr lang="en-US"/>
                    </a:p>
                  </a:txBody>
                  <a:tcPr/>
                </a:tc>
                <a:tc>
                  <a:txBody>
                    <a:bodyPr/>
                    <a:lstStyle/>
                    <a:p>
                      <a:pPr algn="r"/>
                      <a:r>
                        <a:rPr lang="en-US" sz="1500" dirty="0">
                          <a:solidFill>
                            <a:schemeClr val="bg2">
                              <a:lumMod val="10000"/>
                            </a:schemeClr>
                          </a:solidFill>
                        </a:rPr>
                        <a:t>1.3M</a:t>
                      </a:r>
                    </a:p>
                  </a:txBody>
                  <a:tcPr marL="108947" marR="56652" marT="56652" marB="56652"/>
                </a:tc>
                <a:tc>
                  <a:txBody>
                    <a:bodyPr/>
                    <a:lstStyle/>
                    <a:p>
                      <a:pPr algn="r"/>
                      <a:r>
                        <a:rPr lang="en-US" sz="1500" dirty="0">
                          <a:solidFill>
                            <a:schemeClr val="bg2">
                              <a:lumMod val="10000"/>
                            </a:schemeClr>
                          </a:solidFill>
                        </a:rPr>
                        <a:t>21M,  22.5M</a:t>
                      </a:r>
                    </a:p>
                  </a:txBody>
                  <a:tcPr marL="108947" marR="56652" marT="56652" marB="56652"/>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432546454"/>
                  </a:ext>
                </a:extLst>
              </a:tr>
              <a:tr h="462366">
                <a:tc>
                  <a:txBody>
                    <a:bodyPr/>
                    <a:lstStyle/>
                    <a:p>
                      <a:pPr algn="ctr"/>
                      <a:r>
                        <a:rPr lang="en-US" sz="1800" b="1" dirty="0">
                          <a:solidFill>
                            <a:schemeClr val="bg2">
                              <a:lumMod val="10000"/>
                            </a:schemeClr>
                          </a:solidFill>
                        </a:rPr>
                        <a:t>EN-LT</a:t>
                      </a:r>
                    </a:p>
                  </a:txBody>
                  <a:tcPr marL="108947" marR="56652" marT="56652" marB="56652" anchor="ctr">
                    <a:solidFill>
                      <a:srgbClr val="FFCC00"/>
                    </a:solidFill>
                  </a:tcPr>
                </a:tc>
                <a:tc>
                  <a:txBody>
                    <a:bodyPr/>
                    <a:lstStyle/>
                    <a:p>
                      <a:pPr algn="r"/>
                      <a:r>
                        <a:rPr lang="en-US" sz="1500" dirty="0">
                          <a:solidFill>
                            <a:schemeClr val="bg2">
                              <a:lumMod val="10000"/>
                            </a:schemeClr>
                          </a:solidFill>
                        </a:rPr>
                        <a:t>0.6M</a:t>
                      </a:r>
                    </a:p>
                  </a:txBody>
                  <a:tcPr marL="108947" marR="56652" marT="56652" marB="56652"/>
                </a:tc>
                <a:tc>
                  <a:txBody>
                    <a:bodyPr/>
                    <a:lstStyle/>
                    <a:p>
                      <a:pPr algn="r"/>
                      <a:r>
                        <a:rPr lang="en-US" sz="1500" dirty="0">
                          <a:solidFill>
                            <a:schemeClr val="bg2">
                              <a:lumMod val="10000"/>
                            </a:schemeClr>
                          </a:solidFill>
                        </a:rPr>
                        <a:t>17M,  13.4M</a:t>
                      </a:r>
                    </a:p>
                  </a:txBody>
                  <a:tcPr marL="108947" marR="56652" marT="56652" marB="56652"/>
                </a:tc>
                <a:tc>
                  <a:txBody>
                    <a:bodyPr/>
                    <a:lstStyle/>
                    <a:p>
                      <a:pPr algn="ctr"/>
                      <a:r>
                        <a:rPr lang="en-US" sz="1500" dirty="0">
                          <a:solidFill>
                            <a:schemeClr val="bg2">
                              <a:lumMod val="10000"/>
                            </a:schemeClr>
                          </a:solidFill>
                        </a:rPr>
                        <a:t>Europarl10</a:t>
                      </a:r>
                    </a:p>
                  </a:txBody>
                  <a:tcPr marL="108947" marR="56652" marT="56652" marB="56652" anchor="ctr"/>
                </a:tc>
                <a:tc>
                  <a:txBody>
                    <a:bodyPr/>
                    <a:lstStyle/>
                    <a:p>
                      <a:pPr algn="ctr"/>
                      <a:r>
                        <a:rPr lang="en-US" sz="1500" dirty="0">
                          <a:solidFill>
                            <a:schemeClr val="bg2">
                              <a:lumMod val="10000"/>
                            </a:schemeClr>
                          </a:solidFill>
                        </a:rPr>
                        <a:t>NewsDev19</a:t>
                      </a:r>
                    </a:p>
                  </a:txBody>
                  <a:tcPr marL="108947" marR="56652" marT="56652" marB="56652" anchor="ctr"/>
                </a:tc>
                <a:tc>
                  <a:txBody>
                    <a:bodyPr/>
                    <a:lstStyle/>
                    <a:p>
                      <a:pPr algn="ctr"/>
                      <a:r>
                        <a:rPr lang="en-US" sz="1500" dirty="0">
                          <a:solidFill>
                            <a:schemeClr val="bg2">
                              <a:lumMod val="10000"/>
                            </a:schemeClr>
                          </a:solidFill>
                        </a:rPr>
                        <a:t>NewsDev19</a:t>
                      </a:r>
                    </a:p>
                  </a:txBody>
                  <a:tcPr marL="108947" marR="56652" marT="56652" marB="56652" anchor="ctr"/>
                </a:tc>
                <a:extLst>
                  <a:ext uri="{0D108BD9-81ED-4DB2-BD59-A6C34878D82A}">
                    <a16:rowId xmlns:a16="http://schemas.microsoft.com/office/drawing/2014/main" val="559266870"/>
                  </a:ext>
                </a:extLst>
              </a:tr>
            </a:tbl>
          </a:graphicData>
        </a:graphic>
      </p:graphicFrame>
      <p:sp>
        <p:nvSpPr>
          <p:cNvPr id="5" name="TextBox 4">
            <a:extLst>
              <a:ext uri="{FF2B5EF4-FFF2-40B4-BE49-F238E27FC236}">
                <a16:creationId xmlns:a16="http://schemas.microsoft.com/office/drawing/2014/main" id="{40F398C5-D19E-7146-949C-CBDD5A0235D1}"/>
              </a:ext>
            </a:extLst>
          </p:cNvPr>
          <p:cNvSpPr txBox="1"/>
          <p:nvPr/>
        </p:nvSpPr>
        <p:spPr>
          <a:xfrm>
            <a:off x="375070" y="4429883"/>
            <a:ext cx="7049963" cy="369332"/>
          </a:xfrm>
          <a:prstGeom prst="rect">
            <a:avLst/>
          </a:prstGeom>
          <a:noFill/>
        </p:spPr>
        <p:txBody>
          <a:bodyPr wrap="square" rtlCol="0">
            <a:spAutoFit/>
          </a:bodyPr>
          <a:lstStyle/>
          <a:p>
            <a:r>
              <a:rPr lang="en-US" dirty="0">
                <a:solidFill>
                  <a:schemeClr val="bg2">
                    <a:lumMod val="10000"/>
                  </a:schemeClr>
                </a:solidFill>
              </a:rPr>
              <a:t>4 target languages; a total of 11  data sets          x 10  vocabulary sizes</a:t>
            </a:r>
          </a:p>
        </p:txBody>
      </p:sp>
    </p:spTree>
    <p:extLst>
      <p:ext uri="{BB962C8B-B14F-4D97-AF65-F5344CB8AC3E}">
        <p14:creationId xmlns:p14="http://schemas.microsoft.com/office/powerpoint/2010/main" val="1674522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0E11-6078-1D43-8285-137011A95E67}"/>
              </a:ext>
            </a:extLst>
          </p:cNvPr>
          <p:cNvSpPr>
            <a:spLocks noGrp="1"/>
          </p:cNvSpPr>
          <p:nvPr>
            <p:ph type="title"/>
          </p:nvPr>
        </p:nvSpPr>
        <p:spPr/>
        <p:txBody>
          <a:bodyPr/>
          <a:lstStyle/>
          <a:p>
            <a:r>
              <a:rPr lang="en-US" dirty="0"/>
              <a:t>MT Evaluation</a:t>
            </a:r>
          </a:p>
        </p:txBody>
      </p:sp>
      <p:sp>
        <p:nvSpPr>
          <p:cNvPr id="3" name="Content Placeholder 2">
            <a:extLst>
              <a:ext uri="{FF2B5EF4-FFF2-40B4-BE49-F238E27FC236}">
                <a16:creationId xmlns:a16="http://schemas.microsoft.com/office/drawing/2014/main" id="{3435888C-30BA-EA4F-BCBD-E2DE85B70011}"/>
              </a:ext>
            </a:extLst>
          </p:cNvPr>
          <p:cNvSpPr>
            <a:spLocks noGrp="1"/>
          </p:cNvSpPr>
          <p:nvPr>
            <p:ph idx="13"/>
          </p:nvPr>
        </p:nvSpPr>
        <p:spPr>
          <a:xfrm>
            <a:off x="628651" y="1248768"/>
            <a:ext cx="1857051" cy="2683320"/>
          </a:xfrm>
        </p:spPr>
        <p:txBody>
          <a:bodyPr>
            <a:normAutofit fontScale="70000" lnSpcReduction="20000"/>
          </a:bodyPr>
          <a:lstStyle/>
          <a:p>
            <a:r>
              <a:rPr lang="en-US" dirty="0">
                <a:highlight>
                  <a:srgbClr val="FFFF00"/>
                </a:highlight>
              </a:rPr>
              <a:t>BLEU</a:t>
            </a:r>
            <a:r>
              <a:rPr lang="en-US" dirty="0"/>
              <a:t> </a:t>
            </a:r>
          </a:p>
          <a:p>
            <a:r>
              <a:rPr lang="en-US" dirty="0"/>
              <a:t>TER</a:t>
            </a:r>
          </a:p>
          <a:p>
            <a:r>
              <a:rPr lang="en-US" dirty="0">
                <a:highlight>
                  <a:srgbClr val="FFFF00"/>
                </a:highlight>
              </a:rPr>
              <a:t>ChrF1</a:t>
            </a:r>
          </a:p>
          <a:p>
            <a:pPr marL="0" indent="0">
              <a:buNone/>
            </a:pPr>
            <a:r>
              <a:rPr lang="en-US" dirty="0"/>
              <a:t>…. </a:t>
            </a:r>
          </a:p>
          <a:p>
            <a:r>
              <a:rPr lang="en-US" dirty="0"/>
              <a:t>METEOR</a:t>
            </a:r>
          </a:p>
          <a:p>
            <a:r>
              <a:rPr lang="en-US" dirty="0"/>
              <a:t>BEER</a:t>
            </a:r>
          </a:p>
          <a:p>
            <a:r>
              <a:rPr lang="en-US" dirty="0" err="1"/>
              <a:t>YiSi</a:t>
            </a:r>
            <a:endParaRPr lang="en-US" dirty="0"/>
          </a:p>
          <a:p>
            <a:r>
              <a:rPr lang="en-US" dirty="0">
                <a:highlight>
                  <a:srgbClr val="FFFF00"/>
                </a:highlight>
              </a:rPr>
              <a:t>BLEURT</a:t>
            </a:r>
            <a:br>
              <a:rPr lang="en-US" dirty="0"/>
            </a:br>
            <a:r>
              <a:rPr lang="en-US" dirty="0"/>
              <a:t>….</a:t>
            </a:r>
          </a:p>
          <a:p>
            <a:endParaRPr lang="en-US" dirty="0"/>
          </a:p>
        </p:txBody>
      </p:sp>
      <p:graphicFrame>
        <p:nvGraphicFramePr>
          <p:cNvPr id="4" name="Table 4">
            <a:extLst>
              <a:ext uri="{FF2B5EF4-FFF2-40B4-BE49-F238E27FC236}">
                <a16:creationId xmlns:a16="http://schemas.microsoft.com/office/drawing/2014/main" id="{B2C70FBE-0F1C-804C-B6DA-57E01884C7D0}"/>
              </a:ext>
            </a:extLst>
          </p:cNvPr>
          <p:cNvGraphicFramePr>
            <a:graphicFrameLocks noGrp="1"/>
          </p:cNvGraphicFramePr>
          <p:nvPr>
            <p:extLst>
              <p:ext uri="{D42A27DB-BD31-4B8C-83A1-F6EECF244321}">
                <p14:modId xmlns:p14="http://schemas.microsoft.com/office/powerpoint/2010/main" val="3465721898"/>
              </p:ext>
            </p:extLst>
          </p:nvPr>
        </p:nvGraphicFramePr>
        <p:xfrm>
          <a:off x="4224630" y="1081121"/>
          <a:ext cx="4290719" cy="2423112"/>
        </p:xfrm>
        <a:graphic>
          <a:graphicData uri="http://schemas.openxmlformats.org/drawingml/2006/table">
            <a:tbl>
              <a:tblPr>
                <a:tableStyleId>{616DA210-FB5B-4158-B5E0-FEB733F419BA}</a:tableStyleId>
              </a:tblPr>
              <a:tblGrid>
                <a:gridCol w="943371">
                  <a:extLst>
                    <a:ext uri="{9D8B030D-6E8A-4147-A177-3AD203B41FA5}">
                      <a16:colId xmlns:a16="http://schemas.microsoft.com/office/drawing/2014/main" val="235768616"/>
                    </a:ext>
                  </a:extLst>
                </a:gridCol>
                <a:gridCol w="756010">
                  <a:extLst>
                    <a:ext uri="{9D8B030D-6E8A-4147-A177-3AD203B41FA5}">
                      <a16:colId xmlns:a16="http://schemas.microsoft.com/office/drawing/2014/main" val="1189451837"/>
                    </a:ext>
                  </a:extLst>
                </a:gridCol>
                <a:gridCol w="2591338">
                  <a:extLst>
                    <a:ext uri="{9D8B030D-6E8A-4147-A177-3AD203B41FA5}">
                      <a16:colId xmlns:a16="http://schemas.microsoft.com/office/drawing/2014/main" val="4287254788"/>
                    </a:ext>
                  </a:extLst>
                </a:gridCol>
              </a:tblGrid>
              <a:tr h="0">
                <a:tc>
                  <a:txBody>
                    <a:bodyPr/>
                    <a:lstStyle/>
                    <a:p>
                      <a:r>
                        <a:rPr lang="en-US" sz="1100" dirty="0">
                          <a:solidFill>
                            <a:schemeClr val="tx2"/>
                          </a:solidFill>
                        </a:rPr>
                        <a:t>Reference:</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r>
                        <a:rPr lang="en-US" sz="1100" dirty="0">
                          <a:solidFill>
                            <a:schemeClr val="tx2"/>
                          </a:solidFill>
                        </a:rPr>
                        <a:t>You must be a doctor.</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772215179"/>
                  </a:ext>
                </a:extLst>
              </a:tr>
              <a:tr h="139047">
                <a:tc>
                  <a:txBody>
                    <a:bodyPr/>
                    <a:lstStyle/>
                    <a:p>
                      <a:r>
                        <a:rPr lang="en-US" sz="1100" dirty="0">
                          <a:solidFill>
                            <a:schemeClr val="tx2"/>
                          </a:solidFill>
                        </a:rPr>
                        <a:t>Hypothesis:</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r>
                        <a:rPr lang="en-US" sz="1100" dirty="0">
                          <a:solidFill>
                            <a:schemeClr val="tx2"/>
                          </a:solidFill>
                        </a:rPr>
                        <a:t>______ must be a doctor.</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1479283039"/>
                  </a:ext>
                </a:extLst>
              </a:tr>
              <a:tr h="139047">
                <a:tc>
                  <a:txBody>
                    <a:bodyPr/>
                    <a:lstStyle/>
                    <a:p>
                      <a:endParaRPr lang="en-US" sz="1100" dirty="0">
                        <a:solidFill>
                          <a:schemeClr val="tx2"/>
                        </a:solidFill>
                      </a:endParaRP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solidFill>
                            <a:schemeClr val="tx2"/>
                          </a:solidFill>
                        </a:rPr>
                        <a:t>He</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solidFill>
                            <a:schemeClr val="tx2"/>
                          </a:solidFill>
                        </a:rPr>
                        <a:t>  -0.74</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51951034"/>
                  </a:ext>
                </a:extLst>
              </a:tr>
              <a:tr h="139047">
                <a:tc>
                  <a:txBody>
                    <a:bodyPr/>
                    <a:lstStyle/>
                    <a:p>
                      <a:endParaRPr lang="en-US" sz="1100" dirty="0">
                        <a:solidFill>
                          <a:schemeClr val="tx2"/>
                        </a:solidFill>
                      </a:endParaRP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solidFill>
                            <a:schemeClr val="tx2"/>
                          </a:solidFill>
                        </a:rPr>
                        <a:t>Joe</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solidFill>
                            <a:schemeClr val="tx2"/>
                          </a:solidFill>
                        </a:rPr>
                        <a:t>  -0.98</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42932270"/>
                  </a:ext>
                </a:extLst>
              </a:tr>
              <a:tr h="139047">
                <a:tc>
                  <a:txBody>
                    <a:bodyPr/>
                    <a:lstStyle/>
                    <a:p>
                      <a:endParaRPr lang="en-US" sz="1100" dirty="0">
                        <a:solidFill>
                          <a:schemeClr val="tx2"/>
                        </a:solidFill>
                      </a:endParaRP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solidFill>
                            <a:schemeClr val="tx2"/>
                          </a:solidFill>
                        </a:rPr>
                        <a:t>Sue</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solidFill>
                            <a:schemeClr val="tx2"/>
                          </a:solidFill>
                        </a:rPr>
                        <a:t>  -1.04</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85809115"/>
                  </a:ext>
                </a:extLst>
              </a:tr>
              <a:tr h="139047">
                <a:tc>
                  <a:txBody>
                    <a:bodyPr/>
                    <a:lstStyle/>
                    <a:p>
                      <a:endParaRPr lang="en-US" sz="1100" dirty="0">
                        <a:solidFill>
                          <a:schemeClr val="tx2"/>
                        </a:solidFill>
                      </a:endParaRP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solidFill>
                            <a:schemeClr val="tx2"/>
                          </a:solidFill>
                        </a:rPr>
                        <a:t>She</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solidFill>
                            <a:schemeClr val="tx2"/>
                          </a:solidFill>
                        </a:rPr>
                        <a:t>  -1.10</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9883182"/>
                  </a:ext>
                </a:extLst>
              </a:tr>
              <a:tr h="139047">
                <a:tc>
                  <a:txBody>
                    <a:bodyPr/>
                    <a:lstStyle/>
                    <a:p>
                      <a:r>
                        <a:rPr lang="en-US" sz="1100" dirty="0">
                          <a:solidFill>
                            <a:schemeClr val="tx2"/>
                          </a:solidFill>
                        </a:rPr>
                        <a:t>Reference:</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r>
                        <a:rPr lang="en-US" sz="1100" dirty="0">
                          <a:solidFill>
                            <a:schemeClr val="tx2"/>
                          </a:solidFill>
                        </a:rPr>
                        <a:t>It is the greatest country in the world.</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2201731213"/>
                  </a:ext>
                </a:extLst>
              </a:tr>
              <a:tr h="139047">
                <a:tc>
                  <a:txBody>
                    <a:bodyPr/>
                    <a:lstStyle/>
                    <a:p>
                      <a:r>
                        <a:rPr lang="en-US" sz="1100" dirty="0">
                          <a:solidFill>
                            <a:schemeClr val="tx2"/>
                          </a:solidFill>
                        </a:rPr>
                        <a:t>Hypothesis:</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r>
                        <a:rPr lang="en-US" sz="1100" dirty="0">
                          <a:solidFill>
                            <a:schemeClr val="tx2"/>
                          </a:solidFill>
                        </a:rPr>
                        <a:t>______ is the greatest country in the world.</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1434715437"/>
                  </a:ext>
                </a:extLst>
              </a:tr>
              <a:tr h="139047">
                <a:tc>
                  <a:txBody>
                    <a:bodyPr/>
                    <a:lstStyle/>
                    <a:p>
                      <a:endParaRPr lang="en-US" sz="1100" dirty="0">
                        <a:solidFill>
                          <a:schemeClr val="tx2"/>
                        </a:solidFill>
                      </a:endParaRP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solidFill>
                            <a:schemeClr val="tx2"/>
                          </a:solidFill>
                        </a:rPr>
                        <a:t>France</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solidFill>
                            <a:schemeClr val="tx2"/>
                          </a:solidFill>
                        </a:rPr>
                        <a:t>  -0.02</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3563234"/>
                  </a:ext>
                </a:extLst>
              </a:tr>
              <a:tr h="139047">
                <a:tc>
                  <a:txBody>
                    <a:bodyPr/>
                    <a:lstStyle/>
                    <a:p>
                      <a:endParaRPr lang="en-US" sz="1100" dirty="0">
                        <a:solidFill>
                          <a:schemeClr val="tx2"/>
                        </a:solidFill>
                      </a:endParaRP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solidFill>
                            <a:schemeClr val="tx2"/>
                          </a:solidFill>
                        </a:rPr>
                        <a:t>America</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solidFill>
                            <a:schemeClr val="tx2"/>
                          </a:solidFill>
                        </a:rPr>
                        <a:t>  -0.06</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17803994"/>
                  </a:ext>
                </a:extLst>
              </a:tr>
              <a:tr h="139047">
                <a:tc>
                  <a:txBody>
                    <a:bodyPr/>
                    <a:lstStyle/>
                    <a:p>
                      <a:endParaRPr lang="en-US" sz="1100" dirty="0">
                        <a:solidFill>
                          <a:schemeClr val="tx2"/>
                        </a:solidFill>
                      </a:endParaRP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solidFill>
                            <a:schemeClr val="tx2"/>
                          </a:solidFill>
                        </a:rPr>
                        <a:t>Russia</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solidFill>
                            <a:schemeClr val="tx2"/>
                          </a:solidFill>
                        </a:rPr>
                        <a:t>  -0.16</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6706879"/>
                  </a:ext>
                </a:extLst>
              </a:tr>
              <a:tr h="139047">
                <a:tc>
                  <a:txBody>
                    <a:bodyPr/>
                    <a:lstStyle/>
                    <a:p>
                      <a:endParaRPr lang="en-US" sz="1100" dirty="0">
                        <a:solidFill>
                          <a:schemeClr val="tx2"/>
                        </a:solidFill>
                      </a:endParaRP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solidFill>
                            <a:schemeClr val="tx2"/>
                          </a:solidFill>
                        </a:rPr>
                        <a:t>Canada</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100" dirty="0">
                          <a:solidFill>
                            <a:schemeClr val="tx2"/>
                          </a:solidFill>
                        </a:rPr>
                        <a:t>  -0.31</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49018964"/>
                  </a:ext>
                </a:extLst>
              </a:tr>
            </a:tbl>
          </a:graphicData>
        </a:graphic>
      </p:graphicFrame>
      <p:sp>
        <p:nvSpPr>
          <p:cNvPr id="7" name="TextBox 6">
            <a:extLst>
              <a:ext uri="{FF2B5EF4-FFF2-40B4-BE49-F238E27FC236}">
                <a16:creationId xmlns:a16="http://schemas.microsoft.com/office/drawing/2014/main" id="{B2EBF61A-84E3-2448-AE02-9303FEF3ECCC}"/>
              </a:ext>
            </a:extLst>
          </p:cNvPr>
          <p:cNvSpPr txBox="1"/>
          <p:nvPr/>
        </p:nvSpPr>
        <p:spPr>
          <a:xfrm>
            <a:off x="5168081" y="3515566"/>
            <a:ext cx="2293385" cy="276999"/>
          </a:xfrm>
          <a:prstGeom prst="rect">
            <a:avLst/>
          </a:prstGeom>
          <a:noFill/>
        </p:spPr>
        <p:txBody>
          <a:bodyPr wrap="none" rtlCol="0">
            <a:spAutoFit/>
          </a:bodyPr>
          <a:lstStyle/>
          <a:p>
            <a:pPr algn="ctr"/>
            <a:r>
              <a:rPr lang="en-US" sz="1200" i="1" dirty="0">
                <a:solidFill>
                  <a:schemeClr val="accent1"/>
                </a:solidFill>
              </a:rPr>
              <a:t>Demo of BLEURT’s internal biases.</a:t>
            </a:r>
          </a:p>
        </p:txBody>
      </p:sp>
      <p:sp>
        <p:nvSpPr>
          <p:cNvPr id="9" name="TextBox 8">
            <a:extLst>
              <a:ext uri="{FF2B5EF4-FFF2-40B4-BE49-F238E27FC236}">
                <a16:creationId xmlns:a16="http://schemas.microsoft.com/office/drawing/2014/main" id="{737C37CF-520E-EF46-BC78-490D10C155AF}"/>
              </a:ext>
            </a:extLst>
          </p:cNvPr>
          <p:cNvSpPr txBox="1"/>
          <p:nvPr/>
        </p:nvSpPr>
        <p:spPr>
          <a:xfrm>
            <a:off x="628650" y="3826613"/>
            <a:ext cx="7099963" cy="923330"/>
          </a:xfrm>
          <a:prstGeom prst="rect">
            <a:avLst/>
          </a:prstGeom>
          <a:noFill/>
        </p:spPr>
        <p:txBody>
          <a:bodyPr wrap="square" rtlCol="0">
            <a:spAutoFit/>
          </a:bodyPr>
          <a:lstStyle/>
          <a:p>
            <a:r>
              <a:rPr lang="en-US" i="1" dirty="0">
                <a:sym typeface="Wingdings" pitchFamily="2" charset="2"/>
              </a:rPr>
              <a:t>Model-free metrics  have overlooked the “imbalanced” part. </a:t>
            </a:r>
            <a:br>
              <a:rPr lang="en-US" i="1" dirty="0">
                <a:sym typeface="Wingdings" pitchFamily="2" charset="2"/>
              </a:rPr>
            </a:br>
            <a:r>
              <a:rPr lang="en-US" i="1" dirty="0">
                <a:sym typeface="Wingdings" pitchFamily="2" charset="2"/>
              </a:rPr>
              <a:t>Model-based metrics are expensive, opaque and biased. </a:t>
            </a:r>
            <a:br>
              <a:rPr lang="en-US" i="1" dirty="0">
                <a:sym typeface="Wingdings" pitchFamily="2" charset="2"/>
              </a:rPr>
            </a:br>
            <a:r>
              <a:rPr lang="en-US" i="1" dirty="0">
                <a:sym typeface="Wingdings" pitchFamily="2" charset="2"/>
              </a:rPr>
              <a:t>Q3: Can we evaluate MT as classifier on imbalanced test set? </a:t>
            </a:r>
          </a:p>
        </p:txBody>
      </p:sp>
    </p:spTree>
    <p:extLst>
      <p:ext uri="{BB962C8B-B14F-4D97-AF65-F5344CB8AC3E}">
        <p14:creationId xmlns:p14="http://schemas.microsoft.com/office/powerpoint/2010/main" val="16975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AC67-7FCE-724A-8D03-5B71CBE87106}"/>
              </a:ext>
            </a:extLst>
          </p:cNvPr>
          <p:cNvSpPr>
            <a:spLocks noGrp="1"/>
          </p:cNvSpPr>
          <p:nvPr>
            <p:ph type="title"/>
          </p:nvPr>
        </p:nvSpPr>
        <p:spPr/>
        <p:txBody>
          <a:bodyPr/>
          <a:lstStyle/>
          <a:p>
            <a:r>
              <a:rPr lang="en-US" dirty="0"/>
              <a:t>WMT Metrics</a:t>
            </a:r>
          </a:p>
        </p:txBody>
      </p:sp>
      <p:graphicFrame>
        <p:nvGraphicFramePr>
          <p:cNvPr id="6" name="Chart 5">
            <a:extLst>
              <a:ext uri="{FF2B5EF4-FFF2-40B4-BE49-F238E27FC236}">
                <a16:creationId xmlns:a16="http://schemas.microsoft.com/office/drawing/2014/main" id="{BEE3E314-28D6-1345-AC40-3E24A85B8DAA}"/>
              </a:ext>
            </a:extLst>
          </p:cNvPr>
          <p:cNvGraphicFramePr>
            <a:graphicFrameLocks/>
          </p:cNvGraphicFramePr>
          <p:nvPr>
            <p:extLst>
              <p:ext uri="{D42A27DB-BD31-4B8C-83A1-F6EECF244321}">
                <p14:modId xmlns:p14="http://schemas.microsoft.com/office/powerpoint/2010/main" val="3601425689"/>
              </p:ext>
            </p:extLst>
          </p:nvPr>
        </p:nvGraphicFramePr>
        <p:xfrm>
          <a:off x="172023" y="1055281"/>
          <a:ext cx="8799954" cy="3604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108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1" fill="hold" grpId="0" nodeType="clickEffect">
                                  <p:stCondLst>
                                    <p:cond delay="0"/>
                                  </p:stCondLst>
                                  <p:childTnLst>
                                    <p:set>
                                      <p:cBhvr>
                                        <p:cTn id="10" dur="1" fill="hold">
                                          <p:stCondLst>
                                            <p:cond delay="0"/>
                                          </p:stCondLst>
                                        </p:cTn>
                                        <p:tgtEl>
                                          <p:spTgt spid="6">
                                            <p:graphicEl>
                                              <a:chart seriesIdx="-4" categoryIdx="0" bldStep="category"/>
                                            </p:graphicEl>
                                          </p:spTgt>
                                        </p:tgtEl>
                                        <p:attrNameLst>
                                          <p:attrName>style.visibility</p:attrName>
                                        </p:attrNameLst>
                                      </p:cBhvr>
                                      <p:to>
                                        <p:strVal val="visible"/>
                                      </p:to>
                                    </p:set>
                                    <p:anim calcmode="lin" valueType="num">
                                      <p:cBhvr additive="base">
                                        <p:cTn id="11" dur="500"/>
                                        <p:tgtEl>
                                          <p:spTgt spid="6">
                                            <p:graphicEl>
                                              <a:chart seriesIdx="-4" categoryIdx="0" bldStep="category"/>
                                            </p:graphicEl>
                                          </p:spTgt>
                                        </p:tgtEl>
                                        <p:attrNameLst>
                                          <p:attrName>ppt_y</p:attrName>
                                        </p:attrNameLst>
                                      </p:cBhvr>
                                      <p:tavLst>
                                        <p:tav tm="0">
                                          <p:val>
                                            <p:strVal val="#ppt_y-#ppt_h*1.125000"/>
                                          </p:val>
                                        </p:tav>
                                        <p:tav tm="100000">
                                          <p:val>
                                            <p:strVal val="#ppt_y"/>
                                          </p:val>
                                        </p:tav>
                                      </p:tavLst>
                                    </p:anim>
                                    <p:animEffect transition="in" filter="wipe(down)">
                                      <p:cBhvr>
                                        <p:cTn id="12" dur="500"/>
                                        <p:tgtEl>
                                          <p:spTgt spid="6">
                                            <p:graphicEl>
                                              <a:chart seriesIdx="-4" categoryIdx="0"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6">
                                            <p:graphicEl>
                                              <a:chart seriesIdx="-4" categoryIdx="1" bldStep="category"/>
                                            </p:graphicEl>
                                          </p:spTgt>
                                        </p:tgtEl>
                                        <p:attrNameLst>
                                          <p:attrName>style.visibility</p:attrName>
                                        </p:attrNameLst>
                                      </p:cBhvr>
                                      <p:to>
                                        <p:strVal val="visible"/>
                                      </p:to>
                                    </p:set>
                                    <p:anim calcmode="lin" valueType="num">
                                      <p:cBhvr additive="base">
                                        <p:cTn id="17" dur="500"/>
                                        <p:tgtEl>
                                          <p:spTgt spid="6">
                                            <p:graphicEl>
                                              <a:chart seriesIdx="-4" categoryIdx="1" bldStep="category"/>
                                            </p:graphicEl>
                                          </p:spTgt>
                                        </p:tgtEl>
                                        <p:attrNameLst>
                                          <p:attrName>ppt_x</p:attrName>
                                        </p:attrNameLst>
                                      </p:cBhvr>
                                      <p:tavLst>
                                        <p:tav tm="0">
                                          <p:val>
                                            <p:strVal val="#ppt_x-#ppt_w*1.125000"/>
                                          </p:val>
                                        </p:tav>
                                        <p:tav tm="100000">
                                          <p:val>
                                            <p:strVal val="#ppt_x"/>
                                          </p:val>
                                        </p:tav>
                                      </p:tavLst>
                                    </p:anim>
                                    <p:animEffect transition="in" filter="wipe(right)">
                                      <p:cBhvr>
                                        <p:cTn id="18" dur="500"/>
                                        <p:tgtEl>
                                          <p:spTgt spid="6">
                                            <p:graphicEl>
                                              <a:chart seriesIdx="-4" categoryIdx="1" bldStep="category"/>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6">
                                            <p:graphicEl>
                                              <a:chart seriesIdx="-4" categoryIdx="2" bldStep="category"/>
                                            </p:graphicEl>
                                          </p:spTgt>
                                        </p:tgtEl>
                                        <p:attrNameLst>
                                          <p:attrName>style.visibility</p:attrName>
                                        </p:attrNameLst>
                                      </p:cBhvr>
                                      <p:to>
                                        <p:strVal val="visible"/>
                                      </p:to>
                                    </p:set>
                                    <p:anim calcmode="lin" valueType="num">
                                      <p:cBhvr additive="base">
                                        <p:cTn id="23" dur="500"/>
                                        <p:tgtEl>
                                          <p:spTgt spid="6">
                                            <p:graphicEl>
                                              <a:chart seriesIdx="-4" categoryIdx="2" bldStep="category"/>
                                            </p:graphicEl>
                                          </p:spTgt>
                                        </p:tgtEl>
                                        <p:attrNameLst>
                                          <p:attrName>ppt_x</p:attrName>
                                        </p:attrNameLst>
                                      </p:cBhvr>
                                      <p:tavLst>
                                        <p:tav tm="0">
                                          <p:val>
                                            <p:strVal val="#ppt_x-#ppt_w*1.125000"/>
                                          </p:val>
                                        </p:tav>
                                        <p:tav tm="100000">
                                          <p:val>
                                            <p:strVal val="#ppt_x"/>
                                          </p:val>
                                        </p:tav>
                                      </p:tavLst>
                                    </p:anim>
                                    <p:animEffect transition="in" filter="wipe(right)">
                                      <p:cBhvr>
                                        <p:cTn id="24" dur="500"/>
                                        <p:tgtEl>
                                          <p:spTgt spid="6">
                                            <p:graphicEl>
                                              <a:chart seriesIdx="-4" categoryIdx="2" bldStep="category"/>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1" fill="hold" grpId="0" nodeType="clickEffect">
                                  <p:stCondLst>
                                    <p:cond delay="0"/>
                                  </p:stCondLst>
                                  <p:childTnLst>
                                    <p:set>
                                      <p:cBhvr>
                                        <p:cTn id="28" dur="1" fill="hold">
                                          <p:stCondLst>
                                            <p:cond delay="0"/>
                                          </p:stCondLst>
                                        </p:cTn>
                                        <p:tgtEl>
                                          <p:spTgt spid="6">
                                            <p:graphicEl>
                                              <a:chart seriesIdx="-4" categoryIdx="3" bldStep="category"/>
                                            </p:graphicEl>
                                          </p:spTgt>
                                        </p:tgtEl>
                                        <p:attrNameLst>
                                          <p:attrName>style.visibility</p:attrName>
                                        </p:attrNameLst>
                                      </p:cBhvr>
                                      <p:to>
                                        <p:strVal val="visible"/>
                                      </p:to>
                                    </p:set>
                                    <p:anim calcmode="lin" valueType="num">
                                      <p:cBhvr additive="base">
                                        <p:cTn id="29" dur="500"/>
                                        <p:tgtEl>
                                          <p:spTgt spid="6">
                                            <p:graphicEl>
                                              <a:chart seriesIdx="-4" categoryIdx="3" bldStep="category"/>
                                            </p:graphicEl>
                                          </p:spTgt>
                                        </p:tgtEl>
                                        <p:attrNameLst>
                                          <p:attrName>ppt_y</p:attrName>
                                        </p:attrNameLst>
                                      </p:cBhvr>
                                      <p:tavLst>
                                        <p:tav tm="0">
                                          <p:val>
                                            <p:strVal val="#ppt_y-#ppt_h*1.125000"/>
                                          </p:val>
                                        </p:tav>
                                        <p:tav tm="100000">
                                          <p:val>
                                            <p:strVal val="#ppt_y"/>
                                          </p:val>
                                        </p:tav>
                                      </p:tavLst>
                                    </p:anim>
                                    <p:animEffect transition="in" filter="wipe(down)">
                                      <p:cBhvr>
                                        <p:cTn id="30" dur="500"/>
                                        <p:tgtEl>
                                          <p:spTgt spid="6">
                                            <p:graphicEl>
                                              <a:chart seriesIdx="-4" categoryIdx="3" bldStep="category"/>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grpId="0" nodeType="clickEffect">
                                  <p:stCondLst>
                                    <p:cond delay="0"/>
                                  </p:stCondLst>
                                  <p:childTnLst>
                                    <p:set>
                                      <p:cBhvr>
                                        <p:cTn id="34" dur="1" fill="hold">
                                          <p:stCondLst>
                                            <p:cond delay="0"/>
                                          </p:stCondLst>
                                        </p:cTn>
                                        <p:tgtEl>
                                          <p:spTgt spid="6">
                                            <p:graphicEl>
                                              <a:chart seriesIdx="-4" categoryIdx="4" bldStep="category"/>
                                            </p:graphicEl>
                                          </p:spTgt>
                                        </p:tgtEl>
                                        <p:attrNameLst>
                                          <p:attrName>style.visibility</p:attrName>
                                        </p:attrNameLst>
                                      </p:cBhvr>
                                      <p:to>
                                        <p:strVal val="visible"/>
                                      </p:to>
                                    </p:set>
                                    <p:anim calcmode="lin" valueType="num">
                                      <p:cBhvr additive="base">
                                        <p:cTn id="35" dur="500"/>
                                        <p:tgtEl>
                                          <p:spTgt spid="6">
                                            <p:graphicEl>
                                              <a:chart seriesIdx="-4" categoryIdx="4" bldStep="category"/>
                                            </p:graphicEl>
                                          </p:spTgt>
                                        </p:tgtEl>
                                        <p:attrNameLst>
                                          <p:attrName>ppt_x</p:attrName>
                                        </p:attrNameLst>
                                      </p:cBhvr>
                                      <p:tavLst>
                                        <p:tav tm="0">
                                          <p:val>
                                            <p:strVal val="#ppt_x-#ppt_w*1.125000"/>
                                          </p:val>
                                        </p:tav>
                                        <p:tav tm="100000">
                                          <p:val>
                                            <p:strVal val="#ppt_x"/>
                                          </p:val>
                                        </p:tav>
                                      </p:tavLst>
                                    </p:anim>
                                    <p:animEffect transition="in" filter="wipe(right)">
                                      <p:cBhvr>
                                        <p:cTn id="36" dur="500"/>
                                        <p:tgtEl>
                                          <p:spTgt spid="6">
                                            <p:graphicEl>
                                              <a:chart seriesIdx="-4" categoryIdx="4" bldStep="category"/>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grpId="0" nodeType="clickEffect">
                                  <p:stCondLst>
                                    <p:cond delay="0"/>
                                  </p:stCondLst>
                                  <p:childTnLst>
                                    <p:set>
                                      <p:cBhvr>
                                        <p:cTn id="40" dur="1" fill="hold">
                                          <p:stCondLst>
                                            <p:cond delay="0"/>
                                          </p:stCondLst>
                                        </p:cTn>
                                        <p:tgtEl>
                                          <p:spTgt spid="6">
                                            <p:graphicEl>
                                              <a:chart seriesIdx="-4" categoryIdx="5" bldStep="category"/>
                                            </p:graphicEl>
                                          </p:spTgt>
                                        </p:tgtEl>
                                        <p:attrNameLst>
                                          <p:attrName>style.visibility</p:attrName>
                                        </p:attrNameLst>
                                      </p:cBhvr>
                                      <p:to>
                                        <p:strVal val="visible"/>
                                      </p:to>
                                    </p:set>
                                    <p:anim calcmode="lin" valueType="num">
                                      <p:cBhvr additive="base">
                                        <p:cTn id="41" dur="500"/>
                                        <p:tgtEl>
                                          <p:spTgt spid="6">
                                            <p:graphicEl>
                                              <a:chart seriesIdx="-4" categoryIdx="5" bldStep="category"/>
                                            </p:graphicEl>
                                          </p:spTgt>
                                        </p:tgtEl>
                                        <p:attrNameLst>
                                          <p:attrName>ppt_x</p:attrName>
                                        </p:attrNameLst>
                                      </p:cBhvr>
                                      <p:tavLst>
                                        <p:tav tm="0">
                                          <p:val>
                                            <p:strVal val="#ppt_x-#ppt_w*1.125000"/>
                                          </p:val>
                                        </p:tav>
                                        <p:tav tm="100000">
                                          <p:val>
                                            <p:strVal val="#ppt_x"/>
                                          </p:val>
                                        </p:tav>
                                      </p:tavLst>
                                    </p:anim>
                                    <p:animEffect transition="in" filter="wipe(right)">
                                      <p:cBhvr>
                                        <p:cTn id="42" dur="500"/>
                                        <p:tgtEl>
                                          <p:spTgt spid="6">
                                            <p:graphicEl>
                                              <a:chart seriesIdx="-4" categoryIdx="5"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category"/>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C01A-1B20-AB48-8323-1AC61D4C31F2}"/>
              </a:ext>
            </a:extLst>
          </p:cNvPr>
          <p:cNvSpPr>
            <a:spLocks noGrp="1"/>
          </p:cNvSpPr>
          <p:nvPr>
            <p:ph type="title"/>
          </p:nvPr>
        </p:nvSpPr>
        <p:spPr/>
        <p:txBody>
          <a:bodyPr/>
          <a:lstStyle/>
          <a:p>
            <a:r>
              <a:rPr lang="en-US" dirty="0"/>
              <a:t>CLIR Task: Pipeline</a:t>
            </a:r>
          </a:p>
        </p:txBody>
      </p:sp>
      <p:pic>
        <p:nvPicPr>
          <p:cNvPr id="6" name="Picture 5">
            <a:extLst>
              <a:ext uri="{FF2B5EF4-FFF2-40B4-BE49-F238E27FC236}">
                <a16:creationId xmlns:a16="http://schemas.microsoft.com/office/drawing/2014/main" id="{57462CD9-19B9-D440-91C7-5AC289CA575A}"/>
              </a:ext>
            </a:extLst>
          </p:cNvPr>
          <p:cNvPicPr>
            <a:picLocks noChangeAspect="1"/>
          </p:cNvPicPr>
          <p:nvPr/>
        </p:nvPicPr>
        <p:blipFill>
          <a:blip r:embed="rId2"/>
          <a:stretch>
            <a:fillRect/>
          </a:stretch>
        </p:blipFill>
        <p:spPr>
          <a:xfrm>
            <a:off x="5299526" y="1341167"/>
            <a:ext cx="3502118" cy="3032665"/>
          </a:xfrm>
          <a:prstGeom prst="rect">
            <a:avLst/>
          </a:prstGeom>
        </p:spPr>
      </p:pic>
      <p:sp>
        <p:nvSpPr>
          <p:cNvPr id="9" name="Content Placeholder 2">
            <a:extLst>
              <a:ext uri="{FF2B5EF4-FFF2-40B4-BE49-F238E27FC236}">
                <a16:creationId xmlns:a16="http://schemas.microsoft.com/office/drawing/2014/main" id="{8EABB705-5762-5C4B-B16A-DEFEA920EA75}"/>
              </a:ext>
            </a:extLst>
          </p:cNvPr>
          <p:cNvSpPr>
            <a:spLocks noGrp="1"/>
          </p:cNvSpPr>
          <p:nvPr>
            <p:ph idx="13"/>
          </p:nvPr>
        </p:nvSpPr>
        <p:spPr>
          <a:xfrm>
            <a:off x="502335" y="1305916"/>
            <a:ext cx="4701499" cy="3344433"/>
          </a:xfrm>
        </p:spPr>
        <p:txBody>
          <a:bodyPr>
            <a:normAutofit lnSpcReduction="10000"/>
          </a:bodyPr>
          <a:lstStyle/>
          <a:p>
            <a:pPr marL="0" indent="0">
              <a:lnSpc>
                <a:spcPct val="120000"/>
              </a:lnSpc>
              <a:buNone/>
            </a:pPr>
            <a:r>
              <a:rPr lang="en-US" sz="1600" dirty="0"/>
              <a:t>IR task with queries and docs in different languages</a:t>
            </a:r>
          </a:p>
          <a:p>
            <a:pPr marL="342943" indent="-342943">
              <a:lnSpc>
                <a:spcPct val="120000"/>
              </a:lnSpc>
              <a:buFont typeface="+mj-lt"/>
              <a:buAutoNum type="arabicPeriod"/>
            </a:pPr>
            <a:r>
              <a:rPr lang="en-US" sz="1600" dirty="0"/>
              <a:t>Build a set of MT models; compute MT metrics</a:t>
            </a:r>
          </a:p>
          <a:p>
            <a:pPr marL="342943" indent="-342943">
              <a:lnSpc>
                <a:spcPct val="120000"/>
              </a:lnSpc>
              <a:buFont typeface="+mj-lt"/>
              <a:buAutoNum type="arabicPeriod"/>
            </a:pPr>
            <a:r>
              <a:rPr lang="en-US" sz="1600" dirty="0"/>
              <a:t>For each MT model, translate all source documents to the target language, build an IR model, and measure IR metrics</a:t>
            </a:r>
          </a:p>
          <a:p>
            <a:pPr marL="342943" indent="-342943">
              <a:lnSpc>
                <a:spcPct val="120000"/>
              </a:lnSpc>
              <a:buFont typeface="+mj-lt"/>
              <a:buAutoNum type="arabicPeriod"/>
            </a:pPr>
            <a:r>
              <a:rPr lang="en-US" sz="1600" dirty="0"/>
              <a:t>Find the correlation between the set of MT scores and IR scores. The MT metric having stronger correlation with IR metric(s) is more  useful than others. </a:t>
            </a:r>
          </a:p>
          <a:p>
            <a:pPr marL="342943" indent="-342943">
              <a:lnSpc>
                <a:spcPct val="120000"/>
              </a:lnSpc>
              <a:buFont typeface="+mj-lt"/>
              <a:buAutoNum type="arabicPeriod"/>
            </a:pPr>
            <a:r>
              <a:rPr lang="en-US" sz="1600" dirty="0"/>
              <a:t>Repeat this on many languages. </a:t>
            </a:r>
            <a:br>
              <a:rPr lang="en-US" sz="1600" dirty="0"/>
            </a:br>
            <a:r>
              <a:rPr lang="en-US" sz="1600" dirty="0"/>
              <a:t>We use datasets for LT-EN, PS-EN, BG-EN</a:t>
            </a:r>
          </a:p>
        </p:txBody>
      </p:sp>
    </p:spTree>
    <p:extLst>
      <p:ext uri="{BB962C8B-B14F-4D97-AF65-F5344CB8AC3E}">
        <p14:creationId xmlns:p14="http://schemas.microsoft.com/office/powerpoint/2010/main" val="2370580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4BA3-5840-6343-A272-A1387ECE1783}"/>
              </a:ext>
            </a:extLst>
          </p:cNvPr>
          <p:cNvSpPr>
            <a:spLocks noGrp="1"/>
          </p:cNvSpPr>
          <p:nvPr>
            <p:ph type="title"/>
          </p:nvPr>
        </p:nvSpPr>
        <p:spPr/>
        <p:txBody>
          <a:bodyPr/>
          <a:lstStyle/>
          <a:p>
            <a:r>
              <a:rPr lang="en-US" dirty="0"/>
              <a:t>CLIR Task, CLSSTS Datasets, AQWV</a:t>
            </a:r>
          </a:p>
        </p:txBody>
      </p:sp>
      <p:graphicFrame>
        <p:nvGraphicFramePr>
          <p:cNvPr id="4" name="Content Placeholder 3">
            <a:extLst>
              <a:ext uri="{FF2B5EF4-FFF2-40B4-BE49-F238E27FC236}">
                <a16:creationId xmlns:a16="http://schemas.microsoft.com/office/drawing/2014/main" id="{6AC3914F-247D-F84A-AEC5-21245254570C}"/>
              </a:ext>
            </a:extLst>
          </p:cNvPr>
          <p:cNvGraphicFramePr>
            <a:graphicFrameLocks noGrp="1"/>
          </p:cNvGraphicFramePr>
          <p:nvPr>
            <p:ph idx="13"/>
            <p:extLst>
              <p:ext uri="{D42A27DB-BD31-4B8C-83A1-F6EECF244321}">
                <p14:modId xmlns:p14="http://schemas.microsoft.com/office/powerpoint/2010/main" val="3416087301"/>
              </p:ext>
            </p:extLst>
          </p:nvPr>
        </p:nvGraphicFramePr>
        <p:xfrm>
          <a:off x="628568" y="1069789"/>
          <a:ext cx="7987260" cy="37680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25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 calcmode="lin" valueType="num">
                                      <p:cBhvr additive="base">
                                        <p:cTn id="7" dur="500"/>
                                        <p:tgtEl>
                                          <p:spTgt spid="4">
                                            <p:graphicEl>
                                              <a:chart seriesIdx="-3" categoryIdx="-3" bldStep="gridLegend"/>
                                            </p:graphicEl>
                                          </p:spTgt>
                                        </p:tgtEl>
                                        <p:attrNameLst>
                                          <p:attrName>ppt_y</p:attrName>
                                        </p:attrNameLst>
                                      </p:cBhvr>
                                      <p:tavLst>
                                        <p:tav tm="0">
                                          <p:val>
                                            <p:strVal val="#ppt_y-#ppt_h*1.125000"/>
                                          </p:val>
                                        </p:tav>
                                        <p:tav tm="100000">
                                          <p:val>
                                            <p:strVal val="#ppt_y"/>
                                          </p:val>
                                        </p:tav>
                                      </p:tavLst>
                                    </p:anim>
                                    <p:animEffect transition="in" filter="wipe(down)">
                                      <p:cBhvr>
                                        <p:cTn id="8" dur="500"/>
                                        <p:tgtEl>
                                          <p:spTgt spid="4">
                                            <p:graphicEl>
                                              <a:chart seriesIdx="-3" categoryIdx="-3" bldStep="gridLegend"/>
                                            </p:graphic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4">
                                            <p:graphicEl>
                                              <a:chart seriesIdx="-4" categoryIdx="0" bldStep="category"/>
                                            </p:graphicEl>
                                          </p:spTgt>
                                        </p:tgtEl>
                                        <p:attrNameLst>
                                          <p:attrName>style.visibility</p:attrName>
                                        </p:attrNameLst>
                                      </p:cBhvr>
                                      <p:to>
                                        <p:strVal val="visible"/>
                                      </p:to>
                                    </p:set>
                                    <p:anim calcmode="lin" valueType="num">
                                      <p:cBhvr additive="base">
                                        <p:cTn id="13" dur="500"/>
                                        <p:tgtEl>
                                          <p:spTgt spid="4">
                                            <p:graphicEl>
                                              <a:chart seriesIdx="-4" categoryIdx="0" bldStep="category"/>
                                            </p:graphicEl>
                                          </p:spTgt>
                                        </p:tgtEl>
                                        <p:attrNameLst>
                                          <p:attrName>ppt_y</p:attrName>
                                        </p:attrNameLst>
                                      </p:cBhvr>
                                      <p:tavLst>
                                        <p:tav tm="0">
                                          <p:val>
                                            <p:strVal val="#ppt_y-#ppt_h*1.125000"/>
                                          </p:val>
                                        </p:tav>
                                        <p:tav tm="100000">
                                          <p:val>
                                            <p:strVal val="#ppt_y"/>
                                          </p:val>
                                        </p:tav>
                                      </p:tavLst>
                                    </p:anim>
                                    <p:animEffect transition="in" filter="wipe(down)">
                                      <p:cBhvr>
                                        <p:cTn id="14" dur="500"/>
                                        <p:tgtEl>
                                          <p:spTgt spid="4">
                                            <p:graphicEl>
                                              <a:chart seriesIdx="-4" categoryIdx="0" bldStep="category"/>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4">
                                            <p:graphicEl>
                                              <a:chart seriesIdx="-4" categoryIdx="1" bldStep="category"/>
                                            </p:graphicEl>
                                          </p:spTgt>
                                        </p:tgtEl>
                                        <p:attrNameLst>
                                          <p:attrName>style.visibility</p:attrName>
                                        </p:attrNameLst>
                                      </p:cBhvr>
                                      <p:to>
                                        <p:strVal val="visible"/>
                                      </p:to>
                                    </p:set>
                                    <p:anim calcmode="lin" valueType="num">
                                      <p:cBhvr additive="base">
                                        <p:cTn id="19" dur="500"/>
                                        <p:tgtEl>
                                          <p:spTgt spid="4">
                                            <p:graphicEl>
                                              <a:chart seriesIdx="-4" categoryIdx="1" bldStep="category"/>
                                            </p:graphicEl>
                                          </p:spTgt>
                                        </p:tgtEl>
                                        <p:attrNameLst>
                                          <p:attrName>ppt_x</p:attrName>
                                        </p:attrNameLst>
                                      </p:cBhvr>
                                      <p:tavLst>
                                        <p:tav tm="0">
                                          <p:val>
                                            <p:strVal val="#ppt_x-#ppt_w*1.125000"/>
                                          </p:val>
                                        </p:tav>
                                        <p:tav tm="100000">
                                          <p:val>
                                            <p:strVal val="#ppt_x"/>
                                          </p:val>
                                        </p:tav>
                                      </p:tavLst>
                                    </p:anim>
                                    <p:animEffect transition="in" filter="wipe(right)">
                                      <p:cBhvr>
                                        <p:cTn id="20" dur="500"/>
                                        <p:tgtEl>
                                          <p:spTgt spid="4">
                                            <p:graphicEl>
                                              <a:chart seriesIdx="-4" categoryIdx="1" bldStep="category"/>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4">
                                            <p:graphicEl>
                                              <a:chart seriesIdx="-4" categoryIdx="2" bldStep="category"/>
                                            </p:graphicEl>
                                          </p:spTgt>
                                        </p:tgtEl>
                                        <p:attrNameLst>
                                          <p:attrName>style.visibility</p:attrName>
                                        </p:attrNameLst>
                                      </p:cBhvr>
                                      <p:to>
                                        <p:strVal val="visible"/>
                                      </p:to>
                                    </p:set>
                                    <p:anim calcmode="lin" valueType="num">
                                      <p:cBhvr additive="base">
                                        <p:cTn id="25" dur="500"/>
                                        <p:tgtEl>
                                          <p:spTgt spid="4">
                                            <p:graphicEl>
                                              <a:chart seriesIdx="-4" categoryIdx="2" bldStep="category"/>
                                            </p:graphicEl>
                                          </p:spTgt>
                                        </p:tgtEl>
                                        <p:attrNameLst>
                                          <p:attrName>ppt_x</p:attrName>
                                        </p:attrNameLst>
                                      </p:cBhvr>
                                      <p:tavLst>
                                        <p:tav tm="0">
                                          <p:val>
                                            <p:strVal val="#ppt_x-#ppt_w*1.125000"/>
                                          </p:val>
                                        </p:tav>
                                        <p:tav tm="100000">
                                          <p:val>
                                            <p:strVal val="#ppt_x"/>
                                          </p:val>
                                        </p:tav>
                                      </p:tavLst>
                                    </p:anim>
                                    <p:animEffect transition="in" filter="wipe(right)">
                                      <p:cBhvr>
                                        <p:cTn id="26" dur="500"/>
                                        <p:tgtEl>
                                          <p:spTgt spid="4">
                                            <p:graphicEl>
                                              <a:chart seriesIdx="-4" categoryIdx="2"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category"/>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7E66362-BBCD-DB44-AE8C-27A1E9AB60B3}"/>
              </a:ext>
            </a:extLst>
          </p:cNvPr>
          <p:cNvPicPr>
            <a:picLocks noChangeAspect="1"/>
          </p:cNvPicPr>
          <p:nvPr/>
        </p:nvPicPr>
        <p:blipFill rotWithShape="1">
          <a:blip r:embed="rId2"/>
          <a:srcRect l="8398" r="7759" b="7409"/>
          <a:stretch/>
        </p:blipFill>
        <p:spPr>
          <a:xfrm>
            <a:off x="707155" y="1330646"/>
            <a:ext cx="3771409" cy="2915447"/>
          </a:xfrm>
          <a:prstGeom prst="rect">
            <a:avLst/>
          </a:prstGeom>
        </p:spPr>
      </p:pic>
      <p:pic>
        <p:nvPicPr>
          <p:cNvPr id="15" name="Picture 14">
            <a:extLst>
              <a:ext uri="{FF2B5EF4-FFF2-40B4-BE49-F238E27FC236}">
                <a16:creationId xmlns:a16="http://schemas.microsoft.com/office/drawing/2014/main" id="{7261FA68-136F-884F-A07D-CEFFA757AB2F}"/>
              </a:ext>
            </a:extLst>
          </p:cNvPr>
          <p:cNvPicPr>
            <a:picLocks noChangeAspect="1"/>
          </p:cNvPicPr>
          <p:nvPr/>
        </p:nvPicPr>
        <p:blipFill rotWithShape="1">
          <a:blip r:embed="rId3"/>
          <a:srcRect l="12136" r="4732" b="7409"/>
          <a:stretch/>
        </p:blipFill>
        <p:spPr>
          <a:xfrm>
            <a:off x="4826014" y="1378386"/>
            <a:ext cx="3771409" cy="2940394"/>
          </a:xfrm>
          <a:prstGeom prst="rect">
            <a:avLst/>
          </a:prstGeom>
        </p:spPr>
      </p:pic>
      <p:sp>
        <p:nvSpPr>
          <p:cNvPr id="6" name="Title 5">
            <a:extLst>
              <a:ext uri="{FF2B5EF4-FFF2-40B4-BE49-F238E27FC236}">
                <a16:creationId xmlns:a16="http://schemas.microsoft.com/office/drawing/2014/main" id="{EA1C22B9-8980-6047-9A5C-158E79D15F11}"/>
              </a:ext>
            </a:extLst>
          </p:cNvPr>
          <p:cNvSpPr>
            <a:spLocks noGrp="1"/>
          </p:cNvSpPr>
          <p:nvPr>
            <p:ph type="title"/>
          </p:nvPr>
        </p:nvSpPr>
        <p:spPr/>
        <p:txBody>
          <a:bodyPr/>
          <a:lstStyle/>
          <a:p>
            <a:endParaRPr lang="en-US"/>
          </a:p>
        </p:txBody>
      </p:sp>
      <p:sp>
        <p:nvSpPr>
          <p:cNvPr id="17" name="TextBox 16">
            <a:extLst>
              <a:ext uri="{FF2B5EF4-FFF2-40B4-BE49-F238E27FC236}">
                <a16:creationId xmlns:a16="http://schemas.microsoft.com/office/drawing/2014/main" id="{957558A5-04D8-2642-95F2-CBCE0A7681C2}"/>
              </a:ext>
            </a:extLst>
          </p:cNvPr>
          <p:cNvSpPr txBox="1"/>
          <p:nvPr/>
        </p:nvSpPr>
        <p:spPr>
          <a:xfrm>
            <a:off x="628651" y="4289748"/>
            <a:ext cx="7807020" cy="923330"/>
          </a:xfrm>
          <a:prstGeom prst="rect">
            <a:avLst/>
          </a:prstGeom>
          <a:noFill/>
        </p:spPr>
        <p:txBody>
          <a:bodyPr wrap="square" rtlCol="0">
            <a:spAutoFit/>
          </a:bodyPr>
          <a:lstStyle/>
          <a:p>
            <a:r>
              <a:rPr lang="en-US" dirty="0">
                <a:solidFill>
                  <a:schemeClr val="tx2"/>
                </a:solidFill>
              </a:rPr>
              <a:t>Heuristic: the largest possible BPE vocabulary such that </a:t>
            </a:r>
            <a:br>
              <a:rPr lang="en-US" dirty="0">
                <a:solidFill>
                  <a:schemeClr val="tx2"/>
                </a:solidFill>
              </a:rPr>
            </a:br>
            <a:r>
              <a:rPr lang="en-US" dirty="0">
                <a:solidFill>
                  <a:schemeClr val="tx2"/>
                </a:solidFill>
              </a:rPr>
              <a:t>                   at least 95% of classes have 100 or more examples in training. </a:t>
            </a:r>
          </a:p>
          <a:p>
            <a:endParaRPr lang="en-US" dirty="0">
              <a:solidFill>
                <a:schemeClr val="tx2"/>
              </a:solidFill>
            </a:endParaRPr>
          </a:p>
        </p:txBody>
      </p:sp>
    </p:spTree>
    <p:extLst>
      <p:ext uri="{BB962C8B-B14F-4D97-AF65-F5344CB8AC3E}">
        <p14:creationId xmlns:p14="http://schemas.microsoft.com/office/powerpoint/2010/main" val="2489811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719DA9E-B968-C241-BD7C-9267C3B1D0E4}"/>
              </a:ext>
            </a:extLst>
          </p:cNvPr>
          <p:cNvPicPr>
            <a:picLocks noGrp="1" noChangeAspect="1"/>
          </p:cNvPicPr>
          <p:nvPr>
            <p:ph idx="13"/>
          </p:nvPr>
        </p:nvPicPr>
        <p:blipFill rotWithShape="1">
          <a:blip r:embed="rId2"/>
          <a:srcRect l="8502" r="15676" b="11269"/>
          <a:stretch/>
        </p:blipFill>
        <p:spPr>
          <a:xfrm>
            <a:off x="2137655" y="727976"/>
            <a:ext cx="2599625" cy="2129525"/>
          </a:xfrm>
        </p:spPr>
      </p:pic>
      <p:pic>
        <p:nvPicPr>
          <p:cNvPr id="7" name="Picture 6">
            <a:extLst>
              <a:ext uri="{FF2B5EF4-FFF2-40B4-BE49-F238E27FC236}">
                <a16:creationId xmlns:a16="http://schemas.microsoft.com/office/drawing/2014/main" id="{F6692E4D-D179-2D42-8A1C-EDFA04272146}"/>
              </a:ext>
            </a:extLst>
          </p:cNvPr>
          <p:cNvPicPr>
            <a:picLocks noChangeAspect="1"/>
          </p:cNvPicPr>
          <p:nvPr/>
        </p:nvPicPr>
        <p:blipFill rotWithShape="1">
          <a:blip r:embed="rId3"/>
          <a:srcRect l="19872" r="4304" b="11269"/>
          <a:stretch/>
        </p:blipFill>
        <p:spPr>
          <a:xfrm>
            <a:off x="4737281" y="752171"/>
            <a:ext cx="2599625" cy="2129525"/>
          </a:xfrm>
          <a:prstGeom prst="rect">
            <a:avLst/>
          </a:prstGeom>
        </p:spPr>
      </p:pic>
      <p:pic>
        <p:nvPicPr>
          <p:cNvPr id="9" name="Picture 8">
            <a:extLst>
              <a:ext uri="{FF2B5EF4-FFF2-40B4-BE49-F238E27FC236}">
                <a16:creationId xmlns:a16="http://schemas.microsoft.com/office/drawing/2014/main" id="{168F4670-B9C7-D145-8090-01CA4AC9F971}"/>
              </a:ext>
            </a:extLst>
          </p:cNvPr>
          <p:cNvPicPr>
            <a:picLocks noChangeAspect="1"/>
          </p:cNvPicPr>
          <p:nvPr/>
        </p:nvPicPr>
        <p:blipFill rotWithShape="1">
          <a:blip r:embed="rId4"/>
          <a:srcRect l="8445" r="15734" b="7101"/>
          <a:stretch/>
        </p:blipFill>
        <p:spPr>
          <a:xfrm>
            <a:off x="2137655" y="2942711"/>
            <a:ext cx="2599625" cy="2229567"/>
          </a:xfrm>
          <a:prstGeom prst="rect">
            <a:avLst/>
          </a:prstGeom>
        </p:spPr>
      </p:pic>
      <p:pic>
        <p:nvPicPr>
          <p:cNvPr id="11" name="Picture 10">
            <a:extLst>
              <a:ext uri="{FF2B5EF4-FFF2-40B4-BE49-F238E27FC236}">
                <a16:creationId xmlns:a16="http://schemas.microsoft.com/office/drawing/2014/main" id="{62EE0C1E-73A3-8E40-82A2-D6E2D1A75A10}"/>
              </a:ext>
            </a:extLst>
          </p:cNvPr>
          <p:cNvPicPr>
            <a:picLocks noChangeAspect="1"/>
          </p:cNvPicPr>
          <p:nvPr/>
        </p:nvPicPr>
        <p:blipFill rotWithShape="1">
          <a:blip r:embed="rId5"/>
          <a:srcRect l="19936" t="-399" r="4689" b="7500"/>
          <a:stretch/>
        </p:blipFill>
        <p:spPr>
          <a:xfrm>
            <a:off x="4737280" y="2966905"/>
            <a:ext cx="2556226" cy="2205372"/>
          </a:xfrm>
          <a:prstGeom prst="rect">
            <a:avLst/>
          </a:prstGeom>
        </p:spPr>
      </p:pic>
      <p:pic>
        <p:nvPicPr>
          <p:cNvPr id="12" name="Content Placeholder 4">
            <a:extLst>
              <a:ext uri="{FF2B5EF4-FFF2-40B4-BE49-F238E27FC236}">
                <a16:creationId xmlns:a16="http://schemas.microsoft.com/office/drawing/2014/main" id="{847C7130-322C-A643-BEBD-D2D6FA5D843A}"/>
              </a:ext>
            </a:extLst>
          </p:cNvPr>
          <p:cNvPicPr>
            <a:picLocks noChangeAspect="1"/>
          </p:cNvPicPr>
          <p:nvPr/>
        </p:nvPicPr>
        <p:blipFill rotWithShape="1">
          <a:blip r:embed="rId6"/>
          <a:srcRect l="3990" t="92215" r="-252" b="-284"/>
          <a:stretch/>
        </p:blipFill>
        <p:spPr>
          <a:xfrm>
            <a:off x="2248350" y="451477"/>
            <a:ext cx="4711993" cy="276498"/>
          </a:xfrm>
          <a:prstGeom prst="rect">
            <a:avLst/>
          </a:prstGeom>
        </p:spPr>
      </p:pic>
      <p:sp>
        <p:nvSpPr>
          <p:cNvPr id="13" name="Rounded Rectangular Callout 12">
            <a:extLst>
              <a:ext uri="{FF2B5EF4-FFF2-40B4-BE49-F238E27FC236}">
                <a16:creationId xmlns:a16="http://schemas.microsoft.com/office/drawing/2014/main" id="{626FEF42-2937-0D41-A994-518D564D192A}"/>
              </a:ext>
            </a:extLst>
          </p:cNvPr>
          <p:cNvSpPr/>
          <p:nvPr/>
        </p:nvSpPr>
        <p:spPr>
          <a:xfrm>
            <a:off x="164285" y="2881696"/>
            <a:ext cx="1585706" cy="461517"/>
          </a:xfrm>
          <a:prstGeom prst="wedgeRoundRectCallout">
            <a:avLst>
              <a:gd name="adj1" fmla="val 109684"/>
              <a:gd name="adj2" fmla="val -861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Ignore this chart; </a:t>
            </a:r>
            <a:br>
              <a:rPr lang="en-US" sz="1050" dirty="0"/>
            </a:br>
            <a:r>
              <a:rPr lang="en-US" sz="1050" dirty="0"/>
              <a:t>BLEU scores are too low</a:t>
            </a:r>
          </a:p>
        </p:txBody>
      </p:sp>
    </p:spTree>
    <p:extLst>
      <p:ext uri="{BB962C8B-B14F-4D97-AF65-F5344CB8AC3E}">
        <p14:creationId xmlns:p14="http://schemas.microsoft.com/office/powerpoint/2010/main" val="3299830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A05FF-5749-484D-A1CD-735F09F615FA}"/>
              </a:ext>
            </a:extLst>
          </p:cNvPr>
          <p:cNvSpPr>
            <a:spLocks noGrp="1"/>
          </p:cNvSpPr>
          <p:nvPr>
            <p:ph type="title"/>
          </p:nvPr>
        </p:nvSpPr>
        <p:spPr/>
        <p:txBody>
          <a:bodyPr/>
          <a:lstStyle/>
          <a:p>
            <a:r>
              <a:rPr lang="en-US" dirty="0"/>
              <a:t>Background: Information Content</a:t>
            </a:r>
          </a:p>
        </p:txBody>
      </p:sp>
      <p:sp>
        <p:nvSpPr>
          <p:cNvPr id="3" name="Content Placeholder 2">
            <a:extLst>
              <a:ext uri="{FF2B5EF4-FFF2-40B4-BE49-F238E27FC236}">
                <a16:creationId xmlns:a16="http://schemas.microsoft.com/office/drawing/2014/main" id="{010AF9E6-9818-F34A-A7EB-3A400717E2FB}"/>
              </a:ext>
            </a:extLst>
          </p:cNvPr>
          <p:cNvSpPr>
            <a:spLocks noGrp="1"/>
          </p:cNvSpPr>
          <p:nvPr>
            <p:ph idx="13"/>
          </p:nvPr>
        </p:nvSpPr>
        <p:spPr>
          <a:xfrm>
            <a:off x="213013" y="1305915"/>
            <a:ext cx="3994134" cy="3530017"/>
          </a:xfrm>
        </p:spPr>
        <p:txBody>
          <a:bodyPr/>
          <a:lstStyle/>
          <a:p>
            <a:r>
              <a:rPr lang="en-US" sz="2400" dirty="0">
                <a:solidFill>
                  <a:schemeClr val="accent1"/>
                </a:solidFill>
              </a:rPr>
              <a:t>Imbalanced types</a:t>
            </a:r>
          </a:p>
          <a:p>
            <a:r>
              <a:rPr lang="en-US" sz="2400" dirty="0">
                <a:solidFill>
                  <a:srgbClr val="FF9900"/>
                </a:solidFill>
              </a:rPr>
              <a:t>Rare types are important</a:t>
            </a:r>
            <a:br>
              <a:rPr lang="en-US" sz="2400" dirty="0">
                <a:solidFill>
                  <a:srgbClr val="FF9900"/>
                </a:solidFill>
              </a:rPr>
            </a:br>
            <a:r>
              <a:rPr lang="en-US" sz="1600" dirty="0"/>
              <a:t>[Steedman, 2008]</a:t>
            </a:r>
          </a:p>
          <a:p>
            <a:r>
              <a:rPr lang="en-US" sz="2300" dirty="0"/>
              <a:t>Machine learning techniques need  “extra care”</a:t>
            </a:r>
          </a:p>
          <a:p>
            <a:pPr lvl="1"/>
            <a:r>
              <a:rPr lang="en-US" sz="2200" dirty="0"/>
              <a:t>During modeling</a:t>
            </a:r>
          </a:p>
          <a:p>
            <a:pPr lvl="1"/>
            <a:r>
              <a:rPr lang="en-US" sz="2200" dirty="0"/>
              <a:t>During evaluation</a:t>
            </a:r>
          </a:p>
        </p:txBody>
      </p:sp>
      <p:pic>
        <p:nvPicPr>
          <p:cNvPr id="6" name="Picture 5">
            <a:extLst>
              <a:ext uri="{FF2B5EF4-FFF2-40B4-BE49-F238E27FC236}">
                <a16:creationId xmlns:a16="http://schemas.microsoft.com/office/drawing/2014/main" id="{93A8B566-AC93-A244-8ADE-E97824C6E208}"/>
              </a:ext>
            </a:extLst>
          </p:cNvPr>
          <p:cNvPicPr>
            <a:picLocks noChangeAspect="1"/>
          </p:cNvPicPr>
          <p:nvPr/>
        </p:nvPicPr>
        <p:blipFill>
          <a:blip r:embed="rId3"/>
          <a:srcRect/>
          <a:stretch/>
        </p:blipFill>
        <p:spPr>
          <a:xfrm>
            <a:off x="4055860" y="1240777"/>
            <a:ext cx="4972855" cy="3424166"/>
          </a:xfrm>
          <a:prstGeom prst="rect">
            <a:avLst/>
          </a:prstGeom>
        </p:spPr>
      </p:pic>
      <p:sp>
        <p:nvSpPr>
          <p:cNvPr id="4" name="Rounded Rectangular Callout 3">
            <a:extLst>
              <a:ext uri="{FF2B5EF4-FFF2-40B4-BE49-F238E27FC236}">
                <a16:creationId xmlns:a16="http://schemas.microsoft.com/office/drawing/2014/main" id="{5E3B61F2-D9CC-854F-9412-64F800F70258}"/>
              </a:ext>
            </a:extLst>
          </p:cNvPr>
          <p:cNvSpPr/>
          <p:nvPr/>
        </p:nvSpPr>
        <p:spPr>
          <a:xfrm>
            <a:off x="6786847" y="3165644"/>
            <a:ext cx="1263147" cy="364338"/>
          </a:xfrm>
          <a:prstGeom prst="wedgeRoundRectCallout">
            <a:avLst>
              <a:gd name="adj1" fmla="val -43855"/>
              <a:gd name="adj2" fmla="val 103864"/>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P(x)</a:t>
            </a:r>
          </a:p>
        </p:txBody>
      </p:sp>
      <p:sp>
        <p:nvSpPr>
          <p:cNvPr id="7" name="Rounded Rectangular Callout 6">
            <a:extLst>
              <a:ext uri="{FF2B5EF4-FFF2-40B4-BE49-F238E27FC236}">
                <a16:creationId xmlns:a16="http://schemas.microsoft.com/office/drawing/2014/main" id="{F8FC950B-2AB4-A94E-B130-0C8A7C460088}"/>
              </a:ext>
            </a:extLst>
          </p:cNvPr>
          <p:cNvSpPr/>
          <p:nvPr/>
        </p:nvSpPr>
        <p:spPr>
          <a:xfrm>
            <a:off x="6706343" y="1820681"/>
            <a:ext cx="1263148" cy="364338"/>
          </a:xfrm>
          <a:prstGeom prst="wedgeRoundRectCallout">
            <a:avLst>
              <a:gd name="adj1" fmla="val -36704"/>
              <a:gd name="adj2" fmla="val -105567"/>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log</a:t>
            </a:r>
            <a:r>
              <a:rPr lang="en-US" baseline="-25000" dirty="0"/>
              <a:t>2 </a:t>
            </a:r>
            <a:r>
              <a:rPr lang="en-US" dirty="0"/>
              <a:t>1/P(x)</a:t>
            </a:r>
          </a:p>
        </p:txBody>
      </p:sp>
      <p:sp>
        <p:nvSpPr>
          <p:cNvPr id="8" name="Rectangle 7">
            <a:extLst>
              <a:ext uri="{FF2B5EF4-FFF2-40B4-BE49-F238E27FC236}">
                <a16:creationId xmlns:a16="http://schemas.microsoft.com/office/drawing/2014/main" id="{8A664277-BF40-744C-894D-35942A7ED8D0}"/>
              </a:ext>
            </a:extLst>
          </p:cNvPr>
          <p:cNvSpPr/>
          <p:nvPr/>
        </p:nvSpPr>
        <p:spPr>
          <a:xfrm>
            <a:off x="4550735" y="928577"/>
            <a:ext cx="4134392" cy="430887"/>
          </a:xfrm>
          <a:prstGeom prst="rect">
            <a:avLst/>
          </a:prstGeom>
        </p:spPr>
        <p:txBody>
          <a:bodyPr wrap="square">
            <a:spAutoFit/>
          </a:bodyPr>
          <a:lstStyle/>
          <a:p>
            <a:pPr algn="ctr"/>
            <a:r>
              <a:rPr lang="en-US" sz="1100" dirty="0">
                <a:solidFill>
                  <a:srgbClr val="002060"/>
                </a:solidFill>
              </a:rPr>
              <a:t>Based on term frequencies from Brown Corpus;</a:t>
            </a:r>
            <a:br>
              <a:rPr lang="en-US" sz="1100" dirty="0">
                <a:solidFill>
                  <a:srgbClr val="002060"/>
                </a:solidFill>
              </a:rPr>
            </a:br>
            <a:r>
              <a:rPr lang="en-US" sz="1100" dirty="0">
                <a:solidFill>
                  <a:srgbClr val="002060"/>
                </a:solidFill>
              </a:rPr>
              <a:t>~1M tokens, ~50K types </a:t>
            </a:r>
          </a:p>
        </p:txBody>
      </p:sp>
    </p:spTree>
    <p:extLst>
      <p:ext uri="{BB962C8B-B14F-4D97-AF65-F5344CB8AC3E}">
        <p14:creationId xmlns:p14="http://schemas.microsoft.com/office/powerpoint/2010/main" val="171901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0DCE-DF1E-5740-9EE0-9D1212AA54B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61ADE51-3148-D74F-89C0-A2673CD4CC06}"/>
              </a:ext>
            </a:extLst>
          </p:cNvPr>
          <p:cNvPicPr>
            <a:picLocks noGrp="1" noChangeAspect="1"/>
          </p:cNvPicPr>
          <p:nvPr>
            <p:ph idx="13"/>
          </p:nvPr>
        </p:nvPicPr>
        <p:blipFill rotWithShape="1">
          <a:blip r:embed="rId2"/>
          <a:srcRect l="8608" r="15696" b="7233"/>
          <a:stretch/>
        </p:blipFill>
        <p:spPr>
          <a:xfrm>
            <a:off x="606570" y="1858530"/>
            <a:ext cx="2791604" cy="2394804"/>
          </a:xfrm>
        </p:spPr>
      </p:pic>
      <p:pic>
        <p:nvPicPr>
          <p:cNvPr id="7" name="Picture 6">
            <a:extLst>
              <a:ext uri="{FF2B5EF4-FFF2-40B4-BE49-F238E27FC236}">
                <a16:creationId xmlns:a16="http://schemas.microsoft.com/office/drawing/2014/main" id="{F04BD5CF-3FE7-4140-923E-6A4743B0AE53}"/>
              </a:ext>
            </a:extLst>
          </p:cNvPr>
          <p:cNvPicPr>
            <a:picLocks noChangeAspect="1"/>
          </p:cNvPicPr>
          <p:nvPr/>
        </p:nvPicPr>
        <p:blipFill rotWithShape="1">
          <a:blip r:embed="rId3"/>
          <a:srcRect l="19747" r="16200" b="7053"/>
          <a:stretch/>
        </p:blipFill>
        <p:spPr>
          <a:xfrm>
            <a:off x="3398175" y="1858530"/>
            <a:ext cx="2357605" cy="2394804"/>
          </a:xfrm>
          <a:prstGeom prst="rect">
            <a:avLst/>
          </a:prstGeom>
        </p:spPr>
      </p:pic>
      <p:pic>
        <p:nvPicPr>
          <p:cNvPr id="9" name="Picture 8">
            <a:extLst>
              <a:ext uri="{FF2B5EF4-FFF2-40B4-BE49-F238E27FC236}">
                <a16:creationId xmlns:a16="http://schemas.microsoft.com/office/drawing/2014/main" id="{F4A18ECE-6A2F-D14E-9E5F-F8C3A4C2E80A}"/>
              </a:ext>
            </a:extLst>
          </p:cNvPr>
          <p:cNvPicPr>
            <a:picLocks noChangeAspect="1"/>
          </p:cNvPicPr>
          <p:nvPr/>
        </p:nvPicPr>
        <p:blipFill rotWithShape="1">
          <a:blip r:embed="rId4"/>
          <a:srcRect l="19618" r="4686" b="7053"/>
          <a:stretch/>
        </p:blipFill>
        <p:spPr>
          <a:xfrm>
            <a:off x="5761211" y="1858530"/>
            <a:ext cx="2786173" cy="2394804"/>
          </a:xfrm>
          <a:prstGeom prst="rect">
            <a:avLst/>
          </a:prstGeom>
        </p:spPr>
      </p:pic>
      <p:pic>
        <p:nvPicPr>
          <p:cNvPr id="10" name="Content Placeholder 4">
            <a:extLst>
              <a:ext uri="{FF2B5EF4-FFF2-40B4-BE49-F238E27FC236}">
                <a16:creationId xmlns:a16="http://schemas.microsoft.com/office/drawing/2014/main" id="{389F2CE7-080C-1E48-AEE2-73410B70E29D}"/>
              </a:ext>
            </a:extLst>
          </p:cNvPr>
          <p:cNvPicPr>
            <a:picLocks noChangeAspect="1"/>
          </p:cNvPicPr>
          <p:nvPr/>
        </p:nvPicPr>
        <p:blipFill rotWithShape="1">
          <a:blip r:embed="rId2"/>
          <a:srcRect l="3990" t="92215" r="-252" b="-284"/>
          <a:stretch/>
        </p:blipFill>
        <p:spPr>
          <a:xfrm>
            <a:off x="2627706" y="4356407"/>
            <a:ext cx="3550072" cy="208317"/>
          </a:xfrm>
          <a:prstGeom prst="rect">
            <a:avLst/>
          </a:prstGeom>
        </p:spPr>
      </p:pic>
    </p:spTree>
    <p:extLst>
      <p:ext uri="{BB962C8B-B14F-4D97-AF65-F5344CB8AC3E}">
        <p14:creationId xmlns:p14="http://schemas.microsoft.com/office/powerpoint/2010/main" val="18613362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4BA3-5840-6343-A272-A1387ECE1783}"/>
              </a:ext>
            </a:extLst>
          </p:cNvPr>
          <p:cNvSpPr>
            <a:spLocks noGrp="1"/>
          </p:cNvSpPr>
          <p:nvPr>
            <p:ph type="title"/>
          </p:nvPr>
        </p:nvSpPr>
        <p:spPr/>
        <p:txBody>
          <a:bodyPr/>
          <a:lstStyle/>
          <a:p>
            <a:r>
              <a:rPr lang="en-US" dirty="0"/>
              <a:t>CLIR Task: CLSSTS</a:t>
            </a:r>
          </a:p>
        </p:txBody>
      </p:sp>
      <p:graphicFrame>
        <p:nvGraphicFramePr>
          <p:cNvPr id="7" name="Content Placeholder 6">
            <a:extLst>
              <a:ext uri="{FF2B5EF4-FFF2-40B4-BE49-F238E27FC236}">
                <a16:creationId xmlns:a16="http://schemas.microsoft.com/office/drawing/2014/main" id="{05D3788E-56C2-9942-A9DA-F36CC4F7771D}"/>
              </a:ext>
            </a:extLst>
          </p:cNvPr>
          <p:cNvGraphicFramePr>
            <a:graphicFrameLocks noGrp="1"/>
          </p:cNvGraphicFramePr>
          <p:nvPr>
            <p:ph idx="13"/>
            <p:extLst>
              <p:ext uri="{D42A27DB-BD31-4B8C-83A1-F6EECF244321}">
                <p14:modId xmlns:p14="http://schemas.microsoft.com/office/powerpoint/2010/main" val="2321292160"/>
              </p:ext>
            </p:extLst>
          </p:nvPr>
        </p:nvGraphicFramePr>
        <p:xfrm>
          <a:off x="628568" y="1383103"/>
          <a:ext cx="7886864" cy="31035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2030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1309-4BEF-304B-848F-92A8BADD37E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3C9DA45-9013-D941-A9C8-9449D92D9506}"/>
              </a:ext>
            </a:extLst>
          </p:cNvPr>
          <p:cNvSpPr>
            <a:spLocks noGrp="1"/>
          </p:cNvSpPr>
          <p:nvPr>
            <p:ph idx="13"/>
          </p:nvPr>
        </p:nvSpPr>
        <p:spPr/>
        <p:txBody>
          <a:bodyPr/>
          <a:lstStyle/>
          <a:p>
            <a:pPr marL="514350" indent="-514350">
              <a:buFont typeface="+mj-lt"/>
              <a:buAutoNum type="arabicPeriod"/>
            </a:pPr>
            <a:r>
              <a:rPr lang="en-US" dirty="0"/>
              <a:t>Cast NMT as a multi-class classifier</a:t>
            </a:r>
          </a:p>
          <a:p>
            <a:pPr marL="514350" indent="-514350">
              <a:buFont typeface="+mj-lt"/>
              <a:buAutoNum type="arabicPeriod"/>
            </a:pPr>
            <a:r>
              <a:rPr lang="en-US" dirty="0"/>
              <a:t>Effect of class imbalance on modeling</a:t>
            </a:r>
          </a:p>
          <a:p>
            <a:pPr marL="847711" lvl="1" indent="-514350">
              <a:buFont typeface="+mj-lt"/>
              <a:buAutoNum type="alphaLcParenR"/>
            </a:pPr>
            <a:r>
              <a:rPr lang="en-US" dirty="0">
                <a:solidFill>
                  <a:schemeClr val="bg1">
                    <a:lumMod val="65000"/>
                  </a:schemeClr>
                </a:solidFill>
              </a:rPr>
              <a:t>BPE vocabulary size</a:t>
            </a:r>
          </a:p>
          <a:p>
            <a:pPr marL="847711" lvl="1" indent="-514350">
              <a:buFont typeface="+mj-lt"/>
              <a:buAutoNum type="alphaLcParenR"/>
            </a:pPr>
            <a:r>
              <a:rPr lang="en-US" dirty="0">
                <a:solidFill>
                  <a:schemeClr val="bg1">
                    <a:lumMod val="65000"/>
                  </a:schemeClr>
                </a:solidFill>
              </a:rPr>
              <a:t>Frequency based bias</a:t>
            </a:r>
          </a:p>
          <a:p>
            <a:pPr marL="514350" indent="-514350">
              <a:buFont typeface="+mj-lt"/>
              <a:buAutoNum type="arabicPeriod"/>
            </a:pPr>
            <a:r>
              <a:rPr lang="en-US" dirty="0"/>
              <a:t>Effect of class imbalance on evaluation</a:t>
            </a:r>
          </a:p>
          <a:p>
            <a:pPr marL="847711" lvl="1" indent="-514350">
              <a:buFont typeface="+mj-lt"/>
              <a:buAutoNum type="alphaLcParenR"/>
            </a:pPr>
            <a:r>
              <a:rPr lang="en-US" dirty="0">
                <a:solidFill>
                  <a:schemeClr val="bg1">
                    <a:lumMod val="65000"/>
                  </a:schemeClr>
                </a:solidFill>
              </a:rPr>
              <a:t>Evaluation of MT as a multi-class classifier</a:t>
            </a:r>
          </a:p>
          <a:p>
            <a:pPr marL="847711" lvl="1" indent="-514350">
              <a:buFont typeface="+mj-lt"/>
              <a:buAutoNum type="alphaLcParenR"/>
            </a:pPr>
            <a:r>
              <a:rPr lang="en-US" dirty="0">
                <a:solidFill>
                  <a:schemeClr val="bg1">
                    <a:lumMod val="65000"/>
                  </a:schemeClr>
                </a:solidFill>
              </a:rPr>
              <a:t>Justification to support this</a:t>
            </a:r>
          </a:p>
        </p:txBody>
      </p:sp>
    </p:spTree>
    <p:extLst>
      <p:ext uri="{BB962C8B-B14F-4D97-AF65-F5344CB8AC3E}">
        <p14:creationId xmlns:p14="http://schemas.microsoft.com/office/powerpoint/2010/main" val="4271360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D6EB-96A9-8247-8D99-E2F4ED08FA9D}"/>
              </a:ext>
            </a:extLst>
          </p:cNvPr>
          <p:cNvSpPr>
            <a:spLocks noGrp="1"/>
          </p:cNvSpPr>
          <p:nvPr>
            <p:ph type="title"/>
          </p:nvPr>
        </p:nvSpPr>
        <p:spPr/>
        <p:txBody>
          <a:bodyPr/>
          <a:lstStyle/>
          <a:p>
            <a:r>
              <a:rPr lang="en-US" dirty="0"/>
              <a:t>NMT as Classifier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A18BDC5-CB0B-FE4B-8F39-FEA061C9E182}"/>
                  </a:ext>
                </a:extLst>
              </p:cNvPr>
              <p:cNvSpPr>
                <a:spLocks noGrp="1"/>
              </p:cNvSpPr>
              <p:nvPr>
                <p:ph idx="13"/>
              </p:nvPr>
            </p:nvSpPr>
            <p:spPr>
              <a:xfrm>
                <a:off x="628649" y="1090428"/>
                <a:ext cx="8270801" cy="3726121"/>
              </a:xfrm>
            </p:spPr>
            <p:txBody>
              <a:bodyPr>
                <a:normAutofit/>
              </a:bodyPr>
              <a:lstStyle/>
              <a:p>
                <a:r>
                  <a:rPr lang="en-US" sz="2000" dirty="0"/>
                  <a:t>NMT,  </a:t>
                </a:r>
                <a14:m>
                  <m:oMath xmlns:m="http://schemas.openxmlformats.org/officeDocument/2006/math">
                    <m:r>
                      <a:rPr lang="en-US" sz="2000" i="1">
                        <a:latin typeface="Cambria Math" panose="02040503050406030204" pitchFamily="18" charset="0"/>
                      </a:rPr>
                      <m:t>𝑓</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𝑚</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𝑦</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𝑛</m:t>
                        </m:r>
                      </m:sub>
                    </m:sSub>
                    <m:r>
                      <a:rPr lang="en-US" sz="2000" i="1">
                        <a:latin typeface="Cambria Math" panose="02040503050406030204" pitchFamily="18" charset="0"/>
                      </a:rPr>
                      <m:t>)</m:t>
                    </m:r>
                  </m:oMath>
                </a14:m>
                <a:endParaRPr lang="en-US" sz="2000" dirty="0"/>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1:</m:t>
                        </m:r>
                        <m:r>
                          <a:rPr lang="en-US" sz="2000" i="1">
                            <a:latin typeface="Cambria Math" panose="02040503050406030204" pitchFamily="18" charset="0"/>
                          </a:rPr>
                          <m:t>𝑛</m:t>
                        </m:r>
                      </m:sub>
                    </m:sSub>
                    <m:r>
                      <a:rPr lang="en-US" sz="2000" b="0" i="0" smtClean="0">
                        <a:latin typeface="Cambria Math" panose="02040503050406030204" pitchFamily="18" charset="0"/>
                      </a:rPr>
                      <m:t> </m:t>
                    </m:r>
                  </m:oMath>
                </a14:m>
                <a:r>
                  <a:rPr lang="en-US" sz="2000" dirty="0">
                    <a:latin typeface="Consolas" panose="020B0609020204030204" pitchFamily="49" charset="0"/>
                    <a:cs typeface="Consolas" panose="020B0609020204030204" pitchFamily="49" charset="0"/>
                  </a:rPr>
                  <a:t>= Decoder(Encoder(</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panose="02040503050406030204" pitchFamily="18" charset="0"/>
                          </a:rPr>
                          <m:t>𝑥</m:t>
                        </m:r>
                      </m:e>
                      <m:sub>
                        <m:r>
                          <a:rPr lang="en-US" sz="2000" i="1">
                            <a:latin typeface="Cambria Math" panose="02040503050406030204" pitchFamily="18" charset="0"/>
                          </a:rPr>
                          <m:t>1:</m:t>
                        </m:r>
                        <m:r>
                          <a:rPr lang="en-US" sz="2000" i="1">
                            <a:latin typeface="Cambria Math" panose="02040503050406030204" pitchFamily="18" charset="0"/>
                          </a:rPr>
                          <m:t>𝑚</m:t>
                        </m:r>
                      </m:sub>
                    </m:sSub>
                  </m:oMath>
                </a14:m>
                <a:r>
                  <a:rPr lang="en-US" sz="2000" dirty="0">
                    <a:latin typeface="Consolas" panose="020B0609020204030204" pitchFamily="49" charset="0"/>
                    <a:cs typeface="Consolas" panose="020B0609020204030204" pitchFamily="49" charset="0"/>
                  </a:rPr>
                  <a:t>))</a:t>
                </a:r>
                <a:r>
                  <a:rPr lang="en-US" sz="2000" dirty="0"/>
                  <a:t> </a:t>
                </a:r>
              </a:p>
              <a:p>
                <a:r>
                  <a:rPr lang="en-US" sz="2000" dirty="0"/>
                  <a:t>NMT maximizes </a:t>
                </a:r>
                <a14:m>
                  <m:oMath xmlns:m="http://schemas.openxmlformats.org/officeDocument/2006/math">
                    <m:r>
                      <a:rPr lang="en-US" sz="2000" i="1">
                        <a:latin typeface="Cambria Math" panose="02040503050406030204" pitchFamily="18" charset="0"/>
                      </a:rPr>
                      <m:t>𝑃</m:t>
                    </m:r>
                    <m:d>
                      <m:dPr>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1:</m:t>
                            </m:r>
                            <m:r>
                              <a:rPr lang="en-US" sz="2000" b="0" i="1" smtClean="0">
                                <a:latin typeface="Cambria Math" panose="02040503050406030204" pitchFamily="18" charset="0"/>
                              </a:rPr>
                              <m:t>𝑛</m:t>
                            </m:r>
                          </m:sub>
                        </m:sSub>
                        <m:r>
                          <a:rPr lang="en-US" sz="2000" i="1">
                            <a:latin typeface="Cambria Math" panose="02040503050406030204" pitchFamily="18" charset="0"/>
                          </a:rPr>
                          <m:t> </m:t>
                        </m:r>
                      </m:e>
                    </m:d>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panose="02040503050406030204" pitchFamily="18" charset="0"/>
                          </a:rPr>
                          <m:t>𝑥</m:t>
                        </m:r>
                      </m:e>
                      <m:sub>
                        <m:r>
                          <a:rPr lang="en-US" sz="2000" i="1">
                            <a:latin typeface="Cambria Math" panose="02040503050406030204" pitchFamily="18" charset="0"/>
                          </a:rPr>
                          <m:t>1:</m:t>
                        </m:r>
                        <m:r>
                          <a:rPr lang="en-US" sz="2000" i="1">
                            <a:latin typeface="Cambria Math" panose="02040503050406030204" pitchFamily="18" charset="0"/>
                          </a:rPr>
                          <m:t>𝑚</m:t>
                        </m:r>
                      </m:sub>
                    </m:sSub>
                    <m:r>
                      <a:rPr lang="en-US" sz="2000" i="1">
                        <a:latin typeface="Cambria Math" panose="02040503050406030204" pitchFamily="18" charset="0"/>
                      </a:rPr>
                      <m:t>)</m:t>
                    </m:r>
                  </m:oMath>
                </a14:m>
                <a:endParaRPr lang="en-US" sz="2000" b="0" dirty="0"/>
              </a:p>
              <a:p>
                <a:pPr lvl="1"/>
                <a:r>
                  <a:rPr lang="en-US" sz="1800" dirty="0"/>
                  <a:t>M</a:t>
                </a:r>
                <a:r>
                  <a:rPr lang="en-US" sz="1800" b="0" dirty="0"/>
                  <a:t>aximize </a:t>
                </a:r>
                <a14:m>
                  <m:oMath xmlns:m="http://schemas.openxmlformats.org/officeDocument/2006/math">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𝑡</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r>
                          <a:rPr lang="en-US" sz="1800" b="0" i="1" smtClean="0">
                            <a:latin typeface="Cambria Math" panose="02040503050406030204" pitchFamily="18" charset="0"/>
                          </a:rPr>
                          <m:t>𝑃</m:t>
                        </m:r>
                        <m:d>
                          <m:dPr>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 </m:t>
                            </m:r>
                          </m:e>
                        </m:d>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&lt;</m:t>
                            </m:r>
                            <m:r>
                              <a:rPr lang="en-US" sz="1800" b="0" i="1" smtClean="0">
                                <a:latin typeface="Cambria Math" panose="02040503050406030204" pitchFamily="18" charset="0"/>
                              </a:rPr>
                              <m:t>𝑡</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𝑚</m:t>
                            </m:r>
                          </m:sub>
                        </m:sSub>
                        <m:r>
                          <a:rPr lang="en-US" sz="1800" b="0" i="1" smtClean="0">
                            <a:latin typeface="Cambria Math" panose="02040503050406030204" pitchFamily="18" charset="0"/>
                          </a:rPr>
                          <m:t> ;</m:t>
                        </m:r>
                        <m:r>
                          <a:rPr lang="en-US" sz="1800" b="0" i="1" smtClean="0">
                            <a:latin typeface="Cambria Math" panose="02040503050406030204" pitchFamily="18" charset="0"/>
                          </a:rPr>
                          <m:t>𝜃</m:t>
                        </m:r>
                        <m:r>
                          <a:rPr lang="en-US" sz="1800" b="0" i="1" smtClean="0">
                            <a:latin typeface="Cambria Math" panose="02040503050406030204" pitchFamily="18" charset="0"/>
                          </a:rPr>
                          <m:t>)</m:t>
                        </m:r>
                      </m:e>
                    </m:nary>
                    <m:r>
                      <a:rPr lang="en-US" sz="1800" i="1">
                        <a:latin typeface="Cambria Math" panose="02040503050406030204" pitchFamily="18" charset="0"/>
                      </a:rPr>
                      <m:t> </m:t>
                    </m:r>
                  </m:oMath>
                </a14:m>
                <a:endParaRPr lang="en-US" sz="1800" dirty="0"/>
              </a:p>
              <a:p>
                <a:pPr lvl="1"/>
                <a:r>
                  <a:rPr lang="en-US" sz="1800" dirty="0">
                    <a:solidFill>
                      <a:schemeClr val="bg2">
                        <a:lumMod val="75000"/>
                      </a:schemeClr>
                    </a:solidFill>
                  </a:rPr>
                  <a:t>Output is sequence of discrete tokens</a:t>
                </a:r>
              </a:p>
              <a:p>
                <a:pPr marL="0" indent="0">
                  <a:buNone/>
                </a:pPr>
                <a:br>
                  <a:rPr lang="en-US" sz="2000" dirty="0"/>
                </a:br>
                <a:br>
                  <a:rPr lang="en-US" sz="2000" dirty="0"/>
                </a:br>
                <a:r>
                  <a:rPr lang="en-US" sz="2000" dirty="0"/>
                  <a:t>NMT: Classifier + </a:t>
                </a:r>
                <a:r>
                  <a:rPr lang="en-US" sz="2000" dirty="0" err="1"/>
                  <a:t>Autoregressor</a:t>
                </a:r>
                <a:r>
                  <a:rPr lang="en-US" sz="2000" dirty="0"/>
                  <a:t> </a:t>
                </a:r>
              </a:p>
              <a:p>
                <a:pPr marL="342943" indent="-342943">
                  <a:buFont typeface="+mj-lt"/>
                  <a:buAutoNum type="arabicPeriod"/>
                </a:pPr>
                <a:r>
                  <a:rPr lang="en-US" sz="2000" dirty="0" err="1"/>
                  <a:t>Autoregressor</a:t>
                </a:r>
                <a:r>
                  <a:rPr lang="en-US" sz="2000" dirty="0"/>
                  <a:t>:  </a:t>
                </a:r>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h</m:t>
                        </m:r>
                      </m:e>
                      <m:sub>
                        <m:r>
                          <m:rPr>
                            <m:sty m:val="p"/>
                          </m:rPr>
                          <a:rPr lang="en-US" sz="2000" b="0" i="0" smtClean="0">
                            <a:latin typeface="Cambria Math" panose="02040503050406030204" pitchFamily="18" charset="0"/>
                          </a:rPr>
                          <m:t>t</m:t>
                        </m:r>
                      </m:sub>
                    </m:sSub>
                    <m:r>
                      <a:rPr lang="en-US" sz="2000" i="1">
                        <a:latin typeface="Cambria Math" panose="02040503050406030204" pitchFamily="18" charset="0"/>
                      </a:rPr>
                      <m:t>=</m:t>
                    </m:r>
                    <m:r>
                      <a:rPr lang="en-US" sz="2000" i="1">
                        <a:latin typeface="Cambria Math" panose="02040503050406030204" pitchFamily="18" charset="0"/>
                      </a:rPr>
                      <m:t>𝑓</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0:&lt;</m:t>
                            </m:r>
                            <m:r>
                              <a:rPr lang="en-US" sz="2000" i="1">
                                <a:latin typeface="Cambria Math" panose="02040503050406030204" pitchFamily="18" charset="0"/>
                              </a:rPr>
                              <m:t>𝑡</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r>
                              <a:rPr lang="en-US" sz="2000" i="1">
                                <a:latin typeface="Cambria Math" panose="02040503050406030204" pitchFamily="18" charset="0"/>
                              </a:rPr>
                              <m:t>𝑚</m:t>
                            </m:r>
                          </m:sub>
                        </m:sSub>
                      </m:e>
                    </m:d>
                    <m:r>
                      <a:rPr lang="en-US" sz="2000" b="0" i="1" smtClean="0">
                        <a:latin typeface="Cambria Math" panose="02040503050406030204" pitchFamily="18" charset="0"/>
                      </a:rPr>
                      <m:t>  </m:t>
                    </m:r>
                  </m:oMath>
                </a14:m>
                <a:r>
                  <a:rPr lang="en-US" sz="2000" b="0" i="1" dirty="0">
                    <a:latin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𝑡</m:t>
                        </m:r>
                      </m:sub>
                    </m:sSub>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𝑅</m:t>
                        </m:r>
                      </m:e>
                      <m:sup>
                        <m:r>
                          <a:rPr lang="en-US" sz="1600" i="1">
                            <a:latin typeface="Cambria Math" panose="02040503050406030204" pitchFamily="18" charset="0"/>
                          </a:rPr>
                          <m:t>𝑑</m:t>
                        </m:r>
                      </m:sup>
                    </m:sSup>
                  </m:oMath>
                </a14:m>
                <a:r>
                  <a:rPr lang="en-US" sz="1600" dirty="0"/>
                  <a:t>  is continuous</a:t>
                </a:r>
              </a:p>
              <a:p>
                <a:pPr marL="342943" indent="-342943">
                  <a:buFont typeface="+mj-lt"/>
                  <a:buAutoNum type="arabicPeriod"/>
                </a:pPr>
                <a:r>
                  <a:rPr lang="en-US" sz="2000" dirty="0"/>
                  <a:t>Classifier         : </a:t>
                </a:r>
                <a14:m>
                  <m:oMath xmlns:m="http://schemas.openxmlformats.org/officeDocument/2006/math">
                    <m:r>
                      <a:rPr lang="en-US" sz="2000" b="0" i="1" smtClean="0">
                        <a:latin typeface="Cambria Math" panose="02040503050406030204" pitchFamily="18" charset="0"/>
                      </a:rPr>
                      <m:t>𝑃</m:t>
                    </m:r>
                    <m:d>
                      <m:dPr>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 </m:t>
                        </m:r>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 </m:t>
                        </m:r>
                        <m:r>
                          <a:rPr lang="en-US" sz="2000" b="0" i="1" smtClean="0">
                            <a:latin typeface="Cambria Math" panose="02040503050406030204" pitchFamily="18" charset="0"/>
                          </a:rPr>
                          <m:t>h</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oMath>
                </a14:m>
                <a:r>
                  <a:rPr lang="en-US" sz="2000" b="0" i="1" dirty="0">
                    <a:latin typeface="Cambria Math" panose="02040503050406030204" pitchFamily="18" charset="0"/>
                  </a:rPr>
                  <a:t>    </a:t>
                </a:r>
                <a14:m>
                  <m:oMath xmlns:m="http://schemas.openxmlformats.org/officeDocument/2006/math">
                    <m:sSub>
                      <m:sSubPr>
                        <m:ctrlPr>
                          <a:rPr lang="en-US" sz="1600" i="1" dirty="0">
                            <a:latin typeface="Cambria Math" panose="02040503050406030204" pitchFamily="18" charset="0"/>
                          </a:rPr>
                        </m:ctrlPr>
                      </m:sSubPr>
                      <m:e>
                        <m:r>
                          <a:rPr lang="en-US" sz="1600" i="1" dirty="0">
                            <a:latin typeface="Cambria Math" panose="02040503050406030204" pitchFamily="18" charset="0"/>
                          </a:rPr>
                          <m:t>𝑦</m:t>
                        </m:r>
                      </m:e>
                      <m:sub>
                        <m:r>
                          <a:rPr lang="en-US" sz="1600" i="1" dirty="0">
                            <a:latin typeface="Cambria Math" panose="02040503050406030204" pitchFamily="18" charset="0"/>
                          </a:rPr>
                          <m:t>𝑡</m:t>
                        </m:r>
                      </m:sub>
                    </m:sSub>
                  </m:oMath>
                </a14:m>
                <a:r>
                  <a:rPr lang="en-US" sz="1600" dirty="0">
                    <a:latin typeface="Cambria Math" panose="02040503050406030204" pitchFamily="18" charset="0"/>
                  </a:rPr>
                  <a:t> is discrete.  </a:t>
                </a:r>
                <a:r>
                  <a:rPr lang="en-US" sz="1400" dirty="0"/>
                  <a:t>Vocabulary size of  Y &gt; 2 </a:t>
                </a:r>
                <a:r>
                  <a:rPr lang="en-US" sz="1400" dirty="0">
                    <a:sym typeface="Wingdings" pitchFamily="2" charset="2"/>
                  </a:rPr>
                  <a:t> Multi-class classifier </a:t>
                </a:r>
                <a:endParaRPr lang="en-US" sz="1100" dirty="0"/>
              </a:p>
            </p:txBody>
          </p:sp>
        </mc:Choice>
        <mc:Fallback>
          <p:sp>
            <p:nvSpPr>
              <p:cNvPr id="3" name="Content Placeholder 2">
                <a:extLst>
                  <a:ext uri="{FF2B5EF4-FFF2-40B4-BE49-F238E27FC236}">
                    <a16:creationId xmlns:a16="http://schemas.microsoft.com/office/drawing/2014/main" id="{EA18BDC5-CB0B-FE4B-8F39-FEA061C9E182}"/>
                  </a:ext>
                </a:extLst>
              </p:cNvPr>
              <p:cNvSpPr>
                <a:spLocks noGrp="1" noRot="1" noChangeAspect="1" noMove="1" noResize="1" noEditPoints="1" noAdjustHandles="1" noChangeArrowheads="1" noChangeShapeType="1" noTextEdit="1"/>
              </p:cNvSpPr>
              <p:nvPr>
                <p:ph idx="13"/>
              </p:nvPr>
            </p:nvSpPr>
            <p:spPr>
              <a:xfrm>
                <a:off x="628649" y="1090428"/>
                <a:ext cx="8270801" cy="3726121"/>
              </a:xfrm>
              <a:blipFill>
                <a:blip r:embed="rId3"/>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5171063-2DDC-F442-A662-E7A435EB8DA5}"/>
              </a:ext>
            </a:extLst>
          </p:cNvPr>
          <p:cNvPicPr>
            <a:picLocks noChangeAspect="1"/>
          </p:cNvPicPr>
          <p:nvPr/>
        </p:nvPicPr>
        <p:blipFill>
          <a:blip r:embed="rId4"/>
          <a:stretch>
            <a:fillRect/>
          </a:stretch>
        </p:blipFill>
        <p:spPr>
          <a:xfrm>
            <a:off x="6038064" y="791254"/>
            <a:ext cx="2949782" cy="3106335"/>
          </a:xfrm>
          <a:prstGeom prst="rect">
            <a:avLst/>
          </a:prstGeom>
        </p:spPr>
      </p:pic>
    </p:spTree>
    <p:extLst>
      <p:ext uri="{BB962C8B-B14F-4D97-AF65-F5344CB8AC3E}">
        <p14:creationId xmlns:p14="http://schemas.microsoft.com/office/powerpoint/2010/main" val="180544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FCA5D-7C35-2C47-900B-95D0EF3C8058}"/>
              </a:ext>
            </a:extLst>
          </p:cNvPr>
          <p:cNvSpPr>
            <a:spLocks noGrp="1"/>
          </p:cNvSpPr>
          <p:nvPr>
            <p:ph type="title"/>
          </p:nvPr>
        </p:nvSpPr>
        <p:spPr>
          <a:xfrm>
            <a:off x="628650" y="2465201"/>
            <a:ext cx="7886700" cy="784597"/>
          </a:xfrm>
        </p:spPr>
        <p:txBody>
          <a:bodyPr/>
          <a:lstStyle/>
          <a:p>
            <a:r>
              <a:rPr lang="en-US" dirty="0"/>
              <a:t>Effect of Imbalance on NMT Modeling</a:t>
            </a:r>
          </a:p>
        </p:txBody>
      </p:sp>
    </p:spTree>
    <p:extLst>
      <p:ext uri="{BB962C8B-B14F-4D97-AF65-F5344CB8AC3E}">
        <p14:creationId xmlns:p14="http://schemas.microsoft.com/office/powerpoint/2010/main" val="744806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845D7-7CFD-2349-A09F-94501E82500C}"/>
              </a:ext>
            </a:extLst>
          </p:cNvPr>
          <p:cNvSpPr>
            <a:spLocks noGrp="1"/>
          </p:cNvSpPr>
          <p:nvPr>
            <p:ph type="title"/>
          </p:nvPr>
        </p:nvSpPr>
        <p:spPr/>
        <p:txBody>
          <a:bodyPr/>
          <a:lstStyle/>
          <a:p>
            <a:r>
              <a:rPr lang="en-US" dirty="0"/>
              <a:t>Classifiers on Imbalanced Distributions</a:t>
            </a:r>
          </a:p>
        </p:txBody>
      </p:sp>
      <p:sp>
        <p:nvSpPr>
          <p:cNvPr id="3" name="Content Placeholder 2">
            <a:extLst>
              <a:ext uri="{FF2B5EF4-FFF2-40B4-BE49-F238E27FC236}">
                <a16:creationId xmlns:a16="http://schemas.microsoft.com/office/drawing/2014/main" id="{575C9B63-8515-4843-9434-C7CE6B595E03}"/>
              </a:ext>
            </a:extLst>
          </p:cNvPr>
          <p:cNvSpPr>
            <a:spLocks noGrp="1"/>
          </p:cNvSpPr>
          <p:nvPr>
            <p:ph idx="13"/>
          </p:nvPr>
        </p:nvSpPr>
        <p:spPr>
          <a:xfrm>
            <a:off x="628650" y="1069788"/>
            <a:ext cx="8090048" cy="3751594"/>
          </a:xfrm>
        </p:spPr>
        <p:txBody>
          <a:bodyPr/>
          <a:lstStyle/>
          <a:p>
            <a:r>
              <a:rPr lang="en-US" dirty="0"/>
              <a:t>Frequency based bias degrades performance</a:t>
            </a:r>
          </a:p>
          <a:p>
            <a:pPr lvl="1"/>
            <a:r>
              <a:rPr lang="en-US" dirty="0"/>
              <a:t>Over-classify majority classes, under-classify minority …</a:t>
            </a:r>
          </a:p>
          <a:p>
            <a:r>
              <a:rPr lang="en-US" dirty="0"/>
              <a:t>Addressing the class imbalance improves performance</a:t>
            </a:r>
          </a:p>
          <a:p>
            <a:r>
              <a:rPr lang="en-US" dirty="0"/>
              <a:t>Data sampling and augmentation techniques</a:t>
            </a:r>
          </a:p>
          <a:p>
            <a:pPr lvl="1"/>
            <a:r>
              <a:rPr lang="en-US" dirty="0"/>
              <a:t>e.g. Oversampling, </a:t>
            </a:r>
            <a:r>
              <a:rPr lang="en-US" dirty="0" err="1"/>
              <a:t>Undersampling</a:t>
            </a:r>
            <a:r>
              <a:rPr lang="en-US" dirty="0"/>
              <a:t>, </a:t>
            </a:r>
            <a:br>
              <a:rPr lang="en-US" dirty="0"/>
            </a:br>
            <a:r>
              <a:rPr lang="en-US" dirty="0"/>
              <a:t>Synthetic Minority Oversampling Technique (SMOTE), … </a:t>
            </a:r>
          </a:p>
          <a:p>
            <a:r>
              <a:rPr lang="en-US" dirty="0"/>
              <a:t>Weighted loss functions, …</a:t>
            </a:r>
          </a:p>
          <a:p>
            <a:r>
              <a:rPr lang="en-US" dirty="0"/>
              <a:t>In NMT, sampling is hard.  </a:t>
            </a:r>
            <a:r>
              <a:rPr lang="en-US" sz="2000" dirty="0"/>
              <a:t>But we have BPE for our advantage </a:t>
            </a:r>
            <a:endParaRPr lang="en-US" dirty="0"/>
          </a:p>
        </p:txBody>
      </p:sp>
    </p:spTree>
    <p:extLst>
      <p:ext uri="{BB962C8B-B14F-4D97-AF65-F5344CB8AC3E}">
        <p14:creationId xmlns:p14="http://schemas.microsoft.com/office/powerpoint/2010/main" val="232644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CE1E1C-83BA-D948-9255-A0E45FEE2038}"/>
              </a:ext>
            </a:extLst>
          </p:cNvPr>
          <p:cNvPicPr>
            <a:picLocks noChangeAspect="1"/>
          </p:cNvPicPr>
          <p:nvPr/>
        </p:nvPicPr>
        <p:blipFill>
          <a:blip r:embed="rId2"/>
          <a:stretch>
            <a:fillRect/>
          </a:stretch>
        </p:blipFill>
        <p:spPr>
          <a:xfrm>
            <a:off x="5114260" y="1175532"/>
            <a:ext cx="3882936" cy="3046892"/>
          </a:xfrm>
          <a:prstGeom prst="rect">
            <a:avLst/>
          </a:prstGeom>
        </p:spPr>
      </p:pic>
      <p:sp>
        <p:nvSpPr>
          <p:cNvPr id="2" name="Title 1">
            <a:extLst>
              <a:ext uri="{FF2B5EF4-FFF2-40B4-BE49-F238E27FC236}">
                <a16:creationId xmlns:a16="http://schemas.microsoft.com/office/drawing/2014/main" id="{F8BFD908-E5D0-534B-867F-9B418B123969}"/>
              </a:ext>
            </a:extLst>
          </p:cNvPr>
          <p:cNvSpPr>
            <a:spLocks noGrp="1"/>
          </p:cNvSpPr>
          <p:nvPr>
            <p:ph type="title"/>
          </p:nvPr>
        </p:nvSpPr>
        <p:spPr/>
        <p:txBody>
          <a:bodyPr/>
          <a:lstStyle/>
          <a:p>
            <a:r>
              <a:rPr lang="en-US" dirty="0"/>
              <a:t>BPE  </a:t>
            </a:r>
            <a:r>
              <a:rPr lang="en-US" dirty="0" err="1"/>
              <a:t>Subwords</a:t>
            </a:r>
            <a:endParaRPr lang="en-US" dirty="0"/>
          </a:p>
        </p:txBody>
      </p:sp>
      <p:sp>
        <p:nvSpPr>
          <p:cNvPr id="3" name="Content Placeholder 2">
            <a:extLst>
              <a:ext uri="{FF2B5EF4-FFF2-40B4-BE49-F238E27FC236}">
                <a16:creationId xmlns:a16="http://schemas.microsoft.com/office/drawing/2014/main" id="{F6B46E05-1133-C347-A7A3-3B63DB2CD919}"/>
              </a:ext>
            </a:extLst>
          </p:cNvPr>
          <p:cNvSpPr>
            <a:spLocks noGrp="1"/>
          </p:cNvSpPr>
          <p:nvPr>
            <p:ph idx="13"/>
          </p:nvPr>
        </p:nvSpPr>
        <p:spPr>
          <a:xfrm>
            <a:off x="351005" y="995360"/>
            <a:ext cx="5982888" cy="3643547"/>
          </a:xfrm>
        </p:spPr>
        <p:txBody>
          <a:bodyPr/>
          <a:lstStyle/>
          <a:p>
            <a:r>
              <a:rPr lang="en-US" sz="2400" dirty="0"/>
              <a:t>Split/merge classes;</a:t>
            </a:r>
            <a:br>
              <a:rPr lang="en-US" sz="2400" dirty="0"/>
            </a:br>
            <a:r>
              <a:rPr lang="en-US" sz="2400" dirty="0"/>
              <a:t>modifies class distribution</a:t>
            </a:r>
          </a:p>
          <a:p>
            <a:r>
              <a:rPr lang="en-US" sz="2400" dirty="0"/>
              <a:t>Byte-pair-encoding </a:t>
            </a:r>
            <a:r>
              <a:rPr lang="en-US" sz="2400" dirty="0" err="1"/>
              <a:t>subwords</a:t>
            </a:r>
            <a:r>
              <a:rPr lang="en-US" sz="2400" dirty="0"/>
              <a:t> </a:t>
            </a:r>
            <a:br>
              <a:rPr lang="en-US" sz="2400" dirty="0"/>
            </a:br>
            <a:r>
              <a:rPr lang="en-US" sz="1800" dirty="0"/>
              <a:t>[</a:t>
            </a:r>
            <a:r>
              <a:rPr lang="en-US" sz="1800" dirty="0" err="1"/>
              <a:t>Sennrich</a:t>
            </a:r>
            <a:r>
              <a:rPr lang="en-US" sz="1800" dirty="0"/>
              <a:t> et al 2016]</a:t>
            </a:r>
            <a:br>
              <a:rPr lang="en-US" sz="1800" dirty="0"/>
            </a:br>
            <a:r>
              <a:rPr lang="en-US" sz="2200" dirty="0"/>
              <a:t>addresses open-vocabulary generation</a:t>
            </a:r>
          </a:p>
          <a:p>
            <a:r>
              <a:rPr lang="en-US" sz="2334" dirty="0" err="1"/>
              <a:t>Subwords</a:t>
            </a:r>
            <a:r>
              <a:rPr lang="en-US" sz="2334" dirty="0"/>
              <a:t> are obtained by merging chars</a:t>
            </a:r>
            <a:br>
              <a:rPr lang="en-US" sz="2334" dirty="0"/>
            </a:br>
            <a:r>
              <a:rPr lang="en-US" sz="2000" dirty="0"/>
              <a:t>gets better performance than chars and words</a:t>
            </a:r>
          </a:p>
          <a:p>
            <a:r>
              <a:rPr lang="en-US" sz="2400" dirty="0"/>
              <a:t>Number of merges is a hyper parameter</a:t>
            </a:r>
          </a:p>
          <a:p>
            <a:pPr lvl="1"/>
            <a:r>
              <a:rPr lang="en-US" sz="2000" i="1" dirty="0"/>
              <a:t>Why are some vocabulary sizes better than others?</a:t>
            </a:r>
          </a:p>
        </p:txBody>
      </p:sp>
    </p:spTree>
    <p:extLst>
      <p:ext uri="{BB962C8B-B14F-4D97-AF65-F5344CB8AC3E}">
        <p14:creationId xmlns:p14="http://schemas.microsoft.com/office/powerpoint/2010/main" val="2451234905"/>
      </p:ext>
    </p:extLst>
  </p:cSld>
  <p:clrMapOvr>
    <a:masterClrMapping/>
  </p:clrMapOvr>
</p:sld>
</file>

<file path=ppt/theme/theme1.xml><?xml version="1.0" encoding="utf-8"?>
<a:theme xmlns:a="http://schemas.openxmlformats.org/drawingml/2006/main" name="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2941</TotalTime>
  <Words>2474</Words>
  <Application>Microsoft Macintosh PowerPoint</Application>
  <PresentationFormat>On-screen Show (16:10)</PresentationFormat>
  <Paragraphs>366</Paragraphs>
  <Slides>41</Slides>
  <Notes>9</Notes>
  <HiddenSlides>10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American Typewriter</vt:lpstr>
      <vt:lpstr>Arial</vt:lpstr>
      <vt:lpstr>Arial Hebrew</vt:lpstr>
      <vt:lpstr>Calibri</vt:lpstr>
      <vt:lpstr>Cambria Math</vt:lpstr>
      <vt:lpstr>Consolas</vt:lpstr>
      <vt:lpstr>Courier New</vt:lpstr>
      <vt:lpstr>Gill Sans</vt:lpstr>
      <vt:lpstr>Times New Roman</vt:lpstr>
      <vt:lpstr>Wingdings</vt:lpstr>
      <vt:lpstr>Office Theme</vt:lpstr>
      <vt:lpstr>PowerPoint Presentation</vt:lpstr>
      <vt:lpstr>Background: Zipfian Distribution</vt:lpstr>
      <vt:lpstr>Background: Zipfian Distribution</vt:lpstr>
      <vt:lpstr>Background: Information Content</vt:lpstr>
      <vt:lpstr>Overview</vt:lpstr>
      <vt:lpstr>NMT as Classifier</vt:lpstr>
      <vt:lpstr>Effect of Imbalance on NMT Modeling</vt:lpstr>
      <vt:lpstr>Classifiers on Imbalanced Distributions</vt:lpstr>
      <vt:lpstr>BPE  Subwords</vt:lpstr>
      <vt:lpstr>Experiments </vt:lpstr>
      <vt:lpstr>PowerPoint Presentation</vt:lpstr>
      <vt:lpstr>PowerPoint Presentation</vt:lpstr>
      <vt:lpstr>PowerPoint Presentation</vt:lpstr>
      <vt:lpstr>PowerPoint Presentation</vt:lpstr>
      <vt:lpstr>Classifier (C)</vt:lpstr>
      <vt:lpstr>AutoRegressor (R)</vt:lpstr>
      <vt:lpstr>Effect of BPE</vt:lpstr>
      <vt:lpstr>Heuristic</vt:lpstr>
      <vt:lpstr>PowerPoint Presentation</vt:lpstr>
      <vt:lpstr>Class Performance</vt:lpstr>
      <vt:lpstr>Frequency-based Bias on Class Performance</vt:lpstr>
      <vt:lpstr>Evaluating MT as a Multi-class Classifier on Imbalanced Test Sets</vt:lpstr>
      <vt:lpstr>Evaluating MT as a Multiclass Classifier</vt:lpstr>
      <vt:lpstr>Justification for MacroF1</vt:lpstr>
      <vt:lpstr>WebNLG Data-to-Text Evaluation</vt:lpstr>
      <vt:lpstr>WMT Metrics: Wins per Metric</vt:lpstr>
      <vt:lpstr>CLIR Task: Pipeline</vt:lpstr>
      <vt:lpstr>CLIR Task, CLSSTS Datasets, mAP</vt:lpstr>
      <vt:lpstr>Summary</vt:lpstr>
      <vt:lpstr>References</vt:lpstr>
      <vt:lpstr>THANK YOU 🙏🏼</vt:lpstr>
      <vt:lpstr>ML Problem Types</vt:lpstr>
      <vt:lpstr>Datasets</vt:lpstr>
      <vt:lpstr>MT Evaluation</vt:lpstr>
      <vt:lpstr>WMT Metrics</vt:lpstr>
      <vt:lpstr>CLIR Task: Pipeline</vt:lpstr>
      <vt:lpstr>CLIR Task, CLSSTS Datasets, AQWV</vt:lpstr>
      <vt:lpstr>PowerPoint Presentation</vt:lpstr>
      <vt:lpstr>PowerPoint Presentation</vt:lpstr>
      <vt:lpstr>PowerPoint Presentation</vt:lpstr>
      <vt:lpstr>CLIR Task: CLSSTS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Thamme Gowda</dc:creator>
  <cp:lastModifiedBy>Thamme Gowda</cp:lastModifiedBy>
  <cp:revision>72</cp:revision>
  <cp:lastPrinted>2012-02-07T18:57:58Z</cp:lastPrinted>
  <dcterms:created xsi:type="dcterms:W3CDTF">2021-03-02T00:29:16Z</dcterms:created>
  <dcterms:modified xsi:type="dcterms:W3CDTF">2021-03-04T01:41:16Z</dcterms:modified>
</cp:coreProperties>
</file>