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8880" cy="114228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ocl.us/new_york_dataset"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102">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dirty="0">
              <a:solidFill>
                <a:prstClr val="white"/>
              </a:solidFill>
              <a:latin typeface="Calibri" panose="020F0502020204030204"/>
            </a:endParaRPr>
          </a:p>
        </p:txBody>
      </p:sp>
      <p:sp>
        <p:nvSpPr>
          <p:cNvPr id="98" name="TextShape 1"/>
          <p:cNvSpPr txBox="1"/>
          <p:nvPr/>
        </p:nvSpPr>
        <p:spPr>
          <a:xfrm>
            <a:off x="628650" y="4555055"/>
            <a:ext cx="5174047" cy="1723125"/>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5600" b="0" strike="noStrike" kern="1200" spc="-1" dirty="0">
                <a:solidFill>
                  <a:schemeClr val="tx1"/>
                </a:solidFill>
                <a:latin typeface="+mj-lt"/>
                <a:ea typeface="+mj-ea"/>
                <a:cs typeface="+mj-cs"/>
              </a:rPr>
              <a:t>Capstone Project</a:t>
            </a:r>
          </a:p>
        </p:txBody>
      </p:sp>
      <p:sp>
        <p:nvSpPr>
          <p:cNvPr id="110" name="Oval 104">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1322610"/>
            <a:ext cx="1682850" cy="16828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dirty="0">
              <a:solidFill>
                <a:prstClr val="white"/>
              </a:solidFill>
              <a:latin typeface="Calibri" panose="020F0502020204030204"/>
            </a:endParaRPr>
          </a:p>
        </p:txBody>
      </p:sp>
      <p:sp>
        <p:nvSpPr>
          <p:cNvPr id="107" name="Oval 106">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3" y="2707205"/>
            <a:ext cx="721796" cy="7217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dirty="0">
              <a:solidFill>
                <a:prstClr val="white"/>
              </a:solidFill>
              <a:latin typeface="Calibri" panose="020F0502020204030204"/>
            </a:endParaRPr>
          </a:p>
        </p:txBody>
      </p:sp>
      <p:sp>
        <p:nvSpPr>
          <p:cNvPr id="109" name="Oval 108">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4" y="2603243"/>
            <a:ext cx="220271" cy="2202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dirty="0">
              <a:solidFill>
                <a:prstClr val="white"/>
              </a:solidFill>
              <a:latin typeface="Calibri" panose="020F0502020204030204"/>
            </a:endParaRPr>
          </a:p>
        </p:txBody>
      </p:sp>
      <p:sp>
        <p:nvSpPr>
          <p:cNvPr id="111" name="Freeform: Shape 110">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9087" y="0"/>
            <a:ext cx="4814914" cy="3429000"/>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dirty="0">
              <a:solidFill>
                <a:prstClr val="white"/>
              </a:solidFill>
              <a:latin typeface="Calibri" panose="020F0502020204030204"/>
            </a:endParaRPr>
          </a:p>
        </p:txBody>
      </p:sp>
      <p:cxnSp>
        <p:nvCxnSpPr>
          <p:cNvPr id="113" name="Straight Connector 112">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9834" y="477688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52"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53"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sp>
        <p:nvSpPr>
          <p:cNvPr id="154"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Result </a:t>
            </a:r>
            <a:r>
              <a:rPr lang="en-US" sz="1800" b="0" strike="noStrike" spc="-1" dirty="0">
                <a:solidFill>
                  <a:srgbClr val="000000"/>
                </a:solidFill>
                <a:latin typeface="Arial"/>
                <a:ea typeface="DejaVu Sans"/>
              </a:rPr>
              <a:t>– </a:t>
            </a:r>
            <a:r>
              <a:rPr lang="en-US" sz="1800" b="0" strike="noStrike" spc="-1" dirty="0">
                <a:solidFill>
                  <a:srgbClr val="595959"/>
                </a:solidFill>
                <a:latin typeface="Arial"/>
                <a:ea typeface="DejaVu Sans"/>
              </a:rPr>
              <a:t>Clinton hill has maximum number of Restaurants</a:t>
            </a:r>
            <a:endParaRPr lang="en-US" sz="1800" b="0" strike="noStrike" spc="-1" dirty="0">
              <a:latin typeface="Arial"/>
            </a:endParaRPr>
          </a:p>
        </p:txBody>
      </p:sp>
      <p:pic>
        <p:nvPicPr>
          <p:cNvPr id="2" name="Picture 1">
            <a:extLst>
              <a:ext uri="{FF2B5EF4-FFF2-40B4-BE49-F238E27FC236}">
                <a16:creationId xmlns:a16="http://schemas.microsoft.com/office/drawing/2014/main" id="{A2042900-E408-42DC-AE5A-323D9D7F0264}"/>
              </a:ext>
            </a:extLst>
          </p:cNvPr>
          <p:cNvPicPr>
            <a:picLocks noChangeAspect="1"/>
          </p:cNvPicPr>
          <p:nvPr/>
        </p:nvPicPr>
        <p:blipFill>
          <a:blip r:embed="rId2"/>
          <a:stretch>
            <a:fillRect/>
          </a:stretch>
        </p:blipFill>
        <p:spPr>
          <a:xfrm>
            <a:off x="3571274" y="1707380"/>
            <a:ext cx="4547521" cy="3148706"/>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 name="CustomShape 1"/>
          <p:cNvSpPr/>
          <p:nvPr/>
        </p:nvSpPr>
        <p:spPr>
          <a:xfrm>
            <a:off x="283680" y="343440"/>
            <a:ext cx="8578440" cy="1843560"/>
          </a:xfrm>
          <a:prstGeom prst="rect">
            <a:avLst/>
          </a:prstGeom>
          <a:solidFill>
            <a:srgbClr val="404040"/>
          </a:solidFill>
          <a:ln w="127080">
            <a:solidFill>
              <a:srgbClr val="404040"/>
            </a:solidFill>
            <a:round/>
          </a:ln>
        </p:spPr>
        <p:style>
          <a:lnRef idx="2">
            <a:schemeClr val="accent1">
              <a:shade val="50000"/>
            </a:schemeClr>
          </a:lnRef>
          <a:fillRef idx="1">
            <a:schemeClr val="accent1"/>
          </a:fillRef>
          <a:effectRef idx="0">
            <a:schemeClr val="accent1"/>
          </a:effectRef>
          <a:fontRef idx="minor"/>
        </p:style>
      </p:sp>
      <p:sp>
        <p:nvSpPr>
          <p:cNvPr id="157" name="CustomShape 2"/>
          <p:cNvSpPr/>
          <p:nvPr/>
        </p:nvSpPr>
        <p:spPr>
          <a:xfrm>
            <a:off x="394560" y="466560"/>
            <a:ext cx="8354160" cy="92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4300" b="0" strike="noStrike" spc="-1" dirty="0">
                <a:solidFill>
                  <a:srgbClr val="FFFFFF"/>
                </a:solidFill>
                <a:latin typeface="Arial"/>
              </a:rPr>
              <a:t>List of Restaurants in Manhattan</a:t>
            </a:r>
            <a:endParaRPr lang="en-US" sz="4300" b="0" strike="noStrike" spc="-1" dirty="0">
              <a:latin typeface="Arial"/>
            </a:endParaRPr>
          </a:p>
        </p:txBody>
      </p:sp>
      <p:sp>
        <p:nvSpPr>
          <p:cNvPr id="158" name="Line 3"/>
          <p:cNvSpPr/>
          <p:nvPr/>
        </p:nvSpPr>
        <p:spPr>
          <a:xfrm>
            <a:off x="1657080" y="1448280"/>
            <a:ext cx="5829480" cy="360"/>
          </a:xfrm>
          <a:prstGeom prst="line">
            <a:avLst/>
          </a:prstGeom>
          <a:ln w="22320">
            <a:solidFill>
              <a:srgbClr val="D9D9D9"/>
            </a:solidFill>
            <a:round/>
          </a:ln>
        </p:spPr>
        <p:style>
          <a:lnRef idx="1">
            <a:schemeClr val="accent1"/>
          </a:lnRef>
          <a:fillRef idx="0">
            <a:schemeClr val="accent1"/>
          </a:fillRef>
          <a:effectRef idx="0">
            <a:schemeClr val="accent1"/>
          </a:effectRef>
          <a:fontRef idx="minor"/>
        </p:style>
      </p:sp>
      <p:pic>
        <p:nvPicPr>
          <p:cNvPr id="2" name="Picture 1">
            <a:extLst>
              <a:ext uri="{FF2B5EF4-FFF2-40B4-BE49-F238E27FC236}">
                <a16:creationId xmlns:a16="http://schemas.microsoft.com/office/drawing/2014/main" id="{B86AE7C8-D9B5-451E-A49B-51CAA1ECCAE3}"/>
              </a:ext>
            </a:extLst>
          </p:cNvPr>
          <p:cNvPicPr>
            <a:picLocks noChangeAspect="1"/>
          </p:cNvPicPr>
          <p:nvPr/>
        </p:nvPicPr>
        <p:blipFill>
          <a:blip r:embed="rId2"/>
          <a:stretch>
            <a:fillRect/>
          </a:stretch>
        </p:blipFill>
        <p:spPr>
          <a:xfrm>
            <a:off x="1699852" y="2481308"/>
            <a:ext cx="5743575" cy="411480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 name="CustomShape 1"/>
          <p:cNvSpPr/>
          <p:nvPr/>
        </p:nvSpPr>
        <p:spPr>
          <a:xfrm>
            <a:off x="0" y="651600"/>
            <a:ext cx="9143280" cy="73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61" name="CustomShape 2"/>
          <p:cNvSpPr/>
          <p:nvPr/>
        </p:nvSpPr>
        <p:spPr>
          <a:xfrm>
            <a:off x="628560" y="672840"/>
            <a:ext cx="7886160" cy="7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2800" b="0" strike="noStrike" spc="-1">
                <a:solidFill>
                  <a:srgbClr val="FFFFFF"/>
                </a:solidFill>
                <a:latin typeface="Arial"/>
              </a:rPr>
              <a:t>Step 3</a:t>
            </a:r>
            <a:endParaRPr lang="en-US" sz="2800" b="0" strike="noStrike" spc="-1">
              <a:latin typeface="Arial"/>
            </a:endParaRPr>
          </a:p>
        </p:txBody>
      </p:sp>
      <p:sp>
        <p:nvSpPr>
          <p:cNvPr id="162" name="CustomShape 3"/>
          <p:cNvSpPr/>
          <p:nvPr/>
        </p:nvSpPr>
        <p:spPr>
          <a:xfrm>
            <a:off x="1071720" y="1597320"/>
            <a:ext cx="7000200" cy="86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gn="ctr">
              <a:lnSpc>
                <a:spcPct val="100000"/>
              </a:lnSpc>
              <a:spcBef>
                <a:spcPts val="281"/>
              </a:spcBef>
              <a:buClr>
                <a:srgbClr val="000000"/>
              </a:buClr>
              <a:buFont typeface="Arial"/>
              <a:buChar char="•"/>
            </a:pPr>
            <a:r>
              <a:rPr lang="en-US" sz="1400" b="0" strike="noStrike" spc="-1">
                <a:solidFill>
                  <a:srgbClr val="000000"/>
                </a:solidFill>
                <a:latin typeface="Arial"/>
              </a:rPr>
              <a:t>Get likes, ratings, tips on each of Indian Restaurant using FourSquare API</a:t>
            </a:r>
            <a:endParaRPr lang="en-US" sz="1400" b="0" strike="noStrike" spc="-1">
              <a:latin typeface="Arial"/>
            </a:endParaRPr>
          </a:p>
          <a:p>
            <a:pPr algn="ctr">
              <a:lnSpc>
                <a:spcPct val="100000"/>
              </a:lnSpc>
              <a:spcBef>
                <a:spcPts val="281"/>
              </a:spcBef>
            </a:pPr>
            <a:endParaRPr lang="en-US" sz="1400" b="0" strike="noStrike" spc="-1">
              <a:latin typeface="Arial"/>
            </a:endParaRPr>
          </a:p>
        </p:txBody>
      </p:sp>
      <p:pic>
        <p:nvPicPr>
          <p:cNvPr id="2" name="Picture 1">
            <a:extLst>
              <a:ext uri="{FF2B5EF4-FFF2-40B4-BE49-F238E27FC236}">
                <a16:creationId xmlns:a16="http://schemas.microsoft.com/office/drawing/2014/main" id="{DA2AE473-CB52-49FB-8E71-8F6FA2582291}"/>
              </a:ext>
            </a:extLst>
          </p:cNvPr>
          <p:cNvPicPr>
            <a:picLocks noChangeAspect="1"/>
          </p:cNvPicPr>
          <p:nvPr/>
        </p:nvPicPr>
        <p:blipFill>
          <a:blip r:embed="rId2"/>
          <a:stretch>
            <a:fillRect/>
          </a:stretch>
        </p:blipFill>
        <p:spPr>
          <a:xfrm>
            <a:off x="1514937" y="2557462"/>
            <a:ext cx="6362700" cy="174307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5"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66" name="CustomShape 3"/>
          <p:cNvSpPr/>
          <p:nvPr/>
        </p:nvSpPr>
        <p:spPr>
          <a:xfrm>
            <a:off x="3524760" y="533520"/>
            <a:ext cx="51357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with maximum like </a:t>
            </a:r>
            <a:endParaRPr lang="en-US" sz="2400" b="0" strike="noStrike" spc="-1">
              <a:latin typeface="Arial"/>
            </a:endParaRPr>
          </a:p>
          <a:p>
            <a:pPr>
              <a:lnSpc>
                <a:spcPct val="100000"/>
              </a:lnSpc>
              <a:spcBef>
                <a:spcPts val="479"/>
              </a:spcBef>
            </a:pPr>
            <a:endParaRPr lang="en-US" sz="2400" b="0" strike="noStrike" spc="-1">
              <a:latin typeface="Arial"/>
            </a:endParaRPr>
          </a:p>
        </p:txBody>
      </p:sp>
      <p:pic>
        <p:nvPicPr>
          <p:cNvPr id="2" name="Picture 1">
            <a:extLst>
              <a:ext uri="{FF2B5EF4-FFF2-40B4-BE49-F238E27FC236}">
                <a16:creationId xmlns:a16="http://schemas.microsoft.com/office/drawing/2014/main" id="{7547901A-8586-4BBC-BCBB-EA604EF049D2}"/>
              </a:ext>
            </a:extLst>
          </p:cNvPr>
          <p:cNvPicPr>
            <a:picLocks noChangeAspect="1"/>
          </p:cNvPicPr>
          <p:nvPr/>
        </p:nvPicPr>
        <p:blipFill>
          <a:blip r:embed="rId2"/>
          <a:stretch>
            <a:fillRect/>
          </a:stretch>
        </p:blipFill>
        <p:spPr>
          <a:xfrm>
            <a:off x="3294720" y="2332284"/>
            <a:ext cx="4991100" cy="183832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9"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dirty="0">
                <a:solidFill>
                  <a:srgbClr val="FFFFFF"/>
                </a:solidFill>
                <a:latin typeface="Arial"/>
              </a:rPr>
              <a:t>Result</a:t>
            </a:r>
            <a:endParaRPr lang="en-US" sz="4400" b="0" strike="noStrike" spc="-1" dirty="0">
              <a:latin typeface="Arial"/>
            </a:endParaRPr>
          </a:p>
        </p:txBody>
      </p:sp>
      <p:sp>
        <p:nvSpPr>
          <p:cNvPr id="170" name="CustomShape 3"/>
          <p:cNvSpPr/>
          <p:nvPr/>
        </p:nvSpPr>
        <p:spPr>
          <a:xfrm>
            <a:off x="3318480" y="640080"/>
            <a:ext cx="54435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dirty="0">
                <a:solidFill>
                  <a:srgbClr val="558ED5"/>
                </a:solidFill>
                <a:latin typeface="Arial"/>
              </a:rPr>
              <a:t>Restaurant having maximum Rating </a:t>
            </a:r>
            <a:endParaRPr lang="en-US" sz="2400" b="0" strike="noStrike" spc="-1" dirty="0">
              <a:latin typeface="Arial"/>
            </a:endParaRPr>
          </a:p>
          <a:p>
            <a:pPr>
              <a:lnSpc>
                <a:spcPct val="100000"/>
              </a:lnSpc>
              <a:spcBef>
                <a:spcPts val="360"/>
              </a:spcBef>
            </a:pPr>
            <a:endParaRPr lang="en-US" sz="2400" b="0" strike="noStrike" spc="-1" dirty="0">
              <a:latin typeface="Arial"/>
            </a:endParaRPr>
          </a:p>
        </p:txBody>
      </p:sp>
      <p:pic>
        <p:nvPicPr>
          <p:cNvPr id="2" name="Picture 1">
            <a:extLst>
              <a:ext uri="{FF2B5EF4-FFF2-40B4-BE49-F238E27FC236}">
                <a16:creationId xmlns:a16="http://schemas.microsoft.com/office/drawing/2014/main" id="{A63EC56F-28F1-46B1-9656-728E1AAF7D65}"/>
              </a:ext>
            </a:extLst>
          </p:cNvPr>
          <p:cNvPicPr>
            <a:picLocks noChangeAspect="1"/>
          </p:cNvPicPr>
          <p:nvPr/>
        </p:nvPicPr>
        <p:blipFill>
          <a:blip r:embed="rId2"/>
          <a:stretch>
            <a:fillRect/>
          </a:stretch>
        </p:blipFill>
        <p:spPr>
          <a:xfrm>
            <a:off x="3356642" y="2536642"/>
            <a:ext cx="5486400" cy="181927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 name="CustomShape 1"/>
          <p:cNvSpPr/>
          <p:nvPr/>
        </p:nvSpPr>
        <p:spPr>
          <a:xfrm>
            <a:off x="363240" y="470880"/>
            <a:ext cx="3285000" cy="5891400"/>
          </a:xfrm>
          <a:custGeom>
            <a:avLst/>
            <a:gdLst/>
            <a:ahLst/>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73" name="CustomShape 2"/>
          <p:cNvSpPr/>
          <p:nvPr/>
        </p:nvSpPr>
        <p:spPr>
          <a:xfrm>
            <a:off x="647280" y="1011960"/>
            <a:ext cx="2561400" cy="479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3700" b="0" strike="noStrike" spc="-1" dirty="0">
                <a:solidFill>
                  <a:srgbClr val="FFFFFF"/>
                </a:solidFill>
                <a:latin typeface="Arial"/>
              </a:rPr>
              <a:t>Conclusion</a:t>
            </a:r>
            <a:endParaRPr lang="en-US" sz="3700" b="0" strike="noStrike" spc="-1" dirty="0">
              <a:latin typeface="Arial"/>
            </a:endParaRPr>
          </a:p>
        </p:txBody>
      </p:sp>
      <p:grpSp>
        <p:nvGrpSpPr>
          <p:cNvPr id="174" name="Group 3"/>
          <p:cNvGrpSpPr/>
          <p:nvPr/>
        </p:nvGrpSpPr>
        <p:grpSpPr>
          <a:xfrm>
            <a:off x="3895560" y="970920"/>
            <a:ext cx="4884480" cy="4884480"/>
            <a:chOff x="3895560" y="970920"/>
            <a:chExt cx="4884480" cy="4884480"/>
          </a:xfrm>
        </p:grpSpPr>
        <p:sp>
          <p:nvSpPr>
            <p:cNvPr id="175" name="CustomShape 4"/>
            <p:cNvSpPr/>
            <p:nvPr/>
          </p:nvSpPr>
          <p:spPr>
            <a:xfrm>
              <a:off x="3895560" y="970920"/>
              <a:ext cx="4884480" cy="4884480"/>
            </a:xfrm>
            <a:prstGeom prst="diamond">
              <a:avLst/>
            </a:prstGeom>
            <a:solidFill>
              <a:schemeClr val="accent2">
                <a:tint val="40000"/>
                <a:hueOff val="0"/>
                <a:satOff val="0"/>
                <a:lumOff val="0"/>
                <a:alphaOff val="0"/>
              </a:schemeClr>
            </a:solidFill>
            <a:ln>
              <a:noFill/>
            </a:ln>
          </p:spPr>
          <p:style>
            <a:lnRef idx="0">
              <a:scrgbClr r="0" g="0" b="0"/>
            </a:lnRef>
            <a:fillRef idx="0">
              <a:scrgbClr r="0" g="0" b="0"/>
            </a:fillRef>
            <a:effectRef idx="0">
              <a:scrgbClr r="0" g="0" b="0"/>
            </a:effectRef>
            <a:fontRef idx="minor"/>
          </p:style>
        </p:sp>
        <p:sp>
          <p:nvSpPr>
            <p:cNvPr id="176" name="CustomShape 5"/>
            <p:cNvSpPr/>
            <p:nvPr/>
          </p:nvSpPr>
          <p:spPr>
            <a:xfrm>
              <a:off x="4359960" y="1434960"/>
              <a:ext cx="1904400" cy="190440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dirty="0">
                  <a:solidFill>
                    <a:srgbClr val="FFFFFF"/>
                  </a:solidFill>
                  <a:latin typeface="Arial"/>
                  <a:ea typeface="DejaVu Sans"/>
                </a:rPr>
                <a:t>Astoria(Queens), </a:t>
              </a:r>
              <a:r>
                <a:rPr lang="en-US" sz="1500" b="0" strike="noStrike" spc="-1" dirty="0" err="1">
                  <a:solidFill>
                    <a:srgbClr val="FFFFFF"/>
                  </a:solidFill>
                  <a:latin typeface="Arial"/>
                  <a:ea typeface="DejaVu Sans"/>
                </a:rPr>
                <a:t>Blissville</a:t>
              </a:r>
              <a:r>
                <a:rPr lang="en-US" sz="1500" b="0" strike="noStrike" spc="-1" dirty="0">
                  <a:solidFill>
                    <a:srgbClr val="FFFFFF"/>
                  </a:solidFill>
                  <a:latin typeface="Arial"/>
                  <a:ea typeface="DejaVu Sans"/>
                </a:rPr>
                <a:t>(Queens), Civic Center(Manhattan) are some of the best neighborhoods for </a:t>
              </a:r>
              <a:r>
                <a:rPr lang="en-US" sz="1500" b="0" strike="noStrike" spc="-1" dirty="0" err="1">
                  <a:solidFill>
                    <a:srgbClr val="FFFFFF"/>
                  </a:solidFill>
                  <a:latin typeface="Arial"/>
                  <a:ea typeface="DejaVu Sans"/>
                </a:rPr>
                <a:t>indian</a:t>
              </a:r>
              <a:r>
                <a:rPr lang="en-US" sz="1500" b="0" strike="noStrike" spc="-1" dirty="0">
                  <a:solidFill>
                    <a:srgbClr val="FFFFFF"/>
                  </a:solidFill>
                  <a:latin typeface="Arial"/>
                  <a:ea typeface="DejaVu Sans"/>
                </a:rPr>
                <a:t> cuisine.</a:t>
              </a:r>
              <a:endParaRPr lang="en-US" sz="1500" b="0" strike="noStrike" spc="-1" dirty="0">
                <a:latin typeface="Arial"/>
              </a:endParaRPr>
            </a:p>
          </p:txBody>
        </p:sp>
        <p:sp>
          <p:nvSpPr>
            <p:cNvPr id="177" name="CustomShape 6"/>
            <p:cNvSpPr/>
            <p:nvPr/>
          </p:nvSpPr>
          <p:spPr>
            <a:xfrm>
              <a:off x="6411600" y="1434960"/>
              <a:ext cx="1904400" cy="190440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have potential Indian Resturant Market</a:t>
              </a:r>
              <a:endParaRPr lang="en-US" sz="1500" b="0" strike="noStrike" spc="-1">
                <a:latin typeface="Arial"/>
              </a:endParaRPr>
            </a:p>
          </p:txBody>
        </p:sp>
        <p:sp>
          <p:nvSpPr>
            <p:cNvPr id="178" name="CustomShape 7"/>
            <p:cNvSpPr/>
            <p:nvPr/>
          </p:nvSpPr>
          <p:spPr>
            <a:xfrm>
              <a:off x="4359960" y="3486960"/>
              <a:ext cx="1904400" cy="190440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Staten Island ranks last in average rating of Indian Restaurants.</a:t>
              </a:r>
              <a:endParaRPr lang="en-US" sz="1500" b="0" strike="noStrike" spc="-1">
                <a:latin typeface="Arial"/>
              </a:endParaRPr>
            </a:p>
          </p:txBody>
        </p:sp>
        <p:sp>
          <p:nvSpPr>
            <p:cNvPr id="179" name="CustomShape 8"/>
            <p:cNvSpPr/>
            <p:nvPr/>
          </p:nvSpPr>
          <p:spPr>
            <a:xfrm>
              <a:off x="6411600" y="3486960"/>
              <a:ext cx="1904400" cy="190440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is the best place to stay if you prefer Indian Cuisine.</a:t>
              </a:r>
              <a:endParaRPr lang="en-US" sz="1500" b="0" strike="noStrike" spc="-1">
                <a:latin typeface="Arial"/>
              </a:endParaRPr>
            </a:p>
          </p:txBody>
        </p:sp>
      </p:grpSp>
      <p:grpSp>
        <p:nvGrpSpPr>
          <p:cNvPr id="180" name="Group 9"/>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 name="CustomShape 1"/>
          <p:cNvSpPr/>
          <p:nvPr/>
        </p:nvSpPr>
        <p:spPr>
          <a:xfrm>
            <a:off x="0" y="0"/>
            <a:ext cx="4567320" cy="6857280"/>
          </a:xfrm>
          <a:prstGeom prst="rect">
            <a:avLst/>
          </a:prstGeom>
          <a:gradFill rotWithShape="0">
            <a:gsLst>
              <a:gs pos="0">
                <a:srgbClr val="CC3A18"/>
              </a:gs>
              <a:gs pos="25000">
                <a:srgbClr val="CC3A1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82" name="Picture 9"/>
          <p:cNvPicPr/>
          <p:nvPr/>
        </p:nvPicPr>
        <p:blipFill>
          <a:blip r:embed="rId2"/>
          <a:stretch/>
        </p:blipFill>
        <p:spPr>
          <a:xfrm>
            <a:off x="0" y="0"/>
            <a:ext cx="9143280" cy="6857280"/>
          </a:xfrm>
          <a:prstGeom prst="rect">
            <a:avLst/>
          </a:prstGeom>
          <a:ln>
            <a:noFill/>
          </a:ln>
        </p:spPr>
      </p:pic>
      <p:sp>
        <p:nvSpPr>
          <p:cNvPr id="183" name="CustomShape 2"/>
          <p:cNvSpPr/>
          <p:nvPr/>
        </p:nvSpPr>
        <p:spPr>
          <a:xfrm>
            <a:off x="479880" y="2053800"/>
            <a:ext cx="2751120" cy="27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Limitation	</a:t>
            </a:r>
            <a:endParaRPr lang="en-US" sz="4400" b="0" strike="noStrike" spc="-1">
              <a:latin typeface="Arial"/>
            </a:endParaRPr>
          </a:p>
        </p:txBody>
      </p:sp>
      <p:sp>
        <p:nvSpPr>
          <p:cNvPr id="184" name="CustomShape 3"/>
          <p:cNvSpPr/>
          <p:nvPr/>
        </p:nvSpPr>
        <p:spPr>
          <a:xfrm>
            <a:off x="4267080" y="801720"/>
            <a:ext cx="4279680" cy="52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Bef>
                <a:spcPts val="420"/>
              </a:spcBef>
            </a:pPr>
            <a:endParaRPr lang="en-US" sz="1800" b="0" strike="noStrike" spc="-1">
              <a:latin typeface="Arial"/>
            </a:endParaRPr>
          </a:p>
          <a:p>
            <a:pPr>
              <a:lnSpc>
                <a:spcPct val="100000"/>
              </a:lnSpc>
              <a:spcBef>
                <a:spcPts val="420"/>
              </a:spcBef>
            </a:pPr>
            <a:r>
              <a:rPr lang="en-US" sz="2100" b="0" strike="noStrike" spc="-1">
                <a:solidFill>
                  <a:srgbClr val="E46C0A"/>
                </a:solidFill>
                <a:latin typeface="Arial"/>
              </a:rPr>
              <a:t>The accuracy of data depends purely depends on the data provided by FourSquare</a:t>
            </a:r>
            <a:endParaRPr lang="en-US" sz="2100" b="0" strike="noStrike" spc="-1">
              <a:latin typeface="Arial"/>
            </a:endParaRPr>
          </a:p>
          <a:p>
            <a:pPr>
              <a:lnSpc>
                <a:spcPct val="100000"/>
              </a:lnSpc>
              <a:spcBef>
                <a:spcPts val="420"/>
              </a:spcBef>
            </a:pPr>
            <a:endParaRPr lang="en-US"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 name="CustomShape 1"/>
          <p:cNvSpPr/>
          <p:nvPr/>
        </p:nvSpPr>
        <p:spPr>
          <a:xfrm>
            <a:off x="356760" y="0"/>
            <a:ext cx="8182080" cy="6857280"/>
          </a:xfrm>
          <a:prstGeom prst="rect">
            <a:avLst/>
          </a:prstGeom>
          <a:gradFill rotWithShape="0">
            <a:gsLst>
              <a:gs pos="0">
                <a:srgbClr val="009ED8"/>
              </a:gs>
              <a:gs pos="25000">
                <a:srgbClr val="009ED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sp>
        <p:nvSpPr>
          <p:cNvPr id="186" name="CustomShape 2"/>
          <p:cNvSpPr/>
          <p:nvPr/>
        </p:nvSpPr>
        <p:spPr>
          <a:xfrm>
            <a:off x="2284200" y="4074840"/>
            <a:ext cx="4578120" cy="6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pPr>
            <a:r>
              <a:rPr lang="en-US" sz="2400" b="0" strike="noStrike" spc="-1">
                <a:solidFill>
                  <a:srgbClr val="FFFFFF"/>
                </a:solidFill>
                <a:latin typeface="Arial"/>
                <a:ea typeface="DejaVu Sans"/>
              </a:rPr>
              <a:t>Any queries ?</a:t>
            </a:r>
            <a:endParaRPr lang="en-US" sz="2400" b="0" strike="noStrike" spc="-1">
              <a:latin typeface="Arial"/>
            </a:endParaRPr>
          </a:p>
        </p:txBody>
      </p:sp>
      <p:pic>
        <p:nvPicPr>
          <p:cNvPr id="187" name="Picture 15"/>
          <p:cNvPicPr/>
          <p:nvPr/>
        </p:nvPicPr>
        <p:blipFill>
          <a:blip r:embed="rId2"/>
          <a:stretch/>
        </p:blipFill>
        <p:spPr>
          <a:xfrm>
            <a:off x="0" y="0"/>
            <a:ext cx="9143280" cy="6857280"/>
          </a:xfrm>
          <a:prstGeom prst="rect">
            <a:avLst/>
          </a:prstGeom>
          <a:ln>
            <a:noFill/>
          </a:ln>
        </p:spPr>
      </p:pic>
      <p:sp>
        <p:nvSpPr>
          <p:cNvPr id="188" name="CustomShape 3"/>
          <p:cNvSpPr/>
          <p:nvPr/>
        </p:nvSpPr>
        <p:spPr>
          <a:xfrm>
            <a:off x="2284200" y="2043720"/>
            <a:ext cx="4578120" cy="203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6000" b="0" strike="noStrike" spc="-1" dirty="0">
                <a:solidFill>
                  <a:srgbClr val="FFFFFF"/>
                </a:solidFill>
                <a:latin typeface="Arial"/>
              </a:rPr>
              <a:t>Thank you</a:t>
            </a:r>
            <a:endParaRPr lang="en-US" sz="6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0"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1"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2"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dirty="0">
                <a:solidFill>
                  <a:srgbClr val="FFFFFF"/>
                </a:solidFill>
                <a:latin typeface="Arial"/>
              </a:rPr>
              <a:t> Background</a:t>
            </a:r>
            <a:endParaRPr lang="en-US" sz="2900" b="0" strike="noStrike" spc="-1" dirty="0">
              <a:latin typeface="Arial"/>
            </a:endParaRPr>
          </a:p>
        </p:txBody>
      </p:sp>
      <p:sp>
        <p:nvSpPr>
          <p:cNvPr id="103" name="CustomShape 5"/>
          <p:cNvSpPr/>
          <p:nvPr/>
        </p:nvSpPr>
        <p:spPr>
          <a:xfrm>
            <a:off x="389916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241"/>
              </a:spcBef>
            </a:pPr>
            <a:r>
              <a:rPr lang="en-US" sz="1200" b="0" strike="noStrike" spc="-1" dirty="0">
                <a:solidFill>
                  <a:srgbClr val="000000"/>
                </a:solidFill>
                <a:latin typeface="Arial"/>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sz="1200" b="0" strike="noStrike" spc="-1" dirty="0">
              <a:latin typeface="Arial"/>
            </a:endParaRPr>
          </a:p>
        </p:txBody>
      </p:sp>
      <p:sp>
        <p:nvSpPr>
          <p:cNvPr id="104" name="CustomShape 6"/>
          <p:cNvSpPr/>
          <p:nvPr/>
        </p:nvSpPr>
        <p:spPr>
          <a:xfrm>
            <a:off x="6346080" y="114300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endParaRPr lang="en-US" sz="1800" b="0" strike="noStrike" spc="-1" dirty="0">
              <a:latin typeface="Arial"/>
            </a:endParaRPr>
          </a:p>
          <a:p>
            <a:pPr>
              <a:lnSpc>
                <a:spcPct val="90000"/>
              </a:lnSpc>
              <a:spcAft>
                <a:spcPts val="601"/>
              </a:spcAft>
            </a:pPr>
            <a:r>
              <a:rPr lang="en-US" sz="1200" b="0" strike="noStrike" spc="-1" dirty="0">
                <a:solidFill>
                  <a:srgbClr val="000000"/>
                </a:solidFill>
                <a:latin typeface="Arial"/>
                <a:ea typeface="DejaVu Sans"/>
              </a:rPr>
              <a:t>Throughout its history, New York City has been a major point of entry for immigrants; the term "melting pot" was coined to describe densely populated immigrant neighborhoods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a:t>
            </a:r>
            <a:endParaRPr lang="en-US" sz="1200" b="0" strike="noStrike" spc="-1" dirty="0">
              <a:latin typeface="Arial"/>
            </a:endParaRPr>
          </a:p>
          <a:p>
            <a:pPr>
              <a:lnSpc>
                <a:spcPct val="90000"/>
              </a:lnSpc>
              <a:spcAft>
                <a:spcPts val="601"/>
              </a:spcAft>
            </a:pP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6"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7"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8"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dirty="0">
                <a:solidFill>
                  <a:srgbClr val="FFFFFF"/>
                </a:solidFill>
                <a:latin typeface="Arial"/>
              </a:rPr>
              <a:t> Introduction</a:t>
            </a:r>
            <a:endParaRPr lang="en-US" sz="2900" b="0" strike="noStrike" spc="-1" dirty="0">
              <a:latin typeface="Arial"/>
            </a:endParaRPr>
          </a:p>
        </p:txBody>
      </p:sp>
      <p:sp>
        <p:nvSpPr>
          <p:cNvPr id="109" name="CustomShape 5"/>
          <p:cNvSpPr/>
          <p:nvPr/>
        </p:nvSpPr>
        <p:spPr>
          <a:xfrm>
            <a:off x="349452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340"/>
              </a:spcBef>
            </a:pPr>
            <a:r>
              <a:rPr lang="en-US" sz="1700" b="0" strike="noStrike" spc="-1" dirty="0">
                <a:solidFill>
                  <a:srgbClr val="000000"/>
                </a:solidFill>
                <a:latin typeface="Arial"/>
              </a:rPr>
              <a:t>With it's diverse culture , comes diverse food items. There are many restaurants in New York City, each belonging each belonging to different categories like Chinese , Indian , French etc. So as part of this project , we will list and visualize all major parts of New York City that has great Indian restaurants.</a:t>
            </a:r>
            <a:endParaRPr lang="en-US" sz="1700" b="0" strike="noStrike" spc="-1" dirty="0">
              <a:latin typeface="Arial"/>
            </a:endParaRPr>
          </a:p>
        </p:txBody>
      </p:sp>
      <p:sp>
        <p:nvSpPr>
          <p:cNvPr id="110" name="CustomShape 6"/>
          <p:cNvSpPr/>
          <p:nvPr/>
        </p:nvSpPr>
        <p:spPr>
          <a:xfrm>
            <a:off x="6248520" y="1412640"/>
            <a:ext cx="228420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r>
              <a:rPr lang="en-US" sz="2000" b="0" strike="noStrike" spc="-1" dirty="0">
                <a:solidFill>
                  <a:srgbClr val="000000"/>
                </a:solidFill>
                <a:latin typeface="Arial"/>
                <a:ea typeface="DejaVu Sans"/>
              </a:rPr>
              <a:t>Queries that can be answered using this project?</a:t>
            </a:r>
            <a:endParaRPr lang="en-US" sz="2000" b="0" strike="noStrike" spc="-1" dirty="0">
              <a:latin typeface="Arial"/>
            </a:endParaRPr>
          </a:p>
          <a:p>
            <a:pPr>
              <a:lnSpc>
                <a:spcPct val="90000"/>
              </a:lnSpc>
              <a:spcAft>
                <a:spcPts val="601"/>
              </a:spcAft>
            </a:pPr>
            <a:endParaRPr lang="en-US" sz="2000" b="0" strike="noStrike" spc="-1" dirty="0">
              <a:latin typeface="Arial"/>
            </a:endParaRPr>
          </a:p>
          <a:p>
            <a:pPr marL="285840" indent="-227880">
              <a:lnSpc>
                <a:spcPct val="90000"/>
              </a:lnSpc>
              <a:spcAft>
                <a:spcPts val="601"/>
              </a:spcAft>
              <a:buClr>
                <a:srgbClr val="000000"/>
              </a:buClr>
              <a:buFont typeface="Arial"/>
              <a:buChar char="•"/>
            </a:pPr>
            <a:r>
              <a:rPr lang="en-US" sz="1400" b="0" strike="noStrike" spc="-1" dirty="0">
                <a:solidFill>
                  <a:srgbClr val="000000"/>
                </a:solidFill>
                <a:latin typeface="Arial"/>
                <a:ea typeface="DejaVu Sans"/>
              </a:rPr>
              <a:t>What is best location in New York City for Indian Cuisine ?</a:t>
            </a:r>
            <a:endParaRPr lang="en-US" sz="1400" b="0" strike="noStrike" spc="-1" dirty="0">
              <a:latin typeface="Arial"/>
            </a:endParaRPr>
          </a:p>
          <a:p>
            <a:pPr marL="285840" indent="-227880">
              <a:lnSpc>
                <a:spcPct val="90000"/>
              </a:lnSpc>
              <a:spcAft>
                <a:spcPts val="601"/>
              </a:spcAft>
              <a:buClr>
                <a:srgbClr val="000000"/>
              </a:buClr>
              <a:buFont typeface="Arial"/>
              <a:buChar char="•"/>
            </a:pPr>
            <a:r>
              <a:rPr lang="en-US" sz="1400" b="0" strike="noStrike" spc="-1" dirty="0">
                <a:solidFill>
                  <a:srgbClr val="000000"/>
                </a:solidFill>
                <a:latin typeface="Arial"/>
                <a:ea typeface="DejaVu Sans"/>
              </a:rPr>
              <a:t>Which areas have potential Indian Restaurant Market ?</a:t>
            </a:r>
            <a:endParaRPr lang="en-US" sz="1400" b="0" strike="noStrike" spc="-1" dirty="0">
              <a:latin typeface="Arial"/>
            </a:endParaRPr>
          </a:p>
          <a:p>
            <a:pPr marL="285840" indent="-227880">
              <a:lnSpc>
                <a:spcPct val="90000"/>
              </a:lnSpc>
              <a:spcAft>
                <a:spcPts val="601"/>
              </a:spcAft>
              <a:buClr>
                <a:srgbClr val="000000"/>
              </a:buClr>
              <a:buFont typeface="Arial"/>
              <a:buChar char="•"/>
            </a:pPr>
            <a:r>
              <a:rPr lang="en-US" sz="1400" b="0" strike="noStrike" spc="-1" dirty="0">
                <a:solidFill>
                  <a:srgbClr val="000000"/>
                </a:solidFill>
                <a:latin typeface="Arial"/>
                <a:ea typeface="DejaVu Sans"/>
              </a:rPr>
              <a:t>Which all areas lack Indian Restaurants ?</a:t>
            </a:r>
            <a:endParaRPr lang="en-US" sz="1400" b="0" strike="noStrike" spc="-1" dirty="0">
              <a:latin typeface="Arial"/>
            </a:endParaRPr>
          </a:p>
          <a:p>
            <a:pPr marL="285840" indent="-227880">
              <a:lnSpc>
                <a:spcPct val="90000"/>
              </a:lnSpc>
              <a:spcAft>
                <a:spcPts val="601"/>
              </a:spcAft>
              <a:buClr>
                <a:srgbClr val="000000"/>
              </a:buClr>
              <a:buFont typeface="Arial"/>
              <a:buChar char="•"/>
            </a:pPr>
            <a:r>
              <a:rPr lang="en-US" sz="1400" b="0" strike="noStrike" spc="-1" dirty="0">
                <a:solidFill>
                  <a:srgbClr val="000000"/>
                </a:solidFill>
                <a:latin typeface="Arial"/>
                <a:ea typeface="DejaVu Sans"/>
              </a:rPr>
              <a:t>Which is the best place to stay if I prefer Indian Cuisine ?</a:t>
            </a:r>
            <a:endParaRPr lang="en-US" sz="1400" b="0" strike="noStrike" spc="-1" dirty="0">
              <a:latin typeface="Arial"/>
            </a:endParaRPr>
          </a:p>
          <a:p>
            <a:pPr>
              <a:lnSpc>
                <a:spcPct val="90000"/>
              </a:lnSpc>
              <a:spcAft>
                <a:spcPts val="601"/>
              </a:spcAft>
            </a:pPr>
            <a:endParaRPr lang="en-US" sz="1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12"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dirty="0">
                <a:solidFill>
                  <a:srgbClr val="FFFFFF"/>
                </a:solidFill>
                <a:latin typeface="Arial"/>
              </a:rPr>
              <a:t>Data to be used </a:t>
            </a:r>
            <a:endParaRPr lang="en-US" sz="4400" b="0" strike="noStrike" spc="-1" dirty="0">
              <a:latin typeface="Arial"/>
            </a:endParaRPr>
          </a:p>
        </p:txBody>
      </p:sp>
      <p:sp>
        <p:nvSpPr>
          <p:cNvPr id="113"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14" name="Group 4"/>
          <p:cNvGrpSpPr/>
          <p:nvPr/>
        </p:nvGrpSpPr>
        <p:grpSpPr>
          <a:xfrm>
            <a:off x="4094640" y="830520"/>
            <a:ext cx="4566600" cy="5208840"/>
            <a:chOff x="4094640" y="830520"/>
            <a:chExt cx="4566600" cy="5208840"/>
          </a:xfrm>
        </p:grpSpPr>
        <p:sp>
          <p:nvSpPr>
            <p:cNvPr id="115" name="CustomShape 5"/>
            <p:cNvSpPr/>
            <p:nvPr/>
          </p:nvSpPr>
          <p:spPr>
            <a:xfrm>
              <a:off x="4094640" y="830520"/>
              <a:ext cx="4566600" cy="15436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dirty="0">
                  <a:solidFill>
                    <a:srgbClr val="FFFFFF"/>
                  </a:solidFill>
                  <a:latin typeface="Arial"/>
                  <a:ea typeface="DejaVu Sans"/>
                </a:rPr>
                <a:t>1. Data source : </a:t>
              </a:r>
              <a:r>
                <a:rPr lang="en-US" sz="1500" b="0" u="sng" strike="noStrike" spc="-1" dirty="0">
                  <a:solidFill>
                    <a:srgbClr val="0000FF"/>
                  </a:solidFill>
                  <a:uFillTx/>
                  <a:latin typeface="Arial"/>
                  <a:ea typeface="DejaVu Sans"/>
                  <a:hlinkClick r:id="rId2"/>
                </a:rPr>
                <a:t>https://cocl.us/new_york_dataset</a:t>
              </a:r>
              <a:endParaRPr lang="en-US" sz="1500" b="0" strike="noStrike" spc="-1" dirty="0">
                <a:latin typeface="Arial"/>
              </a:endParaRPr>
            </a:p>
            <a:p>
              <a:pPr>
                <a:lnSpc>
                  <a:spcPct val="90000"/>
                </a:lnSpc>
                <a:spcAft>
                  <a:spcPts val="524"/>
                </a:spcAft>
              </a:pPr>
              <a:r>
                <a:rPr lang="en-US" sz="1500" b="0" strike="noStrike" spc="-1" dirty="0">
                  <a:solidFill>
                    <a:srgbClr val="FFFFFF"/>
                  </a:solidFill>
                  <a:latin typeface="Arial"/>
                  <a:ea typeface="DejaVu Sans"/>
                </a:rPr>
                <a:t>Description - his data set contains the required information. And we will use this data set to explore various neighborhoods of new </a:t>
              </a:r>
              <a:r>
                <a:rPr lang="en-US" sz="1500" b="0" strike="noStrike" spc="-1" dirty="0" err="1">
                  <a:solidFill>
                    <a:srgbClr val="FFFFFF"/>
                  </a:solidFill>
                  <a:latin typeface="Arial"/>
                  <a:ea typeface="DejaVu Sans"/>
                </a:rPr>
                <a:t>york</a:t>
              </a:r>
              <a:r>
                <a:rPr lang="en-US" sz="1500" b="0" strike="noStrike" spc="-1">
                  <a:solidFill>
                    <a:srgbClr val="FFFFFF"/>
                  </a:solidFill>
                  <a:latin typeface="Arial"/>
                  <a:ea typeface="DejaVu Sans"/>
                </a:rPr>
                <a:t> city. Indian restaurants in each neighborhood of New York city. </a:t>
              </a:r>
              <a:endParaRPr lang="en-US" sz="1500" b="0" strike="noStrike" spc="-1">
                <a:latin typeface="Arial"/>
              </a:endParaRPr>
            </a:p>
          </p:txBody>
        </p:sp>
        <p:sp>
          <p:nvSpPr>
            <p:cNvPr id="116" name="CustomShape 6"/>
            <p:cNvSpPr/>
            <p:nvPr/>
          </p:nvSpPr>
          <p:spPr>
            <a:xfrm>
              <a:off x="4094640" y="2656800"/>
              <a:ext cx="4566600" cy="154368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2. Data source : Foursquare API</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API we will get all the venues in each neighborhood. We can filter these venues to get only Indian Restaurants.</a:t>
              </a:r>
              <a:endParaRPr lang="en-US" sz="1500" b="0" strike="noStrike" spc="-1">
                <a:latin typeface="Arial"/>
              </a:endParaRPr>
            </a:p>
          </p:txBody>
        </p:sp>
        <p:sp>
          <p:nvSpPr>
            <p:cNvPr id="117" name="CustomShape 7"/>
            <p:cNvSpPr/>
            <p:nvPr/>
          </p:nvSpPr>
          <p:spPr>
            <a:xfrm>
              <a:off x="4094640" y="4495680"/>
              <a:ext cx="4566600" cy="154368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3. Data source : </a:t>
              </a:r>
              <a:r>
                <a:rPr lang="en-US" sz="1500" b="0" u="sng" strike="noStrike" spc="-1">
                  <a:solidFill>
                    <a:srgbClr val="0000FF"/>
                  </a:solidFill>
                  <a:uFillTx/>
                  <a:latin typeface="Arial"/>
                  <a:ea typeface="DejaVu Sans"/>
                  <a:hlinkClick r:id="rId3"/>
                </a:rPr>
                <a:t>https://data.cityofnewyork.us/City-Government/Borough-Boundaries/tqmj-j8zm</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geo space data we will get the New York Borough boundaries that will help us to visualize choropleth map.</a:t>
              </a:r>
              <a:endParaRPr lang="en-US" sz="1500" b="0" strike="noStrike" spc="-1">
                <a:latin typeface="Arial"/>
              </a:endParaRPr>
            </a:p>
          </p:txBody>
        </p:sp>
      </p:grpSp>
      <p:grpSp>
        <p:nvGrpSpPr>
          <p:cNvPr id="118"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2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100" b="0" strike="noStrike" spc="-1">
                <a:solidFill>
                  <a:srgbClr val="FFFFFF"/>
                </a:solidFill>
                <a:latin typeface="Arial"/>
              </a:rPr>
              <a:t>Approach</a:t>
            </a:r>
            <a:endParaRPr lang="en-US" sz="4100" b="0" strike="noStrike" spc="-1">
              <a:latin typeface="Arial"/>
            </a:endParaRPr>
          </a:p>
        </p:txBody>
      </p:sp>
      <p:sp>
        <p:nvSpPr>
          <p:cNvPr id="12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22" name="Group 4"/>
          <p:cNvGrpSpPr/>
          <p:nvPr/>
        </p:nvGrpSpPr>
        <p:grpSpPr>
          <a:xfrm>
            <a:off x="4023360" y="1097280"/>
            <a:ext cx="4637880" cy="4571640"/>
            <a:chOff x="4023360" y="1097280"/>
            <a:chExt cx="4637880" cy="4571640"/>
          </a:xfrm>
        </p:grpSpPr>
        <p:sp>
          <p:nvSpPr>
            <p:cNvPr id="123" name="CustomShape 5"/>
            <p:cNvSpPr/>
            <p:nvPr/>
          </p:nvSpPr>
          <p:spPr>
            <a:xfrm>
              <a:off x="4094640" y="1097280"/>
              <a:ext cx="4566600" cy="69444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Collect the New York city data from https://cocl.us/new_york_dataset</a:t>
              </a:r>
              <a:endParaRPr lang="en-US" sz="1800" b="0" strike="noStrike" spc="-1">
                <a:latin typeface="Arial"/>
              </a:endParaRPr>
            </a:p>
          </p:txBody>
        </p:sp>
        <p:sp>
          <p:nvSpPr>
            <p:cNvPr id="124" name="CustomShape 6"/>
            <p:cNvSpPr/>
            <p:nvPr/>
          </p:nvSpPr>
          <p:spPr>
            <a:xfrm>
              <a:off x="4094640" y="2011680"/>
              <a:ext cx="4566600" cy="694440"/>
            </a:xfrm>
            <a:prstGeom prst="roundRect">
              <a:avLst>
                <a:gd name="adj" fmla="val 16667"/>
              </a:avLst>
            </a:prstGeom>
            <a:solidFill>
              <a:schemeClr val="accent5">
                <a:hueOff val="-1986775"/>
                <a:satOff val="7962"/>
                <a:lumOff val="1726"/>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FourSquare API we will find all venues for each neighborhood.</a:t>
              </a:r>
              <a:endParaRPr lang="en-US" sz="1800" b="0" strike="noStrike" spc="-1">
                <a:latin typeface="Arial"/>
              </a:endParaRPr>
            </a:p>
          </p:txBody>
        </p:sp>
        <p:sp>
          <p:nvSpPr>
            <p:cNvPr id="125" name="CustomShape 7"/>
            <p:cNvSpPr/>
            <p:nvPr/>
          </p:nvSpPr>
          <p:spPr>
            <a:xfrm>
              <a:off x="4023360" y="2962800"/>
              <a:ext cx="4566600" cy="694440"/>
            </a:xfrm>
            <a:prstGeom prst="roundRect">
              <a:avLst>
                <a:gd name="adj" fmla="val 16667"/>
              </a:avLst>
            </a:prstGeom>
            <a:solidFill>
              <a:schemeClr val="accent5">
                <a:hueOff val="-3973551"/>
                <a:satOff val="15924"/>
                <a:lumOff val="3451"/>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Filter out all venues that are Indian Restaurants.</a:t>
              </a:r>
              <a:endParaRPr lang="en-US" sz="1800" b="0" strike="noStrike" spc="-1">
                <a:latin typeface="Arial"/>
              </a:endParaRPr>
            </a:p>
          </p:txBody>
        </p:sp>
        <p:sp>
          <p:nvSpPr>
            <p:cNvPr id="126" name="CustomShape 8"/>
            <p:cNvSpPr/>
            <p:nvPr/>
          </p:nvSpPr>
          <p:spPr>
            <a:xfrm>
              <a:off x="4023360" y="3931920"/>
              <a:ext cx="4566600" cy="694440"/>
            </a:xfrm>
            <a:prstGeom prst="roundRect">
              <a:avLst>
                <a:gd name="adj" fmla="val 16667"/>
              </a:avLst>
            </a:prstGeom>
            <a:solidFill>
              <a:schemeClr val="accent5">
                <a:hueOff val="-5960326"/>
                <a:satOff val="23887"/>
                <a:lumOff val="5177"/>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Find rating , tips and like count for each Indian Restaurants using FourSquare API.</a:t>
              </a:r>
              <a:endParaRPr lang="en-US" sz="1800" b="0" strike="noStrike" spc="-1">
                <a:latin typeface="Arial"/>
              </a:endParaRPr>
            </a:p>
          </p:txBody>
        </p:sp>
        <p:sp>
          <p:nvSpPr>
            <p:cNvPr id="127" name="CustomShape 9"/>
            <p:cNvSpPr/>
            <p:nvPr/>
          </p:nvSpPr>
          <p:spPr>
            <a:xfrm>
              <a:off x="4023360" y="4974480"/>
              <a:ext cx="4566600" cy="694440"/>
            </a:xfrm>
            <a:prstGeom prst="roundRect">
              <a:avLst>
                <a:gd name="adj" fmla="val 16667"/>
              </a:avLst>
            </a:prstGeom>
            <a:solidFill>
              <a:schemeClr val="accent5">
                <a:hueOff val="-7947101"/>
                <a:satOff val="31849"/>
                <a:lumOff val="6902"/>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rating for each restaurant , we will sort that data.</a:t>
              </a:r>
              <a:endParaRPr lang="en-US" sz="1800" b="0" strike="noStrike" spc="-1">
                <a:latin typeface="Arial"/>
              </a:endParaRPr>
            </a:p>
          </p:txBody>
        </p:sp>
      </p:grpSp>
      <p:grpSp>
        <p:nvGrpSpPr>
          <p:cNvPr id="128" name="Group 10"/>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Libraries to be used</a:t>
            </a:r>
            <a:endParaRPr lang="en-US" sz="4400" b="0" strike="noStrike" spc="-1">
              <a:latin typeface="Arial"/>
            </a:endParaRPr>
          </a:p>
        </p:txBody>
      </p:sp>
      <p:sp>
        <p:nvSpPr>
          <p:cNvPr id="13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32" name="Group 4"/>
          <p:cNvGrpSpPr/>
          <p:nvPr/>
        </p:nvGrpSpPr>
        <p:grpSpPr>
          <a:xfrm>
            <a:off x="4094640" y="1064520"/>
            <a:ext cx="4591800" cy="4787280"/>
            <a:chOff x="4094640" y="1064520"/>
            <a:chExt cx="4591800" cy="4787280"/>
          </a:xfrm>
        </p:grpSpPr>
        <p:sp>
          <p:nvSpPr>
            <p:cNvPr id="133" name="CustomShape 5"/>
            <p:cNvSpPr/>
            <p:nvPr/>
          </p:nvSpPr>
          <p:spPr>
            <a:xfrm>
              <a:off x="4094640" y="1064520"/>
              <a:ext cx="4566600" cy="11188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pandas and numpy for handling data.</a:t>
              </a:r>
              <a:endParaRPr lang="en-US" sz="2900" b="0" strike="noStrike" spc="-1">
                <a:latin typeface="Arial"/>
              </a:endParaRPr>
            </a:p>
          </p:txBody>
        </p:sp>
        <p:sp>
          <p:nvSpPr>
            <p:cNvPr id="134" name="CustomShape 6"/>
            <p:cNvSpPr/>
            <p:nvPr/>
          </p:nvSpPr>
          <p:spPr>
            <a:xfrm>
              <a:off x="4094640" y="2834640"/>
              <a:ext cx="4566600" cy="1118880"/>
            </a:xfrm>
            <a:prstGeom prst="roundRect">
              <a:avLst>
                <a:gd name="adj" fmla="val 16667"/>
              </a:avLst>
            </a:prstGeom>
            <a:solidFill>
              <a:schemeClr val="accent2">
                <a:hueOff val="1560506"/>
                <a:satOff val="-1946"/>
                <a:lumOff val="458"/>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request module for using FourSquare API.</a:t>
              </a:r>
              <a:endParaRPr lang="en-US" sz="2900" b="0" strike="noStrike" spc="-1">
                <a:latin typeface="Arial"/>
              </a:endParaRPr>
            </a:p>
          </p:txBody>
        </p:sp>
        <p:sp>
          <p:nvSpPr>
            <p:cNvPr id="135" name="CustomShape 7"/>
            <p:cNvSpPr/>
            <p:nvPr/>
          </p:nvSpPr>
          <p:spPr>
            <a:xfrm>
              <a:off x="4119840" y="4732920"/>
              <a:ext cx="4566600" cy="1118880"/>
            </a:xfrm>
            <a:prstGeom prst="roundRect">
              <a:avLst>
                <a:gd name="adj" fmla="val 16667"/>
              </a:avLst>
            </a:prstGeom>
            <a:solidFill>
              <a:schemeClr val="accent2">
                <a:hueOff val="3121013"/>
                <a:satOff val="-3893"/>
                <a:lumOff val="915"/>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geopy to get co-ordinates of City of New York.</a:t>
              </a:r>
              <a:endParaRPr lang="en-US" sz="2900" b="0" strike="noStrike" spc="-1">
                <a:latin typeface="Arial"/>
              </a:endParaRPr>
            </a:p>
          </p:txBody>
        </p:sp>
      </p:grpSp>
      <p:grpSp>
        <p:nvGrpSpPr>
          <p:cNvPr id="136"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 name="CustomShape 1"/>
          <p:cNvSpPr/>
          <p:nvPr/>
        </p:nvSpPr>
        <p:spPr>
          <a:xfrm>
            <a:off x="0" y="0"/>
            <a:ext cx="3489840" cy="6857280"/>
          </a:xfrm>
          <a:prstGeom prst="rect">
            <a:avLst/>
          </a:prstGeom>
          <a:solidFill>
            <a:srgbClr val="3F3F3F"/>
          </a:solidFill>
          <a:ln>
            <a:noFill/>
          </a:ln>
        </p:spPr>
        <p:style>
          <a:lnRef idx="0">
            <a:scrgbClr r="0" g="0" b="0"/>
          </a:lnRef>
          <a:fillRef idx="0">
            <a:scrgbClr r="0" g="0" b="0"/>
          </a:fillRef>
          <a:effectRef idx="0">
            <a:scrgbClr r="0" g="0" b="0"/>
          </a:effectRef>
          <a:fontRef idx="minor"/>
        </p:style>
      </p:sp>
      <p:sp>
        <p:nvSpPr>
          <p:cNvPr id="138" name="CustomShape 2"/>
          <p:cNvSpPr/>
          <p:nvPr/>
        </p:nvSpPr>
        <p:spPr>
          <a:xfrm>
            <a:off x="482760" y="623520"/>
            <a:ext cx="2522160" cy="1606320"/>
          </a:xfrm>
          <a:prstGeom prst="rect">
            <a:avLst/>
          </a:prstGeom>
          <a:noFill/>
          <a:ln w="1908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400" b="0" strike="noStrike" spc="-1">
                <a:solidFill>
                  <a:srgbClr val="FFFFFF"/>
                </a:solidFill>
                <a:latin typeface="Arial"/>
              </a:rPr>
              <a:t>Step 1 </a:t>
            </a:r>
            <a:endParaRPr lang="en-US" sz="2400" b="0" strike="noStrike" spc="-1">
              <a:latin typeface="Arial"/>
            </a:endParaRPr>
          </a:p>
        </p:txBody>
      </p:sp>
      <p:sp>
        <p:nvSpPr>
          <p:cNvPr id="139" name="CustomShape 3"/>
          <p:cNvSpPr/>
          <p:nvPr/>
        </p:nvSpPr>
        <p:spPr>
          <a:xfrm>
            <a:off x="482760" y="2638080"/>
            <a:ext cx="2522160" cy="34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Load data from  </a:t>
            </a:r>
            <a:r>
              <a:rPr lang="en-US" sz="1700" b="0" u="sng" strike="noStrike" spc="-1">
                <a:solidFill>
                  <a:srgbClr val="0000FF"/>
                </a:solidFill>
                <a:uFillTx/>
                <a:latin typeface="Arial"/>
                <a:ea typeface="DejaVu Sans"/>
                <a:hlinkClick r:id="rId2"/>
              </a:rPr>
              <a:t>https://cocl.us/new_york_dataset</a:t>
            </a:r>
            <a:r>
              <a:rPr lang="en-US" sz="1700" b="0" strike="noStrike" spc="-1">
                <a:solidFill>
                  <a:srgbClr val="FFFFFF"/>
                </a:solidFill>
                <a:latin typeface="Arial"/>
                <a:ea typeface="DejaVu Sans"/>
              </a:rPr>
              <a:t> </a:t>
            </a:r>
            <a:endParaRPr lang="en-US" sz="1700" b="0" strike="noStrike" spc="-1">
              <a:latin typeface="Arial"/>
            </a:endParaRPr>
          </a:p>
          <a:p>
            <a:pPr marL="57240">
              <a:lnSpc>
                <a:spcPct val="90000"/>
              </a:lnSpc>
              <a:spcAft>
                <a:spcPts val="601"/>
              </a:spcAft>
            </a:pPr>
            <a:r>
              <a:rPr lang="en-US" sz="1700" b="0" strike="noStrike" spc="-1">
                <a:solidFill>
                  <a:srgbClr val="FFFFFF"/>
                </a:solidFill>
                <a:latin typeface="Arial"/>
                <a:ea typeface="DejaVu Sans"/>
              </a:rPr>
              <a:t>   in pandas Dataframe.</a:t>
            </a:r>
            <a:endParaRPr lang="en-US" sz="1700" b="0" strike="noStrike" spc="-1">
              <a:latin typeface="Arial"/>
            </a:endParaRPr>
          </a:p>
          <a:p>
            <a:pPr marL="57240">
              <a:lnSpc>
                <a:spcPct val="90000"/>
              </a:lnSpc>
              <a:spcAft>
                <a:spcPts val="601"/>
              </a:spcAft>
            </a:pPr>
            <a:endParaRPr lang="en-US" sz="1700" b="0" strike="noStrike" spc="-1">
              <a:latin typeface="Arial"/>
            </a:endParaRPr>
          </a:p>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Getting Latitude and Longitude for each address geopy library.</a:t>
            </a:r>
            <a:endParaRPr lang="en-US" sz="1700" b="0" strike="noStrike" spc="-1">
              <a:latin typeface="Arial"/>
            </a:endParaRPr>
          </a:p>
          <a:p>
            <a:pPr>
              <a:lnSpc>
                <a:spcPct val="90000"/>
              </a:lnSpc>
              <a:spcAft>
                <a:spcPts val="601"/>
              </a:spcAft>
            </a:pPr>
            <a:endParaRPr lang="en-US" sz="1700" b="0" strike="noStrike" spc="-1">
              <a:latin typeface="Arial"/>
            </a:endParaRPr>
          </a:p>
          <a:p>
            <a:pPr>
              <a:lnSpc>
                <a:spcPct val="90000"/>
              </a:lnSpc>
              <a:spcAft>
                <a:spcPts val="601"/>
              </a:spcAft>
            </a:pPr>
            <a:endParaRPr lang="en-US" sz="1700" b="0" strike="noStrike" spc="-1">
              <a:latin typeface="Arial"/>
            </a:endParaRPr>
          </a:p>
        </p:txBody>
      </p:sp>
      <p:sp>
        <p:nvSpPr>
          <p:cNvPr id="141" name="CustomShape 4"/>
          <p:cNvSpPr/>
          <p:nvPr/>
        </p:nvSpPr>
        <p:spPr>
          <a:xfrm>
            <a:off x="3973320" y="4572000"/>
            <a:ext cx="7466760" cy="117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601"/>
              </a:spcAft>
            </a:pPr>
            <a:r>
              <a:rPr lang="en-US" sz="1400" b="0" strike="noStrike" spc="-1">
                <a:solidFill>
                  <a:srgbClr val="000000"/>
                </a:solidFill>
                <a:latin typeface="Arial"/>
                <a:ea typeface="DejaVu Sans"/>
              </a:rPr>
              <a:t>As result – </a:t>
            </a:r>
            <a:endParaRPr lang="en-US" sz="1400" b="0" strike="noStrike" spc="-1">
              <a:latin typeface="Arial"/>
            </a:endParaRPr>
          </a:p>
          <a:p>
            <a:pPr>
              <a:lnSpc>
                <a:spcPct val="100000"/>
              </a:lnSpc>
              <a:spcAft>
                <a:spcPts val="601"/>
              </a:spcAft>
            </a:pPr>
            <a:r>
              <a:rPr lang="en-US" sz="1400" b="0" strike="noStrike" spc="-1">
                <a:solidFill>
                  <a:srgbClr val="000000"/>
                </a:solidFill>
                <a:latin typeface="Arial"/>
                <a:ea typeface="DejaVu Sans"/>
              </a:rPr>
              <a:t>We have 306 rows like this.</a:t>
            </a:r>
            <a:endParaRPr lang="en-US" sz="1400" b="0" strike="noStrike" spc="-1">
              <a:latin typeface="Arial"/>
            </a:endParaRPr>
          </a:p>
          <a:p>
            <a:pPr>
              <a:lnSpc>
                <a:spcPct val="100000"/>
              </a:lnSpc>
              <a:spcAft>
                <a:spcPts val="601"/>
              </a:spcAft>
            </a:pPr>
            <a:endParaRPr lang="en-US" sz="1400" b="0" strike="noStrike" spc="-1">
              <a:latin typeface="Arial"/>
            </a:endParaRPr>
          </a:p>
          <a:p>
            <a:pPr>
              <a:lnSpc>
                <a:spcPct val="100000"/>
              </a:lnSpc>
              <a:spcAft>
                <a:spcPts val="601"/>
              </a:spcAft>
            </a:pPr>
            <a:endParaRPr lang="en-US" sz="1400" b="0" strike="noStrike" spc="-1">
              <a:latin typeface="Arial"/>
            </a:endParaRPr>
          </a:p>
        </p:txBody>
      </p:sp>
      <p:pic>
        <p:nvPicPr>
          <p:cNvPr id="3" name="Picture 2">
            <a:extLst>
              <a:ext uri="{FF2B5EF4-FFF2-40B4-BE49-F238E27FC236}">
                <a16:creationId xmlns:a16="http://schemas.microsoft.com/office/drawing/2014/main" id="{174564C0-C767-468D-89D4-8FAB6F07A8C7}"/>
              </a:ext>
            </a:extLst>
          </p:cNvPr>
          <p:cNvPicPr>
            <a:picLocks noChangeAspect="1"/>
          </p:cNvPicPr>
          <p:nvPr/>
        </p:nvPicPr>
        <p:blipFill>
          <a:blip r:embed="rId3"/>
          <a:stretch>
            <a:fillRect/>
          </a:stretch>
        </p:blipFill>
        <p:spPr>
          <a:xfrm>
            <a:off x="3886847" y="2623777"/>
            <a:ext cx="3181350" cy="160972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 name="CustomShape 1"/>
          <p:cNvSpPr/>
          <p:nvPr/>
        </p:nvSpPr>
        <p:spPr>
          <a:xfrm>
            <a:off x="5123880" y="5346720"/>
            <a:ext cx="4019400" cy="1510560"/>
          </a:xfrm>
          <a:custGeom>
            <a:avLst/>
            <a:gdLst/>
            <a:ahLst/>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p:style>
      </p:sp>
      <p:sp>
        <p:nvSpPr>
          <p:cNvPr id="143" name="CustomShape 2"/>
          <p:cNvSpPr/>
          <p:nvPr/>
        </p:nvSpPr>
        <p:spPr>
          <a:xfrm>
            <a:off x="0" y="5346720"/>
            <a:ext cx="5509080" cy="1510560"/>
          </a:xfrm>
          <a:custGeom>
            <a:avLst/>
            <a:gdLst/>
            <a:ahLst/>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p:style>
      </p:sp>
      <p:sp>
        <p:nvSpPr>
          <p:cNvPr id="144" name="CustomShape 3"/>
          <p:cNvSpPr/>
          <p:nvPr/>
        </p:nvSpPr>
        <p:spPr>
          <a:xfrm>
            <a:off x="712440" y="5529960"/>
            <a:ext cx="426960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700" b="0" strike="noStrike" spc="-1">
                <a:solidFill>
                  <a:srgbClr val="303030"/>
                </a:solidFill>
                <a:latin typeface="Arial"/>
              </a:rPr>
              <a:t>Number of neighborhoods in each Borough</a:t>
            </a:r>
            <a:endParaRPr lang="en-US" sz="2700" b="0" strike="noStrike" spc="-1">
              <a:latin typeface="Arial"/>
            </a:endParaRPr>
          </a:p>
        </p:txBody>
      </p:sp>
      <p:pic>
        <p:nvPicPr>
          <p:cNvPr id="145" name="Content Placeholder 4"/>
          <p:cNvPicPr/>
          <p:nvPr/>
        </p:nvPicPr>
        <p:blipFill>
          <a:blip r:embed="rId2"/>
          <a:stretch/>
        </p:blipFill>
        <p:spPr>
          <a:xfrm>
            <a:off x="1600200" y="1046520"/>
            <a:ext cx="5700960" cy="3819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47"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48"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sp>
        <p:nvSpPr>
          <p:cNvPr id="150"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Result </a:t>
            </a:r>
            <a:r>
              <a:rPr lang="en-US" sz="1800" b="0" strike="noStrike" spc="-1" dirty="0">
                <a:solidFill>
                  <a:srgbClr val="000000"/>
                </a:solidFill>
                <a:latin typeface="Arial"/>
                <a:ea typeface="DejaVu Sans"/>
              </a:rPr>
              <a:t>– </a:t>
            </a:r>
            <a:r>
              <a:rPr lang="en-US" sz="1800" b="0" strike="noStrike" spc="-1" dirty="0">
                <a:solidFill>
                  <a:srgbClr val="595959"/>
                </a:solidFill>
                <a:latin typeface="Arial"/>
                <a:ea typeface="DejaVu Sans"/>
              </a:rPr>
              <a:t>Manhattan has maximum number of Restaurants</a:t>
            </a:r>
            <a:endParaRPr lang="en-US" sz="1800" b="0" strike="noStrike" spc="-1" dirty="0">
              <a:latin typeface="Arial"/>
            </a:endParaRPr>
          </a:p>
        </p:txBody>
      </p:sp>
      <p:pic>
        <p:nvPicPr>
          <p:cNvPr id="2" name="Picture 1">
            <a:extLst>
              <a:ext uri="{FF2B5EF4-FFF2-40B4-BE49-F238E27FC236}">
                <a16:creationId xmlns:a16="http://schemas.microsoft.com/office/drawing/2014/main" id="{1A0AB24E-B09E-4C01-840E-AAA11A1E5495}"/>
              </a:ext>
            </a:extLst>
          </p:cNvPr>
          <p:cNvPicPr>
            <a:picLocks noChangeAspect="1"/>
          </p:cNvPicPr>
          <p:nvPr/>
        </p:nvPicPr>
        <p:blipFill>
          <a:blip r:embed="rId2"/>
          <a:stretch>
            <a:fillRect/>
          </a:stretch>
        </p:blipFill>
        <p:spPr>
          <a:xfrm>
            <a:off x="3166138" y="1597795"/>
            <a:ext cx="5636460" cy="3826461"/>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775</Words>
  <Application>Microsoft Office PowerPoint</Application>
  <PresentationFormat>On-screen Show (4:3)</PresentationFormat>
  <Paragraphs>63</Paragraphs>
  <Slides>17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Chawla, Mahima</dc:creator>
  <cp:lastModifiedBy>Daniel Tham</cp:lastModifiedBy>
  <cp:revision>3</cp:revision>
  <dcterms:created xsi:type="dcterms:W3CDTF">2019-10-05T02:54:49Z</dcterms:created>
  <dcterms:modified xsi:type="dcterms:W3CDTF">2020-07-16T05:01:08Z</dcterms:modified>
</cp:coreProperties>
</file>