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640" cy="507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640" cy="507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0133ED3-0FA2-4E15-B8A4-9BBC8CF607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0EB1CC-44DF-44EF-AD49-B17990F5DC9F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07/20/2021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81E4B4-772E-493D-BE33-5FF2D4A009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2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 descr=""/>
          <p:cNvPicPr/>
          <p:nvPr/>
        </p:nvPicPr>
        <p:blipFill>
          <a:blip r:embed="rId1"/>
          <a:stretch/>
        </p:blipFill>
        <p:spPr>
          <a:xfrm>
            <a:off x="516600" y="1397520"/>
            <a:ext cx="8331480" cy="406620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GBM Subtype Transcriptome Profiles </a:t>
            </a:r>
            <a:br/>
            <a:r>
              <a:rPr b="0" i="1" lang="en-US" sz="3600" spc="-1" strike="noStrike">
                <a:solidFill>
                  <a:srgbClr val="000000"/>
                </a:solidFill>
                <a:latin typeface="Calibri Light"/>
              </a:rPr>
              <a:t>A GeneTerrain Representation Example Result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rcRect l="32528" t="55420" r="45771" b="0"/>
          <a:stretch/>
        </p:blipFill>
        <p:spPr>
          <a:xfrm>
            <a:off x="384480" y="1197720"/>
            <a:ext cx="2148480" cy="21549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976040" y="1834560"/>
            <a:ext cx="90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2845080" y="1453680"/>
            <a:ext cx="310212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HLA-DPA1, VIM, GNG5, S100A6, COL1A2, TGFBI, SPP1, PFN1, CKB, CSTB, CDK4, CTSB, TIMP1, HLA-A, HLA-E, SDCBP, PTGDS, A2M, FABP5, CD81, B2M, AGT, C3, HMGB1, ANXA2, ANXA5, TNC, LTF, ANXA1, FTL, CD74, SPARC, CHI3L1, FABP7, PRDX6, RHOB, SLC1A3, CLU, HLA-DRA, S100B, ALDOA, S100A10, CST3, MYL6, …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87" name="Table 3"/>
          <p:cNvGraphicFramePr/>
          <p:nvPr/>
        </p:nvGraphicFramePr>
        <p:xfrm>
          <a:off x="6260040" y="1207800"/>
          <a:ext cx="2875320" cy="1102320"/>
        </p:xfrm>
        <a:graphic>
          <a:graphicData uri="http://schemas.openxmlformats.org/drawingml/2006/table">
            <a:tbl>
              <a:tblPr/>
              <a:tblGrid>
                <a:gridCol w="2214720"/>
                <a:gridCol w="660600"/>
              </a:tblGrid>
              <a:tr h="2185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PAG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FDR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8449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Housekeeping genes identified as expressed across 19 normal tissues.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5.50E-31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6361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GO:0045321 biological process 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leukocyte activation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1.16E-25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6361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GO:0002274 biological process 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myeloid leukocyte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activation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6.21E-26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6361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GO:0002376 biological process 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immune system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1.45E-23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427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antigen processing and presentation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2.03E-08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427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Mesenchymal Stem Cells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Boeuf08 23genes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6.95E-10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</a:tbl>
          </a:graphicData>
        </a:graphic>
      </p:graphicFrame>
      <p:pic>
        <p:nvPicPr>
          <p:cNvPr id="88" name="Picture 12" descr=""/>
          <p:cNvPicPr/>
          <p:nvPr/>
        </p:nvPicPr>
        <p:blipFill>
          <a:blip r:embed="rId2"/>
          <a:srcRect l="56755" t="55328" r="23016" b="0"/>
          <a:stretch/>
        </p:blipFill>
        <p:spPr>
          <a:xfrm>
            <a:off x="384480" y="3510000"/>
            <a:ext cx="2148480" cy="215928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2838240" y="3754080"/>
            <a:ext cx="310212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RPS19, RPS3, HINT1, RPL37, EEF2, COX6A1, COX7A2, RPS3A, DDX5, ATP5H, ATP5B, ATP5E, PFDN5, RPS13, RPS11, RPS10, RPS17, RPS16, RPS15, RPS14, PARK7, SNRPD2, PSMD14, PPA1, RPL7A, SRP9, MRPL3, POLR2G, RPL39, RPL36, RPL34, RPL35, RPL30, YBX1, TBCA, ERH, UBA52, HNRNPA1, HSPD1,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485000" y="4861080"/>
            <a:ext cx="135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1" name="Table 6"/>
          <p:cNvGraphicFramePr/>
          <p:nvPr/>
        </p:nvGraphicFramePr>
        <p:xfrm>
          <a:off x="6268320" y="3508200"/>
          <a:ext cx="2853720" cy="2028960"/>
        </p:xfrm>
        <a:graphic>
          <a:graphicData uri="http://schemas.openxmlformats.org/drawingml/2006/table">
            <a:tbl>
              <a:tblPr/>
              <a:tblGrid>
                <a:gridCol w="2246400"/>
                <a:gridCol w="607320"/>
              </a:tblGrid>
              <a:tr h="2185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PAG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FDR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8449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Housekeeping genes identified as expressed across 19 normal tissues.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1.14E-148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8449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L13a mediated translational silencing of Ceruloplasmin expression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1.65E-137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6361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GO:0045047 biological process 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protein targeting to 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1.02E-136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0537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Genes up regulated in comparison of naive </a:t>
                      </a: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CD4, CD8 T cells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versus unstimulated dendritic cells (DC).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4.97E-46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427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StemCell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Nilsson07 3153genes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4.29E-34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</a:tbl>
          </a:graphicData>
        </a:graphic>
      </p:graphicFrame>
      <p:sp>
        <p:nvSpPr>
          <p:cNvPr id="92" name="CustomShape 7"/>
          <p:cNvSpPr/>
          <p:nvPr/>
        </p:nvSpPr>
        <p:spPr>
          <a:xfrm>
            <a:off x="324720" y="2965680"/>
            <a:ext cx="200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Mesenchymal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530280" y="5311080"/>
            <a:ext cx="1515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Proneural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9"/>
          <p:cNvSpPr txBox="1"/>
          <p:nvPr/>
        </p:nvSpPr>
        <p:spPr>
          <a:xfrm>
            <a:off x="401760" y="-2412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Querying overexpressed genes and pathways</a:t>
            </a:r>
            <a:br/>
            <a:r>
              <a:rPr b="0" i="1" lang="en-US" sz="3200" spc="-1" strike="noStrike">
                <a:solidFill>
                  <a:srgbClr val="1f4e79"/>
                </a:solidFill>
                <a:latin typeface="Calibri Light"/>
              </a:rPr>
              <a:t>using GeneTerrain peak analysis and GSEA </a:t>
            </a:r>
            <a:r>
              <a:rPr b="0" i="1" lang="en-US" sz="1600" spc="-1" strike="noStrike">
                <a:solidFill>
                  <a:srgbClr val="1f4e79"/>
                </a:solidFill>
                <a:latin typeface="Calibri Light"/>
              </a:rPr>
              <a:t>(http://discovery.informatics.uab.edu/PAGER/)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654160" y="2315160"/>
            <a:ext cx="487800" cy="34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5703840" y="4272120"/>
            <a:ext cx="487800" cy="34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2021-07-20T14:19:50Z</dcterms:created>
  <dc:creator/>
  <dc:description/>
  <dc:language>en-US</dc:language>
  <cp:lastModifiedBy/>
  <dcterms:modified xsi:type="dcterms:W3CDTF">2021-07-20T14:21:19Z</dcterms:modified>
  <cp:revision>3</cp:revision>
  <dc:subject/>
  <dc:title/>
</cp:coreProperties>
</file>