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66" r:id="rId6"/>
    <p:sldId id="264" r:id="rId7"/>
    <p:sldId id="285" r:id="rId8"/>
    <p:sldId id="291" r:id="rId9"/>
    <p:sldId id="287" r:id="rId10"/>
    <p:sldId id="301" r:id="rId11"/>
    <p:sldId id="302" r:id="rId12"/>
    <p:sldId id="304" r:id="rId13"/>
    <p:sldId id="305" r:id="rId14"/>
    <p:sldId id="306" r:id="rId15"/>
    <p:sldId id="284" r:id="rId16"/>
    <p:sldId id="265" r:id="rId17"/>
    <p:sldId id="262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44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7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04048" y="3003798"/>
            <a:ext cx="3888432" cy="1152129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3600" b="1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03900" y="4155926"/>
            <a:ext cx="3888432" cy="504056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2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OF YOUR PRESENTATION HERE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1952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01681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924" y="1089585"/>
            <a:ext cx="1368152" cy="1482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00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07704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1880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076056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99209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183385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67561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51737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509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57557" y="286543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72774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57557" y="2662807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42340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29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7677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784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18176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056440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110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920899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3147814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0550" y="915566"/>
            <a:ext cx="3117354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19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39502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59832" y="2624708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166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9552" y="3291830"/>
            <a:ext cx="1656184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67744" y="3377692"/>
            <a:ext cx="2304256" cy="135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646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644008" y="3060973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9900" y="3061296"/>
            <a:ext cx="410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03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9526" y="1183060"/>
            <a:ext cx="9153525" cy="3960440"/>
          </a:xfrm>
          <a:custGeom>
            <a:avLst/>
            <a:gdLst>
              <a:gd name="connsiteX0" fmla="*/ 0 w 9144000"/>
              <a:gd name="connsiteY0" fmla="*/ 0 h 3960440"/>
              <a:gd name="connsiteX1" fmla="*/ 9144000 w 9144000"/>
              <a:gd name="connsiteY1" fmla="*/ 0 h 3960440"/>
              <a:gd name="connsiteX2" fmla="*/ 9144000 w 9144000"/>
              <a:gd name="connsiteY2" fmla="*/ 3960440 h 3960440"/>
              <a:gd name="connsiteX3" fmla="*/ 0 w 9144000"/>
              <a:gd name="connsiteY3" fmla="*/ 3960440 h 3960440"/>
              <a:gd name="connsiteX4" fmla="*/ 0 w 9144000"/>
              <a:gd name="connsiteY4" fmla="*/ 0 h 3960440"/>
              <a:gd name="connsiteX0" fmla="*/ 0 w 9153525"/>
              <a:gd name="connsiteY0" fmla="*/ 3276600 h 3960440"/>
              <a:gd name="connsiteX1" fmla="*/ 9153525 w 9153525"/>
              <a:gd name="connsiteY1" fmla="*/ 0 h 3960440"/>
              <a:gd name="connsiteX2" fmla="*/ 9153525 w 9153525"/>
              <a:gd name="connsiteY2" fmla="*/ 3960440 h 3960440"/>
              <a:gd name="connsiteX3" fmla="*/ 9525 w 9153525"/>
              <a:gd name="connsiteY3" fmla="*/ 3960440 h 3960440"/>
              <a:gd name="connsiteX4" fmla="*/ 0 w 9153525"/>
              <a:gd name="connsiteY4" fmla="*/ 327660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3960440">
                <a:moveTo>
                  <a:pt x="0" y="3276600"/>
                </a:moveTo>
                <a:lnTo>
                  <a:pt x="9153525" y="0"/>
                </a:lnTo>
                <a:lnTo>
                  <a:pt x="9153525" y="3960440"/>
                </a:lnTo>
                <a:lnTo>
                  <a:pt x="9525" y="396044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777418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915566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51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63838"/>
            <a:ext cx="9144000" cy="144016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8748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3555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52750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881512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576763" y="2331939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1127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95521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059"/>
            <a:ext cx="3856106" cy="513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53958"/>
            <a:ext cx="64087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979712" y="15395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0292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0341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8205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3764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3836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72" r:id="rId8"/>
    <p:sldLayoutId id="2147483676" r:id="rId9"/>
    <p:sldLayoutId id="2147483655" r:id="rId10"/>
    <p:sldLayoutId id="2147483665" r:id="rId11"/>
    <p:sldLayoutId id="2147483666" r:id="rId12"/>
    <p:sldLayoutId id="2147483667" r:id="rId13"/>
    <p:sldLayoutId id="2147483668" r:id="rId14"/>
    <p:sldLayoutId id="2147483670" r:id="rId15"/>
    <p:sldLayoutId id="2147483671" r:id="rId16"/>
    <p:sldLayoutId id="2147483669" r:id="rId17"/>
    <p:sldLayoutId id="2147483675" r:id="rId18"/>
    <p:sldLayoutId id="2147483677" r:id="rId19"/>
    <p:sldLayoutId id="2147483656" r:id="rId2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9.png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978601" y="2355726"/>
            <a:ext cx="4032596" cy="1429576"/>
          </a:xfrm>
        </p:spPr>
        <p:txBody>
          <a:bodyPr/>
          <a:lstStyle/>
          <a:p>
            <a:r>
              <a:rPr lang="en-US" altLang="ko-KR" sz="2500" smtClean="0"/>
              <a:t>XÂY DỰNG PHẦN MỀM QUẢN LÝ NGHIÊN CỨU KHOA HỌC TẠI TRƯỜNG ĐẠI HỌC THĂNG LONG</a:t>
            </a:r>
            <a:endParaRPr lang="en-US" altLang="ko-KR" sz="25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mtClean="0"/>
              <a:t>Sinh viên thực hiện: Ngô Thị Thắm – TI27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mtClean="0"/>
              <a:t>Chuyên ngành: </a:t>
            </a:r>
            <a:r>
              <a:rPr lang="en-US" altLang="ko-KR" smtClean="0"/>
              <a:t>Khoa học máy tính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005-PNG이미지\모니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420" y="123478"/>
            <a:ext cx="4674122" cy="498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0" y="56902"/>
            <a:ext cx="4312615" cy="565200"/>
            <a:chOff x="3414539" y="1203598"/>
            <a:chExt cx="4800181" cy="755937"/>
          </a:xfrm>
        </p:grpSpPr>
        <p:grpSp>
          <p:nvGrpSpPr>
            <p:cNvPr id="13" name="Group 12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314639" y="1383471"/>
              <a:ext cx="3900081" cy="576064"/>
              <a:chOff x="4572000" y="1743934"/>
              <a:chExt cx="3900081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4788024" y="1743934"/>
                <a:ext cx="3684057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74258" y="45910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70565" y="576382"/>
            <a:ext cx="3307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59295" y="283592"/>
            <a:ext cx="344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Thiết kế chức năng 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87199" y="339500"/>
            <a:ext cx="62294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-13931" y="1083461"/>
            <a:ext cx="661379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" r="2138"/>
          <a:stretch>
            <a:fillRect/>
          </a:stretch>
        </p:blipFill>
        <p:spPr>
          <a:xfrm>
            <a:off x="4621213" y="339725"/>
            <a:ext cx="4271962" cy="3240088"/>
          </a:xfrm>
        </p:spPr>
      </p:pic>
      <p:pic>
        <p:nvPicPr>
          <p:cNvPr id="23" name="Picture 2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8" y="1202976"/>
            <a:ext cx="4358163" cy="28089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9259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005-PNG이미지\모니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420" y="123478"/>
            <a:ext cx="4674122" cy="498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0" y="56902"/>
            <a:ext cx="4312615" cy="565200"/>
            <a:chOff x="3414539" y="1203598"/>
            <a:chExt cx="4800181" cy="755937"/>
          </a:xfrm>
        </p:grpSpPr>
        <p:grpSp>
          <p:nvGrpSpPr>
            <p:cNvPr id="13" name="Group 12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314639" y="1383471"/>
              <a:ext cx="3900081" cy="576064"/>
              <a:chOff x="4572000" y="1743934"/>
              <a:chExt cx="3900081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4788024" y="1743934"/>
                <a:ext cx="3684057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74258" y="45910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70565" y="576382"/>
            <a:ext cx="3307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59295" y="283592"/>
            <a:ext cx="344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Thiết kế chức năng 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87199" y="339500"/>
            <a:ext cx="62294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-13931" y="1083461"/>
            <a:ext cx="661379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" r="1838"/>
          <a:stretch>
            <a:fillRect/>
          </a:stretch>
        </p:blipFill>
        <p:spPr>
          <a:xfrm>
            <a:off x="4576763" y="284163"/>
            <a:ext cx="4370387" cy="3295650"/>
          </a:xfrm>
        </p:spPr>
      </p:pic>
      <p:pic>
        <p:nvPicPr>
          <p:cNvPr id="24" name="Picture 2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2" y="905371"/>
            <a:ext cx="4316756" cy="3057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39351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" y="56902"/>
            <a:ext cx="3923928" cy="565200"/>
            <a:chOff x="3414539" y="1203598"/>
            <a:chExt cx="4800181" cy="755937"/>
          </a:xfrm>
        </p:grpSpPr>
        <p:grpSp>
          <p:nvGrpSpPr>
            <p:cNvPr id="13" name="Group 12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314639" y="1383471"/>
              <a:ext cx="3900081" cy="576064"/>
              <a:chOff x="4572000" y="1743934"/>
              <a:chExt cx="3900081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4788024" y="1743934"/>
                <a:ext cx="3684057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74258" y="45910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70565" y="576382"/>
            <a:ext cx="3307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59295" y="283592"/>
            <a:ext cx="344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Thiết kế chức năng 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87199" y="339500"/>
            <a:ext cx="62294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907704" y="19139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911591" y="341084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863" y="2725171"/>
            <a:ext cx="6696744" cy="2413122"/>
          </a:xfrm>
          <a:prstGeom prst="rect">
            <a:avLst/>
          </a:prstGeom>
        </p:spPr>
      </p:pic>
      <p:sp>
        <p:nvSpPr>
          <p:cNvPr id="41" name="Google Shape;171;p6"/>
          <p:cNvSpPr/>
          <p:nvPr/>
        </p:nvSpPr>
        <p:spPr>
          <a:xfrm rot="10800000" flipH="1">
            <a:off x="6995407" y="91189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" name="Google Shape;198;p6"/>
          <p:cNvSpPr/>
          <p:nvPr/>
        </p:nvSpPr>
        <p:spPr>
          <a:xfrm rot="10800000" flipH="1">
            <a:off x="7818506" y="1457863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99;p6"/>
          <p:cNvSpPr/>
          <p:nvPr/>
        </p:nvSpPr>
        <p:spPr>
          <a:xfrm rot="10800000" flipH="1">
            <a:off x="7456556" y="1842788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200;p6"/>
          <p:cNvSpPr/>
          <p:nvPr/>
        </p:nvSpPr>
        <p:spPr>
          <a:xfrm rot="10800000" flipH="1">
            <a:off x="7153080" y="162488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201;p6"/>
          <p:cNvSpPr/>
          <p:nvPr/>
        </p:nvSpPr>
        <p:spPr>
          <a:xfrm rot="10800000" flipH="1">
            <a:off x="7818507" y="739263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202;p6"/>
          <p:cNvSpPr/>
          <p:nvPr/>
        </p:nvSpPr>
        <p:spPr>
          <a:xfrm>
            <a:off x="8104420" y="1688896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203;p6"/>
          <p:cNvGrpSpPr/>
          <p:nvPr/>
        </p:nvGrpSpPr>
        <p:grpSpPr>
          <a:xfrm>
            <a:off x="6685799" y="653803"/>
            <a:ext cx="455624" cy="437054"/>
            <a:chOff x="5241175" y="4959100"/>
            <a:chExt cx="539775" cy="517775"/>
          </a:xfrm>
        </p:grpSpPr>
        <p:sp>
          <p:nvSpPr>
            <p:cNvPr id="48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210;p6"/>
          <p:cNvSpPr/>
          <p:nvPr/>
        </p:nvSpPr>
        <p:spPr>
          <a:xfrm>
            <a:off x="7413058" y="380963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76;p6"/>
          <p:cNvSpPr/>
          <p:nvPr/>
        </p:nvSpPr>
        <p:spPr>
          <a:xfrm rot="10800000" flipH="1">
            <a:off x="70944" y="4075279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77;p6"/>
          <p:cNvSpPr/>
          <p:nvPr/>
        </p:nvSpPr>
        <p:spPr>
          <a:xfrm rot="10800000" flipH="1">
            <a:off x="1012804" y="2872174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78;p6"/>
          <p:cNvSpPr/>
          <p:nvPr/>
        </p:nvSpPr>
        <p:spPr>
          <a:xfrm rot="10800000" flipH="1">
            <a:off x="957569" y="345042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79;p6"/>
          <p:cNvSpPr/>
          <p:nvPr/>
        </p:nvSpPr>
        <p:spPr>
          <a:xfrm rot="10800000" flipH="1">
            <a:off x="522570" y="3105229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180;p6"/>
          <p:cNvGrpSpPr/>
          <p:nvPr/>
        </p:nvGrpSpPr>
        <p:grpSpPr>
          <a:xfrm>
            <a:off x="1191929" y="3643138"/>
            <a:ext cx="351204" cy="324661"/>
            <a:chOff x="5975075" y="2327500"/>
            <a:chExt cx="420100" cy="388350"/>
          </a:xfrm>
        </p:grpSpPr>
        <p:sp>
          <p:nvSpPr>
            <p:cNvPr id="6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solidFill>
                <a:srgbClr val="00B0F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solidFill>
                <a:srgbClr val="00B0F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183;p6"/>
          <p:cNvSpPr/>
          <p:nvPr/>
        </p:nvSpPr>
        <p:spPr>
          <a:xfrm>
            <a:off x="397870" y="4286481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" name="Google Shape;193;p6"/>
          <p:cNvGrpSpPr/>
          <p:nvPr/>
        </p:nvGrpSpPr>
        <p:grpSpPr>
          <a:xfrm>
            <a:off x="179688" y="3419721"/>
            <a:ext cx="342882" cy="350068"/>
            <a:chOff x="3951850" y="2985350"/>
            <a:chExt cx="407950" cy="416500"/>
          </a:xfrm>
          <a:solidFill>
            <a:srgbClr val="00B0F0"/>
          </a:solidFill>
        </p:grpSpPr>
        <p:sp>
          <p:nvSpPr>
            <p:cNvPr id="7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grpFill/>
            <a:ln w="19050" cap="rnd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grpFill/>
            <a:ln w="19050" cap="rnd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grpFill/>
            <a:ln w="19050" cap="rnd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grpFill/>
            <a:ln w="19050" cap="rnd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5" name="Picture 5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43" y="633528"/>
            <a:ext cx="5376361" cy="2041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148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382834" y="878267"/>
            <a:ext cx="63656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>
                <a:solidFill>
                  <a:schemeClr val="bg1"/>
                </a:solidFill>
              </a:rPr>
              <a:t>Public chức css, js, image, vendor :</a:t>
            </a:r>
            <a:endParaRPr lang="vi-VN" sz="1400">
              <a:solidFill>
                <a:schemeClr val="bg1"/>
              </a:solidFill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bg1"/>
                </a:solidFill>
              </a:rPr>
              <a:t>Css: chứa file css cho giao diện trang chủ.</a:t>
            </a:r>
            <a:endParaRPr lang="vi-VN" sz="1400">
              <a:solidFill>
                <a:schemeClr val="bg1"/>
              </a:solidFill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bg1"/>
                </a:solidFill>
              </a:rPr>
              <a:t>Image: chứa ảnh </a:t>
            </a:r>
            <a:endParaRPr lang="vi-VN" sz="1400">
              <a:solidFill>
                <a:schemeClr val="bg1"/>
              </a:solidFill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bg1"/>
                </a:solidFill>
              </a:rPr>
              <a:t>Js: chứa file js cho giao diện trang chủ.</a:t>
            </a:r>
            <a:endParaRPr lang="vi-VN" sz="1400">
              <a:solidFill>
                <a:schemeClr val="bg1"/>
              </a:solidFill>
            </a:endParaRPr>
          </a:p>
          <a:p>
            <a:pPr marL="285750" lvl="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>
                <a:solidFill>
                  <a:schemeClr val="bg1"/>
                </a:solidFill>
              </a:rPr>
              <a:t>Vendor : Chứa các thư viện của composer.</a:t>
            </a:r>
            <a:endParaRPr lang="vi-VN" sz="1400">
              <a:solidFill>
                <a:schemeClr val="bg1"/>
              </a:solidFill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>
                <a:solidFill>
                  <a:schemeClr val="bg1"/>
                </a:solidFill>
              </a:rPr>
              <a:t>Controller : Nhận lệnh từ người dùng, gửi lệnh đến cho Model để cập nhập dữ liệu, truyền lệnh đến View để cập nhập giao diện hiển thị.</a:t>
            </a:r>
            <a:endParaRPr lang="vi-VN" sz="1400">
              <a:solidFill>
                <a:schemeClr val="bg1"/>
              </a:solidFill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bg1"/>
                </a:solidFill>
              </a:rPr>
              <a:t>Model: chuẩn bị dữ liệu theo lệnh của controller</a:t>
            </a:r>
            <a:endParaRPr lang="vi-VN" sz="1400">
              <a:solidFill>
                <a:schemeClr val="bg1"/>
              </a:solidFill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bg1"/>
                </a:solidFill>
              </a:rPr>
              <a:t>View: Hiển thị dữ liệu cho người dùng theo cách dễ hiểu dựa trên hành </a:t>
            </a:r>
            <a:endParaRPr lang="en-US" sz="1400" smtClean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sz="1400" smtClean="0">
                <a:solidFill>
                  <a:schemeClr val="bg1"/>
                </a:solidFill>
              </a:rPr>
              <a:t>      động </a:t>
            </a:r>
            <a:r>
              <a:rPr lang="en-US" sz="1400">
                <a:solidFill>
                  <a:schemeClr val="bg1"/>
                </a:solidFill>
              </a:rPr>
              <a:t>của người dùng.</a:t>
            </a:r>
            <a:endParaRPr lang="vi-VN" sz="1400">
              <a:solidFill>
                <a:schemeClr val="bg1"/>
              </a:solidFill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bg1"/>
                </a:solidFill>
              </a:rPr>
              <a:t>Config: kết nối CSDL </a:t>
            </a:r>
            <a:endParaRPr lang="vi-VN" sz="1400">
              <a:solidFill>
                <a:schemeClr val="bg1"/>
              </a:solidFill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bg1"/>
                </a:solidFill>
              </a:rPr>
              <a:t>Database: Chứa CSDL</a:t>
            </a:r>
            <a:endParaRPr lang="vi-VN" sz="1400">
              <a:solidFill>
                <a:schemeClr val="bg1"/>
              </a:solidFill>
            </a:endParaRP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0" r="6900"/>
          <a:stretch>
            <a:fillRect/>
          </a:stretch>
        </p:blipFill>
        <p:spPr>
          <a:xfrm>
            <a:off x="210981" y="706830"/>
            <a:ext cx="2171853" cy="431319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5456">
            <a:off x="6358009" y="137249"/>
            <a:ext cx="2529449" cy="177800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grpSp>
        <p:nvGrpSpPr>
          <p:cNvPr id="23" name="Group 22"/>
          <p:cNvGrpSpPr/>
          <p:nvPr/>
        </p:nvGrpSpPr>
        <p:grpSpPr>
          <a:xfrm>
            <a:off x="23677" y="65522"/>
            <a:ext cx="4745298" cy="565393"/>
            <a:chOff x="2854384" y="3629576"/>
            <a:chExt cx="4745298" cy="565393"/>
          </a:xfrm>
        </p:grpSpPr>
        <p:grpSp>
          <p:nvGrpSpPr>
            <p:cNvPr id="24" name="Group 23"/>
            <p:cNvGrpSpPr/>
            <p:nvPr/>
          </p:nvGrpSpPr>
          <p:grpSpPr>
            <a:xfrm>
              <a:off x="2854384" y="3629769"/>
              <a:ext cx="4557600" cy="565200"/>
              <a:chOff x="3414539" y="1203598"/>
              <a:chExt cx="4779038" cy="7559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3414539" y="1203598"/>
                <a:ext cx="3816400" cy="576064"/>
                <a:chOff x="4572000" y="1743933"/>
                <a:chExt cx="3816400" cy="576064"/>
              </a:xfrm>
              <a:solidFill>
                <a:srgbClr val="FFC000"/>
              </a:solidFill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4788024" y="1743933"/>
                  <a:ext cx="3384376" cy="57606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Isosceles Triangle 31"/>
                <p:cNvSpPr/>
                <p:nvPr/>
              </p:nvSpPr>
              <p:spPr>
                <a:xfrm rot="16200000">
                  <a:off x="4392000" y="1923934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Isosceles Triangle 32"/>
                <p:cNvSpPr/>
                <p:nvPr/>
              </p:nvSpPr>
              <p:spPr>
                <a:xfrm rot="5400000">
                  <a:off x="7992400" y="1923933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4314639" y="1383471"/>
                <a:ext cx="3878938" cy="576064"/>
                <a:chOff x="4572000" y="1743934"/>
                <a:chExt cx="3878938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4788024" y="1743935"/>
                  <a:ext cx="3662914" cy="57606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Isosceles Triangle 29"/>
                <p:cNvSpPr/>
                <p:nvPr/>
              </p:nvSpPr>
              <p:spPr>
                <a:xfrm rot="16200000">
                  <a:off x="4392000" y="1923934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2927891" y="3629576"/>
              <a:ext cx="608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smtClean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82758" y="3875139"/>
              <a:ext cx="371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</a:t>
              </a:r>
              <a:r>
                <a:rPr lang="en-US" altLang="ko-KR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ấu trúc thư mục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230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6616" y="878815"/>
            <a:ext cx="49685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bg1"/>
                </a:solidFill>
              </a:rPr>
              <a:t>Phần mềm quản lý khoa học tại trường đã đáp ứng </a:t>
            </a:r>
            <a:r>
              <a:rPr lang="en-US" sz="1400" smtClean="0">
                <a:solidFill>
                  <a:schemeClr val="bg1"/>
                </a:solidFill>
              </a:rPr>
              <a:t>đầy</a:t>
            </a:r>
          </a:p>
          <a:p>
            <a:pPr lvl="0">
              <a:lnSpc>
                <a:spcPct val="150000"/>
              </a:lnSpc>
            </a:pPr>
            <a:r>
              <a:rPr lang="en-US" sz="1400" smtClean="0">
                <a:solidFill>
                  <a:schemeClr val="bg1"/>
                </a:solidFill>
              </a:rPr>
              <a:t>đủ các </a:t>
            </a:r>
            <a:r>
              <a:rPr lang="en-US" sz="1400">
                <a:solidFill>
                  <a:schemeClr val="bg1"/>
                </a:solidFill>
              </a:rPr>
              <a:t>chức năng mà sơ đồ chức năng đã đặt ra. Các </a:t>
            </a:r>
            <a:endParaRPr lang="en-US" sz="1400" smtClean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sz="1400" smtClean="0">
                <a:solidFill>
                  <a:schemeClr val="bg1"/>
                </a:solidFill>
              </a:rPr>
              <a:t>chức năng </a:t>
            </a:r>
            <a:r>
              <a:rPr lang="en-US" sz="1400">
                <a:solidFill>
                  <a:schemeClr val="bg1"/>
                </a:solidFill>
              </a:rPr>
              <a:t>quan trọng đã chạy tốt như: quản lý người dùng, </a:t>
            </a:r>
            <a:r>
              <a:rPr lang="en-US" sz="1400" smtClean="0">
                <a:solidFill>
                  <a:schemeClr val="bg1"/>
                </a:solidFill>
              </a:rPr>
              <a:t>quản </a:t>
            </a:r>
            <a:r>
              <a:rPr lang="en-US" sz="1400">
                <a:solidFill>
                  <a:schemeClr val="bg1"/>
                </a:solidFill>
              </a:rPr>
              <a:t>lý đề tài, quản lý hội đồng nghiệm thu, duyệt đề tài, </a:t>
            </a:r>
            <a:endParaRPr lang="en-US" sz="1400" smtClean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sz="1400" smtClean="0">
                <a:solidFill>
                  <a:schemeClr val="bg1"/>
                </a:solidFill>
              </a:rPr>
              <a:t>nghiệm </a:t>
            </a:r>
            <a:r>
              <a:rPr lang="en-US" sz="1400">
                <a:solidFill>
                  <a:schemeClr val="bg1"/>
                </a:solidFill>
              </a:rPr>
              <a:t>thu đề tài…</a:t>
            </a:r>
            <a:endParaRPr lang="vi-VN" sz="1400">
              <a:solidFill>
                <a:schemeClr val="bg1"/>
              </a:solidFill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smtClean="0">
                <a:solidFill>
                  <a:schemeClr val="bg1"/>
                </a:solidFill>
              </a:rPr>
              <a:t>Mỗi </a:t>
            </a:r>
            <a:r>
              <a:rPr lang="en-US" sz="1400">
                <a:solidFill>
                  <a:schemeClr val="bg1"/>
                </a:solidFill>
              </a:rPr>
              <a:t>vai trò của người dùng hệ thống có các chức năng </a:t>
            </a:r>
            <a:endParaRPr lang="en-US" sz="1400" smtClean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sz="1400" smtClean="0">
                <a:solidFill>
                  <a:schemeClr val="bg1"/>
                </a:solidFill>
              </a:rPr>
              <a:t>khác </a:t>
            </a:r>
            <a:r>
              <a:rPr lang="en-US" sz="1400">
                <a:solidFill>
                  <a:schemeClr val="bg1"/>
                </a:solidFill>
              </a:rPr>
              <a:t>nhau giúp giảm chi phí, thời gian, công sức, thuận tiện trong việc tra cứu tìm kiếm và đảm bảo nhiệm vụ khoa học.</a:t>
            </a:r>
            <a:endParaRPr lang="vi-VN" sz="1400">
              <a:solidFill>
                <a:schemeClr val="bg1"/>
              </a:solidFill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bg1"/>
                </a:solidFill>
              </a:rPr>
              <a:t>Đứng ở vai trò người quản lý NCKH phần mềm giúp cho </a:t>
            </a:r>
            <a:endParaRPr lang="en-US" sz="1400" smtClean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sz="1400" smtClean="0">
                <a:solidFill>
                  <a:schemeClr val="bg1"/>
                </a:solidFill>
              </a:rPr>
              <a:t>người </a:t>
            </a:r>
            <a:r>
              <a:rPr lang="en-US" sz="1400">
                <a:solidFill>
                  <a:schemeClr val="bg1"/>
                </a:solidFill>
              </a:rPr>
              <a:t>quản lý theo dõi được quá trình thực hiện các đề tài </a:t>
            </a:r>
            <a:endParaRPr lang="en-US" sz="1400" smtClean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sz="1400" smtClean="0">
                <a:solidFill>
                  <a:schemeClr val="bg1"/>
                </a:solidFill>
              </a:rPr>
              <a:t>từ </a:t>
            </a:r>
            <a:r>
              <a:rPr lang="en-US" sz="1400">
                <a:solidFill>
                  <a:schemeClr val="bg1"/>
                </a:solidFill>
              </a:rPr>
              <a:t>lúc bắt đầu đăng kí đề tài đến khi nghiệm thu đề tài và </a:t>
            </a:r>
            <a:endParaRPr lang="en-US" sz="1400" smtClean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sz="1400" smtClean="0">
                <a:solidFill>
                  <a:schemeClr val="bg1"/>
                </a:solidFill>
              </a:rPr>
              <a:t>các </a:t>
            </a:r>
            <a:r>
              <a:rPr lang="en-US" sz="1400">
                <a:solidFill>
                  <a:schemeClr val="bg1"/>
                </a:solidFill>
              </a:rPr>
              <a:t>thông tin liên quan</a:t>
            </a:r>
            <a:r>
              <a:rPr lang="en-US" sz="1400" smtClean="0">
                <a:solidFill>
                  <a:schemeClr val="bg1"/>
                </a:solidFill>
              </a:rPr>
              <a:t>.</a:t>
            </a:r>
            <a:endParaRPr lang="vi-VN" sz="140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115791"/>
            <a:ext cx="4805400" cy="565200"/>
            <a:chOff x="2550931" y="4345272"/>
            <a:chExt cx="4805400" cy="565200"/>
          </a:xfrm>
        </p:grpSpPr>
        <p:grpSp>
          <p:nvGrpSpPr>
            <p:cNvPr id="7" name="Group 6"/>
            <p:cNvGrpSpPr/>
            <p:nvPr/>
          </p:nvGrpSpPr>
          <p:grpSpPr>
            <a:xfrm>
              <a:off x="2550931" y="4345272"/>
              <a:ext cx="4557600" cy="565200"/>
              <a:chOff x="3414539" y="1203598"/>
              <a:chExt cx="4673265" cy="755937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414539" y="1203598"/>
                <a:ext cx="3816400" cy="576064"/>
                <a:chOff x="4572000" y="1743933"/>
                <a:chExt cx="3816400" cy="576064"/>
              </a:xfrm>
              <a:solidFill>
                <a:srgbClr val="FFC000"/>
              </a:solidFill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4788024" y="1743933"/>
                  <a:ext cx="3384376" cy="5760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Isosceles Triangle 14"/>
                <p:cNvSpPr/>
                <p:nvPr/>
              </p:nvSpPr>
              <p:spPr>
                <a:xfrm rot="16200000">
                  <a:off x="4392000" y="1923934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Isosceles Triangle 15"/>
                <p:cNvSpPr/>
                <p:nvPr/>
              </p:nvSpPr>
              <p:spPr>
                <a:xfrm rot="5400000">
                  <a:off x="7992400" y="1923933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4314639" y="1383471"/>
                <a:ext cx="3773165" cy="576064"/>
                <a:chOff x="4572000" y="1743934"/>
                <a:chExt cx="3773165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4788024" y="1743934"/>
                  <a:ext cx="3557141" cy="57606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Isosceles Triangle 12"/>
                <p:cNvSpPr/>
                <p:nvPr/>
              </p:nvSpPr>
              <p:spPr>
                <a:xfrm rot="16200000">
                  <a:off x="4392000" y="1923934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TextBox 7"/>
            <p:cNvSpPr txBox="1"/>
            <p:nvPr/>
          </p:nvSpPr>
          <p:spPr>
            <a:xfrm>
              <a:off x="2622355" y="4345272"/>
              <a:ext cx="608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smtClean="0">
                  <a:solidFill>
                    <a:schemeClr val="bg1"/>
                  </a:solidFill>
                  <a:cs typeface="Arial" pitchFamily="34" charset="0"/>
                </a:rPr>
                <a:t>06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39407" y="4566205"/>
              <a:ext cx="371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Kết quả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" y="2571750"/>
            <a:ext cx="3203841" cy="2039306"/>
            <a:chOff x="-4613" y="1669093"/>
            <a:chExt cx="3142702" cy="2255330"/>
          </a:xfrm>
        </p:grpSpPr>
        <p:sp>
          <p:nvSpPr>
            <p:cNvPr id="19" name="Rectangle 18"/>
            <p:cNvSpPr/>
            <p:nvPr/>
          </p:nvSpPr>
          <p:spPr>
            <a:xfrm>
              <a:off x="1003498" y="2733275"/>
              <a:ext cx="360040" cy="952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-4613" y="2628280"/>
              <a:ext cx="1128161" cy="12961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5400000">
              <a:off x="1226741" y="1805890"/>
              <a:ext cx="2048146" cy="1774551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927050 w 1421182"/>
                <a:gd name="connsiteY8" fmla="*/ 79611 h 1490973"/>
                <a:gd name="connsiteX9" fmla="*/ 957315 w 1421182"/>
                <a:gd name="connsiteY9" fmla="*/ 408825 h 1490973"/>
                <a:gd name="connsiteX10" fmla="*/ 711016 w 1421182"/>
                <a:gd name="connsiteY10" fmla="*/ 34275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927050 w 1421182"/>
                <a:gd name="connsiteY8" fmla="*/ 79611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891530 w 1421182"/>
                <a:gd name="connsiteY8" fmla="*/ 83162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095765 w 1421182"/>
                <a:gd name="connsiteY6" fmla="*/ 133737 h 1490973"/>
                <a:gd name="connsiteX7" fmla="*/ 1168953 w 1421182"/>
                <a:gd name="connsiteY7" fmla="*/ 432717 h 1490973"/>
                <a:gd name="connsiteX8" fmla="*/ 891530 w 1421182"/>
                <a:gd name="connsiteY8" fmla="*/ 83162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80395 h 1549168"/>
                <a:gd name="connsiteX1" fmla="*/ 140932 w 1421182"/>
                <a:gd name="connsiteY1" fmla="*/ 876169 h 1549168"/>
                <a:gd name="connsiteX2" fmla="*/ 309182 w 1421182"/>
                <a:gd name="connsiteY2" fmla="*/ 1234614 h 1549168"/>
                <a:gd name="connsiteX3" fmla="*/ 693290 w 1421182"/>
                <a:gd name="connsiteY3" fmla="*/ 1541971 h 1549168"/>
                <a:gd name="connsiteX4" fmla="*/ 1311364 w 1421182"/>
                <a:gd name="connsiteY4" fmla="*/ 1549168 h 1549168"/>
                <a:gd name="connsiteX5" fmla="*/ 1421092 w 1421182"/>
                <a:gd name="connsiteY5" fmla="*/ 649398 h 1549168"/>
                <a:gd name="connsiteX6" fmla="*/ 1095765 w 1421182"/>
                <a:gd name="connsiteY6" fmla="*/ 191932 h 1549168"/>
                <a:gd name="connsiteX7" fmla="*/ 1168953 w 1421182"/>
                <a:gd name="connsiteY7" fmla="*/ 490912 h 1549168"/>
                <a:gd name="connsiteX8" fmla="*/ 891530 w 1421182"/>
                <a:gd name="connsiteY8" fmla="*/ 141357 h 1549168"/>
                <a:gd name="connsiteX9" fmla="*/ 957315 w 1421182"/>
                <a:gd name="connsiteY9" fmla="*/ 467020 h 1549168"/>
                <a:gd name="connsiteX10" fmla="*/ 689705 w 1421182"/>
                <a:gd name="connsiteY10" fmla="*/ 99574 h 1549168"/>
                <a:gd name="connsiteX11" fmla="*/ 553923 w 1421182"/>
                <a:gd name="connsiteY11" fmla="*/ 59246 h 1549168"/>
                <a:gd name="connsiteX12" fmla="*/ 473286 w 1421182"/>
                <a:gd name="connsiteY12" fmla="*/ 834977 h 1549168"/>
                <a:gd name="connsiteX13" fmla="*/ 338442 w 1421182"/>
                <a:gd name="connsiteY13" fmla="*/ 781072 h 1549168"/>
                <a:gd name="connsiteX14" fmla="*/ 719 w 1421182"/>
                <a:gd name="connsiteY14" fmla="*/ 480395 h 1549168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095765 w 1421182"/>
                <a:gd name="connsiteY6" fmla="*/ 180687 h 1537923"/>
                <a:gd name="connsiteX7" fmla="*/ 1168953 w 1421182"/>
                <a:gd name="connsiteY7" fmla="*/ 479667 h 1537923"/>
                <a:gd name="connsiteX8" fmla="*/ 891530 w 1421182"/>
                <a:gd name="connsiteY8" fmla="*/ 130112 h 1537923"/>
                <a:gd name="connsiteX9" fmla="*/ 689705 w 1421182"/>
                <a:gd name="connsiteY9" fmla="*/ 88329 h 1537923"/>
                <a:gd name="connsiteX10" fmla="*/ 553923 w 1421182"/>
                <a:gd name="connsiteY10" fmla="*/ 48001 h 1537923"/>
                <a:gd name="connsiteX11" fmla="*/ 473286 w 1421182"/>
                <a:gd name="connsiteY11" fmla="*/ 823732 h 1537923"/>
                <a:gd name="connsiteX12" fmla="*/ 338442 w 1421182"/>
                <a:gd name="connsiteY12" fmla="*/ 769827 h 1537923"/>
                <a:gd name="connsiteX13" fmla="*/ 719 w 1421182"/>
                <a:gd name="connsiteY13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095765 w 1421182"/>
                <a:gd name="connsiteY6" fmla="*/ 180687 h 1537923"/>
                <a:gd name="connsiteX7" fmla="*/ 891530 w 1421182"/>
                <a:gd name="connsiteY7" fmla="*/ 130112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170363 w 1421182"/>
                <a:gd name="connsiteY6" fmla="*/ 177134 h 1537923"/>
                <a:gd name="connsiteX7" fmla="*/ 891530 w 1421182"/>
                <a:gd name="connsiteY7" fmla="*/ 130112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170363 w 1421182"/>
                <a:gd name="connsiteY6" fmla="*/ 177134 h 1537923"/>
                <a:gd name="connsiteX7" fmla="*/ 916396 w 1421182"/>
                <a:gd name="connsiteY7" fmla="*/ 147873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56367 h 1525140"/>
                <a:gd name="connsiteX1" fmla="*/ 140932 w 1421182"/>
                <a:gd name="connsiteY1" fmla="*/ 852141 h 1525140"/>
                <a:gd name="connsiteX2" fmla="*/ 309182 w 1421182"/>
                <a:gd name="connsiteY2" fmla="*/ 1210586 h 1525140"/>
                <a:gd name="connsiteX3" fmla="*/ 693290 w 1421182"/>
                <a:gd name="connsiteY3" fmla="*/ 1517943 h 1525140"/>
                <a:gd name="connsiteX4" fmla="*/ 1311364 w 1421182"/>
                <a:gd name="connsiteY4" fmla="*/ 1525140 h 1525140"/>
                <a:gd name="connsiteX5" fmla="*/ 1421092 w 1421182"/>
                <a:gd name="connsiteY5" fmla="*/ 625370 h 1525140"/>
                <a:gd name="connsiteX6" fmla="*/ 1170363 w 1421182"/>
                <a:gd name="connsiteY6" fmla="*/ 164351 h 1525140"/>
                <a:gd name="connsiteX7" fmla="*/ 916396 w 1421182"/>
                <a:gd name="connsiteY7" fmla="*/ 135090 h 1525140"/>
                <a:gd name="connsiteX8" fmla="*/ 689705 w 1421182"/>
                <a:gd name="connsiteY8" fmla="*/ 75546 h 1525140"/>
                <a:gd name="connsiteX9" fmla="*/ 732615 w 1421182"/>
                <a:gd name="connsiteY9" fmla="*/ 126723 h 1525140"/>
                <a:gd name="connsiteX10" fmla="*/ 553923 w 1421182"/>
                <a:gd name="connsiteY10" fmla="*/ 35218 h 1525140"/>
                <a:gd name="connsiteX11" fmla="*/ 473286 w 1421182"/>
                <a:gd name="connsiteY11" fmla="*/ 810949 h 1525140"/>
                <a:gd name="connsiteX12" fmla="*/ 338442 w 1421182"/>
                <a:gd name="connsiteY12" fmla="*/ 757044 h 1525140"/>
                <a:gd name="connsiteX13" fmla="*/ 719 w 1421182"/>
                <a:gd name="connsiteY13" fmla="*/ 456367 h 1525140"/>
                <a:gd name="connsiteX0" fmla="*/ 719 w 1421182"/>
                <a:gd name="connsiteY0" fmla="*/ 391802 h 1460575"/>
                <a:gd name="connsiteX1" fmla="*/ 140932 w 1421182"/>
                <a:gd name="connsiteY1" fmla="*/ 787576 h 1460575"/>
                <a:gd name="connsiteX2" fmla="*/ 309182 w 1421182"/>
                <a:gd name="connsiteY2" fmla="*/ 1146021 h 1460575"/>
                <a:gd name="connsiteX3" fmla="*/ 693290 w 1421182"/>
                <a:gd name="connsiteY3" fmla="*/ 1453378 h 1460575"/>
                <a:gd name="connsiteX4" fmla="*/ 1311364 w 1421182"/>
                <a:gd name="connsiteY4" fmla="*/ 1460575 h 1460575"/>
                <a:gd name="connsiteX5" fmla="*/ 1421092 w 1421182"/>
                <a:gd name="connsiteY5" fmla="*/ 560805 h 1460575"/>
                <a:gd name="connsiteX6" fmla="*/ 1170363 w 1421182"/>
                <a:gd name="connsiteY6" fmla="*/ 99786 h 1460575"/>
                <a:gd name="connsiteX7" fmla="*/ 916396 w 1421182"/>
                <a:gd name="connsiteY7" fmla="*/ 70525 h 1460575"/>
                <a:gd name="connsiteX8" fmla="*/ 689705 w 1421182"/>
                <a:gd name="connsiteY8" fmla="*/ 10981 h 1460575"/>
                <a:gd name="connsiteX9" fmla="*/ 732615 w 1421182"/>
                <a:gd name="connsiteY9" fmla="*/ 62158 h 1460575"/>
                <a:gd name="connsiteX10" fmla="*/ 539718 w 1421182"/>
                <a:gd name="connsiteY10" fmla="*/ 48800 h 1460575"/>
                <a:gd name="connsiteX11" fmla="*/ 473286 w 1421182"/>
                <a:gd name="connsiteY11" fmla="*/ 746384 h 1460575"/>
                <a:gd name="connsiteX12" fmla="*/ 338442 w 1421182"/>
                <a:gd name="connsiteY12" fmla="*/ 692479 h 1460575"/>
                <a:gd name="connsiteX13" fmla="*/ 719 w 1421182"/>
                <a:gd name="connsiteY13" fmla="*/ 391802 h 1460575"/>
                <a:gd name="connsiteX0" fmla="*/ 719 w 1421182"/>
                <a:gd name="connsiteY0" fmla="*/ 399347 h 1468120"/>
                <a:gd name="connsiteX1" fmla="*/ 140932 w 1421182"/>
                <a:gd name="connsiteY1" fmla="*/ 795121 h 1468120"/>
                <a:gd name="connsiteX2" fmla="*/ 309182 w 1421182"/>
                <a:gd name="connsiteY2" fmla="*/ 1153566 h 1468120"/>
                <a:gd name="connsiteX3" fmla="*/ 693290 w 1421182"/>
                <a:gd name="connsiteY3" fmla="*/ 1460923 h 1468120"/>
                <a:gd name="connsiteX4" fmla="*/ 1311364 w 1421182"/>
                <a:gd name="connsiteY4" fmla="*/ 1468120 h 1468120"/>
                <a:gd name="connsiteX5" fmla="*/ 1421092 w 1421182"/>
                <a:gd name="connsiteY5" fmla="*/ 568350 h 1468120"/>
                <a:gd name="connsiteX6" fmla="*/ 1170363 w 1421182"/>
                <a:gd name="connsiteY6" fmla="*/ 107331 h 1468120"/>
                <a:gd name="connsiteX7" fmla="*/ 916396 w 1421182"/>
                <a:gd name="connsiteY7" fmla="*/ 78070 h 1468120"/>
                <a:gd name="connsiteX8" fmla="*/ 817586 w 1421182"/>
                <a:gd name="connsiteY8" fmla="*/ 765 h 1468120"/>
                <a:gd name="connsiteX9" fmla="*/ 732615 w 1421182"/>
                <a:gd name="connsiteY9" fmla="*/ 69703 h 1468120"/>
                <a:gd name="connsiteX10" fmla="*/ 539718 w 1421182"/>
                <a:gd name="connsiteY10" fmla="*/ 56345 h 1468120"/>
                <a:gd name="connsiteX11" fmla="*/ 473286 w 1421182"/>
                <a:gd name="connsiteY11" fmla="*/ 753929 h 1468120"/>
                <a:gd name="connsiteX12" fmla="*/ 338442 w 1421182"/>
                <a:gd name="connsiteY12" fmla="*/ 700024 h 1468120"/>
                <a:gd name="connsiteX13" fmla="*/ 719 w 1421182"/>
                <a:gd name="connsiteY13" fmla="*/ 399347 h 1468120"/>
                <a:gd name="connsiteX0" fmla="*/ 719 w 1421182"/>
                <a:gd name="connsiteY0" fmla="*/ 391166 h 1459939"/>
                <a:gd name="connsiteX1" fmla="*/ 140932 w 1421182"/>
                <a:gd name="connsiteY1" fmla="*/ 786940 h 1459939"/>
                <a:gd name="connsiteX2" fmla="*/ 309182 w 1421182"/>
                <a:gd name="connsiteY2" fmla="*/ 1145385 h 1459939"/>
                <a:gd name="connsiteX3" fmla="*/ 693290 w 1421182"/>
                <a:gd name="connsiteY3" fmla="*/ 1452742 h 1459939"/>
                <a:gd name="connsiteX4" fmla="*/ 1311364 w 1421182"/>
                <a:gd name="connsiteY4" fmla="*/ 1459939 h 1459939"/>
                <a:gd name="connsiteX5" fmla="*/ 1421092 w 1421182"/>
                <a:gd name="connsiteY5" fmla="*/ 560169 h 1459939"/>
                <a:gd name="connsiteX6" fmla="*/ 1170363 w 1421182"/>
                <a:gd name="connsiteY6" fmla="*/ 99150 h 1459939"/>
                <a:gd name="connsiteX7" fmla="*/ 916396 w 1421182"/>
                <a:gd name="connsiteY7" fmla="*/ 69889 h 1459939"/>
                <a:gd name="connsiteX8" fmla="*/ 732615 w 1421182"/>
                <a:gd name="connsiteY8" fmla="*/ 61522 h 1459939"/>
                <a:gd name="connsiteX9" fmla="*/ 539718 w 1421182"/>
                <a:gd name="connsiteY9" fmla="*/ 48164 h 1459939"/>
                <a:gd name="connsiteX10" fmla="*/ 473286 w 1421182"/>
                <a:gd name="connsiteY10" fmla="*/ 745748 h 1459939"/>
                <a:gd name="connsiteX11" fmla="*/ 338442 w 1421182"/>
                <a:gd name="connsiteY11" fmla="*/ 691843 h 1459939"/>
                <a:gd name="connsiteX12" fmla="*/ 719 w 1421182"/>
                <a:gd name="connsiteY12" fmla="*/ 391166 h 1459939"/>
                <a:gd name="connsiteX0" fmla="*/ 719 w 1421182"/>
                <a:gd name="connsiteY0" fmla="*/ 375395 h 1444168"/>
                <a:gd name="connsiteX1" fmla="*/ 140932 w 1421182"/>
                <a:gd name="connsiteY1" fmla="*/ 771169 h 1444168"/>
                <a:gd name="connsiteX2" fmla="*/ 309182 w 1421182"/>
                <a:gd name="connsiteY2" fmla="*/ 1129614 h 1444168"/>
                <a:gd name="connsiteX3" fmla="*/ 693290 w 1421182"/>
                <a:gd name="connsiteY3" fmla="*/ 1436971 h 1444168"/>
                <a:gd name="connsiteX4" fmla="*/ 1311364 w 1421182"/>
                <a:gd name="connsiteY4" fmla="*/ 1444168 h 1444168"/>
                <a:gd name="connsiteX5" fmla="*/ 1421092 w 1421182"/>
                <a:gd name="connsiteY5" fmla="*/ 544398 h 1444168"/>
                <a:gd name="connsiteX6" fmla="*/ 1170363 w 1421182"/>
                <a:gd name="connsiteY6" fmla="*/ 83379 h 1444168"/>
                <a:gd name="connsiteX7" fmla="*/ 916396 w 1421182"/>
                <a:gd name="connsiteY7" fmla="*/ 54118 h 1444168"/>
                <a:gd name="connsiteX8" fmla="*/ 732615 w 1421182"/>
                <a:gd name="connsiteY8" fmla="*/ 45751 h 1444168"/>
                <a:gd name="connsiteX9" fmla="*/ 529062 w 1421182"/>
                <a:gd name="connsiteY9" fmla="*/ 53706 h 1444168"/>
                <a:gd name="connsiteX10" fmla="*/ 473286 w 1421182"/>
                <a:gd name="connsiteY10" fmla="*/ 729977 h 1444168"/>
                <a:gd name="connsiteX11" fmla="*/ 338442 w 1421182"/>
                <a:gd name="connsiteY11" fmla="*/ 676072 h 1444168"/>
                <a:gd name="connsiteX12" fmla="*/ 719 w 1421182"/>
                <a:gd name="connsiteY12" fmla="*/ 375395 h 1444168"/>
                <a:gd name="connsiteX0" fmla="*/ 719 w 1421182"/>
                <a:gd name="connsiteY0" fmla="*/ 383267 h 1452040"/>
                <a:gd name="connsiteX1" fmla="*/ 140932 w 1421182"/>
                <a:gd name="connsiteY1" fmla="*/ 779041 h 1452040"/>
                <a:gd name="connsiteX2" fmla="*/ 309182 w 1421182"/>
                <a:gd name="connsiteY2" fmla="*/ 1137486 h 1452040"/>
                <a:gd name="connsiteX3" fmla="*/ 693290 w 1421182"/>
                <a:gd name="connsiteY3" fmla="*/ 1444843 h 1452040"/>
                <a:gd name="connsiteX4" fmla="*/ 1311364 w 1421182"/>
                <a:gd name="connsiteY4" fmla="*/ 1452040 h 1452040"/>
                <a:gd name="connsiteX5" fmla="*/ 1421092 w 1421182"/>
                <a:gd name="connsiteY5" fmla="*/ 552270 h 1452040"/>
                <a:gd name="connsiteX6" fmla="*/ 1170363 w 1421182"/>
                <a:gd name="connsiteY6" fmla="*/ 91251 h 1452040"/>
                <a:gd name="connsiteX7" fmla="*/ 916396 w 1421182"/>
                <a:gd name="connsiteY7" fmla="*/ 61990 h 1452040"/>
                <a:gd name="connsiteX8" fmla="*/ 732615 w 1421182"/>
                <a:gd name="connsiteY8" fmla="*/ 53623 h 1452040"/>
                <a:gd name="connsiteX9" fmla="*/ 529062 w 1421182"/>
                <a:gd name="connsiteY9" fmla="*/ 61578 h 1452040"/>
                <a:gd name="connsiteX10" fmla="*/ 473286 w 1421182"/>
                <a:gd name="connsiteY10" fmla="*/ 737849 h 1452040"/>
                <a:gd name="connsiteX11" fmla="*/ 338442 w 1421182"/>
                <a:gd name="connsiteY11" fmla="*/ 683944 h 1452040"/>
                <a:gd name="connsiteX12" fmla="*/ 719 w 1421182"/>
                <a:gd name="connsiteY12" fmla="*/ 383267 h 1452040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2642"/>
                <a:gd name="connsiteY0" fmla="*/ 401489 h 1470262"/>
                <a:gd name="connsiteX1" fmla="*/ 140932 w 1422642"/>
                <a:gd name="connsiteY1" fmla="*/ 797263 h 1470262"/>
                <a:gd name="connsiteX2" fmla="*/ 309182 w 1422642"/>
                <a:gd name="connsiteY2" fmla="*/ 1155708 h 1470262"/>
                <a:gd name="connsiteX3" fmla="*/ 693290 w 1422642"/>
                <a:gd name="connsiteY3" fmla="*/ 1463065 h 1470262"/>
                <a:gd name="connsiteX4" fmla="*/ 1311364 w 1422642"/>
                <a:gd name="connsiteY4" fmla="*/ 1470262 h 1470262"/>
                <a:gd name="connsiteX5" fmla="*/ 1421092 w 1422642"/>
                <a:gd name="connsiteY5" fmla="*/ 570492 h 1470262"/>
                <a:gd name="connsiteX6" fmla="*/ 1170363 w 1422642"/>
                <a:gd name="connsiteY6" fmla="*/ 109473 h 1470262"/>
                <a:gd name="connsiteX7" fmla="*/ 955471 w 1422642"/>
                <a:gd name="connsiteY7" fmla="*/ 83763 h 1470262"/>
                <a:gd name="connsiteX8" fmla="*/ 732615 w 1422642"/>
                <a:gd name="connsiteY8" fmla="*/ 71845 h 1470262"/>
                <a:gd name="connsiteX9" fmla="*/ 529062 w 1422642"/>
                <a:gd name="connsiteY9" fmla="*/ 79800 h 1470262"/>
                <a:gd name="connsiteX10" fmla="*/ 473286 w 1422642"/>
                <a:gd name="connsiteY10" fmla="*/ 756071 h 1470262"/>
                <a:gd name="connsiteX11" fmla="*/ 338442 w 1422642"/>
                <a:gd name="connsiteY11" fmla="*/ 702166 h 1470262"/>
                <a:gd name="connsiteX12" fmla="*/ 719 w 142264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5044 h 1473817"/>
                <a:gd name="connsiteX1" fmla="*/ 140932 w 1421182"/>
                <a:gd name="connsiteY1" fmla="*/ 800818 h 1473817"/>
                <a:gd name="connsiteX2" fmla="*/ 309182 w 1421182"/>
                <a:gd name="connsiteY2" fmla="*/ 1159263 h 1473817"/>
                <a:gd name="connsiteX3" fmla="*/ 693290 w 1421182"/>
                <a:gd name="connsiteY3" fmla="*/ 1466620 h 1473817"/>
                <a:gd name="connsiteX4" fmla="*/ 1311364 w 1421182"/>
                <a:gd name="connsiteY4" fmla="*/ 1473817 h 1473817"/>
                <a:gd name="connsiteX5" fmla="*/ 1421092 w 1421182"/>
                <a:gd name="connsiteY5" fmla="*/ 574047 h 1473817"/>
                <a:gd name="connsiteX6" fmla="*/ 1170363 w 1421182"/>
                <a:gd name="connsiteY6" fmla="*/ 113028 h 1473817"/>
                <a:gd name="connsiteX7" fmla="*/ 955471 w 1421182"/>
                <a:gd name="connsiteY7" fmla="*/ 87318 h 1473817"/>
                <a:gd name="connsiteX8" fmla="*/ 732615 w 1421182"/>
                <a:gd name="connsiteY8" fmla="*/ 75400 h 1473817"/>
                <a:gd name="connsiteX9" fmla="*/ 529062 w 1421182"/>
                <a:gd name="connsiteY9" fmla="*/ 83355 h 1473817"/>
                <a:gd name="connsiteX10" fmla="*/ 473286 w 1421182"/>
                <a:gd name="connsiteY10" fmla="*/ 759626 h 1473817"/>
                <a:gd name="connsiteX11" fmla="*/ 338442 w 1421182"/>
                <a:gd name="connsiteY11" fmla="*/ 705721 h 1473817"/>
                <a:gd name="connsiteX12" fmla="*/ 719 w 1421182"/>
                <a:gd name="connsiteY12" fmla="*/ 405044 h 1473817"/>
                <a:gd name="connsiteX0" fmla="*/ 719 w 1421182"/>
                <a:gd name="connsiteY0" fmla="*/ 405044 h 1473817"/>
                <a:gd name="connsiteX1" fmla="*/ 140932 w 1421182"/>
                <a:gd name="connsiteY1" fmla="*/ 800818 h 1473817"/>
                <a:gd name="connsiteX2" fmla="*/ 309182 w 1421182"/>
                <a:gd name="connsiteY2" fmla="*/ 1159263 h 1473817"/>
                <a:gd name="connsiteX3" fmla="*/ 693290 w 1421182"/>
                <a:gd name="connsiteY3" fmla="*/ 1466620 h 1473817"/>
                <a:gd name="connsiteX4" fmla="*/ 1311364 w 1421182"/>
                <a:gd name="connsiteY4" fmla="*/ 1473817 h 1473817"/>
                <a:gd name="connsiteX5" fmla="*/ 1421092 w 1421182"/>
                <a:gd name="connsiteY5" fmla="*/ 574047 h 1473817"/>
                <a:gd name="connsiteX6" fmla="*/ 1170363 w 1421182"/>
                <a:gd name="connsiteY6" fmla="*/ 113028 h 1473817"/>
                <a:gd name="connsiteX7" fmla="*/ 955471 w 1421182"/>
                <a:gd name="connsiteY7" fmla="*/ 87318 h 1473817"/>
                <a:gd name="connsiteX8" fmla="*/ 732615 w 1421182"/>
                <a:gd name="connsiteY8" fmla="*/ 75400 h 1473817"/>
                <a:gd name="connsiteX9" fmla="*/ 529062 w 1421182"/>
                <a:gd name="connsiteY9" fmla="*/ 83355 h 1473817"/>
                <a:gd name="connsiteX10" fmla="*/ 473286 w 1421182"/>
                <a:gd name="connsiteY10" fmla="*/ 759626 h 1473817"/>
                <a:gd name="connsiteX11" fmla="*/ 338442 w 1421182"/>
                <a:gd name="connsiteY11" fmla="*/ 705721 h 1473817"/>
                <a:gd name="connsiteX12" fmla="*/ 719 w 1421182"/>
                <a:gd name="connsiteY12" fmla="*/ 405044 h 1473817"/>
                <a:gd name="connsiteX0" fmla="*/ 719 w 1421182"/>
                <a:gd name="connsiteY0" fmla="*/ 389959 h 1458732"/>
                <a:gd name="connsiteX1" fmla="*/ 140932 w 1421182"/>
                <a:gd name="connsiteY1" fmla="*/ 785733 h 1458732"/>
                <a:gd name="connsiteX2" fmla="*/ 309182 w 1421182"/>
                <a:gd name="connsiteY2" fmla="*/ 1144178 h 1458732"/>
                <a:gd name="connsiteX3" fmla="*/ 693290 w 1421182"/>
                <a:gd name="connsiteY3" fmla="*/ 1451535 h 1458732"/>
                <a:gd name="connsiteX4" fmla="*/ 1311364 w 1421182"/>
                <a:gd name="connsiteY4" fmla="*/ 1458732 h 1458732"/>
                <a:gd name="connsiteX5" fmla="*/ 1421092 w 1421182"/>
                <a:gd name="connsiteY5" fmla="*/ 558962 h 1458732"/>
                <a:gd name="connsiteX6" fmla="*/ 1170363 w 1421182"/>
                <a:gd name="connsiteY6" fmla="*/ 97943 h 1458732"/>
                <a:gd name="connsiteX7" fmla="*/ 955471 w 1421182"/>
                <a:gd name="connsiteY7" fmla="*/ 72233 h 1458732"/>
                <a:gd name="connsiteX8" fmla="*/ 732615 w 1421182"/>
                <a:gd name="connsiteY8" fmla="*/ 60315 h 1458732"/>
                <a:gd name="connsiteX9" fmla="*/ 500647 w 1421182"/>
                <a:gd name="connsiteY9" fmla="*/ 128658 h 1458732"/>
                <a:gd name="connsiteX10" fmla="*/ 473286 w 1421182"/>
                <a:gd name="connsiteY10" fmla="*/ 744541 h 1458732"/>
                <a:gd name="connsiteX11" fmla="*/ 338442 w 1421182"/>
                <a:gd name="connsiteY11" fmla="*/ 690636 h 1458732"/>
                <a:gd name="connsiteX12" fmla="*/ 719 w 1421182"/>
                <a:gd name="connsiteY12" fmla="*/ 389959 h 1458732"/>
                <a:gd name="connsiteX0" fmla="*/ 719 w 1421182"/>
                <a:gd name="connsiteY0" fmla="*/ 389959 h 1458732"/>
                <a:gd name="connsiteX1" fmla="*/ 140932 w 1421182"/>
                <a:gd name="connsiteY1" fmla="*/ 785733 h 1458732"/>
                <a:gd name="connsiteX2" fmla="*/ 309182 w 1421182"/>
                <a:gd name="connsiteY2" fmla="*/ 1144178 h 1458732"/>
                <a:gd name="connsiteX3" fmla="*/ 693290 w 1421182"/>
                <a:gd name="connsiteY3" fmla="*/ 1451535 h 1458732"/>
                <a:gd name="connsiteX4" fmla="*/ 1311364 w 1421182"/>
                <a:gd name="connsiteY4" fmla="*/ 1458732 h 1458732"/>
                <a:gd name="connsiteX5" fmla="*/ 1421092 w 1421182"/>
                <a:gd name="connsiteY5" fmla="*/ 558962 h 1458732"/>
                <a:gd name="connsiteX6" fmla="*/ 1170363 w 1421182"/>
                <a:gd name="connsiteY6" fmla="*/ 97943 h 1458732"/>
                <a:gd name="connsiteX7" fmla="*/ 955471 w 1421182"/>
                <a:gd name="connsiteY7" fmla="*/ 72233 h 1458732"/>
                <a:gd name="connsiteX8" fmla="*/ 732615 w 1421182"/>
                <a:gd name="connsiteY8" fmla="*/ 60315 h 1458732"/>
                <a:gd name="connsiteX9" fmla="*/ 500647 w 1421182"/>
                <a:gd name="connsiteY9" fmla="*/ 128658 h 1458732"/>
                <a:gd name="connsiteX10" fmla="*/ 473286 w 1421182"/>
                <a:gd name="connsiteY10" fmla="*/ 744541 h 1458732"/>
                <a:gd name="connsiteX11" fmla="*/ 338442 w 1421182"/>
                <a:gd name="connsiteY11" fmla="*/ 690636 h 1458732"/>
                <a:gd name="connsiteX12" fmla="*/ 719 w 1421182"/>
                <a:gd name="connsiteY12" fmla="*/ 389959 h 1458732"/>
                <a:gd name="connsiteX0" fmla="*/ 1359 w 1421822"/>
                <a:gd name="connsiteY0" fmla="*/ 389959 h 1458732"/>
                <a:gd name="connsiteX1" fmla="*/ 88289 w 1421822"/>
                <a:gd name="connsiteY1" fmla="*/ 878090 h 1458732"/>
                <a:gd name="connsiteX2" fmla="*/ 309822 w 1421822"/>
                <a:gd name="connsiteY2" fmla="*/ 1144178 h 1458732"/>
                <a:gd name="connsiteX3" fmla="*/ 693930 w 1421822"/>
                <a:gd name="connsiteY3" fmla="*/ 1451535 h 1458732"/>
                <a:gd name="connsiteX4" fmla="*/ 1312004 w 1421822"/>
                <a:gd name="connsiteY4" fmla="*/ 1458732 h 1458732"/>
                <a:gd name="connsiteX5" fmla="*/ 1421732 w 1421822"/>
                <a:gd name="connsiteY5" fmla="*/ 558962 h 1458732"/>
                <a:gd name="connsiteX6" fmla="*/ 1171003 w 1421822"/>
                <a:gd name="connsiteY6" fmla="*/ 97943 h 1458732"/>
                <a:gd name="connsiteX7" fmla="*/ 956111 w 1421822"/>
                <a:gd name="connsiteY7" fmla="*/ 72233 h 1458732"/>
                <a:gd name="connsiteX8" fmla="*/ 733255 w 1421822"/>
                <a:gd name="connsiteY8" fmla="*/ 60315 h 1458732"/>
                <a:gd name="connsiteX9" fmla="*/ 501287 w 1421822"/>
                <a:gd name="connsiteY9" fmla="*/ 128658 h 1458732"/>
                <a:gd name="connsiteX10" fmla="*/ 473926 w 1421822"/>
                <a:gd name="connsiteY10" fmla="*/ 744541 h 1458732"/>
                <a:gd name="connsiteX11" fmla="*/ 339082 w 1421822"/>
                <a:gd name="connsiteY11" fmla="*/ 690636 h 1458732"/>
                <a:gd name="connsiteX12" fmla="*/ 1359 w 1421822"/>
                <a:gd name="connsiteY12" fmla="*/ 389959 h 1458732"/>
                <a:gd name="connsiteX0" fmla="*/ 250 w 1683580"/>
                <a:gd name="connsiteY0" fmla="*/ 631511 h 1458732"/>
                <a:gd name="connsiteX1" fmla="*/ 350047 w 1683580"/>
                <a:gd name="connsiteY1" fmla="*/ 878090 h 1458732"/>
                <a:gd name="connsiteX2" fmla="*/ 571580 w 1683580"/>
                <a:gd name="connsiteY2" fmla="*/ 1144178 h 1458732"/>
                <a:gd name="connsiteX3" fmla="*/ 955688 w 1683580"/>
                <a:gd name="connsiteY3" fmla="*/ 1451535 h 1458732"/>
                <a:gd name="connsiteX4" fmla="*/ 1573762 w 1683580"/>
                <a:gd name="connsiteY4" fmla="*/ 1458732 h 1458732"/>
                <a:gd name="connsiteX5" fmla="*/ 1683490 w 1683580"/>
                <a:gd name="connsiteY5" fmla="*/ 558962 h 1458732"/>
                <a:gd name="connsiteX6" fmla="*/ 1432761 w 1683580"/>
                <a:gd name="connsiteY6" fmla="*/ 97943 h 1458732"/>
                <a:gd name="connsiteX7" fmla="*/ 1217869 w 1683580"/>
                <a:gd name="connsiteY7" fmla="*/ 72233 h 1458732"/>
                <a:gd name="connsiteX8" fmla="*/ 995013 w 1683580"/>
                <a:gd name="connsiteY8" fmla="*/ 60315 h 1458732"/>
                <a:gd name="connsiteX9" fmla="*/ 763045 w 1683580"/>
                <a:gd name="connsiteY9" fmla="*/ 128658 h 1458732"/>
                <a:gd name="connsiteX10" fmla="*/ 735684 w 1683580"/>
                <a:gd name="connsiteY10" fmla="*/ 744541 h 1458732"/>
                <a:gd name="connsiteX11" fmla="*/ 600840 w 1683580"/>
                <a:gd name="connsiteY11" fmla="*/ 690636 h 1458732"/>
                <a:gd name="connsiteX12" fmla="*/ 250 w 1683580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571637 w 1683637"/>
                <a:gd name="connsiteY2" fmla="*/ 1144178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571637 w 1683637"/>
                <a:gd name="connsiteY2" fmla="*/ 1144178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83637" h="1458732">
                  <a:moveTo>
                    <a:pt x="307" y="631511"/>
                  </a:moveTo>
                  <a:cubicBezTo>
                    <a:pt x="-10032" y="680992"/>
                    <a:pt x="242979" y="771031"/>
                    <a:pt x="350104" y="878090"/>
                  </a:cubicBezTo>
                  <a:cubicBezTo>
                    <a:pt x="431053" y="979811"/>
                    <a:pt x="510950" y="1038905"/>
                    <a:pt x="603609" y="1158387"/>
                  </a:cubicBezTo>
                  <a:cubicBezTo>
                    <a:pt x="691391" y="1260800"/>
                    <a:pt x="824072" y="1341807"/>
                    <a:pt x="955745" y="1451535"/>
                  </a:cubicBezTo>
                  <a:lnTo>
                    <a:pt x="1573819" y="1458732"/>
                  </a:lnTo>
                  <a:cubicBezTo>
                    <a:pt x="1690862" y="1158809"/>
                    <a:pt x="1683546" y="668689"/>
                    <a:pt x="1683547" y="558962"/>
                  </a:cubicBezTo>
                  <a:cubicBezTo>
                    <a:pt x="1666692" y="-4699"/>
                    <a:pt x="1521956" y="9660"/>
                    <a:pt x="1432818" y="97943"/>
                  </a:cubicBezTo>
                  <a:cubicBezTo>
                    <a:pt x="1415603" y="-939"/>
                    <a:pt x="1276676" y="18116"/>
                    <a:pt x="1217926" y="72233"/>
                  </a:cubicBezTo>
                  <a:cubicBezTo>
                    <a:pt x="1201804" y="-29950"/>
                    <a:pt x="1015225" y="-14213"/>
                    <a:pt x="995070" y="60315"/>
                  </a:cubicBezTo>
                  <a:cubicBezTo>
                    <a:pt x="971370" y="-17903"/>
                    <a:pt x="799222" y="-38667"/>
                    <a:pt x="763102" y="128658"/>
                  </a:cubicBezTo>
                  <a:cubicBezTo>
                    <a:pt x="737369" y="247866"/>
                    <a:pt x="733090" y="336486"/>
                    <a:pt x="735741" y="744541"/>
                  </a:cubicBezTo>
                  <a:cubicBezTo>
                    <a:pt x="643470" y="809279"/>
                    <a:pt x="546120" y="683477"/>
                    <a:pt x="469463" y="633800"/>
                  </a:cubicBezTo>
                  <a:cubicBezTo>
                    <a:pt x="340860" y="530905"/>
                    <a:pt x="61917" y="453377"/>
                    <a:pt x="307" y="6315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715465" y="3579675"/>
              <a:ext cx="211525" cy="211525"/>
            </a:xfrm>
            <a:prstGeom prst="ellipse">
              <a:avLst/>
            </a:prstGeom>
            <a:solidFill>
              <a:srgbClr val="444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85716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2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Thank you for listening!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4032448" y="169968"/>
            <a:ext cx="51115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smtClean="0">
                <a:solidFill>
                  <a:schemeClr val="accent2"/>
                </a:solidFill>
                <a:cs typeface="Arial" pitchFamily="34" charset="0"/>
              </a:rPr>
              <a:t>Nội dung trình bày</a:t>
            </a:r>
            <a:endParaRPr lang="en-US" sz="3600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923928" y="984023"/>
            <a:ext cx="4555872" cy="790296"/>
            <a:chOff x="3923928" y="984023"/>
            <a:chExt cx="4555872" cy="790296"/>
          </a:xfrm>
        </p:grpSpPr>
        <p:grpSp>
          <p:nvGrpSpPr>
            <p:cNvPr id="12" name="Group 11"/>
            <p:cNvGrpSpPr/>
            <p:nvPr/>
          </p:nvGrpSpPr>
          <p:grpSpPr>
            <a:xfrm>
              <a:off x="3923928" y="987574"/>
              <a:ext cx="4555872" cy="565200"/>
              <a:chOff x="3414539" y="1203598"/>
              <a:chExt cx="4800181" cy="755937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414539" y="1203598"/>
                <a:ext cx="3816400" cy="576064"/>
                <a:chOff x="4572000" y="1743933"/>
                <a:chExt cx="3816400" cy="576064"/>
              </a:xfrm>
              <a:solidFill>
                <a:srgbClr val="FFC000"/>
              </a:solidFill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4788024" y="1743933"/>
                  <a:ext cx="3384376" cy="5760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Isosceles Triangle 14"/>
                <p:cNvSpPr/>
                <p:nvPr/>
              </p:nvSpPr>
              <p:spPr>
                <a:xfrm rot="16200000">
                  <a:off x="4392000" y="1923934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Isosceles Triangle 15"/>
                <p:cNvSpPr/>
                <p:nvPr/>
              </p:nvSpPr>
              <p:spPr>
                <a:xfrm rot="5400000">
                  <a:off x="7992400" y="1923933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4314639" y="1383471"/>
                <a:ext cx="3900081" cy="576064"/>
                <a:chOff x="4572000" y="1743934"/>
                <a:chExt cx="3900081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4788024" y="1743934"/>
                  <a:ext cx="3684057" cy="57606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Isosceles Triangle 6"/>
                <p:cNvSpPr/>
                <p:nvPr/>
              </p:nvSpPr>
              <p:spPr>
                <a:xfrm rot="16200000">
                  <a:off x="4392000" y="1923934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2" name="TextBox 41"/>
            <p:cNvSpPr txBox="1"/>
            <p:nvPr/>
          </p:nvSpPr>
          <p:spPr>
            <a:xfrm>
              <a:off x="4082767" y="984023"/>
              <a:ext cx="608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33184" y="1497320"/>
              <a:ext cx="3307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76865" y="1194365"/>
              <a:ext cx="32395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Quy trình nghiệp vụ</a:t>
              </a:r>
            </a:p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658676" y="1625560"/>
            <a:ext cx="4836465" cy="575629"/>
            <a:chOff x="3658676" y="1625560"/>
            <a:chExt cx="4836465" cy="575629"/>
          </a:xfrm>
        </p:grpSpPr>
        <p:grpSp>
          <p:nvGrpSpPr>
            <p:cNvPr id="18" name="Group 17"/>
            <p:cNvGrpSpPr/>
            <p:nvPr/>
          </p:nvGrpSpPr>
          <p:grpSpPr>
            <a:xfrm>
              <a:off x="3658676" y="1635989"/>
              <a:ext cx="4557600" cy="565200"/>
              <a:chOff x="3414539" y="1203598"/>
              <a:chExt cx="4779038" cy="75593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414539" y="1203598"/>
                <a:ext cx="3816400" cy="576064"/>
                <a:chOff x="4572000" y="1743933"/>
                <a:chExt cx="3816400" cy="576064"/>
              </a:xfrm>
              <a:solidFill>
                <a:srgbClr val="FFC000"/>
              </a:solidFill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4788024" y="1743933"/>
                  <a:ext cx="3384376" cy="57606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Isosceles Triangle 23"/>
                <p:cNvSpPr/>
                <p:nvPr/>
              </p:nvSpPr>
              <p:spPr>
                <a:xfrm rot="16200000">
                  <a:off x="4392000" y="1923934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Isosceles Triangle 24"/>
                <p:cNvSpPr/>
                <p:nvPr/>
              </p:nvSpPr>
              <p:spPr>
                <a:xfrm rot="5400000">
                  <a:off x="7992400" y="1923933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314639" y="1383471"/>
                <a:ext cx="3878938" cy="576064"/>
                <a:chOff x="4572000" y="1743934"/>
                <a:chExt cx="3878938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4788024" y="1743935"/>
                  <a:ext cx="3662914" cy="57606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Isosceles Triangle 21"/>
                <p:cNvSpPr/>
                <p:nvPr/>
              </p:nvSpPr>
              <p:spPr>
                <a:xfrm rot="16200000">
                  <a:off x="4392000" y="1923934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3" name="TextBox 42"/>
            <p:cNvSpPr txBox="1"/>
            <p:nvPr/>
          </p:nvSpPr>
          <p:spPr>
            <a:xfrm>
              <a:off x="3734876" y="1625560"/>
              <a:ext cx="608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78217" y="1870634"/>
              <a:ext cx="371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Các chức năng chính của hệ thống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386588" y="2299843"/>
            <a:ext cx="4805400" cy="565535"/>
            <a:chOff x="3386588" y="2299843"/>
            <a:chExt cx="4805400" cy="565535"/>
          </a:xfrm>
        </p:grpSpPr>
        <p:grpSp>
          <p:nvGrpSpPr>
            <p:cNvPr id="26" name="Group 25"/>
            <p:cNvGrpSpPr/>
            <p:nvPr/>
          </p:nvGrpSpPr>
          <p:grpSpPr>
            <a:xfrm>
              <a:off x="3386588" y="2300178"/>
              <a:ext cx="4557600" cy="565200"/>
              <a:chOff x="3414539" y="1203598"/>
              <a:chExt cx="4673265" cy="7559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3414539" y="1203598"/>
                <a:ext cx="3816400" cy="576064"/>
                <a:chOff x="4572000" y="1743933"/>
                <a:chExt cx="3816400" cy="576064"/>
              </a:xfrm>
              <a:solidFill>
                <a:srgbClr val="FFC000"/>
              </a:solidFill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4788024" y="1743933"/>
                  <a:ext cx="3384376" cy="5760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Isosceles Triangle 31"/>
                <p:cNvSpPr/>
                <p:nvPr/>
              </p:nvSpPr>
              <p:spPr>
                <a:xfrm rot="16200000">
                  <a:off x="4392000" y="1923934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Isosceles Triangle 32"/>
                <p:cNvSpPr/>
                <p:nvPr/>
              </p:nvSpPr>
              <p:spPr>
                <a:xfrm rot="5400000">
                  <a:off x="7992400" y="1923933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4314639" y="1383471"/>
                <a:ext cx="3773165" cy="576064"/>
                <a:chOff x="4572000" y="1743934"/>
                <a:chExt cx="3773165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4788024" y="1743934"/>
                  <a:ext cx="3557141" cy="57606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Isosceles Triangle 29"/>
                <p:cNvSpPr/>
                <p:nvPr/>
              </p:nvSpPr>
              <p:spPr>
                <a:xfrm rot="16200000">
                  <a:off x="4392000" y="1923934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4" name="TextBox 43"/>
            <p:cNvSpPr txBox="1"/>
            <p:nvPr/>
          </p:nvSpPr>
          <p:spPr>
            <a:xfrm>
              <a:off x="3461659" y="2299843"/>
              <a:ext cx="608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475064" y="2540934"/>
              <a:ext cx="371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Kiến trúc tổng thể của hệ thống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113394" y="2970410"/>
            <a:ext cx="4887490" cy="699347"/>
            <a:chOff x="3113394" y="2970410"/>
            <a:chExt cx="4887490" cy="699347"/>
          </a:xfrm>
        </p:grpSpPr>
        <p:sp>
          <p:nvSpPr>
            <p:cNvPr id="57" name="TextBox 56"/>
            <p:cNvSpPr txBox="1"/>
            <p:nvPr/>
          </p:nvSpPr>
          <p:spPr>
            <a:xfrm>
              <a:off x="4283960" y="3285018"/>
              <a:ext cx="371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3113394" y="2981402"/>
              <a:ext cx="4555872" cy="565200"/>
              <a:chOff x="3414539" y="1203598"/>
              <a:chExt cx="4800181" cy="755937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3414539" y="1203598"/>
                <a:ext cx="3816400" cy="576064"/>
                <a:chOff x="4572000" y="1743933"/>
                <a:chExt cx="3816400" cy="576064"/>
              </a:xfrm>
              <a:solidFill>
                <a:srgbClr val="FFC000"/>
              </a:solidFill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4788024" y="1743933"/>
                  <a:ext cx="3384376" cy="5760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Isosceles Triangle 120"/>
                <p:cNvSpPr/>
                <p:nvPr/>
              </p:nvSpPr>
              <p:spPr>
                <a:xfrm rot="16200000">
                  <a:off x="4392000" y="1923934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Isosceles Triangle 121"/>
                <p:cNvSpPr/>
                <p:nvPr/>
              </p:nvSpPr>
              <p:spPr>
                <a:xfrm rot="5400000">
                  <a:off x="7992400" y="1923933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7" name="Group 116"/>
              <p:cNvGrpSpPr/>
              <p:nvPr/>
            </p:nvGrpSpPr>
            <p:grpSpPr>
              <a:xfrm>
                <a:off x="4314639" y="1383471"/>
                <a:ext cx="3900081" cy="576064"/>
                <a:chOff x="4572000" y="1743934"/>
                <a:chExt cx="3900081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18" name="Rectangle 117"/>
                <p:cNvSpPr/>
                <p:nvPr/>
              </p:nvSpPr>
              <p:spPr>
                <a:xfrm>
                  <a:off x="4788024" y="1743934"/>
                  <a:ext cx="3684057" cy="57606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Isosceles Triangle 118"/>
                <p:cNvSpPr/>
                <p:nvPr/>
              </p:nvSpPr>
              <p:spPr>
                <a:xfrm rot="16200000">
                  <a:off x="4392000" y="1923934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39" name="TextBox 138"/>
            <p:cNvSpPr txBox="1"/>
            <p:nvPr/>
          </p:nvSpPr>
          <p:spPr>
            <a:xfrm>
              <a:off x="3187652" y="2970410"/>
              <a:ext cx="608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smtClean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4172689" y="3208092"/>
              <a:ext cx="3441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Thiết kế chức năng </a:t>
              </a:r>
            </a:p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854384" y="3629576"/>
            <a:ext cx="4745298" cy="565393"/>
            <a:chOff x="2854384" y="3629576"/>
            <a:chExt cx="4745298" cy="565393"/>
          </a:xfrm>
        </p:grpSpPr>
        <p:grpSp>
          <p:nvGrpSpPr>
            <p:cNvPr id="123" name="Group 122"/>
            <p:cNvGrpSpPr/>
            <p:nvPr/>
          </p:nvGrpSpPr>
          <p:grpSpPr>
            <a:xfrm>
              <a:off x="2854384" y="3629769"/>
              <a:ext cx="4557600" cy="565200"/>
              <a:chOff x="3414539" y="1203598"/>
              <a:chExt cx="4779038" cy="755937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414539" y="1203598"/>
                <a:ext cx="3816400" cy="576064"/>
                <a:chOff x="4572000" y="1743933"/>
                <a:chExt cx="3816400" cy="576064"/>
              </a:xfrm>
              <a:solidFill>
                <a:srgbClr val="FFC000"/>
              </a:solidFill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4788024" y="1743933"/>
                  <a:ext cx="3384376" cy="57606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" name="Isosceles Triangle 128"/>
                <p:cNvSpPr/>
                <p:nvPr/>
              </p:nvSpPr>
              <p:spPr>
                <a:xfrm rot="16200000">
                  <a:off x="4392000" y="1923934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Isosceles Triangle 129"/>
                <p:cNvSpPr/>
                <p:nvPr/>
              </p:nvSpPr>
              <p:spPr>
                <a:xfrm rot="5400000">
                  <a:off x="7992400" y="1923933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5" name="Group 124"/>
              <p:cNvGrpSpPr/>
              <p:nvPr/>
            </p:nvGrpSpPr>
            <p:grpSpPr>
              <a:xfrm>
                <a:off x="4314639" y="1383471"/>
                <a:ext cx="3878938" cy="576064"/>
                <a:chOff x="4572000" y="1743934"/>
                <a:chExt cx="3878938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26" name="Rectangle 125"/>
                <p:cNvSpPr/>
                <p:nvPr/>
              </p:nvSpPr>
              <p:spPr>
                <a:xfrm>
                  <a:off x="4788024" y="1743935"/>
                  <a:ext cx="3662914" cy="57606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Isosceles Triangle 126"/>
                <p:cNvSpPr/>
                <p:nvPr/>
              </p:nvSpPr>
              <p:spPr>
                <a:xfrm rot="16200000">
                  <a:off x="4392000" y="1923934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40" name="TextBox 139"/>
            <p:cNvSpPr txBox="1"/>
            <p:nvPr/>
          </p:nvSpPr>
          <p:spPr>
            <a:xfrm>
              <a:off x="2927891" y="3629576"/>
              <a:ext cx="608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smtClean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82758" y="3875139"/>
              <a:ext cx="371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</a:t>
              </a:r>
              <a:r>
                <a:rPr lang="en-US" altLang="ko-KR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ấu trúc thư mục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550931" y="4345272"/>
            <a:ext cx="4805400" cy="565200"/>
            <a:chOff x="2550931" y="4345272"/>
            <a:chExt cx="4805400" cy="565200"/>
          </a:xfrm>
        </p:grpSpPr>
        <p:grpSp>
          <p:nvGrpSpPr>
            <p:cNvPr id="131" name="Group 130"/>
            <p:cNvGrpSpPr/>
            <p:nvPr/>
          </p:nvGrpSpPr>
          <p:grpSpPr>
            <a:xfrm>
              <a:off x="2550931" y="4345272"/>
              <a:ext cx="4557600" cy="565200"/>
              <a:chOff x="3414539" y="1203598"/>
              <a:chExt cx="4673265" cy="755937"/>
            </a:xfrm>
          </p:grpSpPr>
          <p:grpSp>
            <p:nvGrpSpPr>
              <p:cNvPr id="132" name="Group 131"/>
              <p:cNvGrpSpPr/>
              <p:nvPr/>
            </p:nvGrpSpPr>
            <p:grpSpPr>
              <a:xfrm>
                <a:off x="3414539" y="1203598"/>
                <a:ext cx="3816400" cy="576064"/>
                <a:chOff x="4572000" y="1743933"/>
                <a:chExt cx="3816400" cy="576064"/>
              </a:xfrm>
              <a:solidFill>
                <a:srgbClr val="FFC000"/>
              </a:solidFill>
            </p:grpSpPr>
            <p:sp>
              <p:nvSpPr>
                <p:cNvPr id="136" name="Rectangle 135"/>
                <p:cNvSpPr/>
                <p:nvPr/>
              </p:nvSpPr>
              <p:spPr>
                <a:xfrm>
                  <a:off x="4788024" y="1743933"/>
                  <a:ext cx="3384376" cy="5760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Isosceles Triangle 136"/>
                <p:cNvSpPr/>
                <p:nvPr/>
              </p:nvSpPr>
              <p:spPr>
                <a:xfrm rot="16200000">
                  <a:off x="4392000" y="1923934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Isosceles Triangle 137"/>
                <p:cNvSpPr/>
                <p:nvPr/>
              </p:nvSpPr>
              <p:spPr>
                <a:xfrm rot="5400000">
                  <a:off x="7992400" y="1923933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4314639" y="1383471"/>
                <a:ext cx="3773165" cy="576064"/>
                <a:chOff x="4572000" y="1743934"/>
                <a:chExt cx="3773165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4788024" y="1743934"/>
                  <a:ext cx="3557141" cy="57606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Isosceles Triangle 134"/>
                <p:cNvSpPr/>
                <p:nvPr/>
              </p:nvSpPr>
              <p:spPr>
                <a:xfrm rot="16200000">
                  <a:off x="4392000" y="1923934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41" name="TextBox 140"/>
            <p:cNvSpPr txBox="1"/>
            <p:nvPr/>
          </p:nvSpPr>
          <p:spPr>
            <a:xfrm>
              <a:off x="2622355" y="4345272"/>
              <a:ext cx="608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smtClean="0">
                  <a:solidFill>
                    <a:schemeClr val="bg1"/>
                  </a:solidFill>
                  <a:cs typeface="Arial" pitchFamily="34" charset="0"/>
                </a:rPr>
                <a:t>06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639407" y="4566205"/>
              <a:ext cx="371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Kết quả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07504" y="123478"/>
            <a:ext cx="4555872" cy="565200"/>
            <a:chOff x="3414539" y="1203598"/>
            <a:chExt cx="4800181" cy="755937"/>
          </a:xfrm>
        </p:grpSpPr>
        <p:grpSp>
          <p:nvGrpSpPr>
            <p:cNvPr id="11" name="Group 10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314639" y="1383471"/>
              <a:ext cx="3900081" cy="576064"/>
              <a:chOff x="4572000" y="1743934"/>
              <a:chExt cx="3900081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13" name="Rectangle 12"/>
              <p:cNvSpPr/>
              <p:nvPr/>
            </p:nvSpPr>
            <p:spPr>
              <a:xfrm>
                <a:off x="4788024" y="1743934"/>
                <a:ext cx="3684057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266343" y="119927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60441" y="330269"/>
            <a:ext cx="344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Quy trình nghiệp vụ của hệ thống</a:t>
            </a:r>
          </a:p>
          <a:p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67" y="760981"/>
            <a:ext cx="3816424" cy="433104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83" y="0"/>
            <a:ext cx="2780017" cy="5143500"/>
          </a:xfrm>
          <a:prstGeom prst="rect">
            <a:avLst/>
          </a:prstGeom>
        </p:spPr>
      </p:pic>
      <p:grpSp>
        <p:nvGrpSpPr>
          <p:cNvPr id="22" name="Google Shape;155;p5"/>
          <p:cNvGrpSpPr/>
          <p:nvPr/>
        </p:nvGrpSpPr>
        <p:grpSpPr>
          <a:xfrm>
            <a:off x="7904768" y="2268194"/>
            <a:ext cx="382958" cy="607111"/>
            <a:chOff x="6718575" y="2318625"/>
            <a:chExt cx="256950" cy="407375"/>
          </a:xfrm>
        </p:grpSpPr>
        <p:sp>
          <p:nvSpPr>
            <p:cNvPr id="23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406336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7504" y="51470"/>
            <a:ext cx="4557600" cy="565200"/>
            <a:chOff x="3414539" y="1203598"/>
            <a:chExt cx="4779038" cy="755937"/>
          </a:xfrm>
        </p:grpSpPr>
        <p:grpSp>
          <p:nvGrpSpPr>
            <p:cNvPr id="7" name="Group 6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11" name="Rectangle 10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Isosceles Triangle 12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314639" y="1383471"/>
              <a:ext cx="3878938" cy="576064"/>
              <a:chOff x="4572000" y="1743934"/>
              <a:chExt cx="3878938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9" name="Rectangle 8"/>
              <p:cNvSpPr/>
              <p:nvPr/>
            </p:nvSpPr>
            <p:spPr>
              <a:xfrm>
                <a:off x="4788024" y="1743935"/>
                <a:ext cx="3662914" cy="57606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183704" y="41041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82012" y="-87199"/>
            <a:ext cx="3307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27045" y="286115"/>
            <a:ext cx="3716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 chức năng chính của hệ thống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7" name="Picture 1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92" y="823074"/>
            <a:ext cx="6472658" cy="413024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30;p5"/>
          <p:cNvSpPr/>
          <p:nvPr/>
        </p:nvSpPr>
        <p:spPr>
          <a:xfrm rot="10800000" flipH="1">
            <a:off x="7502505" y="3718127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" name="Google Shape;138;p5"/>
          <p:cNvSpPr/>
          <p:nvPr/>
        </p:nvSpPr>
        <p:spPr>
          <a:xfrm rot="10800000" flipH="1">
            <a:off x="8325604" y="4264094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39;p5"/>
          <p:cNvSpPr/>
          <p:nvPr/>
        </p:nvSpPr>
        <p:spPr>
          <a:xfrm rot="10800000" flipH="1">
            <a:off x="7963654" y="464901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40;p5"/>
          <p:cNvSpPr/>
          <p:nvPr/>
        </p:nvSpPr>
        <p:spPr>
          <a:xfrm rot="10800000" flipH="1">
            <a:off x="7660178" y="2968719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41;p5"/>
          <p:cNvSpPr/>
          <p:nvPr/>
        </p:nvSpPr>
        <p:spPr>
          <a:xfrm rot="10800000" flipH="1">
            <a:off x="8325605" y="3545494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46;p5"/>
          <p:cNvSpPr/>
          <p:nvPr/>
        </p:nvSpPr>
        <p:spPr>
          <a:xfrm>
            <a:off x="8611518" y="4495127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147;p5"/>
          <p:cNvGrpSpPr/>
          <p:nvPr/>
        </p:nvGrpSpPr>
        <p:grpSpPr>
          <a:xfrm>
            <a:off x="7192897" y="3460034"/>
            <a:ext cx="455624" cy="437054"/>
            <a:chOff x="5241175" y="4959100"/>
            <a:chExt cx="539775" cy="517775"/>
          </a:xfrm>
        </p:grpSpPr>
        <p:sp>
          <p:nvSpPr>
            <p:cNvPr id="25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154;p5"/>
          <p:cNvSpPr/>
          <p:nvPr/>
        </p:nvSpPr>
        <p:spPr>
          <a:xfrm>
            <a:off x="7920156" y="3187194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222;p7"/>
          <p:cNvGrpSpPr/>
          <p:nvPr/>
        </p:nvGrpSpPr>
        <p:grpSpPr>
          <a:xfrm>
            <a:off x="7856314" y="3943392"/>
            <a:ext cx="351204" cy="324661"/>
            <a:chOff x="5975075" y="2327500"/>
            <a:chExt cx="420100" cy="388350"/>
          </a:xfrm>
        </p:grpSpPr>
        <p:sp>
          <p:nvSpPr>
            <p:cNvPr id="56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01" b="12901"/>
          <a:stretch>
            <a:fillRect/>
          </a:stretch>
        </p:blipFill>
        <p:spPr>
          <a:xfrm>
            <a:off x="597346" y="776985"/>
            <a:ext cx="7575053" cy="1506733"/>
          </a:xfrm>
        </p:spPr>
      </p:pic>
      <p:grpSp>
        <p:nvGrpSpPr>
          <p:cNvPr id="22" name="Group 21"/>
          <p:cNvGrpSpPr/>
          <p:nvPr/>
        </p:nvGrpSpPr>
        <p:grpSpPr>
          <a:xfrm>
            <a:off x="0" y="77441"/>
            <a:ext cx="4557600" cy="565200"/>
            <a:chOff x="3414539" y="1203598"/>
            <a:chExt cx="4673265" cy="755937"/>
          </a:xfrm>
        </p:grpSpPr>
        <p:grpSp>
          <p:nvGrpSpPr>
            <p:cNvPr id="23" name="Group 22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27" name="Rectangle 26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Isosceles Triangle 28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314639" y="1383471"/>
              <a:ext cx="3773165" cy="576064"/>
              <a:chOff x="4572000" y="1743934"/>
              <a:chExt cx="3773165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5" name="Rectangle 24"/>
              <p:cNvSpPr/>
              <p:nvPr/>
            </p:nvSpPr>
            <p:spPr>
              <a:xfrm>
                <a:off x="4788024" y="1743934"/>
                <a:ext cx="3557141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Isosceles Triangle 25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0" name="TextBox 29"/>
          <p:cNvSpPr txBox="1"/>
          <p:nvPr/>
        </p:nvSpPr>
        <p:spPr>
          <a:xfrm>
            <a:off x="75071" y="77106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88476" y="318197"/>
            <a:ext cx="3716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Kiến trúc tổng thể của hệ thống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7347" y="2715766"/>
            <a:ext cx="2466000" cy="2304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tx1"/>
                </a:solidFill>
              </a:rPr>
              <a:t>Cung cấp giao diện người dùng </a:t>
            </a:r>
            <a:endParaRPr lang="en-US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smtClean="0">
                <a:solidFill>
                  <a:schemeClr val="tx1"/>
                </a:solidFill>
              </a:rPr>
              <a:t>để </a:t>
            </a:r>
            <a:r>
              <a:rPr lang="en-US" sz="1200">
                <a:solidFill>
                  <a:schemeClr val="tx1"/>
                </a:solidFill>
              </a:rPr>
              <a:t>thực hiện các công </a:t>
            </a:r>
            <a:r>
              <a:rPr lang="en-US" sz="1200" smtClean="0">
                <a:solidFill>
                  <a:schemeClr val="tx1"/>
                </a:solidFill>
              </a:rPr>
              <a:t>việc </a:t>
            </a:r>
            <a:r>
              <a:rPr lang="en-US" sz="1200">
                <a:solidFill>
                  <a:schemeClr val="tx1"/>
                </a:solidFill>
              </a:rPr>
              <a:t>quản </a:t>
            </a:r>
            <a:endParaRPr lang="en-US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smtClean="0">
                <a:solidFill>
                  <a:schemeClr val="tx1"/>
                </a:solidFill>
              </a:rPr>
              <a:t>ở </a:t>
            </a:r>
            <a:r>
              <a:rPr lang="en-US" sz="1200">
                <a:solidFill>
                  <a:schemeClr val="tx1"/>
                </a:solidFill>
              </a:rPr>
              <a:t>trên trình duyệt của máy tính.</a:t>
            </a:r>
            <a:endParaRPr lang="vi-VN" sz="1200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sz="1200" smtClean="0">
                <a:solidFill>
                  <a:schemeClr val="tx1"/>
                </a:solidFill>
              </a:rPr>
              <a:t>- Ngôn </a:t>
            </a:r>
            <a:r>
              <a:rPr lang="en-US" sz="1200">
                <a:solidFill>
                  <a:schemeClr val="tx1"/>
                </a:solidFill>
              </a:rPr>
              <a:t>ngữ lập trình cho web là: </a:t>
            </a:r>
            <a:endParaRPr lang="en-US" sz="1200" smtClean="0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sz="1200" smtClean="0">
                <a:solidFill>
                  <a:schemeClr val="tx1"/>
                </a:solidFill>
              </a:rPr>
              <a:t>html</a:t>
            </a:r>
            <a:r>
              <a:rPr lang="en-US" sz="1200">
                <a:solidFill>
                  <a:schemeClr val="tx1"/>
                </a:solidFill>
              </a:rPr>
              <a:t>, css, js, php, bootstrap</a:t>
            </a:r>
            <a:endParaRPr lang="vi-VN" sz="1200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</a:pPr>
            <a:r>
              <a:rPr lang="fr-FR" sz="1200" smtClean="0">
                <a:solidFill>
                  <a:schemeClr val="tx1"/>
                </a:solidFill>
              </a:rPr>
              <a:t>- Phần </a:t>
            </a:r>
            <a:r>
              <a:rPr lang="fr-FR" sz="1200">
                <a:solidFill>
                  <a:schemeClr val="tx1"/>
                </a:solidFill>
              </a:rPr>
              <a:t>mềm viết code : Sublime </a:t>
            </a:r>
            <a:endParaRPr lang="fr-FR" sz="1200" smtClean="0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</a:pPr>
            <a:r>
              <a:rPr lang="fr-FR" sz="1200" smtClean="0">
                <a:solidFill>
                  <a:schemeClr val="tx1"/>
                </a:solidFill>
              </a:rPr>
              <a:t>Text </a:t>
            </a:r>
            <a:r>
              <a:rPr lang="fr-FR" sz="1200">
                <a:solidFill>
                  <a:schemeClr val="tx1"/>
                </a:solidFill>
              </a:rPr>
              <a:t>3</a:t>
            </a:r>
            <a:endParaRPr lang="vi-VN" sz="1200">
              <a:solidFill>
                <a:schemeClr val="tx1"/>
              </a:solidFill>
            </a:endParaRPr>
          </a:p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158254" y="2721155"/>
            <a:ext cx="2466000" cy="2304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sz="120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200" smtClean="0">
                <a:solidFill>
                  <a:schemeClr val="tx1"/>
                </a:solidFill>
              </a:rPr>
              <a:t>Server lưu trữ các file thành </a:t>
            </a:r>
          </a:p>
          <a:p>
            <a:pPr>
              <a:lnSpc>
                <a:spcPct val="150000"/>
              </a:lnSpc>
            </a:pPr>
            <a:r>
              <a:rPr lang="en-US" sz="1200" smtClean="0">
                <a:solidFill>
                  <a:schemeClr val="tx1"/>
                </a:solidFill>
              </a:rPr>
              <a:t>phần của website bao gồm: file </a:t>
            </a:r>
          </a:p>
          <a:p>
            <a:pPr>
              <a:lnSpc>
                <a:spcPct val="150000"/>
              </a:lnSpc>
            </a:pPr>
            <a:r>
              <a:rPr lang="en-US" sz="1200" smtClean="0">
                <a:solidFill>
                  <a:schemeClr val="tx1"/>
                </a:solidFill>
              </a:rPr>
              <a:t>ảnh, CSS, JS, HTML, bootstrap </a:t>
            </a:r>
          </a:p>
          <a:p>
            <a:pPr>
              <a:lnSpc>
                <a:spcPct val="150000"/>
              </a:lnSpc>
            </a:pPr>
            <a:r>
              <a:rPr lang="en-US" sz="1200" smtClean="0">
                <a:solidFill>
                  <a:schemeClr val="tx1"/>
                </a:solidFill>
              </a:rPr>
              <a:t>và phân phát tới người dùng cuối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200" smtClean="0">
                <a:solidFill>
                  <a:schemeClr val="tx1"/>
                </a:solidFill>
              </a:rPr>
              <a:t>Server còn điều khiển cách </a:t>
            </a:r>
          </a:p>
          <a:p>
            <a:pPr>
              <a:lnSpc>
                <a:spcPct val="150000"/>
              </a:lnSpc>
            </a:pPr>
            <a:r>
              <a:rPr lang="en-US" sz="1200" smtClean="0">
                <a:solidFill>
                  <a:schemeClr val="tx1"/>
                </a:solidFill>
              </a:rPr>
              <a:t>người sử dụng web truy cập tới </a:t>
            </a:r>
          </a:p>
          <a:p>
            <a:pPr>
              <a:lnSpc>
                <a:spcPct val="150000"/>
              </a:lnSpc>
            </a:pPr>
            <a:r>
              <a:rPr lang="en-US" sz="1200" smtClean="0">
                <a:solidFill>
                  <a:schemeClr val="tx1"/>
                </a:solidFill>
              </a:rPr>
              <a:t>các file được lưu trữ trên một </a:t>
            </a:r>
          </a:p>
          <a:p>
            <a:pPr>
              <a:lnSpc>
                <a:spcPct val="150000"/>
              </a:lnSpc>
            </a:pPr>
            <a:r>
              <a:rPr lang="en-US" sz="1200" smtClean="0">
                <a:solidFill>
                  <a:schemeClr val="tx1"/>
                </a:solidFill>
              </a:rPr>
              <a:t>HTTP server.</a:t>
            </a:r>
          </a:p>
          <a:p>
            <a:pPr algn="ctr"/>
            <a:endParaRPr lang="vi-VN" sz="120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3668" y="2721631"/>
            <a:ext cx="2467248" cy="230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1200">
                <a:solidFill>
                  <a:schemeClr val="tx1"/>
                </a:solidFill>
              </a:rPr>
              <a:t>Database của hệ thống được </a:t>
            </a:r>
            <a:endParaRPr lang="en-US" sz="12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1200" smtClean="0">
                <a:solidFill>
                  <a:schemeClr val="tx1"/>
                </a:solidFill>
              </a:rPr>
              <a:t>quản </a:t>
            </a:r>
            <a:r>
              <a:rPr lang="en-US" sz="1200">
                <a:solidFill>
                  <a:schemeClr val="tx1"/>
                </a:solidFill>
              </a:rPr>
              <a:t>lý trên </a:t>
            </a:r>
            <a:r>
              <a:rPr lang="en-US" sz="1200" smtClean="0">
                <a:solidFill>
                  <a:schemeClr val="tx1"/>
                </a:solidFill>
              </a:rPr>
              <a:t>phpMyAdmin. Nó là một công cụ nguồn mở miễn phí viết bằng PHP để quản trị MySQL thông qua một trình duyệt web. </a:t>
            </a:r>
          </a:p>
          <a:p>
            <a:pPr algn="just">
              <a:lnSpc>
                <a:spcPct val="150000"/>
              </a:lnSpc>
            </a:pPr>
            <a:r>
              <a:rPr lang="en-US" sz="1200" smtClean="0">
                <a:solidFill>
                  <a:schemeClr val="tx1"/>
                </a:solidFill>
              </a:rPr>
              <a:t>Nó thực hiện các tác vụ như tạo, sửa đổi, xóa bỏ CSDL bảng, các bản ghi và quản lý người dùng.</a:t>
            </a:r>
            <a:endParaRPr lang="vi-VN" sz="120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97345" y="2311618"/>
            <a:ext cx="2466001" cy="627442"/>
            <a:chOff x="597345" y="2311618"/>
            <a:chExt cx="2466001" cy="627442"/>
          </a:xfrm>
        </p:grpSpPr>
        <p:grpSp>
          <p:nvGrpSpPr>
            <p:cNvPr id="34" name="Group 33"/>
            <p:cNvGrpSpPr/>
            <p:nvPr/>
          </p:nvGrpSpPr>
          <p:grpSpPr>
            <a:xfrm>
              <a:off x="597345" y="2318868"/>
              <a:ext cx="2466001" cy="620192"/>
              <a:chOff x="3779912" y="2715766"/>
              <a:chExt cx="2340000" cy="620192"/>
            </a:xfrm>
            <a:solidFill>
              <a:schemeClr val="accent4"/>
            </a:solidFill>
          </p:grpSpPr>
          <p:sp>
            <p:nvSpPr>
              <p:cNvPr id="35" name="Rectangle 34"/>
              <p:cNvSpPr/>
              <p:nvPr userDrawn="1"/>
            </p:nvSpPr>
            <p:spPr>
              <a:xfrm>
                <a:off x="3779912" y="2715766"/>
                <a:ext cx="2340000" cy="3600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Isosceles Triangle 35"/>
              <p:cNvSpPr/>
              <p:nvPr userDrawn="1"/>
            </p:nvSpPr>
            <p:spPr>
              <a:xfrm rot="10800000">
                <a:off x="3928689" y="3047926"/>
                <a:ext cx="334117" cy="28803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629617" y="2311618"/>
              <a:ext cx="21934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bg1"/>
                  </a:solidFill>
                  <a:cs typeface="Arial" pitchFamily="34" charset="0"/>
                </a:rPr>
                <a:t>Web Client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158253" y="2301004"/>
            <a:ext cx="2466001" cy="638056"/>
            <a:chOff x="3158253" y="2301004"/>
            <a:chExt cx="2466001" cy="638056"/>
          </a:xfrm>
        </p:grpSpPr>
        <p:grpSp>
          <p:nvGrpSpPr>
            <p:cNvPr id="37" name="Group 36"/>
            <p:cNvGrpSpPr/>
            <p:nvPr/>
          </p:nvGrpSpPr>
          <p:grpSpPr>
            <a:xfrm>
              <a:off x="3158253" y="2318868"/>
              <a:ext cx="2466001" cy="620192"/>
              <a:chOff x="3779912" y="2715766"/>
              <a:chExt cx="2340000" cy="620192"/>
            </a:xfrm>
            <a:solidFill>
              <a:schemeClr val="accent4"/>
            </a:solidFill>
          </p:grpSpPr>
          <p:sp>
            <p:nvSpPr>
              <p:cNvPr id="38" name="Rectangle 37"/>
              <p:cNvSpPr/>
              <p:nvPr userDrawn="1"/>
            </p:nvSpPr>
            <p:spPr>
              <a:xfrm>
                <a:off x="3779912" y="2715766"/>
                <a:ext cx="2340000" cy="3600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Isosceles Triangle 38"/>
              <p:cNvSpPr/>
              <p:nvPr userDrawn="1"/>
            </p:nvSpPr>
            <p:spPr>
              <a:xfrm rot="10800000">
                <a:off x="3928689" y="3047926"/>
                <a:ext cx="334117" cy="28803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3181156" y="2301004"/>
              <a:ext cx="21934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smtClean="0">
                  <a:solidFill>
                    <a:schemeClr val="bg1"/>
                  </a:solidFill>
                  <a:cs typeface="Arial" pitchFamily="34" charset="0"/>
                </a:rPr>
                <a:t>Server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706398" y="2290390"/>
            <a:ext cx="2466001" cy="648670"/>
            <a:chOff x="5706398" y="2290390"/>
            <a:chExt cx="2466001" cy="648670"/>
          </a:xfrm>
        </p:grpSpPr>
        <p:grpSp>
          <p:nvGrpSpPr>
            <p:cNvPr id="41" name="Group 40"/>
            <p:cNvGrpSpPr/>
            <p:nvPr/>
          </p:nvGrpSpPr>
          <p:grpSpPr>
            <a:xfrm>
              <a:off x="5706398" y="2318868"/>
              <a:ext cx="2466001" cy="620192"/>
              <a:chOff x="3779912" y="2715766"/>
              <a:chExt cx="2340000" cy="620192"/>
            </a:xfrm>
            <a:solidFill>
              <a:schemeClr val="accent4"/>
            </a:solidFill>
          </p:grpSpPr>
          <p:sp>
            <p:nvSpPr>
              <p:cNvPr id="42" name="Rectangle 41"/>
              <p:cNvSpPr/>
              <p:nvPr userDrawn="1"/>
            </p:nvSpPr>
            <p:spPr>
              <a:xfrm>
                <a:off x="3779912" y="2715766"/>
                <a:ext cx="2340000" cy="3600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Isosceles Triangle 42"/>
              <p:cNvSpPr/>
              <p:nvPr userDrawn="1"/>
            </p:nvSpPr>
            <p:spPr>
              <a:xfrm rot="10800000">
                <a:off x="3928689" y="3047926"/>
                <a:ext cx="334117" cy="28803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5732695" y="2290390"/>
              <a:ext cx="21934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smtClean="0">
                  <a:solidFill>
                    <a:schemeClr val="bg1"/>
                  </a:solidFill>
                  <a:cs typeface="Arial" pitchFamily="34" charset="0"/>
                </a:rPr>
                <a:t>Database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6" name="Google Shape;285;p9"/>
          <p:cNvSpPr/>
          <p:nvPr/>
        </p:nvSpPr>
        <p:spPr>
          <a:xfrm rot="10800000" flipH="1">
            <a:off x="8160916" y="3892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286;p9"/>
          <p:cNvSpPr/>
          <p:nvPr/>
        </p:nvSpPr>
        <p:spPr>
          <a:xfrm rot="10800000" flipH="1">
            <a:off x="8661584" y="2953298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302;p9"/>
          <p:cNvGrpSpPr/>
          <p:nvPr/>
        </p:nvGrpSpPr>
        <p:grpSpPr>
          <a:xfrm>
            <a:off x="8308318" y="4682242"/>
            <a:ext cx="342882" cy="350068"/>
            <a:chOff x="3951850" y="2985350"/>
            <a:chExt cx="407950" cy="416500"/>
          </a:xfrm>
          <a:solidFill>
            <a:srgbClr val="00B0F0"/>
          </a:solidFill>
        </p:grpSpPr>
        <p:sp>
          <p:nvSpPr>
            <p:cNvPr id="49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grpFill/>
            <a:ln w="19050" cap="rnd" cmpd="sng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grpFill/>
            <a:ln w="19050" cap="rnd" cmpd="sng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grpFill/>
            <a:ln w="19050" cap="rnd" cmpd="sng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grpFill/>
            <a:ln w="19050" cap="rnd" cmpd="sng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292;p9"/>
          <p:cNvSpPr/>
          <p:nvPr/>
        </p:nvSpPr>
        <p:spPr>
          <a:xfrm>
            <a:off x="8485139" y="4103973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288;p9"/>
          <p:cNvSpPr/>
          <p:nvPr/>
        </p:nvSpPr>
        <p:spPr>
          <a:xfrm rot="10800000" flipH="1">
            <a:off x="8358169" y="3391298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307;p9"/>
          <p:cNvSpPr/>
          <p:nvPr/>
        </p:nvSpPr>
        <p:spPr>
          <a:xfrm rot="10800000" flipH="1">
            <a:off x="8305726" y="21989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308;p9"/>
          <p:cNvSpPr/>
          <p:nvPr/>
        </p:nvSpPr>
        <p:spPr>
          <a:xfrm rot="10800000" flipH="1">
            <a:off x="8232884" y="1593284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309;p9"/>
          <p:cNvSpPr/>
          <p:nvPr/>
        </p:nvSpPr>
        <p:spPr>
          <a:xfrm rot="10800000" flipH="1">
            <a:off x="7084182" y="-23709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310;p9"/>
          <p:cNvSpPr/>
          <p:nvPr/>
        </p:nvSpPr>
        <p:spPr>
          <a:xfrm rot="10800000" flipH="1">
            <a:off x="7898150" y="111564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311;p9"/>
          <p:cNvSpPr/>
          <p:nvPr/>
        </p:nvSpPr>
        <p:spPr>
          <a:xfrm>
            <a:off x="8614874" y="427261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312;p9"/>
          <p:cNvGrpSpPr/>
          <p:nvPr/>
        </p:nvGrpSpPr>
        <p:grpSpPr>
          <a:xfrm>
            <a:off x="8404602" y="1089331"/>
            <a:ext cx="455624" cy="437054"/>
            <a:chOff x="5241175" y="4959100"/>
            <a:chExt cx="539775" cy="51777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2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319;p9"/>
          <p:cNvSpPr/>
          <p:nvPr/>
        </p:nvSpPr>
        <p:spPr>
          <a:xfrm>
            <a:off x="7351228" y="182539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0068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2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005-PNG이미지\모니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420" y="123478"/>
            <a:ext cx="4674122" cy="498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0" y="56902"/>
            <a:ext cx="4312615" cy="565200"/>
            <a:chOff x="3414539" y="1203598"/>
            <a:chExt cx="4800181" cy="755937"/>
          </a:xfrm>
        </p:grpSpPr>
        <p:grpSp>
          <p:nvGrpSpPr>
            <p:cNvPr id="13" name="Group 12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314639" y="1383471"/>
              <a:ext cx="3900081" cy="576064"/>
              <a:chOff x="4572000" y="1743934"/>
              <a:chExt cx="3900081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4788024" y="1743934"/>
                <a:ext cx="3684057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74258" y="45910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70565" y="576382"/>
            <a:ext cx="3307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59295" y="283592"/>
            <a:ext cx="344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Thiết kế chức năng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87199" y="339500"/>
            <a:ext cx="62294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26" name="Picture Placeholder 25"/>
          <p:cNvPicPr>
            <a:picLocks noGrp="1" noChangeAspect="1"/>
          </p:cNvPicPr>
          <p:nvPr>
            <p:ph type="pic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" r="436"/>
          <a:stretch>
            <a:fillRect/>
          </a:stretch>
        </p:blipFill>
        <p:spPr>
          <a:xfrm>
            <a:off x="4588870" y="283592"/>
            <a:ext cx="4359867" cy="3246417"/>
          </a:xfrm>
        </p:spPr>
      </p:pic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-13931" y="1083461"/>
            <a:ext cx="661379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841444"/>
              </p:ext>
            </p:extLst>
          </p:nvPr>
        </p:nvGraphicFramePr>
        <p:xfrm>
          <a:off x="74257" y="780357"/>
          <a:ext cx="4334841" cy="3375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Bitmap Image" r:id="rId5" imgW="8326012" imgH="4447619" progId="Paint.Picture">
                  <p:embed/>
                </p:oleObj>
              </mc:Choice>
              <mc:Fallback>
                <p:oleObj name="Bitmap Image" r:id="rId5" imgW="8326012" imgH="4447619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57" y="780357"/>
                        <a:ext cx="4334841" cy="33755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128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r="191"/>
          <a:stretch>
            <a:fillRect/>
          </a:stretch>
        </p:blipFill>
        <p:spPr>
          <a:xfrm>
            <a:off x="34924" y="723900"/>
            <a:ext cx="6193259" cy="1945961"/>
          </a:xfrm>
        </p:spPr>
      </p:pic>
      <p:grpSp>
        <p:nvGrpSpPr>
          <p:cNvPr id="20" name="Group 19"/>
          <p:cNvGrpSpPr/>
          <p:nvPr/>
        </p:nvGrpSpPr>
        <p:grpSpPr>
          <a:xfrm>
            <a:off x="0" y="56902"/>
            <a:ext cx="4312615" cy="565200"/>
            <a:chOff x="3414539" y="1203598"/>
            <a:chExt cx="4800181" cy="755937"/>
          </a:xfrm>
        </p:grpSpPr>
        <p:grpSp>
          <p:nvGrpSpPr>
            <p:cNvPr id="21" name="Group 20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25" name="Rectangle 24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Isosceles Triangle 25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314639" y="1383471"/>
              <a:ext cx="3900081" cy="576064"/>
              <a:chOff x="4572000" y="1743934"/>
              <a:chExt cx="3900081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4788024" y="1743934"/>
                <a:ext cx="3684057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74258" y="45910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70565" y="576382"/>
            <a:ext cx="3307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59295" y="283592"/>
            <a:ext cx="344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Thiết kế chức năng 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6704" y="5690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11103"/>
              </p:ext>
            </p:extLst>
          </p:nvPr>
        </p:nvGraphicFramePr>
        <p:xfrm>
          <a:off x="3347865" y="2752566"/>
          <a:ext cx="5688632" cy="2267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Bitmap Image" r:id="rId4" imgW="7973538" imgH="3914286" progId="Paint.Picture">
                  <p:embed/>
                </p:oleObj>
              </mc:Choice>
              <mc:Fallback>
                <p:oleObj name="Bitmap Image" r:id="rId4" imgW="7973538" imgH="3914286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5" y="2752566"/>
                        <a:ext cx="5688632" cy="22674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Google Shape;171;p6"/>
          <p:cNvSpPr/>
          <p:nvPr/>
        </p:nvSpPr>
        <p:spPr>
          <a:xfrm rot="10800000" flipH="1">
            <a:off x="7258488" y="806310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Google Shape;198;p6"/>
          <p:cNvSpPr/>
          <p:nvPr/>
        </p:nvSpPr>
        <p:spPr>
          <a:xfrm rot="10800000" flipH="1">
            <a:off x="8081587" y="1352277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99;p6"/>
          <p:cNvSpPr/>
          <p:nvPr/>
        </p:nvSpPr>
        <p:spPr>
          <a:xfrm rot="10800000" flipH="1">
            <a:off x="7719637" y="1737202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200;p6"/>
          <p:cNvSpPr/>
          <p:nvPr/>
        </p:nvSpPr>
        <p:spPr>
          <a:xfrm rot="10800000" flipH="1">
            <a:off x="7416161" y="56902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201;p6"/>
          <p:cNvSpPr/>
          <p:nvPr/>
        </p:nvSpPr>
        <p:spPr>
          <a:xfrm rot="10800000" flipH="1">
            <a:off x="8081588" y="633677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202;p6"/>
          <p:cNvSpPr/>
          <p:nvPr/>
        </p:nvSpPr>
        <p:spPr>
          <a:xfrm>
            <a:off x="8367501" y="1583310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203;p6"/>
          <p:cNvGrpSpPr/>
          <p:nvPr/>
        </p:nvGrpSpPr>
        <p:grpSpPr>
          <a:xfrm>
            <a:off x="6948880" y="548217"/>
            <a:ext cx="455624" cy="437054"/>
            <a:chOff x="5241175" y="4959100"/>
            <a:chExt cx="539775" cy="517775"/>
          </a:xfrm>
        </p:grpSpPr>
        <p:sp>
          <p:nvSpPr>
            <p:cNvPr id="38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210;p6"/>
          <p:cNvSpPr/>
          <p:nvPr/>
        </p:nvSpPr>
        <p:spPr>
          <a:xfrm>
            <a:off x="7676139" y="275377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72;p6"/>
          <p:cNvSpPr/>
          <p:nvPr/>
        </p:nvSpPr>
        <p:spPr>
          <a:xfrm rot="5400000">
            <a:off x="742932" y="3217655"/>
            <a:ext cx="876553" cy="112289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" name="Google Shape;176;p6"/>
          <p:cNvSpPr/>
          <p:nvPr/>
        </p:nvSpPr>
        <p:spPr>
          <a:xfrm rot="10800000" flipH="1">
            <a:off x="70944" y="4075279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77;p6"/>
          <p:cNvSpPr/>
          <p:nvPr/>
        </p:nvSpPr>
        <p:spPr>
          <a:xfrm rot="10800000" flipH="1">
            <a:off x="832945" y="4456404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78;p6"/>
          <p:cNvSpPr/>
          <p:nvPr/>
        </p:nvSpPr>
        <p:spPr>
          <a:xfrm rot="10800000" flipH="1">
            <a:off x="1690194" y="2884654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79;p6"/>
          <p:cNvSpPr/>
          <p:nvPr/>
        </p:nvSpPr>
        <p:spPr>
          <a:xfrm rot="10800000" flipH="1">
            <a:off x="522570" y="3105229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180;p6"/>
          <p:cNvGrpSpPr/>
          <p:nvPr/>
        </p:nvGrpSpPr>
        <p:grpSpPr>
          <a:xfrm>
            <a:off x="1924554" y="3077372"/>
            <a:ext cx="351204" cy="324661"/>
            <a:chOff x="5975075" y="2327500"/>
            <a:chExt cx="420100" cy="388350"/>
          </a:xfrm>
        </p:grpSpPr>
        <p:sp>
          <p:nvSpPr>
            <p:cNvPr id="5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solidFill>
                <a:srgbClr val="00B0F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solidFill>
                <a:srgbClr val="00B0F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183;p6"/>
          <p:cNvSpPr/>
          <p:nvPr/>
        </p:nvSpPr>
        <p:spPr>
          <a:xfrm>
            <a:off x="397870" y="4286481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184;p6"/>
          <p:cNvGrpSpPr/>
          <p:nvPr/>
        </p:nvGrpSpPr>
        <p:grpSpPr>
          <a:xfrm>
            <a:off x="999205" y="3468168"/>
            <a:ext cx="382958" cy="607111"/>
            <a:chOff x="6718575" y="2318625"/>
            <a:chExt cx="256950" cy="407375"/>
          </a:xfrm>
        </p:grpSpPr>
        <p:sp>
          <p:nvSpPr>
            <p:cNvPr id="5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193;p6"/>
          <p:cNvGrpSpPr/>
          <p:nvPr/>
        </p:nvGrpSpPr>
        <p:grpSpPr>
          <a:xfrm>
            <a:off x="179688" y="3419721"/>
            <a:ext cx="342882" cy="350068"/>
            <a:chOff x="3951850" y="2985350"/>
            <a:chExt cx="407950" cy="416500"/>
          </a:xfrm>
          <a:solidFill>
            <a:srgbClr val="00B0F0"/>
          </a:solidFill>
        </p:grpSpPr>
        <p:sp>
          <p:nvSpPr>
            <p:cNvPr id="6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grpFill/>
            <a:ln w="19050" cap="rnd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grpFill/>
            <a:ln w="19050" cap="rnd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grpFill/>
            <a:ln w="19050" cap="rnd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grpFill/>
            <a:ln w="19050" cap="rnd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3216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" y="56902"/>
            <a:ext cx="3923928" cy="565200"/>
            <a:chOff x="3414539" y="1203598"/>
            <a:chExt cx="4800181" cy="755937"/>
          </a:xfrm>
        </p:grpSpPr>
        <p:grpSp>
          <p:nvGrpSpPr>
            <p:cNvPr id="13" name="Group 12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314639" y="1383471"/>
              <a:ext cx="3900081" cy="576064"/>
              <a:chOff x="4572000" y="1743934"/>
              <a:chExt cx="3900081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4788024" y="1743934"/>
                <a:ext cx="3684057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74258" y="45910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70565" y="576382"/>
            <a:ext cx="3307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59295" y="283592"/>
            <a:ext cx="344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Thiết kế chức năng 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87199" y="339500"/>
            <a:ext cx="62294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907704" y="19139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911591" y="341084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191" y="193947"/>
            <a:ext cx="4430867" cy="4747096"/>
          </a:xfrm>
          <a:prstGeom prst="rect">
            <a:avLst/>
          </a:prstGeom>
        </p:spPr>
      </p:pic>
      <p:pic>
        <p:nvPicPr>
          <p:cNvPr id="28" name="Picture 2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7" y="1146171"/>
            <a:ext cx="4549350" cy="2505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793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" y="56902"/>
            <a:ext cx="3923928" cy="565200"/>
            <a:chOff x="3414539" y="1203598"/>
            <a:chExt cx="4800181" cy="755937"/>
          </a:xfrm>
        </p:grpSpPr>
        <p:grpSp>
          <p:nvGrpSpPr>
            <p:cNvPr id="13" name="Group 12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314639" y="1383471"/>
              <a:ext cx="3900081" cy="576064"/>
              <a:chOff x="4572000" y="1743934"/>
              <a:chExt cx="3900081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4788024" y="1743934"/>
                <a:ext cx="3684057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74258" y="45910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70565" y="576382"/>
            <a:ext cx="3307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59295" y="283592"/>
            <a:ext cx="344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Thiết kế chức năng 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87199" y="339500"/>
            <a:ext cx="62294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907704" y="19139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911591" y="341084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23" name="Picture 2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6" y="642696"/>
            <a:ext cx="5732145" cy="1998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649248"/>
            <a:ext cx="6804248" cy="2494252"/>
          </a:xfrm>
          <a:prstGeom prst="rect">
            <a:avLst/>
          </a:prstGeom>
        </p:spPr>
      </p:pic>
      <p:sp>
        <p:nvSpPr>
          <p:cNvPr id="41" name="Google Shape;171;p6"/>
          <p:cNvSpPr/>
          <p:nvPr/>
        </p:nvSpPr>
        <p:spPr>
          <a:xfrm rot="10800000" flipH="1">
            <a:off x="6995407" y="91189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" name="Google Shape;198;p6"/>
          <p:cNvSpPr/>
          <p:nvPr/>
        </p:nvSpPr>
        <p:spPr>
          <a:xfrm rot="10800000" flipH="1">
            <a:off x="7818506" y="1457863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99;p6"/>
          <p:cNvSpPr/>
          <p:nvPr/>
        </p:nvSpPr>
        <p:spPr>
          <a:xfrm rot="10800000" flipH="1">
            <a:off x="7456556" y="1842788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200;p6"/>
          <p:cNvSpPr/>
          <p:nvPr/>
        </p:nvSpPr>
        <p:spPr>
          <a:xfrm rot="10800000" flipH="1">
            <a:off x="7153080" y="162488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201;p6"/>
          <p:cNvSpPr/>
          <p:nvPr/>
        </p:nvSpPr>
        <p:spPr>
          <a:xfrm rot="10800000" flipH="1">
            <a:off x="7818507" y="739263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202;p6"/>
          <p:cNvSpPr/>
          <p:nvPr/>
        </p:nvSpPr>
        <p:spPr>
          <a:xfrm>
            <a:off x="8104420" y="1688896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203;p6"/>
          <p:cNvGrpSpPr/>
          <p:nvPr/>
        </p:nvGrpSpPr>
        <p:grpSpPr>
          <a:xfrm>
            <a:off x="6685799" y="653803"/>
            <a:ext cx="455624" cy="437054"/>
            <a:chOff x="5241175" y="4959100"/>
            <a:chExt cx="539775" cy="517775"/>
          </a:xfrm>
        </p:grpSpPr>
        <p:sp>
          <p:nvSpPr>
            <p:cNvPr id="48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210;p6"/>
          <p:cNvSpPr/>
          <p:nvPr/>
        </p:nvSpPr>
        <p:spPr>
          <a:xfrm>
            <a:off x="7413058" y="380963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76;p6"/>
          <p:cNvSpPr/>
          <p:nvPr/>
        </p:nvSpPr>
        <p:spPr>
          <a:xfrm rot="10800000" flipH="1">
            <a:off x="70944" y="4075279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77;p6"/>
          <p:cNvSpPr/>
          <p:nvPr/>
        </p:nvSpPr>
        <p:spPr>
          <a:xfrm rot="10800000" flipH="1">
            <a:off x="1012804" y="2872174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78;p6"/>
          <p:cNvSpPr/>
          <p:nvPr/>
        </p:nvSpPr>
        <p:spPr>
          <a:xfrm rot="10800000" flipH="1">
            <a:off x="957569" y="345042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79;p6"/>
          <p:cNvSpPr/>
          <p:nvPr/>
        </p:nvSpPr>
        <p:spPr>
          <a:xfrm rot="10800000" flipH="1">
            <a:off x="522570" y="3105229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180;p6"/>
          <p:cNvGrpSpPr/>
          <p:nvPr/>
        </p:nvGrpSpPr>
        <p:grpSpPr>
          <a:xfrm>
            <a:off x="1191929" y="3643138"/>
            <a:ext cx="351204" cy="324661"/>
            <a:chOff x="5975075" y="2327500"/>
            <a:chExt cx="420100" cy="388350"/>
          </a:xfrm>
        </p:grpSpPr>
        <p:sp>
          <p:nvSpPr>
            <p:cNvPr id="6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solidFill>
                <a:srgbClr val="00B0F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solidFill>
                <a:srgbClr val="00B0F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183;p6"/>
          <p:cNvSpPr/>
          <p:nvPr/>
        </p:nvSpPr>
        <p:spPr>
          <a:xfrm>
            <a:off x="397870" y="4286481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" name="Google Shape;193;p6"/>
          <p:cNvGrpSpPr/>
          <p:nvPr/>
        </p:nvGrpSpPr>
        <p:grpSpPr>
          <a:xfrm>
            <a:off x="179688" y="3419721"/>
            <a:ext cx="342882" cy="350068"/>
            <a:chOff x="3951850" y="2985350"/>
            <a:chExt cx="407950" cy="416500"/>
          </a:xfrm>
          <a:solidFill>
            <a:srgbClr val="00B0F0"/>
          </a:solidFill>
        </p:grpSpPr>
        <p:sp>
          <p:nvSpPr>
            <p:cNvPr id="7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grpFill/>
            <a:ln w="19050" cap="rnd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grpFill/>
            <a:ln w="19050" cap="rnd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grpFill/>
            <a:ln w="19050" cap="rnd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grpFill/>
            <a:ln w="19050" cap="rnd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7782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2373</TotalTime>
  <Words>490</Words>
  <Application>Microsoft Office PowerPoint</Application>
  <PresentationFormat>On-screen Show (16:9)</PresentationFormat>
  <Paragraphs>85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 Unicode MS</vt:lpstr>
      <vt:lpstr>Arial</vt:lpstr>
      <vt:lpstr>Helvetica Neue</vt:lpstr>
      <vt:lpstr>Wingdings</vt:lpstr>
      <vt:lpstr>Cover and End Slide Master</vt:lpstr>
      <vt:lpstr>Contents Slide Master</vt:lpstr>
      <vt:lpstr>Section Break Slide Master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Ngoc Tham</cp:lastModifiedBy>
  <cp:revision>113</cp:revision>
  <dcterms:created xsi:type="dcterms:W3CDTF">2016-12-05T23:26:54Z</dcterms:created>
  <dcterms:modified xsi:type="dcterms:W3CDTF">2018-12-04T07:21:18Z</dcterms:modified>
</cp:coreProperties>
</file>