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71" r:id="rId16"/>
    <p:sldId id="272" r:id="rId17"/>
    <p:sldId id="267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1D85-4955-4633-B0E5-8592A67EF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C4882-6B83-463A-B74A-88A3EA2AB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A674-8534-443D-8C1E-839B9979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1C36-CFD1-4DB8-B609-38376F3C64D4}" type="datetimeFigureOut">
              <a:rPr lang="en-SG" smtClean="0"/>
              <a:t>5/1/2020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03C9-6E8F-4734-A28E-C99AAD94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7ABC-2091-4689-B840-4DAAB9E5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B6FC-6DA3-49B1-A1A6-90AA1424F2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782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751A-DEBE-4CFC-A2D9-D47E4057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B6CD9-B322-44F9-846A-F28624E15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60A4F-A4FC-412D-A651-C2DEA22B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1C36-CFD1-4DB8-B609-38376F3C64D4}" type="datetimeFigureOut">
              <a:rPr lang="en-SG" smtClean="0"/>
              <a:t>5/1/2020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8574-2FF4-4B9C-BB6B-BBFA811F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47E48-39DC-4241-9CBE-BABDF8AA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B6FC-6DA3-49B1-A1A6-90AA1424F2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815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C5E29-479E-49CD-8038-361FC5CE9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814D4-045E-464F-94CD-9E1A02B58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CFCF-E62C-41B6-9892-75F7554C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1C36-CFD1-4DB8-B609-38376F3C64D4}" type="datetimeFigureOut">
              <a:rPr lang="en-SG" smtClean="0"/>
              <a:t>5/1/2020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428A7-449A-4467-9417-6E411C5C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38F5-2384-41E9-9292-C133EA8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B6FC-6DA3-49B1-A1A6-90AA1424F2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26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9E03-3E8C-46F2-9D93-93411916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Graphik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1F9A-A265-448C-ABD7-1AE7C47B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AA27D-CD31-4F7B-A69C-0D0CB25D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1C36-CFD1-4DB8-B609-38376F3C64D4}" type="datetimeFigureOut">
              <a:rPr lang="en-SG" smtClean="0"/>
              <a:t>5/1/2020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C9968-5F4D-40AF-9C84-81DFB54F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4508C-168B-4D06-AB9D-2FC6E6FD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B6FC-6DA3-49B1-A1A6-90AA1424F2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196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ED58-8AB0-46E4-BBC9-A63BE75F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38A8-306A-4E3D-91B6-31E4AF9D3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C994-A98C-4B81-9197-06BB4EB0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1C36-CFD1-4DB8-B609-38376F3C64D4}" type="datetimeFigureOut">
              <a:rPr lang="en-SG" smtClean="0"/>
              <a:t>5/1/2020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79ED3-B1DC-40C6-909E-BDA7553C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2BC2B-8195-42DB-B383-30DB9587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B6FC-6DA3-49B1-A1A6-90AA1424F2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711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84C2-3CD8-497D-803E-4ED4B9EE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1F80-7586-462D-9FD6-3F41AE4CC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EDB7D-74B0-446E-907A-77E90B5F0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6C891-38B4-4F4A-8C4A-07452F45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1C36-CFD1-4DB8-B609-38376F3C64D4}" type="datetimeFigureOut">
              <a:rPr lang="en-SG" smtClean="0"/>
              <a:t>5/1/2020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E3784-2020-42D7-B444-E73FAC5E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603D9-FC9C-42CC-BA67-8BEC6B18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B6FC-6DA3-49B1-A1A6-90AA1424F2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58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3044-CEE7-4B05-B04D-02965C6A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31C3-D0AD-4026-BFD0-07254B67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2D030-1A5F-4EC9-BB8D-4256B6B3C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89548-A7E6-4F9C-A645-E4EF6D511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5A6-785C-4AD9-B3FA-F6A9FA4CB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802B3-7567-4AEA-9100-CFD75415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1C36-CFD1-4DB8-B609-38376F3C64D4}" type="datetimeFigureOut">
              <a:rPr lang="en-SG" smtClean="0"/>
              <a:t>5/1/2020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B1F58-8FAB-4C3E-89A5-4D9CA20C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2645A-8DA6-43DB-A592-A95DA5A9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B6FC-6DA3-49B1-A1A6-90AA1424F2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682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2F7D-5ECE-471D-9B60-4B56F8A0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4D41B-D971-4606-B227-B143EE3A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1C36-CFD1-4DB8-B609-38376F3C64D4}" type="datetimeFigureOut">
              <a:rPr lang="en-SG" smtClean="0"/>
              <a:t>5/1/2020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5BEA4-800B-4909-9B8F-6A5BFFB6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996C-ABDC-4FFA-8C3D-47761CB7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B6FC-6DA3-49B1-A1A6-90AA1424F2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911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8B1C7-12C7-4E03-9E7F-FEB995F8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1C36-CFD1-4DB8-B609-38376F3C64D4}" type="datetimeFigureOut">
              <a:rPr lang="en-SG" smtClean="0"/>
              <a:t>5/1/2020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2DFD8-FE77-4B3B-8166-741FA813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5A2AE-BC3A-41DE-A033-464C0DB7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B6FC-6DA3-49B1-A1A6-90AA1424F2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20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D4B7-C024-43B3-A814-ADDB64BF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92A0-FB1C-46ED-954C-AEE6BC9A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945AA-F66E-4B17-BC52-B4EA7335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AA695-A7F1-4260-8D87-2EEC161E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1C36-CFD1-4DB8-B609-38376F3C64D4}" type="datetimeFigureOut">
              <a:rPr lang="en-SG" smtClean="0"/>
              <a:t>5/1/2020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65D08-F5E2-43AE-B09F-A0F2B806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CFD73-D4C2-4421-A011-43B7A805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B6FC-6DA3-49B1-A1A6-90AA1424F2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59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B5E0-D3E9-4045-8A86-CFF6CEE3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2F6AA-93D5-489E-999B-5D0DE7AB2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C43CD-4666-4C06-A64C-965F913A1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FA6B8-5509-46DF-94E7-46662893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1C36-CFD1-4DB8-B609-38376F3C64D4}" type="datetimeFigureOut">
              <a:rPr lang="en-SG" smtClean="0"/>
              <a:t>5/1/2020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29E0E-DA13-4DBE-9F89-E742E974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C56A5-1A54-4109-AB00-ADCFD49C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B6FC-6DA3-49B1-A1A6-90AA1424F2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44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2F285-1B50-4902-8DB2-4D522066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B38FC-C5B5-4438-8757-AA3F6F49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06991-7B6F-4C97-BF0F-AF7B08423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31C36-CFD1-4DB8-B609-38376F3C64D4}" type="datetimeFigureOut">
              <a:rPr lang="en-SG" smtClean="0"/>
              <a:t>5/1/2020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57C1-2F0B-4522-B772-6A6053060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7D4A-7689-471C-AEA9-F65234484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B6FC-6DA3-49B1-A1A6-90AA1424F2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909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56E8-06E8-4ECF-81F4-47C353273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Group Sorter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2FB79-D07E-413E-9433-42F30DB29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735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F562-C92E-4FCA-B5EF-074025D2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Quartile Variable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16CC-BBEC-4FDE-B2C9-94CE2020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Select continuous variables only</a:t>
            </a:r>
          </a:p>
          <a:p>
            <a:pPr lvl="1"/>
            <a:r>
              <a:rPr lang="en-SG" dirty="0"/>
              <a:t>Extraversion </a:t>
            </a:r>
          </a:p>
          <a:p>
            <a:pPr lvl="1"/>
            <a:r>
              <a:rPr lang="en-SG" dirty="0"/>
              <a:t>IQ</a:t>
            </a:r>
          </a:p>
          <a:p>
            <a:pPr lvl="1"/>
            <a:r>
              <a:rPr lang="en-SG" dirty="0"/>
              <a:t>CAP</a:t>
            </a:r>
          </a:p>
          <a:p>
            <a:pPr lvl="1"/>
            <a:r>
              <a:rPr lang="en-SG" dirty="0"/>
              <a:t>Etc</a:t>
            </a:r>
          </a:p>
          <a:p>
            <a:r>
              <a:rPr lang="en-SG" dirty="0"/>
              <a:t>Continuous variables will be converted to quartiles </a:t>
            </a:r>
          </a:p>
          <a:p>
            <a:pPr lvl="1"/>
            <a:r>
              <a:rPr lang="en-SG" dirty="0"/>
              <a:t>i.e. top 25% of people for a selected column will be 1, next 25% 2…</a:t>
            </a:r>
          </a:p>
          <a:p>
            <a:r>
              <a:rPr lang="en-SG" dirty="0"/>
              <a:t>Each person is evaluated based on quartile, not the original continuous variable</a:t>
            </a:r>
          </a:p>
          <a:p>
            <a:r>
              <a:rPr lang="en-SG" dirty="0"/>
              <a:t>The corresponding textbox to the right of the checkbox is the weights assigned to the variable</a:t>
            </a:r>
          </a:p>
          <a:p>
            <a:pPr lvl="1"/>
            <a:r>
              <a:rPr lang="en-SG" dirty="0"/>
              <a:t>Only read integers</a:t>
            </a:r>
          </a:p>
          <a:p>
            <a:pPr lvl="1"/>
            <a:r>
              <a:rPr lang="en-SG" dirty="0"/>
              <a:t>If option is chosen but no number is assigned, default = 1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670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014D-7920-4D1F-955F-B9714E03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Number of Teams, Iterations &amp; Top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517D-0A3F-476D-91FC-DD97BD807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Enter the number of groups you wish to have </a:t>
            </a:r>
            <a:r>
              <a:rPr lang="en-SG" b="1" dirty="0"/>
              <a:t>(required)</a:t>
            </a:r>
          </a:p>
          <a:p>
            <a:r>
              <a:rPr lang="en-SG" dirty="0"/>
              <a:t>Enter the number of iterations </a:t>
            </a:r>
            <a:r>
              <a:rPr lang="en-SG" b="1" dirty="0"/>
              <a:t>(required)</a:t>
            </a:r>
          </a:p>
          <a:p>
            <a:pPr lvl="1"/>
            <a:r>
              <a:rPr lang="en-SG" dirty="0"/>
              <a:t>Each iteration is a possible permutation of everyone in </a:t>
            </a:r>
            <a:r>
              <a:rPr lang="en-SG" i="1" dirty="0"/>
              <a:t>x</a:t>
            </a:r>
            <a:r>
              <a:rPr lang="en-SG" dirty="0"/>
              <a:t> number of groups</a:t>
            </a:r>
          </a:p>
          <a:p>
            <a:pPr lvl="1"/>
            <a:r>
              <a:rPr lang="en-SG" dirty="0"/>
              <a:t>There may not be a ‘perfect’ group</a:t>
            </a:r>
          </a:p>
          <a:p>
            <a:pPr lvl="1"/>
            <a:r>
              <a:rPr lang="en-SG" dirty="0"/>
              <a:t>Recommended &gt;50 iterations for a variety of permutations to choose from</a:t>
            </a:r>
          </a:p>
          <a:p>
            <a:r>
              <a:rPr lang="en-SG" dirty="0"/>
              <a:t>Enter Top ? Of Iterations </a:t>
            </a:r>
            <a:r>
              <a:rPr lang="en-SG" b="1" dirty="0"/>
              <a:t>(required)</a:t>
            </a:r>
          </a:p>
          <a:p>
            <a:pPr lvl="1"/>
            <a:r>
              <a:rPr lang="en-SG" dirty="0"/>
              <a:t>Algorithm will rank order all iterations by mean and variance </a:t>
            </a:r>
          </a:p>
          <a:p>
            <a:pPr lvl="1"/>
            <a:r>
              <a:rPr lang="en-SG" dirty="0"/>
              <a:t>Then, it will select the top ? Iterations with the lowest mean and variance score</a:t>
            </a:r>
          </a:p>
          <a:p>
            <a:pPr lvl="1"/>
            <a:r>
              <a:rPr lang="en-SG" dirty="0"/>
              <a:t>Top ? Of iterations must be lower than number of iterations</a:t>
            </a:r>
          </a:p>
        </p:txBody>
      </p:sp>
    </p:spTree>
    <p:extLst>
      <p:ext uri="{BB962C8B-B14F-4D97-AF65-F5344CB8AC3E}">
        <p14:creationId xmlns:p14="http://schemas.microsoft.com/office/powerpoint/2010/main" val="345884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8FE5-DDAA-44F0-9F5E-B322DFDF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Export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A3E0-CD81-4ED1-A523-E27047E0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Click on the button to choose the directory to save the output file</a:t>
            </a:r>
          </a:p>
          <a:p>
            <a:r>
              <a:rPr lang="en-SG" dirty="0"/>
              <a:t>Enter the name of the file you wish to save as</a:t>
            </a:r>
          </a:p>
          <a:p>
            <a:r>
              <a:rPr lang="en-SG" dirty="0"/>
              <a:t>The algorithm will append the rank to each file</a:t>
            </a:r>
          </a:p>
          <a:p>
            <a:pPr lvl="1"/>
            <a:r>
              <a:rPr lang="en-SG" dirty="0"/>
              <a:t>If the output file name is ‘result’, and you have entered top 5 iterations, the algorithm will generate ‘result1’, ‘result2’, ‘result3’, ‘result4’, &amp; ‘result5’ </a:t>
            </a:r>
          </a:p>
          <a:p>
            <a:pPr lvl="1"/>
            <a:r>
              <a:rPr lang="en-SG" dirty="0"/>
              <a:t>‘result1’ should have the lowest 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319741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D2FD-2570-40CB-808D-CF56DB9F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A4D8-FD41-4807-9867-61E423EB7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7050" cy="4351338"/>
          </a:xfrm>
        </p:spPr>
        <p:txBody>
          <a:bodyPr>
            <a:normAutofit/>
          </a:bodyPr>
          <a:lstStyle/>
          <a:p>
            <a:r>
              <a:rPr lang="en-SG" dirty="0"/>
              <a:t>Appears when you run the .exe file</a:t>
            </a:r>
          </a:p>
          <a:p>
            <a:r>
              <a:rPr lang="en-SG" dirty="0"/>
              <a:t>Shows the number of iterations completed</a:t>
            </a:r>
          </a:p>
          <a:p>
            <a:r>
              <a:rPr lang="en-SG" dirty="0"/>
              <a:t> After it has evaluated the each iteration, it prints out the top groups with 1 being the best iteration</a:t>
            </a:r>
          </a:p>
          <a:p>
            <a:r>
              <a:rPr lang="en-SG" dirty="0"/>
              <a:t>It also displays the file the result was export to, the mean and variance diversity scores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43FB0-1D09-4FD3-BA1F-224832ED6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786"/>
          <a:stretch/>
        </p:blipFill>
        <p:spPr>
          <a:xfrm>
            <a:off x="7704360" y="814945"/>
            <a:ext cx="3228975" cy="560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2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5919-3398-42BF-A07E-ED057DA6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CA10-B0A9-437B-8FA1-BC531035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SG" dirty="0"/>
              <a:t>Algorithm starts by obtaining the ideal percentage of each unique element in a column </a:t>
            </a:r>
          </a:p>
          <a:p>
            <a:r>
              <a:rPr lang="en-SG" dirty="0"/>
              <a:t>For example, ideally in a perfectly diverse group, assuming we have 2 gender </a:t>
            </a:r>
          </a:p>
          <a:p>
            <a:pPr lvl="1"/>
            <a:r>
              <a:rPr lang="en-SG" dirty="0"/>
              <a:t>Male = 0.5 and female = 0.5 (ideal state)</a:t>
            </a:r>
          </a:p>
          <a:p>
            <a:r>
              <a:rPr lang="en-SG" dirty="0"/>
              <a:t>If a group has 2 male and 2 female, the algorithm awards</a:t>
            </a:r>
          </a:p>
          <a:p>
            <a:pPr lvl="1"/>
            <a:r>
              <a:rPr lang="en-SG" dirty="0"/>
              <a:t>Male = 0.5 and female = 0.5 (current state)</a:t>
            </a:r>
          </a:p>
          <a:p>
            <a:r>
              <a:rPr lang="en-SG" dirty="0"/>
              <a:t>It then subtracts the ideal state with the current state and that’s the absolute value</a:t>
            </a:r>
          </a:p>
          <a:p>
            <a:pPr lvl="1"/>
            <a:r>
              <a:rPr lang="en-SG" dirty="0"/>
              <a:t>Male: |0.5–0.5| = 0 and Female: |0.5–0.5| = 0</a:t>
            </a:r>
          </a:p>
          <a:p>
            <a:pPr lvl="1"/>
            <a:r>
              <a:rPr lang="en-SG" dirty="0"/>
              <a:t>Total score for this column = 0 + 0 = 0</a:t>
            </a:r>
          </a:p>
          <a:p>
            <a:r>
              <a:rPr lang="en-SG" dirty="0"/>
              <a:t>The result is then added with other columns to get the total diversity score</a:t>
            </a:r>
          </a:p>
          <a:p>
            <a:r>
              <a:rPr lang="en-SG" dirty="0"/>
              <a:t>The lower the score, the better the diversity</a:t>
            </a:r>
          </a:p>
        </p:txBody>
      </p:sp>
    </p:spTree>
    <p:extLst>
      <p:ext uri="{BB962C8B-B14F-4D97-AF65-F5344CB8AC3E}">
        <p14:creationId xmlns:p14="http://schemas.microsoft.com/office/powerpoint/2010/main" val="330871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5919-3398-42BF-A07E-ED057DA6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CA10-B0A9-437B-8FA1-BC531035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/>
              <a:t>Now, if we have 3 males and 1 female, the algorithm awards</a:t>
            </a:r>
          </a:p>
          <a:p>
            <a:pPr lvl="1"/>
            <a:r>
              <a:rPr lang="en-SG" dirty="0"/>
              <a:t>Male = 0.75 and female = 0.25</a:t>
            </a:r>
          </a:p>
          <a:p>
            <a:r>
              <a:rPr lang="en-SG" dirty="0"/>
              <a:t>Subtract ideal by current state</a:t>
            </a:r>
          </a:p>
          <a:p>
            <a:pPr lvl="1"/>
            <a:r>
              <a:rPr lang="en-SG" dirty="0"/>
              <a:t>Male = |0.5 – 0.75| = 0.25 and female = |0.5 – 0.25 | = 0.25</a:t>
            </a:r>
          </a:p>
          <a:p>
            <a:pPr lvl="1"/>
            <a:r>
              <a:rPr lang="en-SG" dirty="0"/>
              <a:t>Total score for this column = 0.25 + 0.25 = 0.5</a:t>
            </a:r>
          </a:p>
          <a:p>
            <a:r>
              <a:rPr lang="en-SG" dirty="0"/>
              <a:t>Now if we have 3 Chinese, 1 Indian and 1 Malay, the algorithm awards</a:t>
            </a:r>
          </a:p>
          <a:p>
            <a:pPr lvl="1"/>
            <a:r>
              <a:rPr lang="en-SG" dirty="0"/>
              <a:t>Chinese = 0.6, Indian = 0.2 and Malay = 0.2, while ideal = 0.33</a:t>
            </a:r>
          </a:p>
          <a:p>
            <a:pPr lvl="1"/>
            <a:r>
              <a:rPr lang="en-SG" dirty="0"/>
              <a:t>Chinese = |0.33-0.6| = 0.27, Indian = |0.33-0.2| = 0.13, Malay = |0.33-0.2| = 0.13</a:t>
            </a:r>
          </a:p>
          <a:p>
            <a:pPr lvl="1"/>
            <a:r>
              <a:rPr lang="en-SG" dirty="0"/>
              <a:t>Total score for this column = 0.27 + 0.13 + 0.13 = 0.53</a:t>
            </a:r>
          </a:p>
          <a:p>
            <a:pPr lvl="1"/>
            <a:r>
              <a:rPr lang="en-SG" dirty="0"/>
              <a:t>There may be more Chinese than other races (in the case of SG) but the score is meant to be taken relative to other iterations</a:t>
            </a:r>
          </a:p>
          <a:p>
            <a:pPr marL="0" indent="0">
              <a:buNone/>
            </a:pPr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917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5919-3398-42BF-A07E-ED057DA6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CA10-B0A9-437B-8FA1-BC531035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Quartiles variables ideally should have a proportion of 0.25 </a:t>
            </a:r>
          </a:p>
          <a:p>
            <a:r>
              <a:rPr lang="en-SG" dirty="0"/>
              <a:t>As such the ideal state would be to have equal number of a quartile in a group </a:t>
            </a:r>
          </a:p>
          <a:p>
            <a:pPr lvl="1"/>
            <a:r>
              <a:rPr lang="en-SG" dirty="0"/>
              <a:t>If there are 8 people in a group, 2 will be from Q1, 2 from Q2, 2 from Q3 and 2 from Q4</a:t>
            </a:r>
          </a:p>
        </p:txBody>
      </p:sp>
    </p:spTree>
    <p:extLst>
      <p:ext uri="{BB962C8B-B14F-4D97-AF65-F5344CB8AC3E}">
        <p14:creationId xmlns:p14="http://schemas.microsoft.com/office/powerpoint/2010/main" val="3061549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351B-A85A-4410-803D-AA131208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6DD7-FE9C-4788-B929-462760DB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Using the example previously, the weights assigned are multiplied to the column score </a:t>
            </a:r>
          </a:p>
          <a:p>
            <a:r>
              <a:rPr lang="en-SG" dirty="0"/>
              <a:t>The higher the weight the more influence it has over the total score</a:t>
            </a:r>
          </a:p>
          <a:p>
            <a:r>
              <a:rPr lang="en-SG" dirty="0"/>
              <a:t>If gender weightage is 2 and race is 1 (assuming just 2 columns)</a:t>
            </a:r>
          </a:p>
          <a:p>
            <a:pPr lvl="1"/>
            <a:r>
              <a:rPr lang="en-SG" dirty="0"/>
              <a:t>Diversity score = 2(0.5) + 1(0.53) = 1.53</a:t>
            </a:r>
          </a:p>
          <a:p>
            <a:r>
              <a:rPr lang="en-SG" dirty="0"/>
              <a:t>The absolute diversity score does not hold meaning, it has to be evaluated alongside other diversity score and its performance is relative</a:t>
            </a:r>
          </a:p>
        </p:txBody>
      </p:sp>
    </p:spTree>
    <p:extLst>
      <p:ext uri="{BB962C8B-B14F-4D97-AF65-F5344CB8AC3E}">
        <p14:creationId xmlns:p14="http://schemas.microsoft.com/office/powerpoint/2010/main" val="22537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DAE4-AA3A-451B-B02D-0DA7CAF1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D553-9DF7-4807-9FD8-A6C7BE29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6158" cy="4351338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One iteration generates one possible permutation</a:t>
            </a:r>
          </a:p>
          <a:p>
            <a:r>
              <a:rPr lang="en-SG" dirty="0"/>
              <a:t>Apart from seeding, the algorithm randomly selects people from the pool and allocate them base on the improvement of diversity they bring to the group </a:t>
            </a:r>
          </a:p>
          <a:p>
            <a:r>
              <a:rPr lang="en-SG" dirty="0"/>
              <a:t>It is possible 2 iterations has exactly the same permutation, though very unlikely</a:t>
            </a:r>
          </a:p>
          <a:p>
            <a:r>
              <a:rPr lang="en-SG" dirty="0"/>
              <a:t>Each group in the iteration is awarded a score</a:t>
            </a:r>
          </a:p>
          <a:p>
            <a:r>
              <a:rPr lang="en-SG" dirty="0"/>
              <a:t>The mean diversity score of the iteration is the mean score of all the groups, while variance is the variance of all groups </a:t>
            </a:r>
          </a:p>
          <a:p>
            <a:r>
              <a:rPr lang="en-SG" dirty="0"/>
              <a:t>We are looking for the lowest mean (greatest diversity) and lowest variance (equally balanced)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E0122-96FA-44A5-82E4-F300DB56B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786"/>
          <a:stretch/>
        </p:blipFill>
        <p:spPr>
          <a:xfrm>
            <a:off x="7704360" y="814945"/>
            <a:ext cx="3228975" cy="5609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24B8E8-50B0-4E05-8541-7A83F5CD1420}"/>
              </a:ext>
            </a:extLst>
          </p:cNvPr>
          <p:cNvSpPr txBox="1"/>
          <p:nvPr/>
        </p:nvSpPr>
        <p:spPr>
          <a:xfrm>
            <a:off x="11009535" y="1506022"/>
            <a:ext cx="118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 iteration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42EFD-89EB-4864-B460-E3103657E022}"/>
              </a:ext>
            </a:extLst>
          </p:cNvPr>
          <p:cNvSpPr/>
          <p:nvPr/>
        </p:nvSpPr>
        <p:spPr>
          <a:xfrm>
            <a:off x="7704359" y="1218590"/>
            <a:ext cx="2756995" cy="9306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826E12-03CB-46F9-8C74-B93E6473794D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10461354" y="1683904"/>
            <a:ext cx="548181" cy="678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433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704E-6E08-4CE7-8A1A-909741A6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F8B9-99CF-401D-ACD7-7532C04C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Feel free to reach out to me </a:t>
            </a:r>
          </a:p>
          <a:p>
            <a:r>
              <a:rPr lang="en-SG" dirty="0"/>
              <a:t>Wai Kin</a:t>
            </a:r>
          </a:p>
          <a:p>
            <a:r>
              <a:rPr lang="en-SG" dirty="0"/>
              <a:t>thamwaikin@u.nus.edu</a:t>
            </a:r>
          </a:p>
        </p:txBody>
      </p:sp>
    </p:spTree>
    <p:extLst>
      <p:ext uri="{BB962C8B-B14F-4D97-AF65-F5344CB8AC3E}">
        <p14:creationId xmlns:p14="http://schemas.microsoft.com/office/powerpoint/2010/main" val="2615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C9D5-E7EE-47CD-8E63-5321648F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C3C3-D44B-4249-AB07-B20116F7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Clean the data</a:t>
            </a:r>
          </a:p>
          <a:p>
            <a:pPr lvl="1"/>
            <a:r>
              <a:rPr lang="en-SG" dirty="0"/>
              <a:t>Standardize inputs like other, others, other(s) to just </a:t>
            </a:r>
            <a:r>
              <a:rPr lang="en-SG" b="1" dirty="0"/>
              <a:t>other</a:t>
            </a:r>
            <a:r>
              <a:rPr lang="en-SG" dirty="0"/>
              <a:t>, the program is unable to distinguish between the 3 elements</a:t>
            </a:r>
          </a:p>
          <a:p>
            <a:r>
              <a:rPr lang="en-SG" dirty="0"/>
              <a:t>The .exe only work on Windows</a:t>
            </a:r>
          </a:p>
          <a:p>
            <a:pPr lvl="1"/>
            <a:r>
              <a:rPr lang="en-SG" dirty="0"/>
              <a:t>The script is available for Mac users with Python pre-installed</a:t>
            </a:r>
          </a:p>
          <a:p>
            <a:pPr lvl="1"/>
            <a:r>
              <a:rPr lang="en-SG" dirty="0"/>
              <a:t>However, only .exe is available for users without Python pre-installed</a:t>
            </a:r>
          </a:p>
          <a:p>
            <a:r>
              <a:rPr lang="en-SG" dirty="0"/>
              <a:t>There are a lot of unhandled exceptions</a:t>
            </a:r>
          </a:p>
          <a:p>
            <a:pPr lvl="1"/>
            <a:r>
              <a:rPr lang="en-SG" dirty="0"/>
              <a:t>The program will not work if an error occurs</a:t>
            </a:r>
          </a:p>
          <a:p>
            <a:pPr lvl="1"/>
            <a:r>
              <a:rPr lang="en-SG" dirty="0"/>
              <a:t>Error will be reflected in the terminal </a:t>
            </a:r>
          </a:p>
          <a:p>
            <a:pPr lvl="1"/>
            <a:r>
              <a:rPr lang="en-SG" dirty="0"/>
              <a:t>Just restart the program and avoid the errors</a:t>
            </a:r>
          </a:p>
          <a:p>
            <a:pPr lvl="1"/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23289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D2FD-2570-40CB-808D-CF56DB9F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Running the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A4D8-FD41-4807-9867-61E423EB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Go to diversity_v3 &gt; </a:t>
            </a:r>
            <a:r>
              <a:rPr lang="en-SG" dirty="0" err="1"/>
              <a:t>dist</a:t>
            </a:r>
            <a:r>
              <a:rPr lang="en-SG" dirty="0"/>
              <a:t> &gt; interface.exe</a:t>
            </a:r>
          </a:p>
          <a:p>
            <a:r>
              <a:rPr lang="en-SG" dirty="0"/>
              <a:t>Double click on the .exe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256B0-8717-437A-A9F0-6CF7F36A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62" y="3429000"/>
            <a:ext cx="6848525" cy="7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D2FD-2570-40CB-808D-CF56DB9F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A4D8-FD41-4807-9867-61E423EB7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3575" cy="4351338"/>
          </a:xfrm>
        </p:spPr>
        <p:txBody>
          <a:bodyPr>
            <a:normAutofit lnSpcReduction="10000"/>
          </a:bodyPr>
          <a:lstStyle/>
          <a:p>
            <a:r>
              <a:rPr lang="en-SG" dirty="0"/>
              <a:t>Terminal appears when you run the .exe file </a:t>
            </a:r>
          </a:p>
          <a:p>
            <a:r>
              <a:rPr lang="en-SG" dirty="0"/>
              <a:t>Wait for around 15 seconds for the algorithm to load</a:t>
            </a:r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You will see a small window appear with a button that allows you to import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3E501-E817-46C4-B680-0E4514DC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1554938"/>
            <a:ext cx="5136388" cy="2862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1ABC9-2D2F-43D5-924A-AA52D682E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655" y="4940766"/>
            <a:ext cx="2024077" cy="10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7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688D-94D3-4A9C-8A38-35E0DDCF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8693-470C-424E-90DC-A9C5B329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Allows .csv, .</a:t>
            </a:r>
            <a:r>
              <a:rPr lang="en-SG" dirty="0" err="1"/>
              <a:t>xls</a:t>
            </a:r>
            <a:r>
              <a:rPr lang="en-SG" dirty="0"/>
              <a:t> and .xlsx files</a:t>
            </a:r>
          </a:p>
          <a:p>
            <a:r>
              <a:rPr lang="en-SG" dirty="0"/>
              <a:t>For Excel files, the algorithm only reads the first sheet</a:t>
            </a:r>
          </a:p>
          <a:p>
            <a:r>
              <a:rPr lang="en-SG" dirty="0"/>
              <a:t>The algorithm will read the first row as the column titles</a:t>
            </a:r>
          </a:p>
          <a:p>
            <a:r>
              <a:rPr lang="en-SG" dirty="0"/>
              <a:t>You may test it with </a:t>
            </a:r>
            <a:r>
              <a:rPr lang="en-SG"/>
              <a:t>the ‘Sample </a:t>
            </a:r>
            <a:r>
              <a:rPr lang="en-SG" dirty="0"/>
              <a:t>Import </a:t>
            </a:r>
            <a:r>
              <a:rPr lang="en-SG"/>
              <a:t>File.xlsx’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506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1C55-6C90-4735-B57C-029DC726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23A50-340F-41BA-983B-CE6092E27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79" y="1500213"/>
            <a:ext cx="5715042" cy="50435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C59B1D-3BCE-4AE6-B632-ECBA6227F764}"/>
              </a:ext>
            </a:extLst>
          </p:cNvPr>
          <p:cNvSpPr txBox="1"/>
          <p:nvPr/>
        </p:nvSpPr>
        <p:spPr>
          <a:xfrm>
            <a:off x="830305" y="1914698"/>
            <a:ext cx="151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Import Button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765DA-CF48-4A1F-AD2B-2D146A040E6B}"/>
              </a:ext>
            </a:extLst>
          </p:cNvPr>
          <p:cNvSpPr txBox="1"/>
          <p:nvPr/>
        </p:nvSpPr>
        <p:spPr>
          <a:xfrm>
            <a:off x="509455" y="3136377"/>
            <a:ext cx="151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Index Variable Column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289F0-F8FE-479C-A421-93B20F1AC4BE}"/>
              </a:ext>
            </a:extLst>
          </p:cNvPr>
          <p:cNvSpPr txBox="1"/>
          <p:nvPr/>
        </p:nvSpPr>
        <p:spPr>
          <a:xfrm>
            <a:off x="4437255" y="731565"/>
            <a:ext cx="170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Seed Variable Column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DD9F2-8F6E-41E1-9AF0-FD182383C707}"/>
              </a:ext>
            </a:extLst>
          </p:cNvPr>
          <p:cNvSpPr txBox="1"/>
          <p:nvPr/>
        </p:nvSpPr>
        <p:spPr>
          <a:xfrm>
            <a:off x="5925349" y="731564"/>
            <a:ext cx="2147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Categorical Variable Column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D582C-7689-4A76-BCBD-F1ACA2D3C9AF}"/>
              </a:ext>
            </a:extLst>
          </p:cNvPr>
          <p:cNvSpPr txBox="1"/>
          <p:nvPr/>
        </p:nvSpPr>
        <p:spPr>
          <a:xfrm>
            <a:off x="9756311" y="3136377"/>
            <a:ext cx="187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Quartile Variable Column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D1730C-60AF-465D-A537-A45D5CCE5542}"/>
              </a:ext>
            </a:extLst>
          </p:cNvPr>
          <p:cNvSpPr/>
          <p:nvPr/>
        </p:nvSpPr>
        <p:spPr>
          <a:xfrm>
            <a:off x="3286298" y="1884218"/>
            <a:ext cx="1557251" cy="43029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343DD5-7F15-4F99-B70F-9479E646686B}"/>
              </a:ext>
            </a:extLst>
          </p:cNvPr>
          <p:cNvSpPr/>
          <p:nvPr/>
        </p:nvSpPr>
        <p:spPr>
          <a:xfrm>
            <a:off x="3192087" y="2385538"/>
            <a:ext cx="814648" cy="214800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D3842D-6A9E-48DC-B243-0E6E0B5D7CD4}"/>
              </a:ext>
            </a:extLst>
          </p:cNvPr>
          <p:cNvSpPr/>
          <p:nvPr/>
        </p:nvSpPr>
        <p:spPr>
          <a:xfrm>
            <a:off x="4053127" y="2385538"/>
            <a:ext cx="768256" cy="214800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DB7892-49B1-4347-ACB1-D1F61785D22C}"/>
              </a:ext>
            </a:extLst>
          </p:cNvPr>
          <p:cNvSpPr/>
          <p:nvPr/>
        </p:nvSpPr>
        <p:spPr>
          <a:xfrm>
            <a:off x="4867775" y="2385538"/>
            <a:ext cx="2092619" cy="214800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63441E-FB1D-4C17-A030-24119841F35C}"/>
              </a:ext>
            </a:extLst>
          </p:cNvPr>
          <p:cNvSpPr/>
          <p:nvPr/>
        </p:nvSpPr>
        <p:spPr>
          <a:xfrm>
            <a:off x="6999316" y="2385538"/>
            <a:ext cx="2000598" cy="214800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55AFCD-D6B1-4756-A819-61C10524127E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2349567" y="2099364"/>
            <a:ext cx="936731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D431E5-3100-46EB-8ACF-6D112697D0F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028717" y="3459542"/>
            <a:ext cx="1163370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9AF83D-C343-49A1-9F14-AA22F3BFE315}"/>
              </a:ext>
            </a:extLst>
          </p:cNvPr>
          <p:cNvCxnSpPr>
            <a:cxnSpLocks/>
            <a:stCxn id="6" idx="1"/>
            <a:endCxn id="11" idx="0"/>
          </p:cNvCxnSpPr>
          <p:nvPr/>
        </p:nvCxnSpPr>
        <p:spPr>
          <a:xfrm>
            <a:off x="4437255" y="1054731"/>
            <a:ext cx="0" cy="133080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D80BAA-7668-40BE-BE2E-2FB14A5447B9}"/>
              </a:ext>
            </a:extLst>
          </p:cNvPr>
          <p:cNvCxnSpPr>
            <a:cxnSpLocks/>
            <a:stCxn id="7" idx="1"/>
            <a:endCxn id="12" idx="0"/>
          </p:cNvCxnSpPr>
          <p:nvPr/>
        </p:nvCxnSpPr>
        <p:spPr>
          <a:xfrm flipH="1">
            <a:off x="5914085" y="1054730"/>
            <a:ext cx="11264" cy="13308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2AE871-4330-4F50-9E71-161EAF3F2875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flipH="1" flipV="1">
            <a:off x="8999914" y="3459542"/>
            <a:ext cx="756397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1C82A27-9AAF-4D82-BCA0-8EB07515F7EA}"/>
              </a:ext>
            </a:extLst>
          </p:cNvPr>
          <p:cNvSpPr/>
          <p:nvPr/>
        </p:nvSpPr>
        <p:spPr>
          <a:xfrm>
            <a:off x="3192087" y="4553420"/>
            <a:ext cx="1392613" cy="111521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4BAB8-9685-4B79-A7AD-9C5B178C7D99}"/>
              </a:ext>
            </a:extLst>
          </p:cNvPr>
          <p:cNvSpPr/>
          <p:nvPr/>
        </p:nvSpPr>
        <p:spPr>
          <a:xfrm>
            <a:off x="3192087" y="5698813"/>
            <a:ext cx="1087813" cy="34884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DC6462-B9D3-419E-BC2B-1028476B9629}"/>
              </a:ext>
            </a:extLst>
          </p:cNvPr>
          <p:cNvSpPr/>
          <p:nvPr/>
        </p:nvSpPr>
        <p:spPr>
          <a:xfrm>
            <a:off x="3187679" y="6145564"/>
            <a:ext cx="641371" cy="31722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BA00D-1431-4955-AD6A-FE0F7F1F2A71}"/>
              </a:ext>
            </a:extLst>
          </p:cNvPr>
          <p:cNvSpPr txBox="1"/>
          <p:nvPr/>
        </p:nvSpPr>
        <p:spPr>
          <a:xfrm>
            <a:off x="542925" y="4787862"/>
            <a:ext cx="244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Number of Teams, Iterations &amp; Top Results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7E0508-300E-4251-AD32-E173728BBEE7}"/>
              </a:ext>
            </a:extLst>
          </p:cNvPr>
          <p:cNvSpPr txBox="1"/>
          <p:nvPr/>
        </p:nvSpPr>
        <p:spPr>
          <a:xfrm>
            <a:off x="542925" y="5688568"/>
            <a:ext cx="108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AB1589-2823-4150-9FD9-3435A2AA10F7}"/>
              </a:ext>
            </a:extLst>
          </p:cNvPr>
          <p:cNvSpPr txBox="1"/>
          <p:nvPr/>
        </p:nvSpPr>
        <p:spPr>
          <a:xfrm>
            <a:off x="542925" y="6119509"/>
            <a:ext cx="108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Generate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F2DAE4-8A46-4016-A413-3DAC458DFA18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2991023" y="5111027"/>
            <a:ext cx="201064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7E55FB-7327-4678-926C-DEE6C07A00B8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>
            <a:off x="1630738" y="5873234"/>
            <a:ext cx="156134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325BBB-479A-4779-824E-B17505667F26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1630738" y="6304175"/>
            <a:ext cx="1556941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6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0B6E-75D3-48D1-A4F3-D6D8C959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Index Variable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A4D-A8AA-4B83-AE95-A97C55CD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Required item</a:t>
            </a:r>
          </a:p>
          <a:p>
            <a:r>
              <a:rPr lang="en-SG" dirty="0"/>
              <a:t>Choose a column that will </a:t>
            </a:r>
            <a:r>
              <a:rPr lang="en-SG" b="1" dirty="0"/>
              <a:t>uniquely</a:t>
            </a:r>
            <a:r>
              <a:rPr lang="en-SG" dirty="0"/>
              <a:t> represent each person</a:t>
            </a:r>
          </a:p>
          <a:p>
            <a:pPr lvl="1"/>
            <a:r>
              <a:rPr lang="en-SG" dirty="0"/>
              <a:t>Unique assigned ID</a:t>
            </a:r>
          </a:p>
          <a:p>
            <a:pPr lvl="1"/>
            <a:r>
              <a:rPr lang="en-SG" dirty="0"/>
              <a:t>Matriculation number</a:t>
            </a:r>
          </a:p>
          <a:p>
            <a:pPr lvl="1"/>
            <a:r>
              <a:rPr lang="en-SG" dirty="0"/>
              <a:t>Etc</a:t>
            </a:r>
          </a:p>
          <a:p>
            <a:r>
              <a:rPr lang="en-SG" dirty="0"/>
              <a:t>Select only </a:t>
            </a:r>
            <a:r>
              <a:rPr lang="en-SG" b="1" dirty="0"/>
              <a:t>one</a:t>
            </a:r>
            <a:r>
              <a:rPr lang="en-SG" dirty="0"/>
              <a:t> option</a:t>
            </a:r>
          </a:p>
        </p:txBody>
      </p:sp>
    </p:spTree>
    <p:extLst>
      <p:ext uri="{BB962C8B-B14F-4D97-AF65-F5344CB8AC3E}">
        <p14:creationId xmlns:p14="http://schemas.microsoft.com/office/powerpoint/2010/main" val="420646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52C1-04E0-4B68-BDC5-B6D5F489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Seed Variable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C653-832E-4FEA-9AC0-443B64F2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Optional item</a:t>
            </a:r>
          </a:p>
          <a:p>
            <a:r>
              <a:rPr lang="en-SG" dirty="0"/>
              <a:t>To seed, select only one </a:t>
            </a:r>
            <a:r>
              <a:rPr lang="en-SG" b="1" dirty="0"/>
              <a:t>continuous</a:t>
            </a:r>
            <a:r>
              <a:rPr lang="en-SG" dirty="0"/>
              <a:t> variable</a:t>
            </a:r>
          </a:p>
          <a:p>
            <a:pPr lvl="1"/>
            <a:r>
              <a:rPr lang="en-SG" dirty="0"/>
              <a:t>Everyone will be sorted in descending order by the selected variable</a:t>
            </a:r>
          </a:p>
          <a:p>
            <a:pPr lvl="1"/>
            <a:r>
              <a:rPr lang="en-SG" dirty="0"/>
              <a:t>The first </a:t>
            </a:r>
            <a:r>
              <a:rPr lang="en-SG" i="1" dirty="0"/>
              <a:t>x </a:t>
            </a:r>
            <a:r>
              <a:rPr lang="en-SG" dirty="0"/>
              <a:t>number of people will be seeded into </a:t>
            </a:r>
            <a:r>
              <a:rPr lang="en-SG" i="1" dirty="0"/>
              <a:t>x </a:t>
            </a:r>
            <a:r>
              <a:rPr lang="en-SG" dirty="0"/>
              <a:t>number of groups</a:t>
            </a:r>
            <a:endParaRPr lang="en-SG" i="1" dirty="0"/>
          </a:p>
          <a:p>
            <a:r>
              <a:rPr lang="en-SG" dirty="0"/>
              <a:t>Without seed, do not select any (uncheck all)</a:t>
            </a:r>
          </a:p>
          <a:p>
            <a:pPr lvl="1"/>
            <a:r>
              <a:rPr lang="en-SG" dirty="0"/>
              <a:t>The first </a:t>
            </a:r>
            <a:r>
              <a:rPr lang="en-SG" i="1" dirty="0"/>
              <a:t>x</a:t>
            </a:r>
            <a:r>
              <a:rPr lang="en-SG" dirty="0"/>
              <a:t> number of people will be randomly selected for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65492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F562-C92E-4FCA-B5EF-074025D2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Categorical Variable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16CC-BBEC-4FDE-B2C9-94CE2020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Select discrete variables only</a:t>
            </a:r>
          </a:p>
          <a:p>
            <a:pPr lvl="1"/>
            <a:r>
              <a:rPr lang="en-SG" dirty="0"/>
              <a:t>Gender</a:t>
            </a:r>
          </a:p>
          <a:p>
            <a:pPr lvl="1"/>
            <a:r>
              <a:rPr lang="en-SG" dirty="0"/>
              <a:t>Ethnicity</a:t>
            </a:r>
          </a:p>
          <a:p>
            <a:pPr lvl="1"/>
            <a:r>
              <a:rPr lang="en-SG" dirty="0"/>
              <a:t>Race</a:t>
            </a:r>
          </a:p>
          <a:p>
            <a:pPr lvl="1"/>
            <a:r>
              <a:rPr lang="en-SG" dirty="0"/>
              <a:t>Nationality</a:t>
            </a:r>
          </a:p>
          <a:p>
            <a:pPr lvl="1"/>
            <a:r>
              <a:rPr lang="en-SG" dirty="0"/>
              <a:t>Etc</a:t>
            </a:r>
          </a:p>
          <a:p>
            <a:r>
              <a:rPr lang="en-SG" dirty="0"/>
              <a:t>The corresponding textbox to the right of the checkbox is the weights assigned to the variable</a:t>
            </a:r>
          </a:p>
          <a:p>
            <a:pPr lvl="1"/>
            <a:r>
              <a:rPr lang="en-SG" dirty="0"/>
              <a:t>Only read integers</a:t>
            </a:r>
          </a:p>
          <a:p>
            <a:pPr lvl="1"/>
            <a:r>
              <a:rPr lang="en-SG" dirty="0"/>
              <a:t>If option is chosen but no number is assigned, default = 1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056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1205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Graphik</vt:lpstr>
      <vt:lpstr>Office Theme</vt:lpstr>
      <vt:lpstr>Group Sorter</vt:lpstr>
      <vt:lpstr>Disclaimer</vt:lpstr>
      <vt:lpstr>Running the Executable</vt:lpstr>
      <vt:lpstr>Terminal</vt:lpstr>
      <vt:lpstr>Import Button</vt:lpstr>
      <vt:lpstr>Interface</vt:lpstr>
      <vt:lpstr>Index Variable Column</vt:lpstr>
      <vt:lpstr>Seed Variable Column</vt:lpstr>
      <vt:lpstr>Categorical Variable Columns</vt:lpstr>
      <vt:lpstr>Quartile Variable Columns</vt:lpstr>
      <vt:lpstr>Number of Teams, Iterations &amp; Top Results</vt:lpstr>
      <vt:lpstr>Export Button</vt:lpstr>
      <vt:lpstr>Terminal</vt:lpstr>
      <vt:lpstr>Algorithm</vt:lpstr>
      <vt:lpstr>Algorithm</vt:lpstr>
      <vt:lpstr>Algorithm</vt:lpstr>
      <vt:lpstr>Weights</vt:lpstr>
      <vt:lpstr>Iterations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 Kin Tham</dc:creator>
  <cp:lastModifiedBy>Wai Kin Tham</cp:lastModifiedBy>
  <cp:revision>117</cp:revision>
  <dcterms:created xsi:type="dcterms:W3CDTF">2020-01-04T01:44:13Z</dcterms:created>
  <dcterms:modified xsi:type="dcterms:W3CDTF">2020-01-05T02:29:43Z</dcterms:modified>
</cp:coreProperties>
</file>