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T Sans Narrow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rituenhantao.io/tu-dien-thuat-ngu/decision-tree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fed647ff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fed647ff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1df3e8a1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71df3e8a1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71df3e8a1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71df3e8a1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fed647ff_1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fed647ff_1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71df3e8a1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71df3e8a1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71df3e8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71df3e8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fed647ff_1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fed647ff_1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fed647ff_10_2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fed647ff_10_2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71df3e8a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71df3e8a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1df3e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1df3e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59c13a9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59c13a9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fed647ff_1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fed647ff_1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59c13a9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59c13a9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59c13a9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59c13a9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59c13a9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59c13a9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9c13a9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59c13a9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9c13a9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59c13a9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111111"/>
                </a:solidFill>
                <a:highlight>
                  <a:srgbClr val="FFFFFF"/>
                </a:highlight>
              </a:rPr>
              <a:t>Cây quyết định (</a:t>
            </a:r>
            <a:r>
              <a:rPr lang="vi" sz="1600" u="sng">
                <a:solidFill>
                  <a:schemeClr val="hlink"/>
                </a:solidFill>
                <a:highlight>
                  <a:srgbClr val="FFFFFF"/>
                </a:highlight>
                <a:hlinkClick r:id="rId2"/>
              </a:rPr>
              <a:t>Decision Tree</a:t>
            </a:r>
            <a:r>
              <a:rPr lang="vi" sz="1600">
                <a:solidFill>
                  <a:srgbClr val="111111"/>
                </a:solidFill>
                <a:highlight>
                  <a:srgbClr val="FFFFFF"/>
                </a:highlight>
              </a:rPr>
              <a:t>) là một cây phân cấp có cấu trúc được dùng để phân lớp các đối tượng dựa vào dãy các luật.</a:t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9c13a92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59c13a92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9c13a92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59c13a92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59c13a92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59c13a92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9c13a929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9c13a92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71133c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71133c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6fed647ff_1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6fed647ff_1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2d72e36e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2d72e36e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1df3e8a1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1df3e8a1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fed647ff_1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fed647ff_1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fed647ff_1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fed647ff_1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1df3e8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1df3e8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71df3e8a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71df3e8a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ố cục tùy chỉnh 1">
  <p:cSld name="AUTO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65" name="Google Shape;65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ajyellow46/wine-qualit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23551" cy="95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724200" y="3326575"/>
            <a:ext cx="541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TEACHER INSTRUCTIONS:  QUÁCH ĐÌNH HOÀNG</a:t>
            </a:r>
            <a:endParaRPr i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SUBJECTS: PROGRAMMING R FOR ANALYSIS</a:t>
            </a:r>
            <a:endParaRPr i="1" sz="1800">
              <a:solidFill>
                <a:schemeClr val="dk2"/>
              </a:solidFill>
              <a:highlight>
                <a:srgbClr val="F8F9FA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719400" y="1982175"/>
            <a:ext cx="821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Analysis and Prediction of Wine Quality</a:t>
            </a:r>
            <a:endParaRPr i="1" sz="2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53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Factor linkage analysis into quality wine</a:t>
            </a:r>
            <a:endParaRPr sz="253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40">
              <a:solidFill>
                <a:schemeClr val="dk2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75" y="1577413"/>
            <a:ext cx="6858500" cy="26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53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Factor linkage analysis into quality wine</a:t>
            </a:r>
            <a:endParaRPr sz="253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40">
              <a:solidFill>
                <a:schemeClr val="dk2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75" y="1376688"/>
            <a:ext cx="7620000" cy="30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Factor linkage analysis into quality wine</a:t>
            </a:r>
            <a:endParaRPr sz="30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88" y="1152425"/>
            <a:ext cx="7076025" cy="34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Factor linkage analysis into quality wine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4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vi" sz="2095"/>
              <a:t>Summary:</a:t>
            </a:r>
            <a:endParaRPr sz="194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51790" lvl="0" marL="457200" marR="3810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Clr>
                <a:srgbClr val="111111"/>
              </a:buClr>
              <a:buSzPts val="1940"/>
              <a:buChar char="●"/>
            </a:pPr>
            <a:r>
              <a:rPr lang="vi" sz="1940">
                <a:solidFill>
                  <a:srgbClr val="111111"/>
                </a:solidFill>
                <a:highlight>
                  <a:srgbClr val="FFFFFF"/>
                </a:highlight>
              </a:rPr>
              <a:t>Most wines are of average quality and few are good or bad</a:t>
            </a:r>
            <a:endParaRPr sz="194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51790" lvl="0" marL="457200" marR="38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40"/>
              <a:buChar char="●"/>
            </a:pPr>
            <a:r>
              <a:rPr lang="vi" sz="1940">
                <a:solidFill>
                  <a:srgbClr val="111111"/>
                </a:solidFill>
                <a:highlight>
                  <a:srgbClr val="FFFFFF"/>
                </a:highlight>
              </a:rPr>
              <a:t>Variable alcohol, density has a high influence on variable quality</a:t>
            </a:r>
            <a:endParaRPr sz="194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5179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40"/>
              <a:buChar char="●"/>
            </a:pPr>
            <a:r>
              <a:rPr lang="vi" sz="2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alcohol have a proportional relationship with quality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Char char="●"/>
            </a:pPr>
            <a:r>
              <a:rPr lang="vi" sz="2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density have a inverse  relationship with quality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94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marR="38100" rtl="0" algn="l">
              <a:lnSpc>
                <a:spcPct val="108571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32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4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marR="38100" rtl="0" algn="l">
              <a:lnSpc>
                <a:spcPct val="108571"/>
              </a:lnSpc>
              <a:spcBef>
                <a:spcPts val="13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327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3810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4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4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3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0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209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1071450" y="1682348"/>
            <a:ext cx="7136700" cy="16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k-Nearest Neighbors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Modeling Regression on Train set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650" y="1152425"/>
            <a:ext cx="5470126" cy="37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</a:t>
            </a:r>
            <a:r>
              <a:rPr lang="vi"/>
              <a:t>isualization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6491100" y="2319775"/>
            <a:ext cx="2270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/>
              <a:t>minimum MAE value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0.4561397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6580650" y="196662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vi"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973132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Model Evaluation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25" y="1720925"/>
            <a:ext cx="4626100" cy="29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904650" y="1190375"/>
            <a:ext cx="73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latin typeface="Open Sans"/>
                <a:ea typeface="Open Sans"/>
                <a:cs typeface="Open Sans"/>
                <a:sym typeface="Open Sans"/>
              </a:rPr>
              <a:t>Loess r-squared variable importance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Model Evaluation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783000" y="1152425"/>
            <a:ext cx="75780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vi" sz="5780">
                <a:solidFill>
                  <a:srgbClr val="000000"/>
                </a:solidFill>
                <a:highlight>
                  <a:schemeClr val="lt1"/>
                </a:highlight>
              </a:rPr>
              <a:t>Summary of Actual:</a:t>
            </a:r>
            <a:endParaRPr b="1" sz="578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587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587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vi" sz="5356">
                <a:solidFill>
                  <a:srgbClr val="000000"/>
                </a:solidFill>
                <a:highlight>
                  <a:schemeClr val="lt1"/>
                </a:highlight>
              </a:rPr>
              <a:t>Summary of Predicted:</a:t>
            </a:r>
            <a:endParaRPr b="1" sz="5356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982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vi" sz="4829">
                <a:solidFill>
                  <a:srgbClr val="000000"/>
                </a:solidFill>
                <a:highlight>
                  <a:schemeClr val="lt1"/>
                </a:highlight>
              </a:rPr>
              <a:t>Comment: </a:t>
            </a:r>
            <a:r>
              <a:rPr lang="vi" sz="4955">
                <a:solidFill>
                  <a:srgbClr val="000000"/>
                </a:solidFill>
                <a:highlight>
                  <a:schemeClr val="lt1"/>
                </a:highlight>
              </a:rPr>
              <a:t>From the summaries above, it is obvious that the model does really bad at estimating the bad and the really good wine.</a:t>
            </a:r>
            <a:endParaRPr b="1" sz="505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2982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550" y="1576950"/>
            <a:ext cx="4888651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363" y="2910575"/>
            <a:ext cx="4989025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Model Evaluation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908550" y="1509357"/>
            <a:ext cx="7326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latin typeface="Open Sans"/>
                <a:ea typeface="Open Sans"/>
                <a:cs typeface="Open Sans"/>
                <a:sym typeface="Open Sans"/>
              </a:rPr>
              <a:t>MAE:</a:t>
            </a:r>
            <a:r>
              <a:rPr lang="vi" sz="2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>
                <a:latin typeface="Open Sans"/>
                <a:ea typeface="Open Sans"/>
                <a:cs typeface="Open Sans"/>
                <a:sym typeface="Open Sans"/>
              </a:rPr>
              <a:t>[1] 0.4427245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908550" y="2830725"/>
            <a:ext cx="7481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Comment:</a:t>
            </a:r>
            <a:r>
              <a:rPr lang="vi" sz="1900"/>
              <a:t> </a:t>
            </a:r>
            <a:r>
              <a:rPr lang="vi" sz="1900"/>
              <a:t>An MAE of 0,44 is acceptable given MAE is from a scale of 0 to 10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Team member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STT ID 			Full name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30 	19133032 	Nguyễn Thị Mỹ Linh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42 	19133046 	Lê Thị Thanh Phương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43 	19133003 	Nguyễn Duy Phước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/>
              <a:t>49 	19133051 	Võ Thị Ngọc Thắm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Linear Regression</a:t>
            </a:r>
            <a:endParaRPr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Model on training data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5693700" y="2285150"/>
            <a:ext cx="2983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R-squared = 0.28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latin typeface="Times New Roman"/>
                <a:ea typeface="Times New Roman"/>
                <a:cs typeface="Times New Roman"/>
                <a:sym typeface="Times New Roman"/>
              </a:rPr>
              <a:t>MSE = 0.53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00" y="1152425"/>
            <a:ext cx="473882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5844075" y="1229050"/>
            <a:ext cx="317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R-squared = 0.25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latin typeface="Times New Roman"/>
                <a:ea typeface="Times New Roman"/>
                <a:cs typeface="Times New Roman"/>
                <a:sym typeface="Times New Roman"/>
              </a:rPr>
              <a:t>MSE = 0.56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92100"/>
            <a:ext cx="543877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/>
        </p:nvSpPr>
        <p:spPr>
          <a:xfrm>
            <a:off x="3601775" y="2900425"/>
            <a:ext cx="43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 quality ≈ 2.9 - 1.26 volatile.acidity  + 0.31 alcohol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3640150" y="3468750"/>
            <a:ext cx="473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21B3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vi" sz="1000">
                <a:solidFill>
                  <a:srgbClr val="021B3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he alcohol coefficient suggests that for every 1  increase in alcohol, holding all </a:t>
            </a:r>
            <a:r>
              <a:rPr lang="vi" sz="1000">
                <a:solidFill>
                  <a:srgbClr val="021B3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other predictors constant, we can expect an increase of 0.3 quality units, on </a:t>
            </a:r>
            <a:r>
              <a:rPr lang="vi" sz="1000">
                <a:solidFill>
                  <a:srgbClr val="021B3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average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5"/>
          <p:cNvSpPr txBox="1"/>
          <p:nvPr/>
        </p:nvSpPr>
        <p:spPr>
          <a:xfrm>
            <a:off x="3640150" y="4161300"/>
            <a:ext cx="499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21B3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volatile.acidity coefficient suggests that for every 1  decrease in volatile.acidityl , holding all other predictors constant, we can expect an increase of 1.26 quality units, on average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132050" y="189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Model on Test data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5219150" y="973850"/>
            <a:ext cx="3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4075100" y="1374050"/>
            <a:ext cx="369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Results on the test set are not significantly different from on the train set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4075100" y="2670725"/>
            <a:ext cx="475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Indicating clear evidence of a relationship between predictors and quality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3838725" y="2316475"/>
            <a:ext cx="53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1. Is there a relationship between quality and </a:t>
            </a:r>
            <a:r>
              <a:rPr lang="vi">
                <a:latin typeface="Open Sans"/>
                <a:ea typeface="Open Sans"/>
                <a:cs typeface="Open Sans"/>
                <a:sym typeface="Open Sans"/>
              </a:rPr>
              <a:t>predictors </a:t>
            </a:r>
            <a:r>
              <a:rPr lang="vi"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3838725" y="3403775"/>
            <a:ext cx="38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2. Is the relationship linear?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122375" y="3803975"/>
            <a:ext cx="17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Not good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9550"/>
            <a:ext cx="3154914" cy="394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Decsion Tree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3188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 Training (Regression Tree)</a:t>
            </a:r>
            <a:endParaRPr sz="3188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99160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203875" y="78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vi" sz="3144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Visualizing Decision Trees</a:t>
            </a:r>
            <a:endParaRPr sz="3144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88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25" y="1002875"/>
            <a:ext cx="592099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203875" y="78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3188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 Evaluation</a:t>
            </a:r>
            <a:endParaRPr sz="3188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3144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88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/>
        </p:nvSpPr>
        <p:spPr>
          <a:xfrm>
            <a:off x="332625" y="785800"/>
            <a:ext cx="364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vi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Summary of Predicted 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25" y="1460750"/>
            <a:ext cx="52077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/>
        </p:nvSpPr>
        <p:spPr>
          <a:xfrm>
            <a:off x="332625" y="3095550"/>
            <a:ext cx="364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vi" sz="23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Summary of Actual</a:t>
            </a:r>
            <a:r>
              <a:rPr b="1" lang="vi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25" y="3634350"/>
            <a:ext cx="5207776" cy="1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/>
        </p:nvSpPr>
        <p:spPr>
          <a:xfrm>
            <a:off x="5917325" y="1460750"/>
            <a:ext cx="29700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latin typeface="Open Sans"/>
                <a:ea typeface="Open Sans"/>
                <a:cs typeface="Open Sans"/>
                <a:sym typeface="Open Sans"/>
              </a:rPr>
              <a:t>Comment : </a:t>
            </a:r>
            <a:r>
              <a:rPr lang="vi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From the summaries above, it is obvious that the model does really bad at estimating the bad and the really good wine.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203875" y="78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3188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Model Evaluation</a:t>
            </a:r>
            <a:endParaRPr sz="3188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3144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144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88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60000"/>
              </a:lnSpc>
              <a:spcBef>
                <a:spcPts val="23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397200" y="812575"/>
            <a:ext cx="430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vi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Mean Absolute Error (MAE):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00" y="1419075"/>
            <a:ext cx="52863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1"/>
          <p:cNvSpPr txBox="1"/>
          <p:nvPr/>
        </p:nvSpPr>
        <p:spPr>
          <a:xfrm>
            <a:off x="375450" y="3671475"/>
            <a:ext cx="83931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vi" sz="2100"/>
              <a:t>Comment:</a:t>
            </a:r>
            <a:r>
              <a:rPr lang="vi" sz="2100"/>
              <a:t> </a:t>
            </a:r>
            <a:r>
              <a:rPr lang="vi" sz="2100"/>
              <a:t>An MAE of 0.6 is </a:t>
            </a:r>
            <a:r>
              <a:rPr b="1" lang="vi" sz="2100"/>
              <a:t>acceptable</a:t>
            </a:r>
            <a:r>
              <a:rPr lang="vi" sz="2100"/>
              <a:t> given MAE is from a scale of 0 to 10 .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3640"/>
              <a:t>Summary :</a:t>
            </a:r>
            <a:endParaRPr sz="3640"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529150" y="1232100"/>
            <a:ext cx="795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vi" sz="2100"/>
              <a:t>According to 3 models KNN is the best model in predicting wine quality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vi" sz="2100"/>
              <a:t>The important variables in the model : Alcohol, density, volatility.acidity, chloride.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23"/>
              <a:t>Link dataset</a:t>
            </a:r>
            <a:r>
              <a:rPr lang="vi"/>
              <a:t> : </a:t>
            </a:r>
            <a:r>
              <a:rPr lang="vi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https://www.kaggle.com/rajyellow46/wine-quality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33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two datasets are related to red and white variants of the Portuguese "Vinho Verde" wine. The reference [Cortez et al., 2009]. Due to privacy and logistic issues, only physicochemical (inputs) and sensory (the output) variables are available (e.g. there is no data about grape types, wine brand, wine selling price,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vi"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sets</a:t>
            </a:r>
            <a:endParaRPr sz="3200">
              <a:solidFill>
                <a:srgbClr val="202124"/>
              </a:solidFill>
              <a:highlight>
                <a:srgbClr val="F8F9FA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27843"/>
              <a:buFont typeface="Arial"/>
              <a:buNone/>
            </a:pPr>
            <a:r>
              <a:rPr lang="vi"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 to data sets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821450" y="1289050"/>
            <a:ext cx="77088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Dataset have 13 col and 6497 row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1 "type"          			7 "free.sulfur.dioxide"      	13 "quality"	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2 "fixed.acidity" 			8 "total.sulfur.dioxide"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3 "volatile.acidity" 		9 "density"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4 "citric.acid"   			10 "pH"       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5 "residual.sugar"    		11 "sulphates" 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6 "chlorides" 			12 "alcohol"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518600" y="432048"/>
            <a:ext cx="57408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Test data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518600" y="1737325"/>
            <a:ext cx="71430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Checking the data shows that there are 38 null values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>
                <a:solidFill>
                  <a:schemeClr val="dk2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ANALYSIS GOAL</a:t>
            </a:r>
            <a:endParaRPr sz="3000">
              <a:solidFill>
                <a:schemeClr val="dk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711350"/>
            <a:ext cx="85206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6277"/>
              <a:t>Factor linkage analysis into quality wine</a:t>
            </a:r>
            <a:endParaRPr sz="6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6277"/>
              <a:t>Use the model(</a:t>
            </a:r>
            <a:r>
              <a:rPr b="1" i="1" lang="vi" sz="6277"/>
              <a:t>k-Nearest Neighbors, Linear Regression, Decsion</a:t>
            </a:r>
            <a:r>
              <a:rPr b="1" lang="vi" sz="6277"/>
              <a:t> Tree</a:t>
            </a:r>
            <a:r>
              <a:rPr lang="vi" sz="6277"/>
              <a:t>) to predict wine quality</a:t>
            </a:r>
            <a:endParaRPr sz="62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88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 sz="2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Factor linkage analysis into quality wine</a:t>
            </a:r>
            <a:endParaRPr sz="4300">
              <a:solidFill>
                <a:schemeClr val="dk2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6275"/>
            <a:ext cx="7615450" cy="327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11700" y="4084075"/>
            <a:ext cx="8635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vi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Wine quality appear to follow a fairly normal bell shaped distribution</a:t>
            </a:r>
            <a:endParaRPr sz="16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vi" sz="16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implies most wines are of average quality and few are good or bad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Factor linkage analysis into quality wine</a:t>
            </a:r>
            <a:endParaRPr sz="32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00" y="1152425"/>
            <a:ext cx="5973132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6417850" y="1504675"/>
            <a:ext cx="2287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>
                <a:solidFill>
                  <a:srgbClr val="202124"/>
                </a:solidFill>
                <a:highlight>
                  <a:srgbClr val="F8F9FA"/>
                </a:highlight>
              </a:rPr>
              <a:t>-&gt;covariate relationship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 sz="2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Factor linkage analysis into quality wine</a:t>
            </a:r>
            <a:endParaRPr sz="2700"/>
          </a:p>
        </p:txBody>
      </p:sp>
      <p:sp>
        <p:nvSpPr>
          <p:cNvPr id="125" name="Google Shape;125;p22"/>
          <p:cNvSpPr txBox="1"/>
          <p:nvPr/>
        </p:nvSpPr>
        <p:spPr>
          <a:xfrm>
            <a:off x="6939875" y="1642850"/>
            <a:ext cx="1750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>
                <a:solidFill>
                  <a:srgbClr val="202124"/>
                </a:solidFill>
                <a:highlight>
                  <a:srgbClr val="F8F9FA"/>
                </a:highlight>
              </a:rPr>
              <a:t>-&gt; inverse relationship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50" y="1642850"/>
            <a:ext cx="5330925" cy="23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