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4"/>
  </p:sldMasterIdLst>
  <p:notesMasterIdLst>
    <p:notesMasterId r:id="rId21"/>
  </p:notesMasterIdLst>
  <p:sldIdLst>
    <p:sldId id="256" r:id="rId5"/>
    <p:sldId id="265" r:id="rId6"/>
    <p:sldId id="299" r:id="rId7"/>
    <p:sldId id="261" r:id="rId8"/>
    <p:sldId id="300" r:id="rId9"/>
    <p:sldId id="263" r:id="rId10"/>
    <p:sldId id="301" r:id="rId11"/>
    <p:sldId id="262" r:id="rId12"/>
    <p:sldId id="302" r:id="rId13"/>
    <p:sldId id="303" r:id="rId14"/>
    <p:sldId id="298" r:id="rId15"/>
    <p:sldId id="258" r:id="rId16"/>
    <p:sldId id="268" r:id="rId17"/>
    <p:sldId id="294" r:id="rId18"/>
    <p:sldId id="296" r:id="rId19"/>
    <p:sldId id="290" r:id="rId20"/>
  </p:sldIdLst>
  <p:sldSz cx="9144000" cy="5143500" type="screen16x9"/>
  <p:notesSz cx="6858000" cy="9144000"/>
  <p:embeddedFontLst>
    <p:embeddedFont>
      <p:font typeface="Jua" panose="020B0604020202020204" charset="-127"/>
      <p:regular r:id="rId22"/>
    </p:embeddedFont>
    <p:embeddedFont>
      <p:font typeface="Cambria Math" panose="02040503050406030204" pitchFamily="18" charset="0"/>
      <p:regular r:id="rId23"/>
    </p:embeddedFont>
    <p:embeddedFont>
      <p:font typeface="Overpass" panose="020B0604020202020204" charset="0"/>
      <p:regular r:id="rId24"/>
      <p:bold r:id="rId25"/>
      <p:italic r:id="rId26"/>
      <p:boldItalic r:id="rId27"/>
    </p:embeddedFont>
    <p:embeddedFont>
      <p:font typeface="Oxanium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557EE-66FB-2B94-5A3E-07B83C2E597F}" v="7" dt="2021-12-07T14:42:12.796"/>
    <p1510:client id="{9E01B604-AA4C-4BCF-94F3-8D9751DCEAD5}" v="1312" dt="2021-12-07T17:05:23.811"/>
    <p1510:client id="{B2102603-FE65-40F7-AC32-73F7BCD75B5D}" v="2551" dt="2021-12-07T17:11:09.829"/>
  </p1510:revLst>
</p1510:revInfo>
</file>

<file path=ppt/tableStyles.xml><?xml version="1.0" encoding="utf-8"?>
<a:tblStyleLst xmlns:a="http://schemas.openxmlformats.org/drawingml/2006/main" def="{2C8DBCFC-5C14-4D27-90E0-4056C1CD3D9E}">
  <a:tblStyle styleId="{2C8DBCFC-5C14-4D27-90E0-4056C1CD3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f0710f2cc8_0_1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f0710f2cc8_0_1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0710f2cc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0710f2cc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f0710f2cc8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f0710f2cc8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8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08a788ee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08a788ee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f08a788ee6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f08a788ee6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38625" y="-86000"/>
            <a:ext cx="9277700" cy="540918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3925025" y="3203013"/>
            <a:ext cx="3216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198425" y="-124600"/>
            <a:ext cx="9393725" cy="5424592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3924975" y="1898032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3924975" y="4018388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65" r:id="rId6"/>
    <p:sldLayoutId id="2147483670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3524898" cy="1013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FUNCTION</a:t>
            </a:r>
            <a:endParaRPr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ADE4B-267A-42E3-9E07-7AB8EB110993}"/>
              </a:ext>
            </a:extLst>
          </p:cNvPr>
          <p:cNvSpPr txBox="1"/>
          <p:nvPr/>
        </p:nvSpPr>
        <p:spPr>
          <a:xfrm>
            <a:off x="2795552" y="1989030"/>
            <a:ext cx="574628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สิ่งที่แสดงถึงความสัมพันธ์ระหว่างตัวแปร 2 ตัวแปร</a:t>
            </a:r>
            <a:b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</a:b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ช่วยแสดงถึงพฤติกรรมของตัวแปรหนึ่งที่มีผลกับอีกตัวแปรทำให้เราสามารถทำนายค่าของตัวแปรในฟังก์ชันได้ </a:t>
            </a: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  <a:p>
            <a:endParaRPr lang="th-TH" sz="1600" dirty="0">
              <a:solidFill>
                <a:schemeClr val="bg1"/>
              </a:solidFill>
              <a:latin typeface="Overpass" panose="020B0604020202020204" charset="0"/>
            </a:endParaRPr>
          </a:p>
          <a:p>
            <a:pPr algn="ctr"/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ซึ่งฟังก์ชันสามารถูกแบ่งออกไปได้หลายชนิด </a:t>
            </a:r>
            <a:b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</a:b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ตามพฤติกรรมและชนิดของความสัมพันธ์ของตัวแปร</a:t>
            </a: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pic>
        <p:nvPicPr>
          <p:cNvPr id="11266" name="Picture 2" descr="Relations free icon">
            <a:extLst>
              <a:ext uri="{FF2B5EF4-FFF2-40B4-BE49-F238E27FC236}">
                <a16:creationId xmlns:a16="http://schemas.microsoft.com/office/drawing/2014/main" id="{84FA0AD7-44CF-4854-87D3-AC3E35BA6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0" y="2342972"/>
            <a:ext cx="1600439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E39B68-4B69-46DC-866C-380BDF63E978}"/>
              </a:ext>
            </a:extLst>
          </p:cNvPr>
          <p:cNvSpPr txBox="1"/>
          <p:nvPr/>
        </p:nvSpPr>
        <p:spPr>
          <a:xfrm>
            <a:off x="4750419" y="4824951"/>
            <a:ext cx="4393581" cy="318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chemeClr val="bg1"/>
                </a:solidFill>
                <a:latin typeface="Overpass" panose="020B0604020202020204" charset="0"/>
              </a:rPr>
              <a:t>ที่มา</a:t>
            </a:r>
            <a:r>
              <a:rPr lang="en-US" sz="1050" dirty="0">
                <a:solidFill>
                  <a:schemeClr val="bg1"/>
                </a:solidFill>
                <a:latin typeface="Overpass" panose="020B0604020202020204" charset="0"/>
              </a:rPr>
              <a:t>: https://studiousguy.com/real-life-examples-normal-distribution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75CEA0-C1A8-410D-A0E5-114862AA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06151"/>
            <a:ext cx="7704000" cy="634500"/>
          </a:xfrm>
        </p:spPr>
        <p:txBody>
          <a:bodyPr/>
          <a:lstStyle/>
          <a:p>
            <a:r>
              <a:rPr lang="en-US" sz="3100" dirty="0"/>
              <a:t>Gaussian Function in real life</a:t>
            </a:r>
          </a:p>
        </p:txBody>
      </p:sp>
      <p:pic>
        <p:nvPicPr>
          <p:cNvPr id="10242" name="Picture 2" descr="Rolling a Dice- normal distribution curve">
            <a:extLst>
              <a:ext uri="{FF2B5EF4-FFF2-40B4-BE49-F238E27FC236}">
                <a16:creationId xmlns:a16="http://schemas.microsoft.com/office/drawing/2014/main" id="{A232094B-6BE6-481A-971D-15A22848A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9" y="1552970"/>
            <a:ext cx="3689505" cy="27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F60133-C519-4190-844E-D2DED5E3D980}"/>
              </a:ext>
            </a:extLst>
          </p:cNvPr>
          <p:cNvSpPr txBox="1"/>
          <p:nvPr/>
        </p:nvSpPr>
        <p:spPr>
          <a:xfrm>
            <a:off x="4572000" y="1965430"/>
            <a:ext cx="3987491" cy="1212640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latin typeface="Overpass" panose="020B0604020202020204" charset="0"/>
              </a:rPr>
              <a:t>การทอยลูกเต๋า 2 ลูก</a:t>
            </a:r>
          </a:p>
          <a:p>
            <a:r>
              <a:rPr lang="th-TH" sz="1800" dirty="0">
                <a:solidFill>
                  <a:schemeClr val="bg1"/>
                </a:solidFill>
                <a:latin typeface="Overpass" panose="020B0604020202020204" charset="0"/>
              </a:rPr>
              <a:t>สามารถวิเคราะห์โอกาสของผลรวมลูกเต๋า</a:t>
            </a:r>
          </a:p>
          <a:p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โดยใช้ </a:t>
            </a:r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Gaussian Function </a:t>
            </a: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ในการวิเคราะห์ได้</a:t>
            </a: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3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5C02E182-D8EA-4EC0-95DA-F5493C8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17" y="296974"/>
            <a:ext cx="4171427" cy="609796"/>
          </a:xfrm>
        </p:spPr>
        <p:txBody>
          <a:bodyPr/>
          <a:lstStyle/>
          <a:p>
            <a:pPr algn="l"/>
            <a:r>
              <a:rPr lang="en-US" sz="2800"/>
              <a:t>Sinusoidal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E9702C-6779-42CB-90F9-66E0B12D9934}"/>
                  </a:ext>
                </a:extLst>
              </p:cNvPr>
              <p:cNvSpPr txBox="1"/>
              <p:nvPr/>
            </p:nvSpPr>
            <p:spPr>
              <a:xfrm>
                <a:off x="1660209" y="1840018"/>
                <a:ext cx="4016535" cy="8556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h-TH" sz="1600" dirty="0">
                    <a:solidFill>
                      <a:schemeClr val="bg1"/>
                    </a:solidFill>
                  </a:rPr>
                  <a:t>รูปแบบสมการทั่วไป</a:t>
                </a:r>
                <a:r>
                  <a:rPr lang="en-US" sz="16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𝑓𝑡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Overpass" panose="020B06040202020202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/>
                  </a:solidFill>
                  <a:latin typeface="Overpass" panose="020B060402020202020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E9702C-6779-42CB-90F9-66E0B12D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09" y="1840018"/>
                <a:ext cx="4016535" cy="855619"/>
              </a:xfrm>
              <a:prstGeom prst="rect">
                <a:avLst/>
              </a:prstGeom>
              <a:blipFill>
                <a:blip r:embed="rId2"/>
                <a:stretch>
                  <a:fillRect l="-4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0" descr="Play free icon">
            <a:extLst>
              <a:ext uri="{FF2B5EF4-FFF2-40B4-BE49-F238E27FC236}">
                <a16:creationId xmlns:a16="http://schemas.microsoft.com/office/drawing/2014/main" id="{DD3615E8-58F9-4820-8C4E-809D568C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3" y="189891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9F54D081-1424-4D0A-ABAA-A1FC44CA4418}"/>
              </a:ext>
            </a:extLst>
          </p:cNvPr>
          <p:cNvSpPr txBox="1">
            <a:spLocks/>
          </p:cNvSpPr>
          <p:nvPr/>
        </p:nvSpPr>
        <p:spPr>
          <a:xfrm>
            <a:off x="830017" y="2454291"/>
            <a:ext cx="5972227" cy="60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14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l"/>
            <a:r>
              <a:rPr lang="th-TH" sz="1800" b="0" dirty="0"/>
              <a:t>ในชีวิตประจำวันเราจะพบ </a:t>
            </a:r>
            <a:r>
              <a:rPr lang="en-US" sz="1800" b="0" dirty="0"/>
              <a:t>sin wave</a:t>
            </a:r>
            <a:r>
              <a:rPr lang="th-TH" sz="1800" b="0" dirty="0"/>
              <a:t>ได้ในสัญญาณของมวลสปริง</a:t>
            </a:r>
            <a:endParaRPr lang="en-US" sz="1800" b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77DAF9-1028-466A-AD7B-A219CC1EED4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78" y="3162262"/>
            <a:ext cx="924104" cy="184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C2C2E6E3-90B1-4E8A-9CF2-97A09710A283}"/>
              </a:ext>
            </a:extLst>
          </p:cNvPr>
          <p:cNvSpPr txBox="1">
            <a:spLocks/>
          </p:cNvSpPr>
          <p:nvPr/>
        </p:nvSpPr>
        <p:spPr>
          <a:xfrm>
            <a:off x="2500525" y="3309910"/>
            <a:ext cx="5529897" cy="14797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14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>
              <a:lnSpc>
                <a:spcPct val="150000"/>
              </a:lnSpc>
            </a:pPr>
            <a:r>
              <a:rPr lang="th-TH" sz="1600" dirty="0">
                <a:latin typeface="Overpass" panose="020B0604020202020204" charset="0"/>
              </a:rPr>
              <a:t>สัญญาณที่ได้จากระบบทางกายภาพนี้จะมีรูปแบบเป็น</a:t>
            </a:r>
            <a:r>
              <a:rPr lang="en-US" sz="1600" dirty="0">
                <a:latin typeface="Overpass" panose="020B0604020202020204" charset="0"/>
              </a:rPr>
              <a:t> </a:t>
            </a:r>
            <a:endParaRPr lang="th-TH" sz="1600" dirty="0">
              <a:latin typeface="Overpas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Overpass" panose="020B0604020202020204" charset="0"/>
              </a:rPr>
              <a:t>Sin</a:t>
            </a:r>
            <a:r>
              <a:rPr lang="th-TH" sz="1600" dirty="0">
                <a:latin typeface="Overpass" panose="020B0604020202020204" charset="0"/>
              </a:rPr>
              <a:t> </a:t>
            </a:r>
            <a:r>
              <a:rPr lang="en-US" sz="1600" dirty="0">
                <a:latin typeface="Overpass" panose="020B0604020202020204" charset="0"/>
              </a:rPr>
              <a:t>wave</a:t>
            </a:r>
            <a:r>
              <a:rPr lang="th-TH" sz="1600" dirty="0">
                <a:latin typeface="Overpass" panose="020B0604020202020204" charset="0"/>
              </a:rPr>
              <a:t> ซึ่งเราสามารถนำรูปแบบสมการ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Overpass" panose="020B0604020202020204" charset="0"/>
              </a:rPr>
              <a:t>Sinusoidal Function </a:t>
            </a:r>
            <a:r>
              <a:rPr lang="th-TH" sz="1600" dirty="0">
                <a:latin typeface="Overpass" panose="020B0604020202020204" charset="0"/>
              </a:rPr>
              <a:t>ไปใช้วิเคราะห์สัญญาณ หรือปรับแต่งได้</a:t>
            </a:r>
            <a:endParaRPr lang="en-US" sz="1400" dirty="0">
              <a:latin typeface="Overpass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9456B-747D-4883-926E-04FDAA0890B9}"/>
              </a:ext>
            </a:extLst>
          </p:cNvPr>
          <p:cNvSpPr txBox="1"/>
          <p:nvPr/>
        </p:nvSpPr>
        <p:spPr>
          <a:xfrm>
            <a:off x="1115291" y="1025236"/>
            <a:ext cx="6075218" cy="695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MS Sans Serif"/>
              </a:rPr>
              <a:t>S</a:t>
            </a:r>
            <a:r>
              <a:rPr lang="en-US">
                <a:solidFill>
                  <a:schemeClr val="bg1"/>
                </a:solidFill>
                <a:latin typeface="MS Sans Serif"/>
              </a:rPr>
              <a:t>inusoidal Function </a:t>
            </a:r>
            <a:r>
              <a:rPr lang="th-TH" b="0" i="0">
                <a:solidFill>
                  <a:schemeClr val="bg1"/>
                </a:solidFill>
                <a:effectLst/>
                <a:latin typeface="MS Sans Serif"/>
              </a:rPr>
              <a:t>คือสัญญาณที่เป็นคาบที่มีค่า </a:t>
            </a:r>
            <a:r>
              <a:rPr lang="en-US" b="0" i="0">
                <a:solidFill>
                  <a:schemeClr val="bg1"/>
                </a:solidFill>
                <a:effectLst/>
                <a:latin typeface="MS Sans Serif"/>
              </a:rPr>
              <a:t>Amplitude </a:t>
            </a:r>
            <a:r>
              <a:rPr lang="th-TH" b="0" i="0">
                <a:solidFill>
                  <a:schemeClr val="bg1"/>
                </a:solidFill>
                <a:effectLst/>
                <a:latin typeface="MS Sans Serif"/>
              </a:rPr>
              <a:t>เปลี่ยนแปลงตามเวลาเป็นแบบฟังก์ชัน </a:t>
            </a:r>
            <a:r>
              <a:rPr lang="en-US" b="0" i="0">
                <a:solidFill>
                  <a:schemeClr val="bg1"/>
                </a:solidFill>
                <a:effectLst/>
                <a:latin typeface="MS Sans Serif"/>
              </a:rPr>
              <a:t>Sine </a:t>
            </a:r>
            <a:r>
              <a:rPr lang="th-TH" b="0" i="0">
                <a:solidFill>
                  <a:schemeClr val="bg1"/>
                </a:solidFill>
                <a:effectLst/>
                <a:latin typeface="MS Sans Serif"/>
              </a:rPr>
              <a:t>หรือ </a:t>
            </a:r>
            <a:r>
              <a:rPr lang="en-US" b="0" i="0">
                <a:solidFill>
                  <a:schemeClr val="bg1"/>
                </a:solidFill>
                <a:effectLst/>
                <a:latin typeface="MS Sans Serif"/>
              </a:rPr>
              <a:t>Cosine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3"/>
          <p:cNvSpPr txBox="1">
            <a:spLocks noGrp="1"/>
          </p:cNvSpPr>
          <p:nvPr>
            <p:ph type="title"/>
          </p:nvPr>
        </p:nvSpPr>
        <p:spPr>
          <a:xfrm>
            <a:off x="1178850" y="202183"/>
            <a:ext cx="6786300" cy="1019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Signal Conditioning</a:t>
            </a:r>
            <a:endParaRPr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05B31B-11D7-4EFE-9C55-08166DACD768}"/>
              </a:ext>
            </a:extLst>
          </p:cNvPr>
          <p:cNvGrpSpPr/>
          <p:nvPr/>
        </p:nvGrpSpPr>
        <p:grpSpPr>
          <a:xfrm>
            <a:off x="1799066" y="1458369"/>
            <a:ext cx="1241968" cy="3109214"/>
            <a:chOff x="1471962" y="1532711"/>
            <a:chExt cx="1241968" cy="3109214"/>
          </a:xfrm>
        </p:grpSpPr>
        <p:pic>
          <p:nvPicPr>
            <p:cNvPr id="3074" name="Picture 2" descr="Microchip free icon">
              <a:extLst>
                <a:ext uri="{FF2B5EF4-FFF2-40B4-BE49-F238E27FC236}">
                  <a16:creationId xmlns:a16="http://schemas.microsoft.com/office/drawing/2014/main" id="{5848653E-5712-46B3-B7D1-5686ABDCE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962" y="1532711"/>
              <a:ext cx="944136" cy="94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Filter">
              <a:extLst>
                <a:ext uri="{FF2B5EF4-FFF2-40B4-BE49-F238E27FC236}">
                  <a16:creationId xmlns:a16="http://schemas.microsoft.com/office/drawing/2014/main" id="{A460B0AB-5835-4DB6-BF93-668D13799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962" y="3399957"/>
              <a:ext cx="1241968" cy="124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07CA49-08A4-4D59-BCB7-E2A5F3C2A98F}"/>
              </a:ext>
            </a:extLst>
          </p:cNvPr>
          <p:cNvCxnSpPr>
            <a:cxnSpLocks/>
            <a:stCxn id="3074" idx="2"/>
          </p:cNvCxnSpPr>
          <p:nvPr/>
        </p:nvCxnSpPr>
        <p:spPr>
          <a:xfrm>
            <a:off x="2271134" y="2402505"/>
            <a:ext cx="0" cy="923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375;p49">
            <a:extLst>
              <a:ext uri="{FF2B5EF4-FFF2-40B4-BE49-F238E27FC236}">
                <a16:creationId xmlns:a16="http://schemas.microsoft.com/office/drawing/2014/main" id="{03006746-FCE7-483D-93BC-564765DDDC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1599768">
            <a:off x="3113064" y="1564618"/>
            <a:ext cx="5421392" cy="259888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/>
              <a:t>เราสามารถนำค่าที่วัดได้จาก </a:t>
            </a:r>
            <a:r>
              <a:rPr lang="en-US" sz="1800" dirty="0"/>
              <a:t>Sensor </a:t>
            </a:r>
            <a:r>
              <a:rPr lang="th-TH" sz="1800" dirty="0"/>
              <a:t>มาทำการปรับแต่งให้อยู่ในช่วงที่ต้องการก่อนนำไปใช้งาน เช่นการเปลี่ยนระดับสัญญาณ การแปลงกระแสแรงดัน การกระตุ้น การขยายสัญญาณ การกรองสัญญาณ เป็นต้น ทั้งนี้วิธีการปรับแต่งสัญญาณก็ขึ้นอยู่กับการนำไปใช้</a:t>
            </a:r>
            <a:br>
              <a:rPr lang="th-TH" sz="1800" dirty="0"/>
            </a:br>
            <a:r>
              <a:rPr lang="th-TH" sz="1800" dirty="0"/>
              <a:t>และเซนเซอร์ที่ใช้</a:t>
            </a: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44375-4000-4AC4-9409-BE7D78B6EA87}"/>
              </a:ext>
            </a:extLst>
          </p:cNvPr>
          <p:cNvSpPr txBox="1"/>
          <p:nvPr/>
        </p:nvSpPr>
        <p:spPr>
          <a:xfrm>
            <a:off x="677153" y="1683606"/>
            <a:ext cx="1003394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>
                <a:solidFill>
                  <a:schemeClr val="bg1"/>
                </a:solidFill>
                <a:latin typeface="Overpass" panose="020B0604020202020204" charset="0"/>
              </a:rPr>
              <a:t>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F609A-8E0C-4A2F-8FBF-A2A63663EF7E}"/>
              </a:ext>
            </a:extLst>
          </p:cNvPr>
          <p:cNvSpPr txBox="1"/>
          <p:nvPr/>
        </p:nvSpPr>
        <p:spPr>
          <a:xfrm>
            <a:off x="677153" y="3646327"/>
            <a:ext cx="1445832" cy="7963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>
                <a:solidFill>
                  <a:schemeClr val="bg1"/>
                </a:solidFill>
                <a:latin typeface="Overpass" panose="020B0604020202020204" charset="0"/>
              </a:rPr>
              <a:t>Signal Conditioning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75;p49">
            <a:extLst>
              <a:ext uri="{FF2B5EF4-FFF2-40B4-BE49-F238E27FC236}">
                <a16:creationId xmlns:a16="http://schemas.microsoft.com/office/drawing/2014/main" id="{1847409A-4A32-4A6B-92B9-2D079F60F46A}"/>
              </a:ext>
            </a:extLst>
          </p:cNvPr>
          <p:cNvSpPr txBox="1">
            <a:spLocks/>
          </p:cNvSpPr>
          <p:nvPr/>
        </p:nvSpPr>
        <p:spPr>
          <a:xfrm rot="21599768">
            <a:off x="720053" y="990657"/>
            <a:ext cx="7300705" cy="158084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	</a:t>
            </a: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สัญญาณที่อ่านได้จาก </a:t>
            </a:r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Sensor </a:t>
            </a: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บางครั้งมีขนาดมากหรือน้อยเกินช่วงที่เราจะสามารถนำไปใช้งานให้เกิดประสิทธิภาพได้</a:t>
            </a:r>
          </a:p>
          <a:p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	</a:t>
            </a: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ก่อนที่จะนำไปใช้เราสามารถนำสัญญาณนั้นไปทำการขยายหรือลดทอนสัญญาณได้ด้วยวงจรทางไฟฟ้าด้วย </a:t>
            </a:r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Op-amp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FA56593-69D8-4252-B909-0AE42B782917}"/>
              </a:ext>
            </a:extLst>
          </p:cNvPr>
          <p:cNvSpPr txBox="1">
            <a:spLocks/>
          </p:cNvSpPr>
          <p:nvPr/>
        </p:nvSpPr>
        <p:spPr>
          <a:xfrm>
            <a:off x="720000" y="190596"/>
            <a:ext cx="7704000" cy="63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00" b="1" dirty="0">
                <a:solidFill>
                  <a:schemeClr val="bg1"/>
                </a:solidFill>
                <a:latin typeface="Oxanium" panose="020B0604020202020204" charset="0"/>
              </a:rPr>
              <a:t>Amplification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559EC6-BD16-434B-B30B-9DFABDE567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122" y="2984922"/>
            <a:ext cx="3018324" cy="179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1375;p49">
                <a:extLst>
                  <a:ext uri="{FF2B5EF4-FFF2-40B4-BE49-F238E27FC236}">
                    <a16:creationId xmlns:a16="http://schemas.microsoft.com/office/drawing/2014/main" id="{7514295A-0568-468A-9682-E10C95414224}"/>
                  </a:ext>
                </a:extLst>
              </p:cNvPr>
              <p:cNvSpPr txBox="1">
                <a:spLocks/>
              </p:cNvSpPr>
              <p:nvPr/>
            </p:nvSpPr>
            <p:spPr>
              <a:xfrm rot="21599768">
                <a:off x="4461029" y="3370653"/>
                <a:ext cx="3370288" cy="102208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𝑆𝑖𝑔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𝑆𝑖𝑔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Overpass" panose="020B0604020202020204" charset="0"/>
                  </a:rPr>
                  <a:t>]</a:t>
                </a:r>
              </a:p>
              <a:p>
                <a:pPr algn="ctr"/>
                <a:r>
                  <a:rPr lang="th-TH" sz="1800" dirty="0">
                    <a:solidFill>
                      <a:schemeClr val="bg1"/>
                    </a:solidFill>
                    <a:latin typeface="Overpass" panose="020B0604020202020204" charset="0"/>
                  </a:rPr>
                  <a:t>โดยที่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Overpass" panose="020B0604020202020204" charset="0"/>
                  </a:rPr>
                  <a:t> </a:t>
                </a:r>
                <a:r>
                  <a:rPr lang="th-TH" sz="1800" dirty="0">
                    <a:solidFill>
                      <a:schemeClr val="bg1"/>
                    </a:solidFill>
                    <a:latin typeface="Overpass" panose="020B0604020202020204" charset="0"/>
                  </a:rPr>
                  <a:t>และ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Overpass" panose="020B0604020202020204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Google Shape;1375;p49">
                <a:extLst>
                  <a:ext uri="{FF2B5EF4-FFF2-40B4-BE49-F238E27FC236}">
                    <a16:creationId xmlns:a16="http://schemas.microsoft.com/office/drawing/2014/main" id="{7514295A-0568-468A-9682-E10C95414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99768">
                <a:off x="4461029" y="3370653"/>
                <a:ext cx="3370288" cy="1022089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6236AE2-A52F-4672-AF31-22467B94C63C}"/>
              </a:ext>
            </a:extLst>
          </p:cNvPr>
          <p:cNvGrpSpPr/>
          <p:nvPr/>
        </p:nvGrpSpPr>
        <p:grpSpPr>
          <a:xfrm>
            <a:off x="7678811" y="456516"/>
            <a:ext cx="1067787" cy="1067787"/>
            <a:chOff x="1267522" y="1422187"/>
            <a:chExt cx="1353014" cy="135301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C261A7-6384-4D9E-A332-12AAFB90FD89}"/>
                </a:ext>
              </a:extLst>
            </p:cNvPr>
            <p:cNvSpPr/>
            <p:nvPr/>
          </p:nvSpPr>
          <p:spPr>
            <a:xfrm>
              <a:off x="1267522" y="1422187"/>
              <a:ext cx="1353014" cy="13530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46" name="Picture 2" descr="Water level free icon">
              <a:extLst>
                <a:ext uri="{FF2B5EF4-FFF2-40B4-BE49-F238E27FC236}">
                  <a16:creationId xmlns:a16="http://schemas.microsoft.com/office/drawing/2014/main" id="{5C779E2C-C198-43EA-ACA6-DAC2C7AC37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31" t="16777" r="30199" b="45113"/>
            <a:stretch/>
          </p:blipFill>
          <p:spPr bwMode="auto">
            <a:xfrm>
              <a:off x="1460809" y="1635657"/>
              <a:ext cx="966440" cy="92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BE1F-2C0E-4610-A396-57466902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b="1" dirty="0">
                <a:solidFill>
                  <a:schemeClr val="bg1"/>
                </a:solidFill>
                <a:latin typeface="Oxanium" panose="020B0604020202020204" charset="0"/>
              </a:rPr>
              <a:t>Conversion(</a:t>
            </a:r>
            <a:r>
              <a:rPr lang="th-TH" dirty="0">
                <a:solidFill>
                  <a:schemeClr val="bg1"/>
                </a:solidFill>
                <a:latin typeface="Oxanium" panose="020B0604020202020204" charset="0"/>
              </a:rPr>
              <a:t>แปลงรูปแบบสัญญาณ</a:t>
            </a:r>
            <a:r>
              <a:rPr lang="en-US" dirty="0">
                <a:solidFill>
                  <a:schemeClr val="bg1"/>
                </a:solidFill>
                <a:latin typeface="Oxanium" panose="020B0604020202020204" charset="0"/>
              </a:rPr>
              <a:t>)</a:t>
            </a:r>
            <a:endParaRPr lang="en-US" sz="3100" b="1" dirty="0">
              <a:solidFill>
                <a:schemeClr val="bg1"/>
              </a:solidFill>
              <a:latin typeface="Oxanium" panose="020B060402020202020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731821-5979-4509-9682-9DC6D7BB3716}"/>
              </a:ext>
            </a:extLst>
          </p:cNvPr>
          <p:cNvGrpSpPr/>
          <p:nvPr/>
        </p:nvGrpSpPr>
        <p:grpSpPr>
          <a:xfrm>
            <a:off x="1860358" y="1814776"/>
            <a:ext cx="1513943" cy="1513943"/>
            <a:chOff x="892098" y="1626815"/>
            <a:chExt cx="2296686" cy="22966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AF571D-2F9E-47DE-8A23-3639A8DD36DF}"/>
                </a:ext>
              </a:extLst>
            </p:cNvPr>
            <p:cNvSpPr/>
            <p:nvPr/>
          </p:nvSpPr>
          <p:spPr>
            <a:xfrm>
              <a:off x="892098" y="1626815"/>
              <a:ext cx="2296686" cy="22966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72" name="Picture 4" descr="Radio waves free icon">
              <a:extLst>
                <a:ext uri="{FF2B5EF4-FFF2-40B4-BE49-F238E27FC236}">
                  <a16:creationId xmlns:a16="http://schemas.microsoft.com/office/drawing/2014/main" id="{1B63B4CE-2296-4357-8AC0-1EBDFD1D2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793" y="1902510"/>
              <a:ext cx="1745296" cy="1745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3E9D33-EB3A-4BF8-BE39-4A78BAD91111}"/>
              </a:ext>
            </a:extLst>
          </p:cNvPr>
          <p:cNvGrpSpPr/>
          <p:nvPr/>
        </p:nvGrpSpPr>
        <p:grpSpPr>
          <a:xfrm>
            <a:off x="5650752" y="1814777"/>
            <a:ext cx="1513942" cy="1513942"/>
            <a:chOff x="5420237" y="1524763"/>
            <a:chExt cx="1673946" cy="1673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3FA443-0647-4A28-BF13-BD46A19E6E8A}"/>
                </a:ext>
              </a:extLst>
            </p:cNvPr>
            <p:cNvSpPr/>
            <p:nvPr/>
          </p:nvSpPr>
          <p:spPr>
            <a:xfrm>
              <a:off x="5420237" y="1524763"/>
              <a:ext cx="1673946" cy="16739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AC9B93-3AA5-4AF0-8CD5-4960830E6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7125" r="32929"/>
            <a:stretch/>
          </p:blipFill>
          <p:spPr>
            <a:xfrm>
              <a:off x="5644561" y="1826677"/>
              <a:ext cx="1335025" cy="1070117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603E1A-FF81-4F17-91EF-5393E0A844A7}"/>
              </a:ext>
            </a:extLst>
          </p:cNvPr>
          <p:cNvCxnSpPr/>
          <p:nvPr/>
        </p:nvCxnSpPr>
        <p:spPr>
          <a:xfrm>
            <a:off x="3765395" y="2571748"/>
            <a:ext cx="1494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C84E63-8DE2-40A4-BE85-1434E26E87CB}"/>
              </a:ext>
            </a:extLst>
          </p:cNvPr>
          <p:cNvSpPr txBox="1"/>
          <p:nvPr/>
        </p:nvSpPr>
        <p:spPr>
          <a:xfrm>
            <a:off x="2115632" y="3328719"/>
            <a:ext cx="1003394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Overpass" panose="020B0604020202020204" charset="0"/>
              </a:rPr>
              <a:t>Analog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E4F40-8B47-4E73-BBF4-717E53907039}"/>
              </a:ext>
            </a:extLst>
          </p:cNvPr>
          <p:cNvSpPr txBox="1"/>
          <p:nvPr/>
        </p:nvSpPr>
        <p:spPr>
          <a:xfrm>
            <a:off x="5906026" y="3328719"/>
            <a:ext cx="1003394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Overpass" panose="020B0604020202020204" charset="0"/>
              </a:rPr>
              <a:t>Digital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582B2-F450-464A-9D0A-FB28ED8111F1}"/>
              </a:ext>
            </a:extLst>
          </p:cNvPr>
          <p:cNvSpPr txBox="1"/>
          <p:nvPr/>
        </p:nvSpPr>
        <p:spPr>
          <a:xfrm>
            <a:off x="1644404" y="3968995"/>
            <a:ext cx="5855191" cy="7755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1800" dirty="0">
                <a:solidFill>
                  <a:schemeClr val="bg1"/>
                </a:solidFill>
                <a:latin typeface="Overpass" panose="020B0604020202020204" charset="0"/>
              </a:rPr>
              <a:t>ระบบทางกายภาพจะมีรูปแบบเป็นสัญญาณ </a:t>
            </a:r>
            <a:r>
              <a:rPr lang="en-US" sz="1800" dirty="0">
                <a:solidFill>
                  <a:schemeClr val="bg1"/>
                </a:solidFill>
                <a:latin typeface="Overpass" panose="020B0604020202020204" charset="0"/>
              </a:rPr>
              <a:t>Analog </a:t>
            </a:r>
            <a:r>
              <a:rPr lang="th-TH" sz="1800" dirty="0">
                <a:solidFill>
                  <a:schemeClr val="bg1"/>
                </a:solidFill>
                <a:latin typeface="Overpass" panose="020B0604020202020204" charset="0"/>
              </a:rPr>
              <a:t>เราสามารถแปลงสัญญาณ </a:t>
            </a:r>
            <a:r>
              <a:rPr lang="en-US" sz="1800" dirty="0">
                <a:solidFill>
                  <a:schemeClr val="bg1"/>
                </a:solidFill>
                <a:latin typeface="Overpass" panose="020B0604020202020204" charset="0"/>
              </a:rPr>
              <a:t>Analog </a:t>
            </a:r>
            <a:r>
              <a:rPr lang="th-TH" sz="1800" dirty="0">
                <a:solidFill>
                  <a:schemeClr val="bg1"/>
                </a:solidFill>
                <a:latin typeface="Overpass" panose="020B0604020202020204" charset="0"/>
              </a:rPr>
              <a:t>ให้เป็น </a:t>
            </a:r>
            <a:r>
              <a:rPr lang="en-US" sz="1800" dirty="0">
                <a:solidFill>
                  <a:schemeClr val="bg1"/>
                </a:solidFill>
                <a:latin typeface="Overpass" panose="020B0604020202020204" charset="0"/>
              </a:rPr>
              <a:t>Digital </a:t>
            </a:r>
            <a:r>
              <a:rPr lang="th-TH" sz="1800" dirty="0">
                <a:solidFill>
                  <a:schemeClr val="bg1"/>
                </a:solidFill>
                <a:latin typeface="Overpass" panose="020B0604020202020204" charset="0"/>
              </a:rPr>
              <a:t>ก่อนที่จะนำไปใช้งานได้</a:t>
            </a:r>
            <a:endParaRPr lang="en-US" sz="1800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240A63-294E-47EF-9B18-C329F4AFF64D}"/>
              </a:ext>
            </a:extLst>
          </p:cNvPr>
          <p:cNvSpPr txBox="1">
            <a:spLocks/>
          </p:cNvSpPr>
          <p:nvPr/>
        </p:nvSpPr>
        <p:spPr>
          <a:xfrm>
            <a:off x="720000" y="190596"/>
            <a:ext cx="7704000" cy="63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100" b="1" dirty="0">
                <a:solidFill>
                  <a:schemeClr val="bg1"/>
                </a:solidFill>
                <a:latin typeface="Oxanium" panose="020B0604020202020204" charset="0"/>
              </a:rPr>
              <a:t>Filtering(</a:t>
            </a:r>
            <a:r>
              <a:rPr lang="th-TH" sz="3100" b="1" dirty="0">
                <a:solidFill>
                  <a:schemeClr val="bg1"/>
                </a:solidFill>
                <a:latin typeface="Oxanium" panose="020B0604020202020204" charset="0"/>
              </a:rPr>
              <a:t>กรองสัญญาณ</a:t>
            </a:r>
            <a:r>
              <a:rPr lang="en-US" sz="3100" b="1" dirty="0">
                <a:solidFill>
                  <a:schemeClr val="bg1"/>
                </a:solidFill>
                <a:latin typeface="Oxanium" panose="020B0604020202020204" charset="0"/>
              </a:rPr>
              <a:t>)</a:t>
            </a:r>
          </a:p>
        </p:txBody>
      </p:sp>
      <p:pic>
        <p:nvPicPr>
          <p:cNvPr id="9218" name="Picture 2" descr="Filter">
            <a:extLst>
              <a:ext uri="{FF2B5EF4-FFF2-40B4-BE49-F238E27FC236}">
                <a16:creationId xmlns:a16="http://schemas.microsoft.com/office/drawing/2014/main" id="{83DBF3F9-E2EE-492B-B5D6-86D33E43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61" y="1293075"/>
            <a:ext cx="1219665" cy="12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A783DC-BEAD-4628-9917-9FC4B3BCD16F}"/>
              </a:ext>
            </a:extLst>
          </p:cNvPr>
          <p:cNvSpPr txBox="1"/>
          <p:nvPr/>
        </p:nvSpPr>
        <p:spPr>
          <a:xfrm>
            <a:off x="2781828" y="1515108"/>
            <a:ext cx="5855191" cy="7755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1800" dirty="0">
                <a:solidFill>
                  <a:schemeClr val="bg1"/>
                </a:solidFill>
                <a:latin typeface="Overpass" panose="020B0604020202020204" charset="0"/>
              </a:rPr>
              <a:t>สัญญาณที่อ่านได้จริงมักจะพบสัญญาณรบกวนเสมอ เราสามารถทำการกรองสัญญาณได้ด้วยวงจรไฟฟ้าเช่น </a:t>
            </a:r>
            <a:r>
              <a:rPr lang="en-US" sz="1800" dirty="0">
                <a:solidFill>
                  <a:schemeClr val="bg1"/>
                </a:solidFill>
                <a:latin typeface="Overpass" panose="020B0604020202020204" charset="0"/>
              </a:rPr>
              <a:t>RC Filter</a:t>
            </a:r>
          </a:p>
        </p:txBody>
      </p:sp>
      <p:pic>
        <p:nvPicPr>
          <p:cNvPr id="5" name="Picture 6" descr="Rediscovering the RC filter - openDAQ">
            <a:extLst>
              <a:ext uri="{FF2B5EF4-FFF2-40B4-BE49-F238E27FC236}">
                <a16:creationId xmlns:a16="http://schemas.microsoft.com/office/drawing/2014/main" id="{97A9777A-D823-4899-AAAE-5D51946F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8" y="2980717"/>
            <a:ext cx="3200400" cy="17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438A3-88FC-44D7-9DD2-34F87782F398}"/>
              </a:ext>
            </a:extLst>
          </p:cNvPr>
          <p:cNvSpPr txBox="1"/>
          <p:nvPr/>
        </p:nvSpPr>
        <p:spPr>
          <a:xfrm>
            <a:off x="3669063" y="3158072"/>
            <a:ext cx="5058624" cy="13788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เมื่อสัญญาณถูกกรองด้วยวงจร </a:t>
            </a:r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RC Filter</a:t>
            </a:r>
            <a:endParaRPr lang="th-TH" sz="1600" dirty="0">
              <a:solidFill>
                <a:schemeClr val="bg1"/>
              </a:solidFill>
              <a:latin typeface="Overpass" panose="020B060402020202020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Amplitude</a:t>
            </a: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 และ </a:t>
            </a:r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Phase </a:t>
            </a: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ของสัญญาณจะถูกลดทอนลง</a:t>
            </a:r>
          </a:p>
          <a:p>
            <a:pPr algn="ctr"/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ซึ่งเราสามารถใช้ </a:t>
            </a:r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Transfer</a:t>
            </a: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Function </a:t>
            </a: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ในการวิเคราะห์ระบบเพื่อหาอัตราส่วนสัญญาณเข้าเปรียบเทียบกับสัญญาณออกได้</a:t>
            </a: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5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" name="Google Shape;1957;p75"/>
          <p:cNvGrpSpPr/>
          <p:nvPr/>
        </p:nvGrpSpPr>
        <p:grpSpPr>
          <a:xfrm>
            <a:off x="-964227" y="705875"/>
            <a:ext cx="4072362" cy="3732199"/>
            <a:chOff x="-2371508" y="0"/>
            <a:chExt cx="5715596" cy="5238174"/>
          </a:xfrm>
        </p:grpSpPr>
        <p:sp>
          <p:nvSpPr>
            <p:cNvPr id="1958" name="Google Shape;1958;p75"/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5"/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5"/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5"/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9" name="Google Shape;1989;p75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990" name="Google Shape;1990;p75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75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75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75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75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5" name="Google Shape;1995;p75"/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6" name="Google Shape;1996;p75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997" name="Google Shape;1997;p75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75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75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75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1" name="Google Shape;2001;p75"/>
          <p:cNvSpPr txBox="1">
            <a:spLocks noGrp="1"/>
          </p:cNvSpPr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02" name="Google Shape;2002;p75"/>
          <p:cNvSpPr txBox="1">
            <a:spLocks noGrp="1"/>
          </p:cNvSpPr>
          <p:nvPr>
            <p:ph type="subTitle" idx="1"/>
          </p:nvPr>
        </p:nvSpPr>
        <p:spPr>
          <a:xfrm>
            <a:off x="3924975" y="1898032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Does anyone have any questions?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addyouremail@freepik.com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+91 620 421 838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yourcompany.com</a:t>
            </a:r>
            <a:endParaRPr dirty="0"/>
          </a:p>
        </p:txBody>
      </p:sp>
      <p:sp>
        <p:nvSpPr>
          <p:cNvPr id="2003" name="Google Shape;2003;p75"/>
          <p:cNvSpPr txBox="1">
            <a:spLocks noGrp="1"/>
          </p:cNvSpPr>
          <p:nvPr>
            <p:ph type="subTitle" idx="2"/>
          </p:nvPr>
        </p:nvSpPr>
        <p:spPr>
          <a:xfrm rot="-962">
            <a:off x="3924975" y="4018388"/>
            <a:ext cx="32166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keep this slide as attribution</a:t>
            </a:r>
            <a:endParaRPr dirty="0"/>
          </a:p>
        </p:txBody>
      </p:sp>
      <p:sp>
        <p:nvSpPr>
          <p:cNvPr id="2004" name="Google Shape;2004;p75"/>
          <p:cNvSpPr/>
          <p:nvPr/>
        </p:nvSpPr>
        <p:spPr>
          <a:xfrm>
            <a:off x="7607388" y="5399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75"/>
          <p:cNvSpPr/>
          <p:nvPr/>
        </p:nvSpPr>
        <p:spPr>
          <a:xfrm>
            <a:off x="7607388" y="16222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6" name="Google Shape;2006;p75"/>
          <p:cNvCxnSpPr>
            <a:stCxn id="2004" idx="4"/>
            <a:endCxn id="2005" idx="0"/>
          </p:cNvCxnSpPr>
          <p:nvPr/>
        </p:nvCxnSpPr>
        <p:spPr>
          <a:xfrm>
            <a:off x="8015688" y="1356588"/>
            <a:ext cx="0" cy="2658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7" name="Google Shape;2007;p75"/>
          <p:cNvSpPr/>
          <p:nvPr/>
        </p:nvSpPr>
        <p:spPr>
          <a:xfrm>
            <a:off x="7607388" y="37868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75"/>
          <p:cNvSpPr/>
          <p:nvPr/>
        </p:nvSpPr>
        <p:spPr>
          <a:xfrm>
            <a:off x="7607388" y="27045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9" name="Google Shape;2009;p75"/>
          <p:cNvCxnSpPr>
            <a:stCxn id="2005" idx="4"/>
            <a:endCxn id="2008" idx="0"/>
          </p:cNvCxnSpPr>
          <p:nvPr/>
        </p:nvCxnSpPr>
        <p:spPr>
          <a:xfrm>
            <a:off x="8015688" y="2438888"/>
            <a:ext cx="0" cy="2658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0" name="Google Shape;2010;p75"/>
          <p:cNvCxnSpPr>
            <a:stCxn id="2008" idx="4"/>
            <a:endCxn id="2007" idx="0"/>
          </p:cNvCxnSpPr>
          <p:nvPr/>
        </p:nvCxnSpPr>
        <p:spPr>
          <a:xfrm>
            <a:off x="8015688" y="3521188"/>
            <a:ext cx="0" cy="2658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1" name="Google Shape;2011;p75"/>
          <p:cNvSpPr/>
          <p:nvPr/>
        </p:nvSpPr>
        <p:spPr>
          <a:xfrm>
            <a:off x="7811737" y="2922435"/>
            <a:ext cx="407922" cy="381021"/>
          </a:xfrm>
          <a:custGeom>
            <a:avLst/>
            <a:gdLst/>
            <a:ahLst/>
            <a:cxnLst/>
            <a:rect l="l" t="t" r="r" b="b"/>
            <a:pathLst>
              <a:path w="23610" h="22053" extrusionOk="0">
                <a:moveTo>
                  <a:pt x="6199" y="7795"/>
                </a:moveTo>
                <a:cubicBezTo>
                  <a:pt x="4930" y="7795"/>
                  <a:pt x="4057" y="9181"/>
                  <a:pt x="4611" y="10328"/>
                </a:cubicBezTo>
                <a:cubicBezTo>
                  <a:pt x="5267" y="11740"/>
                  <a:pt x="6639" y="12618"/>
                  <a:pt x="8190" y="12618"/>
                </a:cubicBezTo>
                <a:cubicBezTo>
                  <a:pt x="9077" y="12618"/>
                  <a:pt x="9913" y="12334"/>
                  <a:pt x="10612" y="11795"/>
                </a:cubicBezTo>
                <a:cubicBezTo>
                  <a:pt x="10989" y="11504"/>
                  <a:pt x="11057" y="10964"/>
                  <a:pt x="10768" y="10587"/>
                </a:cubicBezTo>
                <a:cubicBezTo>
                  <a:pt x="10598" y="10367"/>
                  <a:pt x="10343" y="10252"/>
                  <a:pt x="10085" y="10252"/>
                </a:cubicBezTo>
                <a:cubicBezTo>
                  <a:pt x="9902" y="10252"/>
                  <a:pt x="9717" y="10310"/>
                  <a:pt x="9560" y="10431"/>
                </a:cubicBezTo>
                <a:cubicBezTo>
                  <a:pt x="9164" y="10745"/>
                  <a:pt x="8688" y="10893"/>
                  <a:pt x="8213" y="10893"/>
                </a:cubicBezTo>
                <a:cubicBezTo>
                  <a:pt x="7372" y="10893"/>
                  <a:pt x="6538" y="10428"/>
                  <a:pt x="6174" y="9600"/>
                </a:cubicBezTo>
                <a:cubicBezTo>
                  <a:pt x="6170" y="9591"/>
                  <a:pt x="6160" y="9569"/>
                  <a:pt x="6178" y="9542"/>
                </a:cubicBezTo>
                <a:cubicBezTo>
                  <a:pt x="6194" y="9518"/>
                  <a:pt x="6213" y="9518"/>
                  <a:pt x="6224" y="9518"/>
                </a:cubicBezTo>
                <a:lnTo>
                  <a:pt x="7890" y="9518"/>
                </a:lnTo>
                <a:cubicBezTo>
                  <a:pt x="9031" y="9471"/>
                  <a:pt x="9031" y="7841"/>
                  <a:pt x="7890" y="7795"/>
                </a:cubicBezTo>
                <a:lnTo>
                  <a:pt x="6223" y="7795"/>
                </a:lnTo>
                <a:cubicBezTo>
                  <a:pt x="6215" y="7795"/>
                  <a:pt x="6207" y="7795"/>
                  <a:pt x="6199" y="7795"/>
                </a:cubicBezTo>
                <a:close/>
                <a:moveTo>
                  <a:pt x="13784" y="4823"/>
                </a:moveTo>
                <a:cubicBezTo>
                  <a:pt x="12071" y="4823"/>
                  <a:pt x="10423" y="6133"/>
                  <a:pt x="10427" y="8141"/>
                </a:cubicBezTo>
                <a:cubicBezTo>
                  <a:pt x="10427" y="8617"/>
                  <a:pt x="10812" y="9002"/>
                  <a:pt x="11289" y="9002"/>
                </a:cubicBezTo>
                <a:cubicBezTo>
                  <a:pt x="11765" y="9002"/>
                  <a:pt x="12150" y="8617"/>
                  <a:pt x="12150" y="8141"/>
                </a:cubicBezTo>
                <a:cubicBezTo>
                  <a:pt x="12150" y="7247"/>
                  <a:pt x="12855" y="6546"/>
                  <a:pt x="13758" y="6546"/>
                </a:cubicBezTo>
                <a:cubicBezTo>
                  <a:pt x="14666" y="6546"/>
                  <a:pt x="15378" y="7255"/>
                  <a:pt x="15378" y="8163"/>
                </a:cubicBezTo>
                <a:lnTo>
                  <a:pt x="15378" y="10814"/>
                </a:lnTo>
                <a:cubicBezTo>
                  <a:pt x="15378" y="13443"/>
                  <a:pt x="13235" y="15583"/>
                  <a:pt x="10601" y="15589"/>
                </a:cubicBezTo>
                <a:cubicBezTo>
                  <a:pt x="9006" y="15585"/>
                  <a:pt x="7517" y="14793"/>
                  <a:pt x="6619" y="13468"/>
                </a:cubicBezTo>
                <a:cubicBezTo>
                  <a:pt x="6452" y="13223"/>
                  <a:pt x="6182" y="13091"/>
                  <a:pt x="5906" y="13091"/>
                </a:cubicBezTo>
                <a:cubicBezTo>
                  <a:pt x="5740" y="13091"/>
                  <a:pt x="5572" y="13139"/>
                  <a:pt x="5424" y="13239"/>
                </a:cubicBezTo>
                <a:cubicBezTo>
                  <a:pt x="5030" y="13507"/>
                  <a:pt x="4928" y="14041"/>
                  <a:pt x="5193" y="14435"/>
                </a:cubicBezTo>
                <a:cubicBezTo>
                  <a:pt x="6413" y="16231"/>
                  <a:pt x="8433" y="17306"/>
                  <a:pt x="10602" y="17310"/>
                </a:cubicBezTo>
                <a:cubicBezTo>
                  <a:pt x="14188" y="17305"/>
                  <a:pt x="17104" y="14391"/>
                  <a:pt x="17104" y="10814"/>
                </a:cubicBezTo>
                <a:lnTo>
                  <a:pt x="17104" y="9690"/>
                </a:lnTo>
                <a:lnTo>
                  <a:pt x="17361" y="9690"/>
                </a:lnTo>
                <a:cubicBezTo>
                  <a:pt x="18504" y="9645"/>
                  <a:pt x="18504" y="8014"/>
                  <a:pt x="17361" y="7969"/>
                </a:cubicBezTo>
                <a:lnTo>
                  <a:pt x="17095" y="7967"/>
                </a:lnTo>
                <a:cubicBezTo>
                  <a:pt x="17048" y="7148"/>
                  <a:pt x="16707" y="6387"/>
                  <a:pt x="16127" y="5804"/>
                </a:cubicBezTo>
                <a:cubicBezTo>
                  <a:pt x="15449" y="5127"/>
                  <a:pt x="14609" y="4823"/>
                  <a:pt x="13784" y="4823"/>
                </a:cubicBezTo>
                <a:close/>
                <a:moveTo>
                  <a:pt x="11305" y="1723"/>
                </a:moveTo>
                <a:cubicBezTo>
                  <a:pt x="13592" y="1723"/>
                  <a:pt x="15921" y="2570"/>
                  <a:pt x="17816" y="4466"/>
                </a:cubicBezTo>
                <a:cubicBezTo>
                  <a:pt x="23610" y="10277"/>
                  <a:pt x="19404" y="20325"/>
                  <a:pt x="11180" y="20325"/>
                </a:cubicBezTo>
                <a:cubicBezTo>
                  <a:pt x="11174" y="20325"/>
                  <a:pt x="11168" y="20325"/>
                  <a:pt x="11162" y="20325"/>
                </a:cubicBezTo>
                <a:lnTo>
                  <a:pt x="11154" y="20325"/>
                </a:lnTo>
                <a:cubicBezTo>
                  <a:pt x="9689" y="20325"/>
                  <a:pt x="8291" y="19998"/>
                  <a:pt x="7001" y="19352"/>
                </a:cubicBezTo>
                <a:cubicBezTo>
                  <a:pt x="6225" y="18962"/>
                  <a:pt x="5383" y="18769"/>
                  <a:pt x="4542" y="18769"/>
                </a:cubicBezTo>
                <a:cubicBezTo>
                  <a:pt x="3632" y="18769"/>
                  <a:pt x="2724" y="18995"/>
                  <a:pt x="1903" y="19440"/>
                </a:cubicBezTo>
                <a:lnTo>
                  <a:pt x="1903" y="11126"/>
                </a:lnTo>
                <a:lnTo>
                  <a:pt x="1903" y="11117"/>
                </a:lnTo>
                <a:cubicBezTo>
                  <a:pt x="1874" y="5477"/>
                  <a:pt x="6494" y="1723"/>
                  <a:pt x="11305" y="1723"/>
                </a:cubicBezTo>
                <a:close/>
                <a:moveTo>
                  <a:pt x="11415" y="1"/>
                </a:moveTo>
                <a:cubicBezTo>
                  <a:pt x="11345" y="1"/>
                  <a:pt x="11274" y="1"/>
                  <a:pt x="11203" y="3"/>
                </a:cubicBezTo>
                <a:cubicBezTo>
                  <a:pt x="11134" y="1"/>
                  <a:pt x="11065" y="1"/>
                  <a:pt x="10995" y="1"/>
                </a:cubicBezTo>
                <a:cubicBezTo>
                  <a:pt x="5139" y="1"/>
                  <a:pt x="0" y="5261"/>
                  <a:pt x="180" y="11131"/>
                </a:cubicBezTo>
                <a:lnTo>
                  <a:pt x="180" y="21189"/>
                </a:lnTo>
                <a:cubicBezTo>
                  <a:pt x="173" y="21650"/>
                  <a:pt x="571" y="22051"/>
                  <a:pt x="1029" y="22051"/>
                </a:cubicBezTo>
                <a:cubicBezTo>
                  <a:pt x="1033" y="22051"/>
                  <a:pt x="1037" y="22051"/>
                  <a:pt x="1041" y="22051"/>
                </a:cubicBezTo>
                <a:cubicBezTo>
                  <a:pt x="1266" y="22051"/>
                  <a:pt x="1486" y="21964"/>
                  <a:pt x="1651" y="21798"/>
                </a:cubicBezTo>
                <a:lnTo>
                  <a:pt x="1820" y="21630"/>
                </a:lnTo>
                <a:cubicBezTo>
                  <a:pt x="2565" y="20887"/>
                  <a:pt x="3549" y="20495"/>
                  <a:pt x="4543" y="20495"/>
                </a:cubicBezTo>
                <a:cubicBezTo>
                  <a:pt x="5117" y="20495"/>
                  <a:pt x="5694" y="20625"/>
                  <a:pt x="6230" y="20894"/>
                </a:cubicBezTo>
                <a:cubicBezTo>
                  <a:pt x="7762" y="21661"/>
                  <a:pt x="9418" y="22051"/>
                  <a:pt x="11154" y="22051"/>
                </a:cubicBezTo>
                <a:lnTo>
                  <a:pt x="11163" y="22051"/>
                </a:lnTo>
                <a:cubicBezTo>
                  <a:pt x="11231" y="22052"/>
                  <a:pt x="11298" y="22053"/>
                  <a:pt x="11366" y="22053"/>
                </a:cubicBezTo>
                <a:cubicBezTo>
                  <a:pt x="17184" y="22053"/>
                  <a:pt x="22290" y="16974"/>
                  <a:pt x="22228" y="11134"/>
                </a:cubicBezTo>
                <a:cubicBezTo>
                  <a:pt x="22404" y="5215"/>
                  <a:pt x="17322" y="1"/>
                  <a:pt x="1141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75"/>
          <p:cNvSpPr/>
          <p:nvPr/>
        </p:nvSpPr>
        <p:spPr>
          <a:xfrm>
            <a:off x="7828216" y="3994564"/>
            <a:ext cx="374956" cy="381107"/>
          </a:xfrm>
          <a:custGeom>
            <a:avLst/>
            <a:gdLst/>
            <a:ahLst/>
            <a:cxnLst/>
            <a:rect l="l" t="t" r="r" b="b"/>
            <a:pathLst>
              <a:path w="21702" h="22058" extrusionOk="0">
                <a:moveTo>
                  <a:pt x="13142" y="6504"/>
                </a:moveTo>
                <a:cubicBezTo>
                  <a:pt x="12546" y="6504"/>
                  <a:pt x="12064" y="6986"/>
                  <a:pt x="12064" y="7581"/>
                </a:cubicBezTo>
                <a:cubicBezTo>
                  <a:pt x="12093" y="8295"/>
                  <a:pt x="12617" y="8653"/>
                  <a:pt x="13141" y="8653"/>
                </a:cubicBezTo>
                <a:cubicBezTo>
                  <a:pt x="13665" y="8653"/>
                  <a:pt x="14190" y="8295"/>
                  <a:pt x="14218" y="7581"/>
                </a:cubicBezTo>
                <a:cubicBezTo>
                  <a:pt x="14219" y="6987"/>
                  <a:pt x="13736" y="6504"/>
                  <a:pt x="13142" y="6504"/>
                </a:cubicBezTo>
                <a:close/>
                <a:moveTo>
                  <a:pt x="8704" y="6504"/>
                </a:moveTo>
                <a:cubicBezTo>
                  <a:pt x="7276" y="6561"/>
                  <a:pt x="7276" y="8600"/>
                  <a:pt x="8704" y="8657"/>
                </a:cubicBezTo>
                <a:cubicBezTo>
                  <a:pt x="9300" y="8657"/>
                  <a:pt x="9782" y="8177"/>
                  <a:pt x="9782" y="7581"/>
                </a:cubicBezTo>
                <a:cubicBezTo>
                  <a:pt x="9782" y="6987"/>
                  <a:pt x="9300" y="6504"/>
                  <a:pt x="8704" y="6504"/>
                </a:cubicBezTo>
                <a:close/>
                <a:moveTo>
                  <a:pt x="10936" y="1723"/>
                </a:moveTo>
                <a:cubicBezTo>
                  <a:pt x="12068" y="1723"/>
                  <a:pt x="13200" y="2112"/>
                  <a:pt x="14197" y="2890"/>
                </a:cubicBezTo>
                <a:cubicBezTo>
                  <a:pt x="15382" y="3802"/>
                  <a:pt x="15985" y="4993"/>
                  <a:pt x="15985" y="6426"/>
                </a:cubicBezTo>
                <a:lnTo>
                  <a:pt x="15985" y="7290"/>
                </a:lnTo>
                <a:cubicBezTo>
                  <a:pt x="15985" y="7908"/>
                  <a:pt x="16290" y="8484"/>
                  <a:pt x="16804" y="8828"/>
                </a:cubicBezTo>
                <a:cubicBezTo>
                  <a:pt x="17114" y="9038"/>
                  <a:pt x="17476" y="9146"/>
                  <a:pt x="17840" y="9146"/>
                </a:cubicBezTo>
                <a:cubicBezTo>
                  <a:pt x="18071" y="9146"/>
                  <a:pt x="18303" y="9102"/>
                  <a:pt x="18523" y="9015"/>
                </a:cubicBezTo>
                <a:cubicBezTo>
                  <a:pt x="18616" y="8981"/>
                  <a:pt x="18712" y="8964"/>
                  <a:pt x="18808" y="8964"/>
                </a:cubicBezTo>
                <a:cubicBezTo>
                  <a:pt x="18925" y="8964"/>
                  <a:pt x="19042" y="8989"/>
                  <a:pt x="19152" y="9040"/>
                </a:cubicBezTo>
                <a:cubicBezTo>
                  <a:pt x="19358" y="9133"/>
                  <a:pt x="19514" y="9303"/>
                  <a:pt x="19592" y="9516"/>
                </a:cubicBezTo>
                <a:cubicBezTo>
                  <a:pt x="19756" y="9955"/>
                  <a:pt x="19534" y="10445"/>
                  <a:pt x="19099" y="10609"/>
                </a:cubicBezTo>
                <a:cubicBezTo>
                  <a:pt x="19093" y="10610"/>
                  <a:pt x="18434" y="10872"/>
                  <a:pt x="17857" y="11099"/>
                </a:cubicBezTo>
                <a:cubicBezTo>
                  <a:pt x="17280" y="11327"/>
                  <a:pt x="16849" y="11799"/>
                  <a:pt x="16677" y="12396"/>
                </a:cubicBezTo>
                <a:cubicBezTo>
                  <a:pt x="16506" y="12990"/>
                  <a:pt x="16617" y="13614"/>
                  <a:pt x="16981" y="14108"/>
                </a:cubicBezTo>
                <a:cubicBezTo>
                  <a:pt x="17331" y="14587"/>
                  <a:pt x="17791" y="15042"/>
                  <a:pt x="18347" y="15462"/>
                </a:cubicBezTo>
                <a:cubicBezTo>
                  <a:pt x="19250" y="16117"/>
                  <a:pt x="19207" y="17551"/>
                  <a:pt x="18270" y="18155"/>
                </a:cubicBezTo>
                <a:cubicBezTo>
                  <a:pt x="16177" y="19604"/>
                  <a:pt x="13556" y="20332"/>
                  <a:pt x="10937" y="20332"/>
                </a:cubicBezTo>
                <a:cubicBezTo>
                  <a:pt x="8324" y="20332"/>
                  <a:pt x="5712" y="19607"/>
                  <a:pt x="3628" y="18152"/>
                </a:cubicBezTo>
                <a:cubicBezTo>
                  <a:pt x="3178" y="17847"/>
                  <a:pt x="2910" y="17361"/>
                  <a:pt x="2896" y="16815"/>
                </a:cubicBezTo>
                <a:cubicBezTo>
                  <a:pt x="2882" y="16282"/>
                  <a:pt x="3115" y="15793"/>
                  <a:pt x="3536" y="15476"/>
                </a:cubicBezTo>
                <a:cubicBezTo>
                  <a:pt x="4102" y="15049"/>
                  <a:pt x="4566" y="14585"/>
                  <a:pt x="4920" y="14098"/>
                </a:cubicBezTo>
                <a:cubicBezTo>
                  <a:pt x="5681" y="13092"/>
                  <a:pt x="5233" y="11553"/>
                  <a:pt x="4056" y="11102"/>
                </a:cubicBezTo>
                <a:cubicBezTo>
                  <a:pt x="4056" y="11102"/>
                  <a:pt x="2844" y="10612"/>
                  <a:pt x="2836" y="10609"/>
                </a:cubicBezTo>
                <a:cubicBezTo>
                  <a:pt x="2137" y="10352"/>
                  <a:pt x="2100" y="9349"/>
                  <a:pt x="2781" y="9040"/>
                </a:cubicBezTo>
                <a:cubicBezTo>
                  <a:pt x="2890" y="8988"/>
                  <a:pt x="3008" y="8963"/>
                  <a:pt x="3125" y="8963"/>
                </a:cubicBezTo>
                <a:cubicBezTo>
                  <a:pt x="3220" y="8963"/>
                  <a:pt x="3314" y="8978"/>
                  <a:pt x="3405" y="9013"/>
                </a:cubicBezTo>
                <a:cubicBezTo>
                  <a:pt x="3627" y="9107"/>
                  <a:pt x="3855" y="9150"/>
                  <a:pt x="4080" y="9150"/>
                </a:cubicBezTo>
                <a:cubicBezTo>
                  <a:pt x="5036" y="9150"/>
                  <a:pt x="5919" y="8359"/>
                  <a:pt x="5904" y="7332"/>
                </a:cubicBezTo>
                <a:lnTo>
                  <a:pt x="5904" y="6426"/>
                </a:lnTo>
                <a:cubicBezTo>
                  <a:pt x="5904" y="4981"/>
                  <a:pt x="6501" y="3793"/>
                  <a:pt x="7676" y="2890"/>
                </a:cubicBezTo>
                <a:cubicBezTo>
                  <a:pt x="8672" y="2112"/>
                  <a:pt x="9804" y="1723"/>
                  <a:pt x="10936" y="1723"/>
                </a:cubicBezTo>
                <a:close/>
                <a:moveTo>
                  <a:pt x="10937" y="1"/>
                </a:moveTo>
                <a:cubicBezTo>
                  <a:pt x="9429" y="1"/>
                  <a:pt x="7922" y="508"/>
                  <a:pt x="6626" y="1523"/>
                </a:cubicBezTo>
                <a:cubicBezTo>
                  <a:pt x="5027" y="2751"/>
                  <a:pt x="4181" y="4447"/>
                  <a:pt x="4181" y="6426"/>
                </a:cubicBezTo>
                <a:lnTo>
                  <a:pt x="4181" y="7332"/>
                </a:lnTo>
                <a:cubicBezTo>
                  <a:pt x="4181" y="7344"/>
                  <a:pt x="4183" y="7382"/>
                  <a:pt x="4140" y="7408"/>
                </a:cubicBezTo>
                <a:cubicBezTo>
                  <a:pt x="4124" y="7418"/>
                  <a:pt x="4107" y="7421"/>
                  <a:pt x="4091" y="7421"/>
                </a:cubicBezTo>
                <a:cubicBezTo>
                  <a:pt x="4057" y="7421"/>
                  <a:pt x="4027" y="7405"/>
                  <a:pt x="4019" y="7403"/>
                </a:cubicBezTo>
                <a:cubicBezTo>
                  <a:pt x="3727" y="7294"/>
                  <a:pt x="3423" y="7239"/>
                  <a:pt x="3121" y="7239"/>
                </a:cubicBezTo>
                <a:cubicBezTo>
                  <a:pt x="2759" y="7239"/>
                  <a:pt x="2400" y="7317"/>
                  <a:pt x="2062" y="7472"/>
                </a:cubicBezTo>
                <a:cubicBezTo>
                  <a:pt x="1" y="8406"/>
                  <a:pt x="103" y="11420"/>
                  <a:pt x="2218" y="12218"/>
                </a:cubicBezTo>
                <a:lnTo>
                  <a:pt x="3408" y="12700"/>
                </a:lnTo>
                <a:cubicBezTo>
                  <a:pt x="3512" y="12741"/>
                  <a:pt x="3549" y="12823"/>
                  <a:pt x="3561" y="12870"/>
                </a:cubicBezTo>
                <a:cubicBezTo>
                  <a:pt x="3577" y="12924"/>
                  <a:pt x="3581" y="13005"/>
                  <a:pt x="3523" y="13085"/>
                </a:cubicBezTo>
                <a:cubicBezTo>
                  <a:pt x="3271" y="13436"/>
                  <a:pt x="2925" y="13777"/>
                  <a:pt x="2495" y="14101"/>
                </a:cubicBezTo>
                <a:cubicBezTo>
                  <a:pt x="1625" y="14761"/>
                  <a:pt x="1145" y="15767"/>
                  <a:pt x="1173" y="16862"/>
                </a:cubicBezTo>
                <a:cubicBezTo>
                  <a:pt x="1200" y="17952"/>
                  <a:pt x="1759" y="18968"/>
                  <a:pt x="2662" y="19579"/>
                </a:cubicBezTo>
                <a:cubicBezTo>
                  <a:pt x="5106" y="21233"/>
                  <a:pt x="7942" y="22057"/>
                  <a:pt x="10928" y="22057"/>
                </a:cubicBezTo>
                <a:cubicBezTo>
                  <a:pt x="10931" y="22057"/>
                  <a:pt x="10933" y="22057"/>
                  <a:pt x="10936" y="22057"/>
                </a:cubicBezTo>
                <a:cubicBezTo>
                  <a:pt x="10938" y="22057"/>
                  <a:pt x="10941" y="22057"/>
                  <a:pt x="10944" y="22057"/>
                </a:cubicBezTo>
                <a:cubicBezTo>
                  <a:pt x="13933" y="22057"/>
                  <a:pt x="16776" y="21231"/>
                  <a:pt x="19230" y="19587"/>
                </a:cubicBezTo>
                <a:cubicBezTo>
                  <a:pt x="21138" y="18343"/>
                  <a:pt x="21234" y="15430"/>
                  <a:pt x="19386" y="14086"/>
                </a:cubicBezTo>
                <a:cubicBezTo>
                  <a:pt x="18964" y="13766"/>
                  <a:pt x="18623" y="13432"/>
                  <a:pt x="18370" y="13089"/>
                </a:cubicBezTo>
                <a:cubicBezTo>
                  <a:pt x="18312" y="13008"/>
                  <a:pt x="18317" y="12927"/>
                  <a:pt x="18333" y="12873"/>
                </a:cubicBezTo>
                <a:cubicBezTo>
                  <a:pt x="18347" y="12828"/>
                  <a:pt x="18384" y="12742"/>
                  <a:pt x="18489" y="12701"/>
                </a:cubicBezTo>
                <a:lnTo>
                  <a:pt x="19712" y="12219"/>
                </a:lnTo>
                <a:cubicBezTo>
                  <a:pt x="21031" y="11722"/>
                  <a:pt x="21702" y="10242"/>
                  <a:pt x="21211" y="8917"/>
                </a:cubicBezTo>
                <a:cubicBezTo>
                  <a:pt x="20971" y="8272"/>
                  <a:pt x="20495" y="7759"/>
                  <a:pt x="19872" y="7472"/>
                </a:cubicBezTo>
                <a:cubicBezTo>
                  <a:pt x="19534" y="7317"/>
                  <a:pt x="19173" y="7239"/>
                  <a:pt x="18812" y="7239"/>
                </a:cubicBezTo>
                <a:cubicBezTo>
                  <a:pt x="18509" y="7239"/>
                  <a:pt x="18205" y="7294"/>
                  <a:pt x="17914" y="7403"/>
                </a:cubicBezTo>
                <a:cubicBezTo>
                  <a:pt x="17897" y="7414"/>
                  <a:pt x="17874" y="7421"/>
                  <a:pt x="17848" y="7421"/>
                </a:cubicBezTo>
                <a:cubicBezTo>
                  <a:pt x="17784" y="7421"/>
                  <a:pt x="17709" y="7383"/>
                  <a:pt x="17709" y="7290"/>
                </a:cubicBezTo>
                <a:lnTo>
                  <a:pt x="17709" y="6426"/>
                </a:lnTo>
                <a:cubicBezTo>
                  <a:pt x="17709" y="4455"/>
                  <a:pt x="16856" y="2760"/>
                  <a:pt x="15247" y="1523"/>
                </a:cubicBezTo>
                <a:cubicBezTo>
                  <a:pt x="13951" y="508"/>
                  <a:pt x="12444" y="1"/>
                  <a:pt x="1093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75"/>
          <p:cNvSpPr/>
          <p:nvPr/>
        </p:nvSpPr>
        <p:spPr>
          <a:xfrm>
            <a:off x="7806183" y="1840093"/>
            <a:ext cx="397002" cy="381107"/>
          </a:xfrm>
          <a:custGeom>
            <a:avLst/>
            <a:gdLst/>
            <a:ahLst/>
            <a:cxnLst/>
            <a:rect l="l" t="t" r="r" b="b"/>
            <a:pathLst>
              <a:path w="22978" h="22058" extrusionOk="0">
                <a:moveTo>
                  <a:pt x="19464" y="1"/>
                </a:moveTo>
                <a:cubicBezTo>
                  <a:pt x="18868" y="1"/>
                  <a:pt x="18388" y="482"/>
                  <a:pt x="18388" y="1078"/>
                </a:cubicBezTo>
                <a:cubicBezTo>
                  <a:pt x="18388" y="1674"/>
                  <a:pt x="18868" y="2154"/>
                  <a:pt x="19464" y="2154"/>
                </a:cubicBezTo>
                <a:cubicBezTo>
                  <a:pt x="20892" y="2097"/>
                  <a:pt x="20892" y="57"/>
                  <a:pt x="19464" y="1"/>
                </a:cubicBezTo>
                <a:close/>
                <a:moveTo>
                  <a:pt x="1068" y="12785"/>
                </a:moveTo>
                <a:cubicBezTo>
                  <a:pt x="1068" y="12785"/>
                  <a:pt x="1065" y="12804"/>
                  <a:pt x="1065" y="12804"/>
                </a:cubicBezTo>
                <a:cubicBezTo>
                  <a:pt x="1065" y="12804"/>
                  <a:pt x="1066" y="12801"/>
                  <a:pt x="1068" y="12794"/>
                </a:cubicBezTo>
                <a:cubicBezTo>
                  <a:pt x="1068" y="12787"/>
                  <a:pt x="1069" y="12785"/>
                  <a:pt x="1068" y="12785"/>
                </a:cubicBezTo>
                <a:close/>
                <a:moveTo>
                  <a:pt x="14649" y="10853"/>
                </a:moveTo>
                <a:cubicBezTo>
                  <a:pt x="14629" y="10853"/>
                  <a:pt x="14608" y="10853"/>
                  <a:pt x="14588" y="10853"/>
                </a:cubicBezTo>
                <a:lnTo>
                  <a:pt x="13521" y="10853"/>
                </a:lnTo>
                <a:cubicBezTo>
                  <a:pt x="12378" y="10897"/>
                  <a:pt x="12377" y="12531"/>
                  <a:pt x="13518" y="12577"/>
                </a:cubicBezTo>
                <a:lnTo>
                  <a:pt x="14615" y="12577"/>
                </a:lnTo>
                <a:cubicBezTo>
                  <a:pt x="14628" y="12577"/>
                  <a:pt x="14641" y="12577"/>
                  <a:pt x="14653" y="12577"/>
                </a:cubicBezTo>
                <a:cubicBezTo>
                  <a:pt x="15147" y="12577"/>
                  <a:pt x="15674" y="12793"/>
                  <a:pt x="16224" y="13217"/>
                </a:cubicBezTo>
                <a:cubicBezTo>
                  <a:pt x="16381" y="13338"/>
                  <a:pt x="16566" y="13396"/>
                  <a:pt x="16749" y="13396"/>
                </a:cubicBezTo>
                <a:cubicBezTo>
                  <a:pt x="17006" y="13396"/>
                  <a:pt x="17262" y="13281"/>
                  <a:pt x="17433" y="13059"/>
                </a:cubicBezTo>
                <a:cubicBezTo>
                  <a:pt x="17724" y="12683"/>
                  <a:pt x="17653" y="12140"/>
                  <a:pt x="17276" y="11851"/>
                </a:cubicBezTo>
                <a:cubicBezTo>
                  <a:pt x="16415" y="11187"/>
                  <a:pt x="15531" y="10853"/>
                  <a:pt x="14649" y="10853"/>
                </a:cubicBezTo>
                <a:close/>
                <a:moveTo>
                  <a:pt x="8783" y="10847"/>
                </a:moveTo>
                <a:cubicBezTo>
                  <a:pt x="7641" y="10847"/>
                  <a:pt x="6849" y="10955"/>
                  <a:pt x="5687" y="11918"/>
                </a:cubicBezTo>
                <a:cubicBezTo>
                  <a:pt x="5322" y="12224"/>
                  <a:pt x="5276" y="12768"/>
                  <a:pt x="5582" y="13132"/>
                </a:cubicBezTo>
                <a:cubicBezTo>
                  <a:pt x="5753" y="13334"/>
                  <a:pt x="5996" y="13439"/>
                  <a:pt x="6242" y="13439"/>
                </a:cubicBezTo>
                <a:cubicBezTo>
                  <a:pt x="6436" y="13439"/>
                  <a:pt x="6634" y="13373"/>
                  <a:pt x="6795" y="13237"/>
                </a:cubicBezTo>
                <a:cubicBezTo>
                  <a:pt x="7316" y="12799"/>
                  <a:pt x="7817" y="12577"/>
                  <a:pt x="8287" y="12577"/>
                </a:cubicBezTo>
                <a:lnTo>
                  <a:pt x="9471" y="12577"/>
                </a:lnTo>
                <a:cubicBezTo>
                  <a:pt x="10614" y="12531"/>
                  <a:pt x="10614" y="10900"/>
                  <a:pt x="9471" y="10853"/>
                </a:cubicBezTo>
                <a:cubicBezTo>
                  <a:pt x="9226" y="10851"/>
                  <a:pt x="8998" y="10847"/>
                  <a:pt x="8783" y="10847"/>
                </a:cubicBezTo>
                <a:close/>
                <a:moveTo>
                  <a:pt x="7869" y="14688"/>
                </a:moveTo>
                <a:cubicBezTo>
                  <a:pt x="7190" y="14688"/>
                  <a:pt x="6779" y="15475"/>
                  <a:pt x="7163" y="16032"/>
                </a:cubicBezTo>
                <a:cubicBezTo>
                  <a:pt x="8277" y="17656"/>
                  <a:pt x="9886" y="18464"/>
                  <a:pt x="11494" y="18464"/>
                </a:cubicBezTo>
                <a:cubicBezTo>
                  <a:pt x="13108" y="18464"/>
                  <a:pt x="14720" y="17650"/>
                  <a:pt x="15829" y="16032"/>
                </a:cubicBezTo>
                <a:cubicBezTo>
                  <a:pt x="16213" y="15475"/>
                  <a:pt x="15802" y="14690"/>
                  <a:pt x="15123" y="14690"/>
                </a:cubicBezTo>
                <a:cubicBezTo>
                  <a:pt x="15120" y="14690"/>
                  <a:pt x="15117" y="14690"/>
                  <a:pt x="15114" y="14690"/>
                </a:cubicBezTo>
                <a:cubicBezTo>
                  <a:pt x="14809" y="14690"/>
                  <a:pt x="14540" y="14850"/>
                  <a:pt x="14388" y="15089"/>
                </a:cubicBezTo>
                <a:cubicBezTo>
                  <a:pt x="13601" y="16193"/>
                  <a:pt x="12548" y="16742"/>
                  <a:pt x="11496" y="16742"/>
                </a:cubicBezTo>
                <a:cubicBezTo>
                  <a:pt x="10442" y="16742"/>
                  <a:pt x="9388" y="16190"/>
                  <a:pt x="8605" y="15092"/>
                </a:cubicBezTo>
                <a:cubicBezTo>
                  <a:pt x="8453" y="14849"/>
                  <a:pt x="8183" y="14688"/>
                  <a:pt x="7878" y="14688"/>
                </a:cubicBezTo>
                <a:cubicBezTo>
                  <a:pt x="7875" y="14688"/>
                  <a:pt x="7872" y="14688"/>
                  <a:pt x="7869" y="14688"/>
                </a:cubicBezTo>
                <a:close/>
                <a:moveTo>
                  <a:pt x="15889" y="218"/>
                </a:moveTo>
                <a:cubicBezTo>
                  <a:pt x="13010" y="218"/>
                  <a:pt x="10635" y="2774"/>
                  <a:pt x="10635" y="5655"/>
                </a:cubicBezTo>
                <a:cubicBezTo>
                  <a:pt x="10635" y="5861"/>
                  <a:pt x="10479" y="6035"/>
                  <a:pt x="10280" y="6053"/>
                </a:cubicBezTo>
                <a:cubicBezTo>
                  <a:pt x="8797" y="6182"/>
                  <a:pt x="7397" y="6539"/>
                  <a:pt x="6118" y="7115"/>
                </a:cubicBezTo>
                <a:cubicBezTo>
                  <a:pt x="5915" y="7206"/>
                  <a:pt x="5698" y="7251"/>
                  <a:pt x="5481" y="7251"/>
                </a:cubicBezTo>
                <a:cubicBezTo>
                  <a:pt x="5288" y="7251"/>
                  <a:pt x="5096" y="7215"/>
                  <a:pt x="4915" y="7142"/>
                </a:cubicBezTo>
                <a:cubicBezTo>
                  <a:pt x="4529" y="6984"/>
                  <a:pt x="4122" y="6904"/>
                  <a:pt x="3705" y="6904"/>
                </a:cubicBezTo>
                <a:cubicBezTo>
                  <a:pt x="3671" y="6904"/>
                  <a:pt x="3636" y="6905"/>
                  <a:pt x="3602" y="6906"/>
                </a:cubicBezTo>
                <a:cubicBezTo>
                  <a:pt x="2773" y="6930"/>
                  <a:pt x="1993" y="7271"/>
                  <a:pt x="1404" y="7867"/>
                </a:cubicBezTo>
                <a:cubicBezTo>
                  <a:pt x="816" y="8462"/>
                  <a:pt x="483" y="9246"/>
                  <a:pt x="469" y="10076"/>
                </a:cubicBezTo>
                <a:cubicBezTo>
                  <a:pt x="459" y="10647"/>
                  <a:pt x="600" y="11213"/>
                  <a:pt x="878" y="11710"/>
                </a:cubicBezTo>
                <a:cubicBezTo>
                  <a:pt x="1072" y="12054"/>
                  <a:pt x="1139" y="12441"/>
                  <a:pt x="1068" y="12796"/>
                </a:cubicBezTo>
                <a:cubicBezTo>
                  <a:pt x="1" y="18324"/>
                  <a:pt x="5980" y="22058"/>
                  <a:pt x="11210" y="22058"/>
                </a:cubicBezTo>
                <a:cubicBezTo>
                  <a:pt x="11305" y="22058"/>
                  <a:pt x="11400" y="22057"/>
                  <a:pt x="11495" y="22054"/>
                </a:cubicBezTo>
                <a:cubicBezTo>
                  <a:pt x="11589" y="22057"/>
                  <a:pt x="11684" y="22058"/>
                  <a:pt x="11778" y="22058"/>
                </a:cubicBezTo>
                <a:cubicBezTo>
                  <a:pt x="17002" y="22058"/>
                  <a:pt x="22977" y="18334"/>
                  <a:pt x="21927" y="12812"/>
                </a:cubicBezTo>
                <a:cubicBezTo>
                  <a:pt x="21853" y="12438"/>
                  <a:pt x="21914" y="12057"/>
                  <a:pt x="22099" y="11732"/>
                </a:cubicBezTo>
                <a:cubicBezTo>
                  <a:pt x="22385" y="11229"/>
                  <a:pt x="22531" y="10654"/>
                  <a:pt x="22524" y="10076"/>
                </a:cubicBezTo>
                <a:cubicBezTo>
                  <a:pt x="22510" y="9246"/>
                  <a:pt x="22177" y="8462"/>
                  <a:pt x="21589" y="7867"/>
                </a:cubicBezTo>
                <a:cubicBezTo>
                  <a:pt x="21000" y="7271"/>
                  <a:pt x="20221" y="6930"/>
                  <a:pt x="19391" y="6906"/>
                </a:cubicBezTo>
                <a:cubicBezTo>
                  <a:pt x="19357" y="6905"/>
                  <a:pt x="19322" y="6904"/>
                  <a:pt x="19288" y="6904"/>
                </a:cubicBezTo>
                <a:cubicBezTo>
                  <a:pt x="18875" y="6904"/>
                  <a:pt x="18471" y="6983"/>
                  <a:pt x="18089" y="7136"/>
                </a:cubicBezTo>
                <a:cubicBezTo>
                  <a:pt x="17902" y="7211"/>
                  <a:pt x="17704" y="7249"/>
                  <a:pt x="17506" y="7249"/>
                </a:cubicBezTo>
                <a:cubicBezTo>
                  <a:pt x="17292" y="7249"/>
                  <a:pt x="17079" y="7204"/>
                  <a:pt x="16882" y="7116"/>
                </a:cubicBezTo>
                <a:cubicBezTo>
                  <a:pt x="16237" y="6825"/>
                  <a:pt x="15549" y="6588"/>
                  <a:pt x="14838" y="6408"/>
                </a:cubicBezTo>
                <a:cubicBezTo>
                  <a:pt x="14767" y="6390"/>
                  <a:pt x="14695" y="6381"/>
                  <a:pt x="14624" y="6381"/>
                </a:cubicBezTo>
                <a:cubicBezTo>
                  <a:pt x="14240" y="6381"/>
                  <a:pt x="13892" y="6641"/>
                  <a:pt x="13792" y="7031"/>
                </a:cubicBezTo>
                <a:cubicBezTo>
                  <a:pt x="13676" y="7493"/>
                  <a:pt x="13954" y="7961"/>
                  <a:pt x="14416" y="8079"/>
                </a:cubicBezTo>
                <a:cubicBezTo>
                  <a:pt x="15029" y="8235"/>
                  <a:pt x="15620" y="8438"/>
                  <a:pt x="16173" y="8687"/>
                </a:cubicBezTo>
                <a:cubicBezTo>
                  <a:pt x="16592" y="8876"/>
                  <a:pt x="17047" y="8970"/>
                  <a:pt x="17503" y="8970"/>
                </a:cubicBezTo>
                <a:cubicBezTo>
                  <a:pt x="17920" y="8970"/>
                  <a:pt x="18337" y="8891"/>
                  <a:pt x="18730" y="8734"/>
                </a:cubicBezTo>
                <a:cubicBezTo>
                  <a:pt x="18909" y="8662"/>
                  <a:pt x="19099" y="8627"/>
                  <a:pt x="19294" y="8627"/>
                </a:cubicBezTo>
                <a:cubicBezTo>
                  <a:pt x="19308" y="8627"/>
                  <a:pt x="19323" y="8627"/>
                  <a:pt x="19337" y="8627"/>
                </a:cubicBezTo>
                <a:cubicBezTo>
                  <a:pt x="20450" y="8654"/>
                  <a:pt x="21168" y="9914"/>
                  <a:pt x="20602" y="10879"/>
                </a:cubicBezTo>
                <a:cubicBezTo>
                  <a:pt x="20214" y="11564"/>
                  <a:pt x="20084" y="12371"/>
                  <a:pt x="20239" y="13149"/>
                </a:cubicBezTo>
                <a:cubicBezTo>
                  <a:pt x="21013" y="17606"/>
                  <a:pt x="15875" y="20335"/>
                  <a:pt x="11704" y="20335"/>
                </a:cubicBezTo>
                <a:cubicBezTo>
                  <a:pt x="11634" y="20335"/>
                  <a:pt x="11565" y="20334"/>
                  <a:pt x="11497" y="20333"/>
                </a:cubicBezTo>
                <a:cubicBezTo>
                  <a:pt x="11428" y="20334"/>
                  <a:pt x="11359" y="20335"/>
                  <a:pt x="11290" y="20335"/>
                </a:cubicBezTo>
                <a:cubicBezTo>
                  <a:pt x="7111" y="20335"/>
                  <a:pt x="1973" y="17602"/>
                  <a:pt x="2756" y="13139"/>
                </a:cubicBezTo>
                <a:cubicBezTo>
                  <a:pt x="2910" y="12380"/>
                  <a:pt x="2778" y="11574"/>
                  <a:pt x="2384" y="10869"/>
                </a:cubicBezTo>
                <a:cubicBezTo>
                  <a:pt x="2254" y="10639"/>
                  <a:pt x="2188" y="10376"/>
                  <a:pt x="2193" y="10107"/>
                </a:cubicBezTo>
                <a:cubicBezTo>
                  <a:pt x="2208" y="9315"/>
                  <a:pt x="2863" y="8653"/>
                  <a:pt x="3655" y="8629"/>
                </a:cubicBezTo>
                <a:cubicBezTo>
                  <a:pt x="3668" y="8628"/>
                  <a:pt x="3682" y="8628"/>
                  <a:pt x="3696" y="8628"/>
                </a:cubicBezTo>
                <a:cubicBezTo>
                  <a:pt x="3894" y="8628"/>
                  <a:pt x="4086" y="8666"/>
                  <a:pt x="4267" y="8740"/>
                </a:cubicBezTo>
                <a:cubicBezTo>
                  <a:pt x="4653" y="8897"/>
                  <a:pt x="5066" y="8976"/>
                  <a:pt x="5480" y="8976"/>
                </a:cubicBezTo>
                <a:cubicBezTo>
                  <a:pt x="5939" y="8976"/>
                  <a:pt x="6399" y="8880"/>
                  <a:pt x="6824" y="8688"/>
                </a:cubicBezTo>
                <a:cubicBezTo>
                  <a:pt x="7927" y="8192"/>
                  <a:pt x="9138" y="7882"/>
                  <a:pt x="10428" y="7770"/>
                </a:cubicBezTo>
                <a:cubicBezTo>
                  <a:pt x="10956" y="7725"/>
                  <a:pt x="11445" y="7482"/>
                  <a:pt x="11804" y="7086"/>
                </a:cubicBezTo>
                <a:cubicBezTo>
                  <a:pt x="12162" y="6694"/>
                  <a:pt x="12357" y="6187"/>
                  <a:pt x="12357" y="5657"/>
                </a:cubicBezTo>
                <a:cubicBezTo>
                  <a:pt x="12357" y="3726"/>
                  <a:pt x="13960" y="1941"/>
                  <a:pt x="15889" y="1941"/>
                </a:cubicBezTo>
                <a:cubicBezTo>
                  <a:pt x="16365" y="1941"/>
                  <a:pt x="16750" y="1556"/>
                  <a:pt x="16750" y="1079"/>
                </a:cubicBezTo>
                <a:cubicBezTo>
                  <a:pt x="16750" y="603"/>
                  <a:pt x="16365" y="218"/>
                  <a:pt x="15889" y="21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75"/>
          <p:cNvSpPr/>
          <p:nvPr/>
        </p:nvSpPr>
        <p:spPr>
          <a:xfrm>
            <a:off x="7817180" y="815833"/>
            <a:ext cx="375000" cy="290101"/>
          </a:xfrm>
          <a:custGeom>
            <a:avLst/>
            <a:gdLst/>
            <a:ahLst/>
            <a:cxnLst/>
            <a:rect l="l" t="t" r="r" b="b"/>
            <a:pathLst>
              <a:path w="22275" h="17232" extrusionOk="0">
                <a:moveTo>
                  <a:pt x="10022" y="6235"/>
                </a:moveTo>
                <a:cubicBezTo>
                  <a:pt x="10089" y="6235"/>
                  <a:pt x="10166" y="6251"/>
                  <a:pt x="10245" y="6299"/>
                </a:cubicBezTo>
                <a:lnTo>
                  <a:pt x="13517" y="8245"/>
                </a:lnTo>
                <a:cubicBezTo>
                  <a:pt x="13796" y="8411"/>
                  <a:pt x="13796" y="8797"/>
                  <a:pt x="13517" y="8964"/>
                </a:cubicBezTo>
                <a:lnTo>
                  <a:pt x="10245" y="10910"/>
                </a:lnTo>
                <a:cubicBezTo>
                  <a:pt x="10166" y="10957"/>
                  <a:pt x="10091" y="10972"/>
                  <a:pt x="10024" y="10972"/>
                </a:cubicBezTo>
                <a:cubicBezTo>
                  <a:pt x="9923" y="10972"/>
                  <a:pt x="9842" y="10936"/>
                  <a:pt x="9802" y="10913"/>
                </a:cubicBezTo>
                <a:cubicBezTo>
                  <a:pt x="9722" y="10868"/>
                  <a:pt x="9587" y="10761"/>
                  <a:pt x="9587" y="10549"/>
                </a:cubicBezTo>
                <a:lnTo>
                  <a:pt x="9587" y="6657"/>
                </a:lnTo>
                <a:cubicBezTo>
                  <a:pt x="9587" y="6447"/>
                  <a:pt x="9722" y="6340"/>
                  <a:pt x="9802" y="6294"/>
                </a:cubicBezTo>
                <a:cubicBezTo>
                  <a:pt x="9840" y="6272"/>
                  <a:pt x="9921" y="6235"/>
                  <a:pt x="10022" y="6235"/>
                </a:cubicBezTo>
                <a:close/>
                <a:moveTo>
                  <a:pt x="10020" y="4511"/>
                </a:moveTo>
                <a:cubicBezTo>
                  <a:pt x="9653" y="4511"/>
                  <a:pt x="9285" y="4607"/>
                  <a:pt x="8949" y="4798"/>
                </a:cubicBezTo>
                <a:cubicBezTo>
                  <a:pt x="8268" y="5185"/>
                  <a:pt x="7863" y="5880"/>
                  <a:pt x="7863" y="6660"/>
                </a:cubicBezTo>
                <a:lnTo>
                  <a:pt x="7863" y="10551"/>
                </a:lnTo>
                <a:cubicBezTo>
                  <a:pt x="7836" y="11706"/>
                  <a:pt x="8852" y="12699"/>
                  <a:pt x="9992" y="12699"/>
                </a:cubicBezTo>
                <a:cubicBezTo>
                  <a:pt x="10001" y="12699"/>
                  <a:pt x="10011" y="12699"/>
                  <a:pt x="10021" y="12699"/>
                </a:cubicBezTo>
                <a:cubicBezTo>
                  <a:pt x="10400" y="12699"/>
                  <a:pt x="10781" y="12596"/>
                  <a:pt x="11125" y="12391"/>
                </a:cubicBezTo>
                <a:lnTo>
                  <a:pt x="14396" y="10446"/>
                </a:lnTo>
                <a:cubicBezTo>
                  <a:pt x="15787" y="9648"/>
                  <a:pt x="15787" y="7563"/>
                  <a:pt x="14396" y="6764"/>
                </a:cubicBezTo>
                <a:lnTo>
                  <a:pt x="11125" y="4819"/>
                </a:lnTo>
                <a:cubicBezTo>
                  <a:pt x="10781" y="4614"/>
                  <a:pt x="10401" y="4511"/>
                  <a:pt x="10020" y="4511"/>
                </a:cubicBezTo>
                <a:close/>
                <a:moveTo>
                  <a:pt x="11138" y="1722"/>
                </a:moveTo>
                <a:cubicBezTo>
                  <a:pt x="13874" y="1722"/>
                  <a:pt x="16278" y="1901"/>
                  <a:pt x="17812" y="2051"/>
                </a:cubicBezTo>
                <a:cubicBezTo>
                  <a:pt x="19007" y="2169"/>
                  <a:pt x="19959" y="3080"/>
                  <a:pt x="20129" y="4268"/>
                </a:cubicBezTo>
                <a:cubicBezTo>
                  <a:pt x="20336" y="5741"/>
                  <a:pt x="20443" y="7203"/>
                  <a:pt x="20443" y="8615"/>
                </a:cubicBezTo>
                <a:cubicBezTo>
                  <a:pt x="20443" y="10025"/>
                  <a:pt x="20336" y="11487"/>
                  <a:pt x="20129" y="12960"/>
                </a:cubicBezTo>
                <a:cubicBezTo>
                  <a:pt x="19959" y="14148"/>
                  <a:pt x="19007" y="15061"/>
                  <a:pt x="17812" y="15178"/>
                </a:cubicBezTo>
                <a:cubicBezTo>
                  <a:pt x="16278" y="15327"/>
                  <a:pt x="13874" y="15506"/>
                  <a:pt x="11138" y="15506"/>
                </a:cubicBezTo>
                <a:cubicBezTo>
                  <a:pt x="8402" y="15506"/>
                  <a:pt x="5998" y="15328"/>
                  <a:pt x="4464" y="15178"/>
                </a:cubicBezTo>
                <a:cubicBezTo>
                  <a:pt x="3267" y="15061"/>
                  <a:pt x="2316" y="14148"/>
                  <a:pt x="2147" y="12960"/>
                </a:cubicBezTo>
                <a:cubicBezTo>
                  <a:pt x="1940" y="11487"/>
                  <a:pt x="1833" y="10025"/>
                  <a:pt x="1833" y="8615"/>
                </a:cubicBezTo>
                <a:cubicBezTo>
                  <a:pt x="1833" y="7203"/>
                  <a:pt x="1940" y="5741"/>
                  <a:pt x="2147" y="4268"/>
                </a:cubicBezTo>
                <a:cubicBezTo>
                  <a:pt x="2316" y="3080"/>
                  <a:pt x="3269" y="2169"/>
                  <a:pt x="4464" y="2051"/>
                </a:cubicBezTo>
                <a:cubicBezTo>
                  <a:pt x="5998" y="1901"/>
                  <a:pt x="8402" y="1722"/>
                  <a:pt x="11138" y="1722"/>
                </a:cubicBezTo>
                <a:close/>
                <a:moveTo>
                  <a:pt x="11138" y="1"/>
                </a:moveTo>
                <a:cubicBezTo>
                  <a:pt x="8332" y="1"/>
                  <a:pt x="5870" y="183"/>
                  <a:pt x="4296" y="338"/>
                </a:cubicBezTo>
                <a:cubicBezTo>
                  <a:pt x="2306" y="534"/>
                  <a:pt x="722" y="2051"/>
                  <a:pt x="442" y="4028"/>
                </a:cubicBezTo>
                <a:cubicBezTo>
                  <a:pt x="1" y="7161"/>
                  <a:pt x="1" y="10072"/>
                  <a:pt x="442" y="13203"/>
                </a:cubicBezTo>
                <a:cubicBezTo>
                  <a:pt x="722" y="15182"/>
                  <a:pt x="2306" y="16698"/>
                  <a:pt x="4296" y="16895"/>
                </a:cubicBezTo>
                <a:cubicBezTo>
                  <a:pt x="5867" y="17048"/>
                  <a:pt x="8332" y="17231"/>
                  <a:pt x="11138" y="17231"/>
                </a:cubicBezTo>
                <a:cubicBezTo>
                  <a:pt x="13944" y="17231"/>
                  <a:pt x="16407" y="17047"/>
                  <a:pt x="17978" y="16895"/>
                </a:cubicBezTo>
                <a:cubicBezTo>
                  <a:pt x="19968" y="16698"/>
                  <a:pt x="21553" y="15182"/>
                  <a:pt x="21834" y="13203"/>
                </a:cubicBezTo>
                <a:cubicBezTo>
                  <a:pt x="22275" y="10072"/>
                  <a:pt x="22275" y="7161"/>
                  <a:pt x="21834" y="4028"/>
                </a:cubicBezTo>
                <a:cubicBezTo>
                  <a:pt x="21553" y="2051"/>
                  <a:pt x="19968" y="534"/>
                  <a:pt x="17978" y="338"/>
                </a:cubicBezTo>
                <a:cubicBezTo>
                  <a:pt x="16407" y="183"/>
                  <a:pt x="13944" y="1"/>
                  <a:pt x="11138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B1AC055C-C5E1-484F-A950-B7CCAD0B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6974"/>
            <a:ext cx="4171427" cy="609796"/>
          </a:xfrm>
        </p:spPr>
        <p:txBody>
          <a:bodyPr/>
          <a:lstStyle/>
          <a:p>
            <a:r>
              <a:rPr lang="en-US" sz="2800"/>
              <a:t>Polynomial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A392D-A11C-4F30-8B89-3EDECCF2883C}"/>
                  </a:ext>
                </a:extLst>
              </p:cNvPr>
              <p:cNvSpPr txBox="1"/>
              <p:nvPr/>
            </p:nvSpPr>
            <p:spPr>
              <a:xfrm>
                <a:off x="1831670" y="2201530"/>
                <a:ext cx="5032917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รูปแบบสมการทั่วไป</a:t>
                </a:r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th-TH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>
                  <a:solidFill>
                    <a:schemeClr val="bg1"/>
                  </a:solidFill>
                  <a:latin typeface="Overpass" panose="020B060402020202020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A392D-A11C-4F30-8B89-3EDECCF28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670" y="2201530"/>
                <a:ext cx="5032917" cy="473976"/>
              </a:xfrm>
              <a:prstGeom prst="rect">
                <a:avLst/>
              </a:prstGeom>
              <a:blipFill>
                <a:blip r:embed="rId3"/>
                <a:stretch>
                  <a:fillRect l="-3390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3552EC-0AA4-432E-823C-74FCD5C55FA2}"/>
                  </a:ext>
                </a:extLst>
              </p:cNvPr>
              <p:cNvSpPr txBox="1"/>
              <p:nvPr/>
            </p:nvSpPr>
            <p:spPr>
              <a:xfrm>
                <a:off x="1831670" y="3090867"/>
                <a:ext cx="5032917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สมการในรูปของผลรวม</a:t>
                </a:r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:</a:t>
                </a: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3552EC-0AA4-432E-823C-74FCD5C55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670" y="3090867"/>
                <a:ext cx="5032917" cy="473976"/>
              </a:xfrm>
              <a:prstGeom prst="rect">
                <a:avLst/>
              </a:prstGeom>
              <a:blipFill>
                <a:blip r:embed="rId4"/>
                <a:stretch>
                  <a:fillRect l="-3390" t="-50000" b="-1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F6721A-BE89-42FA-800D-9266DE810E8E}"/>
                  </a:ext>
                </a:extLst>
              </p:cNvPr>
              <p:cNvSpPr txBox="1"/>
              <p:nvPr/>
            </p:nvSpPr>
            <p:spPr>
              <a:xfrm>
                <a:off x="1741616" y="3485832"/>
                <a:ext cx="5032917" cy="1360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เขียนในรูปของ</a:t>
                </a:r>
                <a:r>
                  <a:rPr lang="th-TH" sz="1600" err="1">
                    <a:solidFill>
                      <a:schemeClr val="bg1"/>
                    </a:solidFill>
                    <a:latin typeface="Overpass" panose="020B0604020202020204" charset="0"/>
                  </a:rPr>
                  <a:t>เมทริกซ์</a:t>
                </a:r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16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>
                  <a:solidFill>
                    <a:schemeClr val="bg1"/>
                  </a:solidFill>
                  <a:latin typeface="Overpass" panose="020B060402020202020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F6721A-BE89-42FA-800D-9266DE81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16" y="3485832"/>
                <a:ext cx="5032917" cy="1360694"/>
              </a:xfrm>
              <a:prstGeom prst="rect">
                <a:avLst/>
              </a:prstGeom>
              <a:blipFill>
                <a:blip r:embed="rId5"/>
                <a:stretch>
                  <a:fillRect l="-3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Matrix free icon">
            <a:extLst>
              <a:ext uri="{FF2B5EF4-FFF2-40B4-BE49-F238E27FC236}">
                <a16:creationId xmlns:a16="http://schemas.microsoft.com/office/drawing/2014/main" id="{0C2D7BED-AC3A-4D1A-A363-7C5A9959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1" y="416617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gma free icon">
            <a:extLst>
              <a:ext uri="{FF2B5EF4-FFF2-40B4-BE49-F238E27FC236}">
                <a16:creationId xmlns:a16="http://schemas.microsoft.com/office/drawing/2014/main" id="{7A2110A4-08C0-4227-898E-1704A8FB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2" y="318759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y free icon">
            <a:extLst>
              <a:ext uri="{FF2B5EF4-FFF2-40B4-BE49-F238E27FC236}">
                <a16:creationId xmlns:a16="http://schemas.microsoft.com/office/drawing/2014/main" id="{3D6AE816-EA6E-4C09-9DAB-42E858196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2" y="227864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DBF23-D931-445C-A01D-00AD0C5B9907}"/>
              </a:ext>
            </a:extLst>
          </p:cNvPr>
          <p:cNvSpPr txBox="1"/>
          <p:nvPr/>
        </p:nvSpPr>
        <p:spPr>
          <a:xfrm>
            <a:off x="1699825" y="1155979"/>
            <a:ext cx="5552803" cy="695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Polynomial Function </a:t>
            </a:r>
            <a:r>
              <a:rPr lang="th-TH" dirty="0">
                <a:solidFill>
                  <a:schemeClr val="bg1"/>
                </a:solidFill>
              </a:rPr>
              <a:t>หรือ ฟังก์ชันพหุนาม คือฟังก์ชันที่สร้างจากสมการที่มีตัวแปรอย่างน้อย 1 ตัวแปร และประกอบด้วยตัวดำเนินการแค่ + </a:t>
            </a:r>
            <a:r>
              <a:rPr lang="en-US" dirty="0">
                <a:solidFill>
                  <a:schemeClr val="bg1"/>
                </a:solidFill>
              </a:rPr>
              <a:t>, - , x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1203-1243-4BC8-A47A-97390AC5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6488"/>
            <a:ext cx="7704000" cy="634500"/>
          </a:xfrm>
        </p:spPr>
        <p:txBody>
          <a:bodyPr/>
          <a:lstStyle/>
          <a:p>
            <a:r>
              <a:rPr lang="en-US" dirty="0"/>
              <a:t>Polynomial Function in real life</a:t>
            </a:r>
          </a:p>
        </p:txBody>
      </p:sp>
      <p:pic>
        <p:nvPicPr>
          <p:cNvPr id="5122" name="Picture 2" descr="Bridge">
            <a:extLst>
              <a:ext uri="{FF2B5EF4-FFF2-40B4-BE49-F238E27FC236}">
                <a16:creationId xmlns:a16="http://schemas.microsoft.com/office/drawing/2014/main" id="{AE30EB27-08DC-468F-9182-E3D3B6617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61" y="1282651"/>
            <a:ext cx="1211767" cy="12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dicine free icon">
            <a:extLst>
              <a:ext uri="{FF2B5EF4-FFF2-40B4-BE49-F238E27FC236}">
                <a16:creationId xmlns:a16="http://schemas.microsoft.com/office/drawing/2014/main" id="{7F04A135-ABA1-46C9-B551-A5C9323CF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08" y="1528443"/>
            <a:ext cx="720184" cy="7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ealth insurance">
            <a:extLst>
              <a:ext uri="{FF2B5EF4-FFF2-40B4-BE49-F238E27FC236}">
                <a16:creationId xmlns:a16="http://schemas.microsoft.com/office/drawing/2014/main" id="{F61A85F4-9C92-4078-88CD-4AF12B2BE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38" y="1342126"/>
            <a:ext cx="906501" cy="90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20B54-D174-4F3E-B9F8-2A53D1A9F606}"/>
              </a:ext>
            </a:extLst>
          </p:cNvPr>
          <p:cNvSpPr txBox="1"/>
          <p:nvPr/>
        </p:nvSpPr>
        <p:spPr>
          <a:xfrm>
            <a:off x="951799" y="2259576"/>
            <a:ext cx="1717290" cy="47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การออกแบบสะพาน</a:t>
            </a: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A4757-F0DE-4E3F-9B11-839C66B048EA}"/>
              </a:ext>
            </a:extLst>
          </p:cNvPr>
          <p:cNvSpPr txBox="1"/>
          <p:nvPr/>
        </p:nvSpPr>
        <p:spPr>
          <a:xfrm>
            <a:off x="3092603" y="2369814"/>
            <a:ext cx="2958794" cy="68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คำนวณปริมาณความเข้มข้นของยา</a:t>
            </a: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  <a:p>
            <a:pPr algn="ctr"/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ในระบบไหลเวียนโลหิต</a:t>
            </a: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E8FB8-E492-41AB-A7E2-96525C36B52E}"/>
              </a:ext>
            </a:extLst>
          </p:cNvPr>
          <p:cNvSpPr txBox="1"/>
          <p:nvPr/>
        </p:nvSpPr>
        <p:spPr>
          <a:xfrm>
            <a:off x="6051397" y="2369814"/>
            <a:ext cx="2869585" cy="68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น้ำหนักของผู้ป่วยหลังจากป่วย</a:t>
            </a: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  <a:p>
            <a:pPr algn="ctr"/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เทียบกับเวลาที่เริ่มป่วย</a:t>
            </a:r>
            <a:endParaRPr lang="en-US" sz="1600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7787A-F309-42D0-9C71-F11A31BB23EB}"/>
              </a:ext>
            </a:extLst>
          </p:cNvPr>
          <p:cNvSpPr txBox="1"/>
          <p:nvPr/>
        </p:nvSpPr>
        <p:spPr>
          <a:xfrm>
            <a:off x="4111083" y="4772980"/>
            <a:ext cx="5032917" cy="3110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1050" dirty="0">
                <a:solidFill>
                  <a:schemeClr val="bg1"/>
                </a:solidFill>
                <a:latin typeface="Overpass" panose="020B0604020202020204" charset="0"/>
              </a:rPr>
              <a:t>ที่มา</a:t>
            </a:r>
            <a:r>
              <a:rPr lang="en-US" sz="1050" dirty="0">
                <a:solidFill>
                  <a:schemeClr val="bg1"/>
                </a:solidFill>
                <a:latin typeface="Overpass" panose="020B0604020202020204" charset="0"/>
              </a:rPr>
              <a:t>: https://prezi.com/ozcnjnwvoe0_/the-use-of-polynomial-functions-in-real-life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2AD86-31A1-4E06-8C0B-28B0D3A572F3}"/>
              </a:ext>
            </a:extLst>
          </p:cNvPr>
          <p:cNvSpPr txBox="1"/>
          <p:nvPr/>
        </p:nvSpPr>
        <p:spPr>
          <a:xfrm>
            <a:off x="1159726" y="3585492"/>
            <a:ext cx="6824547" cy="695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</a:rPr>
              <a:t>จากตัวอย่างที่กล่าวมาเราสามารถประยุกต์ใช้ </a:t>
            </a:r>
            <a:r>
              <a:rPr lang="en-US" dirty="0">
                <a:solidFill>
                  <a:schemeClr val="bg1"/>
                </a:solidFill>
              </a:rPr>
              <a:t>Polynomial Function </a:t>
            </a:r>
            <a:r>
              <a:rPr lang="th-TH" dirty="0">
                <a:solidFill>
                  <a:schemeClr val="bg1"/>
                </a:solidFill>
              </a:rPr>
              <a:t>ในการออกแบบและจัดการ ซึ่งจะเห็นได้ว่าฟังก์ชันนี้อยู่ในชีวิตประจำวันรอบตัวเรามากมาย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6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0FA49D-C69C-47A8-8D1B-75350936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309444"/>
            <a:ext cx="4171427" cy="609796"/>
          </a:xfrm>
        </p:spPr>
        <p:txBody>
          <a:bodyPr/>
          <a:lstStyle/>
          <a:p>
            <a:r>
              <a:rPr lang="en-US" sz="2800" dirty="0"/>
              <a:t>Exponential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BCAB6-1C41-48B3-BFEF-80EEF58C96CE}"/>
                  </a:ext>
                </a:extLst>
              </p:cNvPr>
              <p:cNvSpPr txBox="1"/>
              <p:nvPr/>
            </p:nvSpPr>
            <p:spPr>
              <a:xfrm>
                <a:off x="1475678" y="1822634"/>
                <a:ext cx="3948675" cy="707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h-TH" sz="16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รูปแบบสมการทั่วไป</a:t>
                </a:r>
                <a:r>
                  <a:rPr lang="en-US" sz="16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Overpass" panose="020B0604020202020204" charset="0"/>
                  </a:rPr>
                  <a:t> 0</a:t>
                </a:r>
              </a:p>
              <a:p>
                <a:pPr>
                  <a:lnSpc>
                    <a:spcPct val="150000"/>
                  </a:lnSpc>
                </a:pPr>
                <a:r>
                  <a:rPr lang="th-TH" sz="1600" dirty="0">
                    <a:solidFill>
                      <a:schemeClr val="bg1"/>
                    </a:solidFill>
                    <a:latin typeface="Overpass" panose="020B0604020202020204" charset="0"/>
                  </a:rPr>
                  <a:t>ยิ่ง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Overpass" panose="020B0604020202020204" charset="0"/>
                  </a:rPr>
                  <a:t> </a:t>
                </a:r>
                <a:r>
                  <a:rPr lang="th-TH" sz="1600" dirty="0">
                    <a:solidFill>
                      <a:schemeClr val="bg1"/>
                    </a:solidFill>
                    <a:latin typeface="Overpass" panose="020B0604020202020204" charset="0"/>
                  </a:rPr>
                  <a:t>มีค่ามากกราฟจะยิ่งชันมาก</a:t>
                </a:r>
                <a:endParaRPr lang="en-US" sz="1600" dirty="0">
                  <a:solidFill>
                    <a:schemeClr val="bg1"/>
                  </a:solidFill>
                  <a:latin typeface="Overpass" panose="020B060402020202020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BCAB6-1C41-48B3-BFEF-80EEF58C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78" y="1822634"/>
                <a:ext cx="3948675" cy="707886"/>
              </a:xfrm>
              <a:prstGeom prst="rect">
                <a:avLst/>
              </a:prstGeom>
              <a:blipFill>
                <a:blip r:embed="rId3"/>
                <a:stretch>
                  <a:fillRect l="-4321" b="-6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10" descr="Play free icon">
            <a:extLst>
              <a:ext uri="{FF2B5EF4-FFF2-40B4-BE49-F238E27FC236}">
                <a16:creationId xmlns:a16="http://schemas.microsoft.com/office/drawing/2014/main" id="{5F90C4E7-D743-4C22-82C8-61650B14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7" y="1903387"/>
            <a:ext cx="454736" cy="45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igma free icon">
            <a:extLst>
              <a:ext uri="{FF2B5EF4-FFF2-40B4-BE49-F238E27FC236}">
                <a16:creationId xmlns:a16="http://schemas.microsoft.com/office/drawing/2014/main" id="{D8EB80EA-107B-4214-AEDF-95E3772C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86" y="3147248"/>
            <a:ext cx="454736" cy="45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FC4743-0D27-4A0D-8DAF-E96B917876D3}"/>
                  </a:ext>
                </a:extLst>
              </p:cNvPr>
              <p:cNvSpPr txBox="1"/>
              <p:nvPr/>
            </p:nvSpPr>
            <p:spPr>
              <a:xfrm>
                <a:off x="1393961" y="3005200"/>
                <a:ext cx="4576937" cy="1234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h-TH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เ</m:t>
                      </m:r>
                      <m:r>
                        <a:rPr lang="th-TH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ราสามารถอธิบายในรูปอนุกรมกำลังได้</m:t>
                      </m:r>
                    </m:oMath>
                  </m:oMathPara>
                </a14:m>
                <a:endParaRPr lang="th-TH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…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Overpass" panose="020B060402020202020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FC4743-0D27-4A0D-8DAF-E96B9178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961" y="3005200"/>
                <a:ext cx="4576937" cy="1234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0" descr="Play free icon">
            <a:extLst>
              <a:ext uri="{FF2B5EF4-FFF2-40B4-BE49-F238E27FC236}">
                <a16:creationId xmlns:a16="http://schemas.microsoft.com/office/drawing/2014/main" id="{A569FFAF-F2F7-4945-AFA8-499C620A0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86" y="4446282"/>
            <a:ext cx="454736" cy="45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A5309F-6D60-4A64-9664-F7218C42F50C}"/>
                  </a:ext>
                </a:extLst>
              </p:cNvPr>
              <p:cNvSpPr txBox="1"/>
              <p:nvPr/>
            </p:nvSpPr>
            <p:spPr>
              <a:xfrm>
                <a:off x="1393961" y="4230322"/>
                <a:ext cx="4576937" cy="670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h-TH" sz="16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อธิบายในรูปแบบของลิมิต</a:t>
                </a:r>
                <a:r>
                  <a:rPr lang="en-US" sz="16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pt-BR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pt-BR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e>
                            <m:r>
                              <a:rPr lang="pt-BR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pt-BR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eqArr>
                      </m:fName>
                      <m:e>
                        <m:sSup>
                          <m:sSupPr>
                            <m:ctrlPr>
                              <a:rPr lang="pt-BR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sz="16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pt-BR" sz="16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th-TH" sz="1600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A5309F-6D60-4A64-9664-F7218C42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961" y="4230322"/>
                <a:ext cx="4576937" cy="670696"/>
              </a:xfrm>
              <a:prstGeom prst="rect">
                <a:avLst/>
              </a:prstGeom>
              <a:blipFill>
                <a:blip r:embed="rId7"/>
                <a:stretch>
                  <a:fillRect l="-1733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C18A2-D71C-48B5-BDC9-7CBA37F69B43}"/>
              </a:ext>
            </a:extLst>
          </p:cNvPr>
          <p:cNvGrpSpPr/>
          <p:nvPr/>
        </p:nvGrpSpPr>
        <p:grpSpPr>
          <a:xfrm>
            <a:off x="5970898" y="1984698"/>
            <a:ext cx="2381762" cy="2399973"/>
            <a:chOff x="5677150" y="1139986"/>
            <a:chExt cx="2394667" cy="2483465"/>
          </a:xfrm>
        </p:grpSpPr>
        <p:pic>
          <p:nvPicPr>
            <p:cNvPr id="1028" name="Picture 4" descr="Exponential Functions. Transformations and Applications - IntoMath">
              <a:extLst>
                <a:ext uri="{FF2B5EF4-FFF2-40B4-BE49-F238E27FC236}">
                  <a16:creationId xmlns:a16="http://schemas.microsoft.com/office/drawing/2014/main" id="{5918CE77-E860-41DF-8D4D-640F62C796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9" t="6071" r="56689" b="29434"/>
            <a:stretch/>
          </p:blipFill>
          <p:spPr bwMode="auto">
            <a:xfrm>
              <a:off x="5677150" y="1139986"/>
              <a:ext cx="2394667" cy="248346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B7988C-F8BA-4C3D-AEB5-B0A976E3AA9C}"/>
                    </a:ext>
                  </a:extLst>
                </p:cNvPr>
                <p:cNvSpPr txBox="1"/>
                <p:nvPr/>
              </p:nvSpPr>
              <p:spPr>
                <a:xfrm>
                  <a:off x="7169124" y="1626429"/>
                  <a:ext cx="7380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400">
                      <a:solidFill>
                        <a:schemeClr val="bg1"/>
                      </a:solidFill>
                      <a:latin typeface="Overpass" panose="020B0604020202020204" charset="0"/>
                    </a:rPr>
                    <a:t> 0</a:t>
                  </a:r>
                  <a:endParaRPr lang="en-US">
                    <a:latin typeface="Overpass" panose="020B0604020202020204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B7988C-F8BA-4C3D-AEB5-B0A976E3A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124" y="1626429"/>
                  <a:ext cx="738033" cy="307777"/>
                </a:xfrm>
                <a:prstGeom prst="rect">
                  <a:avLst/>
                </a:prstGeom>
                <a:blipFill>
                  <a:blip r:embed="rId10"/>
                  <a:stretch>
                    <a:fillRect t="-41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4E7B2E-119A-412E-BF9E-9DCDCAD75810}"/>
                    </a:ext>
                  </a:extLst>
                </p:cNvPr>
                <p:cNvSpPr txBox="1"/>
                <p:nvPr/>
              </p:nvSpPr>
              <p:spPr>
                <a:xfrm>
                  <a:off x="5921234" y="1633328"/>
                  <a:ext cx="9486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0" dirty="0">
                      <a:solidFill>
                        <a:schemeClr val="bg1"/>
                      </a:solidFill>
                      <a:latin typeface="Overpass" panose="020B0604020202020204" charset="0"/>
                    </a:rPr>
                    <a:t>0 &lt; </a:t>
                  </a:r>
                  <a14:m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Overpass" panose="020B0604020202020204" charset="0"/>
                    </a:rPr>
                    <a:t> &lt; 1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4E7B2E-119A-412E-BF9E-9DCDCAD75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234" y="1633328"/>
                  <a:ext cx="948687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935" t="-408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CA1313-F4AC-4D40-93D1-D9F681933302}"/>
              </a:ext>
            </a:extLst>
          </p:cNvPr>
          <p:cNvSpPr txBox="1"/>
          <p:nvPr/>
        </p:nvSpPr>
        <p:spPr>
          <a:xfrm>
            <a:off x="1393961" y="1023149"/>
            <a:ext cx="4413504" cy="695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Exponential Function </a:t>
            </a:r>
            <a:r>
              <a:rPr lang="th-TH" dirty="0">
                <a:solidFill>
                  <a:schemeClr val="bg1"/>
                </a:solidFill>
              </a:rPr>
              <a:t>หรือ ฟังก์ชันเลขชี้กำลัง คือ ฟังก์ชันที่มีรูปแบบในรูปของเลขยกกำลัง โดยมีเลขฐานมากกว่า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D6C089-CB8E-4E50-8367-422CF6F1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53" y="246351"/>
            <a:ext cx="8052293" cy="634500"/>
          </a:xfrm>
        </p:spPr>
        <p:txBody>
          <a:bodyPr/>
          <a:lstStyle/>
          <a:p>
            <a:r>
              <a:rPr lang="en-US" sz="3100" dirty="0"/>
              <a:t>Exponential Function in real life</a:t>
            </a:r>
          </a:p>
        </p:txBody>
      </p:sp>
      <p:pic>
        <p:nvPicPr>
          <p:cNvPr id="6146" name="Picture 2" descr="Interest free icon">
            <a:extLst>
              <a:ext uri="{FF2B5EF4-FFF2-40B4-BE49-F238E27FC236}">
                <a16:creationId xmlns:a16="http://schemas.microsoft.com/office/drawing/2014/main" id="{FEAA8743-7378-4C6C-8919-65B50D44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5" y="1310765"/>
            <a:ext cx="879828" cy="87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3EC21-CCA9-4612-BB5C-F29F493A334D}"/>
                  </a:ext>
                </a:extLst>
              </p:cNvPr>
              <p:cNvSpPr txBox="1"/>
              <p:nvPr/>
            </p:nvSpPr>
            <p:spPr>
              <a:xfrm>
                <a:off x="1683694" y="1236788"/>
                <a:ext cx="4378714" cy="1027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h-TH" sz="1600" dirty="0">
                    <a:solidFill>
                      <a:schemeClr val="bg1"/>
                    </a:solidFill>
                    <a:latin typeface="Overpass" panose="020B0604020202020204" charset="0"/>
                  </a:rPr>
                  <a:t>คำนวณอัตราดอกเบี้ยทบต้นด้วยสูตร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h-TH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เงินทั้งหมด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เงินต้น</m:t>
                      </m:r>
                      <m:sSup>
                        <m:sSupPr>
                          <m:ctrlPr>
                            <a:rPr lang="th-TH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h-TH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h-TH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h-TH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อัตราดอกเบี้ยต่อปี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h-TH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ปี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Overpass" panose="020B060402020202020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3EC21-CCA9-4612-BB5C-F29F493A3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94" y="1236788"/>
                <a:ext cx="4378714" cy="1027782"/>
              </a:xfrm>
              <a:prstGeom prst="rect">
                <a:avLst/>
              </a:prstGeom>
              <a:blipFill>
                <a:blip r:embed="rId3"/>
                <a:stretch>
                  <a:fillRect l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B0F276-ABE9-4251-89E8-3FFEDF726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08" y="1946701"/>
            <a:ext cx="2277726" cy="2277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6E95C-301E-4AF8-B92F-82A636A56ACF}"/>
              </a:ext>
            </a:extLst>
          </p:cNvPr>
          <p:cNvSpPr txBox="1"/>
          <p:nvPr/>
        </p:nvSpPr>
        <p:spPr>
          <a:xfrm>
            <a:off x="746105" y="2716322"/>
            <a:ext cx="4378714" cy="15081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ตัวอย่างเช่น เงินต้น 10 บาท อัตราดอกเบี้ย 5</a:t>
            </a:r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% </a:t>
            </a: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ต่อปี</a:t>
            </a:r>
          </a:p>
          <a:p>
            <a:pPr algn="ctr"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เราจะสามารถวิเคราะห์เงินทั้งหมดได้จากกราฟข้างต้น</a:t>
            </a:r>
          </a:p>
          <a:p>
            <a:pPr algn="ctr"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Overpass" panose="020B0604020202020204" charset="0"/>
              </a:rPr>
              <a:t>ซึ่งอยู่ในรูปแบบของ </a:t>
            </a:r>
            <a:r>
              <a:rPr lang="en-US" sz="1600" dirty="0">
                <a:solidFill>
                  <a:schemeClr val="bg1"/>
                </a:solidFill>
                <a:latin typeface="Overpass" panose="020B0604020202020204" charset="0"/>
              </a:rPr>
              <a:t>Exponential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41931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>
            <a:extLst>
              <a:ext uri="{FF2B5EF4-FFF2-40B4-BE49-F238E27FC236}">
                <a16:creationId xmlns:a16="http://schemas.microsoft.com/office/drawing/2014/main" id="{97DA5823-1A3B-48CE-BD76-EBFAC83A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6974"/>
            <a:ext cx="4171427" cy="609796"/>
          </a:xfrm>
        </p:spPr>
        <p:txBody>
          <a:bodyPr/>
          <a:lstStyle/>
          <a:p>
            <a:r>
              <a:rPr lang="en-US" sz="2800"/>
              <a:t>Periodic Function</a:t>
            </a:r>
          </a:p>
        </p:txBody>
      </p:sp>
      <p:pic>
        <p:nvPicPr>
          <p:cNvPr id="2050" name="Picture 2" descr="Periodic Function - Definition, Formula, Graph, Properties">
            <a:extLst>
              <a:ext uri="{FF2B5EF4-FFF2-40B4-BE49-F238E27FC236}">
                <a16:creationId xmlns:a16="http://schemas.microsoft.com/office/drawing/2014/main" id="{D1F645B9-2851-4961-9B46-CA160952A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33676" r="8952" b="46956"/>
          <a:stretch/>
        </p:blipFill>
        <p:spPr bwMode="auto">
          <a:xfrm>
            <a:off x="253434" y="1947577"/>
            <a:ext cx="4371279" cy="996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D3E8C9-4C48-4D00-B071-40C55339408F}"/>
              </a:ext>
            </a:extLst>
          </p:cNvPr>
          <p:cNvCxnSpPr/>
          <p:nvPr/>
        </p:nvCxnSpPr>
        <p:spPr>
          <a:xfrm>
            <a:off x="973108" y="2880654"/>
            <a:ext cx="0" cy="2007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489F9E-AF55-4C6C-AA12-12C389E11BA5}"/>
              </a:ext>
            </a:extLst>
          </p:cNvPr>
          <p:cNvCxnSpPr/>
          <p:nvPr/>
        </p:nvCxnSpPr>
        <p:spPr>
          <a:xfrm>
            <a:off x="1714153" y="2880654"/>
            <a:ext cx="0" cy="2007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47BF69-9712-4225-B19F-D2069A9DFB38}"/>
              </a:ext>
            </a:extLst>
          </p:cNvPr>
          <p:cNvCxnSpPr/>
          <p:nvPr/>
        </p:nvCxnSpPr>
        <p:spPr>
          <a:xfrm>
            <a:off x="2457865" y="2880654"/>
            <a:ext cx="0" cy="2007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C6A76-3C67-46A3-9B30-FEFF87049738}"/>
              </a:ext>
            </a:extLst>
          </p:cNvPr>
          <p:cNvCxnSpPr/>
          <p:nvPr/>
        </p:nvCxnSpPr>
        <p:spPr>
          <a:xfrm>
            <a:off x="3189385" y="2880654"/>
            <a:ext cx="0" cy="2007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57D3F6-2693-4946-AD74-BAD094BAF4C1}"/>
              </a:ext>
            </a:extLst>
          </p:cNvPr>
          <p:cNvCxnSpPr/>
          <p:nvPr/>
        </p:nvCxnSpPr>
        <p:spPr>
          <a:xfrm>
            <a:off x="3933097" y="2880654"/>
            <a:ext cx="0" cy="2007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5B99F1-1577-447A-8DB8-A229DE2C6392}"/>
              </a:ext>
            </a:extLst>
          </p:cNvPr>
          <p:cNvSpPr txBox="1"/>
          <p:nvPr/>
        </p:nvSpPr>
        <p:spPr>
          <a:xfrm>
            <a:off x="695901" y="2960124"/>
            <a:ext cx="5544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latin typeface="Overpass" panose="020B0604020202020204" charset="0"/>
              </a:rPr>
              <a:t>t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561A6-BDDF-43BA-BA30-DA86BF83E726}"/>
              </a:ext>
            </a:extLst>
          </p:cNvPr>
          <p:cNvSpPr txBox="1"/>
          <p:nvPr/>
        </p:nvSpPr>
        <p:spPr>
          <a:xfrm>
            <a:off x="2177991" y="3008891"/>
            <a:ext cx="5544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latin typeface="Overpass" panose="020B0604020202020204" charset="0"/>
              </a:rPr>
              <a:t>t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3A49F-E1B1-4B8C-9EFE-50BBF89B61BC}"/>
              </a:ext>
            </a:extLst>
          </p:cNvPr>
          <p:cNvSpPr txBox="1"/>
          <p:nvPr/>
        </p:nvSpPr>
        <p:spPr>
          <a:xfrm>
            <a:off x="2914845" y="2985156"/>
            <a:ext cx="5544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latin typeface="Overpass" panose="020B0604020202020204" charset="0"/>
              </a:rPr>
              <a:t>t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4A91A2-17AC-4CA6-AFFE-9E3FB4E86334}"/>
              </a:ext>
            </a:extLst>
          </p:cNvPr>
          <p:cNvSpPr txBox="1"/>
          <p:nvPr/>
        </p:nvSpPr>
        <p:spPr>
          <a:xfrm>
            <a:off x="1436946" y="2974332"/>
            <a:ext cx="5544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latin typeface="Overpass" panose="020B0604020202020204" charset="0"/>
              </a:rPr>
              <a:t>t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A0126-1791-4573-8376-67FA5CBD6EA7}"/>
              </a:ext>
            </a:extLst>
          </p:cNvPr>
          <p:cNvSpPr txBox="1"/>
          <p:nvPr/>
        </p:nvSpPr>
        <p:spPr>
          <a:xfrm>
            <a:off x="3655890" y="3008891"/>
            <a:ext cx="5544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latin typeface="Overpass" panose="020B0604020202020204" charset="0"/>
              </a:rPr>
              <a:t>t =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8D2FE-4104-4B8B-8B47-F26557D35920}"/>
                  </a:ext>
                </a:extLst>
              </p:cNvPr>
              <p:cNvSpPr txBox="1"/>
              <p:nvPr/>
            </p:nvSpPr>
            <p:spPr>
              <a:xfrm>
                <a:off x="1085925" y="3459057"/>
                <a:ext cx="6248758" cy="161896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จากตัวอย่างข้างต้นเราจะพบว่า </a:t>
                </a:r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Square Wave </a:t>
                </a: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มีคาบ</a:t>
                </a:r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(T) = 2 </a:t>
                </a: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จะได้ว่า</a:t>
                </a:r>
                <a:endParaRPr lang="en-US" sz="1600">
                  <a:solidFill>
                    <a:schemeClr val="bg1"/>
                  </a:solidFill>
                  <a:latin typeface="Overpass" panose="020B060402020202020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h-TH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160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th-TH" sz="1600">
                    <a:solidFill>
                      <a:schemeClr val="bg1"/>
                    </a:solidFill>
                  </a:rPr>
                  <a:t>ดังนั้น เมื่อ </a:t>
                </a:r>
                <a:r>
                  <a:rPr lang="en-US" sz="1600">
                    <a:solidFill>
                      <a:schemeClr val="bg1"/>
                    </a:solidFill>
                  </a:rPr>
                  <a:t>t = 1</a:t>
                </a:r>
                <a:r>
                  <a:rPr lang="th-TH" sz="1600">
                    <a:solidFill>
                      <a:schemeClr val="bg1"/>
                    </a:solidFill>
                  </a:rPr>
                  <a:t> จะเท่ากับ </a:t>
                </a:r>
                <a:r>
                  <a:rPr lang="en-US" sz="1600">
                    <a:solidFill>
                      <a:schemeClr val="bg1"/>
                    </a:solidFill>
                  </a:rPr>
                  <a:t>t =3 </a:t>
                </a:r>
                <a:r>
                  <a:rPr lang="th-TH" sz="1600">
                    <a:solidFill>
                      <a:schemeClr val="bg1"/>
                    </a:solidFill>
                  </a:rPr>
                  <a:t>และ </a:t>
                </a:r>
                <a:r>
                  <a:rPr lang="en-US" sz="1600">
                    <a:solidFill>
                      <a:schemeClr val="bg1"/>
                    </a:solidFill>
                  </a:rPr>
                  <a:t>t = 5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>
                  <a:solidFill>
                    <a:schemeClr val="bg1"/>
                  </a:solidFill>
                  <a:latin typeface="Overpass" panose="020B060402020202020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th-TH" sz="700">
                  <a:solidFill>
                    <a:schemeClr val="bg1"/>
                  </a:solidFill>
                  <a:latin typeface="Overpass" panose="020B060402020202020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8D2FE-4104-4B8B-8B47-F26557D3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25" y="3459057"/>
                <a:ext cx="6248758" cy="1618969"/>
              </a:xfrm>
              <a:prstGeom prst="rect">
                <a:avLst/>
              </a:prstGeom>
              <a:blipFill>
                <a:blip r:embed="rId4"/>
                <a:stretch>
                  <a:fillRect b="-1044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C89939-CEC8-4AEC-A72C-9C1D9217E172}"/>
                  </a:ext>
                </a:extLst>
              </p:cNvPr>
              <p:cNvSpPr txBox="1"/>
              <p:nvPr/>
            </p:nvSpPr>
            <p:spPr>
              <a:xfrm>
                <a:off x="5088551" y="2101458"/>
                <a:ext cx="3292976" cy="84330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>
                  <a:solidFill>
                    <a:schemeClr val="bg1"/>
                  </a:solidFill>
                  <a:latin typeface="+mj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th-TH" sz="1600">
                    <a:solidFill>
                      <a:schemeClr val="bg1"/>
                    </a:solidFill>
                    <a:latin typeface="+mj-lt"/>
                  </a:rPr>
                  <a:t>ฟังก์ชันนี้จะมีพฤติกรรมซ้ำ ๆ เป็นช่วง ๆ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C89939-CEC8-4AEC-A72C-9C1D9217E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51" y="2101458"/>
                <a:ext cx="3292976" cy="843308"/>
              </a:xfrm>
              <a:prstGeom prst="rect">
                <a:avLst/>
              </a:prstGeom>
              <a:blipFill>
                <a:blip r:embed="rId5"/>
                <a:stretch>
                  <a:fillRect l="-2768" r="-2768" b="-1857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153606A-BD8D-4B1E-A527-F11389DDA1A3}"/>
              </a:ext>
            </a:extLst>
          </p:cNvPr>
          <p:cNvSpPr txBox="1"/>
          <p:nvPr/>
        </p:nvSpPr>
        <p:spPr>
          <a:xfrm>
            <a:off x="903470" y="1018382"/>
            <a:ext cx="5131577" cy="695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Periodic Function </a:t>
            </a:r>
            <a:r>
              <a:rPr lang="th-TH" dirty="0">
                <a:solidFill>
                  <a:schemeClr val="bg1"/>
                </a:solidFill>
              </a:rPr>
              <a:t>หรือฟังก์ชันคาบ คือฟังก์ชันที่มีค่าซ้ำกันในช่วงเวลา</a:t>
            </a:r>
            <a:br>
              <a:rPr lang="th-TH" dirty="0">
                <a:solidFill>
                  <a:schemeClr val="bg1"/>
                </a:solidFill>
              </a:rPr>
            </a:br>
            <a:r>
              <a:rPr lang="th-TH" dirty="0">
                <a:solidFill>
                  <a:schemeClr val="bg1"/>
                </a:solidFill>
              </a:rPr>
              <a:t>ที่มีระยะห่างเท่ากัน ซึ่งเรียกว่าคาบ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400A-AF4B-4E37-AFF4-19F6BE79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4937"/>
            <a:ext cx="7704000" cy="634500"/>
          </a:xfrm>
        </p:spPr>
        <p:txBody>
          <a:bodyPr/>
          <a:lstStyle/>
          <a:p>
            <a:r>
              <a:rPr lang="en-US" dirty="0"/>
              <a:t>Periodic Function in real life</a:t>
            </a:r>
          </a:p>
        </p:txBody>
      </p:sp>
      <p:pic>
        <p:nvPicPr>
          <p:cNvPr id="7170" name="Picture 2" descr="Clock free icon">
            <a:extLst>
              <a:ext uri="{FF2B5EF4-FFF2-40B4-BE49-F238E27FC236}">
                <a16:creationId xmlns:a16="http://schemas.microsoft.com/office/drawing/2014/main" id="{22F29AF3-60A1-4AA1-B6C7-F30E50EA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54" y="138771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lectric generator free icon">
            <a:extLst>
              <a:ext uri="{FF2B5EF4-FFF2-40B4-BE49-F238E27FC236}">
                <a16:creationId xmlns:a16="http://schemas.microsoft.com/office/drawing/2014/main" id="{669B7492-4911-452B-A16C-B0FFB4A22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148" y="138771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C777CF-02E2-406C-BE26-CA71E4AFB44A}"/>
              </a:ext>
            </a:extLst>
          </p:cNvPr>
          <p:cNvSpPr txBox="1"/>
          <p:nvPr/>
        </p:nvSpPr>
        <p:spPr>
          <a:xfrm>
            <a:off x="1363237" y="2571750"/>
            <a:ext cx="2826834" cy="20251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+mj-lt"/>
              </a:rPr>
              <a:t>นาฬิกาก็มีการทำงานซ้ำ ๆ เช่น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h-TH" sz="1600" dirty="0">
                <a:solidFill>
                  <a:schemeClr val="bg1"/>
                </a:solidFill>
                <a:latin typeface="+mj-lt"/>
              </a:rPr>
              <a:t>เข็มวินาทีในแต่ละนาที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h-TH" sz="1600" dirty="0">
                <a:solidFill>
                  <a:schemeClr val="bg1"/>
                </a:solidFill>
                <a:latin typeface="+mj-lt"/>
              </a:rPr>
              <a:t>เข็มนาทีในแต่ละชั่วโมง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h-TH" sz="1600" dirty="0">
                <a:solidFill>
                  <a:schemeClr val="bg1"/>
                </a:solidFill>
                <a:latin typeface="+mj-lt"/>
              </a:rPr>
              <a:t>การทำงานในแต่ละวัน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B9AD-D424-4DC2-9605-15332CDEDC66}"/>
              </a:ext>
            </a:extLst>
          </p:cNvPr>
          <p:cNvSpPr txBox="1"/>
          <p:nvPr/>
        </p:nvSpPr>
        <p:spPr>
          <a:xfrm>
            <a:off x="4953928" y="2571750"/>
            <a:ext cx="2826835" cy="23868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+mj-lt"/>
              </a:rPr>
              <a:t>การสร้างสัญญาณ 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Pulse width modulation</a:t>
            </a:r>
          </a:p>
          <a:p>
            <a:pPr algn="ctr"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+mj-lt"/>
              </a:rPr>
              <a:t>มีหลักการทำงานซ้ำ ๆ วนลูป</a:t>
            </a:r>
          </a:p>
          <a:p>
            <a:pPr algn="ctr"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+mj-lt"/>
              </a:rPr>
              <a:t>สามารถใช้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Periodic Function</a:t>
            </a:r>
          </a:p>
          <a:p>
            <a:pPr algn="ctr"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+mj-lt"/>
              </a:rPr>
              <a:t>ในการวิเคราะห์สัญญาณ</a:t>
            </a:r>
          </a:p>
        </p:txBody>
      </p:sp>
    </p:spTree>
    <p:extLst>
      <p:ext uri="{BB962C8B-B14F-4D97-AF65-F5344CB8AC3E}">
        <p14:creationId xmlns:p14="http://schemas.microsoft.com/office/powerpoint/2010/main" val="347700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">
            <a:extLst>
              <a:ext uri="{FF2B5EF4-FFF2-40B4-BE49-F238E27FC236}">
                <a16:creationId xmlns:a16="http://schemas.microsoft.com/office/drawing/2014/main" id="{ED951863-B982-4310-9559-431B9F9E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8" y="296974"/>
            <a:ext cx="4171427" cy="609796"/>
          </a:xfrm>
        </p:spPr>
        <p:txBody>
          <a:bodyPr/>
          <a:lstStyle/>
          <a:p>
            <a:pPr algn="l"/>
            <a:r>
              <a:rPr lang="en-US" sz="2800"/>
              <a:t>Gaussian Function</a:t>
            </a:r>
          </a:p>
        </p:txBody>
      </p:sp>
      <p:pic>
        <p:nvPicPr>
          <p:cNvPr id="3074" name="Picture 2" descr="Gaussian function free icon">
            <a:extLst>
              <a:ext uri="{FF2B5EF4-FFF2-40B4-BE49-F238E27FC236}">
                <a16:creationId xmlns:a16="http://schemas.microsoft.com/office/drawing/2014/main" id="{8D4DD2E7-6F15-4115-A0B1-4515EE98C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66" y="1385532"/>
            <a:ext cx="1954716" cy="1954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Play free icon">
            <a:extLst>
              <a:ext uri="{FF2B5EF4-FFF2-40B4-BE49-F238E27FC236}">
                <a16:creationId xmlns:a16="http://schemas.microsoft.com/office/drawing/2014/main" id="{0DC27C4E-1DD0-4598-A6D8-23E0124DF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7" y="11860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3E9F6D-33B1-472E-A36C-77FBA96A7C2F}"/>
                  </a:ext>
                </a:extLst>
              </p:cNvPr>
              <p:cNvSpPr txBox="1"/>
              <p:nvPr/>
            </p:nvSpPr>
            <p:spPr>
              <a:xfrm>
                <a:off x="1531318" y="969342"/>
                <a:ext cx="3970070" cy="1165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h-TH" sz="1600" b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รูปแบบสมการทั่วไป</a:t>
                </a:r>
                <a:r>
                  <a:rPr lang="en-US" sz="1600" b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ยิ่ง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 </a:t>
                </a: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มีค่าเข้าใกล้ 0 มากกราฟจะยิ่งชันมาก</a:t>
                </a:r>
                <a:endParaRPr lang="en-US" sz="1600">
                  <a:solidFill>
                    <a:schemeClr val="bg1"/>
                  </a:solidFill>
                  <a:latin typeface="Overpass" panose="020B060402020202020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3E9F6D-33B1-472E-A36C-77FBA96A7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18" y="969342"/>
                <a:ext cx="3970070" cy="1165127"/>
              </a:xfrm>
              <a:prstGeom prst="rect">
                <a:avLst/>
              </a:prstGeom>
              <a:blipFill>
                <a:blip r:embed="rId5"/>
                <a:stretch>
                  <a:fillRect l="-4301" b="-13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A3C5BD-8825-4A03-9B60-B86629AE2FEB}"/>
                  </a:ext>
                </a:extLst>
              </p:cNvPr>
              <p:cNvSpPr txBox="1"/>
              <p:nvPr/>
            </p:nvSpPr>
            <p:spPr>
              <a:xfrm>
                <a:off x="1058617" y="2410359"/>
                <a:ext cx="3970070" cy="131394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ถ้า</a:t>
                </a:r>
                <a:r>
                  <a:rPr lang="en-US" sz="1600" b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 </a:t>
                </a:r>
                <a:r>
                  <a:rPr lang="en-US" sz="1600">
                    <a:solidFill>
                      <a:schemeClr val="bg1"/>
                    </a:solidFill>
                    <a:latin typeface="Overpass" panose="020B0604020202020204" charset="0"/>
                  </a:rPr>
                  <a:t>= 0 </a:t>
                </a:r>
                <a:r>
                  <a:rPr lang="th-TH" sz="1600">
                    <a:solidFill>
                      <a:schemeClr val="bg1"/>
                    </a:solidFill>
                    <a:latin typeface="Overpass" panose="020B0604020202020204" charset="0"/>
                  </a:rPr>
                  <a:t>เราจะได้ความสัมพันธ์หนึ่งคือ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h-TH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th-TH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chemeClr val="bg1"/>
                  </a:solidFill>
                  <a:latin typeface="Overpass" panose="020B060402020202020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A3C5BD-8825-4A03-9B60-B86629AE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17" y="2410359"/>
                <a:ext cx="3970070" cy="13139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2">
                <a:extLst>
                  <a:ext uri="{FF2B5EF4-FFF2-40B4-BE49-F238E27FC236}">
                    <a16:creationId xmlns:a16="http://schemas.microsoft.com/office/drawing/2014/main" id="{43968762-564C-4445-A500-CEA1BBD5B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028" y="4107324"/>
                <a:ext cx="6526389" cy="609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100"/>
                  <a:buFont typeface="Oxanium"/>
                  <a:buNone/>
                  <a:defRPr sz="3100" b="1" i="0" u="none" strike="noStrike" cap="none">
                    <a:solidFill>
                      <a:schemeClr val="lt1"/>
                    </a:solidFill>
                    <a:latin typeface="Oxanium"/>
                    <a:ea typeface="Oxanium"/>
                    <a:cs typeface="Oxanium"/>
                    <a:sym typeface="Oxanium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100"/>
                  <a:buFont typeface="Oxanium"/>
                  <a:buNone/>
                  <a:defRPr sz="3100" b="1" i="0" u="none" strike="noStrike" cap="none">
                    <a:solidFill>
                      <a:schemeClr val="lt1"/>
                    </a:solidFill>
                    <a:latin typeface="Oxanium"/>
                    <a:ea typeface="Oxanium"/>
                    <a:cs typeface="Oxanium"/>
                    <a:sym typeface="Oxanium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100"/>
                  <a:buFont typeface="Oxanium"/>
                  <a:buNone/>
                  <a:defRPr sz="3100" b="1" i="0" u="none" strike="noStrike" cap="none">
                    <a:solidFill>
                      <a:schemeClr val="lt1"/>
                    </a:solidFill>
                    <a:latin typeface="Oxanium"/>
                    <a:ea typeface="Oxanium"/>
                    <a:cs typeface="Oxanium"/>
                    <a:sym typeface="Oxanium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100"/>
                  <a:buFont typeface="Oxanium"/>
                  <a:buNone/>
                  <a:defRPr sz="3100" b="1" i="0" u="none" strike="noStrike" cap="none">
                    <a:solidFill>
                      <a:schemeClr val="lt1"/>
                    </a:solidFill>
                    <a:latin typeface="Oxanium"/>
                    <a:ea typeface="Oxanium"/>
                    <a:cs typeface="Oxanium"/>
                    <a:sym typeface="Oxanium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100"/>
                  <a:buFont typeface="Oxanium"/>
                  <a:buNone/>
                  <a:defRPr sz="3100" b="1" i="0" u="none" strike="noStrike" cap="none">
                    <a:solidFill>
                      <a:schemeClr val="lt1"/>
                    </a:solidFill>
                    <a:latin typeface="Oxanium"/>
                    <a:ea typeface="Oxanium"/>
                    <a:cs typeface="Oxanium"/>
                    <a:sym typeface="Oxanium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100"/>
                  <a:buFont typeface="Oxanium"/>
                  <a:buNone/>
                  <a:defRPr sz="3100" b="1" i="0" u="none" strike="noStrike" cap="none">
                    <a:solidFill>
                      <a:schemeClr val="lt1"/>
                    </a:solidFill>
                    <a:latin typeface="Oxanium"/>
                    <a:ea typeface="Oxanium"/>
                    <a:cs typeface="Oxanium"/>
                    <a:sym typeface="Oxanium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100"/>
                  <a:buFont typeface="Oxanium"/>
                  <a:buNone/>
                  <a:defRPr sz="3100" b="1" i="0" u="none" strike="noStrike" cap="none">
                    <a:solidFill>
                      <a:schemeClr val="lt1"/>
                    </a:solidFill>
                    <a:latin typeface="Oxanium"/>
                    <a:ea typeface="Oxanium"/>
                    <a:cs typeface="Oxanium"/>
                    <a:sym typeface="Oxanium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100"/>
                  <a:buFont typeface="Oxanium"/>
                  <a:buNone/>
                  <a:defRPr sz="3100" b="1" i="0" u="none" strike="noStrike" cap="none">
                    <a:solidFill>
                      <a:schemeClr val="lt1"/>
                    </a:solidFill>
                    <a:latin typeface="Oxanium"/>
                    <a:ea typeface="Oxanium"/>
                    <a:cs typeface="Oxanium"/>
                    <a:sym typeface="Oxanium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100"/>
                  <a:buFont typeface="Oxanium"/>
                  <a:buNone/>
                  <a:defRPr sz="3100" b="1" i="0" u="none" strike="noStrike" cap="none">
                    <a:solidFill>
                      <a:schemeClr val="lt1"/>
                    </a:solidFill>
                    <a:latin typeface="Oxanium"/>
                    <a:ea typeface="Oxanium"/>
                    <a:cs typeface="Oxanium"/>
                    <a:sym typeface="Oxanium"/>
                  </a:defRPr>
                </a:lvl9pPr>
              </a:lstStyle>
              <a:p>
                <a:pPr algn="l"/>
                <a:r>
                  <a:rPr lang="en-US" sz="2800"/>
                  <a:t>Error Function:</a:t>
                </a:r>
                <a:r>
                  <a:rPr lang="en-US" sz="2800" b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erf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/>
              </a:p>
            </p:txBody>
          </p:sp>
        </mc:Choice>
        <mc:Fallback>
          <p:sp>
            <p:nvSpPr>
              <p:cNvPr id="7" name="Title 2">
                <a:extLst>
                  <a:ext uri="{FF2B5EF4-FFF2-40B4-BE49-F238E27FC236}">
                    <a16:creationId xmlns:a16="http://schemas.microsoft.com/office/drawing/2014/main" id="{43968762-564C-4445-A500-CEA1BBD5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8" y="4107324"/>
                <a:ext cx="6526389" cy="609796"/>
              </a:xfrm>
              <a:prstGeom prst="rect">
                <a:avLst/>
              </a:prstGeom>
              <a:blipFill>
                <a:blip r:embed="rId7"/>
                <a:stretch>
                  <a:fillRect l="-1867" t="-6000" b="-17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2">
                <a:extLst>
                  <a:ext uri="{FF2B5EF4-FFF2-40B4-BE49-F238E27FC236}">
                    <a16:creationId xmlns:a16="http://schemas.microsoft.com/office/drawing/2014/main" id="{6DD90BA1-92D1-43EA-B657-0E050C91B7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0017" y="304408"/>
                <a:ext cx="3858322" cy="609796"/>
              </a:xfrm>
            </p:spPr>
            <p:txBody>
              <a:bodyPr/>
              <a:lstStyle/>
              <a:p>
                <a:pPr algn="l"/>
                <a:r>
                  <a:rPr lang="th-TH" sz="2800" dirty="0"/>
                  <a:t>เมื่อพิจารณาที่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th-TH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h-TH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itle 2">
                <a:extLst>
                  <a:ext uri="{FF2B5EF4-FFF2-40B4-BE49-F238E27FC236}">
                    <a16:creationId xmlns:a16="http://schemas.microsoft.com/office/drawing/2014/main" id="{6DD90BA1-92D1-43EA-B657-0E050C91B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0017" y="304408"/>
                <a:ext cx="3858322" cy="609796"/>
              </a:xfrm>
              <a:blipFill>
                <a:blip r:embed="rId3"/>
                <a:stretch>
                  <a:fillRect l="-3160" t="-4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0B85A-8210-49D2-88C5-A28B5A87977C}"/>
                  </a:ext>
                </a:extLst>
              </p:cNvPr>
              <p:cNvSpPr txBox="1"/>
              <p:nvPr/>
            </p:nvSpPr>
            <p:spPr>
              <a:xfrm>
                <a:off x="830017" y="1214437"/>
                <a:ext cx="6029209" cy="571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6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Dirac Impulse Function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0B85A-8210-49D2-88C5-A28B5A87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7" y="1214437"/>
                <a:ext cx="6029209" cy="571118"/>
              </a:xfrm>
              <a:prstGeom prst="rect">
                <a:avLst/>
              </a:prstGeom>
              <a:blipFill>
                <a:blip r:embed="rId4"/>
                <a:stretch>
                  <a:fillRect l="-1921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5E105825-13EA-4285-B04E-F3CD467A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37" y="742950"/>
            <a:ext cx="2435901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eaviside step function - Wikipedia">
            <a:extLst>
              <a:ext uri="{FF2B5EF4-FFF2-40B4-BE49-F238E27FC236}">
                <a16:creationId xmlns:a16="http://schemas.microsoft.com/office/drawing/2014/main" id="{D879AAB9-C4C4-4063-BB14-487AD96D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36" y="2971686"/>
            <a:ext cx="2435902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227BB-7351-4C4E-B13C-807AFCBE71EA}"/>
                  </a:ext>
                </a:extLst>
              </p:cNvPr>
              <p:cNvSpPr txBox="1"/>
              <p:nvPr/>
            </p:nvSpPr>
            <p:spPr>
              <a:xfrm>
                <a:off x="830017" y="3929063"/>
                <a:ext cx="6029209" cy="571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pt-B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fName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6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Heaviside Step Function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227BB-7351-4C4E-B13C-807AFCBE7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7" y="3929063"/>
                <a:ext cx="6029209" cy="571118"/>
              </a:xfrm>
              <a:prstGeom prst="rect">
                <a:avLst/>
              </a:prstGeom>
              <a:blipFill>
                <a:blip r:embed="rId7"/>
                <a:stretch>
                  <a:fillRect l="-1921" b="-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57C32A6-FDE0-4226-9797-293D162418FB}"/>
              </a:ext>
            </a:extLst>
          </p:cNvPr>
          <p:cNvSpPr txBox="1"/>
          <p:nvPr/>
        </p:nvSpPr>
        <p:spPr>
          <a:xfrm>
            <a:off x="491635" y="2689493"/>
            <a:ext cx="6029209" cy="47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1600" dirty="0">
                <a:solidFill>
                  <a:schemeClr val="bg1"/>
                </a:solidFill>
                <a:latin typeface="Cambria Math" panose="02040503050406030204" pitchFamily="18" charset="0"/>
              </a:rPr>
              <a:t>เมื่อเราทำการอินท</a:t>
            </a:r>
            <a:r>
              <a:rPr lang="th-TH" sz="1600" dirty="0" err="1">
                <a:solidFill>
                  <a:schemeClr val="bg1"/>
                </a:solidFill>
                <a:latin typeface="Cambria Math" panose="02040503050406030204" pitchFamily="18" charset="0"/>
              </a:rPr>
              <a:t>ิเ</a:t>
            </a:r>
            <a:r>
              <a:rPr lang="th-TH" sz="1600" dirty="0">
                <a:solidFill>
                  <a:schemeClr val="bg1"/>
                </a:solidFill>
                <a:latin typeface="Cambria Math" panose="02040503050406030204" pitchFamily="18" charset="0"/>
              </a:rPr>
              <a:t>กรต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</a:rPr>
              <a:t>Gaussian function </a:t>
            </a:r>
            <a:r>
              <a:rPr lang="th-TH" sz="1600" dirty="0">
                <a:solidFill>
                  <a:schemeClr val="bg1"/>
                </a:solidFill>
                <a:latin typeface="Cambria Math" panose="02040503050406030204" pitchFamily="18" charset="0"/>
              </a:rPr>
              <a:t>จะได้ฟังก์ชัน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</a:rPr>
              <a:t>e(t)</a:t>
            </a:r>
            <a:endParaRPr lang="en-US" sz="1600" b="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2FA8FE-298B-43F4-9008-56EE9648F1D0}"/>
                  </a:ext>
                </a:extLst>
              </p:cNvPr>
              <p:cNvSpPr txBox="1"/>
              <p:nvPr/>
            </p:nvSpPr>
            <p:spPr>
              <a:xfrm>
                <a:off x="499076" y="3271639"/>
                <a:ext cx="4646340" cy="657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2FA8FE-298B-43F4-9008-56EE9648F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76" y="3271639"/>
                <a:ext cx="4646340" cy="6574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78DEA92-33B4-4F19-8693-56647E51E14E}"/>
              </a:ext>
            </a:extLst>
          </p:cNvPr>
          <p:cNvSpPr txBox="1"/>
          <p:nvPr/>
        </p:nvSpPr>
        <p:spPr>
          <a:xfrm>
            <a:off x="6183619" y="2589058"/>
            <a:ext cx="2010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Cambria Math" panose="02040503050406030204" pitchFamily="18" charset="0"/>
              </a:rPr>
              <a:t>Dirac Impulse Function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13F91-6CF6-4DE6-93DB-14A595ABD8BC}"/>
              </a:ext>
            </a:extLst>
          </p:cNvPr>
          <p:cNvSpPr txBox="1"/>
          <p:nvPr/>
        </p:nvSpPr>
        <p:spPr>
          <a:xfrm>
            <a:off x="6125208" y="4825553"/>
            <a:ext cx="2127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Cambria Math" panose="02040503050406030204" pitchFamily="18" charset="0"/>
              </a:rPr>
              <a:t>Heaviside Step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8688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B20CAABD122A0A4CBCEEC63F0DC96DFB" ma:contentTypeVersion="4" ma:contentTypeDescription="สร้างเอกสารใหม่" ma:contentTypeScope="" ma:versionID="77f9a915a9eef38cf7a2d2e8ff02f927">
  <xsd:schema xmlns:xsd="http://www.w3.org/2001/XMLSchema" xmlns:xs="http://www.w3.org/2001/XMLSchema" xmlns:p="http://schemas.microsoft.com/office/2006/metadata/properties" xmlns:ns3="294a4887-72be-4730-95c8-b5baa9dc2fcf" targetNamespace="http://schemas.microsoft.com/office/2006/metadata/properties" ma:root="true" ma:fieldsID="fe90e92731bd8de68cb0f75e9cc9bfb8" ns3:_="">
    <xsd:import namespace="294a4887-72be-4730-95c8-b5baa9dc2f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a4887-72be-4730-95c8-b5baa9dc2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7E8A7-6353-42CA-900C-F981E69BE4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0B2BBA-B8DA-4337-9DAB-3B799E94AF72}">
  <ds:schemaRefs>
    <ds:schemaRef ds:uri="294a4887-72be-4730-95c8-b5baa9dc2f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F9A263-D47F-4F16-B60F-FF5A62487AC7}">
  <ds:schemaRefs>
    <ds:schemaRef ds:uri="294a4887-72be-4730-95c8-b5baa9dc2f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919</Words>
  <Application>Microsoft Office PowerPoint</Application>
  <PresentationFormat>On-screen Show (16:9)</PresentationFormat>
  <Paragraphs>106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Wingdings</vt:lpstr>
      <vt:lpstr>Cambria Math</vt:lpstr>
      <vt:lpstr>Overpass</vt:lpstr>
      <vt:lpstr>Oxanium</vt:lpstr>
      <vt:lpstr>MS Sans Serif</vt:lpstr>
      <vt:lpstr>Jua</vt:lpstr>
      <vt:lpstr>Arial</vt:lpstr>
      <vt:lpstr>History of Internet Class for College by Slidesgo</vt:lpstr>
      <vt:lpstr>FUNCTION</vt:lpstr>
      <vt:lpstr>Polynomial Function</vt:lpstr>
      <vt:lpstr>Polynomial Function in real life</vt:lpstr>
      <vt:lpstr>Exponential Function</vt:lpstr>
      <vt:lpstr>Exponential Function in real life</vt:lpstr>
      <vt:lpstr>Periodic Function</vt:lpstr>
      <vt:lpstr>Periodic Function in real life</vt:lpstr>
      <vt:lpstr>Gaussian Function</vt:lpstr>
      <vt:lpstr>เมื่อพิจารณาที่ σ →0</vt:lpstr>
      <vt:lpstr>Gaussian Function in real life</vt:lpstr>
      <vt:lpstr>Sinusoidal Function</vt:lpstr>
      <vt:lpstr>Signal Conditioning</vt:lpstr>
      <vt:lpstr>PowerPoint Presentation</vt:lpstr>
      <vt:lpstr>Conversion(แปลงรูปแบบสัญญาณ)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thanachart Satianjarukarn</dc:creator>
  <cp:lastModifiedBy>THANACHART SATIANJARUKARN</cp:lastModifiedBy>
  <cp:revision>4</cp:revision>
  <dcterms:modified xsi:type="dcterms:W3CDTF">2021-12-07T17:11:10Z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0x010100B20CAABD122A0A4CBCEEC63F0DC96DFB</vt:lpwstr>
  </property>
</Properties>
</file>