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7" r:id="rId7"/>
    <p:sldId id="265" r:id="rId8"/>
    <p:sldId id="261" r:id="rId9"/>
    <p:sldId id="262" r:id="rId10"/>
    <p:sldId id="263" r:id="rId11"/>
    <p:sldId id="264" r:id="rId12"/>
    <p:sldId id="274" r:id="rId13"/>
    <p:sldId id="266" r:id="rId14"/>
    <p:sldId id="277" r:id="rId15"/>
    <p:sldId id="275" r:id="rId16"/>
    <p:sldId id="271" r:id="rId17"/>
    <p:sldId id="272" r:id="rId18"/>
    <p:sldId id="273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82F9-E443-4394-B10E-C1EF49CB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81052-7BC4-423F-9155-377E75245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B77B0-030E-4478-AA34-FDFE503B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C4FD-2A64-4CBA-90B9-609F6BBD3BDB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3532-FF7B-4266-8FDF-F8D4471B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8499E-175C-4C10-BC21-53C64D96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90EA-6332-480D-B31C-0D724D24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2206-58F9-4A9E-8462-32F80B30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C2DFF-74FB-496F-9757-448EAEBFD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D5DDC-CCBC-4E5A-9BB5-10802760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C4FD-2A64-4CBA-90B9-609F6BBD3BDB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3ED00-B20A-476E-B73E-9DA536B6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8A9C-0493-453B-BACF-24E31286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90EA-6332-480D-B31C-0D724D24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F3517-1689-41DA-90BF-610C5E09C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C8AB3-1D49-431F-B045-9BE5618E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9B81-CC9A-489D-BE3B-A886C4D8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C4FD-2A64-4CBA-90B9-609F6BBD3BDB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C471-7D7A-49E1-BA3A-196FC74A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643D-4E59-4A86-9272-72A164A3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90EA-6332-480D-B31C-0D724D24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5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9F7-89BA-4FA7-9105-D96D43AE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8D60-A4B5-4723-B32E-CA8A6AC8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5151D-47DD-419D-AB9D-4E63545F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C4FD-2A64-4CBA-90B9-609F6BBD3BDB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72A68-5E98-4D31-888F-8FB17ADD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4A70-69A0-4EA7-9E82-9ED6D83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90EA-6332-480D-B31C-0D724D24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8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85AC-D4D2-42CD-B989-B2035A1B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46C17-BB23-41C7-8D80-6B72953A4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A4D5-F7DB-444C-BC3B-178CE9A5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C4FD-2A64-4CBA-90B9-609F6BBD3BDB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5306-4231-4E2E-AF77-31F813B6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D72B-E315-492B-BA86-38E623A8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90EA-6332-480D-B31C-0D724D24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0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A8AE-A47B-4774-9F17-BD36C15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9A7B-189C-4AF6-8AE8-5835720E6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08E30-DB1B-4F0E-87FC-FB1BF0D41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F8ABB-965A-4341-B66F-4C81D294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C4FD-2A64-4CBA-90B9-609F6BBD3BDB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AA220-A716-4B6E-90C6-88D6672A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307D0-BFFA-4971-A768-B58EABE8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90EA-6332-480D-B31C-0D724D24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81C8-A2E7-40C6-9A59-64EC34F5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0B827-FD8B-4C36-B398-6E4E0E4EC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C7487-D2B5-47E6-B5BD-C025BD38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60755-1263-482E-AB08-79D5C5A0E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6A5B6-166C-46A8-B5FD-85D30BF58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29615-3208-4712-8D61-25D5C92A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C4FD-2A64-4CBA-90B9-609F6BBD3BDB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F9D50-460B-4B6F-A6FB-37EA6AF6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3F437-11D9-405C-91DB-62D982C2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90EA-6332-480D-B31C-0D724D24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5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1EC2-C1F7-477B-B432-8AA72211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A6646-D3D3-4159-8EE7-559FBD76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C4FD-2A64-4CBA-90B9-609F6BBD3BDB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12FD1-F896-4EE5-A2DA-AA08D061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6D66B-93FE-4303-A329-ACC09512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90EA-6332-480D-B31C-0D724D24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981E8-DD23-4BF2-ABBF-A1A185FA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C4FD-2A64-4CBA-90B9-609F6BBD3BDB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9D8BA-09F9-4F61-A17B-8AAAA3BE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80BD2-15B3-4432-B673-11F04F55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90EA-6332-480D-B31C-0D724D24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92B6-77EB-40FE-8A2D-6E0655FD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3F11-352E-4732-94E9-DBFF98E6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74CE1-6112-4A6A-B5CE-2488F93A7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DF529-675D-45DC-B154-715FBDFC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C4FD-2A64-4CBA-90B9-609F6BBD3BDB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7CE0E-ABE5-420A-9B03-5246BAF0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4C0B0-CD45-4F2F-B38D-13C011FE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90EA-6332-480D-B31C-0D724D24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6077-8A2B-49C2-B7E8-3C420E32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9115B-DDD8-43AF-8898-38E27B68F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EE9D4-ABFD-49B5-BE21-D2FE7DD18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3C418-14DD-4CD7-8985-E6F3835C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C4FD-2A64-4CBA-90B9-609F6BBD3BDB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F1A4E-BC30-4CAB-8522-6A6D2F54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70BC-3902-4B7E-A2E2-605B797D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90EA-6332-480D-B31C-0D724D24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FE6AF-C7E5-4959-856C-27EF5736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7B7EC-E62F-41EC-BD8E-20BAC2F0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2D786-62B9-42BC-B5C8-D8C50B8EB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5C4FD-2A64-4CBA-90B9-609F6BBD3BDB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B26A-771D-4946-9918-E97B06B67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0206B-03FD-4FF6-A914-FC016A70A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890EA-6332-480D-B31C-0D724D24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3E61-4E17-4F51-BCCC-2EA2DF554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Dota2 matches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CCB38-179E-41AF-B069-293EAA428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6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FC03-E348-40B1-8D83-AAE24354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Leaver status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5EAFD40C-484D-4E9D-B244-96B65E40F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83" y="2806803"/>
            <a:ext cx="6723033" cy="3174218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056D94-0D18-4DB3-BB95-0BA1B919E83E}"/>
              </a:ext>
            </a:extLst>
          </p:cNvPr>
          <p:cNvSpPr txBox="1">
            <a:spLocks/>
          </p:cNvSpPr>
          <p:nvPr/>
        </p:nvSpPr>
        <p:spPr>
          <a:xfrm>
            <a:off x="838200" y="1460500"/>
            <a:ext cx="10367865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DFB0DC-B137-4614-A218-F76AB5AB5949}"/>
              </a:ext>
            </a:extLst>
          </p:cNvPr>
          <p:cNvSpPr txBox="1">
            <a:spLocks/>
          </p:cNvSpPr>
          <p:nvPr/>
        </p:nvSpPr>
        <p:spPr>
          <a:xfrm>
            <a:off x="990600" y="1612900"/>
            <a:ext cx="10367865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/>
              <a:t>The data of abandoned matches is too less</a:t>
            </a:r>
          </a:p>
        </p:txBody>
      </p:sp>
    </p:spTree>
    <p:extLst>
      <p:ext uri="{BB962C8B-B14F-4D97-AF65-F5344CB8AC3E}">
        <p14:creationId xmlns:p14="http://schemas.microsoft.com/office/powerpoint/2010/main" val="79026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EC4F-5356-42DC-9794-14E33EAC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Good feature for predict winner team</a:t>
            </a:r>
          </a:p>
        </p:txBody>
      </p:sp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814E3180-FB06-427C-9B26-5AB6697DA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6063"/>
            <a:ext cx="10515600" cy="3500338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4389D8-A037-43FC-A087-6AF0BF9617B7}"/>
              </a:ext>
            </a:extLst>
          </p:cNvPr>
          <p:cNvSpPr txBox="1">
            <a:spLocks/>
          </p:cNvSpPr>
          <p:nvPr/>
        </p:nvSpPr>
        <p:spPr>
          <a:xfrm>
            <a:off x="838200" y="1460500"/>
            <a:ext cx="10367865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/>
              <a:t>Incomes and expenses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Team score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6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BA4A-2B19-4DF4-9218-F88B1C25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Stuns duration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14C0EF-FE37-4A16-B0E8-3676A548A0ED}"/>
              </a:ext>
            </a:extLst>
          </p:cNvPr>
          <p:cNvSpPr txBox="1">
            <a:spLocks/>
          </p:cNvSpPr>
          <p:nvPr/>
        </p:nvSpPr>
        <p:spPr>
          <a:xfrm>
            <a:off x="838200" y="1460500"/>
            <a:ext cx="10367865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/>
              <a:t>Stuns duration do not impact wins and losses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What does it indicate?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AE52159-4A70-455A-B5A4-E0C349D01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784" y="2209150"/>
            <a:ext cx="5342432" cy="2946195"/>
          </a:xfrm>
        </p:spPr>
      </p:pic>
    </p:spTree>
    <p:extLst>
      <p:ext uri="{BB962C8B-B14F-4D97-AF65-F5344CB8AC3E}">
        <p14:creationId xmlns:p14="http://schemas.microsoft.com/office/powerpoint/2010/main" val="39023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C694-2FD3-41F5-94F4-F6F681FA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Cluster stuns duration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20E0EAB-09B7-4F57-B15A-4B6274FB6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34" y="2542659"/>
            <a:ext cx="5303531" cy="3950216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AA70C9-E69A-4BA3-AD5B-D6446202A270}"/>
              </a:ext>
            </a:extLst>
          </p:cNvPr>
          <p:cNvSpPr txBox="1">
            <a:spLocks/>
          </p:cNvSpPr>
          <p:nvPr/>
        </p:nvSpPr>
        <p:spPr>
          <a:xfrm>
            <a:off x="838200" y="1460500"/>
            <a:ext cx="10367865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/>
              <a:t>The clusters with high stuns duration will slightly increase gameplay time</a:t>
            </a:r>
          </a:p>
        </p:txBody>
      </p:sp>
    </p:spTree>
    <p:extLst>
      <p:ext uri="{BB962C8B-B14F-4D97-AF65-F5344CB8AC3E}">
        <p14:creationId xmlns:p14="http://schemas.microsoft.com/office/powerpoint/2010/main" val="321616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9C74-EEBD-4C28-B735-A05B9AA1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56918" cy="1325563"/>
          </a:xfrm>
        </p:spPr>
        <p:txBody>
          <a:bodyPr/>
          <a:lstStyle/>
          <a:p>
            <a:r>
              <a:rPr lang="en-US" u="sng" dirty="0"/>
              <a:t>Team fight during a matches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49A40-14DD-496D-8A65-AC7DEE942CBE}"/>
              </a:ext>
            </a:extLst>
          </p:cNvPr>
          <p:cNvSpPr>
            <a:spLocks/>
          </p:cNvSpPr>
          <p:nvPr/>
        </p:nvSpPr>
        <p:spPr>
          <a:xfrm>
            <a:off x="0" y="1825624"/>
            <a:ext cx="12192000" cy="4351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060F07A-6C28-4506-907C-02ED1CCEB176}"/>
              </a:ext>
            </a:extLst>
          </p:cNvPr>
          <p:cNvSpPr txBox="1">
            <a:spLocks/>
          </p:cNvSpPr>
          <p:nvPr/>
        </p:nvSpPr>
        <p:spPr>
          <a:xfrm>
            <a:off x="838200" y="1460500"/>
            <a:ext cx="10367865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The data include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Team fight timestamp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Delta gold and XP for each player after the team fights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Player stat every 60 seconds in the match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Objective: predict the benefit team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Assumption: the team with more gold and XP before the team fight will get  benefits after the team fight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B9B1D8-DE13-4FBF-AE90-614AA0C44340}"/>
              </a:ext>
            </a:extLst>
          </p:cNvPr>
          <p:cNvSpPr/>
          <p:nvPr/>
        </p:nvSpPr>
        <p:spPr>
          <a:xfrm>
            <a:off x="1308936" y="2794518"/>
            <a:ext cx="7175241" cy="6344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39CE5-526C-4B37-95A8-DFC509C0C0E0}"/>
              </a:ext>
            </a:extLst>
          </p:cNvPr>
          <p:cNvSpPr txBox="1"/>
          <p:nvPr/>
        </p:nvSpPr>
        <p:spPr>
          <a:xfrm>
            <a:off x="8903277" y="2796665"/>
            <a:ext cx="314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Compare each team and </a:t>
            </a:r>
          </a:p>
          <a:p>
            <a:pPr algn="ctr"/>
            <a:r>
              <a:rPr lang="en-US" dirty="0"/>
              <a:t>define this feature as the target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80FBD4-EFBD-4C4B-B453-80F13792392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8484177" y="3111759"/>
            <a:ext cx="419100" cy="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87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CC15-6076-478D-A558-0D62BCDE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Time before team fight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F2C9378-C7DA-4B1E-99FB-EB4D89198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182" y="2628405"/>
            <a:ext cx="6727635" cy="348324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0F9740-0A57-4797-89BD-38E5C814A35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367865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/>
              <a:t>Remove outliers</a:t>
            </a:r>
          </a:p>
        </p:txBody>
      </p:sp>
    </p:spTree>
    <p:extLst>
      <p:ext uri="{BB962C8B-B14F-4D97-AF65-F5344CB8AC3E}">
        <p14:creationId xmlns:p14="http://schemas.microsoft.com/office/powerpoint/2010/main" val="297277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8C8C-9F6C-4D11-811A-73198E64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Gold and XP before team fight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B5B21-CF04-43AB-AE2B-31D1EE722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63" y="3020791"/>
            <a:ext cx="10742273" cy="259733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BA2D75-9A40-4916-9ED8-E926E0776B2B}"/>
              </a:ext>
            </a:extLst>
          </p:cNvPr>
          <p:cNvSpPr txBox="1">
            <a:spLocks/>
          </p:cNvSpPr>
          <p:nvPr/>
        </p:nvSpPr>
        <p:spPr>
          <a:xfrm>
            <a:off x="838200" y="1460500"/>
            <a:ext cx="10367865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/>
              <a:t>The gold and XP each team before the team fight doesn't affect to the benefit of that team fight</a:t>
            </a:r>
          </a:p>
        </p:txBody>
      </p:sp>
    </p:spTree>
    <p:extLst>
      <p:ext uri="{BB962C8B-B14F-4D97-AF65-F5344CB8AC3E}">
        <p14:creationId xmlns:p14="http://schemas.microsoft.com/office/powerpoint/2010/main" val="231732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8EFB-90F2-4E74-8EF5-6506ABED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does it indicate?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DD4F9E42-C70C-4EA1-8BF8-45DF082C0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3" y="2497475"/>
            <a:ext cx="4565257" cy="3356123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A9B84B-DB4E-4193-8478-9C3AA4D36B20}"/>
              </a:ext>
            </a:extLst>
          </p:cNvPr>
          <p:cNvSpPr txBox="1">
            <a:spLocks/>
          </p:cNvSpPr>
          <p:nvPr/>
        </p:nvSpPr>
        <p:spPr>
          <a:xfrm>
            <a:off x="838200" y="1460500"/>
            <a:ext cx="10367865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u="sng" dirty="0"/>
              <a:t>Ans</a:t>
            </a:r>
            <a:r>
              <a:rPr lang="en-US" dirty="0"/>
              <a:t> Time before the team fight</a:t>
            </a:r>
          </a:p>
        </p:txBody>
      </p:sp>
    </p:spTree>
    <p:extLst>
      <p:ext uri="{BB962C8B-B14F-4D97-AF65-F5344CB8AC3E}">
        <p14:creationId xmlns:p14="http://schemas.microsoft.com/office/powerpoint/2010/main" val="482758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EE5C-2AB6-4559-90B2-CA5FE779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8B71-0B9F-4BEA-BD73-388F6F912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6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DOTA MEMES (@DOTA2_MEMES) / Twitter">
            <a:extLst>
              <a:ext uri="{FF2B5EF4-FFF2-40B4-BE49-F238E27FC236}">
                <a16:creationId xmlns:a16="http://schemas.microsoft.com/office/drawing/2014/main" id="{056BE6A8-CAA5-4129-BAC2-B7C7AB6EE6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7C21209-BC28-45CB-8E89-2AC701D4E0F3}"/>
              </a:ext>
            </a:extLst>
          </p:cNvPr>
          <p:cNvSpPr txBox="1">
            <a:spLocks/>
          </p:cNvSpPr>
          <p:nvPr/>
        </p:nvSpPr>
        <p:spPr>
          <a:xfrm>
            <a:off x="0" y="2862468"/>
            <a:ext cx="12190476" cy="1360129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9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8512-DFCF-4F5F-8FEA-AD73433F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What’s Dota2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0EC4-949C-4EC6-8CAE-DD0A45F1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best MOBA game in the world</a:t>
            </a:r>
          </a:p>
          <a:p>
            <a:pPr>
              <a:lnSpc>
                <a:spcPct val="150000"/>
              </a:lnSpc>
            </a:pPr>
            <a:r>
              <a:rPr lang="en-US" dirty="0"/>
              <a:t>To win the match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Fight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Attack the tower</a:t>
            </a:r>
          </a:p>
          <a:p>
            <a:pPr>
              <a:lnSpc>
                <a:spcPct val="150000"/>
              </a:lnSpc>
            </a:pPr>
            <a:r>
              <a:rPr lang="en-US" dirty="0"/>
              <a:t>To lose the match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Farm all game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2052" name="Picture 4" descr="OG教练Chuvash豪言：ATF是有能力把Spirit的崩溃哥拉下神坛的人_球天下体育">
            <a:extLst>
              <a:ext uri="{FF2B5EF4-FFF2-40B4-BE49-F238E27FC236}">
                <a16:creationId xmlns:a16="http://schemas.microsoft.com/office/drawing/2014/main" id="{A34AE3D0-15C2-4AAD-8FA8-6CD34DC86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23" b="98985" l="9804" r="98431">
                        <a14:foregroundMark x1="49412" y1="15736" x2="56863" y2="7107"/>
                        <a14:foregroundMark x1="50588" y1="7107" x2="49804" y2="2030"/>
                        <a14:foregroundMark x1="20000" y1="77665" x2="14902" y2="97462"/>
                        <a14:foregroundMark x1="28627" y1="96954" x2="60000" y2="55330"/>
                        <a14:foregroundMark x1="40000" y1="60406" x2="54902" y2="81218"/>
                        <a14:foregroundMark x1="54902" y1="81218" x2="55686" y2="81726"/>
                        <a14:foregroundMark x1="59216" y1="89340" x2="73725" y2="89340"/>
                        <a14:foregroundMark x1="71765" y1="96954" x2="71765" y2="67005"/>
                        <a14:foregroundMark x1="78824" y1="69036" x2="84314" y2="91371"/>
                        <a14:foregroundMark x1="85490" y1="71574" x2="93725" y2="82234"/>
                        <a14:foregroundMark x1="83529" y1="61929" x2="97255" y2="82741"/>
                        <a14:foregroundMark x1="94902" y1="88325" x2="97647" y2="99492"/>
                        <a14:foregroundMark x1="96863" y1="94416" x2="47451" y2="94416"/>
                        <a14:foregroundMark x1="50588" y1="84772" x2="96078" y2="96954"/>
                        <a14:foregroundMark x1="96078" y1="96954" x2="98431" y2="96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24" y="3177174"/>
            <a:ext cx="3882976" cy="299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73A8-6064-4017-8DAC-8F7B4895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73147" cy="1325563"/>
          </a:xfrm>
        </p:spPr>
        <p:txBody>
          <a:bodyPr/>
          <a:lstStyle/>
          <a:p>
            <a:r>
              <a:rPr lang="en-US" u="sng" dirty="0"/>
              <a:t>What’s inside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D223-6E6C-407A-8300-5944B3C34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50,000 Matches</a:t>
            </a:r>
          </a:p>
          <a:p>
            <a:pPr>
              <a:lnSpc>
                <a:spcPct val="150000"/>
              </a:lnSpc>
            </a:pPr>
            <a:r>
              <a:rPr lang="en-US" dirty="0"/>
              <a:t>Player stat in any matches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Score and income every 60 seconds</a:t>
            </a:r>
          </a:p>
          <a:p>
            <a:pPr>
              <a:lnSpc>
                <a:spcPct val="150000"/>
              </a:lnSpc>
            </a:pPr>
            <a:r>
              <a:rPr lang="en-US" dirty="0"/>
              <a:t>537,768 team fights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FE517-4FC1-4AC6-8EE9-6F7660E6F21A}"/>
              </a:ext>
            </a:extLst>
          </p:cNvPr>
          <p:cNvSpPr txBox="1"/>
          <p:nvPr/>
        </p:nvSpPr>
        <p:spPr>
          <a:xfrm>
            <a:off x="7017899" y="2481071"/>
            <a:ext cx="164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match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509CE-719A-4A92-8C82-A7A061412263}"/>
              </a:ext>
            </a:extLst>
          </p:cNvPr>
          <p:cNvSpPr/>
          <p:nvPr/>
        </p:nvSpPr>
        <p:spPr>
          <a:xfrm>
            <a:off x="838201" y="1912776"/>
            <a:ext cx="4993432" cy="1516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40D289-1A8C-4F1E-8320-A8FD9E6C1520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5831633" y="2665737"/>
            <a:ext cx="1186266" cy="51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59A141-FE08-4803-A5C2-BE022653650B}"/>
              </a:ext>
            </a:extLst>
          </p:cNvPr>
          <p:cNvSpPr/>
          <p:nvPr/>
        </p:nvSpPr>
        <p:spPr>
          <a:xfrm>
            <a:off x="838199" y="4167298"/>
            <a:ext cx="5543938" cy="15162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C4D649-1B1B-458D-BC83-F718743F2E86}"/>
              </a:ext>
            </a:extLst>
          </p:cNvPr>
          <p:cNvSpPr txBox="1"/>
          <p:nvPr/>
        </p:nvSpPr>
        <p:spPr>
          <a:xfrm>
            <a:off x="7653662" y="4740744"/>
            <a:ext cx="212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dependency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21F5F7-245D-4D20-BE27-0C1384E3F5F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382137" y="4925410"/>
            <a:ext cx="1271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9C74-EEBD-4C28-B735-A05B9AA1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at the end of the match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49A40-14DD-496D-8A65-AC7DEE942CBE}"/>
              </a:ext>
            </a:extLst>
          </p:cNvPr>
          <p:cNvSpPr>
            <a:spLocks/>
          </p:cNvSpPr>
          <p:nvPr/>
        </p:nvSpPr>
        <p:spPr>
          <a:xfrm>
            <a:off x="0" y="1825624"/>
            <a:ext cx="12192000" cy="4351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07A981-87B4-45F3-B45B-435F180B5B7D}"/>
              </a:ext>
            </a:extLst>
          </p:cNvPr>
          <p:cNvSpPr txBox="1">
            <a:spLocks/>
          </p:cNvSpPr>
          <p:nvPr/>
        </p:nvSpPr>
        <p:spPr>
          <a:xfrm>
            <a:off x="838200" y="1460500"/>
            <a:ext cx="52578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each player scores in the match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Hero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Gold spent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GPM and XPM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Score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Stun duration</a:t>
            </a:r>
          </a:p>
        </p:txBody>
      </p:sp>
    </p:spTree>
    <p:extLst>
      <p:ext uri="{BB962C8B-B14F-4D97-AF65-F5344CB8AC3E}">
        <p14:creationId xmlns:p14="http://schemas.microsoft.com/office/powerpoint/2010/main" val="329317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EC22-1E77-4BE3-B070-332C24A4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Hero Cluster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E44CD6-3349-46C0-A350-591900760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5257800" cy="5032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Cluster 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Shadow Fiend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Windranger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Alchemist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Juggernaut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Invoker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7D5E50-F2EE-4961-B5DD-39C373AD55E8}"/>
              </a:ext>
            </a:extLst>
          </p:cNvPr>
          <p:cNvCxnSpPr>
            <a:cxnSpLocks/>
          </p:cNvCxnSpPr>
          <p:nvPr/>
        </p:nvCxnSpPr>
        <p:spPr>
          <a:xfrm>
            <a:off x="6096000" y="1825624"/>
            <a:ext cx="0" cy="4351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794DED-7C20-4D12-AA94-DB66C142CE14}"/>
              </a:ext>
            </a:extLst>
          </p:cNvPr>
          <p:cNvSpPr txBox="1">
            <a:spLocks/>
          </p:cNvSpPr>
          <p:nvPr/>
        </p:nvSpPr>
        <p:spPr>
          <a:xfrm>
            <a:off x="6515099" y="1460500"/>
            <a:ext cx="52578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Cluster 1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Windranger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Earthshaker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Slardar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Dazzle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Rubick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299367-874A-4559-9F9B-56BE24F7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1785" y="4202746"/>
            <a:ext cx="1156996" cy="115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ta 2: FAIL Earthshaker ulti! - YouTube">
            <a:extLst>
              <a:ext uri="{FF2B5EF4-FFF2-40B4-BE49-F238E27FC236}">
                <a16:creationId xmlns:a16="http://schemas.microsoft.com/office/drawing/2014/main" id="{6BFE9DA0-65BF-46A8-BF9D-4BCE23D7B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4" r="10883"/>
          <a:stretch/>
        </p:blipFill>
        <p:spPr bwMode="auto">
          <a:xfrm>
            <a:off x="9872631" y="4202746"/>
            <a:ext cx="1481169" cy="139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7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CD447C-CE20-45DE-B854-0905F0656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59654"/>
              </p:ext>
            </p:extLst>
          </p:nvPr>
        </p:nvGraphicFramePr>
        <p:xfrm>
          <a:off x="838200" y="2377919"/>
          <a:ext cx="4927731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287">
                  <a:extLst>
                    <a:ext uri="{9D8B030D-6E8A-4147-A177-3AD203B41FA5}">
                      <a16:colId xmlns:a16="http://schemas.microsoft.com/office/drawing/2014/main" val="23556803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94756999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2618338112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4129681443"/>
                    </a:ext>
                  </a:extLst>
                </a:gridCol>
                <a:gridCol w="802044">
                  <a:extLst>
                    <a:ext uri="{9D8B030D-6E8A-4147-A177-3AD203B41FA5}">
                      <a16:colId xmlns:a16="http://schemas.microsoft.com/office/drawing/2014/main" val="2114335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Match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Tower_Barracks</a:t>
                      </a:r>
                      <a:r>
                        <a:rPr lang="en-US" sz="1600" b="0" dirty="0"/>
                        <a:t>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First blood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winner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35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95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303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E689C74-EEBD-4C28-B735-A05B9AA1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92820" cy="1325563"/>
          </a:xfrm>
        </p:spPr>
        <p:txBody>
          <a:bodyPr/>
          <a:lstStyle/>
          <a:p>
            <a:r>
              <a:rPr lang="en-US" u="sng" dirty="0"/>
              <a:t>Data at the end of the match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49A40-14DD-496D-8A65-AC7DEE942C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825624"/>
            <a:ext cx="12192000" cy="4351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38A69E-BE61-4E10-B42C-13D89F282288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6096001" y="1690690"/>
            <a:ext cx="0" cy="25161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51EBB14-AA0A-4768-87C2-23D7EF1EF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10960"/>
              </p:ext>
            </p:extLst>
          </p:nvPr>
        </p:nvGraphicFramePr>
        <p:xfrm>
          <a:off x="6680134" y="2377919"/>
          <a:ext cx="49277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47">
                  <a:extLst>
                    <a:ext uri="{9D8B030D-6E8A-4147-A177-3AD203B41FA5}">
                      <a16:colId xmlns:a16="http://schemas.microsoft.com/office/drawing/2014/main" val="2355680345"/>
                    </a:ext>
                  </a:extLst>
                </a:gridCol>
                <a:gridCol w="1105094">
                  <a:extLst>
                    <a:ext uri="{9D8B030D-6E8A-4147-A177-3AD203B41FA5}">
                      <a16:colId xmlns:a16="http://schemas.microsoft.com/office/drawing/2014/main" val="3594756999"/>
                    </a:ext>
                  </a:extLst>
                </a:gridCol>
                <a:gridCol w="1026369">
                  <a:extLst>
                    <a:ext uri="{9D8B030D-6E8A-4147-A177-3AD203B41FA5}">
                      <a16:colId xmlns:a16="http://schemas.microsoft.com/office/drawing/2014/main" val="2618338112"/>
                    </a:ext>
                  </a:extLst>
                </a:gridCol>
                <a:gridCol w="959225">
                  <a:extLst>
                    <a:ext uri="{9D8B030D-6E8A-4147-A177-3AD203B41FA5}">
                      <a16:colId xmlns:a16="http://schemas.microsoft.com/office/drawing/2014/main" val="4129681443"/>
                    </a:ext>
                  </a:extLst>
                </a:gridCol>
                <a:gridCol w="851496">
                  <a:extLst>
                    <a:ext uri="{9D8B030D-6E8A-4147-A177-3AD203B41FA5}">
                      <a16:colId xmlns:a16="http://schemas.microsoft.com/office/drawing/2014/main" val="2114335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Match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Player slot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Hero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35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95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303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BBE6657-5F05-44B0-8A47-4A641D6A3F56}"/>
              </a:ext>
            </a:extLst>
          </p:cNvPr>
          <p:cNvSpPr/>
          <p:nvPr/>
        </p:nvSpPr>
        <p:spPr>
          <a:xfrm>
            <a:off x="9787813" y="2377919"/>
            <a:ext cx="1820052" cy="1112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772A2-FC53-4C44-AB12-03EE3281A74A}"/>
              </a:ext>
            </a:extLst>
          </p:cNvPr>
          <p:cNvSpPr txBox="1"/>
          <p:nvPr/>
        </p:nvSpPr>
        <p:spPr>
          <a:xfrm>
            <a:off x="9900267" y="3637160"/>
            <a:ext cx="158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 value for team features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A29508F-0EAA-4665-B51D-37F30DD6A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58778"/>
              </p:ext>
            </p:extLst>
          </p:nvPr>
        </p:nvGraphicFramePr>
        <p:xfrm>
          <a:off x="838200" y="4833174"/>
          <a:ext cx="10769661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004">
                  <a:extLst>
                    <a:ext uri="{9D8B030D-6E8A-4147-A177-3AD203B41FA5}">
                      <a16:colId xmlns:a16="http://schemas.microsoft.com/office/drawing/2014/main" val="2355680345"/>
                    </a:ext>
                  </a:extLst>
                </a:gridCol>
                <a:gridCol w="1357900">
                  <a:extLst>
                    <a:ext uri="{9D8B030D-6E8A-4147-A177-3AD203B41FA5}">
                      <a16:colId xmlns:a16="http://schemas.microsoft.com/office/drawing/2014/main" val="3594756999"/>
                    </a:ext>
                  </a:extLst>
                </a:gridCol>
                <a:gridCol w="1454146">
                  <a:extLst>
                    <a:ext uri="{9D8B030D-6E8A-4147-A177-3AD203B41FA5}">
                      <a16:colId xmlns:a16="http://schemas.microsoft.com/office/drawing/2014/main" val="2618338112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4129681443"/>
                    </a:ext>
                  </a:extLst>
                </a:gridCol>
                <a:gridCol w="1091321">
                  <a:extLst>
                    <a:ext uri="{9D8B030D-6E8A-4147-A177-3AD203B41FA5}">
                      <a16:colId xmlns:a16="http://schemas.microsoft.com/office/drawing/2014/main" val="518565315"/>
                    </a:ext>
                  </a:extLst>
                </a:gridCol>
                <a:gridCol w="1178661">
                  <a:extLst>
                    <a:ext uri="{9D8B030D-6E8A-4147-A177-3AD203B41FA5}">
                      <a16:colId xmlns:a16="http://schemas.microsoft.com/office/drawing/2014/main" val="3320178070"/>
                    </a:ext>
                  </a:extLst>
                </a:gridCol>
                <a:gridCol w="1178661">
                  <a:extLst>
                    <a:ext uri="{9D8B030D-6E8A-4147-A177-3AD203B41FA5}">
                      <a16:colId xmlns:a16="http://schemas.microsoft.com/office/drawing/2014/main" val="1184931973"/>
                    </a:ext>
                  </a:extLst>
                </a:gridCol>
                <a:gridCol w="1178661">
                  <a:extLst>
                    <a:ext uri="{9D8B030D-6E8A-4147-A177-3AD203B41FA5}">
                      <a16:colId xmlns:a16="http://schemas.microsoft.com/office/drawing/2014/main" val="3125248397"/>
                    </a:ext>
                  </a:extLst>
                </a:gridCol>
                <a:gridCol w="1046287">
                  <a:extLst>
                    <a:ext uri="{9D8B030D-6E8A-4147-A177-3AD203B41FA5}">
                      <a16:colId xmlns:a16="http://schemas.microsoft.com/office/drawing/2014/main" val="2114335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Match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Tower_barrack</a:t>
                      </a:r>
                      <a:r>
                        <a:rPr lang="en-US" sz="1600" b="0" dirty="0"/>
                        <a:t>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First blood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Radiant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dire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Radiant 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Dire 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winner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35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95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30316"/>
                  </a:ext>
                </a:extLst>
              </a:tr>
            </a:tbl>
          </a:graphicData>
        </a:graphic>
      </p:graphicFrame>
      <p:sp>
        <p:nvSpPr>
          <p:cNvPr id="19" name="ectangle 18">
            <a:extLst>
              <a:ext uri="{FF2B5EF4-FFF2-40B4-BE49-F238E27FC236}">
                <a16:creationId xmlns:a16="http://schemas.microsoft.com/office/drawing/2014/main" id="{C2B58768-F7ED-4CDB-AAE3-BE30476F5648}"/>
              </a:ext>
            </a:extLst>
          </p:cNvPr>
          <p:cNvSpPr>
            <a:spLocks/>
          </p:cNvSpPr>
          <p:nvPr/>
        </p:nvSpPr>
        <p:spPr>
          <a:xfrm>
            <a:off x="6680134" y="2377919"/>
            <a:ext cx="4927731" cy="111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63057DE-D731-448F-96AD-9E3A33C18746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16200000" flipH="1">
            <a:off x="4195320" y="2805463"/>
            <a:ext cx="1134455" cy="292096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79D821E0-3FE2-4114-BA80-59A8EAC98705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rot="5400000">
            <a:off x="7012148" y="2701321"/>
            <a:ext cx="1342735" cy="292097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26AC84-F86E-4BD1-975F-35FC76BCE03D}"/>
              </a:ext>
            </a:extLst>
          </p:cNvPr>
          <p:cNvSpPr txBox="1"/>
          <p:nvPr/>
        </p:nvSpPr>
        <p:spPr>
          <a:xfrm>
            <a:off x="5380248" y="3698716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[50000,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278A8F-132E-4FAE-AE2A-92EDD757BB51}"/>
              </a:ext>
            </a:extLst>
          </p:cNvPr>
          <p:cNvSpPr txBox="1"/>
          <p:nvPr/>
        </p:nvSpPr>
        <p:spPr>
          <a:xfrm>
            <a:off x="11166073" y="3490438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[500000, 17]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C19A62-E9F4-41CD-8FA1-1AE699655662}"/>
              </a:ext>
            </a:extLst>
          </p:cNvPr>
          <p:cNvSpPr txBox="1"/>
          <p:nvPr/>
        </p:nvSpPr>
        <p:spPr>
          <a:xfrm>
            <a:off x="11166073" y="6153974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[50000, 36]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206A4B9-4527-4E6A-BD94-5557003EC580}"/>
              </a:ext>
            </a:extLst>
          </p:cNvPr>
          <p:cNvSpPr txBox="1">
            <a:spLocks/>
          </p:cNvSpPr>
          <p:nvPr/>
        </p:nvSpPr>
        <p:spPr>
          <a:xfrm>
            <a:off x="838200" y="1460500"/>
            <a:ext cx="52578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Match data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8C75F61-0242-488F-B35B-AA4EFDAE03D9}"/>
              </a:ext>
            </a:extLst>
          </p:cNvPr>
          <p:cNvSpPr txBox="1">
            <a:spLocks/>
          </p:cNvSpPr>
          <p:nvPr/>
        </p:nvSpPr>
        <p:spPr>
          <a:xfrm>
            <a:off x="6518767" y="1460500"/>
            <a:ext cx="52578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Each player scores in the match</a:t>
            </a:r>
          </a:p>
        </p:txBody>
      </p:sp>
    </p:spTree>
    <p:extLst>
      <p:ext uri="{BB962C8B-B14F-4D97-AF65-F5344CB8AC3E}">
        <p14:creationId xmlns:p14="http://schemas.microsoft.com/office/powerpoint/2010/main" val="944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CA98-7A41-489E-A8DD-9CC2F417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Duration of gameplay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49EB39E-2422-4AA8-AC97-0B346D1D0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73237"/>
            <a:ext cx="4114800" cy="3064815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3522C41-C993-4C9B-B34D-BDCCD1725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4468"/>
            <a:ext cx="4114800" cy="30648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3E2F70-6DAA-4158-A392-F0F9507BE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367865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/>
              <a:t>Remove outliers</a:t>
            </a:r>
          </a:p>
        </p:txBody>
      </p:sp>
    </p:spTree>
    <p:extLst>
      <p:ext uri="{BB962C8B-B14F-4D97-AF65-F5344CB8AC3E}">
        <p14:creationId xmlns:p14="http://schemas.microsoft.com/office/powerpoint/2010/main" val="302294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9B57-5164-4391-A0E2-DBC5C3BB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41098" cy="1325563"/>
          </a:xfrm>
        </p:spPr>
        <p:txBody>
          <a:bodyPr/>
          <a:lstStyle/>
          <a:p>
            <a:r>
              <a:rPr lang="en-US" u="sng" dirty="0"/>
              <a:t>Tower and barracks status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F92F177D-3733-479E-98E1-117B76463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8260"/>
            <a:ext cx="10515600" cy="2600632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A23567-3DF2-4D4D-8892-5C3B1ED02E01}"/>
              </a:ext>
            </a:extLst>
          </p:cNvPr>
          <p:cNvSpPr txBox="1">
            <a:spLocks/>
          </p:cNvSpPr>
          <p:nvPr/>
        </p:nvSpPr>
        <p:spPr>
          <a:xfrm>
            <a:off x="838200" y="1460500"/>
            <a:ext cx="10367865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Remove 4 features because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Bias feature, the winner measured at the last tower</a:t>
            </a:r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BFF8-F030-46A4-886F-E4EFBB5C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What’s we get?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7A73CA-0C02-4271-AD2E-61D3DE659DFF}"/>
              </a:ext>
            </a:extLst>
          </p:cNvPr>
          <p:cNvSpPr txBox="1">
            <a:spLocks/>
          </p:cNvSpPr>
          <p:nvPr/>
        </p:nvSpPr>
        <p:spPr>
          <a:xfrm>
            <a:off x="838200" y="1460500"/>
            <a:ext cx="10367865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/>
              <a:t>Most games end at 2476 seconds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average level of the whole team is 18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killing score of winner team is 44.7 and 29.37 for the loser team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36.7% of first blood time is in range 0 - 41.55</a:t>
            </a:r>
            <a:r>
              <a:rPr lang="th-TH" dirty="0"/>
              <a:t> </a:t>
            </a:r>
            <a:r>
              <a:rPr lang="en-US" dirty="0"/>
              <a:t>seconds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1A00A71-7626-4F5B-B109-9FB7188CE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0" y="4028977"/>
            <a:ext cx="9964199" cy="25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7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407</Words>
  <Application>Microsoft Office PowerPoint</Application>
  <PresentationFormat>Widescreen</PresentationFormat>
  <Paragraphs>115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Dota2 matches</vt:lpstr>
      <vt:lpstr>What’s Dota2</vt:lpstr>
      <vt:lpstr>What’s inside the dataset</vt:lpstr>
      <vt:lpstr>Data at the end of the match</vt:lpstr>
      <vt:lpstr>Hero Cluster</vt:lpstr>
      <vt:lpstr>Data at the end of the match</vt:lpstr>
      <vt:lpstr>Duration of gameplay</vt:lpstr>
      <vt:lpstr>Tower and barracks status</vt:lpstr>
      <vt:lpstr>What’s we get?</vt:lpstr>
      <vt:lpstr>Leaver status</vt:lpstr>
      <vt:lpstr>Good feature for predict winner team</vt:lpstr>
      <vt:lpstr>Stuns duration</vt:lpstr>
      <vt:lpstr>Cluster stuns duration</vt:lpstr>
      <vt:lpstr>Team fight during a matches</vt:lpstr>
      <vt:lpstr>Time before team fight</vt:lpstr>
      <vt:lpstr>Gold and XP before team fight</vt:lpstr>
      <vt:lpstr>What does it indicate?</vt:lpstr>
      <vt:lpstr>Summarize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Dota2 matches</dc:title>
  <dc:creator>THANACHART SATIANJARUKARN</dc:creator>
  <cp:lastModifiedBy>THANACHART SATIANJARUKARN</cp:lastModifiedBy>
  <cp:revision>8</cp:revision>
  <dcterms:created xsi:type="dcterms:W3CDTF">2022-12-01T15:26:56Z</dcterms:created>
  <dcterms:modified xsi:type="dcterms:W3CDTF">2022-12-03T09:40:36Z</dcterms:modified>
</cp:coreProperties>
</file>