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7" r:id="rId4"/>
    <p:sldId id="266" r:id="rId5"/>
    <p:sldId id="268" r:id="rId6"/>
    <p:sldId id="269" r:id="rId7"/>
    <p:sldId id="273" r:id="rId8"/>
    <p:sldId id="274" r:id="rId9"/>
    <p:sldId id="270" r:id="rId10"/>
    <p:sldId id="271" r:id="rId11"/>
    <p:sldId id="275" r:id="rId12"/>
    <p:sldId id="276" r:id="rId13"/>
    <p:sldId id="277" r:id="rId14"/>
    <p:sldId id="278"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98E5-589E-4AA9-9252-BE9419C49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93DD74-34CD-47CC-8292-27B2EC824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1DBB9-E927-4410-9622-6ECD553B95D6}"/>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5" name="Footer Placeholder 4">
            <a:extLst>
              <a:ext uri="{FF2B5EF4-FFF2-40B4-BE49-F238E27FC236}">
                <a16:creationId xmlns:a16="http://schemas.microsoft.com/office/drawing/2014/main" id="{F142503D-5D3A-45A9-827A-8BA5F2196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88313-420E-41A7-A8A4-E86627AEAFD8}"/>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209176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E51D-FB09-40EB-965F-C1F2EB781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C9FAA-659F-424C-8793-9EAE3B55E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72834-286F-4B28-8630-42656E5507C2}"/>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5" name="Footer Placeholder 4">
            <a:extLst>
              <a:ext uri="{FF2B5EF4-FFF2-40B4-BE49-F238E27FC236}">
                <a16:creationId xmlns:a16="http://schemas.microsoft.com/office/drawing/2014/main" id="{A89C3F18-0C93-48D4-BCEB-98F180214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1E926-8F24-4E00-BEA6-EB6C53FC3608}"/>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4876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C5E04-B408-4414-A6C4-94783C6AD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BA945B-5C08-487D-886B-ADA9DA875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46CBC-87F7-424E-A0B2-1F09C9F4C652}"/>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5" name="Footer Placeholder 4">
            <a:extLst>
              <a:ext uri="{FF2B5EF4-FFF2-40B4-BE49-F238E27FC236}">
                <a16:creationId xmlns:a16="http://schemas.microsoft.com/office/drawing/2014/main" id="{F05C7632-F249-443A-9FF2-D17B7F01A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2D4F7-9CD9-468C-B3DA-1448AFA27818}"/>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67548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D352-DF38-4758-B754-79AC276B2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8FA22-9DBD-4A29-8140-2876A1483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B9B54-7736-49F5-BE34-27F6D523BAE6}"/>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5" name="Footer Placeholder 4">
            <a:extLst>
              <a:ext uri="{FF2B5EF4-FFF2-40B4-BE49-F238E27FC236}">
                <a16:creationId xmlns:a16="http://schemas.microsoft.com/office/drawing/2014/main" id="{2B3023A5-31FD-4B55-B89D-D2E809B5A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5FE56-1CD6-45E4-96E8-A10EE9F8A1A7}"/>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122169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903-8D66-49C9-8254-E665D146E9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10062-7DFC-4235-BDDA-E5FD90647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AA8C2-BFBE-456B-8150-EEB943FB3F4E}"/>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5" name="Footer Placeholder 4">
            <a:extLst>
              <a:ext uri="{FF2B5EF4-FFF2-40B4-BE49-F238E27FC236}">
                <a16:creationId xmlns:a16="http://schemas.microsoft.com/office/drawing/2014/main" id="{07A432DE-FE36-4FD3-8CB5-F163194D7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9AD19-8B14-4B63-80EC-D3113BDF3317}"/>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19217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F93D-00FC-4C13-A812-AE076E5BC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1C5E3-BC87-4A07-9F24-2AE9EA609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6DA51-1C00-4F03-83B3-1F0F85827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0A69A2-5D28-490F-A5AA-4419643B77F4}"/>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6" name="Footer Placeholder 5">
            <a:extLst>
              <a:ext uri="{FF2B5EF4-FFF2-40B4-BE49-F238E27FC236}">
                <a16:creationId xmlns:a16="http://schemas.microsoft.com/office/drawing/2014/main" id="{1B1F100F-F718-4D5D-9C01-193CC93E8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CE502-941E-45AE-8684-22CD23FC364C}"/>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194002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0278-D222-43B6-A50B-2EC892DC96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C7E63-4BEA-4A9D-B8CF-D2C7109F9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59780-4BDA-45E7-81D8-E082FE483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D1B55A-B88C-48A0-A8A2-723A4A736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8784F-F8B2-4A2C-8DFB-7974277EC9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C705EC-7A8A-4055-9676-1E921CC0E88F}"/>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8" name="Footer Placeholder 7">
            <a:extLst>
              <a:ext uri="{FF2B5EF4-FFF2-40B4-BE49-F238E27FC236}">
                <a16:creationId xmlns:a16="http://schemas.microsoft.com/office/drawing/2014/main" id="{C56C7DBF-D328-499B-AA6D-7D2D4820B4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533142-6D05-41B9-B7B1-648308C8CEEF}"/>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48911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32ED-F7C7-456E-8475-DCAE07D23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6CD49D-0FDC-4EBD-972E-1712873AE4B6}"/>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4" name="Footer Placeholder 3">
            <a:extLst>
              <a:ext uri="{FF2B5EF4-FFF2-40B4-BE49-F238E27FC236}">
                <a16:creationId xmlns:a16="http://schemas.microsoft.com/office/drawing/2014/main" id="{81881EC0-2354-49A9-9FD7-CF6DA6EB04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C7F0ED-6280-4A66-9FA9-0B0D9C73992C}"/>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16206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73776-466D-4A2C-87E6-1A467CE404D8}"/>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3" name="Footer Placeholder 2">
            <a:extLst>
              <a:ext uri="{FF2B5EF4-FFF2-40B4-BE49-F238E27FC236}">
                <a16:creationId xmlns:a16="http://schemas.microsoft.com/office/drawing/2014/main" id="{A6054495-3FFA-4234-8E64-089FFC4F8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B022C1-0D3A-4D60-BEA8-2225BE9B3D6E}"/>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2055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5D1C-303F-41C2-9C1E-8F9308659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CEA968-FFA3-46AB-8E83-79E4076C2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44B5A0-EF54-4D4B-9BCA-B271E0BCA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77ACC-1DCB-4EC9-BA50-9F385C9E1F9F}"/>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6" name="Footer Placeholder 5">
            <a:extLst>
              <a:ext uri="{FF2B5EF4-FFF2-40B4-BE49-F238E27FC236}">
                <a16:creationId xmlns:a16="http://schemas.microsoft.com/office/drawing/2014/main" id="{D922260D-BCF9-4597-B342-737F1E983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1D1EC-8086-4A62-BB40-86F2F8E4F142}"/>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74643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1875-C499-4EB3-8C7E-939CE847E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0F9D9-EF8F-47A1-8CAF-B6562CCAB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1235E-7AF0-4F67-9E88-BF4450DE5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62598-2F50-4618-A0E1-941FF8605BAC}"/>
              </a:ext>
            </a:extLst>
          </p:cNvPr>
          <p:cNvSpPr>
            <a:spLocks noGrp="1"/>
          </p:cNvSpPr>
          <p:nvPr>
            <p:ph type="dt" sz="half" idx="10"/>
          </p:nvPr>
        </p:nvSpPr>
        <p:spPr/>
        <p:txBody>
          <a:bodyPr/>
          <a:lstStyle/>
          <a:p>
            <a:fld id="{D3601124-CE56-4C18-9535-64ACEB41DE59}" type="datetimeFigureOut">
              <a:rPr lang="en-US" smtClean="0"/>
              <a:t>7/14/2021</a:t>
            </a:fld>
            <a:endParaRPr lang="en-US"/>
          </a:p>
        </p:txBody>
      </p:sp>
      <p:sp>
        <p:nvSpPr>
          <p:cNvPr id="6" name="Footer Placeholder 5">
            <a:extLst>
              <a:ext uri="{FF2B5EF4-FFF2-40B4-BE49-F238E27FC236}">
                <a16:creationId xmlns:a16="http://schemas.microsoft.com/office/drawing/2014/main" id="{B8D371D8-23E6-4217-8FE2-C4A01BA87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F63C8-9A89-40FA-AE60-2B1C1F5E573C}"/>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8382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D347F-0F92-4CEF-B772-DD10C1F80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D93B0-2687-4D2C-B4F1-7C8F6EAF1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D6C34-7399-4E06-91A3-CE4A0CCEA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01124-CE56-4C18-9535-64ACEB41DE59}" type="datetimeFigureOut">
              <a:rPr lang="en-US" smtClean="0"/>
              <a:t>7/14/2021</a:t>
            </a:fld>
            <a:endParaRPr lang="en-US"/>
          </a:p>
        </p:txBody>
      </p:sp>
      <p:sp>
        <p:nvSpPr>
          <p:cNvPr id="5" name="Footer Placeholder 4">
            <a:extLst>
              <a:ext uri="{FF2B5EF4-FFF2-40B4-BE49-F238E27FC236}">
                <a16:creationId xmlns:a16="http://schemas.microsoft.com/office/drawing/2014/main" id="{5AD41115-E914-48AC-9435-9A2B0219E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006BD6-8F46-4890-9ECD-A7C5AA747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38849-3B65-4A9F-B4FE-BF6A4ADE6BD8}" type="slidenum">
              <a:rPr lang="en-US" smtClean="0"/>
              <a:t>‹#›</a:t>
            </a:fld>
            <a:endParaRPr lang="en-US"/>
          </a:p>
        </p:txBody>
      </p:sp>
    </p:spTree>
    <p:extLst>
      <p:ext uri="{BB962C8B-B14F-4D97-AF65-F5344CB8AC3E}">
        <p14:creationId xmlns:p14="http://schemas.microsoft.com/office/powerpoint/2010/main" val="194423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351722" y="2637183"/>
            <a:ext cx="1258956" cy="3352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b="1" u="sng"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399"/>
            <a:ext cx="7301948" cy="6493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b="1" u="sng" dirty="0">
                <a:solidFill>
                  <a:schemeClr val="tx1"/>
                </a:solidFill>
              </a:rPr>
              <a:t>หน้าหลัก</a:t>
            </a:r>
            <a:r>
              <a:rPr lang="th-TH" dirty="0">
                <a:solidFill>
                  <a:schemeClr val="tx1"/>
                </a:solidFill>
              </a:rPr>
              <a:t>	บทเรียนทั้งหมด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6" y="2637183"/>
            <a:ext cx="7301948" cy="3352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Welcome To App Name Management</a:t>
            </a:r>
          </a:p>
        </p:txBody>
      </p:sp>
    </p:spTree>
    <p:extLst>
      <p:ext uri="{BB962C8B-B14F-4D97-AF65-F5344CB8AC3E}">
        <p14:creationId xmlns:p14="http://schemas.microsoft.com/office/powerpoint/2010/main" val="1920452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ประเภทตัวอย่าง</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ตัวอย่าง ขั้นตอนที่ </a:t>
            </a:r>
            <a:r>
              <a:rPr lang="en-US" dirty="0"/>
              <a:t>2</a:t>
            </a:r>
            <a:endParaRPr lang="th-TH" dirty="0"/>
          </a:p>
          <a:p>
            <a:r>
              <a:rPr lang="th-TH" dirty="0"/>
              <a:t>ชื่อบทเรียน </a:t>
            </a:r>
            <a:r>
              <a:rPr lang="en-US" dirty="0"/>
              <a:t>: ___________________________</a:t>
            </a:r>
          </a:p>
          <a:p>
            <a:r>
              <a:rPr lang="th-TH" dirty="0"/>
              <a:t>ตัวอย่างประโยค</a:t>
            </a:r>
            <a:r>
              <a:rPr lang="en-US" dirty="0"/>
              <a:t>_________________________________________________________</a:t>
            </a:r>
          </a:p>
          <a:p>
            <a:r>
              <a:rPr lang="th-TH" dirty="0"/>
              <a:t>คำแปล </a:t>
            </a:r>
            <a:r>
              <a:rPr lang="en-US" dirty="0"/>
              <a:t>_____________________________________________________________</a:t>
            </a:r>
          </a:p>
          <a:p>
            <a:r>
              <a:rPr lang="th-TH" dirty="0"/>
              <a:t>ประเภทของคำ</a:t>
            </a:r>
          </a:p>
          <a:p>
            <a:r>
              <a:rPr lang="th-TH" dirty="0"/>
              <a:t>	</a:t>
            </a:r>
            <a:r>
              <a:rPr lang="en-US" dirty="0"/>
              <a:t>Noun:_____________</a:t>
            </a:r>
          </a:p>
          <a:p>
            <a:r>
              <a:rPr lang="en-US" dirty="0"/>
              <a:t>	Verb:______________</a:t>
            </a:r>
            <a:endParaRPr lang="th-TH" dirty="0"/>
          </a:p>
          <a:p>
            <a:r>
              <a:rPr lang="th-TH" dirty="0"/>
              <a:t>หน้าที่ของคำ</a:t>
            </a:r>
            <a:endParaRPr lang="en-US" dirty="0"/>
          </a:p>
          <a:p>
            <a:r>
              <a:rPr lang="en-US" dirty="0"/>
              <a:t>	Subject:___________</a:t>
            </a:r>
          </a:p>
          <a:p>
            <a:r>
              <a:rPr lang="en-US" dirty="0"/>
              <a:t>	Verb:_____________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15448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0FFE8-2CC0-43A2-B6F8-D1D95CA6FCB5}"/>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graphicFrame>
        <p:nvGraphicFramePr>
          <p:cNvPr id="19" name="Table 19">
            <a:extLst>
              <a:ext uri="{FF2B5EF4-FFF2-40B4-BE49-F238E27FC236}">
                <a16:creationId xmlns:a16="http://schemas.microsoft.com/office/drawing/2014/main" id="{8FFE8F7D-D4D5-4A5F-8746-4FFAB3E5CE65}"/>
              </a:ext>
            </a:extLst>
          </p:cNvPr>
          <p:cNvGraphicFramePr>
            <a:graphicFrameLocks noGrp="1"/>
          </p:cNvGraphicFramePr>
          <p:nvPr>
            <p:extLst>
              <p:ext uri="{D42A27DB-BD31-4B8C-83A1-F6EECF244321}">
                <p14:modId xmlns:p14="http://schemas.microsoft.com/office/powerpoint/2010/main" val="4054907404"/>
              </p:ext>
            </p:extLst>
          </p:nvPr>
        </p:nvGraphicFramePr>
        <p:xfrm>
          <a:off x="1806713" y="1713579"/>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8297485"/>
                    </a:ext>
                  </a:extLst>
                </a:gridCol>
                <a:gridCol w="4064000">
                  <a:extLst>
                    <a:ext uri="{9D8B030D-6E8A-4147-A177-3AD203B41FA5}">
                      <a16:colId xmlns:a16="http://schemas.microsoft.com/office/drawing/2014/main" val="3347704410"/>
                    </a:ext>
                  </a:extLst>
                </a:gridCol>
              </a:tblGrid>
              <a:tr h="370840">
                <a:tc>
                  <a:txBody>
                    <a:bodyPr/>
                    <a:lstStyle/>
                    <a:p>
                      <a:pPr algn="ctr"/>
                      <a:r>
                        <a:rPr lang="en-US" dirty="0"/>
                        <a:t>Name</a:t>
                      </a:r>
                    </a:p>
                  </a:txBody>
                  <a:tcPr/>
                </a:tc>
                <a:tc>
                  <a:txBody>
                    <a:bodyPr/>
                    <a:lstStyle/>
                    <a:p>
                      <a:pPr algn="ctr"/>
                      <a:r>
                        <a:rPr lang="en-US" dirty="0"/>
                        <a:t>Example(Value)</a:t>
                      </a:r>
                    </a:p>
                  </a:txBody>
                  <a:tcPr/>
                </a:tc>
                <a:extLst>
                  <a:ext uri="{0D108BD9-81ED-4DB2-BD59-A6C34878D82A}">
                    <a16:rowId xmlns:a16="http://schemas.microsoft.com/office/drawing/2014/main" val="2172002379"/>
                  </a:ext>
                </a:extLst>
              </a:tr>
              <a:tr h="370840">
                <a:tc>
                  <a:txBody>
                    <a:bodyPr/>
                    <a:lstStyle/>
                    <a:p>
                      <a:r>
                        <a:rPr lang="en-US" dirty="0" err="1"/>
                        <a:t>Lesson_Type</a:t>
                      </a:r>
                      <a:endParaRPr lang="en-US" dirty="0"/>
                    </a:p>
                  </a:txBody>
                  <a:tcPr/>
                </a:tc>
                <a:tc>
                  <a:txBody>
                    <a:bodyPr/>
                    <a:lstStyle/>
                    <a:p>
                      <a:r>
                        <a:rPr lang="en-US" dirty="0"/>
                        <a:t>Example</a:t>
                      </a:r>
                    </a:p>
                  </a:txBody>
                  <a:tcPr/>
                </a:tc>
                <a:extLst>
                  <a:ext uri="{0D108BD9-81ED-4DB2-BD59-A6C34878D82A}">
                    <a16:rowId xmlns:a16="http://schemas.microsoft.com/office/drawing/2014/main" val="2799083987"/>
                  </a:ext>
                </a:extLst>
              </a:tr>
              <a:tr h="370840">
                <a:tc>
                  <a:txBody>
                    <a:bodyPr/>
                    <a:lstStyle/>
                    <a:p>
                      <a:r>
                        <a:rPr lang="en-US" dirty="0" err="1"/>
                        <a:t>Lesson_Name</a:t>
                      </a:r>
                      <a:endParaRPr lang="en-US" dirty="0"/>
                    </a:p>
                  </a:txBody>
                  <a:tcPr/>
                </a:tc>
                <a:tc>
                  <a:txBody>
                    <a:bodyPr/>
                    <a:lstStyle/>
                    <a:p>
                      <a:r>
                        <a:rPr lang="en-US" dirty="0"/>
                        <a:t>Example 0</a:t>
                      </a:r>
                    </a:p>
                  </a:txBody>
                  <a:tcPr/>
                </a:tc>
                <a:extLst>
                  <a:ext uri="{0D108BD9-81ED-4DB2-BD59-A6C34878D82A}">
                    <a16:rowId xmlns:a16="http://schemas.microsoft.com/office/drawing/2014/main" val="793201993"/>
                  </a:ext>
                </a:extLst>
              </a:tr>
              <a:tr h="370840">
                <a:tc>
                  <a:txBody>
                    <a:bodyPr/>
                    <a:lstStyle/>
                    <a:p>
                      <a:r>
                        <a:rPr lang="en-US" dirty="0" err="1"/>
                        <a:t>Total_step</a:t>
                      </a:r>
                      <a:endParaRPr lang="en-US" dirty="0"/>
                    </a:p>
                  </a:txBody>
                  <a:tcPr/>
                </a:tc>
                <a:tc>
                  <a:txBody>
                    <a:bodyPr/>
                    <a:lstStyle/>
                    <a:p>
                      <a:r>
                        <a:rPr lang="en-US" dirty="0"/>
                        <a:t>2</a:t>
                      </a:r>
                    </a:p>
                  </a:txBody>
                  <a:tcPr/>
                </a:tc>
                <a:extLst>
                  <a:ext uri="{0D108BD9-81ED-4DB2-BD59-A6C34878D82A}">
                    <a16:rowId xmlns:a16="http://schemas.microsoft.com/office/drawing/2014/main" val="849448947"/>
                  </a:ext>
                </a:extLst>
              </a:tr>
              <a:tr h="370840">
                <a:tc>
                  <a:txBody>
                    <a:bodyPr/>
                    <a:lstStyle/>
                    <a:p>
                      <a:r>
                        <a:rPr lang="en-US" dirty="0"/>
                        <a:t>Content</a:t>
                      </a:r>
                    </a:p>
                  </a:txBody>
                  <a:tcPr/>
                </a:tc>
                <a:tc>
                  <a:txBody>
                    <a:bodyPr/>
                    <a:lstStyle/>
                    <a:p>
                      <a:r>
                        <a:rPr lang="en-US" dirty="0"/>
                        <a:t>Array[map1,map2]</a:t>
                      </a:r>
                    </a:p>
                  </a:txBody>
                  <a:tcPr/>
                </a:tc>
                <a:extLst>
                  <a:ext uri="{0D108BD9-81ED-4DB2-BD59-A6C34878D82A}">
                    <a16:rowId xmlns:a16="http://schemas.microsoft.com/office/drawing/2014/main" val="878356468"/>
                  </a:ext>
                </a:extLst>
              </a:tr>
            </a:tbl>
          </a:graphicData>
        </a:graphic>
      </p:graphicFrame>
    </p:spTree>
    <p:extLst>
      <p:ext uri="{BB962C8B-B14F-4D97-AF65-F5344CB8AC3E}">
        <p14:creationId xmlns:p14="http://schemas.microsoft.com/office/powerpoint/2010/main" val="291741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2805031051"/>
              </p:ext>
            </p:extLst>
          </p:nvPr>
        </p:nvGraphicFramePr>
        <p:xfrm>
          <a:off x="1939800" y="1972366"/>
          <a:ext cx="8128000" cy="2763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Content_detail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play football</a:t>
                      </a:r>
                    </a:p>
                    <a:p>
                      <a:endParaRPr lang="en-US" dirty="0"/>
                    </a:p>
                  </a:txBody>
                  <a:tcPr/>
                </a:tc>
                <a:extLst>
                  <a:ext uri="{0D108BD9-81ED-4DB2-BD59-A6C34878D82A}">
                    <a16:rowId xmlns:a16="http://schemas.microsoft.com/office/drawing/2014/main" val="2355084169"/>
                  </a:ext>
                </a:extLst>
              </a:tr>
              <a:tr h="370840">
                <a:tc>
                  <a:txBody>
                    <a:bodyPr/>
                    <a:lstStyle/>
                    <a:p>
                      <a:r>
                        <a:rPr lang="en-US" dirty="0" err="1"/>
                        <a:t>Translate_Content_detail</a:t>
                      </a:r>
                      <a:endParaRPr lang="en-US" dirty="0"/>
                    </a:p>
                  </a:txBody>
                  <a:tcPr/>
                </a:tc>
                <a:tc>
                  <a:txBody>
                    <a:bodyPr/>
                    <a:lstStyle/>
                    <a:p>
                      <a:r>
                        <a:rPr lang="th-TH" dirty="0"/>
                        <a:t>ฉันเล่นฟุตบอล</a:t>
                      </a:r>
                      <a:endParaRPr lang="en-US" dirty="0"/>
                    </a:p>
                  </a:txBody>
                  <a:tcPr/>
                </a:tc>
                <a:extLst>
                  <a:ext uri="{0D108BD9-81ED-4DB2-BD59-A6C34878D82A}">
                    <a16:rowId xmlns:a16="http://schemas.microsoft.com/office/drawing/2014/main" val="3675306541"/>
                  </a:ext>
                </a:extLst>
              </a:tr>
              <a:tr h="370840">
                <a:tc>
                  <a:txBody>
                    <a:bodyPr/>
                    <a:lstStyle/>
                    <a:p>
                      <a:r>
                        <a:rPr lang="en-US" dirty="0"/>
                        <a:t>Structure Type</a:t>
                      </a:r>
                    </a:p>
                  </a:txBody>
                  <a:tcPr/>
                </a:tc>
                <a:tc>
                  <a:txBody>
                    <a:bodyPr/>
                    <a:lstStyle/>
                    <a:p>
                      <a:r>
                        <a:rPr lang="en-US" dirty="0"/>
                        <a:t>Map(Array)</a:t>
                      </a:r>
                    </a:p>
                  </a:txBody>
                  <a:tcPr/>
                </a:tc>
                <a:extLst>
                  <a:ext uri="{0D108BD9-81ED-4DB2-BD59-A6C34878D82A}">
                    <a16:rowId xmlns:a16="http://schemas.microsoft.com/office/drawing/2014/main" val="2610017496"/>
                  </a:ext>
                </a:extLst>
              </a:tr>
              <a:tr h="370840">
                <a:tc>
                  <a:txBody>
                    <a:bodyPr/>
                    <a:lstStyle/>
                    <a:p>
                      <a:r>
                        <a:rPr lang="en-US" dirty="0"/>
                        <a:t>Word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Map(Array)</a:t>
                      </a:r>
                    </a:p>
                    <a:p>
                      <a:endParaRPr lang="en-US" dirty="0"/>
                    </a:p>
                  </a:txBody>
                  <a:tcPr/>
                </a:tc>
                <a:extLst>
                  <a:ext uri="{0D108BD9-81ED-4DB2-BD59-A6C34878D82A}">
                    <a16:rowId xmlns:a16="http://schemas.microsoft.com/office/drawing/2014/main" val="868743780"/>
                  </a:ext>
                </a:extLst>
              </a:tr>
              <a:tr h="370840">
                <a:tc>
                  <a:txBody>
                    <a:bodyPr/>
                    <a:lstStyle/>
                    <a:p>
                      <a:r>
                        <a:rPr lang="en-US" dirty="0"/>
                        <a:t>Structure</a:t>
                      </a:r>
                    </a:p>
                  </a:txBody>
                  <a:tcPr/>
                </a:tc>
                <a:tc>
                  <a:txBody>
                    <a:bodyPr/>
                    <a:lstStyle/>
                    <a:p>
                      <a:r>
                        <a:rPr lang="en-US" dirty="0"/>
                        <a:t>Subject + verb + </a:t>
                      </a:r>
                      <a:r>
                        <a:rPr lang="en-US" dirty="0" err="1"/>
                        <a:t>Objectc</a:t>
                      </a:r>
                      <a:endParaRPr lang="en-US" dirty="0"/>
                    </a:p>
                  </a:txBody>
                  <a:tcPr/>
                </a:tc>
                <a:extLst>
                  <a:ext uri="{0D108BD9-81ED-4DB2-BD59-A6C34878D82A}">
                    <a16:rowId xmlns:a16="http://schemas.microsoft.com/office/drawing/2014/main" val="2318212577"/>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in Array</a:t>
            </a:r>
          </a:p>
        </p:txBody>
      </p:sp>
    </p:spTree>
    <p:extLst>
      <p:ext uri="{BB962C8B-B14F-4D97-AF65-F5344CB8AC3E}">
        <p14:creationId xmlns:p14="http://schemas.microsoft.com/office/powerpoint/2010/main" val="288202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1360829585"/>
              </p:ext>
            </p:extLst>
          </p:nvPr>
        </p:nvGraphicFramePr>
        <p:xfrm>
          <a:off x="1939800" y="197236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r>
                        <a:rPr lang="en-US" dirty="0"/>
                        <a:t>Subject</a:t>
                      </a:r>
                    </a:p>
                  </a:txBody>
                  <a:tcPr/>
                </a:tc>
                <a:tc>
                  <a:txBody>
                    <a:bodyPr/>
                    <a:lstStyle/>
                    <a:p>
                      <a:r>
                        <a:rPr lang="en-US" dirty="0"/>
                        <a:t>[</a:t>
                      </a:r>
                      <a:r>
                        <a:rPr lang="en-US" dirty="0" err="1"/>
                        <a:t>i</a:t>
                      </a:r>
                      <a:r>
                        <a:rPr lang="en-US" dirty="0"/>
                        <a:t>]</a:t>
                      </a:r>
                    </a:p>
                  </a:txBody>
                  <a:tcPr/>
                </a:tc>
                <a:extLst>
                  <a:ext uri="{0D108BD9-81ED-4DB2-BD59-A6C34878D82A}">
                    <a16:rowId xmlns:a16="http://schemas.microsoft.com/office/drawing/2014/main" val="2318212577"/>
                  </a:ext>
                </a:extLst>
              </a:tr>
              <a:tr h="370840">
                <a:tc>
                  <a:txBody>
                    <a:bodyPr/>
                    <a:lstStyle/>
                    <a:p>
                      <a:r>
                        <a:rPr lang="en-US" dirty="0"/>
                        <a:t>Verb</a:t>
                      </a:r>
                    </a:p>
                  </a:txBody>
                  <a:tcPr/>
                </a:tc>
                <a:tc>
                  <a:txBody>
                    <a:bodyPr/>
                    <a:lstStyle/>
                    <a:p>
                      <a:r>
                        <a:rPr lang="en-US" dirty="0"/>
                        <a:t>[play]</a:t>
                      </a:r>
                    </a:p>
                  </a:txBody>
                  <a:tcPr/>
                </a:tc>
                <a:extLst>
                  <a:ext uri="{0D108BD9-81ED-4DB2-BD59-A6C34878D82A}">
                    <a16:rowId xmlns:a16="http://schemas.microsoft.com/office/drawing/2014/main" val="1039119047"/>
                  </a:ext>
                </a:extLst>
              </a:tr>
              <a:tr h="370840">
                <a:tc>
                  <a:txBody>
                    <a:bodyPr/>
                    <a:lstStyle/>
                    <a:p>
                      <a:r>
                        <a:rPr lang="en-US" dirty="0"/>
                        <a:t>Object</a:t>
                      </a:r>
                    </a:p>
                  </a:txBody>
                  <a:tcPr/>
                </a:tc>
                <a:tc>
                  <a:txBody>
                    <a:bodyPr/>
                    <a:lstStyle/>
                    <a:p>
                      <a:r>
                        <a:rPr lang="en-US" dirty="0"/>
                        <a:t>[football]</a:t>
                      </a:r>
                    </a:p>
                  </a:txBody>
                  <a:tcPr/>
                </a:tc>
                <a:extLst>
                  <a:ext uri="{0D108BD9-81ED-4DB2-BD59-A6C34878D82A}">
                    <a16:rowId xmlns:a16="http://schemas.microsoft.com/office/drawing/2014/main" val="3259800683"/>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Of Structure Type</a:t>
            </a:r>
          </a:p>
        </p:txBody>
      </p:sp>
      <p:graphicFrame>
        <p:nvGraphicFramePr>
          <p:cNvPr id="5" name="Table 4">
            <a:extLst>
              <a:ext uri="{FF2B5EF4-FFF2-40B4-BE49-F238E27FC236}">
                <a16:creationId xmlns:a16="http://schemas.microsoft.com/office/drawing/2014/main" id="{2D6216D4-209D-4B67-8D26-5381F2B3F024}"/>
              </a:ext>
            </a:extLst>
          </p:cNvPr>
          <p:cNvGraphicFramePr>
            <a:graphicFrameLocks noGrp="1"/>
          </p:cNvGraphicFramePr>
          <p:nvPr>
            <p:extLst>
              <p:ext uri="{D42A27DB-BD31-4B8C-83A1-F6EECF244321}">
                <p14:modId xmlns:p14="http://schemas.microsoft.com/office/powerpoint/2010/main" val="1043075262"/>
              </p:ext>
            </p:extLst>
          </p:nvPr>
        </p:nvGraphicFramePr>
        <p:xfrm>
          <a:off x="1933175" y="4178853"/>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r>
                        <a:rPr lang="en-US" dirty="0"/>
                        <a:t>Noun</a:t>
                      </a:r>
                    </a:p>
                  </a:txBody>
                  <a:tcPr/>
                </a:tc>
                <a:tc>
                  <a:txBody>
                    <a:bodyPr/>
                    <a:lstStyle/>
                    <a:p>
                      <a:r>
                        <a:rPr lang="en-US" dirty="0"/>
                        <a:t>[</a:t>
                      </a:r>
                      <a:r>
                        <a:rPr lang="en-US" dirty="0" err="1"/>
                        <a:t>I,football</a:t>
                      </a:r>
                      <a:r>
                        <a:rPr lang="en-US" dirty="0"/>
                        <a:t>]</a:t>
                      </a:r>
                    </a:p>
                  </a:txBody>
                  <a:tcPr/>
                </a:tc>
                <a:extLst>
                  <a:ext uri="{0D108BD9-81ED-4DB2-BD59-A6C34878D82A}">
                    <a16:rowId xmlns:a16="http://schemas.microsoft.com/office/drawing/2014/main" val="2318212577"/>
                  </a:ext>
                </a:extLst>
              </a:tr>
              <a:tr h="370840">
                <a:tc>
                  <a:txBody>
                    <a:bodyPr/>
                    <a:lstStyle/>
                    <a:p>
                      <a:r>
                        <a:rPr lang="en-US" dirty="0"/>
                        <a:t>Verb</a:t>
                      </a:r>
                    </a:p>
                  </a:txBody>
                  <a:tcPr/>
                </a:tc>
                <a:tc>
                  <a:txBody>
                    <a:bodyPr/>
                    <a:lstStyle/>
                    <a:p>
                      <a:r>
                        <a:rPr lang="en-US" dirty="0"/>
                        <a:t>[play]</a:t>
                      </a:r>
                    </a:p>
                  </a:txBody>
                  <a:tcPr/>
                </a:tc>
                <a:extLst>
                  <a:ext uri="{0D108BD9-81ED-4DB2-BD59-A6C34878D82A}">
                    <a16:rowId xmlns:a16="http://schemas.microsoft.com/office/drawing/2014/main" val="1039119047"/>
                  </a:ext>
                </a:extLst>
              </a:tr>
            </a:tbl>
          </a:graphicData>
        </a:graphic>
      </p:graphicFrame>
      <p:sp>
        <p:nvSpPr>
          <p:cNvPr id="6" name="TextBox 5">
            <a:extLst>
              <a:ext uri="{FF2B5EF4-FFF2-40B4-BE49-F238E27FC236}">
                <a16:creationId xmlns:a16="http://schemas.microsoft.com/office/drawing/2014/main" id="{C8DB0921-031A-4360-8ED0-04BFECA46467}"/>
              </a:ext>
            </a:extLst>
          </p:cNvPr>
          <p:cNvSpPr txBox="1"/>
          <p:nvPr/>
        </p:nvSpPr>
        <p:spPr>
          <a:xfrm>
            <a:off x="1172818" y="3703983"/>
            <a:ext cx="7354957" cy="369332"/>
          </a:xfrm>
          <a:prstGeom prst="rect">
            <a:avLst/>
          </a:prstGeom>
          <a:noFill/>
        </p:spPr>
        <p:txBody>
          <a:bodyPr wrap="square" rtlCol="0">
            <a:spAutoFit/>
          </a:bodyPr>
          <a:lstStyle/>
          <a:p>
            <a:r>
              <a:rPr lang="en-US" dirty="0"/>
              <a:t>Example For Each Map Of Word Type</a:t>
            </a:r>
          </a:p>
        </p:txBody>
      </p:sp>
    </p:spTree>
    <p:extLst>
      <p:ext uri="{BB962C8B-B14F-4D97-AF65-F5344CB8AC3E}">
        <p14:creationId xmlns:p14="http://schemas.microsoft.com/office/powerpoint/2010/main" val="222364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ประเภทแบบทดสอบ</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แบบทดสอบ ขั้นตอนที่ </a:t>
            </a:r>
            <a:r>
              <a:rPr lang="en-US" dirty="0"/>
              <a:t>1</a:t>
            </a:r>
            <a:endParaRPr lang="th-TH" dirty="0"/>
          </a:p>
          <a:p>
            <a:r>
              <a:rPr lang="th-TH" dirty="0"/>
              <a:t>ชื่อบทเรียน </a:t>
            </a:r>
            <a:r>
              <a:rPr lang="en-US" dirty="0"/>
              <a:t>: ___________________________</a:t>
            </a:r>
          </a:p>
          <a:p>
            <a:r>
              <a:rPr lang="th-TH" dirty="0"/>
              <a:t>คำถาม</a:t>
            </a:r>
            <a:r>
              <a:rPr lang="en-US" dirty="0"/>
              <a:t>_________________________________________________________</a:t>
            </a:r>
          </a:p>
          <a:p>
            <a:r>
              <a:rPr lang="th-TH" dirty="0"/>
              <a:t>คำแปล </a:t>
            </a:r>
            <a:r>
              <a:rPr lang="en-US" dirty="0"/>
              <a:t>_____________________________________________________________</a:t>
            </a:r>
          </a:p>
          <a:p>
            <a:r>
              <a:rPr lang="en-US" dirty="0"/>
              <a:t>		</a:t>
            </a:r>
            <a:endParaRPr lang="th-TH" dirty="0"/>
          </a:p>
          <a:p>
            <a:endParaRPr lang="th-TH" dirty="0"/>
          </a:p>
          <a:p>
            <a:r>
              <a:rPr lang="en-US" dirty="0"/>
              <a:t>Choice 1 :	  ___  , Choice 2 : ___ , Choice 3: _____</a:t>
            </a:r>
          </a:p>
          <a:p>
            <a:r>
              <a:rPr lang="th-TH" dirty="0"/>
              <a:t>คำแปล </a:t>
            </a:r>
            <a:r>
              <a:rPr lang="en-US" dirty="0"/>
              <a:t>Choice 1: ___,</a:t>
            </a:r>
            <a:r>
              <a:rPr lang="th-TH" dirty="0"/>
              <a:t> คำแปล </a:t>
            </a:r>
            <a:r>
              <a:rPr lang="en-US" dirty="0"/>
              <a:t>Choice 2: ___,</a:t>
            </a:r>
            <a:r>
              <a:rPr lang="th-TH" dirty="0"/>
              <a:t> คำแปล </a:t>
            </a:r>
            <a:r>
              <a:rPr lang="en-US" dirty="0"/>
              <a:t>Choice 3: ___,</a:t>
            </a:r>
          </a:p>
          <a:p>
            <a:r>
              <a:rPr lang="th-TH" dirty="0"/>
              <a:t>เฉลย</a:t>
            </a:r>
            <a:r>
              <a:rPr lang="en-US" dirty="0"/>
              <a:t> ________________________________________________</a:t>
            </a:r>
            <a:endParaRPr lang="th-TH" dirty="0"/>
          </a:p>
          <a:p>
            <a:endParaRPr lang="th-TH" dirty="0"/>
          </a:p>
          <a:p>
            <a:r>
              <a:rPr lang="en-US" dirty="0"/>
              <a:t>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
        <p:nvSpPr>
          <p:cNvPr id="19" name="Rectangle: Rounded Corners 18">
            <a:extLst>
              <a:ext uri="{FF2B5EF4-FFF2-40B4-BE49-F238E27FC236}">
                <a16:creationId xmlns:a16="http://schemas.microsoft.com/office/drawing/2014/main" id="{4AD0BF46-B7B6-40F8-9522-CC1AAC327F60}"/>
              </a:ext>
            </a:extLst>
          </p:cNvPr>
          <p:cNvSpPr/>
          <p:nvPr/>
        </p:nvSpPr>
        <p:spPr>
          <a:xfrm>
            <a:off x="3154016" y="4558459"/>
            <a:ext cx="153725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เพิ่มตัวเลือกคำตอบ</a:t>
            </a:r>
            <a:endParaRPr lang="en-US" dirty="0"/>
          </a:p>
        </p:txBody>
      </p:sp>
    </p:spTree>
    <p:extLst>
      <p:ext uri="{BB962C8B-B14F-4D97-AF65-F5344CB8AC3E}">
        <p14:creationId xmlns:p14="http://schemas.microsoft.com/office/powerpoint/2010/main" val="52247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ประเภทแบบทดสอบ</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แบบทดสอบ ขั้นตอนที่ </a:t>
            </a:r>
            <a:r>
              <a:rPr lang="en-US" dirty="0"/>
              <a:t>2</a:t>
            </a:r>
            <a:endParaRPr lang="th-TH" dirty="0"/>
          </a:p>
          <a:p>
            <a:r>
              <a:rPr lang="th-TH" dirty="0"/>
              <a:t>ชื่อบทเรียน </a:t>
            </a:r>
            <a:r>
              <a:rPr lang="en-US" dirty="0"/>
              <a:t>: ___________________________</a:t>
            </a:r>
          </a:p>
          <a:p>
            <a:r>
              <a:rPr lang="th-TH" dirty="0"/>
              <a:t>คำถาม</a:t>
            </a:r>
            <a:r>
              <a:rPr lang="en-US" dirty="0"/>
              <a:t>_________________________________________________________</a:t>
            </a:r>
          </a:p>
          <a:p>
            <a:r>
              <a:rPr lang="th-TH" dirty="0"/>
              <a:t>คำแปล </a:t>
            </a:r>
            <a:r>
              <a:rPr lang="en-US" dirty="0"/>
              <a:t>_____________________________________________________________</a:t>
            </a:r>
          </a:p>
          <a:p>
            <a:r>
              <a:rPr lang="en-US" dirty="0"/>
              <a:t>		</a:t>
            </a:r>
            <a:endParaRPr lang="th-TH" dirty="0"/>
          </a:p>
          <a:p>
            <a:endParaRPr lang="th-TH" dirty="0"/>
          </a:p>
          <a:p>
            <a:r>
              <a:rPr lang="en-US" dirty="0"/>
              <a:t>Choice 1 :	  ___  , Choice 2 : ___ , Choice 3: _____</a:t>
            </a:r>
          </a:p>
          <a:p>
            <a:r>
              <a:rPr lang="th-TH" dirty="0"/>
              <a:t>คำแปล </a:t>
            </a:r>
            <a:r>
              <a:rPr lang="en-US" dirty="0"/>
              <a:t>Choice 1: ___,</a:t>
            </a:r>
            <a:r>
              <a:rPr lang="th-TH" dirty="0"/>
              <a:t> คำแปล </a:t>
            </a:r>
            <a:r>
              <a:rPr lang="en-US" dirty="0"/>
              <a:t>Choice 2: ___,</a:t>
            </a:r>
            <a:r>
              <a:rPr lang="th-TH" dirty="0"/>
              <a:t> คำแปล </a:t>
            </a:r>
            <a:r>
              <a:rPr lang="en-US" dirty="0"/>
              <a:t>Choice 3: ___,</a:t>
            </a:r>
          </a:p>
          <a:p>
            <a:r>
              <a:rPr lang="th-TH" dirty="0"/>
              <a:t>เฉลย</a:t>
            </a:r>
            <a:r>
              <a:rPr lang="en-US" dirty="0"/>
              <a:t> ________________________________________________</a:t>
            </a:r>
            <a:endParaRPr lang="th-TH" dirty="0"/>
          </a:p>
          <a:p>
            <a:endParaRPr lang="th-TH" dirty="0"/>
          </a:p>
          <a:p>
            <a:r>
              <a:rPr lang="en-US" dirty="0"/>
              <a:t>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
        <p:nvSpPr>
          <p:cNvPr id="19" name="Rectangle: Rounded Corners 18">
            <a:extLst>
              <a:ext uri="{FF2B5EF4-FFF2-40B4-BE49-F238E27FC236}">
                <a16:creationId xmlns:a16="http://schemas.microsoft.com/office/drawing/2014/main" id="{4AD0BF46-B7B6-40F8-9522-CC1AAC327F60}"/>
              </a:ext>
            </a:extLst>
          </p:cNvPr>
          <p:cNvSpPr/>
          <p:nvPr/>
        </p:nvSpPr>
        <p:spPr>
          <a:xfrm>
            <a:off x="3154016" y="4558459"/>
            <a:ext cx="153725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เพิ่มตัวเลือกคำตอบ</a:t>
            </a:r>
            <a:endParaRPr lang="en-US" dirty="0"/>
          </a:p>
        </p:txBody>
      </p:sp>
    </p:spTree>
    <p:extLst>
      <p:ext uri="{BB962C8B-B14F-4D97-AF65-F5344CB8AC3E}">
        <p14:creationId xmlns:p14="http://schemas.microsoft.com/office/powerpoint/2010/main" val="233449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0FFE8-2CC0-43A2-B6F8-D1D95CA6FCB5}"/>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graphicFrame>
        <p:nvGraphicFramePr>
          <p:cNvPr id="19" name="Table 19">
            <a:extLst>
              <a:ext uri="{FF2B5EF4-FFF2-40B4-BE49-F238E27FC236}">
                <a16:creationId xmlns:a16="http://schemas.microsoft.com/office/drawing/2014/main" id="{8FFE8F7D-D4D5-4A5F-8746-4FFAB3E5CE65}"/>
              </a:ext>
            </a:extLst>
          </p:cNvPr>
          <p:cNvGraphicFramePr>
            <a:graphicFrameLocks noGrp="1"/>
          </p:cNvGraphicFramePr>
          <p:nvPr>
            <p:extLst>
              <p:ext uri="{D42A27DB-BD31-4B8C-83A1-F6EECF244321}">
                <p14:modId xmlns:p14="http://schemas.microsoft.com/office/powerpoint/2010/main" val="3014370252"/>
              </p:ext>
            </p:extLst>
          </p:nvPr>
        </p:nvGraphicFramePr>
        <p:xfrm>
          <a:off x="1806713" y="1713579"/>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8297485"/>
                    </a:ext>
                  </a:extLst>
                </a:gridCol>
                <a:gridCol w="4064000">
                  <a:extLst>
                    <a:ext uri="{9D8B030D-6E8A-4147-A177-3AD203B41FA5}">
                      <a16:colId xmlns:a16="http://schemas.microsoft.com/office/drawing/2014/main" val="3347704410"/>
                    </a:ext>
                  </a:extLst>
                </a:gridCol>
              </a:tblGrid>
              <a:tr h="370840">
                <a:tc>
                  <a:txBody>
                    <a:bodyPr/>
                    <a:lstStyle/>
                    <a:p>
                      <a:pPr algn="ctr"/>
                      <a:r>
                        <a:rPr lang="en-US" dirty="0"/>
                        <a:t>Name</a:t>
                      </a:r>
                    </a:p>
                  </a:txBody>
                  <a:tcPr/>
                </a:tc>
                <a:tc>
                  <a:txBody>
                    <a:bodyPr/>
                    <a:lstStyle/>
                    <a:p>
                      <a:pPr algn="ctr"/>
                      <a:r>
                        <a:rPr lang="en-US" dirty="0"/>
                        <a:t>Example(Value)</a:t>
                      </a:r>
                    </a:p>
                  </a:txBody>
                  <a:tcPr/>
                </a:tc>
                <a:extLst>
                  <a:ext uri="{0D108BD9-81ED-4DB2-BD59-A6C34878D82A}">
                    <a16:rowId xmlns:a16="http://schemas.microsoft.com/office/drawing/2014/main" val="2172002379"/>
                  </a:ext>
                </a:extLst>
              </a:tr>
              <a:tr h="370840">
                <a:tc>
                  <a:txBody>
                    <a:bodyPr/>
                    <a:lstStyle/>
                    <a:p>
                      <a:r>
                        <a:rPr lang="en-US" dirty="0" err="1"/>
                        <a:t>Lesson_Type</a:t>
                      </a:r>
                      <a:endParaRPr lang="en-US" dirty="0"/>
                    </a:p>
                  </a:txBody>
                  <a:tcPr/>
                </a:tc>
                <a:tc>
                  <a:txBody>
                    <a:bodyPr/>
                    <a:lstStyle/>
                    <a:p>
                      <a:r>
                        <a:rPr lang="en-US" dirty="0"/>
                        <a:t>Test</a:t>
                      </a:r>
                    </a:p>
                  </a:txBody>
                  <a:tcPr/>
                </a:tc>
                <a:extLst>
                  <a:ext uri="{0D108BD9-81ED-4DB2-BD59-A6C34878D82A}">
                    <a16:rowId xmlns:a16="http://schemas.microsoft.com/office/drawing/2014/main" val="2799083987"/>
                  </a:ext>
                </a:extLst>
              </a:tr>
              <a:tr h="370840">
                <a:tc>
                  <a:txBody>
                    <a:bodyPr/>
                    <a:lstStyle/>
                    <a:p>
                      <a:r>
                        <a:rPr lang="en-US" dirty="0" err="1"/>
                        <a:t>Lesson_Name</a:t>
                      </a:r>
                      <a:endParaRPr lang="en-US" dirty="0"/>
                    </a:p>
                  </a:txBody>
                  <a:tcPr/>
                </a:tc>
                <a:tc>
                  <a:txBody>
                    <a:bodyPr/>
                    <a:lstStyle/>
                    <a:p>
                      <a:r>
                        <a:rPr lang="en-US" dirty="0"/>
                        <a:t>Test 0</a:t>
                      </a:r>
                    </a:p>
                  </a:txBody>
                  <a:tcPr/>
                </a:tc>
                <a:extLst>
                  <a:ext uri="{0D108BD9-81ED-4DB2-BD59-A6C34878D82A}">
                    <a16:rowId xmlns:a16="http://schemas.microsoft.com/office/drawing/2014/main" val="793201993"/>
                  </a:ext>
                </a:extLst>
              </a:tr>
              <a:tr h="370840">
                <a:tc>
                  <a:txBody>
                    <a:bodyPr/>
                    <a:lstStyle/>
                    <a:p>
                      <a:r>
                        <a:rPr lang="en-US" dirty="0" err="1"/>
                        <a:t>Total_step</a:t>
                      </a:r>
                      <a:endParaRPr lang="en-US" dirty="0"/>
                    </a:p>
                  </a:txBody>
                  <a:tcPr/>
                </a:tc>
                <a:tc>
                  <a:txBody>
                    <a:bodyPr/>
                    <a:lstStyle/>
                    <a:p>
                      <a:r>
                        <a:rPr lang="en-US" dirty="0"/>
                        <a:t>2</a:t>
                      </a:r>
                    </a:p>
                  </a:txBody>
                  <a:tcPr/>
                </a:tc>
                <a:extLst>
                  <a:ext uri="{0D108BD9-81ED-4DB2-BD59-A6C34878D82A}">
                    <a16:rowId xmlns:a16="http://schemas.microsoft.com/office/drawing/2014/main" val="849448947"/>
                  </a:ext>
                </a:extLst>
              </a:tr>
              <a:tr h="370840">
                <a:tc>
                  <a:txBody>
                    <a:bodyPr/>
                    <a:lstStyle/>
                    <a:p>
                      <a:r>
                        <a:rPr lang="en-US" dirty="0"/>
                        <a:t>Content</a:t>
                      </a:r>
                    </a:p>
                  </a:txBody>
                  <a:tcPr/>
                </a:tc>
                <a:tc>
                  <a:txBody>
                    <a:bodyPr/>
                    <a:lstStyle/>
                    <a:p>
                      <a:r>
                        <a:rPr lang="en-US" dirty="0"/>
                        <a:t>Array[map1,map2]</a:t>
                      </a:r>
                    </a:p>
                  </a:txBody>
                  <a:tcPr/>
                </a:tc>
                <a:extLst>
                  <a:ext uri="{0D108BD9-81ED-4DB2-BD59-A6C34878D82A}">
                    <a16:rowId xmlns:a16="http://schemas.microsoft.com/office/drawing/2014/main" val="878356468"/>
                  </a:ext>
                </a:extLst>
              </a:tr>
            </a:tbl>
          </a:graphicData>
        </a:graphic>
      </p:graphicFrame>
    </p:spTree>
    <p:extLst>
      <p:ext uri="{BB962C8B-B14F-4D97-AF65-F5344CB8AC3E}">
        <p14:creationId xmlns:p14="http://schemas.microsoft.com/office/powerpoint/2010/main" val="202373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483456383"/>
              </p:ext>
            </p:extLst>
          </p:nvPr>
        </p:nvGraphicFramePr>
        <p:xfrm>
          <a:off x="1939800" y="1972366"/>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Content_detail</a:t>
                      </a:r>
                      <a:endParaRPr lang="en-US" dirty="0"/>
                    </a:p>
                    <a:p>
                      <a:endParaRPr lang="en-US" dirty="0"/>
                    </a:p>
                  </a:txBody>
                  <a:tcPr/>
                </a:tc>
                <a:tc>
                  <a:txBody>
                    <a:bodyPr/>
                    <a:lstStyle/>
                    <a:p>
                      <a:r>
                        <a:rPr lang="en-US" dirty="0"/>
                        <a:t>In “I play game” what is a verb.</a:t>
                      </a:r>
                    </a:p>
                  </a:txBody>
                  <a:tcPr/>
                </a:tc>
                <a:extLst>
                  <a:ext uri="{0D108BD9-81ED-4DB2-BD59-A6C34878D82A}">
                    <a16:rowId xmlns:a16="http://schemas.microsoft.com/office/drawing/2014/main" val="2355084169"/>
                  </a:ext>
                </a:extLst>
              </a:tr>
              <a:tr h="370840">
                <a:tc>
                  <a:txBody>
                    <a:bodyPr/>
                    <a:lstStyle/>
                    <a:p>
                      <a:r>
                        <a:rPr lang="en-US" dirty="0" err="1"/>
                        <a:t>Translate_Content_detail</a:t>
                      </a:r>
                      <a:endParaRPr lang="en-US" dirty="0"/>
                    </a:p>
                  </a:txBody>
                  <a:tcPr/>
                </a:tc>
                <a:tc>
                  <a:txBody>
                    <a:bodyPr/>
                    <a:lstStyle/>
                    <a:p>
                      <a:r>
                        <a:rPr lang="th-TH" dirty="0"/>
                        <a:t>ใน </a:t>
                      </a:r>
                      <a:r>
                        <a:rPr lang="en-US" dirty="0"/>
                        <a:t> “</a:t>
                      </a:r>
                      <a:r>
                        <a:rPr lang="th-TH" dirty="0"/>
                        <a:t>ฉันเล่นเกม</a:t>
                      </a:r>
                      <a:r>
                        <a:rPr lang="en-US" dirty="0"/>
                        <a:t>”</a:t>
                      </a:r>
                      <a:r>
                        <a:rPr lang="th-TH" dirty="0"/>
                        <a:t> กร</a:t>
                      </a:r>
                      <a:r>
                        <a:rPr lang="th-TH" dirty="0" err="1"/>
                        <a:t>ิริ</a:t>
                      </a:r>
                      <a:r>
                        <a:rPr lang="th-TH" dirty="0"/>
                        <a:t>ยาคืออะไร</a:t>
                      </a:r>
                      <a:endParaRPr lang="en-US" dirty="0"/>
                    </a:p>
                  </a:txBody>
                  <a:tcPr/>
                </a:tc>
                <a:extLst>
                  <a:ext uri="{0D108BD9-81ED-4DB2-BD59-A6C34878D82A}">
                    <a16:rowId xmlns:a16="http://schemas.microsoft.com/office/drawing/2014/main" val="3675306541"/>
                  </a:ext>
                </a:extLst>
              </a:tr>
              <a:tr h="370840">
                <a:tc>
                  <a:txBody>
                    <a:bodyPr/>
                    <a:lstStyle/>
                    <a:p>
                      <a:r>
                        <a:rPr lang="en-US" dirty="0"/>
                        <a:t>Choice</a:t>
                      </a:r>
                    </a:p>
                  </a:txBody>
                  <a:tcPr/>
                </a:tc>
                <a:tc>
                  <a:txBody>
                    <a:bodyPr/>
                    <a:lstStyle/>
                    <a:p>
                      <a:r>
                        <a:rPr lang="en-US" dirty="0"/>
                        <a:t>Array[map]</a:t>
                      </a:r>
                    </a:p>
                  </a:txBody>
                  <a:tcPr/>
                </a:tc>
                <a:extLst>
                  <a:ext uri="{0D108BD9-81ED-4DB2-BD59-A6C34878D82A}">
                    <a16:rowId xmlns:a16="http://schemas.microsoft.com/office/drawing/2014/main" val="2610017496"/>
                  </a:ext>
                </a:extLst>
              </a:tr>
              <a:tr h="370840">
                <a:tc>
                  <a:txBody>
                    <a:bodyPr/>
                    <a:lstStyle/>
                    <a:p>
                      <a:r>
                        <a:rPr lang="en-US" dirty="0"/>
                        <a:t>answer</a:t>
                      </a:r>
                    </a:p>
                  </a:txBody>
                  <a:tcPr/>
                </a:tc>
                <a:tc>
                  <a:txBody>
                    <a:bodyPr/>
                    <a:lstStyle/>
                    <a:p>
                      <a:r>
                        <a:rPr lang="en-US" dirty="0"/>
                        <a:t>play</a:t>
                      </a:r>
                    </a:p>
                  </a:txBody>
                  <a:tcPr/>
                </a:tc>
                <a:extLst>
                  <a:ext uri="{0D108BD9-81ED-4DB2-BD59-A6C34878D82A}">
                    <a16:rowId xmlns:a16="http://schemas.microsoft.com/office/drawing/2014/main" val="2318212577"/>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in Array</a:t>
            </a:r>
          </a:p>
        </p:txBody>
      </p:sp>
      <p:graphicFrame>
        <p:nvGraphicFramePr>
          <p:cNvPr id="5" name="Table 4">
            <a:extLst>
              <a:ext uri="{FF2B5EF4-FFF2-40B4-BE49-F238E27FC236}">
                <a16:creationId xmlns:a16="http://schemas.microsoft.com/office/drawing/2014/main" id="{7B4E718B-CDA8-4BFA-8523-D6DF743051CF}"/>
              </a:ext>
            </a:extLst>
          </p:cNvPr>
          <p:cNvGraphicFramePr>
            <a:graphicFrameLocks noGrp="1"/>
          </p:cNvGraphicFramePr>
          <p:nvPr>
            <p:extLst>
              <p:ext uri="{D42A27DB-BD31-4B8C-83A1-F6EECF244321}">
                <p14:modId xmlns:p14="http://schemas.microsoft.com/office/powerpoint/2010/main" val="1336178577"/>
              </p:ext>
            </p:extLst>
          </p:nvPr>
        </p:nvGraphicFramePr>
        <p:xfrm>
          <a:off x="1939800" y="457067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r>
                        <a:rPr lang="en-US" dirty="0"/>
                        <a:t>Choice_1</a:t>
                      </a:r>
                    </a:p>
                  </a:txBody>
                  <a:tcPr/>
                </a:tc>
                <a:tc>
                  <a:txBody>
                    <a:bodyPr/>
                    <a:lstStyle/>
                    <a:p>
                      <a:r>
                        <a:rPr lang="en-US" dirty="0"/>
                        <a:t>I</a:t>
                      </a:r>
                    </a:p>
                  </a:txBody>
                  <a:tcPr/>
                </a:tc>
                <a:extLst>
                  <a:ext uri="{0D108BD9-81ED-4DB2-BD59-A6C34878D82A}">
                    <a16:rowId xmlns:a16="http://schemas.microsoft.com/office/drawing/2014/main" val="3675306541"/>
                  </a:ext>
                </a:extLst>
              </a:tr>
              <a:tr h="370840">
                <a:tc>
                  <a:txBody>
                    <a:bodyPr/>
                    <a:lstStyle/>
                    <a:p>
                      <a:r>
                        <a:rPr lang="en-US" dirty="0"/>
                        <a:t>Choice_1_translate</a:t>
                      </a:r>
                    </a:p>
                  </a:txBody>
                  <a:tcPr/>
                </a:tc>
                <a:tc>
                  <a:txBody>
                    <a:bodyPr/>
                    <a:lstStyle/>
                    <a:p>
                      <a:r>
                        <a:rPr lang="th-TH" dirty="0"/>
                        <a:t>ฉัน</a:t>
                      </a:r>
                      <a:endParaRPr lang="en-US" dirty="0"/>
                    </a:p>
                  </a:txBody>
                  <a:tcPr/>
                </a:tc>
                <a:extLst>
                  <a:ext uri="{0D108BD9-81ED-4DB2-BD59-A6C34878D82A}">
                    <a16:rowId xmlns:a16="http://schemas.microsoft.com/office/drawing/2014/main" val="2610017496"/>
                  </a:ext>
                </a:extLst>
              </a:tr>
            </a:tbl>
          </a:graphicData>
        </a:graphic>
      </p:graphicFrame>
      <p:sp>
        <p:nvSpPr>
          <p:cNvPr id="6" name="TextBox 5">
            <a:extLst>
              <a:ext uri="{FF2B5EF4-FFF2-40B4-BE49-F238E27FC236}">
                <a16:creationId xmlns:a16="http://schemas.microsoft.com/office/drawing/2014/main" id="{3B150E03-B53A-422D-B68D-4D916A9DF7AC}"/>
              </a:ext>
            </a:extLst>
          </p:cNvPr>
          <p:cNvSpPr txBox="1"/>
          <p:nvPr/>
        </p:nvSpPr>
        <p:spPr>
          <a:xfrm>
            <a:off x="1179443" y="4095806"/>
            <a:ext cx="7354957" cy="369332"/>
          </a:xfrm>
          <a:prstGeom prst="rect">
            <a:avLst/>
          </a:prstGeom>
          <a:noFill/>
        </p:spPr>
        <p:txBody>
          <a:bodyPr wrap="square" rtlCol="0">
            <a:spAutoFit/>
          </a:bodyPr>
          <a:lstStyle/>
          <a:p>
            <a:r>
              <a:rPr lang="en-US" dirty="0"/>
              <a:t>Example For Each Array of Choice</a:t>
            </a:r>
          </a:p>
        </p:txBody>
      </p:sp>
    </p:spTree>
    <p:extLst>
      <p:ext uri="{BB962C8B-B14F-4D97-AF65-F5344CB8AC3E}">
        <p14:creationId xmlns:p14="http://schemas.microsoft.com/office/powerpoint/2010/main" val="12664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b="1" u="sng" dirty="0">
                <a:solidFill>
                  <a:schemeClr val="tx1"/>
                </a:solidFill>
              </a:rPr>
              <a:t>บทเรียนทั้งหมด</a:t>
            </a:r>
          </a:p>
          <a:p>
            <a:endParaRPr lang="th-TH" dirty="0">
              <a:solidFill>
                <a:schemeClr val="tx1"/>
              </a:solidFill>
            </a:endParaRPr>
          </a:p>
          <a:p>
            <a:r>
              <a:rPr lang="th-TH"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a:t>
            </a:r>
            <a:r>
              <a:rPr lang="th-TH" b="1" u="sng" dirty="0">
                <a:solidFill>
                  <a:schemeClr val="tx1"/>
                </a:solidFill>
              </a:rPr>
              <a:t>บทเรียนทั้งหมด</a:t>
            </a:r>
            <a:r>
              <a:rPr lang="th-TH" dirty="0">
                <a:solidFill>
                  <a:schemeClr val="tx1"/>
                </a:solidFill>
              </a:rPr>
              <a:t>	เพิ่มบทเรียน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10E403E5-E8BF-4E0D-8FFC-07D132935B53}"/>
              </a:ext>
            </a:extLst>
          </p:cNvPr>
          <p:cNvSpPr txBox="1"/>
          <p:nvPr/>
        </p:nvSpPr>
        <p:spPr>
          <a:xfrm>
            <a:off x="3061252" y="2717560"/>
            <a:ext cx="7898296" cy="369332"/>
          </a:xfrm>
          <a:prstGeom prst="rect">
            <a:avLst/>
          </a:prstGeom>
          <a:noFill/>
          <a:ln>
            <a:solidFill>
              <a:schemeClr val="tx1">
                <a:lumMod val="50000"/>
                <a:lumOff val="50000"/>
              </a:schemeClr>
            </a:solidFill>
          </a:ln>
        </p:spPr>
        <p:txBody>
          <a:bodyPr wrap="square" rtlCol="0">
            <a:spAutoFit/>
          </a:bodyPr>
          <a:lstStyle/>
          <a:p>
            <a:r>
              <a:rPr lang="th-TH" dirty="0"/>
              <a:t>ตัวกรอง	</a:t>
            </a:r>
            <a:r>
              <a:rPr lang="th-TH" b="1" u="sng" dirty="0"/>
              <a:t>บทเรียนทั้งหมด</a:t>
            </a:r>
            <a:r>
              <a:rPr lang="th-TH" dirty="0"/>
              <a:t>	คำอธิบาย		ตัวอย่าง		บททดสอบ</a:t>
            </a:r>
            <a:endParaRPr lang="en-US" dirty="0"/>
          </a:p>
        </p:txBody>
      </p:sp>
      <p:graphicFrame>
        <p:nvGraphicFramePr>
          <p:cNvPr id="5" name="Table 7">
            <a:extLst>
              <a:ext uri="{FF2B5EF4-FFF2-40B4-BE49-F238E27FC236}">
                <a16:creationId xmlns:a16="http://schemas.microsoft.com/office/drawing/2014/main" id="{283EBB91-8C42-49AC-A943-3445C0419A09}"/>
              </a:ext>
            </a:extLst>
          </p:cNvPr>
          <p:cNvGraphicFramePr>
            <a:graphicFrameLocks noGrp="1"/>
          </p:cNvGraphicFramePr>
          <p:nvPr>
            <p:extLst>
              <p:ext uri="{D42A27DB-BD31-4B8C-83A1-F6EECF244321}">
                <p14:modId xmlns:p14="http://schemas.microsoft.com/office/powerpoint/2010/main" val="1209736944"/>
              </p:ext>
            </p:extLst>
          </p:nvPr>
        </p:nvGraphicFramePr>
        <p:xfrm>
          <a:off x="3061251" y="3327837"/>
          <a:ext cx="7898295" cy="2662147"/>
        </p:xfrm>
        <a:graphic>
          <a:graphicData uri="http://schemas.openxmlformats.org/drawingml/2006/table">
            <a:tbl>
              <a:tblPr firstRow="1" bandRow="1">
                <a:tableStyleId>{5C22544A-7EE6-4342-B048-85BDC9FD1C3A}</a:tableStyleId>
              </a:tblPr>
              <a:tblGrid>
                <a:gridCol w="3273288">
                  <a:extLst>
                    <a:ext uri="{9D8B030D-6E8A-4147-A177-3AD203B41FA5}">
                      <a16:colId xmlns:a16="http://schemas.microsoft.com/office/drawing/2014/main" val="4221273933"/>
                    </a:ext>
                  </a:extLst>
                </a:gridCol>
                <a:gridCol w="1113183">
                  <a:extLst>
                    <a:ext uri="{9D8B030D-6E8A-4147-A177-3AD203B41FA5}">
                      <a16:colId xmlns:a16="http://schemas.microsoft.com/office/drawing/2014/main" val="3118813510"/>
                    </a:ext>
                  </a:extLst>
                </a:gridCol>
                <a:gridCol w="1404730">
                  <a:extLst>
                    <a:ext uri="{9D8B030D-6E8A-4147-A177-3AD203B41FA5}">
                      <a16:colId xmlns:a16="http://schemas.microsoft.com/office/drawing/2014/main" val="3791218418"/>
                    </a:ext>
                  </a:extLst>
                </a:gridCol>
                <a:gridCol w="1113183">
                  <a:extLst>
                    <a:ext uri="{9D8B030D-6E8A-4147-A177-3AD203B41FA5}">
                      <a16:colId xmlns:a16="http://schemas.microsoft.com/office/drawing/2014/main" val="2047090966"/>
                    </a:ext>
                  </a:extLst>
                </a:gridCol>
                <a:gridCol w="993911">
                  <a:extLst>
                    <a:ext uri="{9D8B030D-6E8A-4147-A177-3AD203B41FA5}">
                      <a16:colId xmlns:a16="http://schemas.microsoft.com/office/drawing/2014/main" val="62103667"/>
                    </a:ext>
                  </a:extLst>
                </a:gridCol>
              </a:tblGrid>
              <a:tr h="654747">
                <a:tc>
                  <a:txBody>
                    <a:bodyPr/>
                    <a:lstStyle/>
                    <a:p>
                      <a:r>
                        <a:rPr lang="th-TH" dirty="0"/>
                        <a:t>ชื่อบทเรียน</a:t>
                      </a:r>
                      <a:endParaRPr lang="en-US" dirty="0"/>
                    </a:p>
                  </a:txBody>
                  <a:tcPr/>
                </a:tc>
                <a:tc>
                  <a:txBody>
                    <a:bodyPr/>
                    <a:lstStyle/>
                    <a:p>
                      <a:r>
                        <a:rPr lang="th-TH" dirty="0"/>
                        <a:t>ประเภทของบทเรียน</a:t>
                      </a:r>
                      <a:endParaRPr lang="en-US" dirty="0"/>
                    </a:p>
                  </a:txBody>
                  <a:tcPr/>
                </a:tc>
                <a:tc>
                  <a:txBody>
                    <a:bodyPr/>
                    <a:lstStyle/>
                    <a:p>
                      <a:r>
                        <a:rPr lang="th-TH" dirty="0"/>
                        <a:t>จำนวนขั้นตอนของบทเรียน</a:t>
                      </a:r>
                      <a:endParaRPr lang="en-US" dirty="0"/>
                    </a:p>
                  </a:txBody>
                  <a:tcPr/>
                </a:tc>
                <a:tc>
                  <a:txBody>
                    <a:bodyPr/>
                    <a:lstStyle/>
                    <a:p>
                      <a:r>
                        <a:rPr lang="th-TH" dirty="0"/>
                        <a:t>ดูรายละเอียดบทเรียน</a:t>
                      </a:r>
                      <a:endParaRPr lang="en-US" dirty="0"/>
                    </a:p>
                  </a:txBody>
                  <a:tcPr/>
                </a:tc>
                <a:tc>
                  <a:txBody>
                    <a:bodyPr/>
                    <a:lstStyle/>
                    <a:p>
                      <a:r>
                        <a:rPr lang="th-TH" dirty="0"/>
                        <a:t>ลบบทเรียน</a:t>
                      </a:r>
                      <a:endParaRPr lang="en-US" dirty="0"/>
                    </a:p>
                  </a:txBody>
                  <a:tcPr/>
                </a:tc>
                <a:extLst>
                  <a:ext uri="{0D108BD9-81ED-4DB2-BD59-A6C34878D82A}">
                    <a16:rowId xmlns:a16="http://schemas.microsoft.com/office/drawing/2014/main" val="2003019595"/>
                  </a:ext>
                </a:extLst>
              </a:tr>
              <a:tr h="401480">
                <a:tc>
                  <a:txBody>
                    <a:bodyPr/>
                    <a:lstStyle/>
                    <a:p>
                      <a:r>
                        <a:rPr lang="en-US" dirty="0"/>
                        <a:t>Description 01</a:t>
                      </a:r>
                    </a:p>
                  </a:txBody>
                  <a:tcPr/>
                </a:tc>
                <a:tc>
                  <a:txBody>
                    <a:bodyPr/>
                    <a:lstStyle/>
                    <a:p>
                      <a:r>
                        <a:rPr lang="th-TH" dirty="0"/>
                        <a:t>คำอธิบาย</a:t>
                      </a:r>
                      <a:endParaRPr lang="en-US" dirty="0"/>
                    </a:p>
                  </a:txBody>
                  <a:tcPr/>
                </a:tc>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0404716"/>
                  </a:ext>
                </a:extLst>
              </a:tr>
              <a:tr h="401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01</a:t>
                      </a:r>
                    </a:p>
                  </a:txBody>
                  <a:tcPr/>
                </a:tc>
                <a:tc>
                  <a:txBody>
                    <a:bodyPr/>
                    <a:lstStyle/>
                    <a:p>
                      <a:r>
                        <a:rPr lang="th-TH" dirty="0"/>
                        <a:t>ตัวอย่าง</a:t>
                      </a:r>
                      <a:endParaRPr lang="en-US" dirty="0"/>
                    </a:p>
                  </a:txBody>
                  <a:tcPr/>
                </a:tc>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7827983"/>
                  </a:ext>
                </a:extLst>
              </a:tr>
              <a:tr h="401480">
                <a:tc>
                  <a:txBody>
                    <a:bodyPr/>
                    <a:lstStyle/>
                    <a:p>
                      <a:r>
                        <a:rPr lang="en-US" dirty="0"/>
                        <a:t>Test 01</a:t>
                      </a:r>
                    </a:p>
                  </a:txBody>
                  <a:tcPr/>
                </a:tc>
                <a:tc>
                  <a:txBody>
                    <a:bodyPr/>
                    <a:lstStyle/>
                    <a:p>
                      <a:r>
                        <a:rPr lang="th-TH" dirty="0"/>
                        <a:t>บททดสอบ</a:t>
                      </a:r>
                      <a:endParaRPr lang="en-US" dirty="0"/>
                    </a:p>
                  </a:txBody>
                  <a:tcPr/>
                </a:tc>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7686689"/>
                  </a:ext>
                </a:extLst>
              </a:tr>
              <a:tr h="4014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7147489"/>
                  </a:ext>
                </a:extLst>
              </a:tr>
              <a:tr h="40148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83662485"/>
                  </a:ext>
                </a:extLst>
              </a:tr>
            </a:tbl>
          </a:graphicData>
        </a:graphic>
      </p:graphicFrame>
      <p:sp>
        <p:nvSpPr>
          <p:cNvPr id="8" name="Equals 7">
            <a:extLst>
              <a:ext uri="{FF2B5EF4-FFF2-40B4-BE49-F238E27FC236}">
                <a16:creationId xmlns:a16="http://schemas.microsoft.com/office/drawing/2014/main" id="{D34576C2-E201-4AE5-8C73-3DEF966379A1}"/>
              </a:ext>
            </a:extLst>
          </p:cNvPr>
          <p:cNvSpPr/>
          <p:nvPr/>
        </p:nvSpPr>
        <p:spPr>
          <a:xfrm>
            <a:off x="9210263" y="4051852"/>
            <a:ext cx="357808" cy="17976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Equals 12">
            <a:extLst>
              <a:ext uri="{FF2B5EF4-FFF2-40B4-BE49-F238E27FC236}">
                <a16:creationId xmlns:a16="http://schemas.microsoft.com/office/drawing/2014/main" id="{F2F2B98A-F869-4A3E-A32F-B36BA40E3776}"/>
              </a:ext>
            </a:extLst>
          </p:cNvPr>
          <p:cNvSpPr/>
          <p:nvPr/>
        </p:nvSpPr>
        <p:spPr>
          <a:xfrm>
            <a:off x="9210263" y="4521872"/>
            <a:ext cx="357808" cy="17976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Equals 13">
            <a:extLst>
              <a:ext uri="{FF2B5EF4-FFF2-40B4-BE49-F238E27FC236}">
                <a16:creationId xmlns:a16="http://schemas.microsoft.com/office/drawing/2014/main" id="{1C7FE61D-4A1A-4AD7-B69D-3AA64491DDE6}"/>
              </a:ext>
            </a:extLst>
          </p:cNvPr>
          <p:cNvSpPr/>
          <p:nvPr/>
        </p:nvSpPr>
        <p:spPr>
          <a:xfrm>
            <a:off x="9210263" y="4945941"/>
            <a:ext cx="357808" cy="17976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0" name="Picture 2" descr="Free Icon | Trash bin symbol">
            <a:extLst>
              <a:ext uri="{FF2B5EF4-FFF2-40B4-BE49-F238E27FC236}">
                <a16:creationId xmlns:a16="http://schemas.microsoft.com/office/drawing/2014/main" id="{E3121494-C39A-4965-B880-82D054FB9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444" y="4010299"/>
            <a:ext cx="313292" cy="3132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ee Icon | Trash bin symbol">
            <a:extLst>
              <a:ext uri="{FF2B5EF4-FFF2-40B4-BE49-F238E27FC236}">
                <a16:creationId xmlns:a16="http://schemas.microsoft.com/office/drawing/2014/main" id="{DAB64E20-2F55-43DF-99BA-856538F4B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189" y="4428387"/>
            <a:ext cx="313292" cy="3132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ee Icon | Trash bin symbol">
            <a:extLst>
              <a:ext uri="{FF2B5EF4-FFF2-40B4-BE49-F238E27FC236}">
                <a16:creationId xmlns:a16="http://schemas.microsoft.com/office/drawing/2014/main" id="{18E67F64-EBC4-4DEF-9C2A-ADE00F665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189" y="4825668"/>
            <a:ext cx="313292" cy="3132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D149AE7-239E-4EAA-BE0E-850322573D72}"/>
              </a:ext>
            </a:extLst>
          </p:cNvPr>
          <p:cNvSpPr txBox="1"/>
          <p:nvPr/>
        </p:nvSpPr>
        <p:spPr>
          <a:xfrm>
            <a:off x="4267199" y="910368"/>
            <a:ext cx="2597427" cy="369332"/>
          </a:xfrm>
          <a:prstGeom prst="rect">
            <a:avLst/>
          </a:prstGeom>
          <a:noFill/>
        </p:spPr>
        <p:txBody>
          <a:bodyPr wrap="square" rtlCol="0">
            <a:spAutoFit/>
          </a:bodyPr>
          <a:lstStyle/>
          <a:p>
            <a:r>
              <a:rPr lang="th-TH" dirty="0"/>
              <a:t>ดูบทเรียนทั้งหมด</a:t>
            </a:r>
            <a:endParaRPr lang="en-US" dirty="0"/>
          </a:p>
        </p:txBody>
      </p:sp>
    </p:spTree>
    <p:extLst>
      <p:ext uri="{BB962C8B-B14F-4D97-AF65-F5344CB8AC3E}">
        <p14:creationId xmlns:p14="http://schemas.microsoft.com/office/powerpoint/2010/main" val="149932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b="1" u="sng" dirty="0">
                <a:solidFill>
                  <a:schemeClr val="tx1"/>
                </a:solidFill>
              </a:rPr>
              <a:t>บทเรียนทั้งหมด</a:t>
            </a:r>
          </a:p>
          <a:p>
            <a:endParaRPr lang="th-TH" dirty="0">
              <a:solidFill>
                <a:schemeClr val="tx1"/>
              </a:solidFill>
            </a:endParaRPr>
          </a:p>
          <a:p>
            <a:r>
              <a:rPr lang="th-TH"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a:t>
            </a:r>
            <a:r>
              <a:rPr lang="th-TH" b="1" u="sng" dirty="0">
                <a:solidFill>
                  <a:schemeClr val="tx1"/>
                </a:solidFill>
              </a:rPr>
              <a:t>บทเรียนทั้งหมด</a:t>
            </a:r>
            <a:r>
              <a:rPr lang="th-TH" dirty="0">
                <a:solidFill>
                  <a:schemeClr val="tx1"/>
                </a:solidFill>
              </a:rPr>
              <a:t>	เพิ่มบทเรียน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ดูรายละเอียดบทเรียน</a:t>
            </a:r>
            <a:endParaRPr lang="en-US" dirty="0"/>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ชื่อบทเรียน </a:t>
            </a:r>
            <a:r>
              <a:rPr lang="en-US" dirty="0"/>
              <a:t>: Description 1	</a:t>
            </a:r>
            <a:r>
              <a:rPr lang="th-TH" dirty="0"/>
              <a:t>ประเภทบทเรียน </a:t>
            </a:r>
            <a:r>
              <a:rPr lang="en-US" dirty="0"/>
              <a:t>: </a:t>
            </a:r>
            <a:r>
              <a:rPr lang="th-TH" dirty="0"/>
              <a:t>คำอธิบาย	</a:t>
            </a:r>
            <a:r>
              <a:rPr lang="en-US" dirty="0"/>
              <a:t>               </a:t>
            </a:r>
            <a:r>
              <a:rPr lang="th-TH" dirty="0"/>
              <a:t>ขั้นตอนทั้งหมด </a:t>
            </a:r>
            <a:r>
              <a:rPr lang="en-US" dirty="0"/>
              <a:t>2</a:t>
            </a:r>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pPr algn="ctr"/>
            <a:r>
              <a:rPr lang="en-US" dirty="0"/>
              <a:t>						                    </a:t>
            </a:r>
            <a:r>
              <a:rPr lang="th-TH" dirty="0"/>
              <a:t>ขั้นตอน </a:t>
            </a:r>
            <a:r>
              <a:rPr lang="en-US" dirty="0"/>
              <a:t>1/2</a:t>
            </a:r>
            <a:endParaRPr lang="th-TH" dirty="0"/>
          </a:p>
          <a:p>
            <a:pPr algn="ctr"/>
            <a:endParaRPr lang="th-TH" dirty="0"/>
          </a:p>
          <a:p>
            <a:pPr algn="ctr"/>
            <a:endParaRPr lang="th-TH" dirty="0"/>
          </a:p>
          <a:p>
            <a:pPr algn="ctr"/>
            <a:endParaRPr lang="th-TH" dirty="0"/>
          </a:p>
          <a:p>
            <a:pPr algn="ctr"/>
            <a:r>
              <a:rPr lang="en-US" dirty="0"/>
              <a:t>Content</a:t>
            </a:r>
            <a:endParaRPr lang="th-TH" dirty="0"/>
          </a:p>
          <a:p>
            <a:pPr algn="ctr"/>
            <a:endParaRPr lang="th-TH" dirty="0"/>
          </a:p>
          <a:p>
            <a:pPr algn="ctr"/>
            <a:endParaRPr lang="th-TH" dirty="0"/>
          </a:p>
          <a:p>
            <a:pPr algn="ctr"/>
            <a:endParaRPr lang="th-TH" dirty="0"/>
          </a:p>
          <a:p>
            <a:pPr algn="ctr"/>
            <a:r>
              <a:rPr lang="en-US" dirty="0"/>
              <a:t>							</a:t>
            </a:r>
          </a:p>
        </p:txBody>
      </p:sp>
      <p:sp>
        <p:nvSpPr>
          <p:cNvPr id="19" name="Rectangle: Rounded Corners 18">
            <a:extLst>
              <a:ext uri="{FF2B5EF4-FFF2-40B4-BE49-F238E27FC236}">
                <a16:creationId xmlns:a16="http://schemas.microsoft.com/office/drawing/2014/main" id="{442EB5DB-D985-492B-A377-C4550EC9ABF8}"/>
              </a:ext>
            </a:extLst>
          </p:cNvPr>
          <p:cNvSpPr/>
          <p:nvPr/>
        </p:nvSpPr>
        <p:spPr>
          <a:xfrm>
            <a:off x="9395791" y="5420139"/>
            <a:ext cx="1378227"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ปุ่มขั้นตอนถัดไป</a:t>
            </a:r>
            <a:endParaRPr lang="en-US" dirty="0"/>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54018" y="2772153"/>
            <a:ext cx="106017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Tree>
    <p:extLst>
      <p:ext uri="{BB962C8B-B14F-4D97-AF65-F5344CB8AC3E}">
        <p14:creationId xmlns:p14="http://schemas.microsoft.com/office/powerpoint/2010/main" val="232452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b="1" u="sng" dirty="0">
                <a:solidFill>
                  <a:schemeClr val="tx1"/>
                </a:solidFill>
              </a:rPr>
              <a:t>บทเรียนทั้งหมด</a:t>
            </a:r>
          </a:p>
          <a:p>
            <a:endParaRPr lang="th-TH" dirty="0">
              <a:solidFill>
                <a:schemeClr val="tx1"/>
              </a:solidFill>
            </a:endParaRPr>
          </a:p>
          <a:p>
            <a:r>
              <a:rPr lang="th-TH"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a:t>
            </a:r>
            <a:r>
              <a:rPr lang="th-TH" b="1" u="sng" dirty="0">
                <a:solidFill>
                  <a:schemeClr val="tx1"/>
                </a:solidFill>
              </a:rPr>
              <a:t>บทเรียนทั้งหมด</a:t>
            </a:r>
            <a:r>
              <a:rPr lang="th-TH" dirty="0">
                <a:solidFill>
                  <a:schemeClr val="tx1"/>
                </a:solidFill>
              </a:rPr>
              <a:t>	เพิ่มบทเรียน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ดูรายละเอียดบทเรียน</a:t>
            </a:r>
            <a:endParaRPr lang="en-US" dirty="0"/>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ชื่อบทเรียน </a:t>
            </a:r>
            <a:r>
              <a:rPr lang="en-US" dirty="0"/>
              <a:t>: Description 1	</a:t>
            </a:r>
            <a:r>
              <a:rPr lang="th-TH" dirty="0"/>
              <a:t>ประเภทบทเรียน </a:t>
            </a:r>
            <a:r>
              <a:rPr lang="en-US" dirty="0"/>
              <a:t>: </a:t>
            </a:r>
            <a:r>
              <a:rPr lang="th-TH" dirty="0"/>
              <a:t>คำอธิบาย	</a:t>
            </a:r>
            <a:r>
              <a:rPr lang="en-US" dirty="0"/>
              <a:t>               </a:t>
            </a:r>
            <a:r>
              <a:rPr lang="th-TH" dirty="0"/>
              <a:t>ขั้นตอนทั้งหมด </a:t>
            </a:r>
            <a:r>
              <a:rPr lang="en-US" dirty="0"/>
              <a:t>2</a:t>
            </a:r>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pPr algn="ctr"/>
            <a:r>
              <a:rPr lang="en-US" dirty="0"/>
              <a:t>						                    </a:t>
            </a:r>
            <a:r>
              <a:rPr lang="th-TH" dirty="0"/>
              <a:t>ขั้นตอน </a:t>
            </a:r>
            <a:r>
              <a:rPr lang="en-US" dirty="0"/>
              <a:t>2/2</a:t>
            </a:r>
            <a:endParaRPr lang="th-TH" dirty="0"/>
          </a:p>
          <a:p>
            <a:pPr algn="ctr"/>
            <a:endParaRPr lang="th-TH" dirty="0"/>
          </a:p>
          <a:p>
            <a:pPr algn="ctr"/>
            <a:endParaRPr lang="th-TH" dirty="0"/>
          </a:p>
          <a:p>
            <a:pPr algn="ctr"/>
            <a:endParaRPr lang="th-TH" dirty="0"/>
          </a:p>
          <a:p>
            <a:pPr algn="ctr"/>
            <a:r>
              <a:rPr lang="en-US" dirty="0"/>
              <a:t>Content</a:t>
            </a:r>
            <a:endParaRPr lang="th-TH" dirty="0"/>
          </a:p>
          <a:p>
            <a:pPr algn="ctr"/>
            <a:endParaRPr lang="th-TH" dirty="0"/>
          </a:p>
          <a:p>
            <a:pPr algn="ctr"/>
            <a:endParaRPr lang="th-TH" dirty="0"/>
          </a:p>
          <a:p>
            <a:pPr algn="ctr"/>
            <a:endParaRPr lang="th-TH" dirty="0"/>
          </a:p>
          <a:p>
            <a:pPr algn="ctr"/>
            <a:r>
              <a:rPr lang="en-US" dirty="0"/>
              <a:t>							</a:t>
            </a:r>
          </a:p>
        </p:txBody>
      </p:sp>
      <p:sp>
        <p:nvSpPr>
          <p:cNvPr id="19" name="Rectangle: Rounded Corners 18">
            <a:extLst>
              <a:ext uri="{FF2B5EF4-FFF2-40B4-BE49-F238E27FC236}">
                <a16:creationId xmlns:a16="http://schemas.microsoft.com/office/drawing/2014/main" id="{442EB5DB-D985-492B-A377-C4550EC9ABF8}"/>
              </a:ext>
            </a:extLst>
          </p:cNvPr>
          <p:cNvSpPr/>
          <p:nvPr/>
        </p:nvSpPr>
        <p:spPr>
          <a:xfrm>
            <a:off x="3154016" y="5550497"/>
            <a:ext cx="1457741"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ปุ่มขั้นตอนที่ผ่านมา</a:t>
            </a:r>
            <a:endParaRPr lang="en-US" dirty="0"/>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54018" y="2772153"/>
            <a:ext cx="106017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Tree>
    <p:extLst>
      <p:ext uri="{BB962C8B-B14F-4D97-AF65-F5344CB8AC3E}">
        <p14:creationId xmlns:p14="http://schemas.microsoft.com/office/powerpoint/2010/main" val="350726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ประเภทคำอธิบาย</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คำอธิบาย  ขั้นตอนที่ </a:t>
            </a:r>
            <a:r>
              <a:rPr lang="en-US" dirty="0"/>
              <a:t>1</a:t>
            </a:r>
            <a:endParaRPr lang="th-TH" dirty="0"/>
          </a:p>
          <a:p>
            <a:r>
              <a:rPr lang="th-TH" dirty="0"/>
              <a:t>ชื่อบทเรียน </a:t>
            </a:r>
            <a:r>
              <a:rPr lang="en-US" dirty="0"/>
              <a:t>: ___________________________</a:t>
            </a:r>
          </a:p>
          <a:p>
            <a:r>
              <a:rPr lang="th-TH" dirty="0"/>
              <a:t>เนื้อหาบทเรียน </a:t>
            </a:r>
            <a:r>
              <a:rPr lang="en-US" dirty="0"/>
              <a:t>____________________________________________________________________________________________________________________________________</a:t>
            </a:r>
          </a:p>
          <a:p>
            <a:r>
              <a:rPr lang="th-TH" dirty="0"/>
              <a:t>คำแปล </a:t>
            </a:r>
            <a:r>
              <a:rPr lang="en-US" dirty="0"/>
              <a:t>____________________________________________________________________________________________________________________________________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46977" y="5534002"/>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350679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ประเภทคำอธิบาย</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คำอธิบาย  ขั้นตอนที่ </a:t>
            </a:r>
            <a:r>
              <a:rPr lang="en-US" dirty="0"/>
              <a:t>2</a:t>
            </a:r>
            <a:endParaRPr lang="th-TH" dirty="0"/>
          </a:p>
          <a:p>
            <a:r>
              <a:rPr lang="th-TH" dirty="0"/>
              <a:t>ชื่อบทเรียน </a:t>
            </a:r>
            <a:r>
              <a:rPr lang="en-US" dirty="0"/>
              <a:t>: ___________________________</a:t>
            </a:r>
          </a:p>
          <a:p>
            <a:r>
              <a:rPr lang="th-TH" dirty="0"/>
              <a:t>เนื้อหาบทเรียน </a:t>
            </a:r>
            <a:r>
              <a:rPr lang="en-US" dirty="0"/>
              <a:t>____________________________________________________________________________________________________________________________________</a:t>
            </a:r>
          </a:p>
          <a:p>
            <a:r>
              <a:rPr lang="th-TH" dirty="0"/>
              <a:t>คำแปล </a:t>
            </a:r>
            <a:r>
              <a:rPr lang="en-US" dirty="0"/>
              <a:t>____________________________________________________________________________________________________________________________________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46977" y="5534002"/>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424083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0FFE8-2CC0-43A2-B6F8-D1D95CA6FCB5}"/>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graphicFrame>
        <p:nvGraphicFramePr>
          <p:cNvPr id="19" name="Table 19">
            <a:extLst>
              <a:ext uri="{FF2B5EF4-FFF2-40B4-BE49-F238E27FC236}">
                <a16:creationId xmlns:a16="http://schemas.microsoft.com/office/drawing/2014/main" id="{8FFE8F7D-D4D5-4A5F-8746-4FFAB3E5CE65}"/>
              </a:ext>
            </a:extLst>
          </p:cNvPr>
          <p:cNvGraphicFramePr>
            <a:graphicFrameLocks noGrp="1"/>
          </p:cNvGraphicFramePr>
          <p:nvPr>
            <p:extLst>
              <p:ext uri="{D42A27DB-BD31-4B8C-83A1-F6EECF244321}">
                <p14:modId xmlns:p14="http://schemas.microsoft.com/office/powerpoint/2010/main" val="2076215237"/>
              </p:ext>
            </p:extLst>
          </p:nvPr>
        </p:nvGraphicFramePr>
        <p:xfrm>
          <a:off x="1806713" y="1713579"/>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8297485"/>
                    </a:ext>
                  </a:extLst>
                </a:gridCol>
                <a:gridCol w="4064000">
                  <a:extLst>
                    <a:ext uri="{9D8B030D-6E8A-4147-A177-3AD203B41FA5}">
                      <a16:colId xmlns:a16="http://schemas.microsoft.com/office/drawing/2014/main" val="3347704410"/>
                    </a:ext>
                  </a:extLst>
                </a:gridCol>
              </a:tblGrid>
              <a:tr h="370840">
                <a:tc>
                  <a:txBody>
                    <a:bodyPr/>
                    <a:lstStyle/>
                    <a:p>
                      <a:pPr algn="ctr"/>
                      <a:r>
                        <a:rPr lang="en-US" dirty="0"/>
                        <a:t>Name</a:t>
                      </a:r>
                    </a:p>
                  </a:txBody>
                  <a:tcPr/>
                </a:tc>
                <a:tc>
                  <a:txBody>
                    <a:bodyPr/>
                    <a:lstStyle/>
                    <a:p>
                      <a:pPr algn="ctr"/>
                      <a:r>
                        <a:rPr lang="en-US" dirty="0"/>
                        <a:t>Example(Value)</a:t>
                      </a:r>
                    </a:p>
                  </a:txBody>
                  <a:tcPr/>
                </a:tc>
                <a:extLst>
                  <a:ext uri="{0D108BD9-81ED-4DB2-BD59-A6C34878D82A}">
                    <a16:rowId xmlns:a16="http://schemas.microsoft.com/office/drawing/2014/main" val="2172002379"/>
                  </a:ext>
                </a:extLst>
              </a:tr>
              <a:tr h="370840">
                <a:tc>
                  <a:txBody>
                    <a:bodyPr/>
                    <a:lstStyle/>
                    <a:p>
                      <a:r>
                        <a:rPr lang="en-US" dirty="0" err="1"/>
                        <a:t>Lesson_Type</a:t>
                      </a:r>
                      <a:endParaRPr lang="en-US" dirty="0"/>
                    </a:p>
                  </a:txBody>
                  <a:tcPr/>
                </a:tc>
                <a:tc>
                  <a:txBody>
                    <a:bodyPr/>
                    <a:lstStyle/>
                    <a:p>
                      <a:r>
                        <a:rPr lang="en-US" dirty="0"/>
                        <a:t>Description</a:t>
                      </a:r>
                    </a:p>
                  </a:txBody>
                  <a:tcPr/>
                </a:tc>
                <a:extLst>
                  <a:ext uri="{0D108BD9-81ED-4DB2-BD59-A6C34878D82A}">
                    <a16:rowId xmlns:a16="http://schemas.microsoft.com/office/drawing/2014/main" val="2799083987"/>
                  </a:ext>
                </a:extLst>
              </a:tr>
              <a:tr h="370840">
                <a:tc>
                  <a:txBody>
                    <a:bodyPr/>
                    <a:lstStyle/>
                    <a:p>
                      <a:r>
                        <a:rPr lang="en-US" dirty="0" err="1"/>
                        <a:t>Lesson_Name</a:t>
                      </a:r>
                      <a:endParaRPr lang="en-US" dirty="0"/>
                    </a:p>
                  </a:txBody>
                  <a:tcPr/>
                </a:tc>
                <a:tc>
                  <a:txBody>
                    <a:bodyPr/>
                    <a:lstStyle/>
                    <a:p>
                      <a:r>
                        <a:rPr lang="en-US" dirty="0"/>
                        <a:t>Description 0</a:t>
                      </a:r>
                    </a:p>
                  </a:txBody>
                  <a:tcPr/>
                </a:tc>
                <a:extLst>
                  <a:ext uri="{0D108BD9-81ED-4DB2-BD59-A6C34878D82A}">
                    <a16:rowId xmlns:a16="http://schemas.microsoft.com/office/drawing/2014/main" val="793201993"/>
                  </a:ext>
                </a:extLst>
              </a:tr>
              <a:tr h="370840">
                <a:tc>
                  <a:txBody>
                    <a:bodyPr/>
                    <a:lstStyle/>
                    <a:p>
                      <a:r>
                        <a:rPr lang="en-US" dirty="0" err="1"/>
                        <a:t>Total_step</a:t>
                      </a:r>
                      <a:endParaRPr lang="en-US" dirty="0"/>
                    </a:p>
                  </a:txBody>
                  <a:tcPr/>
                </a:tc>
                <a:tc>
                  <a:txBody>
                    <a:bodyPr/>
                    <a:lstStyle/>
                    <a:p>
                      <a:r>
                        <a:rPr lang="en-US" dirty="0"/>
                        <a:t>2</a:t>
                      </a:r>
                    </a:p>
                  </a:txBody>
                  <a:tcPr/>
                </a:tc>
                <a:extLst>
                  <a:ext uri="{0D108BD9-81ED-4DB2-BD59-A6C34878D82A}">
                    <a16:rowId xmlns:a16="http://schemas.microsoft.com/office/drawing/2014/main" val="849448947"/>
                  </a:ext>
                </a:extLst>
              </a:tr>
              <a:tr h="370840">
                <a:tc>
                  <a:txBody>
                    <a:bodyPr/>
                    <a:lstStyle/>
                    <a:p>
                      <a:r>
                        <a:rPr lang="en-US" dirty="0"/>
                        <a:t>Content</a:t>
                      </a:r>
                    </a:p>
                  </a:txBody>
                  <a:tcPr/>
                </a:tc>
                <a:tc>
                  <a:txBody>
                    <a:bodyPr/>
                    <a:lstStyle/>
                    <a:p>
                      <a:r>
                        <a:rPr lang="en-US" dirty="0"/>
                        <a:t>Array[map1,map2]</a:t>
                      </a:r>
                    </a:p>
                  </a:txBody>
                  <a:tcPr/>
                </a:tc>
                <a:extLst>
                  <a:ext uri="{0D108BD9-81ED-4DB2-BD59-A6C34878D82A}">
                    <a16:rowId xmlns:a16="http://schemas.microsoft.com/office/drawing/2014/main" val="878356468"/>
                  </a:ext>
                </a:extLst>
              </a:tr>
            </a:tbl>
          </a:graphicData>
        </a:graphic>
      </p:graphicFrame>
    </p:spTree>
    <p:extLst>
      <p:ext uri="{BB962C8B-B14F-4D97-AF65-F5344CB8AC3E}">
        <p14:creationId xmlns:p14="http://schemas.microsoft.com/office/powerpoint/2010/main" val="174999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1729793141"/>
              </p:ext>
            </p:extLst>
          </p:nvPr>
        </p:nvGraphicFramePr>
        <p:xfrm>
          <a:off x="1939800" y="1972366"/>
          <a:ext cx="8128000" cy="494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Content_detail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simple present is a verb tense with two main uses. We use the simple present tense when an action is happening right now, or when it happens regularly (or unceasingly, which is why it’s sometimes called present indefinite). Depending on the person, the simple present tense is formed by using the root form or by adding ‑s or ‑es to the end.</a:t>
                      </a:r>
                    </a:p>
                    <a:p>
                      <a:endParaRPr lang="en-US" dirty="0"/>
                    </a:p>
                  </a:txBody>
                  <a:tcPr/>
                </a:tc>
                <a:extLst>
                  <a:ext uri="{0D108BD9-81ED-4DB2-BD59-A6C34878D82A}">
                    <a16:rowId xmlns:a16="http://schemas.microsoft.com/office/drawing/2014/main" val="2355084169"/>
                  </a:ext>
                </a:extLst>
              </a:tr>
              <a:tr h="370840">
                <a:tc>
                  <a:txBody>
                    <a:bodyPr/>
                    <a:lstStyle/>
                    <a:p>
                      <a:r>
                        <a:rPr lang="en-US" dirty="0" err="1"/>
                        <a:t>Translate_Content_detail</a:t>
                      </a:r>
                      <a:endParaRPr lang="en-US" dirty="0"/>
                    </a:p>
                  </a:txBody>
                  <a:tcPr/>
                </a:tc>
                <a:tc>
                  <a:txBody>
                    <a:bodyPr/>
                    <a:lstStyle/>
                    <a:p>
                      <a:r>
                        <a:rPr lang="th-TH" dirty="0" err="1"/>
                        <a:t>Simple</a:t>
                      </a:r>
                      <a:r>
                        <a:rPr lang="th-TH" dirty="0"/>
                        <a:t> </a:t>
                      </a:r>
                      <a:r>
                        <a:rPr lang="th-TH" dirty="0" err="1"/>
                        <a:t>present</a:t>
                      </a:r>
                      <a:r>
                        <a:rPr lang="th-TH" dirty="0"/>
                        <a:t> เป็นกริยาที่ใช้หลักสองอย่าง เราใช้ </a:t>
                      </a:r>
                      <a:r>
                        <a:rPr lang="th-TH" dirty="0" err="1"/>
                        <a:t>simple</a:t>
                      </a:r>
                      <a:r>
                        <a:rPr lang="th-TH" dirty="0"/>
                        <a:t> </a:t>
                      </a:r>
                      <a:r>
                        <a:rPr lang="th-TH" dirty="0" err="1"/>
                        <a:t>present</a:t>
                      </a:r>
                      <a:r>
                        <a:rPr lang="th-TH" dirty="0"/>
                        <a:t> </a:t>
                      </a:r>
                      <a:r>
                        <a:rPr lang="th-TH" dirty="0" err="1"/>
                        <a:t>tense</a:t>
                      </a:r>
                      <a:r>
                        <a:rPr lang="th-TH" dirty="0"/>
                        <a:t> เมื่อมีการกระทำเกิดขึ้นในขณะนี้ หรือเมื่อมันเกิดขึ้นเป็นประจำ (หรือไม่หยุดนิ่ง ซึ่งบางครั้งเรียกว่า </a:t>
                      </a:r>
                      <a:r>
                        <a:rPr lang="th-TH" dirty="0" err="1"/>
                        <a:t>present</a:t>
                      </a:r>
                      <a:r>
                        <a:rPr lang="th-TH" dirty="0"/>
                        <a:t> </a:t>
                      </a:r>
                      <a:r>
                        <a:rPr lang="th-TH" dirty="0" err="1"/>
                        <a:t>indefinite</a:t>
                      </a:r>
                      <a:r>
                        <a:rPr lang="th-TH" dirty="0"/>
                        <a:t>) ขึ้นอยู่กับแต่ละบุคคล กาลปัจจุบันอย่างง่ายถูกสร้างขึ้นโดยใช้แบบฟอร์มรูทหรือโดยการเติม ‑s หรือ ‑</a:t>
                      </a:r>
                      <a:r>
                        <a:rPr lang="th-TH" dirty="0" err="1"/>
                        <a:t>es</a:t>
                      </a:r>
                      <a:r>
                        <a:rPr lang="th-TH" dirty="0"/>
                        <a:t> ต่อท้าย</a:t>
                      </a:r>
                      <a:endParaRPr lang="en-US" dirty="0"/>
                    </a:p>
                  </a:txBody>
                  <a:tcPr/>
                </a:tc>
                <a:extLst>
                  <a:ext uri="{0D108BD9-81ED-4DB2-BD59-A6C34878D82A}">
                    <a16:rowId xmlns:a16="http://schemas.microsoft.com/office/drawing/2014/main" val="3675306541"/>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in Array</a:t>
            </a:r>
          </a:p>
        </p:txBody>
      </p:sp>
    </p:spTree>
    <p:extLst>
      <p:ext uri="{BB962C8B-B14F-4D97-AF65-F5344CB8AC3E}">
        <p14:creationId xmlns:p14="http://schemas.microsoft.com/office/powerpoint/2010/main" val="13473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ประเภทตัวอย่าง</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ตัวอย่าง ขั้นตอนที่ </a:t>
            </a:r>
            <a:r>
              <a:rPr lang="en-US" dirty="0"/>
              <a:t>1</a:t>
            </a:r>
            <a:endParaRPr lang="th-TH" dirty="0"/>
          </a:p>
          <a:p>
            <a:r>
              <a:rPr lang="th-TH" dirty="0"/>
              <a:t>ชื่อบทเรียน </a:t>
            </a:r>
            <a:r>
              <a:rPr lang="en-US" dirty="0"/>
              <a:t>: ___________________________</a:t>
            </a:r>
          </a:p>
          <a:p>
            <a:r>
              <a:rPr lang="th-TH" dirty="0"/>
              <a:t>ตัวอย่างประโยค</a:t>
            </a:r>
            <a:r>
              <a:rPr lang="en-US" dirty="0"/>
              <a:t>_________________________________________________________</a:t>
            </a:r>
          </a:p>
          <a:p>
            <a:r>
              <a:rPr lang="th-TH" dirty="0"/>
              <a:t>คำแปล </a:t>
            </a:r>
            <a:r>
              <a:rPr lang="en-US" dirty="0"/>
              <a:t>_____________________________________________________________</a:t>
            </a:r>
          </a:p>
          <a:p>
            <a:r>
              <a:rPr lang="th-TH" dirty="0"/>
              <a:t>ประเภทของคำ</a:t>
            </a:r>
          </a:p>
          <a:p>
            <a:r>
              <a:rPr lang="th-TH" dirty="0"/>
              <a:t>	</a:t>
            </a:r>
            <a:r>
              <a:rPr lang="en-US" dirty="0"/>
              <a:t>Noun:_____________</a:t>
            </a:r>
          </a:p>
          <a:p>
            <a:r>
              <a:rPr lang="en-US" dirty="0"/>
              <a:t>	Verb:______________</a:t>
            </a:r>
            <a:endParaRPr lang="th-TH" dirty="0"/>
          </a:p>
          <a:p>
            <a:r>
              <a:rPr lang="th-TH" dirty="0"/>
              <a:t>หน้าที่ของคำ</a:t>
            </a:r>
            <a:endParaRPr lang="en-US" dirty="0"/>
          </a:p>
          <a:p>
            <a:r>
              <a:rPr lang="en-US" dirty="0"/>
              <a:t>	Subject:___________</a:t>
            </a:r>
          </a:p>
          <a:p>
            <a:r>
              <a:rPr lang="en-US" dirty="0"/>
              <a:t>	Verb:_____________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2252122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1115</Words>
  <Application>Microsoft Office PowerPoint</Application>
  <PresentationFormat>Widescreen</PresentationFormat>
  <Paragraphs>351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40</cp:revision>
  <dcterms:created xsi:type="dcterms:W3CDTF">2021-07-13T02:11:14Z</dcterms:created>
  <dcterms:modified xsi:type="dcterms:W3CDTF">2021-07-14T07:49:43Z</dcterms:modified>
</cp:coreProperties>
</file>