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61" r:id="rId4"/>
    <p:sldId id="269" r:id="rId5"/>
    <p:sldId id="262" r:id="rId6"/>
    <p:sldId id="263" r:id="rId7"/>
    <p:sldId id="264" r:id="rId8"/>
    <p:sldId id="265" r:id="rId9"/>
    <p:sldId id="266" r:id="rId10"/>
    <p:sldId id="268" r:id="rId11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2" autoAdjust="0"/>
    <p:restoredTop sz="94660"/>
  </p:normalViewPr>
  <p:slideViewPr>
    <p:cSldViewPr snapToGrid="0">
      <p:cViewPr varScale="1">
        <p:scale>
          <a:sx n="81" d="100"/>
          <a:sy n="81" d="100"/>
        </p:scale>
        <p:origin x="6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-326"/>
    </p:cViewPr>
  </p:notesTextViewPr>
  <p:notesViewPr>
    <p:cSldViewPr snapToGrid="0">
      <p:cViewPr varScale="1">
        <p:scale>
          <a:sx n="67" d="100"/>
          <a:sy n="67" d="100"/>
        </p:scale>
        <p:origin x="355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B45C9C-A1AE-4146-AD3F-11DAFFD97DE8}" type="datetimeFigureOut">
              <a:rPr lang="th-TH" smtClean="0"/>
              <a:pPr/>
              <a:t>14/08/62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DF942A-7D26-4112-9E8C-0F850B7E657F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18615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F0D8C3-B869-4D9C-83E5-22D6CBE495E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536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08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F40DFA-B482-4AD0-A536-856EB395CEA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50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F40DFA-B482-4AD0-A536-856EB395CEA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50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04DE79-386F-428B-AA1F-5A78BFF3BD4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638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45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Score:</a:t>
            </a:r>
          </a:p>
          <a:p>
            <a:r>
              <a:rPr lang="en-US" dirty="0"/>
              <a:t>Midterm 20 Final 30</a:t>
            </a:r>
          </a:p>
          <a:p>
            <a:r>
              <a:rPr lang="th-TH" dirty="0"/>
              <a:t>สอบแลป 3 ครั้ง ครั้งละ 3 ข้อ ข้อละ 10 คะแนน ได้ 10 หรือ 0 คะแนน ได้ 90 คะแนน</a:t>
            </a:r>
          </a:p>
          <a:p>
            <a:r>
              <a:rPr lang="th-TH" dirty="0"/>
              <a:t>อีก 10 คะแนน คะแนนเข้าแลป ตัดคะแนน</a:t>
            </a:r>
            <a:r>
              <a:rPr lang="th-TH"/>
              <a:t>อิงกลุ่ม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DF942A-7D26-4112-9E8C-0F850B7E657F}" type="slidenum">
              <a:rPr lang="th-TH" smtClean="0"/>
              <a:pPr/>
              <a:t>10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95193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3A2DB-19E8-DB4E-85CB-431BAA64A5E1}" type="datetime1">
              <a:rPr lang="en-US" smtClean="0"/>
              <a:t>8/14/2019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9FE04-E770-4ED8-A82C-B51483EF4105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57655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4CAA9-F832-7044-9E12-CF78F17B667C}" type="datetime1">
              <a:rPr lang="en-US" smtClean="0"/>
              <a:t>8/14/2019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9FE04-E770-4ED8-A82C-B51483EF4105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48967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ECB3-6807-DB49-9D4A-A92209CD94FB}" type="datetime1">
              <a:rPr lang="en-US" smtClean="0"/>
              <a:t>8/14/2019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9FE04-E770-4ED8-A82C-B51483EF4105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78707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442D-D73A-CD46-8F61-97C6C67C36FF}" type="datetime1">
              <a:rPr lang="en-US" smtClean="0"/>
              <a:t>8/14/2019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9FE04-E770-4ED8-A82C-B51483EF4105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126983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98807"/>
            <a:ext cx="12192000" cy="6002027"/>
          </a:xfrm>
          <a:prstGeom prst="rect">
            <a:avLst/>
          </a:prstGeom>
          <a:solidFill>
            <a:srgbClr val="FBFAF7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sz="2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5193"/>
            <a:ext cx="12192000" cy="504000"/>
          </a:xfrm>
          <a:gradFill flip="none" rotWithShape="1">
            <a:gsLst>
              <a:gs pos="0">
                <a:schemeClr val="bg2">
                  <a:tint val="40000"/>
                  <a:satMod val="350000"/>
                  <a:alpha val="79000"/>
                </a:schemeClr>
              </a:gs>
              <a:gs pos="40000">
                <a:schemeClr val="bg2">
                  <a:tint val="45000"/>
                  <a:shade val="99000"/>
                  <a:satMod val="350000"/>
                </a:schemeClr>
              </a:gs>
              <a:gs pos="100000">
                <a:schemeClr val="bg2">
                  <a:shade val="20000"/>
                  <a:satMod val="255000"/>
                </a:schemeClr>
              </a:gs>
            </a:gsLst>
            <a:lin ang="2700000" scaled="1"/>
            <a:tileRect/>
          </a:gra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>
            <a:norm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CDB2D-9C8A-564D-B918-112A680B6D2E}" type="datetime1">
              <a:rPr lang="en-US" smtClean="0"/>
              <a:t>8/14/2019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8" name="Rectangle 7"/>
          <p:cNvSpPr/>
          <p:nvPr userDrawn="1"/>
        </p:nvSpPr>
        <p:spPr>
          <a:xfrm>
            <a:off x="647360" y="6500834"/>
            <a:ext cx="109538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 dirty="0">
                <a:solidFill>
                  <a:srgbClr val="DAD5BC"/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 dirty="0">
                <a:solidFill>
                  <a:srgbClr val="DAD5BC"/>
                </a:solidFill>
              </a:rPr>
              <a:t>	KMITL</a:t>
            </a:r>
            <a:r>
              <a:rPr lang="en-US" sz="1200" baseline="0" dirty="0">
                <a:solidFill>
                  <a:srgbClr val="DAD5BC"/>
                </a:solidFill>
              </a:rPr>
              <a:t>    </a:t>
            </a:r>
            <a:r>
              <a:rPr lang="en-US" sz="1200" dirty="0">
                <a:solidFill>
                  <a:srgbClr val="DAD5BC"/>
                </a:solidFill>
              </a:rPr>
              <a:t> 01076249 Data Structures &amp; Algorithms : Introduction</a:t>
            </a:r>
            <a:r>
              <a:rPr lang="en-US" sz="1600" dirty="0">
                <a:solidFill>
                  <a:srgbClr val="DAD5BC"/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rgbClr val="DAD5BC"/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 dirty="0">
              <a:solidFill>
                <a:srgbClr val="DAD5B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21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219" y="3643316"/>
            <a:ext cx="9048814" cy="1184273"/>
          </a:xfrm>
        </p:spPr>
        <p:txBody>
          <a:bodyPr>
            <a:noAutofit/>
          </a:bodyPr>
          <a:lstStyle>
            <a:lvl1pPr algn="ctr">
              <a:defRPr sz="3600" b="1">
                <a:solidFill>
                  <a:srgbClr val="008A3E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9219" y="4572008"/>
            <a:ext cx="9048814" cy="1781172"/>
          </a:xfrm>
        </p:spPr>
        <p:txBody>
          <a:bodyPr>
            <a:normAutofit/>
          </a:bodyPr>
          <a:lstStyle>
            <a:lvl1pPr marL="0" indent="0" algn="ctr">
              <a:buNone/>
              <a:defRPr sz="1900" b="0">
                <a:solidFill>
                  <a:srgbClr val="B8AE7A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4A0D-1FD0-C342-924B-550FE6BF4B86}" type="datetime1">
              <a:rPr lang="en-US" smtClean="0"/>
              <a:t>8/14/2019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47360" y="6500834"/>
            <a:ext cx="109538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 dirty="0">
                <a:solidFill>
                  <a:srgbClr val="DAD5BC"/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 dirty="0">
                <a:solidFill>
                  <a:srgbClr val="DAD5BC"/>
                </a:solidFill>
              </a:rPr>
              <a:t>	KMITL</a:t>
            </a:r>
            <a:r>
              <a:rPr lang="en-US" sz="1200" baseline="0" dirty="0">
                <a:solidFill>
                  <a:srgbClr val="DAD5BC"/>
                </a:solidFill>
              </a:rPr>
              <a:t>    </a:t>
            </a:r>
            <a:r>
              <a:rPr lang="en-US" sz="1200" dirty="0">
                <a:solidFill>
                  <a:srgbClr val="DAD5BC"/>
                </a:solidFill>
              </a:rPr>
              <a:t> 01076249 Data Structures &amp; Algorithms : Tree 2</a:t>
            </a:r>
            <a:r>
              <a:rPr lang="en-US" sz="1600" dirty="0">
                <a:solidFill>
                  <a:srgbClr val="DAD5BC"/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rgbClr val="DAD5BC"/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 dirty="0">
              <a:solidFill>
                <a:srgbClr val="DAD5B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241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1B55-EF86-F647-A31C-1BA89FED919C}" type="datetime1">
              <a:rPr lang="en-US" smtClean="0"/>
              <a:t>8/14/2019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9FE04-E770-4ED8-A82C-B51483EF4105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72849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A9E96-347F-1549-A902-E1B0B024B360}" type="datetime1">
              <a:rPr lang="en-US" smtClean="0"/>
              <a:t>8/14/2019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9FE04-E770-4ED8-A82C-B51483EF4105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4104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12D8A-47B3-5C4A-83E2-02564C46DF19}" type="datetime1">
              <a:rPr lang="en-US" smtClean="0"/>
              <a:t>8/14/2019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9FE04-E770-4ED8-A82C-B51483EF4105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74793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CDEB-9FE5-D342-B8C8-98D5C4599804}" type="datetime1">
              <a:rPr lang="en-US" smtClean="0"/>
              <a:t>8/14/2019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9FE04-E770-4ED8-A82C-B51483EF4105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72531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82FE-7BFF-8B47-8114-9F0EDD556BCE}" type="datetime1">
              <a:rPr lang="en-US" smtClean="0"/>
              <a:t>8/14/2019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9FE04-E770-4ED8-A82C-B51483EF4105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53829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DC5F-0923-E242-91A1-18165B43D2E1}" type="datetime1">
              <a:rPr lang="en-US" smtClean="0"/>
              <a:t>8/14/2019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9FE04-E770-4ED8-A82C-B51483EF4105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27058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0A1A-9084-8049-AF5F-040C8EBAE2CD}" type="datetime1">
              <a:rPr lang="en-US" smtClean="0"/>
              <a:t>8/14/2019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9FE04-E770-4ED8-A82C-B51483EF4105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01990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479E3-4330-1D46-B055-60BF9089C361}" type="datetime1">
              <a:rPr lang="en-US" smtClean="0"/>
              <a:t>8/14/2019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9FE04-E770-4ED8-A82C-B51483EF4105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3431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Problem-Solving-Structures-Algorithms-Python/dp/1541128257/ref=sr_1_5?ie=UTF8&amp;qid=1483445752&amp;s=books&amp;sr=1-5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hyperlink" Target="http://interactivepython.org/courselib/static/pythonds/index.html" TargetMode="External"/><Relationship Id="rId4" Type="http://schemas.openxmlformats.org/officeDocument/2006/relationships/hyperlink" Target="https://www.amazon.com/Problem-Solving-Algorithms-Structures-Python/dp/1590282574/ref=pd_bxgy_14_img_2?_encoding=UTF8&amp;pd_rd_i=1590282574&amp;pd_rd_r=6TRCTXQRF26DB6NQFHDW&amp;pd_rd_w=bBaUI&amp;pd_rd_wg=rKP7Z&amp;psc=1&amp;refRID=6TRCTXQRF26DB6NQFHDW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05620" y="3715033"/>
            <a:ext cx="9048814" cy="118427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Data Structures &amp; Algorithms</a:t>
            </a:r>
            <a:br>
              <a:rPr lang="en-US" dirty="0"/>
            </a:br>
            <a:r>
              <a:rPr lang="en-US" dirty="0"/>
              <a:t>Using Python</a:t>
            </a:r>
            <a:endParaRPr lang="th-TH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74783" y="5243274"/>
            <a:ext cx="5513101" cy="1184273"/>
          </a:xfrm>
        </p:spPr>
        <p:txBody>
          <a:bodyPr>
            <a:normAutofit/>
          </a:bodyPr>
          <a:lstStyle/>
          <a:p>
            <a:pPr algn="l" eaLnBrk="1" hangingPunct="1">
              <a:lnSpc>
                <a:spcPct val="80000"/>
              </a:lnSpc>
              <a:defRPr/>
            </a:pPr>
            <a:r>
              <a:rPr lang="en-US" sz="2000" dirty="0"/>
              <a:t>Lecturers : 	Kiatnarong  Tongprasert</a:t>
            </a:r>
          </a:p>
          <a:p>
            <a:pPr algn="l" eaLnBrk="1" hangingPunct="1">
              <a:lnSpc>
                <a:spcPct val="80000"/>
              </a:lnSpc>
              <a:defRPr/>
            </a:pPr>
            <a:r>
              <a:rPr lang="en-US" sz="2000" dirty="0"/>
              <a:t>		</a:t>
            </a:r>
            <a:r>
              <a:rPr lang="en-US" sz="2000" dirty="0" err="1"/>
              <a:t>Kanut</a:t>
            </a:r>
            <a:r>
              <a:rPr lang="en-US" sz="2000" dirty="0"/>
              <a:t>  </a:t>
            </a:r>
            <a:r>
              <a:rPr lang="en-US" sz="2000" dirty="0" err="1"/>
              <a:t>Tangtisanon</a:t>
            </a:r>
            <a:endParaRPr lang="en-US" sz="2000" dirty="0"/>
          </a:p>
        </p:txBody>
      </p:sp>
      <p:sp>
        <p:nvSpPr>
          <p:cNvPr id="9" name="Right Arrow 8"/>
          <p:cNvSpPr/>
          <p:nvPr/>
        </p:nvSpPr>
        <p:spPr>
          <a:xfrm>
            <a:off x="4223792" y="1052736"/>
            <a:ext cx="3744416" cy="1944216"/>
          </a:xfrm>
          <a:prstGeom prst="rightArrow">
            <a:avLst>
              <a:gd name="adj1" fmla="val 50000"/>
              <a:gd name="adj2" fmla="val 50000"/>
            </a:avLst>
          </a:prstGeom>
          <a:effectLst>
            <a:outerShdw blurRad="101600" dist="317500" dir="4200000" sx="94000" sy="94000" rotWithShape="0">
              <a:prstClr val="black">
                <a:alpha val="42000"/>
              </a:prstClr>
            </a:outerShdw>
          </a:effectLst>
          <a:scene3d>
            <a:camera prst="isometricOffAxis1Top"/>
            <a:lightRig rig="threePt" dir="t"/>
          </a:scene3d>
          <a:sp3d>
            <a:bevelB w="0" h="762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21354" y1="82310" x2="21354" y2="82310"/>
                        <a14:foregroundMark x1="54688" y1="86643" x2="47917" y2="86643"/>
                        <a14:foregroundMark x1="42708" y1="98195" x2="38542" y2="98195"/>
                        <a14:foregroundMark x1="55208" y1="98195" x2="51563" y2="98195"/>
                        <a14:foregroundMark x1="24479" y1="20939" x2="24479" y2="20939"/>
                        <a14:foregroundMark x1="11458" y1="17690" x2="11458" y2="17690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5640734" y="476673"/>
            <a:ext cx="1981200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5003880" y="2132856"/>
            <a:ext cx="2652295" cy="1440160"/>
          </a:xfrm>
          <a:prstGeom prst="rect">
            <a:avLst/>
          </a:prstGeom>
          <a:scene3d>
            <a:camera prst="isometricOffAxis1Top"/>
            <a:lightRig rig="threePt" dir="t">
              <a:rot lat="0" lon="0" rev="1200000"/>
            </a:lightRig>
          </a:scene3d>
          <a:sp3d>
            <a:bevelT w="63500" h="25400"/>
            <a:bevelB w="635000" h="6604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Rectangle 10"/>
          <p:cNvSpPr/>
          <p:nvPr/>
        </p:nvSpPr>
        <p:spPr>
          <a:xfrm rot="15861532">
            <a:off x="5324366" y="1118401"/>
            <a:ext cx="2456818" cy="1752533"/>
          </a:xfrm>
          <a:prstGeom prst="rect">
            <a:avLst/>
          </a:prstGeom>
          <a:ln>
            <a:noFill/>
          </a:ln>
          <a:scene3d>
            <a:camera prst="isometricOffAxis2Right"/>
            <a:lightRig rig="threePt" dir="t">
              <a:rot lat="0" lon="0" rev="1200000"/>
            </a:lightRig>
          </a:scene3d>
          <a:sp3d>
            <a:bevelT w="209550" h="247650"/>
            <a:bevelB w="209550" h="2540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Isosceles Triangle 11"/>
          <p:cNvSpPr/>
          <p:nvPr/>
        </p:nvSpPr>
        <p:spPr>
          <a:xfrm>
            <a:off x="4145783" y="764704"/>
            <a:ext cx="1872208" cy="2160240"/>
          </a:xfrm>
          <a:prstGeom prst="triangle">
            <a:avLst/>
          </a:prstGeom>
          <a:scene3d>
            <a:camera prst="isometricLeftDown"/>
            <a:lightRig rig="threePt" dir="t">
              <a:rot lat="0" lon="0" rev="1200000"/>
            </a:lightRig>
          </a:scene3d>
          <a:sp3d>
            <a:bevelT w="127000" h="254000"/>
            <a:bevelB w="381000" h="3810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45100568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&amp; Algorithms</a:t>
            </a:r>
            <a:endParaRPr lang="th-TH" dirty="0"/>
          </a:p>
        </p:txBody>
      </p:sp>
      <p:sp>
        <p:nvSpPr>
          <p:cNvPr id="3" name="Rectangle 1027"/>
          <p:cNvSpPr txBox="1">
            <a:spLocks noChangeArrowheads="1"/>
          </p:cNvSpPr>
          <p:nvPr/>
        </p:nvSpPr>
        <p:spPr>
          <a:xfrm>
            <a:off x="1805523" y="2564904"/>
            <a:ext cx="8915400" cy="2447528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1800" b="1" dirty="0">
                <a:solidFill>
                  <a:srgbClr val="00B0F0"/>
                </a:solidFill>
                <a:latin typeface="Comic Sans MS" pitchFamily="66" charset="0"/>
              </a:rPr>
              <a:t>Data Structures</a:t>
            </a:r>
            <a:r>
              <a:rPr lang="en-US" sz="1800" dirty="0">
                <a:solidFill>
                  <a:srgbClr val="00B0F0"/>
                </a:solidFill>
                <a:latin typeface="Comic Sans MS" pitchFamily="66" charset="0"/>
              </a:rPr>
              <a:t> </a:t>
            </a:r>
            <a:r>
              <a:rPr lang="en-US" sz="1800" dirty="0">
                <a:latin typeface="Comic Sans MS" pitchFamily="66" charset="0"/>
                <a:sym typeface="Wingdings" pitchFamily="2" charset="2"/>
              </a:rPr>
              <a:t>: </a:t>
            </a:r>
            <a:r>
              <a:rPr lang="en-US" sz="1800" dirty="0">
                <a:solidFill>
                  <a:srgbClr val="00B0F0"/>
                </a:solidFill>
                <a:latin typeface="Comic Sans MS" pitchFamily="66" charset="0"/>
                <a:sym typeface="Wingdings" pitchFamily="2" charset="2"/>
              </a:rPr>
              <a:t>Abstract Data Types </a:t>
            </a:r>
            <a:r>
              <a:rPr lang="en-US" sz="1800" dirty="0">
                <a:latin typeface="Comic Sans MS" pitchFamily="66" charset="0"/>
              </a:rPr>
              <a:t>: </a:t>
            </a:r>
            <a:br>
              <a:rPr lang="en-US" sz="1800" dirty="0">
                <a:latin typeface="Comic Sans MS" pitchFamily="66" charset="0"/>
              </a:rPr>
            </a:br>
            <a:r>
              <a:rPr lang="en-US" sz="1800" dirty="0">
                <a:latin typeface="Comic Sans MS" pitchFamily="66" charset="0"/>
              </a:rPr>
              <a:t>                    Linked List, Stack, Queue, Trees, Heap, Graph</a:t>
            </a:r>
            <a:r>
              <a:rPr lang="th-TH" sz="1800" dirty="0">
                <a:latin typeface="Comic Sans MS" pitchFamily="66" charset="0"/>
              </a:rPr>
              <a:t>.</a:t>
            </a:r>
            <a:br>
              <a:rPr lang="th-TH" sz="1800" dirty="0">
                <a:latin typeface="Comic Sans MS" pitchFamily="66" charset="0"/>
              </a:rPr>
            </a:br>
            <a:endParaRPr lang="th-TH" sz="1800" dirty="0">
              <a:latin typeface="Comic Sans MS" pitchFamily="66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1800" b="1" dirty="0">
                <a:solidFill>
                  <a:srgbClr val="00B0F0"/>
                </a:solidFill>
                <a:latin typeface="Comic Sans MS" pitchFamily="66" charset="0"/>
              </a:rPr>
              <a:t>Algorithms</a:t>
            </a:r>
            <a:r>
              <a:rPr lang="th-TH" sz="1800" dirty="0">
                <a:latin typeface="Comic Sans MS" pitchFamily="66" charset="0"/>
              </a:rPr>
              <a:t> </a:t>
            </a:r>
            <a:r>
              <a:rPr lang="en-US" sz="1800" dirty="0">
                <a:latin typeface="Comic Sans MS" pitchFamily="66" charset="0"/>
              </a:rPr>
              <a:t>: Recursion, Complexity (Algorithm Analysis) , Hashing,</a:t>
            </a:r>
            <a:br>
              <a:rPr lang="en-US" sz="1800" dirty="0">
                <a:latin typeface="Comic Sans MS" pitchFamily="66" charset="0"/>
              </a:rPr>
            </a:br>
            <a:r>
              <a:rPr lang="en-US" sz="1800" dirty="0">
                <a:latin typeface="Comic Sans MS" pitchFamily="66" charset="0"/>
              </a:rPr>
              <a:t>                    Searching, Sorting.</a:t>
            </a:r>
            <a:endParaRPr lang="th-TH" sz="1800" dirty="0">
              <a:latin typeface="Comic Sans MS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93489" y="1619508"/>
            <a:ext cx="40270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mic Sans MS" pitchFamily="66" charset="0"/>
              </a:rPr>
              <a:t>Data Structures &amp; Algorithms : </a:t>
            </a:r>
            <a:endParaRPr lang="th-TH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609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Course Material : </a:t>
            </a:r>
            <a:r>
              <a:rPr lang="en-US" sz="2400" dirty="0">
                <a:solidFill>
                  <a:srgbClr val="0000FF"/>
                </a:solidFill>
              </a:rPr>
              <a:t>www.ce.kmitl.ac.th</a:t>
            </a:r>
            <a:endParaRPr lang="th-TH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149" y="673517"/>
            <a:ext cx="4608512" cy="4275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87149" y="5246604"/>
            <a:ext cx="4598228" cy="960382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1400" dirty="0">
                <a:solidFill>
                  <a:srgbClr val="0000FF"/>
                </a:solidFill>
                <a:latin typeface="Comic Sans MS" pitchFamily="66" charset="0"/>
              </a:rPr>
              <a:t>www.ce.kmitl.ac.th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1400" dirty="0">
                <a:latin typeface="Comic Sans MS" pitchFamily="66" charset="0"/>
              </a:rPr>
              <a:t>click : </a:t>
            </a:r>
            <a:r>
              <a:rPr lang="en-US" sz="1400" dirty="0">
                <a:solidFill>
                  <a:srgbClr val="00B050"/>
                </a:solidFill>
                <a:latin typeface="Comic Sans MS" pitchFamily="66" charset="0"/>
              </a:rPr>
              <a:t>Subject</a:t>
            </a:r>
            <a:endParaRPr lang="en-US" sz="1400" dirty="0">
              <a:latin typeface="Comic Sans MS" pitchFamily="66" charset="0"/>
            </a:endParaRPr>
          </a:p>
          <a:p>
            <a:pPr marL="800100" lvl="1" indent="-342900">
              <a:spcBef>
                <a:spcPct val="20000"/>
              </a:spcBef>
              <a:defRPr/>
            </a:pPr>
            <a:r>
              <a:rPr lang="en-US" sz="1400" dirty="0">
                <a:solidFill>
                  <a:srgbClr val="00B050"/>
                </a:solidFill>
                <a:latin typeface="Comic Sans MS" pitchFamily="66" charset="0"/>
              </a:rPr>
              <a:t>       Data Structures and Algorithms and Lab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079237" y="3697853"/>
            <a:ext cx="3384376" cy="216024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Oval 10"/>
          <p:cNvSpPr/>
          <p:nvPr/>
        </p:nvSpPr>
        <p:spPr>
          <a:xfrm>
            <a:off x="1223253" y="1321589"/>
            <a:ext cx="504056" cy="21602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34824" y="529287"/>
            <a:ext cx="5187433" cy="32137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50130" y="3913877"/>
            <a:ext cx="5156823" cy="2471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414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Text Book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>
          <a:xfrm>
            <a:off x="4871864" y="3645570"/>
            <a:ext cx="5817096" cy="187166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>
                <a:latin typeface="Calibri" pitchFamily="34" charset="0"/>
                <a:hlinkClick r:id="rId3"/>
              </a:rPr>
              <a:t>https://www.amazon.com/Problem-Solving-Structures-Algorithms-Python/dp/1541128257/ref=sr_1_5?ie=UTF8&amp;qid=1483445752&amp;s=books&amp;sr=1-5</a:t>
            </a:r>
            <a:endParaRPr lang="en-US" sz="1400" dirty="0">
              <a:latin typeface="Calibri" pitchFamily="34" charset="0"/>
            </a:endParaRPr>
          </a:p>
          <a:p>
            <a:pPr>
              <a:buNone/>
            </a:pPr>
            <a:endParaRPr lang="en-US" sz="1400" dirty="0">
              <a:latin typeface="Calibri" pitchFamily="34" charset="0"/>
            </a:endParaRPr>
          </a:p>
          <a:p>
            <a:pPr>
              <a:buNone/>
            </a:pPr>
            <a:r>
              <a:rPr lang="en-US" sz="1400" dirty="0">
                <a:latin typeface="Calibri" pitchFamily="34" charset="0"/>
                <a:hlinkClick r:id="rId4"/>
              </a:rPr>
              <a:t>https://www.amazon.com/Problem-Solving-Algorithms-Structures-Python/dp/1590282574/ref=pd_bxgy_14_img_2?_encoding=UTF8&amp;pd_rd_i=1590282574&amp;pd_rd_r=6TRCTXQRF26DB6NQFHDW&amp;pd_rd_w=bBaUI&amp;pd_rd_wg=rKP7Z&amp;psc=1&amp;refRID=6TRCTXQRF26DB6NQFHDW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493490" y="4941168"/>
            <a:ext cx="3354373" cy="144016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th-TH" sz="1400" dirty="0">
              <a:latin typeface="Comic Sans MS" pitchFamily="66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400" b="1" dirty="0"/>
              <a:t>	Paperback:</a:t>
            </a:r>
            <a:r>
              <a:rPr lang="en-US" sz="1400" dirty="0"/>
              <a:t> 438 pages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400" b="1" dirty="0"/>
              <a:t>	Publisher:</a:t>
            </a:r>
            <a:r>
              <a:rPr lang="en-US" sz="1400" dirty="0"/>
              <a:t> Franklin, </a:t>
            </a:r>
            <a:r>
              <a:rPr lang="en-US" sz="1400" dirty="0" err="1"/>
              <a:t>Beedle</a:t>
            </a:r>
            <a:r>
              <a:rPr lang="en-US" sz="1400" dirty="0"/>
              <a:t> &amp; Associates; 2nd edition (August 22, 2011)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400" b="1" dirty="0"/>
              <a:t>	Product Dimensions: </a:t>
            </a:r>
            <a:r>
              <a:rPr lang="en-US" sz="1400" dirty="0"/>
              <a:t>7.5 x 0.9 x 9.2 inches</a:t>
            </a:r>
          </a:p>
          <a:p>
            <a:pPr marL="342900" indent="-342900">
              <a:spcBef>
                <a:spcPct val="20000"/>
              </a:spcBef>
            </a:pPr>
            <a:endParaRPr lang="en-US" sz="1400" dirty="0">
              <a:latin typeface="Comic Sans MS" pitchFamily="66" charset="0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1400" dirty="0">
                <a:latin typeface="Comic Sans MS" pitchFamily="66" charset="0"/>
              </a:rPr>
              <a:t>ISBN-13: 978-1590282571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400" dirty="0">
                <a:latin typeface="Comic Sans MS" pitchFamily="66" charset="0"/>
              </a:rPr>
              <a:t>ISBN-10: 1590282574</a:t>
            </a:r>
          </a:p>
        </p:txBody>
      </p:sp>
      <p:sp>
        <p:nvSpPr>
          <p:cNvPr id="7" name="Rectangle 6"/>
          <p:cNvSpPr/>
          <p:nvPr/>
        </p:nvSpPr>
        <p:spPr>
          <a:xfrm>
            <a:off x="4877865" y="2709292"/>
            <a:ext cx="50511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Free Online Book :</a:t>
            </a:r>
          </a:p>
          <a:p>
            <a:r>
              <a:rPr lang="en-US" sz="1400" dirty="0">
                <a:hlinkClick r:id="rId5"/>
              </a:rPr>
              <a:t>http://interactivepython.org/courselib/static/pythonds/index.html</a:t>
            </a:r>
            <a:endParaRPr lang="th-TH" dirty="0"/>
          </a:p>
        </p:txBody>
      </p:sp>
      <p:sp>
        <p:nvSpPr>
          <p:cNvPr id="8" name="Rectangle 7"/>
          <p:cNvSpPr/>
          <p:nvPr/>
        </p:nvSpPr>
        <p:spPr>
          <a:xfrm>
            <a:off x="2135560" y="1124744"/>
            <a:ext cx="8496944" cy="100811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0000" rtlCol="0" anchor="ctr"/>
          <a:lstStyle/>
          <a:p>
            <a:pPr marL="363538" indent="-363538">
              <a:buFont typeface="Arial" pitchFamily="34" charset="0"/>
              <a:buChar char="•"/>
            </a:pPr>
            <a:r>
              <a:rPr lang="th-TH" altLang="zh-CN" sz="2400" b="1" dirty="0">
                <a:solidFill>
                  <a:srgbClr val="FF00FF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ใช้เนื้อหาตาม </a:t>
            </a:r>
            <a:r>
              <a:rPr lang="en-US" altLang="zh-CN" sz="2400" b="1" dirty="0">
                <a:solidFill>
                  <a:srgbClr val="FF00FF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lecture slide</a:t>
            </a:r>
          </a:p>
          <a:p>
            <a:pPr marL="363538" indent="-363538">
              <a:buFont typeface="Arial" pitchFamily="34" charset="0"/>
              <a:buChar char="•"/>
            </a:pPr>
            <a:r>
              <a:rPr lang="th-TH" sz="2400" b="1" dirty="0">
                <a:solidFill>
                  <a:srgbClr val="FF00FF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หากอยากอ่าน </a:t>
            </a:r>
            <a:r>
              <a:rPr lang="en-US" sz="2400" b="1" dirty="0">
                <a:solidFill>
                  <a:srgbClr val="FF00FF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text </a:t>
            </a:r>
            <a:r>
              <a:rPr lang="th-TH" sz="2400" b="1" dirty="0">
                <a:solidFill>
                  <a:srgbClr val="FF00FF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เพิ่มเติม </a:t>
            </a:r>
            <a:r>
              <a:rPr lang="en-US" sz="2400" b="1" dirty="0">
                <a:solidFill>
                  <a:srgbClr val="FF00FF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search :</a:t>
            </a:r>
            <a:r>
              <a:rPr lang="th-TH" sz="2400" b="1" dirty="0">
                <a:solidFill>
                  <a:srgbClr val="FF00FF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 </a:t>
            </a:r>
            <a:r>
              <a:rPr lang="en-US" sz="2400" b="1" dirty="0">
                <a:solidFill>
                  <a:srgbClr val="FF00FF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Data Structures, Algorithms, using python</a:t>
            </a:r>
            <a:r>
              <a:rPr lang="th-TH" sz="2400" b="1" dirty="0">
                <a:solidFill>
                  <a:srgbClr val="FF00FF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เช่น</a:t>
            </a:r>
            <a:endParaRPr lang="th-TH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419843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75520" y="2276872"/>
            <a:ext cx="2405180" cy="2715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4643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  <p:bldP spid="6" grpId="0"/>
      <p:bldP spid="7" grpId="0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Text Book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960021" y="2320810"/>
            <a:ext cx="6217495" cy="12003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th-TH" sz="1800" dirty="0">
              <a:latin typeface="Comic Sans MS" pitchFamily="66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800" dirty="0"/>
              <a:t>“Data Structures &amp; Algorithms in Python”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/>
              <a:t>Michael T. Goodrich, Roberto </a:t>
            </a:r>
            <a:r>
              <a:rPr lang="en-US" sz="1800" dirty="0" err="1"/>
              <a:t>Tamassia</a:t>
            </a:r>
            <a:r>
              <a:rPr lang="en-US" sz="1800" dirty="0"/>
              <a:t>, Michael H. </a:t>
            </a:r>
            <a:r>
              <a:rPr lang="en-US" sz="1800" dirty="0" err="1"/>
              <a:t>Goldwasser</a:t>
            </a:r>
            <a:r>
              <a:rPr lang="en-US" sz="1800" dirty="0"/>
              <a:t>,</a:t>
            </a:r>
          </a:p>
        </p:txBody>
      </p:sp>
      <p:sp>
        <p:nvSpPr>
          <p:cNvPr id="7" name="Rectangle 6"/>
          <p:cNvSpPr/>
          <p:nvPr/>
        </p:nvSpPr>
        <p:spPr>
          <a:xfrm>
            <a:off x="5203160" y="3734783"/>
            <a:ext cx="2683427" cy="701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C00000"/>
                </a:solidFill>
              </a:rPr>
              <a:t>Free Online Book :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u="sng" dirty="0"/>
              <a:t>it-ebooks.info/book/2467/</a:t>
            </a:r>
            <a:endParaRPr 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1381" y="1897051"/>
            <a:ext cx="3755913" cy="3675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4643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0000FF"/>
                </a:solidFill>
              </a:rPr>
              <a:t>1. Algorithm</a:t>
            </a:r>
            <a:endParaRPr lang="th-TH" dirty="0">
              <a:solidFill>
                <a:srgbClr val="0000FF"/>
              </a:solidFill>
            </a:endParaRPr>
          </a:p>
        </p:txBody>
      </p:sp>
      <p:sp>
        <p:nvSpPr>
          <p:cNvPr id="169" name="Cloud Callout 168"/>
          <p:cNvSpPr/>
          <p:nvPr/>
        </p:nvSpPr>
        <p:spPr>
          <a:xfrm>
            <a:off x="3719737" y="1052736"/>
            <a:ext cx="3198355" cy="864096"/>
          </a:xfrm>
          <a:prstGeom prst="cloudCallout">
            <a:avLst>
              <a:gd name="adj1" fmla="val -50398"/>
              <a:gd name="adj2" fmla="val 7588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altLang="zh-CN" sz="2400" b="1" dirty="0"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จริง  หนัก </a:t>
            </a:r>
            <a:r>
              <a:rPr lang="en-US" altLang="zh-CN" sz="2400" b="1" dirty="0"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&gt;</a:t>
            </a:r>
            <a:r>
              <a:rPr lang="th-TH" altLang="zh-CN" sz="2400" b="1" dirty="0"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  ปลอม</a:t>
            </a:r>
            <a:endParaRPr lang="th-TH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7680177" y="1700808"/>
            <a:ext cx="3012335" cy="72008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00FF"/>
                </a:solidFill>
                <a:ea typeface="SimSun" pitchFamily="2" charset="-122"/>
              </a:rPr>
              <a:t>Your Algorithm ?</a:t>
            </a:r>
          </a:p>
          <a:p>
            <a:pPr algn="ctr"/>
            <a:r>
              <a:rPr lang="th-TH" altLang="zh-CN" sz="2400" b="1" dirty="0"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(วิธี(แก้ปัญหา))</a:t>
            </a:r>
            <a:endParaRPr lang="th-TH" altLang="zh-CN" sz="2400" dirty="0">
              <a:solidFill>
                <a:srgbClr val="0000FF"/>
              </a:solidFill>
              <a:ea typeface="SimSun" pitchFamily="2" charset="-122"/>
            </a:endParaRPr>
          </a:p>
        </p:txBody>
      </p:sp>
      <p:grpSp>
        <p:nvGrpSpPr>
          <p:cNvPr id="299" name="Group 298"/>
          <p:cNvGrpSpPr/>
          <p:nvPr/>
        </p:nvGrpSpPr>
        <p:grpSpPr>
          <a:xfrm>
            <a:off x="1805523" y="3140968"/>
            <a:ext cx="3744416" cy="2160240"/>
            <a:chOff x="5508104" y="2420888"/>
            <a:chExt cx="3456384" cy="2160240"/>
          </a:xfrm>
        </p:grpSpPr>
        <p:grpSp>
          <p:nvGrpSpPr>
            <p:cNvPr id="167" name="Group 166"/>
            <p:cNvGrpSpPr/>
            <p:nvPr/>
          </p:nvGrpSpPr>
          <p:grpSpPr>
            <a:xfrm>
              <a:off x="5508104" y="2420888"/>
              <a:ext cx="2592288" cy="1698104"/>
              <a:chOff x="4644008" y="1124744"/>
              <a:chExt cx="2592288" cy="1698104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5364088" y="2077616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5436096" y="2005608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148064" y="2005608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220072" y="1933600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5516488" y="2230016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5588496" y="2158008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5300464" y="2158008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5372472" y="2086000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5643736" y="2230016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715744" y="2158008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5427712" y="2158008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5499720" y="2086000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5796136" y="2382416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5868144" y="2310408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580112" y="2310408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5652120" y="2238400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5516488" y="1789584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588496" y="1717576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5300464" y="1717576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5372472" y="1645568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5668888" y="1941984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5740896" y="1869976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5452864" y="1869976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5524872" y="1797968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5796136" y="1941984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5868144" y="1869976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5580112" y="1869976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5652120" y="1797968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5948536" y="2094384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6020544" y="2022376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5732512" y="2022376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5804520" y="1950368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5067672" y="1556792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5139680" y="1484784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4851648" y="1484784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4923656" y="1412776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5220072" y="1709192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5292080" y="1637184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5004048" y="1637184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5076056" y="1565176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5347320" y="1709192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5419328" y="1637184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5131296" y="1637184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5203304" y="1565176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5499720" y="1861592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5571728" y="1789584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5283696" y="1789584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5355704" y="1717576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5220072" y="1268760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5292080" y="1196752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5004048" y="1196752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5076056" y="1124744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5372472" y="1421160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5444480" y="1349152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5156448" y="1349152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5228456" y="1277144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5499720" y="1421160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5571728" y="1349152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5283696" y="1349152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5355704" y="1277144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5652120" y="1573560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5724128" y="1501552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5436096" y="1501552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5508104" y="1429544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5787752" y="1556792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5859760" y="1484784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5571728" y="1484784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5643736" y="1412776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5940152" y="1709192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6012160" y="1637184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5724128" y="1637184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5796136" y="1565176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6067400" y="1709192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6139408" y="1637184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5851376" y="1637184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5923384" y="1565176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6219800" y="1861592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6291808" y="1789584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6003776" y="1789584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6075784" y="1717576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5940152" y="1268760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6012160" y="1196752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21" name="Oval 120"/>
              <p:cNvSpPr/>
              <p:nvPr/>
            </p:nvSpPr>
            <p:spPr>
              <a:xfrm>
                <a:off x="5724128" y="1196752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5796136" y="1124744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6092552" y="1421160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6164560" y="1349152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5876528" y="1349152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5948536" y="1277144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27" name="Oval 126"/>
              <p:cNvSpPr/>
              <p:nvPr/>
            </p:nvSpPr>
            <p:spPr>
              <a:xfrm>
                <a:off x="6219800" y="1421160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6291808" y="1349152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6003776" y="1349152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30" name="Oval 129"/>
              <p:cNvSpPr/>
              <p:nvPr/>
            </p:nvSpPr>
            <p:spPr>
              <a:xfrm>
                <a:off x="6075784" y="1277144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6372200" y="1573560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32" name="Oval 131"/>
              <p:cNvSpPr/>
              <p:nvPr/>
            </p:nvSpPr>
            <p:spPr>
              <a:xfrm>
                <a:off x="6444208" y="1501552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6156176" y="1501552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34" name="Oval 133"/>
              <p:cNvSpPr/>
              <p:nvPr/>
            </p:nvSpPr>
            <p:spPr>
              <a:xfrm>
                <a:off x="6228184" y="1429544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4860032" y="2230016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4932040" y="2158008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4644008" y="2158008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4716016" y="2086000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5012432" y="2382416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5084440" y="2310408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4796408" y="2310408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4868416" y="2238400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43" name="Oval 142"/>
              <p:cNvSpPr/>
              <p:nvPr/>
            </p:nvSpPr>
            <p:spPr>
              <a:xfrm>
                <a:off x="5139680" y="2382416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44" name="Oval 143"/>
              <p:cNvSpPr/>
              <p:nvPr/>
            </p:nvSpPr>
            <p:spPr>
              <a:xfrm>
                <a:off x="5211688" y="2310408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4923656" y="2310408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4995664" y="2238400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47" name="Oval 146"/>
              <p:cNvSpPr/>
              <p:nvPr/>
            </p:nvSpPr>
            <p:spPr>
              <a:xfrm>
                <a:off x="5292080" y="2534816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5364088" y="2462808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49" name="Oval 148"/>
              <p:cNvSpPr/>
              <p:nvPr/>
            </p:nvSpPr>
            <p:spPr>
              <a:xfrm>
                <a:off x="5076056" y="2462808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5148064" y="2390800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51" name="Oval 150"/>
              <p:cNvSpPr/>
              <p:nvPr/>
            </p:nvSpPr>
            <p:spPr>
              <a:xfrm>
                <a:off x="5012432" y="1941984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52" name="Oval 151"/>
              <p:cNvSpPr/>
              <p:nvPr/>
            </p:nvSpPr>
            <p:spPr>
              <a:xfrm>
                <a:off x="5084440" y="1869976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53" name="Oval 152"/>
              <p:cNvSpPr/>
              <p:nvPr/>
            </p:nvSpPr>
            <p:spPr>
              <a:xfrm>
                <a:off x="4796408" y="1869976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54" name="Oval 153"/>
              <p:cNvSpPr/>
              <p:nvPr/>
            </p:nvSpPr>
            <p:spPr>
              <a:xfrm>
                <a:off x="4868416" y="1797968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55" name="Oval 154"/>
              <p:cNvSpPr/>
              <p:nvPr/>
            </p:nvSpPr>
            <p:spPr>
              <a:xfrm>
                <a:off x="5164832" y="2094384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5236840" y="2022376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57" name="Oval 156"/>
              <p:cNvSpPr/>
              <p:nvPr/>
            </p:nvSpPr>
            <p:spPr>
              <a:xfrm>
                <a:off x="4948808" y="2022376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5020816" y="1950368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59" name="Oval 158"/>
              <p:cNvSpPr/>
              <p:nvPr/>
            </p:nvSpPr>
            <p:spPr>
              <a:xfrm>
                <a:off x="5292080" y="2094384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60" name="Oval 159"/>
              <p:cNvSpPr/>
              <p:nvPr/>
            </p:nvSpPr>
            <p:spPr>
              <a:xfrm>
                <a:off x="5364088" y="2022376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61" name="Oval 160"/>
              <p:cNvSpPr/>
              <p:nvPr/>
            </p:nvSpPr>
            <p:spPr>
              <a:xfrm>
                <a:off x="5076056" y="2022376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62" name="Oval 161"/>
              <p:cNvSpPr/>
              <p:nvPr/>
            </p:nvSpPr>
            <p:spPr>
              <a:xfrm>
                <a:off x="5148064" y="1950368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63" name="Oval 162"/>
              <p:cNvSpPr/>
              <p:nvPr/>
            </p:nvSpPr>
            <p:spPr>
              <a:xfrm>
                <a:off x="5444480" y="2246784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64" name="Oval 163"/>
              <p:cNvSpPr/>
              <p:nvPr/>
            </p:nvSpPr>
            <p:spPr>
              <a:xfrm>
                <a:off x="5516488" y="2174776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65" name="Oval 164"/>
              <p:cNvSpPr/>
              <p:nvPr/>
            </p:nvSpPr>
            <p:spPr>
              <a:xfrm>
                <a:off x="5228456" y="2174776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66" name="Oval 165"/>
              <p:cNvSpPr/>
              <p:nvPr/>
            </p:nvSpPr>
            <p:spPr>
              <a:xfrm>
                <a:off x="5300464" y="2102768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</p:grpSp>
        <p:grpSp>
          <p:nvGrpSpPr>
            <p:cNvPr id="170" name="Group 169"/>
            <p:cNvGrpSpPr/>
            <p:nvPr/>
          </p:nvGrpSpPr>
          <p:grpSpPr>
            <a:xfrm>
              <a:off x="6372200" y="2883024"/>
              <a:ext cx="2592288" cy="1698104"/>
              <a:chOff x="4644008" y="1124744"/>
              <a:chExt cx="2592288" cy="1698104"/>
            </a:xfrm>
          </p:grpSpPr>
          <p:sp>
            <p:nvSpPr>
              <p:cNvPr id="171" name="Oval 170"/>
              <p:cNvSpPr/>
              <p:nvPr/>
            </p:nvSpPr>
            <p:spPr>
              <a:xfrm>
                <a:off x="5364088" y="2077616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5436096" y="2005608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73" name="Oval 172"/>
              <p:cNvSpPr/>
              <p:nvPr/>
            </p:nvSpPr>
            <p:spPr>
              <a:xfrm>
                <a:off x="5148064" y="2005608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74" name="Oval 173"/>
              <p:cNvSpPr/>
              <p:nvPr/>
            </p:nvSpPr>
            <p:spPr>
              <a:xfrm>
                <a:off x="5220072" y="1933600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5516488" y="2230016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5588496" y="2158008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77" name="Oval 176"/>
              <p:cNvSpPr/>
              <p:nvPr/>
            </p:nvSpPr>
            <p:spPr>
              <a:xfrm>
                <a:off x="5300464" y="2158008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78" name="Oval 177"/>
              <p:cNvSpPr/>
              <p:nvPr/>
            </p:nvSpPr>
            <p:spPr>
              <a:xfrm>
                <a:off x="5372472" y="2086000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79" name="Oval 178"/>
              <p:cNvSpPr/>
              <p:nvPr/>
            </p:nvSpPr>
            <p:spPr>
              <a:xfrm>
                <a:off x="5643736" y="2230016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80" name="Oval 179"/>
              <p:cNvSpPr/>
              <p:nvPr/>
            </p:nvSpPr>
            <p:spPr>
              <a:xfrm>
                <a:off x="5715744" y="2158008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81" name="Oval 180"/>
              <p:cNvSpPr/>
              <p:nvPr/>
            </p:nvSpPr>
            <p:spPr>
              <a:xfrm>
                <a:off x="5427712" y="2158008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82" name="Oval 181"/>
              <p:cNvSpPr/>
              <p:nvPr/>
            </p:nvSpPr>
            <p:spPr>
              <a:xfrm>
                <a:off x="5499720" y="2086000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83" name="Oval 182"/>
              <p:cNvSpPr/>
              <p:nvPr/>
            </p:nvSpPr>
            <p:spPr>
              <a:xfrm>
                <a:off x="5796136" y="2382416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84" name="Oval 183"/>
              <p:cNvSpPr/>
              <p:nvPr/>
            </p:nvSpPr>
            <p:spPr>
              <a:xfrm>
                <a:off x="5868144" y="2310408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85" name="Oval 184"/>
              <p:cNvSpPr/>
              <p:nvPr/>
            </p:nvSpPr>
            <p:spPr>
              <a:xfrm>
                <a:off x="5580112" y="2310408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86" name="Oval 185"/>
              <p:cNvSpPr/>
              <p:nvPr/>
            </p:nvSpPr>
            <p:spPr>
              <a:xfrm>
                <a:off x="5652120" y="2238400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87" name="Oval 186"/>
              <p:cNvSpPr/>
              <p:nvPr/>
            </p:nvSpPr>
            <p:spPr>
              <a:xfrm>
                <a:off x="5516488" y="1789584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88" name="Oval 187"/>
              <p:cNvSpPr/>
              <p:nvPr/>
            </p:nvSpPr>
            <p:spPr>
              <a:xfrm>
                <a:off x="5588496" y="1717576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89" name="Oval 188"/>
              <p:cNvSpPr/>
              <p:nvPr/>
            </p:nvSpPr>
            <p:spPr>
              <a:xfrm>
                <a:off x="5300464" y="1717576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90" name="Oval 189"/>
              <p:cNvSpPr/>
              <p:nvPr/>
            </p:nvSpPr>
            <p:spPr>
              <a:xfrm>
                <a:off x="5372472" y="1645568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91" name="Oval 190"/>
              <p:cNvSpPr/>
              <p:nvPr/>
            </p:nvSpPr>
            <p:spPr>
              <a:xfrm>
                <a:off x="5668888" y="1941984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92" name="Oval 191"/>
              <p:cNvSpPr/>
              <p:nvPr/>
            </p:nvSpPr>
            <p:spPr>
              <a:xfrm>
                <a:off x="5740896" y="1869976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93" name="Oval 192"/>
              <p:cNvSpPr/>
              <p:nvPr/>
            </p:nvSpPr>
            <p:spPr>
              <a:xfrm>
                <a:off x="5452864" y="1869976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94" name="Oval 193"/>
              <p:cNvSpPr/>
              <p:nvPr/>
            </p:nvSpPr>
            <p:spPr>
              <a:xfrm>
                <a:off x="5524872" y="1797968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95" name="Oval 194"/>
              <p:cNvSpPr/>
              <p:nvPr/>
            </p:nvSpPr>
            <p:spPr>
              <a:xfrm>
                <a:off x="5796136" y="1941984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96" name="Oval 195"/>
              <p:cNvSpPr/>
              <p:nvPr/>
            </p:nvSpPr>
            <p:spPr>
              <a:xfrm>
                <a:off x="5868144" y="1869976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97" name="Oval 196"/>
              <p:cNvSpPr/>
              <p:nvPr/>
            </p:nvSpPr>
            <p:spPr>
              <a:xfrm>
                <a:off x="5580112" y="1869976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98" name="Oval 197"/>
              <p:cNvSpPr/>
              <p:nvPr/>
            </p:nvSpPr>
            <p:spPr>
              <a:xfrm>
                <a:off x="5652120" y="1797968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99" name="Oval 198"/>
              <p:cNvSpPr/>
              <p:nvPr/>
            </p:nvSpPr>
            <p:spPr>
              <a:xfrm>
                <a:off x="5948536" y="2094384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00" name="Oval 199"/>
              <p:cNvSpPr/>
              <p:nvPr/>
            </p:nvSpPr>
            <p:spPr>
              <a:xfrm>
                <a:off x="6020544" y="2022376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01" name="Oval 200"/>
              <p:cNvSpPr/>
              <p:nvPr/>
            </p:nvSpPr>
            <p:spPr>
              <a:xfrm>
                <a:off x="5732512" y="2022376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02" name="Oval 201"/>
              <p:cNvSpPr/>
              <p:nvPr/>
            </p:nvSpPr>
            <p:spPr>
              <a:xfrm>
                <a:off x="5804520" y="1950368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03" name="Oval 202"/>
              <p:cNvSpPr/>
              <p:nvPr/>
            </p:nvSpPr>
            <p:spPr>
              <a:xfrm>
                <a:off x="5067672" y="1556792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5139680" y="1484784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05" name="Oval 204"/>
              <p:cNvSpPr/>
              <p:nvPr/>
            </p:nvSpPr>
            <p:spPr>
              <a:xfrm>
                <a:off x="4851648" y="1484784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06" name="Oval 205"/>
              <p:cNvSpPr/>
              <p:nvPr/>
            </p:nvSpPr>
            <p:spPr>
              <a:xfrm>
                <a:off x="4923656" y="1412776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07" name="Oval 206"/>
              <p:cNvSpPr/>
              <p:nvPr/>
            </p:nvSpPr>
            <p:spPr>
              <a:xfrm>
                <a:off x="5220072" y="1709192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08" name="Oval 207"/>
              <p:cNvSpPr/>
              <p:nvPr/>
            </p:nvSpPr>
            <p:spPr>
              <a:xfrm>
                <a:off x="5292080" y="1637184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09" name="Oval 208"/>
              <p:cNvSpPr/>
              <p:nvPr/>
            </p:nvSpPr>
            <p:spPr>
              <a:xfrm>
                <a:off x="5004048" y="1637184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10" name="Oval 209"/>
              <p:cNvSpPr/>
              <p:nvPr/>
            </p:nvSpPr>
            <p:spPr>
              <a:xfrm>
                <a:off x="5076056" y="1565176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11" name="Oval 210"/>
              <p:cNvSpPr/>
              <p:nvPr/>
            </p:nvSpPr>
            <p:spPr>
              <a:xfrm>
                <a:off x="5347320" y="1709192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12" name="Oval 211"/>
              <p:cNvSpPr/>
              <p:nvPr/>
            </p:nvSpPr>
            <p:spPr>
              <a:xfrm>
                <a:off x="5419328" y="1637184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13" name="Oval 212"/>
              <p:cNvSpPr/>
              <p:nvPr/>
            </p:nvSpPr>
            <p:spPr>
              <a:xfrm>
                <a:off x="5131296" y="1637184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14" name="Oval 213"/>
              <p:cNvSpPr/>
              <p:nvPr/>
            </p:nvSpPr>
            <p:spPr>
              <a:xfrm>
                <a:off x="5203304" y="1565176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15" name="Oval 214"/>
              <p:cNvSpPr/>
              <p:nvPr/>
            </p:nvSpPr>
            <p:spPr>
              <a:xfrm>
                <a:off x="5499720" y="1861592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16" name="Oval 215"/>
              <p:cNvSpPr/>
              <p:nvPr/>
            </p:nvSpPr>
            <p:spPr>
              <a:xfrm>
                <a:off x="5571728" y="1789584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17" name="Oval 216"/>
              <p:cNvSpPr/>
              <p:nvPr/>
            </p:nvSpPr>
            <p:spPr>
              <a:xfrm>
                <a:off x="5283696" y="1789584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18" name="Oval 217"/>
              <p:cNvSpPr/>
              <p:nvPr/>
            </p:nvSpPr>
            <p:spPr>
              <a:xfrm>
                <a:off x="5355704" y="1717576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19" name="Oval 218"/>
              <p:cNvSpPr/>
              <p:nvPr/>
            </p:nvSpPr>
            <p:spPr>
              <a:xfrm>
                <a:off x="5220072" y="1268760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20" name="Oval 219"/>
              <p:cNvSpPr/>
              <p:nvPr/>
            </p:nvSpPr>
            <p:spPr>
              <a:xfrm>
                <a:off x="5292080" y="1196752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21" name="Oval 220"/>
              <p:cNvSpPr/>
              <p:nvPr/>
            </p:nvSpPr>
            <p:spPr>
              <a:xfrm>
                <a:off x="5004048" y="1196752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22" name="Oval 221"/>
              <p:cNvSpPr/>
              <p:nvPr/>
            </p:nvSpPr>
            <p:spPr>
              <a:xfrm>
                <a:off x="5076056" y="1124744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23" name="Oval 222"/>
              <p:cNvSpPr/>
              <p:nvPr/>
            </p:nvSpPr>
            <p:spPr>
              <a:xfrm>
                <a:off x="5372472" y="1421160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24" name="Oval 223"/>
              <p:cNvSpPr/>
              <p:nvPr/>
            </p:nvSpPr>
            <p:spPr>
              <a:xfrm>
                <a:off x="5444480" y="1349152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25" name="Oval 224"/>
              <p:cNvSpPr/>
              <p:nvPr/>
            </p:nvSpPr>
            <p:spPr>
              <a:xfrm>
                <a:off x="5156448" y="1349152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26" name="Oval 225"/>
              <p:cNvSpPr/>
              <p:nvPr/>
            </p:nvSpPr>
            <p:spPr>
              <a:xfrm>
                <a:off x="5228456" y="1277144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27" name="Oval 226"/>
              <p:cNvSpPr/>
              <p:nvPr/>
            </p:nvSpPr>
            <p:spPr>
              <a:xfrm>
                <a:off x="5499720" y="1421160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28" name="Oval 227"/>
              <p:cNvSpPr/>
              <p:nvPr/>
            </p:nvSpPr>
            <p:spPr>
              <a:xfrm>
                <a:off x="5571728" y="1349152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29" name="Oval 228"/>
              <p:cNvSpPr/>
              <p:nvPr/>
            </p:nvSpPr>
            <p:spPr>
              <a:xfrm>
                <a:off x="5283696" y="1349152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30" name="Oval 229"/>
              <p:cNvSpPr/>
              <p:nvPr/>
            </p:nvSpPr>
            <p:spPr>
              <a:xfrm>
                <a:off x="5355704" y="1277144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31" name="Oval 230"/>
              <p:cNvSpPr/>
              <p:nvPr/>
            </p:nvSpPr>
            <p:spPr>
              <a:xfrm>
                <a:off x="5652120" y="1573560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32" name="Oval 231"/>
              <p:cNvSpPr/>
              <p:nvPr/>
            </p:nvSpPr>
            <p:spPr>
              <a:xfrm>
                <a:off x="5724128" y="1501552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33" name="Oval 232"/>
              <p:cNvSpPr/>
              <p:nvPr/>
            </p:nvSpPr>
            <p:spPr>
              <a:xfrm>
                <a:off x="5436096" y="1501552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34" name="Oval 233"/>
              <p:cNvSpPr/>
              <p:nvPr/>
            </p:nvSpPr>
            <p:spPr>
              <a:xfrm>
                <a:off x="5508104" y="1429544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35" name="Oval 234"/>
              <p:cNvSpPr/>
              <p:nvPr/>
            </p:nvSpPr>
            <p:spPr>
              <a:xfrm>
                <a:off x="5787752" y="1556792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36" name="Oval 235"/>
              <p:cNvSpPr/>
              <p:nvPr/>
            </p:nvSpPr>
            <p:spPr>
              <a:xfrm>
                <a:off x="5859760" y="1484784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37" name="Oval 236"/>
              <p:cNvSpPr/>
              <p:nvPr/>
            </p:nvSpPr>
            <p:spPr>
              <a:xfrm>
                <a:off x="5571728" y="1484784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38" name="Oval 237"/>
              <p:cNvSpPr/>
              <p:nvPr/>
            </p:nvSpPr>
            <p:spPr>
              <a:xfrm>
                <a:off x="5643736" y="1412776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39" name="Oval 238"/>
              <p:cNvSpPr/>
              <p:nvPr/>
            </p:nvSpPr>
            <p:spPr>
              <a:xfrm>
                <a:off x="5940152" y="1709192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40" name="Oval 239"/>
              <p:cNvSpPr/>
              <p:nvPr/>
            </p:nvSpPr>
            <p:spPr>
              <a:xfrm>
                <a:off x="6012160" y="1637184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41" name="Oval 240"/>
              <p:cNvSpPr/>
              <p:nvPr/>
            </p:nvSpPr>
            <p:spPr>
              <a:xfrm>
                <a:off x="5724128" y="1637184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42" name="Oval 241"/>
              <p:cNvSpPr/>
              <p:nvPr/>
            </p:nvSpPr>
            <p:spPr>
              <a:xfrm>
                <a:off x="5796136" y="1565176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43" name="Oval 242"/>
              <p:cNvSpPr/>
              <p:nvPr/>
            </p:nvSpPr>
            <p:spPr>
              <a:xfrm>
                <a:off x="6067400" y="1709192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44" name="Oval 243"/>
              <p:cNvSpPr/>
              <p:nvPr/>
            </p:nvSpPr>
            <p:spPr>
              <a:xfrm>
                <a:off x="6139408" y="1637184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45" name="Oval 244"/>
              <p:cNvSpPr/>
              <p:nvPr/>
            </p:nvSpPr>
            <p:spPr>
              <a:xfrm>
                <a:off x="5851376" y="1637184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46" name="Oval 245"/>
              <p:cNvSpPr/>
              <p:nvPr/>
            </p:nvSpPr>
            <p:spPr>
              <a:xfrm>
                <a:off x="5923384" y="1565176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47" name="Oval 246"/>
              <p:cNvSpPr/>
              <p:nvPr/>
            </p:nvSpPr>
            <p:spPr>
              <a:xfrm>
                <a:off x="6219800" y="1861592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48" name="Oval 247"/>
              <p:cNvSpPr/>
              <p:nvPr/>
            </p:nvSpPr>
            <p:spPr>
              <a:xfrm>
                <a:off x="6291808" y="1789584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49" name="Oval 248"/>
              <p:cNvSpPr/>
              <p:nvPr/>
            </p:nvSpPr>
            <p:spPr>
              <a:xfrm>
                <a:off x="6003776" y="1789584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50" name="Oval 249"/>
              <p:cNvSpPr/>
              <p:nvPr/>
            </p:nvSpPr>
            <p:spPr>
              <a:xfrm>
                <a:off x="6075784" y="1717576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51" name="Oval 250"/>
              <p:cNvSpPr/>
              <p:nvPr/>
            </p:nvSpPr>
            <p:spPr>
              <a:xfrm>
                <a:off x="5940152" y="1268760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52" name="Oval 251"/>
              <p:cNvSpPr/>
              <p:nvPr/>
            </p:nvSpPr>
            <p:spPr>
              <a:xfrm>
                <a:off x="6012160" y="1196752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53" name="Oval 252"/>
              <p:cNvSpPr/>
              <p:nvPr/>
            </p:nvSpPr>
            <p:spPr>
              <a:xfrm>
                <a:off x="5724128" y="1196752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54" name="Oval 253"/>
              <p:cNvSpPr/>
              <p:nvPr/>
            </p:nvSpPr>
            <p:spPr>
              <a:xfrm>
                <a:off x="5796136" y="1124744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55" name="Oval 254"/>
              <p:cNvSpPr/>
              <p:nvPr/>
            </p:nvSpPr>
            <p:spPr>
              <a:xfrm>
                <a:off x="6092552" y="1421160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56" name="Oval 255"/>
              <p:cNvSpPr/>
              <p:nvPr/>
            </p:nvSpPr>
            <p:spPr>
              <a:xfrm>
                <a:off x="6164560" y="1349152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57" name="Oval 256"/>
              <p:cNvSpPr/>
              <p:nvPr/>
            </p:nvSpPr>
            <p:spPr>
              <a:xfrm>
                <a:off x="5876528" y="1349152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58" name="Oval 257"/>
              <p:cNvSpPr/>
              <p:nvPr/>
            </p:nvSpPr>
            <p:spPr>
              <a:xfrm>
                <a:off x="5948536" y="1277144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59" name="Oval 258"/>
              <p:cNvSpPr/>
              <p:nvPr/>
            </p:nvSpPr>
            <p:spPr>
              <a:xfrm>
                <a:off x="6219800" y="1421160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60" name="Oval 259"/>
              <p:cNvSpPr/>
              <p:nvPr/>
            </p:nvSpPr>
            <p:spPr>
              <a:xfrm>
                <a:off x="6291808" y="1349152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61" name="Oval 260"/>
              <p:cNvSpPr/>
              <p:nvPr/>
            </p:nvSpPr>
            <p:spPr>
              <a:xfrm>
                <a:off x="6003776" y="1349152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62" name="Oval 261"/>
              <p:cNvSpPr/>
              <p:nvPr/>
            </p:nvSpPr>
            <p:spPr>
              <a:xfrm>
                <a:off x="6075784" y="1277144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63" name="Oval 262"/>
              <p:cNvSpPr/>
              <p:nvPr/>
            </p:nvSpPr>
            <p:spPr>
              <a:xfrm>
                <a:off x="6372200" y="1573560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64" name="Oval 263"/>
              <p:cNvSpPr/>
              <p:nvPr/>
            </p:nvSpPr>
            <p:spPr>
              <a:xfrm>
                <a:off x="6444208" y="1501552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65" name="Oval 264"/>
              <p:cNvSpPr/>
              <p:nvPr/>
            </p:nvSpPr>
            <p:spPr>
              <a:xfrm>
                <a:off x="6156176" y="1501552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66" name="Oval 265"/>
              <p:cNvSpPr/>
              <p:nvPr/>
            </p:nvSpPr>
            <p:spPr>
              <a:xfrm>
                <a:off x="6228184" y="1429544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67" name="Oval 266"/>
              <p:cNvSpPr/>
              <p:nvPr/>
            </p:nvSpPr>
            <p:spPr>
              <a:xfrm>
                <a:off x="4860032" y="2230016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68" name="Oval 267"/>
              <p:cNvSpPr/>
              <p:nvPr/>
            </p:nvSpPr>
            <p:spPr>
              <a:xfrm>
                <a:off x="4932040" y="2158008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69" name="Oval 268"/>
              <p:cNvSpPr/>
              <p:nvPr/>
            </p:nvSpPr>
            <p:spPr>
              <a:xfrm>
                <a:off x="4644008" y="2158008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70" name="Oval 269"/>
              <p:cNvSpPr/>
              <p:nvPr/>
            </p:nvSpPr>
            <p:spPr>
              <a:xfrm>
                <a:off x="4716016" y="2086000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71" name="Oval 270"/>
              <p:cNvSpPr/>
              <p:nvPr/>
            </p:nvSpPr>
            <p:spPr>
              <a:xfrm>
                <a:off x="5012432" y="2382416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72" name="Oval 271"/>
              <p:cNvSpPr/>
              <p:nvPr/>
            </p:nvSpPr>
            <p:spPr>
              <a:xfrm>
                <a:off x="5084440" y="2310408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73" name="Oval 272"/>
              <p:cNvSpPr/>
              <p:nvPr/>
            </p:nvSpPr>
            <p:spPr>
              <a:xfrm>
                <a:off x="4796408" y="2310408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74" name="Oval 273"/>
              <p:cNvSpPr/>
              <p:nvPr/>
            </p:nvSpPr>
            <p:spPr>
              <a:xfrm>
                <a:off x="4868416" y="2238400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75" name="Oval 274"/>
              <p:cNvSpPr/>
              <p:nvPr/>
            </p:nvSpPr>
            <p:spPr>
              <a:xfrm>
                <a:off x="5139680" y="2382416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76" name="Oval 275"/>
              <p:cNvSpPr/>
              <p:nvPr/>
            </p:nvSpPr>
            <p:spPr>
              <a:xfrm>
                <a:off x="5211688" y="2310408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77" name="Oval 276"/>
              <p:cNvSpPr/>
              <p:nvPr/>
            </p:nvSpPr>
            <p:spPr>
              <a:xfrm>
                <a:off x="4923656" y="2310408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78" name="Oval 277"/>
              <p:cNvSpPr/>
              <p:nvPr/>
            </p:nvSpPr>
            <p:spPr>
              <a:xfrm>
                <a:off x="4995664" y="2238400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79" name="Oval 278"/>
              <p:cNvSpPr/>
              <p:nvPr/>
            </p:nvSpPr>
            <p:spPr>
              <a:xfrm>
                <a:off x="5292080" y="2534816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80" name="Oval 279"/>
              <p:cNvSpPr/>
              <p:nvPr/>
            </p:nvSpPr>
            <p:spPr>
              <a:xfrm>
                <a:off x="5364088" y="2462808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81" name="Oval 280"/>
              <p:cNvSpPr/>
              <p:nvPr/>
            </p:nvSpPr>
            <p:spPr>
              <a:xfrm>
                <a:off x="5076056" y="2462808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82" name="Oval 281"/>
              <p:cNvSpPr/>
              <p:nvPr/>
            </p:nvSpPr>
            <p:spPr>
              <a:xfrm>
                <a:off x="5148064" y="2390800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83" name="Oval 282"/>
              <p:cNvSpPr/>
              <p:nvPr/>
            </p:nvSpPr>
            <p:spPr>
              <a:xfrm>
                <a:off x="5012432" y="1941984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84" name="Oval 283"/>
              <p:cNvSpPr/>
              <p:nvPr/>
            </p:nvSpPr>
            <p:spPr>
              <a:xfrm>
                <a:off x="5084440" y="1869976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85" name="Oval 284"/>
              <p:cNvSpPr/>
              <p:nvPr/>
            </p:nvSpPr>
            <p:spPr>
              <a:xfrm>
                <a:off x="4796408" y="1869976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86" name="Oval 285"/>
              <p:cNvSpPr/>
              <p:nvPr/>
            </p:nvSpPr>
            <p:spPr>
              <a:xfrm>
                <a:off x="4868416" y="1797968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87" name="Oval 286"/>
              <p:cNvSpPr/>
              <p:nvPr/>
            </p:nvSpPr>
            <p:spPr>
              <a:xfrm>
                <a:off x="5164832" y="2094384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88" name="Oval 287"/>
              <p:cNvSpPr/>
              <p:nvPr/>
            </p:nvSpPr>
            <p:spPr>
              <a:xfrm>
                <a:off x="5236840" y="2022376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89" name="Oval 288"/>
              <p:cNvSpPr/>
              <p:nvPr/>
            </p:nvSpPr>
            <p:spPr>
              <a:xfrm>
                <a:off x="4948808" y="2022376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90" name="Oval 289"/>
              <p:cNvSpPr/>
              <p:nvPr/>
            </p:nvSpPr>
            <p:spPr>
              <a:xfrm>
                <a:off x="5020816" y="1950368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91" name="Oval 290"/>
              <p:cNvSpPr/>
              <p:nvPr/>
            </p:nvSpPr>
            <p:spPr>
              <a:xfrm>
                <a:off x="5292080" y="2094384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92" name="Oval 291"/>
              <p:cNvSpPr/>
              <p:nvPr/>
            </p:nvSpPr>
            <p:spPr>
              <a:xfrm>
                <a:off x="5364088" y="2022376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93" name="Oval 292"/>
              <p:cNvSpPr/>
              <p:nvPr/>
            </p:nvSpPr>
            <p:spPr>
              <a:xfrm>
                <a:off x="5076056" y="2022376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94" name="Oval 293"/>
              <p:cNvSpPr/>
              <p:nvPr/>
            </p:nvSpPr>
            <p:spPr>
              <a:xfrm>
                <a:off x="5148064" y="1950368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95" name="Oval 294"/>
              <p:cNvSpPr/>
              <p:nvPr/>
            </p:nvSpPr>
            <p:spPr>
              <a:xfrm>
                <a:off x="5444480" y="2246784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96" name="Oval 295"/>
              <p:cNvSpPr/>
              <p:nvPr/>
            </p:nvSpPr>
            <p:spPr>
              <a:xfrm>
                <a:off x="5516488" y="2174776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97" name="Oval 296"/>
              <p:cNvSpPr/>
              <p:nvPr/>
            </p:nvSpPr>
            <p:spPr>
              <a:xfrm>
                <a:off x="5228456" y="2174776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98" name="Oval 297"/>
              <p:cNvSpPr/>
              <p:nvPr/>
            </p:nvSpPr>
            <p:spPr>
              <a:xfrm>
                <a:off x="5300464" y="2102768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</p:grpSp>
      </p:grpSp>
      <p:sp>
        <p:nvSpPr>
          <p:cNvPr id="300" name="Rectangle 299"/>
          <p:cNvSpPr/>
          <p:nvPr/>
        </p:nvSpPr>
        <p:spPr>
          <a:xfrm>
            <a:off x="1919536" y="5157193"/>
            <a:ext cx="39784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หาเหรียญจริง 1 เหรียญ</a:t>
            </a:r>
            <a:endParaRPr lang="th-TH" sz="3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grpSp>
        <p:nvGrpSpPr>
          <p:cNvPr id="334" name="Group 333"/>
          <p:cNvGrpSpPr/>
          <p:nvPr/>
        </p:nvGrpSpPr>
        <p:grpSpPr>
          <a:xfrm>
            <a:off x="2783632" y="1988841"/>
            <a:ext cx="864096" cy="843271"/>
            <a:chOff x="3152800" y="2276872"/>
            <a:chExt cx="864096" cy="843271"/>
          </a:xfrm>
        </p:grpSpPr>
        <p:sp>
          <p:nvSpPr>
            <p:cNvPr id="330" name="Oval 329"/>
            <p:cNvSpPr/>
            <p:nvPr/>
          </p:nvSpPr>
          <p:spPr>
            <a:xfrm rot="21162152">
              <a:off x="3152800" y="2354606"/>
              <a:ext cx="458439" cy="765537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31" name="Oval 330"/>
            <p:cNvSpPr/>
            <p:nvPr/>
          </p:nvSpPr>
          <p:spPr>
            <a:xfrm>
              <a:off x="3558457" y="2276872"/>
              <a:ext cx="458439" cy="765537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32" name="Oval 331"/>
            <p:cNvSpPr/>
            <p:nvPr/>
          </p:nvSpPr>
          <p:spPr>
            <a:xfrm>
              <a:off x="3722324" y="2573355"/>
              <a:ext cx="137516" cy="21870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33" name="Oval 332"/>
            <p:cNvSpPr/>
            <p:nvPr/>
          </p:nvSpPr>
          <p:spPr>
            <a:xfrm rot="-660000" flipH="1">
              <a:off x="3297411" y="2666936"/>
              <a:ext cx="137516" cy="21870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cxnSp>
        <p:nvCxnSpPr>
          <p:cNvPr id="335" name="Straight Connector 334"/>
          <p:cNvCxnSpPr/>
          <p:nvPr/>
        </p:nvCxnSpPr>
        <p:spPr>
          <a:xfrm flipV="1">
            <a:off x="6960097" y="2924944"/>
            <a:ext cx="1715715" cy="66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336" name="Group 20"/>
          <p:cNvGrpSpPr/>
          <p:nvPr/>
        </p:nvGrpSpPr>
        <p:grpSpPr>
          <a:xfrm>
            <a:off x="6527748" y="2991340"/>
            <a:ext cx="893372" cy="1266682"/>
            <a:chOff x="2534761" y="4797152"/>
            <a:chExt cx="787385" cy="1373753"/>
          </a:xfrm>
        </p:grpSpPr>
        <p:cxnSp>
          <p:nvCxnSpPr>
            <p:cNvPr id="337" name="Straight Connector 8"/>
            <p:cNvCxnSpPr/>
            <p:nvPr/>
          </p:nvCxnSpPr>
          <p:spPr>
            <a:xfrm flipV="1">
              <a:off x="2915816" y="4797152"/>
              <a:ext cx="8384" cy="4320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338" name="Chord 337"/>
            <p:cNvSpPr/>
            <p:nvPr/>
          </p:nvSpPr>
          <p:spPr>
            <a:xfrm rot="17292270">
              <a:off x="2471664" y="5320423"/>
              <a:ext cx="913579" cy="787385"/>
            </a:xfrm>
            <a:prstGeom prst="chord">
              <a:avLst>
                <a:gd name="adj1" fmla="val 2700000"/>
                <a:gd name="adj2" fmla="val 16851805"/>
              </a:avLst>
            </a:prstGeom>
            <a:solidFill>
              <a:srgbClr val="CCFF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cxnSp>
          <p:nvCxnSpPr>
            <p:cNvPr id="339" name="Straight Connector 338"/>
            <p:cNvCxnSpPr>
              <a:stCxn id="338" idx="1"/>
            </p:cNvCxnSpPr>
            <p:nvPr/>
          </p:nvCxnSpPr>
          <p:spPr>
            <a:xfrm flipV="1">
              <a:off x="2585109" y="5229205"/>
              <a:ext cx="330708" cy="2500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>
              <a:endCxn id="338" idx="0"/>
            </p:cNvCxnSpPr>
            <p:nvPr/>
          </p:nvCxnSpPr>
          <p:spPr>
            <a:xfrm>
              <a:off x="2915816" y="5233932"/>
              <a:ext cx="353583" cy="2683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341" name="Group 21"/>
          <p:cNvGrpSpPr/>
          <p:nvPr/>
        </p:nvGrpSpPr>
        <p:grpSpPr>
          <a:xfrm>
            <a:off x="8208662" y="2924944"/>
            <a:ext cx="893372" cy="1266682"/>
            <a:chOff x="2534760" y="4797152"/>
            <a:chExt cx="787385" cy="1373749"/>
          </a:xfrm>
        </p:grpSpPr>
        <p:cxnSp>
          <p:nvCxnSpPr>
            <p:cNvPr id="342" name="Straight Connector 341"/>
            <p:cNvCxnSpPr/>
            <p:nvPr/>
          </p:nvCxnSpPr>
          <p:spPr>
            <a:xfrm flipV="1">
              <a:off x="2915816" y="4797152"/>
              <a:ext cx="8384" cy="4320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343" name="Chord 342"/>
            <p:cNvSpPr/>
            <p:nvPr/>
          </p:nvSpPr>
          <p:spPr>
            <a:xfrm rot="17292270">
              <a:off x="2471664" y="5320419"/>
              <a:ext cx="913578" cy="787385"/>
            </a:xfrm>
            <a:prstGeom prst="chord">
              <a:avLst>
                <a:gd name="adj1" fmla="val 2700000"/>
                <a:gd name="adj2" fmla="val 16851805"/>
              </a:avLst>
            </a:prstGeom>
            <a:solidFill>
              <a:srgbClr val="CCFF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cxnSp>
          <p:nvCxnSpPr>
            <p:cNvPr id="344" name="Straight Connector 343"/>
            <p:cNvCxnSpPr>
              <a:stCxn id="343" idx="1"/>
            </p:cNvCxnSpPr>
            <p:nvPr/>
          </p:nvCxnSpPr>
          <p:spPr>
            <a:xfrm flipV="1">
              <a:off x="2585108" y="5229200"/>
              <a:ext cx="330709" cy="2500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>
              <a:endCxn id="343" idx="0"/>
            </p:cNvCxnSpPr>
            <p:nvPr/>
          </p:nvCxnSpPr>
          <p:spPr>
            <a:xfrm>
              <a:off x="2915816" y="5233928"/>
              <a:ext cx="353583" cy="2683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346" name="Straight Connector 345"/>
          <p:cNvCxnSpPr/>
          <p:nvPr/>
        </p:nvCxnSpPr>
        <p:spPr>
          <a:xfrm>
            <a:off x="7775886" y="2947772"/>
            <a:ext cx="0" cy="1800200"/>
          </a:xfrm>
          <a:prstGeom prst="line">
            <a:avLst/>
          </a:prstGeom>
          <a:ln>
            <a:solidFill>
              <a:schemeClr val="tx1"/>
            </a:solidFill>
          </a:ln>
          <a:scene3d>
            <a:camera prst="orthographicFront"/>
            <a:lightRig rig="twoPt" dir="t"/>
          </a:scene3d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47" name="Oval 346"/>
          <p:cNvSpPr/>
          <p:nvPr/>
        </p:nvSpPr>
        <p:spPr>
          <a:xfrm>
            <a:off x="7285028" y="4634400"/>
            <a:ext cx="1003939" cy="216024"/>
          </a:xfrm>
          <a:prstGeom prst="ellipse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isometricOffAxis2Top">
              <a:rot lat="18075715" lon="3207254" rev="18600000"/>
            </a:camera>
            <a:lightRig rig="twoPt" dir="t"/>
          </a:scene3d>
          <a:sp3d prstMaterial="dkEdge">
            <a:bevelT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348723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" grpId="0" animBg="1"/>
      <p:bldP spid="16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1 : Two coins at a time</a:t>
            </a:r>
            <a:endParaRPr lang="th-TH" dirty="0"/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5033688" y="3645024"/>
            <a:ext cx="3042338" cy="2016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latin typeface="Comic Sans MS" pitchFamily="66" charset="0"/>
              </a:rPr>
              <a:t>Best Case  </a:t>
            </a:r>
            <a:r>
              <a:rPr lang="th-TH" altLang="zh-CN" sz="2000" b="1" dirty="0">
                <a:solidFill>
                  <a:srgbClr val="0070C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ดีที่สุด</a:t>
            </a:r>
            <a:r>
              <a:rPr lang="en-US" sz="2000" dirty="0">
                <a:latin typeface="Comic Sans MS" pitchFamily="66" charset="0"/>
              </a:rPr>
              <a:t>        </a:t>
            </a:r>
            <a:r>
              <a:rPr lang="en-US" sz="2000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br>
              <a:rPr lang="en-US" sz="2000" dirty="0">
                <a:latin typeface="Comic Sans MS" pitchFamily="66" charset="0"/>
              </a:rPr>
            </a:br>
            <a:endParaRPr lang="en-US" sz="2000" dirty="0">
              <a:solidFill>
                <a:schemeClr val="tx2"/>
              </a:solidFill>
              <a:latin typeface="Comic Sans MS" pitchFamily="66" charset="0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latin typeface="Comic Sans MS" pitchFamily="66" charset="0"/>
              </a:rPr>
              <a:t>Worst Case </a:t>
            </a:r>
            <a:r>
              <a:rPr lang="th-TH" altLang="zh-CN" sz="2000" b="1" dirty="0">
                <a:solidFill>
                  <a:srgbClr val="0070C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แย่ที่สุด </a:t>
            </a:r>
            <a:br>
              <a:rPr lang="en-US" sz="2000" dirty="0">
                <a:latin typeface="Comic Sans MS" pitchFamily="66" charset="0"/>
              </a:rPr>
            </a:br>
            <a:r>
              <a:rPr lang="en-US" sz="2000" dirty="0">
                <a:latin typeface="Comic Sans MS" pitchFamily="66" charset="0"/>
              </a:rPr>
              <a:t> 	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latin typeface="Comic Sans MS" pitchFamily="66" charset="0"/>
              </a:rPr>
              <a:t>Average Case</a:t>
            </a:r>
            <a:r>
              <a:rPr lang="th-TH" sz="2000" dirty="0">
                <a:latin typeface="Comic Sans MS" pitchFamily="66" charset="0"/>
              </a:rPr>
              <a:t>  </a:t>
            </a:r>
            <a:r>
              <a:rPr lang="th-TH" altLang="zh-CN" sz="2000" b="1" dirty="0">
                <a:solidFill>
                  <a:srgbClr val="0070C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เฉลี่ย </a:t>
            </a:r>
            <a:r>
              <a:rPr lang="en-US" sz="2000" dirty="0">
                <a:solidFill>
                  <a:schemeClr val="tx2"/>
                </a:solidFill>
                <a:latin typeface="Comic Sans MS" pitchFamily="66" charset="0"/>
              </a:rPr>
              <a:t>	</a:t>
            </a:r>
            <a:endParaRPr lang="th-TH" sz="20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7909070" y="3676962"/>
            <a:ext cx="3145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1</a:t>
            </a:r>
            <a:endParaRPr lang="th-TH" sz="2000" dirty="0">
              <a:solidFill>
                <a:srgbClr val="0000FF"/>
              </a:solidFill>
            </a:endParaRPr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7920009" y="4293096"/>
            <a:ext cx="54854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n/2</a:t>
            </a:r>
            <a:endParaRPr lang="th-TH" sz="2000" dirty="0">
              <a:solidFill>
                <a:srgbClr val="0000FF"/>
              </a:solidFill>
            </a:endParaRPr>
          </a:p>
        </p:txBody>
      </p:sp>
      <p:sp>
        <p:nvSpPr>
          <p:cNvPr id="8" name="Cloud Callout 7"/>
          <p:cNvSpPr/>
          <p:nvPr/>
        </p:nvSpPr>
        <p:spPr>
          <a:xfrm>
            <a:off x="5591944" y="1268760"/>
            <a:ext cx="3600400" cy="1152128"/>
          </a:xfrm>
          <a:prstGeom prst="cloudCallout">
            <a:avLst>
              <a:gd name="adj1" fmla="val 62574"/>
              <a:gd name="adj2" fmla="val 8955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altLang="zh-CN" sz="2400" b="1" dirty="0">
                <a:solidFill>
                  <a:schemeClr val="tx1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ชั่งทีละ 2 เหรียญ</a:t>
            </a:r>
            <a:r>
              <a:rPr lang="en-US" sz="2400" b="1" dirty="0">
                <a:solidFill>
                  <a:schemeClr val="tx1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Algorithm ?</a:t>
            </a:r>
            <a:endParaRPr lang="th-TH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6" name="Cloud 25"/>
          <p:cNvSpPr/>
          <p:nvPr/>
        </p:nvSpPr>
        <p:spPr>
          <a:xfrm>
            <a:off x="6528048" y="2420888"/>
            <a:ext cx="1638182" cy="648072"/>
          </a:xfrm>
          <a:prstGeom prst="cloud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altLang="zh-CN" sz="2400" b="1" dirty="0">
                <a:solidFill>
                  <a:srgbClr val="FF00FF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ชั่งกี่ครั้ง </a:t>
            </a:r>
            <a:r>
              <a:rPr lang="en-US" altLang="zh-CN" sz="2400" b="1" dirty="0">
                <a:solidFill>
                  <a:srgbClr val="FF00FF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?</a:t>
            </a:r>
            <a:endParaRPr lang="th-TH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4" name="Rectangle 13"/>
          <p:cNvSpPr>
            <a:spLocks noChangeArrowheads="1"/>
          </p:cNvSpPr>
          <p:nvPr/>
        </p:nvSpPr>
        <p:spPr bwMode="auto">
          <a:xfrm>
            <a:off x="7920009" y="4973106"/>
            <a:ext cx="54854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n/2</a:t>
            </a:r>
            <a:endParaRPr lang="th-TH" sz="2000" dirty="0">
              <a:solidFill>
                <a:srgbClr val="0000FF"/>
              </a:solidFill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9624392" y="2852937"/>
            <a:ext cx="864096" cy="843271"/>
            <a:chOff x="3152800" y="2276872"/>
            <a:chExt cx="864096" cy="843271"/>
          </a:xfrm>
        </p:grpSpPr>
        <p:sp>
          <p:nvSpPr>
            <p:cNvPr id="57" name="Oval 56"/>
            <p:cNvSpPr/>
            <p:nvPr/>
          </p:nvSpPr>
          <p:spPr>
            <a:xfrm rot="21162152">
              <a:off x="3152800" y="2354606"/>
              <a:ext cx="458439" cy="765537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58" name="Oval 57"/>
            <p:cNvSpPr/>
            <p:nvPr/>
          </p:nvSpPr>
          <p:spPr>
            <a:xfrm>
              <a:off x="3558457" y="2276872"/>
              <a:ext cx="458439" cy="765537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59" name="Oval 58"/>
            <p:cNvSpPr/>
            <p:nvPr/>
          </p:nvSpPr>
          <p:spPr>
            <a:xfrm>
              <a:off x="3722324" y="2573355"/>
              <a:ext cx="137516" cy="21870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60" name="Oval 59"/>
            <p:cNvSpPr/>
            <p:nvPr/>
          </p:nvSpPr>
          <p:spPr>
            <a:xfrm rot="-660000" flipH="1">
              <a:off x="3297411" y="2666936"/>
              <a:ext cx="137516" cy="21870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cxnSp>
        <p:nvCxnSpPr>
          <p:cNvPr id="61" name="Straight Connector 60"/>
          <p:cNvCxnSpPr/>
          <p:nvPr/>
        </p:nvCxnSpPr>
        <p:spPr>
          <a:xfrm flipV="1">
            <a:off x="2423593" y="1340768"/>
            <a:ext cx="1715715" cy="66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62" name="Group 20"/>
          <p:cNvGrpSpPr/>
          <p:nvPr/>
        </p:nvGrpSpPr>
        <p:grpSpPr>
          <a:xfrm>
            <a:off x="1991244" y="1407164"/>
            <a:ext cx="893372" cy="1266682"/>
            <a:chOff x="2534761" y="4797152"/>
            <a:chExt cx="787385" cy="1373753"/>
          </a:xfrm>
        </p:grpSpPr>
        <p:cxnSp>
          <p:nvCxnSpPr>
            <p:cNvPr id="63" name="Straight Connector 8"/>
            <p:cNvCxnSpPr/>
            <p:nvPr/>
          </p:nvCxnSpPr>
          <p:spPr>
            <a:xfrm flipV="1">
              <a:off x="2915816" y="4797152"/>
              <a:ext cx="8384" cy="4320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4" name="Chord 63"/>
            <p:cNvSpPr/>
            <p:nvPr/>
          </p:nvSpPr>
          <p:spPr>
            <a:xfrm rot="17292270">
              <a:off x="2471664" y="5320423"/>
              <a:ext cx="913579" cy="787385"/>
            </a:xfrm>
            <a:prstGeom prst="chord">
              <a:avLst>
                <a:gd name="adj1" fmla="val 2700000"/>
                <a:gd name="adj2" fmla="val 16851805"/>
              </a:avLst>
            </a:prstGeom>
            <a:solidFill>
              <a:srgbClr val="CCFF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cxnSp>
          <p:nvCxnSpPr>
            <p:cNvPr id="65" name="Straight Connector 64"/>
            <p:cNvCxnSpPr>
              <a:stCxn id="64" idx="1"/>
            </p:cNvCxnSpPr>
            <p:nvPr/>
          </p:nvCxnSpPr>
          <p:spPr>
            <a:xfrm flipV="1">
              <a:off x="2585109" y="5229205"/>
              <a:ext cx="330708" cy="2500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endCxn id="64" idx="0"/>
            </p:cNvCxnSpPr>
            <p:nvPr/>
          </p:nvCxnSpPr>
          <p:spPr>
            <a:xfrm>
              <a:off x="2915816" y="5233932"/>
              <a:ext cx="353583" cy="2683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67" name="Group 21"/>
          <p:cNvGrpSpPr/>
          <p:nvPr/>
        </p:nvGrpSpPr>
        <p:grpSpPr>
          <a:xfrm>
            <a:off x="3672158" y="1340768"/>
            <a:ext cx="893372" cy="1266682"/>
            <a:chOff x="2534760" y="4797152"/>
            <a:chExt cx="787385" cy="1373749"/>
          </a:xfrm>
        </p:grpSpPr>
        <p:cxnSp>
          <p:nvCxnSpPr>
            <p:cNvPr id="68" name="Straight Connector 67"/>
            <p:cNvCxnSpPr/>
            <p:nvPr/>
          </p:nvCxnSpPr>
          <p:spPr>
            <a:xfrm flipV="1">
              <a:off x="2915816" y="4797152"/>
              <a:ext cx="8384" cy="4320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9" name="Chord 68"/>
            <p:cNvSpPr/>
            <p:nvPr/>
          </p:nvSpPr>
          <p:spPr>
            <a:xfrm rot="17292270">
              <a:off x="2471664" y="5320419"/>
              <a:ext cx="913578" cy="787385"/>
            </a:xfrm>
            <a:prstGeom prst="chord">
              <a:avLst>
                <a:gd name="adj1" fmla="val 2700000"/>
                <a:gd name="adj2" fmla="val 16851805"/>
              </a:avLst>
            </a:prstGeom>
            <a:solidFill>
              <a:srgbClr val="CCFF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cxnSp>
          <p:nvCxnSpPr>
            <p:cNvPr id="70" name="Straight Connector 69"/>
            <p:cNvCxnSpPr>
              <a:stCxn id="69" idx="1"/>
            </p:cNvCxnSpPr>
            <p:nvPr/>
          </p:nvCxnSpPr>
          <p:spPr>
            <a:xfrm flipV="1">
              <a:off x="2585108" y="5229200"/>
              <a:ext cx="330709" cy="2500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endCxn id="69" idx="0"/>
            </p:cNvCxnSpPr>
            <p:nvPr/>
          </p:nvCxnSpPr>
          <p:spPr>
            <a:xfrm>
              <a:off x="2915816" y="5233928"/>
              <a:ext cx="353583" cy="2683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72" name="Straight Connector 71"/>
          <p:cNvCxnSpPr/>
          <p:nvPr/>
        </p:nvCxnSpPr>
        <p:spPr>
          <a:xfrm>
            <a:off x="3239382" y="1363596"/>
            <a:ext cx="0" cy="1800200"/>
          </a:xfrm>
          <a:prstGeom prst="line">
            <a:avLst/>
          </a:prstGeom>
          <a:ln>
            <a:solidFill>
              <a:schemeClr val="tx1"/>
            </a:solidFill>
          </a:ln>
          <a:scene3d>
            <a:camera prst="orthographicFront"/>
            <a:lightRig rig="twoPt" dir="t"/>
          </a:scene3d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2748524" y="3050224"/>
            <a:ext cx="1003939" cy="216024"/>
          </a:xfrm>
          <a:prstGeom prst="ellipse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isometricOffAxis2Top">
              <a:rot lat="18075715" lon="3207254" rev="18600000"/>
            </a:camera>
            <a:lightRig rig="twoPt" dir="t"/>
          </a:scene3d>
          <a:sp3d prstMaterial="dkEdge">
            <a:bevelT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4" name="Oval 73"/>
          <p:cNvSpPr/>
          <p:nvPr/>
        </p:nvSpPr>
        <p:spPr>
          <a:xfrm>
            <a:off x="3952061" y="2336706"/>
            <a:ext cx="326803" cy="132792"/>
          </a:xfrm>
          <a:prstGeom prst="ellipse">
            <a:avLst/>
          </a:prstGeom>
          <a:solidFill>
            <a:srgbClr val="FFFF00"/>
          </a:solidFill>
          <a:ln>
            <a:solidFill>
              <a:srgbClr val="DFD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5" name="Oval 74"/>
          <p:cNvSpPr/>
          <p:nvPr/>
        </p:nvSpPr>
        <p:spPr>
          <a:xfrm>
            <a:off x="2236346" y="2403102"/>
            <a:ext cx="326803" cy="132792"/>
          </a:xfrm>
          <a:prstGeom prst="ellipse">
            <a:avLst/>
          </a:prstGeom>
          <a:solidFill>
            <a:srgbClr val="FFFF00"/>
          </a:solidFill>
          <a:ln>
            <a:solidFill>
              <a:srgbClr val="DFD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30829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26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Straight Connector 107"/>
          <p:cNvCxnSpPr/>
          <p:nvPr/>
        </p:nvCxnSpPr>
        <p:spPr>
          <a:xfrm flipV="1">
            <a:off x="2325863" y="1086201"/>
            <a:ext cx="1715715" cy="66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09" name="Group 20"/>
          <p:cNvGrpSpPr/>
          <p:nvPr/>
        </p:nvGrpSpPr>
        <p:grpSpPr>
          <a:xfrm>
            <a:off x="1893514" y="1152597"/>
            <a:ext cx="893372" cy="1266682"/>
            <a:chOff x="2534761" y="4797152"/>
            <a:chExt cx="787385" cy="1373753"/>
          </a:xfrm>
        </p:grpSpPr>
        <p:cxnSp>
          <p:nvCxnSpPr>
            <p:cNvPr id="119" name="Straight Connector 8"/>
            <p:cNvCxnSpPr/>
            <p:nvPr/>
          </p:nvCxnSpPr>
          <p:spPr>
            <a:xfrm flipV="1">
              <a:off x="2915816" y="4797152"/>
              <a:ext cx="8384" cy="4320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20" name="Chord 119"/>
            <p:cNvSpPr/>
            <p:nvPr/>
          </p:nvSpPr>
          <p:spPr>
            <a:xfrm rot="17292270">
              <a:off x="2471664" y="5320423"/>
              <a:ext cx="913579" cy="787385"/>
            </a:xfrm>
            <a:prstGeom prst="chord">
              <a:avLst>
                <a:gd name="adj1" fmla="val 2700000"/>
                <a:gd name="adj2" fmla="val 16851805"/>
              </a:avLst>
            </a:prstGeom>
            <a:solidFill>
              <a:srgbClr val="CCFF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cxnSp>
          <p:nvCxnSpPr>
            <p:cNvPr id="121" name="Straight Connector 120"/>
            <p:cNvCxnSpPr>
              <a:stCxn id="120" idx="1"/>
            </p:cNvCxnSpPr>
            <p:nvPr/>
          </p:nvCxnSpPr>
          <p:spPr>
            <a:xfrm flipV="1">
              <a:off x="2585109" y="5229205"/>
              <a:ext cx="330708" cy="2500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endCxn id="120" idx="0"/>
            </p:cNvCxnSpPr>
            <p:nvPr/>
          </p:nvCxnSpPr>
          <p:spPr>
            <a:xfrm>
              <a:off x="2915816" y="5233932"/>
              <a:ext cx="353583" cy="2683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10" name="Group 21"/>
          <p:cNvGrpSpPr/>
          <p:nvPr/>
        </p:nvGrpSpPr>
        <p:grpSpPr>
          <a:xfrm>
            <a:off x="3574428" y="1086201"/>
            <a:ext cx="893372" cy="1266682"/>
            <a:chOff x="2534760" y="4797152"/>
            <a:chExt cx="787385" cy="1373749"/>
          </a:xfrm>
        </p:grpSpPr>
        <p:cxnSp>
          <p:nvCxnSpPr>
            <p:cNvPr id="115" name="Straight Connector 114"/>
            <p:cNvCxnSpPr/>
            <p:nvPr/>
          </p:nvCxnSpPr>
          <p:spPr>
            <a:xfrm flipV="1">
              <a:off x="2915816" y="4797152"/>
              <a:ext cx="8384" cy="4320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16" name="Chord 115"/>
            <p:cNvSpPr/>
            <p:nvPr/>
          </p:nvSpPr>
          <p:spPr>
            <a:xfrm rot="17292270">
              <a:off x="2471664" y="5320419"/>
              <a:ext cx="913578" cy="787385"/>
            </a:xfrm>
            <a:prstGeom prst="chord">
              <a:avLst>
                <a:gd name="adj1" fmla="val 2700000"/>
                <a:gd name="adj2" fmla="val 16851805"/>
              </a:avLst>
            </a:prstGeom>
            <a:solidFill>
              <a:srgbClr val="CCFF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cxnSp>
          <p:nvCxnSpPr>
            <p:cNvPr id="117" name="Straight Connector 116"/>
            <p:cNvCxnSpPr>
              <a:stCxn id="116" idx="1"/>
            </p:cNvCxnSpPr>
            <p:nvPr/>
          </p:nvCxnSpPr>
          <p:spPr>
            <a:xfrm flipV="1">
              <a:off x="2585108" y="5229200"/>
              <a:ext cx="330709" cy="2500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endCxn id="116" idx="0"/>
            </p:cNvCxnSpPr>
            <p:nvPr/>
          </p:nvCxnSpPr>
          <p:spPr>
            <a:xfrm>
              <a:off x="2915816" y="5233928"/>
              <a:ext cx="353583" cy="2683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111" name="Straight Connector 110"/>
          <p:cNvCxnSpPr/>
          <p:nvPr/>
        </p:nvCxnSpPr>
        <p:spPr>
          <a:xfrm>
            <a:off x="3141652" y="1109029"/>
            <a:ext cx="0" cy="1800200"/>
          </a:xfrm>
          <a:prstGeom prst="line">
            <a:avLst/>
          </a:prstGeom>
          <a:ln>
            <a:solidFill>
              <a:schemeClr val="tx1"/>
            </a:solidFill>
          </a:ln>
          <a:scene3d>
            <a:camera prst="orthographicFront"/>
            <a:lightRig rig="twoPt" dir="t"/>
          </a:scene3d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2650794" y="2795657"/>
            <a:ext cx="1003939" cy="216024"/>
          </a:xfrm>
          <a:prstGeom prst="ellipse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isometricOffAxis2Top">
              <a:rot lat="18075715" lon="3207254" rev="18600000"/>
            </a:camera>
            <a:lightRig rig="twoPt" dir="t"/>
          </a:scene3d>
          <a:sp3d prstMaterial="dkEdge">
            <a:bevelT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3" name="Oval 112"/>
          <p:cNvSpPr/>
          <p:nvPr/>
        </p:nvSpPr>
        <p:spPr>
          <a:xfrm>
            <a:off x="3854331" y="2082139"/>
            <a:ext cx="326803" cy="132792"/>
          </a:xfrm>
          <a:prstGeom prst="ellipse">
            <a:avLst/>
          </a:prstGeom>
          <a:solidFill>
            <a:srgbClr val="FFFF00"/>
          </a:solidFill>
          <a:ln>
            <a:solidFill>
              <a:srgbClr val="DFD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4" name="Oval 113"/>
          <p:cNvSpPr/>
          <p:nvPr/>
        </p:nvSpPr>
        <p:spPr>
          <a:xfrm>
            <a:off x="2138616" y="2148535"/>
            <a:ext cx="326803" cy="132792"/>
          </a:xfrm>
          <a:prstGeom prst="ellipse">
            <a:avLst/>
          </a:prstGeom>
          <a:solidFill>
            <a:srgbClr val="FFFF00"/>
          </a:solidFill>
          <a:ln>
            <a:solidFill>
              <a:srgbClr val="DFD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2 : Cutting Half</a:t>
            </a:r>
            <a:endParaRPr lang="th-TH" dirty="0"/>
          </a:p>
        </p:txBody>
      </p:sp>
      <p:sp>
        <p:nvSpPr>
          <p:cNvPr id="26" name="Rectangle 25"/>
          <p:cNvSpPr/>
          <p:nvPr/>
        </p:nvSpPr>
        <p:spPr>
          <a:xfrm>
            <a:off x="4953854" y="870177"/>
            <a:ext cx="1560173" cy="53599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altLang="zh-CN" sz="2400" b="1" dirty="0">
                <a:solidFill>
                  <a:schemeClr val="tx1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ชั่งกี่ครั้ง </a:t>
            </a:r>
            <a:r>
              <a:rPr lang="en-US" altLang="zh-CN" sz="2400" b="1" dirty="0">
                <a:solidFill>
                  <a:schemeClr val="tx1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?</a:t>
            </a:r>
            <a:endParaRPr lang="th-TH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grpSp>
        <p:nvGrpSpPr>
          <p:cNvPr id="123" name="Group 122"/>
          <p:cNvGrpSpPr/>
          <p:nvPr/>
        </p:nvGrpSpPr>
        <p:grpSpPr>
          <a:xfrm>
            <a:off x="1915237" y="1764717"/>
            <a:ext cx="825114" cy="638410"/>
            <a:chOff x="1567717" y="2163300"/>
            <a:chExt cx="761644" cy="638410"/>
          </a:xfrm>
        </p:grpSpPr>
        <p:sp>
          <p:nvSpPr>
            <p:cNvPr id="27" name="Oval 26"/>
            <p:cNvSpPr/>
            <p:nvPr/>
          </p:nvSpPr>
          <p:spPr>
            <a:xfrm>
              <a:off x="1734097" y="2163300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8" name="Oval 27"/>
            <p:cNvSpPr/>
            <p:nvPr/>
          </p:nvSpPr>
          <p:spPr>
            <a:xfrm>
              <a:off x="1778764" y="2274952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9" name="Oval 28"/>
            <p:cNvSpPr/>
            <p:nvPr/>
          </p:nvSpPr>
          <p:spPr>
            <a:xfrm>
              <a:off x="1799869" y="2222197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0" name="Oval 29"/>
            <p:cNvSpPr/>
            <p:nvPr/>
          </p:nvSpPr>
          <p:spPr>
            <a:xfrm>
              <a:off x="1715450" y="2222197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1" name="Oval 30"/>
            <p:cNvSpPr/>
            <p:nvPr/>
          </p:nvSpPr>
          <p:spPr>
            <a:xfrm>
              <a:off x="1736555" y="2169442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2" name="Oval 31"/>
            <p:cNvSpPr/>
            <p:nvPr/>
          </p:nvSpPr>
          <p:spPr>
            <a:xfrm>
              <a:off x="1816059" y="2274952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3" name="Oval 32"/>
            <p:cNvSpPr/>
            <p:nvPr/>
          </p:nvSpPr>
          <p:spPr>
            <a:xfrm>
              <a:off x="1837164" y="2222197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4" name="Oval 33"/>
            <p:cNvSpPr/>
            <p:nvPr/>
          </p:nvSpPr>
          <p:spPr>
            <a:xfrm>
              <a:off x="1752745" y="2222197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5" name="Oval 34"/>
            <p:cNvSpPr/>
            <p:nvPr/>
          </p:nvSpPr>
          <p:spPr>
            <a:xfrm>
              <a:off x="1773850" y="2169442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6" name="Oval 35"/>
            <p:cNvSpPr/>
            <p:nvPr/>
          </p:nvSpPr>
          <p:spPr>
            <a:xfrm>
              <a:off x="1860726" y="2386604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7" name="Oval 36"/>
            <p:cNvSpPr/>
            <p:nvPr/>
          </p:nvSpPr>
          <p:spPr>
            <a:xfrm>
              <a:off x="1797412" y="2333849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8" name="Oval 37"/>
            <p:cNvSpPr/>
            <p:nvPr/>
          </p:nvSpPr>
          <p:spPr>
            <a:xfrm>
              <a:off x="1818516" y="2281094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9" name="Oval 38"/>
            <p:cNvSpPr/>
            <p:nvPr/>
          </p:nvSpPr>
          <p:spPr>
            <a:xfrm>
              <a:off x="1586364" y="2274952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40" name="Oval 39"/>
            <p:cNvSpPr/>
            <p:nvPr/>
          </p:nvSpPr>
          <p:spPr>
            <a:xfrm>
              <a:off x="1607469" y="2222197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41" name="Oval 40"/>
            <p:cNvSpPr/>
            <p:nvPr/>
          </p:nvSpPr>
          <p:spPr>
            <a:xfrm>
              <a:off x="1631031" y="2386604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42" name="Oval 41"/>
            <p:cNvSpPr/>
            <p:nvPr/>
          </p:nvSpPr>
          <p:spPr>
            <a:xfrm>
              <a:off x="1652136" y="2333849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43" name="Oval 42"/>
            <p:cNvSpPr/>
            <p:nvPr/>
          </p:nvSpPr>
          <p:spPr>
            <a:xfrm>
              <a:off x="1567717" y="2333849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44" name="Oval 43"/>
            <p:cNvSpPr/>
            <p:nvPr/>
          </p:nvSpPr>
          <p:spPr>
            <a:xfrm>
              <a:off x="1588822" y="2281094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45" name="Oval 44"/>
            <p:cNvSpPr/>
            <p:nvPr/>
          </p:nvSpPr>
          <p:spPr>
            <a:xfrm>
              <a:off x="1668326" y="2386604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46" name="Oval 45"/>
            <p:cNvSpPr/>
            <p:nvPr/>
          </p:nvSpPr>
          <p:spPr>
            <a:xfrm>
              <a:off x="1689431" y="2333849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47" name="Oval 46"/>
            <p:cNvSpPr/>
            <p:nvPr/>
          </p:nvSpPr>
          <p:spPr>
            <a:xfrm>
              <a:off x="1605012" y="2333849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48" name="Oval 47"/>
            <p:cNvSpPr/>
            <p:nvPr/>
          </p:nvSpPr>
          <p:spPr>
            <a:xfrm>
              <a:off x="1626117" y="2281094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49" name="Oval 48"/>
            <p:cNvSpPr/>
            <p:nvPr/>
          </p:nvSpPr>
          <p:spPr>
            <a:xfrm>
              <a:off x="1712993" y="2498256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50" name="Oval 49"/>
            <p:cNvSpPr/>
            <p:nvPr/>
          </p:nvSpPr>
          <p:spPr>
            <a:xfrm>
              <a:off x="1734097" y="2445501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51" name="Oval 50"/>
            <p:cNvSpPr/>
            <p:nvPr/>
          </p:nvSpPr>
          <p:spPr>
            <a:xfrm>
              <a:off x="1649679" y="2445501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52" name="Oval 51"/>
            <p:cNvSpPr/>
            <p:nvPr/>
          </p:nvSpPr>
          <p:spPr>
            <a:xfrm>
              <a:off x="1670783" y="2392747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53" name="Oval 52"/>
            <p:cNvSpPr/>
            <p:nvPr/>
          </p:nvSpPr>
          <p:spPr>
            <a:xfrm>
              <a:off x="1675698" y="2175585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54" name="Oval 53"/>
            <p:cNvSpPr/>
            <p:nvPr/>
          </p:nvSpPr>
          <p:spPr>
            <a:xfrm>
              <a:off x="1712993" y="2175585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55" name="Oval 54"/>
            <p:cNvSpPr/>
            <p:nvPr/>
          </p:nvSpPr>
          <p:spPr>
            <a:xfrm>
              <a:off x="1757659" y="2287237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56" name="Oval 55"/>
            <p:cNvSpPr/>
            <p:nvPr/>
          </p:nvSpPr>
          <p:spPr>
            <a:xfrm>
              <a:off x="1778764" y="2234482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57" name="Oval 56"/>
            <p:cNvSpPr/>
            <p:nvPr/>
          </p:nvSpPr>
          <p:spPr>
            <a:xfrm>
              <a:off x="1694345" y="2234482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58" name="Oval 57"/>
            <p:cNvSpPr/>
            <p:nvPr/>
          </p:nvSpPr>
          <p:spPr>
            <a:xfrm>
              <a:off x="1715450" y="2181727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61" name="Oval 60"/>
            <p:cNvSpPr/>
            <p:nvPr/>
          </p:nvSpPr>
          <p:spPr>
            <a:xfrm>
              <a:off x="1991685" y="2255734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62" name="Oval 61"/>
            <p:cNvSpPr/>
            <p:nvPr/>
          </p:nvSpPr>
          <p:spPr>
            <a:xfrm>
              <a:off x="2036352" y="2367386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63" name="Oval 62"/>
            <p:cNvSpPr/>
            <p:nvPr/>
          </p:nvSpPr>
          <p:spPr>
            <a:xfrm>
              <a:off x="2057457" y="2314631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64" name="Oval 63"/>
            <p:cNvSpPr/>
            <p:nvPr/>
          </p:nvSpPr>
          <p:spPr>
            <a:xfrm>
              <a:off x="1973038" y="2314631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65" name="Oval 64"/>
            <p:cNvSpPr/>
            <p:nvPr/>
          </p:nvSpPr>
          <p:spPr>
            <a:xfrm>
              <a:off x="1994143" y="2261876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66" name="Oval 65"/>
            <p:cNvSpPr/>
            <p:nvPr/>
          </p:nvSpPr>
          <p:spPr>
            <a:xfrm>
              <a:off x="2073647" y="2367386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67" name="Oval 66"/>
            <p:cNvSpPr/>
            <p:nvPr/>
          </p:nvSpPr>
          <p:spPr>
            <a:xfrm>
              <a:off x="2094752" y="2314631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68" name="Oval 67"/>
            <p:cNvSpPr/>
            <p:nvPr/>
          </p:nvSpPr>
          <p:spPr>
            <a:xfrm>
              <a:off x="2010333" y="2314631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69" name="Oval 68"/>
            <p:cNvSpPr/>
            <p:nvPr/>
          </p:nvSpPr>
          <p:spPr>
            <a:xfrm>
              <a:off x="2031438" y="2261876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70" name="Oval 69"/>
            <p:cNvSpPr/>
            <p:nvPr/>
          </p:nvSpPr>
          <p:spPr>
            <a:xfrm>
              <a:off x="2118314" y="2479038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71" name="Oval 70"/>
            <p:cNvSpPr/>
            <p:nvPr/>
          </p:nvSpPr>
          <p:spPr>
            <a:xfrm>
              <a:off x="2055000" y="2426283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72" name="Oval 71"/>
            <p:cNvSpPr/>
            <p:nvPr/>
          </p:nvSpPr>
          <p:spPr>
            <a:xfrm>
              <a:off x="2076104" y="2373528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73" name="Oval 72"/>
            <p:cNvSpPr/>
            <p:nvPr/>
          </p:nvSpPr>
          <p:spPr>
            <a:xfrm>
              <a:off x="1843952" y="2367386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74" name="Oval 73"/>
            <p:cNvSpPr/>
            <p:nvPr/>
          </p:nvSpPr>
          <p:spPr>
            <a:xfrm>
              <a:off x="1865057" y="2314631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75" name="Oval 74"/>
            <p:cNvSpPr/>
            <p:nvPr/>
          </p:nvSpPr>
          <p:spPr>
            <a:xfrm>
              <a:off x="1888619" y="2479038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76" name="Oval 75"/>
            <p:cNvSpPr/>
            <p:nvPr/>
          </p:nvSpPr>
          <p:spPr>
            <a:xfrm>
              <a:off x="1909724" y="2426283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77" name="Oval 76"/>
            <p:cNvSpPr/>
            <p:nvPr/>
          </p:nvSpPr>
          <p:spPr>
            <a:xfrm>
              <a:off x="1825305" y="2426283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78" name="Oval 77"/>
            <p:cNvSpPr/>
            <p:nvPr/>
          </p:nvSpPr>
          <p:spPr>
            <a:xfrm>
              <a:off x="1846410" y="2373528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79" name="Oval 78"/>
            <p:cNvSpPr/>
            <p:nvPr/>
          </p:nvSpPr>
          <p:spPr>
            <a:xfrm>
              <a:off x="1925914" y="2479038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80" name="Oval 79"/>
            <p:cNvSpPr/>
            <p:nvPr/>
          </p:nvSpPr>
          <p:spPr>
            <a:xfrm>
              <a:off x="1947019" y="2426283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81" name="Oval 80"/>
            <p:cNvSpPr/>
            <p:nvPr/>
          </p:nvSpPr>
          <p:spPr>
            <a:xfrm>
              <a:off x="1862600" y="2426283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82" name="Oval 81"/>
            <p:cNvSpPr/>
            <p:nvPr/>
          </p:nvSpPr>
          <p:spPr>
            <a:xfrm>
              <a:off x="1883705" y="2373528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83" name="Oval 82"/>
            <p:cNvSpPr/>
            <p:nvPr/>
          </p:nvSpPr>
          <p:spPr>
            <a:xfrm>
              <a:off x="1970581" y="2590690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84" name="Oval 83"/>
            <p:cNvSpPr/>
            <p:nvPr/>
          </p:nvSpPr>
          <p:spPr>
            <a:xfrm>
              <a:off x="1991685" y="2537935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85" name="Oval 84"/>
            <p:cNvSpPr/>
            <p:nvPr/>
          </p:nvSpPr>
          <p:spPr>
            <a:xfrm>
              <a:off x="1907267" y="2537935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86" name="Oval 85"/>
            <p:cNvSpPr/>
            <p:nvPr/>
          </p:nvSpPr>
          <p:spPr>
            <a:xfrm>
              <a:off x="1928371" y="2485181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87" name="Oval 86"/>
            <p:cNvSpPr/>
            <p:nvPr/>
          </p:nvSpPr>
          <p:spPr>
            <a:xfrm>
              <a:off x="1933286" y="2268019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88" name="Oval 87"/>
            <p:cNvSpPr/>
            <p:nvPr/>
          </p:nvSpPr>
          <p:spPr>
            <a:xfrm>
              <a:off x="1970581" y="2268019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89" name="Oval 88"/>
            <p:cNvSpPr/>
            <p:nvPr/>
          </p:nvSpPr>
          <p:spPr>
            <a:xfrm>
              <a:off x="2015247" y="2379671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90" name="Oval 89"/>
            <p:cNvSpPr/>
            <p:nvPr/>
          </p:nvSpPr>
          <p:spPr>
            <a:xfrm>
              <a:off x="2036352" y="2326916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91" name="Oval 90"/>
            <p:cNvSpPr/>
            <p:nvPr/>
          </p:nvSpPr>
          <p:spPr>
            <a:xfrm>
              <a:off x="1951933" y="2326916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92" name="Oval 91"/>
            <p:cNvSpPr/>
            <p:nvPr/>
          </p:nvSpPr>
          <p:spPr>
            <a:xfrm>
              <a:off x="1973038" y="2274161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sp>
        <p:nvSpPr>
          <p:cNvPr id="94" name="Cloud Callout 93"/>
          <p:cNvSpPr/>
          <p:nvPr/>
        </p:nvSpPr>
        <p:spPr>
          <a:xfrm>
            <a:off x="1137429" y="3102425"/>
            <a:ext cx="3672408" cy="1168130"/>
          </a:xfrm>
          <a:prstGeom prst="cloudCallout">
            <a:avLst>
              <a:gd name="adj1" fmla="val -34464"/>
              <a:gd name="adj2" fmla="val 8290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6213" indent="-176213" algn="ctr"/>
            <a:r>
              <a:rPr lang="th-TH" altLang="zh-CN" sz="2400" b="1" dirty="0">
                <a:solidFill>
                  <a:schemeClr val="tx1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แบ่งครึ่งชั่ง </a:t>
            </a:r>
            <a:r>
              <a:rPr lang="en-US" altLang="zh-CN" sz="2400" b="1" dirty="0">
                <a:solidFill>
                  <a:schemeClr val="tx1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  </a:t>
            </a:r>
            <a:r>
              <a:rPr lang="en-US" sz="2400" b="1" dirty="0">
                <a:solidFill>
                  <a:schemeClr val="tx1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Algorithm ?</a:t>
            </a:r>
          </a:p>
          <a:p>
            <a:pPr marL="176213" indent="-176213" algn="ctr"/>
            <a:endParaRPr lang="th-TH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96" name="Rectangle 3"/>
          <p:cNvSpPr txBox="1">
            <a:spLocks noChangeArrowheads="1"/>
          </p:cNvSpPr>
          <p:nvPr/>
        </p:nvSpPr>
        <p:spPr>
          <a:xfrm>
            <a:off x="5292124" y="1362348"/>
            <a:ext cx="1960617" cy="29567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Best Case </a:t>
            </a:r>
          </a:p>
        </p:txBody>
      </p:sp>
      <p:sp>
        <p:nvSpPr>
          <p:cNvPr id="97" name="Rectangle 12"/>
          <p:cNvSpPr>
            <a:spLocks noChangeArrowheads="1"/>
          </p:cNvSpPr>
          <p:nvPr/>
        </p:nvSpPr>
        <p:spPr bwMode="auto">
          <a:xfrm>
            <a:off x="5439473" y="2698802"/>
            <a:ext cx="1975296" cy="907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bIns="0" anchor="ctr">
            <a:spAutoFit/>
          </a:bodyPr>
          <a:lstStyle/>
          <a:p>
            <a:pPr>
              <a:tabLst>
                <a:tab pos="4860925" algn="l"/>
              </a:tabLst>
            </a:pPr>
            <a:r>
              <a:rPr lang="th-TH" altLang="zh-CN" b="1" dirty="0">
                <a:solidFill>
                  <a:srgbClr val="0000FF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 ครั้งที่</a:t>
            </a:r>
            <a:r>
              <a:rPr lang="en-US" altLang="zh-CN" b="1" dirty="0">
                <a:solidFill>
                  <a:srgbClr val="0000FF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    </a:t>
            </a:r>
            <a:r>
              <a:rPr lang="th-TH" altLang="zh-CN" b="1" dirty="0">
                <a:solidFill>
                  <a:srgbClr val="00B05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เหลือ</a:t>
            </a:r>
          </a:p>
          <a:p>
            <a:pPr>
              <a:tabLst>
                <a:tab pos="4860925" algn="l"/>
              </a:tabLst>
            </a:pPr>
            <a:r>
              <a:rPr lang="th-TH" altLang="zh-CN" sz="2000" dirty="0">
                <a:solidFill>
                  <a:srgbClr val="00B050"/>
                </a:solidFill>
                <a:latin typeface="Comic Sans MS" pitchFamily="66" charset="0"/>
                <a:ea typeface="SimSun" pitchFamily="2" charset="-122"/>
              </a:rPr>
              <a:t> </a:t>
            </a:r>
            <a:r>
              <a:rPr lang="en-US" altLang="zh-CN" sz="2000" dirty="0">
                <a:solidFill>
                  <a:srgbClr val="00B050"/>
                </a:solidFill>
                <a:latin typeface="Comic Sans MS" pitchFamily="66" charset="0"/>
                <a:ea typeface="SimSun" pitchFamily="2" charset="-122"/>
              </a:rPr>
              <a:t>   </a:t>
            </a:r>
            <a:r>
              <a:rPr lang="en-US" altLang="zh-CN" b="1" dirty="0">
                <a:solidFill>
                  <a:srgbClr val="0000FF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1</a:t>
            </a:r>
            <a:endParaRPr lang="th-TH" altLang="zh-CN" b="1" dirty="0">
              <a:solidFill>
                <a:srgbClr val="0000FF"/>
              </a:solidFill>
              <a:latin typeface="TH SarabunPSK" pitchFamily="34" charset="-34"/>
              <a:ea typeface="SimSun" pitchFamily="2" charset="-122"/>
              <a:cs typeface="TH SarabunPSK" pitchFamily="34" charset="-34"/>
            </a:endParaRPr>
          </a:p>
        </p:txBody>
      </p:sp>
      <p:sp>
        <p:nvSpPr>
          <p:cNvPr id="99" name="Rectangle 0"/>
          <p:cNvSpPr>
            <a:spLocks noChangeArrowheads="1"/>
          </p:cNvSpPr>
          <p:nvPr/>
        </p:nvSpPr>
        <p:spPr bwMode="auto">
          <a:xfrm>
            <a:off x="7402125" y="3102425"/>
            <a:ext cx="1733550" cy="2200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0" anchor="ctr">
            <a:spAutoFit/>
          </a:bodyPr>
          <a:lstStyle/>
          <a:p>
            <a:pPr>
              <a:tabLst>
                <a:tab pos="4860925" algn="l"/>
              </a:tabLst>
            </a:pPr>
            <a:r>
              <a:rPr lang="th-TH" altLang="zh-CN" b="1" dirty="0">
                <a:solidFill>
                  <a:srgbClr val="00B05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=  n/2</a:t>
            </a:r>
            <a:r>
              <a:rPr lang="th-TH" altLang="zh-CN" b="1" baseline="30000" dirty="0">
                <a:solidFill>
                  <a:srgbClr val="00B05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1</a:t>
            </a:r>
          </a:p>
          <a:p>
            <a:pPr>
              <a:tabLst>
                <a:tab pos="4860925" algn="l"/>
              </a:tabLst>
            </a:pPr>
            <a:r>
              <a:rPr lang="th-TH" altLang="zh-CN" b="1" dirty="0">
                <a:solidFill>
                  <a:srgbClr val="00B05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=  n/2</a:t>
            </a:r>
            <a:r>
              <a:rPr lang="th-TH" altLang="zh-CN" b="1" baseline="30000" dirty="0">
                <a:solidFill>
                  <a:srgbClr val="00B05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2</a:t>
            </a:r>
          </a:p>
          <a:p>
            <a:pPr>
              <a:tabLst>
                <a:tab pos="4860925" algn="l"/>
              </a:tabLst>
            </a:pPr>
            <a:r>
              <a:rPr lang="th-TH" altLang="zh-CN" b="1" dirty="0">
                <a:solidFill>
                  <a:srgbClr val="00B05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=  n/2</a:t>
            </a:r>
            <a:r>
              <a:rPr lang="th-TH" altLang="zh-CN" b="1" baseline="30000" dirty="0">
                <a:solidFill>
                  <a:srgbClr val="00B05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3</a:t>
            </a:r>
            <a:endParaRPr lang="en-US" altLang="zh-CN" b="1" baseline="30000" dirty="0">
              <a:solidFill>
                <a:srgbClr val="00B050"/>
              </a:solidFill>
              <a:latin typeface="TH SarabunPSK" pitchFamily="34" charset="-34"/>
              <a:ea typeface="SimSun" pitchFamily="2" charset="-122"/>
              <a:cs typeface="TH SarabunPSK" pitchFamily="34" charset="-34"/>
            </a:endParaRPr>
          </a:p>
          <a:p>
            <a:pPr>
              <a:tabLst>
                <a:tab pos="4860925" algn="l"/>
              </a:tabLst>
            </a:pPr>
            <a:r>
              <a:rPr lang="en-US" altLang="zh-CN" b="1" dirty="0">
                <a:solidFill>
                  <a:srgbClr val="00B05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.</a:t>
            </a:r>
            <a:r>
              <a:rPr lang="th-TH" altLang="zh-CN" b="1" dirty="0">
                <a:solidFill>
                  <a:srgbClr val="00B05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..</a:t>
            </a:r>
          </a:p>
          <a:p>
            <a:pPr>
              <a:tabLst>
                <a:tab pos="4860925" algn="l"/>
              </a:tabLst>
            </a:pPr>
            <a:r>
              <a:rPr lang="th-TH" altLang="zh-CN" b="1" dirty="0">
                <a:solidFill>
                  <a:srgbClr val="00B05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=  n/</a:t>
            </a:r>
            <a:r>
              <a:rPr lang="en-US" altLang="zh-CN" b="1" dirty="0">
                <a:solidFill>
                  <a:srgbClr val="00B05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2</a:t>
            </a:r>
            <a:r>
              <a:rPr lang="en-US" altLang="zh-CN" b="1" baseline="30000" dirty="0">
                <a:solidFill>
                  <a:srgbClr val="00B05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d</a:t>
            </a:r>
            <a:endParaRPr lang="th-TH" altLang="zh-CN" b="1" baseline="30000" dirty="0">
              <a:solidFill>
                <a:srgbClr val="00B050"/>
              </a:solidFill>
              <a:latin typeface="TH SarabunPSK" pitchFamily="34" charset="-34"/>
              <a:ea typeface="SimSun" pitchFamily="2" charset="-122"/>
              <a:cs typeface="TH SarabunPSK" pitchFamily="34" charset="-34"/>
            </a:endParaRPr>
          </a:p>
        </p:txBody>
      </p:sp>
      <p:sp>
        <p:nvSpPr>
          <p:cNvPr id="100" name="Rectangle 0"/>
          <p:cNvSpPr>
            <a:spLocks noChangeArrowheads="1"/>
          </p:cNvSpPr>
          <p:nvPr/>
        </p:nvSpPr>
        <p:spPr bwMode="auto">
          <a:xfrm>
            <a:off x="5555101" y="3542605"/>
            <a:ext cx="2146300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0" anchor="ctr">
            <a:spAutoFit/>
          </a:bodyPr>
          <a:lstStyle/>
          <a:p>
            <a:pPr>
              <a:tabLst>
                <a:tab pos="4860925" algn="l"/>
              </a:tabLst>
            </a:pPr>
            <a:r>
              <a:rPr lang="th-TH" altLang="zh-CN" b="1" dirty="0">
                <a:solidFill>
                  <a:srgbClr val="0000FF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  </a:t>
            </a:r>
            <a:r>
              <a:rPr lang="en-US" altLang="zh-CN" b="1" dirty="0">
                <a:solidFill>
                  <a:srgbClr val="0000FF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2</a:t>
            </a:r>
            <a:r>
              <a:rPr lang="en-US" altLang="zh-CN" sz="2000" dirty="0">
                <a:solidFill>
                  <a:srgbClr val="0000FF"/>
                </a:solidFill>
                <a:latin typeface="Comic Sans MS" pitchFamily="66" charset="0"/>
                <a:ea typeface="SimSun" pitchFamily="2" charset="-122"/>
              </a:rPr>
              <a:t>        </a:t>
            </a:r>
            <a:r>
              <a:rPr lang="th-TH" altLang="zh-CN" b="1" dirty="0">
                <a:solidFill>
                  <a:srgbClr val="00B05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n/</a:t>
            </a:r>
            <a:r>
              <a:rPr lang="en-US" altLang="zh-CN" b="1" dirty="0">
                <a:solidFill>
                  <a:srgbClr val="00B05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4</a:t>
            </a:r>
            <a:endParaRPr lang="th-TH" altLang="zh-CN" b="1" dirty="0">
              <a:solidFill>
                <a:srgbClr val="00B050"/>
              </a:solidFill>
              <a:latin typeface="TH SarabunPSK" pitchFamily="34" charset="-34"/>
              <a:ea typeface="SimSun" pitchFamily="2" charset="-122"/>
              <a:cs typeface="TH SarabunPSK" pitchFamily="34" charset="-34"/>
            </a:endParaRPr>
          </a:p>
        </p:txBody>
      </p:sp>
      <p:sp>
        <p:nvSpPr>
          <p:cNvPr id="101" name="Rectangle 1"/>
          <p:cNvSpPr>
            <a:spLocks noChangeArrowheads="1"/>
          </p:cNvSpPr>
          <p:nvPr/>
        </p:nvSpPr>
        <p:spPr bwMode="auto">
          <a:xfrm>
            <a:off x="5544173" y="3974655"/>
            <a:ext cx="2806700" cy="907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0" anchor="ctr">
            <a:spAutoFit/>
          </a:bodyPr>
          <a:lstStyle/>
          <a:p>
            <a:pPr>
              <a:tabLst>
                <a:tab pos="4860925" algn="l"/>
              </a:tabLst>
            </a:pPr>
            <a:r>
              <a:rPr lang="en-US" altLang="zh-CN" sz="2000" dirty="0">
                <a:solidFill>
                  <a:srgbClr val="0000FF"/>
                </a:solidFill>
                <a:latin typeface="Comic Sans MS" pitchFamily="66" charset="0"/>
                <a:ea typeface="SimSun" pitchFamily="2" charset="-122"/>
              </a:rPr>
              <a:t>  </a:t>
            </a:r>
            <a:r>
              <a:rPr lang="en-US" altLang="zh-CN" b="1" dirty="0">
                <a:solidFill>
                  <a:srgbClr val="0000FF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3</a:t>
            </a:r>
            <a:r>
              <a:rPr lang="en-US" altLang="zh-CN" sz="2000" dirty="0">
                <a:solidFill>
                  <a:srgbClr val="0000FF"/>
                </a:solidFill>
                <a:latin typeface="Comic Sans MS" pitchFamily="66" charset="0"/>
                <a:ea typeface="SimSun" pitchFamily="2" charset="-122"/>
              </a:rPr>
              <a:t>       </a:t>
            </a:r>
            <a:r>
              <a:rPr lang="th-TH" altLang="zh-CN" sz="2000" dirty="0">
                <a:solidFill>
                  <a:srgbClr val="0000FF"/>
                </a:solidFill>
                <a:latin typeface="Comic Sans MS" pitchFamily="66" charset="0"/>
                <a:ea typeface="SimSun" pitchFamily="2" charset="-122"/>
              </a:rPr>
              <a:t>  </a:t>
            </a:r>
            <a:r>
              <a:rPr lang="th-TH" altLang="zh-CN" b="1" dirty="0">
                <a:solidFill>
                  <a:srgbClr val="00B05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n/</a:t>
            </a:r>
            <a:r>
              <a:rPr lang="en-US" altLang="zh-CN" b="1" dirty="0">
                <a:solidFill>
                  <a:srgbClr val="00B05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8</a:t>
            </a:r>
            <a:r>
              <a:rPr lang="th-TH" altLang="zh-CN" b="1" dirty="0">
                <a:solidFill>
                  <a:srgbClr val="00B05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 </a:t>
            </a:r>
            <a:endParaRPr lang="en-US" altLang="zh-CN" b="1" dirty="0">
              <a:solidFill>
                <a:srgbClr val="00B050"/>
              </a:solidFill>
              <a:latin typeface="TH SarabunPSK" pitchFamily="34" charset="-34"/>
              <a:ea typeface="SimSun" pitchFamily="2" charset="-122"/>
              <a:cs typeface="TH SarabunPSK" pitchFamily="34" charset="-34"/>
            </a:endParaRPr>
          </a:p>
          <a:p>
            <a:pPr>
              <a:tabLst>
                <a:tab pos="4860925" algn="l"/>
              </a:tabLst>
            </a:pPr>
            <a:r>
              <a:rPr lang="en-US" altLang="zh-CN" b="1" dirty="0">
                <a:solidFill>
                  <a:srgbClr val="0000FF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  .</a:t>
            </a:r>
            <a:r>
              <a:rPr lang="th-TH" altLang="zh-CN" b="1" dirty="0">
                <a:solidFill>
                  <a:srgbClr val="0000FF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..         </a:t>
            </a:r>
            <a:r>
              <a:rPr lang="th-TH" altLang="zh-CN" b="1" dirty="0">
                <a:solidFill>
                  <a:srgbClr val="00B05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...       </a:t>
            </a:r>
          </a:p>
        </p:txBody>
      </p:sp>
      <p:sp>
        <p:nvSpPr>
          <p:cNvPr id="102" name="Rectangle 2"/>
          <p:cNvSpPr>
            <a:spLocks noChangeArrowheads="1"/>
          </p:cNvSpPr>
          <p:nvPr/>
        </p:nvSpPr>
        <p:spPr bwMode="auto">
          <a:xfrm>
            <a:off x="5620570" y="4838749"/>
            <a:ext cx="2146300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0" anchor="ctr">
            <a:spAutoFit/>
          </a:bodyPr>
          <a:lstStyle/>
          <a:p>
            <a:pPr>
              <a:tabLst>
                <a:tab pos="4860925" algn="l"/>
              </a:tabLst>
            </a:pPr>
            <a:r>
              <a:rPr lang="th-TH" altLang="zh-CN" sz="2000" dirty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altLang="zh-CN" b="1" dirty="0">
                <a:solidFill>
                  <a:srgbClr val="0000FF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d</a:t>
            </a:r>
            <a:r>
              <a:rPr lang="th-TH" altLang="zh-CN" sz="2000" dirty="0">
                <a:solidFill>
                  <a:srgbClr val="0000FF"/>
                </a:solidFill>
                <a:latin typeface="Comic Sans MS" pitchFamily="66" charset="0"/>
              </a:rPr>
              <a:t>               </a:t>
            </a:r>
            <a:r>
              <a:rPr lang="th-TH" altLang="zh-CN" b="1" dirty="0">
                <a:solidFill>
                  <a:srgbClr val="00B05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1</a:t>
            </a:r>
          </a:p>
        </p:txBody>
      </p:sp>
      <p:sp>
        <p:nvSpPr>
          <p:cNvPr id="103" name="Rectangle 4"/>
          <p:cNvSpPr>
            <a:spLocks noChangeArrowheads="1"/>
          </p:cNvSpPr>
          <p:nvPr/>
        </p:nvSpPr>
        <p:spPr bwMode="auto">
          <a:xfrm>
            <a:off x="6466021" y="3110557"/>
            <a:ext cx="1155700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0" anchor="ctr">
            <a:spAutoFit/>
          </a:bodyPr>
          <a:lstStyle/>
          <a:p>
            <a:pPr>
              <a:tabLst>
                <a:tab pos="4860925" algn="l"/>
              </a:tabLst>
            </a:pPr>
            <a:r>
              <a:rPr lang="th-TH" altLang="zh-CN" b="1" dirty="0">
                <a:solidFill>
                  <a:srgbClr val="00B05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n/</a:t>
            </a:r>
            <a:r>
              <a:rPr lang="en-US" altLang="zh-CN" b="1" dirty="0">
                <a:solidFill>
                  <a:srgbClr val="00B05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2</a:t>
            </a:r>
            <a:endParaRPr lang="th-TH" altLang="zh-CN" b="1" dirty="0">
              <a:solidFill>
                <a:srgbClr val="00B050"/>
              </a:solidFill>
              <a:latin typeface="TH SarabunPSK" pitchFamily="34" charset="-34"/>
              <a:ea typeface="SimSun" pitchFamily="2" charset="-122"/>
              <a:cs typeface="TH SarabunPSK" pitchFamily="34" charset="-34"/>
            </a:endParaRPr>
          </a:p>
        </p:txBody>
      </p:sp>
      <p:sp>
        <p:nvSpPr>
          <p:cNvPr id="104" name="Rectangle 5"/>
          <p:cNvSpPr>
            <a:spLocks noChangeArrowheads="1"/>
          </p:cNvSpPr>
          <p:nvPr/>
        </p:nvSpPr>
        <p:spPr bwMode="auto">
          <a:xfrm>
            <a:off x="6780364" y="1329918"/>
            <a:ext cx="3145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1</a:t>
            </a:r>
            <a:endParaRPr lang="th-TH" sz="2000" dirty="0">
              <a:solidFill>
                <a:srgbClr val="0000FF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5308535" y="1846353"/>
            <a:ext cx="2165598" cy="3385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00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Worst Case</a:t>
            </a:r>
          </a:p>
        </p:txBody>
      </p:sp>
      <p:sp>
        <p:nvSpPr>
          <p:cNvPr id="98" name="Rectangle 13"/>
          <p:cNvSpPr>
            <a:spLocks noChangeArrowheads="1"/>
          </p:cNvSpPr>
          <p:nvPr/>
        </p:nvSpPr>
        <p:spPr bwMode="auto">
          <a:xfrm>
            <a:off x="9274330" y="4049414"/>
            <a:ext cx="1542814" cy="39197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342900" indent="-342900"/>
            <a:r>
              <a:rPr lang="en-US" altLang="zh-CN" b="1" dirty="0">
                <a:solidFill>
                  <a:srgbClr val="0000FF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d</a:t>
            </a:r>
            <a:r>
              <a:rPr lang="en-US" altLang="zh-CN" b="1" dirty="0">
                <a:solidFill>
                  <a:srgbClr val="C0000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  =  log</a:t>
            </a:r>
            <a:r>
              <a:rPr lang="en-US" altLang="zh-CN" b="1" baseline="-25000" dirty="0">
                <a:solidFill>
                  <a:srgbClr val="C0000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2</a:t>
            </a:r>
            <a:r>
              <a:rPr lang="en-US" altLang="zh-CN" b="1" dirty="0">
                <a:solidFill>
                  <a:srgbClr val="C0000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n</a:t>
            </a:r>
          </a:p>
        </p:txBody>
      </p:sp>
      <p:grpSp>
        <p:nvGrpSpPr>
          <p:cNvPr id="190" name="Group 189"/>
          <p:cNvGrpSpPr/>
          <p:nvPr/>
        </p:nvGrpSpPr>
        <p:grpSpPr>
          <a:xfrm>
            <a:off x="3587190" y="1692709"/>
            <a:ext cx="825114" cy="638410"/>
            <a:chOff x="1567717" y="2163300"/>
            <a:chExt cx="761644" cy="638410"/>
          </a:xfrm>
        </p:grpSpPr>
        <p:sp>
          <p:nvSpPr>
            <p:cNvPr id="191" name="Oval 190"/>
            <p:cNvSpPr/>
            <p:nvPr/>
          </p:nvSpPr>
          <p:spPr>
            <a:xfrm>
              <a:off x="1734097" y="2163300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92" name="Oval 191"/>
            <p:cNvSpPr/>
            <p:nvPr/>
          </p:nvSpPr>
          <p:spPr>
            <a:xfrm>
              <a:off x="1778764" y="2274952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93" name="Oval 192"/>
            <p:cNvSpPr/>
            <p:nvPr/>
          </p:nvSpPr>
          <p:spPr>
            <a:xfrm>
              <a:off x="1799869" y="2222197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94" name="Oval 193"/>
            <p:cNvSpPr/>
            <p:nvPr/>
          </p:nvSpPr>
          <p:spPr>
            <a:xfrm>
              <a:off x="1715450" y="2222197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95" name="Oval 194"/>
            <p:cNvSpPr/>
            <p:nvPr/>
          </p:nvSpPr>
          <p:spPr>
            <a:xfrm>
              <a:off x="1736555" y="2169442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96" name="Oval 195"/>
            <p:cNvSpPr/>
            <p:nvPr/>
          </p:nvSpPr>
          <p:spPr>
            <a:xfrm>
              <a:off x="1816059" y="2274952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97" name="Oval 196"/>
            <p:cNvSpPr/>
            <p:nvPr/>
          </p:nvSpPr>
          <p:spPr>
            <a:xfrm>
              <a:off x="1837164" y="2222197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98" name="Oval 197"/>
            <p:cNvSpPr/>
            <p:nvPr/>
          </p:nvSpPr>
          <p:spPr>
            <a:xfrm>
              <a:off x="1752745" y="2222197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99" name="Oval 198"/>
            <p:cNvSpPr/>
            <p:nvPr/>
          </p:nvSpPr>
          <p:spPr>
            <a:xfrm>
              <a:off x="1773850" y="2169442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00" name="Oval 199"/>
            <p:cNvSpPr/>
            <p:nvPr/>
          </p:nvSpPr>
          <p:spPr>
            <a:xfrm>
              <a:off x="1860726" y="2386604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01" name="Oval 200"/>
            <p:cNvSpPr/>
            <p:nvPr/>
          </p:nvSpPr>
          <p:spPr>
            <a:xfrm>
              <a:off x="1797412" y="2333849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02" name="Oval 201"/>
            <p:cNvSpPr/>
            <p:nvPr/>
          </p:nvSpPr>
          <p:spPr>
            <a:xfrm>
              <a:off x="1818516" y="2281094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03" name="Oval 202"/>
            <p:cNvSpPr/>
            <p:nvPr/>
          </p:nvSpPr>
          <p:spPr>
            <a:xfrm>
              <a:off x="1586364" y="2274952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04" name="Oval 203"/>
            <p:cNvSpPr/>
            <p:nvPr/>
          </p:nvSpPr>
          <p:spPr>
            <a:xfrm>
              <a:off x="1607469" y="2222197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05" name="Oval 204"/>
            <p:cNvSpPr/>
            <p:nvPr/>
          </p:nvSpPr>
          <p:spPr>
            <a:xfrm>
              <a:off x="1631031" y="2386604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06" name="Oval 205"/>
            <p:cNvSpPr/>
            <p:nvPr/>
          </p:nvSpPr>
          <p:spPr>
            <a:xfrm>
              <a:off x="1652136" y="2333849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07" name="Oval 206"/>
            <p:cNvSpPr/>
            <p:nvPr/>
          </p:nvSpPr>
          <p:spPr>
            <a:xfrm>
              <a:off x="1567717" y="2333849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08" name="Oval 207"/>
            <p:cNvSpPr/>
            <p:nvPr/>
          </p:nvSpPr>
          <p:spPr>
            <a:xfrm>
              <a:off x="1588822" y="2281094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09" name="Oval 208"/>
            <p:cNvSpPr/>
            <p:nvPr/>
          </p:nvSpPr>
          <p:spPr>
            <a:xfrm>
              <a:off x="1668326" y="2386604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10" name="Oval 209"/>
            <p:cNvSpPr/>
            <p:nvPr/>
          </p:nvSpPr>
          <p:spPr>
            <a:xfrm>
              <a:off x="1689431" y="2333849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11" name="Oval 210"/>
            <p:cNvSpPr/>
            <p:nvPr/>
          </p:nvSpPr>
          <p:spPr>
            <a:xfrm>
              <a:off x="1605012" y="2333849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12" name="Oval 211"/>
            <p:cNvSpPr/>
            <p:nvPr/>
          </p:nvSpPr>
          <p:spPr>
            <a:xfrm>
              <a:off x="1626117" y="2281094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13" name="Oval 212"/>
            <p:cNvSpPr/>
            <p:nvPr/>
          </p:nvSpPr>
          <p:spPr>
            <a:xfrm>
              <a:off x="1712993" y="2498256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14" name="Oval 213"/>
            <p:cNvSpPr/>
            <p:nvPr/>
          </p:nvSpPr>
          <p:spPr>
            <a:xfrm>
              <a:off x="1734097" y="2445501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15" name="Oval 214"/>
            <p:cNvSpPr/>
            <p:nvPr/>
          </p:nvSpPr>
          <p:spPr>
            <a:xfrm>
              <a:off x="1649679" y="2445501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16" name="Oval 215"/>
            <p:cNvSpPr/>
            <p:nvPr/>
          </p:nvSpPr>
          <p:spPr>
            <a:xfrm>
              <a:off x="1670783" y="2392747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17" name="Oval 216"/>
            <p:cNvSpPr/>
            <p:nvPr/>
          </p:nvSpPr>
          <p:spPr>
            <a:xfrm>
              <a:off x="1675698" y="2175585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18" name="Oval 217"/>
            <p:cNvSpPr/>
            <p:nvPr/>
          </p:nvSpPr>
          <p:spPr>
            <a:xfrm>
              <a:off x="1712993" y="2175585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19" name="Oval 218"/>
            <p:cNvSpPr/>
            <p:nvPr/>
          </p:nvSpPr>
          <p:spPr>
            <a:xfrm>
              <a:off x="1757659" y="2287237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20" name="Oval 219"/>
            <p:cNvSpPr/>
            <p:nvPr/>
          </p:nvSpPr>
          <p:spPr>
            <a:xfrm>
              <a:off x="1778764" y="2234482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21" name="Oval 220"/>
            <p:cNvSpPr/>
            <p:nvPr/>
          </p:nvSpPr>
          <p:spPr>
            <a:xfrm>
              <a:off x="1694345" y="2234482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22" name="Oval 221"/>
            <p:cNvSpPr/>
            <p:nvPr/>
          </p:nvSpPr>
          <p:spPr>
            <a:xfrm>
              <a:off x="1715450" y="2181727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23" name="Oval 222"/>
            <p:cNvSpPr/>
            <p:nvPr/>
          </p:nvSpPr>
          <p:spPr>
            <a:xfrm>
              <a:off x="1991685" y="2255734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24" name="Oval 223"/>
            <p:cNvSpPr/>
            <p:nvPr/>
          </p:nvSpPr>
          <p:spPr>
            <a:xfrm>
              <a:off x="2036352" y="2367386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25" name="Oval 224"/>
            <p:cNvSpPr/>
            <p:nvPr/>
          </p:nvSpPr>
          <p:spPr>
            <a:xfrm>
              <a:off x="2057457" y="2314631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26" name="Oval 225"/>
            <p:cNvSpPr/>
            <p:nvPr/>
          </p:nvSpPr>
          <p:spPr>
            <a:xfrm>
              <a:off x="1973038" y="2314631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27" name="Oval 226"/>
            <p:cNvSpPr/>
            <p:nvPr/>
          </p:nvSpPr>
          <p:spPr>
            <a:xfrm>
              <a:off x="1994143" y="2261876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28" name="Oval 227"/>
            <p:cNvSpPr/>
            <p:nvPr/>
          </p:nvSpPr>
          <p:spPr>
            <a:xfrm>
              <a:off x="2073647" y="2367386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29" name="Oval 228"/>
            <p:cNvSpPr/>
            <p:nvPr/>
          </p:nvSpPr>
          <p:spPr>
            <a:xfrm>
              <a:off x="2094752" y="2314631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30" name="Oval 229"/>
            <p:cNvSpPr/>
            <p:nvPr/>
          </p:nvSpPr>
          <p:spPr>
            <a:xfrm>
              <a:off x="2010333" y="2314631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31" name="Oval 230"/>
            <p:cNvSpPr/>
            <p:nvPr/>
          </p:nvSpPr>
          <p:spPr>
            <a:xfrm>
              <a:off x="2031438" y="2261876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32" name="Oval 231"/>
            <p:cNvSpPr/>
            <p:nvPr/>
          </p:nvSpPr>
          <p:spPr>
            <a:xfrm>
              <a:off x="2118314" y="2479038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33" name="Oval 232"/>
            <p:cNvSpPr/>
            <p:nvPr/>
          </p:nvSpPr>
          <p:spPr>
            <a:xfrm>
              <a:off x="2055000" y="2426283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34" name="Oval 233"/>
            <p:cNvSpPr/>
            <p:nvPr/>
          </p:nvSpPr>
          <p:spPr>
            <a:xfrm>
              <a:off x="2076104" y="2373528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35" name="Oval 234"/>
            <p:cNvSpPr/>
            <p:nvPr/>
          </p:nvSpPr>
          <p:spPr>
            <a:xfrm>
              <a:off x="1843952" y="2367386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36" name="Oval 235"/>
            <p:cNvSpPr/>
            <p:nvPr/>
          </p:nvSpPr>
          <p:spPr>
            <a:xfrm>
              <a:off x="1865057" y="2314631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37" name="Oval 236"/>
            <p:cNvSpPr/>
            <p:nvPr/>
          </p:nvSpPr>
          <p:spPr>
            <a:xfrm>
              <a:off x="1888619" y="2479038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38" name="Oval 237"/>
            <p:cNvSpPr/>
            <p:nvPr/>
          </p:nvSpPr>
          <p:spPr>
            <a:xfrm>
              <a:off x="1909724" y="2426283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39" name="Oval 238"/>
            <p:cNvSpPr/>
            <p:nvPr/>
          </p:nvSpPr>
          <p:spPr>
            <a:xfrm>
              <a:off x="1825305" y="2426283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40" name="Oval 239"/>
            <p:cNvSpPr/>
            <p:nvPr/>
          </p:nvSpPr>
          <p:spPr>
            <a:xfrm>
              <a:off x="1846410" y="2373528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41" name="Oval 240"/>
            <p:cNvSpPr/>
            <p:nvPr/>
          </p:nvSpPr>
          <p:spPr>
            <a:xfrm>
              <a:off x="1925914" y="2479038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42" name="Oval 241"/>
            <p:cNvSpPr/>
            <p:nvPr/>
          </p:nvSpPr>
          <p:spPr>
            <a:xfrm>
              <a:off x="1947019" y="2426283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43" name="Oval 242"/>
            <p:cNvSpPr/>
            <p:nvPr/>
          </p:nvSpPr>
          <p:spPr>
            <a:xfrm>
              <a:off x="1862600" y="2426283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44" name="Oval 243"/>
            <p:cNvSpPr/>
            <p:nvPr/>
          </p:nvSpPr>
          <p:spPr>
            <a:xfrm>
              <a:off x="1883705" y="2373528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45" name="Oval 244"/>
            <p:cNvSpPr/>
            <p:nvPr/>
          </p:nvSpPr>
          <p:spPr>
            <a:xfrm>
              <a:off x="1970581" y="2590690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46" name="Oval 245"/>
            <p:cNvSpPr/>
            <p:nvPr/>
          </p:nvSpPr>
          <p:spPr>
            <a:xfrm>
              <a:off x="1991685" y="2537935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47" name="Oval 246"/>
            <p:cNvSpPr/>
            <p:nvPr/>
          </p:nvSpPr>
          <p:spPr>
            <a:xfrm>
              <a:off x="1907267" y="2537935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48" name="Oval 247"/>
            <p:cNvSpPr/>
            <p:nvPr/>
          </p:nvSpPr>
          <p:spPr>
            <a:xfrm>
              <a:off x="1928371" y="2485181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49" name="Oval 248"/>
            <p:cNvSpPr/>
            <p:nvPr/>
          </p:nvSpPr>
          <p:spPr>
            <a:xfrm>
              <a:off x="1933286" y="2268019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50" name="Oval 249"/>
            <p:cNvSpPr/>
            <p:nvPr/>
          </p:nvSpPr>
          <p:spPr>
            <a:xfrm>
              <a:off x="1970581" y="2268019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51" name="Oval 250"/>
            <p:cNvSpPr/>
            <p:nvPr/>
          </p:nvSpPr>
          <p:spPr>
            <a:xfrm>
              <a:off x="2015247" y="2379671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52" name="Oval 251"/>
            <p:cNvSpPr/>
            <p:nvPr/>
          </p:nvSpPr>
          <p:spPr>
            <a:xfrm>
              <a:off x="2036352" y="2326916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53" name="Oval 252"/>
            <p:cNvSpPr/>
            <p:nvPr/>
          </p:nvSpPr>
          <p:spPr>
            <a:xfrm>
              <a:off x="1951933" y="2326916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54" name="Oval 253"/>
            <p:cNvSpPr/>
            <p:nvPr/>
          </p:nvSpPr>
          <p:spPr>
            <a:xfrm>
              <a:off x="1973038" y="2274161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sp>
        <p:nvSpPr>
          <p:cNvPr id="255" name="Rectangle 254"/>
          <p:cNvSpPr/>
          <p:nvPr/>
        </p:nvSpPr>
        <p:spPr>
          <a:xfrm>
            <a:off x="6808059" y="1846351"/>
            <a:ext cx="6479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1600" dirty="0">
                <a:solidFill>
                  <a:srgbClr val="C00000"/>
                </a:solidFill>
                <a:latin typeface="Comic Sans MS" pitchFamily="66" charset="0"/>
                <a:ea typeface="SimSun" pitchFamily="2" charset="-122"/>
              </a:rPr>
              <a:t>log</a:t>
            </a:r>
            <a:r>
              <a:rPr lang="en-US" altLang="zh-CN" sz="1600" baseline="-25000" dirty="0">
                <a:solidFill>
                  <a:srgbClr val="C00000"/>
                </a:solidFill>
                <a:latin typeface="Comic Sans MS" pitchFamily="66" charset="0"/>
                <a:ea typeface="SimSun" pitchFamily="2" charset="-122"/>
              </a:rPr>
              <a:t>2</a:t>
            </a:r>
            <a:r>
              <a:rPr lang="en-US" altLang="zh-CN" sz="1600" dirty="0">
                <a:solidFill>
                  <a:srgbClr val="C00000"/>
                </a:solidFill>
                <a:latin typeface="Comic Sans MS" pitchFamily="66" charset="0"/>
                <a:ea typeface="SimSun" pitchFamily="2" charset="-122"/>
              </a:rPr>
              <a:t>n</a:t>
            </a:r>
            <a:endParaRPr lang="en-US" sz="16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grpSp>
        <p:nvGrpSpPr>
          <p:cNvPr id="167" name="Group 166"/>
          <p:cNvGrpSpPr/>
          <p:nvPr/>
        </p:nvGrpSpPr>
        <p:grpSpPr>
          <a:xfrm>
            <a:off x="921405" y="4686602"/>
            <a:ext cx="864096" cy="843271"/>
            <a:chOff x="3152800" y="2276872"/>
            <a:chExt cx="864096" cy="843271"/>
          </a:xfrm>
        </p:grpSpPr>
        <p:sp>
          <p:nvSpPr>
            <p:cNvPr id="168" name="Oval 167"/>
            <p:cNvSpPr/>
            <p:nvPr/>
          </p:nvSpPr>
          <p:spPr>
            <a:xfrm rot="21162152">
              <a:off x="3152800" y="2354606"/>
              <a:ext cx="458439" cy="765537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69" name="Oval 168"/>
            <p:cNvSpPr/>
            <p:nvPr/>
          </p:nvSpPr>
          <p:spPr>
            <a:xfrm>
              <a:off x="3558457" y="2276872"/>
              <a:ext cx="458439" cy="765537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70" name="Oval 169"/>
            <p:cNvSpPr/>
            <p:nvPr/>
          </p:nvSpPr>
          <p:spPr>
            <a:xfrm>
              <a:off x="3722324" y="2573355"/>
              <a:ext cx="137516" cy="21870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71" name="Oval 170"/>
            <p:cNvSpPr/>
            <p:nvPr/>
          </p:nvSpPr>
          <p:spPr>
            <a:xfrm rot="-660000" flipH="1">
              <a:off x="3297411" y="2666936"/>
              <a:ext cx="137516" cy="21870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2289557" y="3606482"/>
            <a:ext cx="1080120" cy="461665"/>
            <a:chOff x="3584848" y="5476397"/>
            <a:chExt cx="1080120" cy="461665"/>
          </a:xfrm>
        </p:grpSpPr>
        <p:sp>
          <p:nvSpPr>
            <p:cNvPr id="93" name="Oval 92"/>
            <p:cNvSpPr/>
            <p:nvPr/>
          </p:nvSpPr>
          <p:spPr>
            <a:xfrm>
              <a:off x="4088904" y="5589240"/>
              <a:ext cx="288029" cy="192021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3584848" y="5476397"/>
              <a:ext cx="108012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th-TH" altLang="zh-CN" sz="2400" b="1" dirty="0">
                  <a:solidFill>
                    <a:srgbClr val="00B0F0"/>
                  </a:solidFill>
                  <a:latin typeface="TH SarabunPSK" pitchFamily="34" charset="-34"/>
                  <a:ea typeface="SimSun" pitchFamily="2" charset="-122"/>
                  <a:cs typeface="TH SarabunPSK" pitchFamily="34" charset="-34"/>
                </a:rPr>
                <a:t>เศษ</a:t>
              </a:r>
              <a:r>
                <a:rPr lang="en-US" altLang="zh-CN" sz="2400" b="1" dirty="0">
                  <a:solidFill>
                    <a:srgbClr val="00B0F0"/>
                  </a:solidFill>
                  <a:latin typeface="TH SarabunPSK" pitchFamily="34" charset="-34"/>
                  <a:ea typeface="SimSun" pitchFamily="2" charset="-122"/>
                  <a:cs typeface="TH SarabunPSK" pitchFamily="34" charset="-34"/>
                </a:rPr>
                <a:t>       </a:t>
              </a:r>
              <a:r>
                <a:rPr lang="en-US" sz="2400" b="1" dirty="0">
                  <a:solidFill>
                    <a:srgbClr val="00B0F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ea typeface="SimSun" pitchFamily="2" charset="-122"/>
                  <a:cs typeface="TH SarabunPSK" pitchFamily="34" charset="-34"/>
                </a:rPr>
                <a:t>?</a:t>
              </a:r>
              <a:endParaRPr lang="th-TH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endParaRPr>
            </a:p>
          </p:txBody>
        </p:sp>
      </p:grpSp>
      <p:sp>
        <p:nvSpPr>
          <p:cNvPr id="174" name="Rectangle 173"/>
          <p:cNvSpPr/>
          <p:nvPr/>
        </p:nvSpPr>
        <p:spPr>
          <a:xfrm>
            <a:off x="8921260" y="4808521"/>
            <a:ext cx="16285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Comic Sans MS" pitchFamily="66" charset="0"/>
                <a:ea typeface="SimSun" pitchFamily="2" charset="-122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2</a:t>
            </a:r>
            <a:r>
              <a:rPr lang="en-US" altLang="zh-CN" b="1" baseline="30000" dirty="0">
                <a:solidFill>
                  <a:srgbClr val="00B05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d</a:t>
            </a:r>
            <a:r>
              <a:rPr lang="en-US" altLang="zh-CN" b="1" dirty="0">
                <a:solidFill>
                  <a:srgbClr val="00B05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   =     n </a:t>
            </a:r>
            <a:endParaRPr lang="th-TH" altLang="zh-CN" b="1" dirty="0">
              <a:solidFill>
                <a:srgbClr val="00B050"/>
              </a:solidFill>
              <a:latin typeface="TH SarabunPSK" pitchFamily="34" charset="-34"/>
              <a:ea typeface="SimSun" pitchFamily="2" charset="-122"/>
              <a:cs typeface="TH SarabunPSK" pitchFamily="34" charset="-34"/>
            </a:endParaRPr>
          </a:p>
        </p:txBody>
      </p:sp>
      <p:sp>
        <p:nvSpPr>
          <p:cNvPr id="175" name="Rectangle 13"/>
          <p:cNvSpPr>
            <a:spLocks noChangeArrowheads="1"/>
          </p:cNvSpPr>
          <p:nvPr/>
        </p:nvSpPr>
        <p:spPr bwMode="auto">
          <a:xfrm>
            <a:off x="8628185" y="3314244"/>
            <a:ext cx="3294184" cy="710158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342900" indent="-342900">
              <a:lnSpc>
                <a:spcPts val="2000"/>
              </a:lnSpc>
            </a:pPr>
            <a:r>
              <a:rPr lang="en-US" altLang="zh-CN" b="1" dirty="0">
                <a:solidFill>
                  <a:srgbClr val="00B05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      n</a:t>
            </a:r>
          </a:p>
          <a:p>
            <a:pPr marL="342900" indent="-342900">
              <a:lnSpc>
                <a:spcPts val="2000"/>
              </a:lnSpc>
            </a:pPr>
            <a:r>
              <a:rPr lang="en-US" altLang="zh-CN" b="1" dirty="0">
                <a:solidFill>
                  <a:srgbClr val="00B05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2</a:t>
            </a:r>
            <a:endParaRPr lang="en-US" altLang="zh-CN" sz="1400" b="1" dirty="0">
              <a:solidFill>
                <a:srgbClr val="0000FF"/>
              </a:solidFill>
              <a:latin typeface="TH SarabunPSK" pitchFamily="34" charset="-34"/>
              <a:ea typeface="SimSun" pitchFamily="2" charset="-122"/>
              <a:cs typeface="TH SarabunPSK" pitchFamily="34" charset="-34"/>
            </a:endParaRPr>
          </a:p>
        </p:txBody>
      </p:sp>
      <p:cxnSp>
        <p:nvCxnSpPr>
          <p:cNvPr id="177" name="Straight Connector 176"/>
          <p:cNvCxnSpPr/>
          <p:nvPr/>
        </p:nvCxnSpPr>
        <p:spPr>
          <a:xfrm>
            <a:off x="8745416" y="3563205"/>
            <a:ext cx="1160585" cy="1172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1" name="Rectangle 180"/>
          <p:cNvSpPr/>
          <p:nvPr/>
        </p:nvSpPr>
        <p:spPr>
          <a:xfrm>
            <a:off x="10254916" y="3302204"/>
            <a:ext cx="8947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=     1</a:t>
            </a:r>
            <a:endParaRPr lang="th-TH" dirty="0">
              <a:solidFill>
                <a:srgbClr val="C00000"/>
              </a:solidFill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9012909" y="3455338"/>
            <a:ext cx="9541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*2....*2</a:t>
            </a:r>
            <a:endParaRPr lang="th-TH" dirty="0"/>
          </a:p>
        </p:txBody>
      </p:sp>
      <p:sp>
        <p:nvSpPr>
          <p:cNvPr id="183" name="Rectangle 182"/>
          <p:cNvSpPr/>
          <p:nvPr/>
        </p:nvSpPr>
        <p:spPr>
          <a:xfrm>
            <a:off x="8768205" y="3443005"/>
            <a:ext cx="4443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*2</a:t>
            </a:r>
            <a:endParaRPr lang="th-TH" dirty="0"/>
          </a:p>
        </p:txBody>
      </p:sp>
      <p:sp>
        <p:nvSpPr>
          <p:cNvPr id="184" name="Rectangle 183"/>
          <p:cNvSpPr/>
          <p:nvPr/>
        </p:nvSpPr>
        <p:spPr>
          <a:xfrm>
            <a:off x="6541477" y="4759569"/>
            <a:ext cx="1946032" cy="62132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5" name="Right Arrow 184"/>
          <p:cNvSpPr/>
          <p:nvPr/>
        </p:nvSpPr>
        <p:spPr>
          <a:xfrm>
            <a:off x="8557846" y="4958862"/>
            <a:ext cx="222739" cy="16412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6" name="Rectangle 13"/>
          <p:cNvSpPr>
            <a:spLocks noChangeArrowheads="1"/>
          </p:cNvSpPr>
          <p:nvPr/>
        </p:nvSpPr>
        <p:spPr bwMode="auto">
          <a:xfrm>
            <a:off x="8946084" y="5268614"/>
            <a:ext cx="1542814" cy="39197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342900" indent="-342900"/>
            <a:r>
              <a:rPr lang="en-US" altLang="zh-CN" b="1" dirty="0">
                <a:solidFill>
                  <a:srgbClr val="0000FF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d</a:t>
            </a:r>
            <a:r>
              <a:rPr lang="en-US" altLang="zh-CN" b="1" dirty="0">
                <a:solidFill>
                  <a:srgbClr val="C0000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  =  log</a:t>
            </a:r>
            <a:r>
              <a:rPr lang="en-US" altLang="zh-CN" b="1" baseline="-25000" dirty="0">
                <a:solidFill>
                  <a:srgbClr val="C0000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2</a:t>
            </a:r>
            <a:r>
              <a:rPr lang="en-US" altLang="zh-CN" b="1" dirty="0">
                <a:solidFill>
                  <a:srgbClr val="C0000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n</a:t>
            </a:r>
          </a:p>
        </p:txBody>
      </p:sp>
      <p:sp>
        <p:nvSpPr>
          <p:cNvPr id="187" name="Rectangle 186"/>
          <p:cNvSpPr/>
          <p:nvPr/>
        </p:nvSpPr>
        <p:spPr>
          <a:xfrm>
            <a:off x="9870002" y="3517504"/>
            <a:ext cx="6815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d </a:t>
            </a:r>
            <a:r>
              <a:rPr lang="th-TH" altLang="zh-CN" sz="2000" b="1" dirty="0">
                <a:solidFill>
                  <a:srgbClr val="0000FF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ครั้ง</a:t>
            </a:r>
            <a:r>
              <a:rPr lang="en-US" altLang="zh-CN" sz="2000" b="1" dirty="0">
                <a:solidFill>
                  <a:srgbClr val="00B05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 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87339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96" grpId="0" animBg="1"/>
      <p:bldP spid="97" grpId="0"/>
      <p:bldP spid="99" grpId="0"/>
      <p:bldP spid="100" grpId="0"/>
      <p:bldP spid="101" grpId="0"/>
      <p:bldP spid="102" grpId="0"/>
      <p:bldP spid="103" grpId="0"/>
      <p:bldP spid="105" grpId="0" animBg="1"/>
      <p:bldP spid="98" grpId="0" animBg="1"/>
      <p:bldP spid="255" grpId="0"/>
      <p:bldP spid="174" grpId="0"/>
      <p:bldP spid="175" grpId="0"/>
      <p:bldP spid="181" grpId="0"/>
      <p:bldP spid="182" grpId="0"/>
      <p:bldP spid="183" grpId="0"/>
      <p:bldP spid="184" grpId="0" animBg="1"/>
      <p:bldP spid="185" grpId="0" animBg="1"/>
      <p:bldP spid="186" grpId="0" animBg="1"/>
      <p:bldP spid="18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</a:t>
            </a:r>
            <a:endParaRPr lang="th-TH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8514270" y="1412776"/>
            <a:ext cx="1716191" cy="1008112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th-TH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ใส่ </a:t>
            </a:r>
            <a:r>
              <a:rPr lang="th-TH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ควีน 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8 </a:t>
            </a:r>
            <a:r>
              <a:rPr lang="th-TH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ตัว</a:t>
            </a:r>
            <a:endParaRPr lang="en-US" sz="2000" dirty="0">
              <a:solidFill>
                <a:srgbClr val="C00000"/>
              </a:solidFill>
              <a:latin typeface="Comic Sans MS" pitchFamily="66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th-TH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บน</a:t>
            </a:r>
            <a:r>
              <a:rPr lang="th-TH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กระดาน</a:t>
            </a:r>
            <a:r>
              <a:rPr lang="th-TH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8 x 8</a:t>
            </a:r>
            <a:endParaRPr lang="th-TH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ea typeface="SimSun" pitchFamily="2" charset="-122"/>
              <a:cs typeface="TH SarabunPSK" pitchFamily="34" charset="-34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th-TH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โดย</a:t>
            </a:r>
            <a:r>
              <a:rPr lang="th-TH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ไม่ให้กินกัน</a:t>
            </a:r>
            <a:r>
              <a:rPr lang="th-TH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ได้เลย</a:t>
            </a:r>
            <a:endParaRPr lang="en-US" sz="2000" dirty="0">
              <a:solidFill>
                <a:srgbClr val="0070C0"/>
              </a:solidFill>
              <a:latin typeface="Comic Sans MS" pitchFamily="66" charset="0"/>
            </a:endParaRPr>
          </a:p>
        </p:txBody>
      </p:sp>
      <p:graphicFrame>
        <p:nvGraphicFramePr>
          <p:cNvPr id="4" name="Group 0"/>
          <p:cNvGraphicFramePr>
            <a:graphicFrameLocks/>
          </p:cNvGraphicFramePr>
          <p:nvPr/>
        </p:nvGraphicFramePr>
        <p:xfrm>
          <a:off x="4146833" y="1052736"/>
          <a:ext cx="3821377" cy="4145280"/>
        </p:xfrm>
        <a:graphic>
          <a:graphicData uri="http://schemas.openxmlformats.org/drawingml/2006/table">
            <a:tbl>
              <a:tblPr/>
              <a:tblGrid>
                <a:gridCol w="478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1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1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1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1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63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81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99060" marR="9906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  <a:cs typeface="Angsana New" pitchFamily="18" charset="-34"/>
                        </a:rPr>
                        <a:t>Q</a:t>
                      </a:r>
                      <a:endParaRPr kumimoji="0" lang="th-TH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99060" marR="9906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  <a:cs typeface="Angsana New" pitchFamily="18" charset="-34"/>
                        </a:rPr>
                        <a:t>Q</a:t>
                      </a:r>
                      <a:endParaRPr kumimoji="0" lang="th-TH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99060" marR="9906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mic Sans MS" pitchFamily="66" charset="0"/>
                          <a:cs typeface="Angsana New" pitchFamily="18" charset="-34"/>
                        </a:rPr>
                        <a:t>Q</a:t>
                      </a:r>
                      <a:endParaRPr kumimoji="0" lang="th-TH" sz="28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99060" marR="9906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  <a:cs typeface="Angsana New" pitchFamily="18" charset="-34"/>
                        </a:rPr>
                        <a:t>Q</a:t>
                      </a:r>
                      <a:endParaRPr kumimoji="0" lang="th-TH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99060" marR="9906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omic Sans MS" pitchFamily="66" charset="0"/>
                          <a:cs typeface="Angsana New" pitchFamily="18" charset="-34"/>
                        </a:rPr>
                        <a:t>Q</a:t>
                      </a:r>
                      <a:endParaRPr kumimoji="0" lang="th-TH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99060" marR="9906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ngsana New" pitchFamily="18" charset="-34"/>
                        </a:rPr>
                        <a:t>Q</a:t>
                      </a:r>
                      <a:endParaRPr kumimoji="0" lang="th-TH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99060" marR="9906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Comic Sans MS" pitchFamily="66" charset="0"/>
                          <a:cs typeface="Angsana New" pitchFamily="18" charset="-34"/>
                        </a:rPr>
                        <a:t>Q</a:t>
                      </a:r>
                      <a:endParaRPr kumimoji="0" lang="th-TH" sz="2800" b="0" i="0" u="none" strike="noStrike" cap="none" normalizeH="0" baseline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Comic Sans MS" pitchFamily="66" charset="0"/>
                          <a:cs typeface="Angsana New" pitchFamily="18" charset="-34"/>
                        </a:rPr>
                        <a:t>Q</a:t>
                      </a:r>
                      <a:endParaRPr kumimoji="0" lang="th-TH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663300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99060" marR="9906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124225" y="1124746"/>
            <a:ext cx="25742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ea typeface="+mj-ea"/>
                <a:cs typeface="+mj-cs"/>
              </a:rPr>
              <a:t>The Eight Queen Problem</a:t>
            </a:r>
            <a:endParaRPr lang="th-TH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Cloud Callout 7"/>
          <p:cNvSpPr/>
          <p:nvPr/>
        </p:nvSpPr>
        <p:spPr>
          <a:xfrm>
            <a:off x="1487489" y="2132856"/>
            <a:ext cx="2376263" cy="936104"/>
          </a:xfrm>
          <a:prstGeom prst="cloudCallout">
            <a:avLst>
              <a:gd name="adj1" fmla="val -7277"/>
              <a:gd name="adj2" fmla="val -101782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Wingdings" pitchFamily="2" charset="2"/>
              <a:buChar char="ü"/>
            </a:pP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   Algorithm</a:t>
            </a:r>
            <a:endParaRPr lang="th-TH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  <a:p>
            <a:pPr algn="ctr"/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Data Structure  ?</a:t>
            </a:r>
            <a:endParaRPr lang="th-TH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43472" y="3068960"/>
            <a:ext cx="2880320" cy="115212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การแก้ปัญหาโดย 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algorithm </a:t>
            </a:r>
            <a:r>
              <a:rPr lang="th-TH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ใดๆ</a:t>
            </a:r>
          </a:p>
          <a:p>
            <a:pPr algn="ctr"/>
            <a:r>
              <a:rPr lang="th-TH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จำเป็นต้องเก็บ 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data</a:t>
            </a:r>
            <a:endParaRPr lang="th-TH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45783" y="5373217"/>
            <a:ext cx="5046561" cy="70788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SimSun" pitchFamily="2" charset="-122"/>
                <a:cs typeface="TH SarabunPSK" pitchFamily="34" charset="-34"/>
                <a:sym typeface="Wingdings" pitchFamily="2" charset="2"/>
              </a:rPr>
              <a:t>Data Structure :</a:t>
            </a:r>
            <a:r>
              <a:rPr lang="th-TH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SimSun" pitchFamily="2" charset="-122"/>
                <a:cs typeface="TH SarabunPSK" pitchFamily="34" charset="-34"/>
                <a:sym typeface="Wingdings" pitchFamily="2" charset="2"/>
              </a:rPr>
              <a:t> </a:t>
            </a:r>
            <a:r>
              <a:rPr lang="th-TH" sz="2000" b="1" dirty="0">
                <a:solidFill>
                  <a:prstClr val="black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  <a:sym typeface="Wingdings" pitchFamily="2" charset="2"/>
              </a:rPr>
              <a:t>โครง</a:t>
            </a:r>
            <a:r>
              <a:rPr lang="th-TH" sz="2000" b="1" dirty="0">
                <a:solidFill>
                  <a:prstClr val="black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สร้างทั้งหมดที่ใช้เก็บ </a:t>
            </a:r>
            <a:r>
              <a:rPr lang="en-US" sz="2000" b="1" dirty="0">
                <a:solidFill>
                  <a:srgbClr val="C0000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data</a:t>
            </a:r>
            <a:r>
              <a:rPr lang="en-US" sz="2000" b="1" dirty="0">
                <a:solidFill>
                  <a:srgbClr val="0000FF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 </a:t>
            </a:r>
            <a:endParaRPr lang="th-TH" sz="2000" b="1" dirty="0">
              <a:solidFill>
                <a:srgbClr val="0000FF"/>
              </a:solidFill>
              <a:latin typeface="TH SarabunPSK" pitchFamily="34" charset="-34"/>
              <a:ea typeface="SimSun" pitchFamily="2" charset="-122"/>
              <a:cs typeface="TH SarabunPSK" pitchFamily="34" charset="-34"/>
            </a:endParaRPr>
          </a:p>
          <a:p>
            <a:pPr marL="457200" indent="-457200"/>
            <a:r>
              <a:rPr lang="th-TH" sz="2000" b="1" dirty="0">
                <a:solidFill>
                  <a:prstClr val="black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    จาก</a:t>
            </a:r>
            <a:r>
              <a:rPr lang="th-TH" sz="2000" b="1" dirty="0">
                <a:solidFill>
                  <a:srgbClr val="00B0F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 </a:t>
            </a:r>
            <a:r>
              <a:rPr lang="en-US" sz="2000" b="1" dirty="0">
                <a:solidFill>
                  <a:srgbClr val="00B0F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primitive data type </a:t>
            </a:r>
            <a:r>
              <a:rPr lang="th-TH" sz="2000" b="1" dirty="0">
                <a:solidFill>
                  <a:srgbClr val="00B0F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ที่มีอยู่แล้ว (ของภาษาที่เลือกใช้)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124225" y="2463148"/>
            <a:ext cx="2574286" cy="136815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altLang="zh-CN" sz="2000" b="1" dirty="0">
                <a:solidFill>
                  <a:schemeClr val="tx1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จะเก็บ ควีน 8 ตัว อย่างไร </a:t>
            </a:r>
            <a:r>
              <a:rPr lang="en-US" altLang="zh-CN" sz="2000" b="1" dirty="0">
                <a:solidFill>
                  <a:schemeClr val="tx1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?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SimSun" pitchFamily="2" charset="-122"/>
                <a:cs typeface="TH SarabunPSK" pitchFamily="34" charset="-34"/>
                <a:sym typeface="Wingdings" pitchFamily="2" charset="2"/>
              </a:rPr>
              <a:t>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SimSun" pitchFamily="2" charset="-122"/>
                <a:cs typeface="TH SarabunPSK" pitchFamily="34" charset="-34"/>
                <a:sym typeface="Wingdings" pitchFamily="2" charset="2"/>
              </a:rPr>
              <a:t>Data Structure of 8 queens</a:t>
            </a:r>
            <a:endParaRPr lang="th-TH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grpSp>
        <p:nvGrpSpPr>
          <p:cNvPr id="12" name="Group 11"/>
          <p:cNvGrpSpPr/>
          <p:nvPr/>
        </p:nvGrpSpPr>
        <p:grpSpPr>
          <a:xfrm flipH="1">
            <a:off x="1631504" y="980729"/>
            <a:ext cx="864096" cy="843271"/>
            <a:chOff x="3152800" y="2276872"/>
            <a:chExt cx="864096" cy="843271"/>
          </a:xfrm>
        </p:grpSpPr>
        <p:sp>
          <p:nvSpPr>
            <p:cNvPr id="14" name="Oval 13"/>
            <p:cNvSpPr/>
            <p:nvPr/>
          </p:nvSpPr>
          <p:spPr>
            <a:xfrm rot="21162152">
              <a:off x="3152800" y="2354606"/>
              <a:ext cx="458439" cy="765537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5" name="Oval 14"/>
            <p:cNvSpPr/>
            <p:nvPr/>
          </p:nvSpPr>
          <p:spPr>
            <a:xfrm>
              <a:off x="3558457" y="2276872"/>
              <a:ext cx="458439" cy="765537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6" name="Oval 15"/>
            <p:cNvSpPr/>
            <p:nvPr/>
          </p:nvSpPr>
          <p:spPr>
            <a:xfrm>
              <a:off x="3722324" y="2573355"/>
              <a:ext cx="137516" cy="21870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7" name="Oval 16"/>
            <p:cNvSpPr/>
            <p:nvPr/>
          </p:nvSpPr>
          <p:spPr>
            <a:xfrm rot="-660000" flipH="1">
              <a:off x="3297411" y="2666936"/>
              <a:ext cx="137516" cy="21870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8124225" y="3756143"/>
            <a:ext cx="3782024" cy="1366716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th-TH" sz="1400" dirty="0">
                <a:latin typeface="Arial" panose="020B0604020202020204" pitchFamily="34" charset="0"/>
                <a:cs typeface="Consolas" pitchFamily="49" charset="0"/>
              </a:rPr>
              <a:t>มี </a:t>
            </a:r>
            <a:r>
              <a:rPr lang="en-US" sz="1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92 solutions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th-TH" sz="1400" dirty="0">
                <a:latin typeface="Arial" panose="020B0604020202020204" pitchFamily="34" charset="0"/>
                <a:cs typeface="Consolas" pitchFamily="49" charset="0"/>
              </a:rPr>
              <a:t>หากนับ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solutions </a:t>
            </a:r>
            <a:r>
              <a:rPr lang="th-TH" sz="1400" dirty="0">
                <a:latin typeface="Arial" panose="020B0604020202020204" pitchFamily="34" charset="0"/>
                <a:cs typeface="Consolas" pitchFamily="49" charset="0"/>
              </a:rPr>
              <a:t>ที่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symmetry </a:t>
            </a:r>
            <a:r>
              <a:rPr lang="th-TH" sz="1400" dirty="0">
                <a:latin typeface="Arial" panose="020B0604020202020204" pitchFamily="34" charset="0"/>
                <a:cs typeface="Consolas" pitchFamily="49" charset="0"/>
              </a:rPr>
              <a:t>กันของ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board</a:t>
            </a:r>
            <a:r>
              <a:rPr lang="th-TH" sz="1400" dirty="0">
                <a:latin typeface="Arial" panose="020B0604020202020204" pitchFamily="34" charset="0"/>
                <a:cs typeface="Consolas" pitchFamily="49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(rotations &amp; reflections) </a:t>
            </a:r>
            <a:r>
              <a:rPr lang="th-TH" sz="1400" dirty="0">
                <a:latin typeface="Arial" panose="020B0604020202020204" pitchFamily="34" charset="0"/>
                <a:cs typeface="Consolas" pitchFamily="49" charset="0"/>
              </a:rPr>
              <a:t>เป็นอันเดียวกันจะมี </a:t>
            </a:r>
            <a:r>
              <a:rPr lang="en-US" sz="1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 unique solutions</a:t>
            </a:r>
            <a:endParaRPr lang="th-TH" sz="1400" dirty="0">
              <a:solidFill>
                <a:srgbClr val="0000FF"/>
              </a:solidFill>
              <a:latin typeface="Arial" panose="020B0604020202020204" pitchFamily="34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149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8" grpId="0" animBg="1"/>
      <p:bldP spid="9" grpId="0"/>
      <p:bldP spid="10" grpId="0"/>
      <p:bldP spid="11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5807968" y="2348881"/>
            <a:ext cx="648072" cy="555239"/>
            <a:chOff x="3152800" y="2276872"/>
            <a:chExt cx="864096" cy="843271"/>
          </a:xfrm>
        </p:grpSpPr>
        <p:sp>
          <p:nvSpPr>
            <p:cNvPr id="47" name="Oval 46"/>
            <p:cNvSpPr/>
            <p:nvPr/>
          </p:nvSpPr>
          <p:spPr>
            <a:xfrm rot="21162152">
              <a:off x="3152800" y="2354606"/>
              <a:ext cx="458439" cy="765537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49" name="Oval 48"/>
            <p:cNvSpPr/>
            <p:nvPr/>
          </p:nvSpPr>
          <p:spPr>
            <a:xfrm>
              <a:off x="3558457" y="2276872"/>
              <a:ext cx="458439" cy="765537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50" name="Oval 49"/>
            <p:cNvSpPr/>
            <p:nvPr/>
          </p:nvSpPr>
          <p:spPr>
            <a:xfrm>
              <a:off x="3722324" y="2573355"/>
              <a:ext cx="137516" cy="21870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51" name="Oval 50"/>
            <p:cNvSpPr/>
            <p:nvPr/>
          </p:nvSpPr>
          <p:spPr>
            <a:xfrm rot="-660000" flipH="1">
              <a:off x="3297411" y="2666936"/>
              <a:ext cx="137516" cy="21870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Eight Queen Problem Data Structures</a:t>
            </a:r>
            <a:endParaRPr lang="th-TH" dirty="0"/>
          </a:p>
        </p:txBody>
      </p:sp>
      <p:sp>
        <p:nvSpPr>
          <p:cNvPr id="4" name="Text Box 294"/>
          <p:cNvSpPr txBox="1">
            <a:spLocks noChangeArrowheads="1"/>
          </p:cNvSpPr>
          <p:nvPr/>
        </p:nvSpPr>
        <p:spPr bwMode="auto">
          <a:xfrm>
            <a:off x="6298809" y="1683200"/>
            <a:ext cx="660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err="1"/>
              <a:t>col</a:t>
            </a:r>
            <a:endParaRPr lang="th-TH" sz="2000" dirty="0"/>
          </a:p>
        </p:txBody>
      </p:sp>
      <p:sp>
        <p:nvSpPr>
          <p:cNvPr id="7" name="Text Box 32"/>
          <p:cNvSpPr txBox="1">
            <a:spLocks noChangeArrowheads="1"/>
          </p:cNvSpPr>
          <p:nvPr/>
        </p:nvSpPr>
        <p:spPr bwMode="auto">
          <a:xfrm>
            <a:off x="6298809" y="2012010"/>
            <a:ext cx="7429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row</a:t>
            </a:r>
            <a:endParaRPr lang="th-TH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 Box 37"/>
          <p:cNvSpPr txBox="1">
            <a:spLocks noChangeArrowheads="1"/>
          </p:cNvSpPr>
          <p:nvPr/>
        </p:nvSpPr>
        <p:spPr bwMode="auto">
          <a:xfrm>
            <a:off x="6497605" y="980728"/>
            <a:ext cx="4262107" cy="33855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/>
              <a:t>Data Structure 2 :   C :</a:t>
            </a:r>
            <a:r>
              <a:rPr lang="en-US" sz="1600" b="1" dirty="0">
                <a:solidFill>
                  <a:srgbClr val="C00000"/>
                </a:solidFill>
              </a:rPr>
              <a:t> 1D array</a:t>
            </a:r>
            <a:r>
              <a:rPr lang="en-US" sz="1600" b="1" dirty="0"/>
              <a:t>,  Python :</a:t>
            </a:r>
            <a:r>
              <a:rPr lang="en-US" sz="1600" b="1" dirty="0">
                <a:solidFill>
                  <a:srgbClr val="C00000"/>
                </a:solidFill>
              </a:rPr>
              <a:t> list </a:t>
            </a:r>
            <a:endParaRPr lang="th-TH" sz="1600" b="1" dirty="0">
              <a:solidFill>
                <a:srgbClr val="C00000"/>
              </a:solidFill>
            </a:endParaRPr>
          </a:p>
        </p:txBody>
      </p:sp>
      <p:graphicFrame>
        <p:nvGraphicFramePr>
          <p:cNvPr id="11" name="Group 0"/>
          <p:cNvGraphicFramePr>
            <a:graphicFrameLocks/>
          </p:cNvGraphicFramePr>
          <p:nvPr/>
        </p:nvGraphicFramePr>
        <p:xfrm>
          <a:off x="1258757" y="1268761"/>
          <a:ext cx="4290477" cy="4537209"/>
        </p:xfrm>
        <a:graphic>
          <a:graphicData uri="http://schemas.openxmlformats.org/drawingml/2006/table">
            <a:tbl>
              <a:tblPr/>
              <a:tblGrid>
                <a:gridCol w="477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53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71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71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71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53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710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047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99060" marR="9906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ngsana New" pitchFamily="18" charset="-34"/>
                        </a:rPr>
                        <a:t>0</a:t>
                      </a:r>
                    </a:p>
                  </a:txBody>
                  <a:tcPr marL="99060" marR="9906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ngsana New" pitchFamily="18" charset="-34"/>
                        </a:rPr>
                        <a:t>1</a:t>
                      </a:r>
                    </a:p>
                  </a:txBody>
                  <a:tcPr marL="99060" marR="9906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ngsana New" pitchFamily="18" charset="-34"/>
                        </a:rPr>
                        <a:t>2</a:t>
                      </a:r>
                    </a:p>
                  </a:txBody>
                  <a:tcPr marL="99060" marR="9906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  <a:cs typeface="Angsana New" pitchFamily="18" charset="-34"/>
                        </a:rPr>
                        <a:t>3</a:t>
                      </a:r>
                      <a:endParaRPr kumimoji="0" lang="th-TH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99060" marR="9906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ngsana New" pitchFamily="18" charset="-34"/>
                        </a:rPr>
                        <a:t>4</a:t>
                      </a:r>
                    </a:p>
                  </a:txBody>
                  <a:tcPr marL="99060" marR="9906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ngsana New" pitchFamily="18" charset="-34"/>
                        </a:rPr>
                        <a:t>5</a:t>
                      </a:r>
                    </a:p>
                  </a:txBody>
                  <a:tcPr marL="99060" marR="9906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ngsana New" pitchFamily="18" charset="-34"/>
                        </a:rPr>
                        <a:t>6</a:t>
                      </a:r>
                    </a:p>
                  </a:txBody>
                  <a:tcPr marL="99060" marR="9906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ngsana New" pitchFamily="18" charset="-34"/>
                        </a:rPr>
                        <a:t>7</a:t>
                      </a:r>
                    </a:p>
                  </a:txBody>
                  <a:tcPr marL="99060" marR="9906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7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  <a:cs typeface="Angsana New" pitchFamily="18" charset="-34"/>
                        </a:rPr>
                        <a:t>0</a:t>
                      </a:r>
                    </a:p>
                  </a:txBody>
                  <a:tcPr marL="99060" marR="9906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99060" marR="9906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  <a:cs typeface="Angsana New" pitchFamily="18" charset="-34"/>
                        </a:rPr>
                        <a:t>Q</a:t>
                      </a:r>
                      <a:endParaRPr kumimoji="0" lang="th-TH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8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ngsana New" pitchFamily="18" charset="-34"/>
                        </a:rPr>
                        <a:t>1</a:t>
                      </a:r>
                    </a:p>
                  </a:txBody>
                  <a:tcPr marL="99060" marR="9906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99060" marR="9906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omic Sans MS" pitchFamily="66" charset="0"/>
                          <a:cs typeface="Angsana New" pitchFamily="18" charset="-34"/>
                        </a:rPr>
                        <a:t>Q</a:t>
                      </a:r>
                      <a:endParaRPr kumimoji="0" lang="th-TH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7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ngsana New" pitchFamily="18" charset="-34"/>
                        </a:rPr>
                        <a:t>2</a:t>
                      </a:r>
                    </a:p>
                  </a:txBody>
                  <a:tcPr marL="99060" marR="9906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99060" marR="9906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mic Sans MS" pitchFamily="66" charset="0"/>
                          <a:cs typeface="Angsana New" pitchFamily="18" charset="-34"/>
                        </a:rPr>
                        <a:t>Q</a:t>
                      </a:r>
                      <a:endParaRPr kumimoji="0" lang="th-TH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7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ngsana New" pitchFamily="18" charset="-34"/>
                        </a:rPr>
                        <a:t>3</a:t>
                      </a:r>
                    </a:p>
                  </a:txBody>
                  <a:tcPr marL="99060" marR="9906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99060" marR="9906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  <a:cs typeface="Angsana New" pitchFamily="18" charset="-34"/>
                        </a:rPr>
                        <a:t>Q</a:t>
                      </a:r>
                      <a:endParaRPr kumimoji="0" lang="th-TH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28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ngsana New" pitchFamily="18" charset="-34"/>
                        </a:rPr>
                        <a:t>4</a:t>
                      </a:r>
                    </a:p>
                  </a:txBody>
                  <a:tcPr marL="99060" marR="9906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99060" marR="9906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  <a:ea typeface="+mn-ea"/>
                          <a:cs typeface="Angsana New" pitchFamily="18" charset="-34"/>
                        </a:rPr>
                        <a:t>Q</a:t>
                      </a:r>
                      <a:endParaRPr kumimoji="0" lang="th-TH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mic Sans MS" pitchFamily="66" charset="0"/>
                        <a:ea typeface="+mn-ea"/>
                        <a:cs typeface="Angsana New" pitchFamily="18" charset="-34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47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ngsana New" pitchFamily="18" charset="-34"/>
                        </a:rPr>
                        <a:t>5</a:t>
                      </a:r>
                    </a:p>
                  </a:txBody>
                  <a:tcPr marL="99060" marR="9906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99060" marR="9906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ngsana New" pitchFamily="18" charset="-34"/>
                        </a:rPr>
                        <a:t>Q</a:t>
                      </a:r>
                      <a:endParaRPr kumimoji="0" lang="th-TH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28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ngsana New" pitchFamily="18" charset="-34"/>
                        </a:rPr>
                        <a:t>6</a:t>
                      </a:r>
                    </a:p>
                  </a:txBody>
                  <a:tcPr marL="99060" marR="9906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99060" marR="9906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Comic Sans MS" pitchFamily="66" charset="0"/>
                          <a:cs typeface="Angsana New" pitchFamily="18" charset="-34"/>
                        </a:rPr>
                        <a:t>Q</a:t>
                      </a:r>
                      <a:endParaRPr kumimoji="0" lang="th-TH" sz="1600" b="0" i="0" u="none" strike="noStrike" cap="none" normalizeH="0" baseline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47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Comic Sans MS" pitchFamily="66" charset="0"/>
                          <a:cs typeface="Angsana New" pitchFamily="18" charset="-34"/>
                        </a:rPr>
                        <a:t>7</a:t>
                      </a:r>
                      <a:endParaRPr kumimoji="0" lang="th-TH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663300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99060" marR="9906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Comic Sans MS" pitchFamily="66" charset="0"/>
                          <a:cs typeface="Angsana New" pitchFamily="18" charset="-34"/>
                        </a:rPr>
                        <a:t>Q</a:t>
                      </a:r>
                      <a:endParaRPr kumimoji="0" lang="th-TH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663300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99060" marR="9906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" name="Text Box 37"/>
          <p:cNvSpPr txBox="1">
            <a:spLocks noChangeArrowheads="1"/>
          </p:cNvSpPr>
          <p:nvPr/>
        </p:nvSpPr>
        <p:spPr bwMode="auto">
          <a:xfrm>
            <a:off x="1487489" y="980728"/>
            <a:ext cx="4800533" cy="33855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/>
              <a:t>Data Structure  1 :   C :</a:t>
            </a:r>
            <a:r>
              <a:rPr lang="en-US" sz="1600" b="1" dirty="0">
                <a:solidFill>
                  <a:srgbClr val="C00000"/>
                </a:solidFill>
              </a:rPr>
              <a:t> 2D array</a:t>
            </a:r>
            <a:r>
              <a:rPr lang="en-US" sz="1600" b="1" dirty="0"/>
              <a:t>,  </a:t>
            </a:r>
            <a:r>
              <a:rPr lang="en-US" sz="1600" b="1" dirty="0" err="1"/>
              <a:t>Pythhon</a:t>
            </a:r>
            <a:r>
              <a:rPr lang="en-US" sz="1600" b="1" dirty="0"/>
              <a:t> :</a:t>
            </a:r>
            <a:r>
              <a:rPr lang="en-US" sz="1600" b="1" dirty="0">
                <a:solidFill>
                  <a:srgbClr val="C00000"/>
                </a:solidFill>
              </a:rPr>
              <a:t> list of list </a:t>
            </a:r>
            <a:endParaRPr lang="th-TH" sz="1600" b="1" dirty="0">
              <a:solidFill>
                <a:srgbClr val="C00000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6973236" y="1682414"/>
          <a:ext cx="3783000" cy="738474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47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2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2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2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2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2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th-TH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itchFamily="34" charset="0"/>
                        <a:cs typeface="Angsana New" pitchFamily="18" charset="-34"/>
                      </a:endParaRPr>
                    </a:p>
                  </a:txBody>
                  <a:tcPr marL="99060" marR="99060" horzOverflow="overflow"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th-TH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  <a:cs typeface="Angsana New" pitchFamily="18" charset="-34"/>
                      </a:endParaRPr>
                    </a:p>
                  </a:txBody>
                  <a:tcPr marL="99060" marR="99060" horzOverflow="overflow"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th-TH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Calibri" pitchFamily="34" charset="0"/>
                        <a:cs typeface="Angsana New" pitchFamily="18" charset="-34"/>
                      </a:endParaRPr>
                    </a:p>
                  </a:txBody>
                  <a:tcPr marL="99060" marR="99060" horzOverflow="overflow"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th-TH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alibri" pitchFamily="34" charset="0"/>
                        <a:cs typeface="Angsana New" pitchFamily="18" charset="-34"/>
                      </a:endParaRPr>
                    </a:p>
                  </a:txBody>
                  <a:tcPr marL="99060" marR="99060" horzOverflow="overflow"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th-TH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Calibri" pitchFamily="34" charset="0"/>
                        <a:cs typeface="Angsana New" pitchFamily="18" charset="-34"/>
                      </a:endParaRPr>
                    </a:p>
                  </a:txBody>
                  <a:tcPr marL="99060" marR="99060" horzOverflow="overflow"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th-TH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ngsana New" pitchFamily="18" charset="-34"/>
                      </a:endParaRPr>
                    </a:p>
                  </a:txBody>
                  <a:tcPr marL="99060" marR="99060" horzOverflow="overflow"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th-TH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Calibri" pitchFamily="34" charset="0"/>
                        <a:cs typeface="Angsana New" pitchFamily="18" charset="-34"/>
                      </a:endParaRPr>
                    </a:p>
                  </a:txBody>
                  <a:tcPr marL="99060" marR="99060" horzOverflow="overflow"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th-TH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663300"/>
                        </a:solidFill>
                        <a:effectLst/>
                        <a:latin typeface="Calibri" pitchFamily="34" charset="0"/>
                        <a:cs typeface="Angsana New" pitchFamily="18" charset="-34"/>
                      </a:endParaRPr>
                    </a:p>
                  </a:txBody>
                  <a:tcPr marL="99060" marR="99060" horzOverflow="overflow"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23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th-TH" sz="14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th-TH" sz="14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th-TH" sz="14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  <a:endParaRPr lang="th-TH" sz="14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  <a:endParaRPr lang="th-TH" sz="14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  <a:endParaRPr lang="th-TH" sz="14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  <a:endParaRPr lang="th-TH" sz="14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  <a:endParaRPr lang="th-TH" sz="14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99060" marR="9906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3130965" y="1988842"/>
            <a:ext cx="521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33400" indent="-533400">
              <a:spcBef>
                <a:spcPct val="50000"/>
              </a:spcBef>
            </a:pPr>
            <a:r>
              <a:rPr lang="en-US" sz="1400" dirty="0">
                <a:solidFill>
                  <a:srgbClr val="0000FF"/>
                </a:solidFill>
              </a:rPr>
              <a:t>(0,3)</a:t>
            </a:r>
            <a:endParaRPr lang="th-TH" sz="1400" dirty="0">
              <a:solidFill>
                <a:srgbClr val="0000FF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194861" y="2492898"/>
            <a:ext cx="521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33400" indent="-533400">
              <a:spcBef>
                <a:spcPct val="50000"/>
              </a:spcBef>
            </a:pPr>
            <a:r>
              <a:rPr lang="en-US" sz="1400" dirty="0">
                <a:solidFill>
                  <a:srgbClr val="FF00FF"/>
                </a:solidFill>
              </a:rPr>
              <a:t>(1,1)</a:t>
            </a:r>
            <a:endParaRPr lang="th-TH" sz="1400" dirty="0">
              <a:solidFill>
                <a:srgbClr val="FF00FF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565140" y="2994221"/>
            <a:ext cx="521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33400" indent="-533400">
              <a:spcBef>
                <a:spcPct val="50000"/>
              </a:spcBef>
            </a:pPr>
            <a:r>
              <a:rPr lang="en-US" sz="1400" dirty="0"/>
              <a:t>(2,6)</a:t>
            </a:r>
            <a:endParaRPr lang="th-TH" sz="1400" dirty="0"/>
          </a:p>
        </p:txBody>
      </p:sp>
      <p:sp>
        <p:nvSpPr>
          <p:cNvPr id="17" name="Rectangle 16"/>
          <p:cNvSpPr/>
          <p:nvPr/>
        </p:nvSpPr>
        <p:spPr>
          <a:xfrm>
            <a:off x="2644235" y="3528720"/>
            <a:ext cx="521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33400" indent="-533400">
              <a:spcBef>
                <a:spcPct val="50000"/>
              </a:spcBef>
            </a:pPr>
            <a:r>
              <a:rPr lang="en-US" sz="1400" dirty="0"/>
              <a:t>(3,2)</a:t>
            </a:r>
            <a:endParaRPr lang="th-TH" sz="1400" dirty="0"/>
          </a:p>
        </p:txBody>
      </p:sp>
      <p:sp>
        <p:nvSpPr>
          <p:cNvPr id="18" name="Rectangle 17"/>
          <p:cNvSpPr/>
          <p:nvPr/>
        </p:nvSpPr>
        <p:spPr>
          <a:xfrm>
            <a:off x="4097088" y="4002333"/>
            <a:ext cx="521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33400" indent="-533400">
              <a:spcBef>
                <a:spcPct val="50000"/>
              </a:spcBef>
            </a:pPr>
            <a:r>
              <a:rPr lang="en-US" sz="1400" dirty="0"/>
              <a:t>(6,5)</a:t>
            </a:r>
            <a:endParaRPr lang="th-TH" sz="1400" dirty="0"/>
          </a:p>
        </p:txBody>
      </p:sp>
      <p:sp>
        <p:nvSpPr>
          <p:cNvPr id="19" name="Rectangle 18"/>
          <p:cNvSpPr/>
          <p:nvPr/>
        </p:nvSpPr>
        <p:spPr>
          <a:xfrm>
            <a:off x="5063211" y="4503232"/>
            <a:ext cx="521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33400" indent="-533400">
              <a:spcBef>
                <a:spcPct val="50000"/>
              </a:spcBef>
            </a:pPr>
            <a:r>
              <a:rPr lang="en-US" sz="1400" dirty="0"/>
              <a:t>(5,7)</a:t>
            </a:r>
            <a:endParaRPr lang="th-TH" sz="1400" dirty="0"/>
          </a:p>
        </p:txBody>
      </p:sp>
      <p:sp>
        <p:nvSpPr>
          <p:cNvPr id="20" name="Rectangle 19"/>
          <p:cNvSpPr/>
          <p:nvPr/>
        </p:nvSpPr>
        <p:spPr>
          <a:xfrm>
            <a:off x="3599017" y="5021143"/>
            <a:ext cx="521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33400" indent="-533400">
              <a:spcBef>
                <a:spcPct val="50000"/>
              </a:spcBef>
            </a:pPr>
            <a:r>
              <a:rPr lang="en-US" sz="1400" dirty="0"/>
              <a:t>(6,4)</a:t>
            </a:r>
            <a:endParaRPr lang="th-TH" sz="1400" dirty="0"/>
          </a:p>
        </p:txBody>
      </p:sp>
      <p:sp>
        <p:nvSpPr>
          <p:cNvPr id="21" name="Rectangle 20"/>
          <p:cNvSpPr/>
          <p:nvPr/>
        </p:nvSpPr>
        <p:spPr>
          <a:xfrm>
            <a:off x="1675756" y="5538718"/>
            <a:ext cx="5373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33400" indent="-533400">
              <a:spcBef>
                <a:spcPct val="50000"/>
              </a:spcBef>
            </a:pPr>
            <a:r>
              <a:rPr lang="en-US" sz="1600" dirty="0"/>
              <a:t>(</a:t>
            </a:r>
            <a:r>
              <a:rPr lang="en-US" sz="1400" dirty="0"/>
              <a:t>7,0</a:t>
            </a:r>
            <a:r>
              <a:rPr lang="en-US" sz="1600" dirty="0"/>
              <a:t>)</a:t>
            </a:r>
            <a:endParaRPr lang="th-TH" sz="1600" dirty="0"/>
          </a:p>
        </p:txBody>
      </p:sp>
      <p:sp>
        <p:nvSpPr>
          <p:cNvPr id="22" name="Rectangle 21"/>
          <p:cNvSpPr/>
          <p:nvPr/>
        </p:nvSpPr>
        <p:spPr>
          <a:xfrm>
            <a:off x="6920865" y="2297874"/>
            <a:ext cx="521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33400" indent="-533400">
              <a:spcBef>
                <a:spcPct val="50000"/>
              </a:spcBef>
            </a:pPr>
            <a:r>
              <a:rPr lang="en-US" sz="1400" dirty="0">
                <a:solidFill>
                  <a:srgbClr val="0000FF"/>
                </a:solidFill>
              </a:rPr>
              <a:t>(0,3)</a:t>
            </a:r>
            <a:endParaRPr lang="th-TH" sz="1400" dirty="0">
              <a:solidFill>
                <a:srgbClr val="0000FF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388917" y="2297874"/>
            <a:ext cx="521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33400" indent="-533400">
              <a:spcBef>
                <a:spcPct val="50000"/>
              </a:spcBef>
            </a:pPr>
            <a:r>
              <a:rPr lang="en-US" sz="1400" dirty="0">
                <a:solidFill>
                  <a:srgbClr val="FF00FF"/>
                </a:solidFill>
              </a:rPr>
              <a:t>(1,1)</a:t>
            </a:r>
            <a:endParaRPr lang="th-TH" sz="1400" dirty="0">
              <a:solidFill>
                <a:srgbClr val="FF00FF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856969" y="2297874"/>
            <a:ext cx="521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33400" indent="-533400">
              <a:spcBef>
                <a:spcPct val="50000"/>
              </a:spcBef>
            </a:pPr>
            <a:r>
              <a:rPr lang="en-US" sz="1400" dirty="0"/>
              <a:t>(2,6)</a:t>
            </a:r>
            <a:endParaRPr lang="th-TH" sz="1400" dirty="0"/>
          </a:p>
        </p:txBody>
      </p:sp>
      <p:sp>
        <p:nvSpPr>
          <p:cNvPr id="25" name="Rectangle 24"/>
          <p:cNvSpPr/>
          <p:nvPr/>
        </p:nvSpPr>
        <p:spPr>
          <a:xfrm>
            <a:off x="8325021" y="2297874"/>
            <a:ext cx="521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33400" indent="-533400">
              <a:spcBef>
                <a:spcPct val="50000"/>
              </a:spcBef>
            </a:pPr>
            <a:r>
              <a:rPr lang="en-US" sz="1400" dirty="0"/>
              <a:t>(3,2)</a:t>
            </a:r>
            <a:endParaRPr lang="th-TH" sz="1400" dirty="0"/>
          </a:p>
        </p:txBody>
      </p:sp>
      <p:sp>
        <p:nvSpPr>
          <p:cNvPr id="26" name="Rectangle 25"/>
          <p:cNvSpPr/>
          <p:nvPr/>
        </p:nvSpPr>
        <p:spPr>
          <a:xfrm>
            <a:off x="8793073" y="2297874"/>
            <a:ext cx="521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33400" indent="-533400">
              <a:spcBef>
                <a:spcPct val="50000"/>
              </a:spcBef>
            </a:pPr>
            <a:r>
              <a:rPr lang="en-US" sz="1400" dirty="0"/>
              <a:t>(6,5)</a:t>
            </a:r>
            <a:endParaRPr lang="th-TH" sz="1400" dirty="0"/>
          </a:p>
        </p:txBody>
      </p:sp>
      <p:sp>
        <p:nvSpPr>
          <p:cNvPr id="27" name="Rectangle 26"/>
          <p:cNvSpPr/>
          <p:nvPr/>
        </p:nvSpPr>
        <p:spPr>
          <a:xfrm>
            <a:off x="9261125" y="2297874"/>
            <a:ext cx="521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33400" indent="-533400">
              <a:spcBef>
                <a:spcPct val="50000"/>
              </a:spcBef>
            </a:pPr>
            <a:r>
              <a:rPr lang="en-US" sz="1400" dirty="0"/>
              <a:t>(5,7)</a:t>
            </a:r>
            <a:endParaRPr lang="th-TH" sz="1400" dirty="0"/>
          </a:p>
        </p:txBody>
      </p:sp>
      <p:sp>
        <p:nvSpPr>
          <p:cNvPr id="28" name="Rectangle 27"/>
          <p:cNvSpPr/>
          <p:nvPr/>
        </p:nvSpPr>
        <p:spPr>
          <a:xfrm>
            <a:off x="9729177" y="2297874"/>
            <a:ext cx="521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33400" indent="-533400">
              <a:spcBef>
                <a:spcPct val="50000"/>
              </a:spcBef>
            </a:pPr>
            <a:r>
              <a:rPr lang="en-US" sz="1400" dirty="0"/>
              <a:t>(6,4)</a:t>
            </a:r>
            <a:endParaRPr lang="th-TH" sz="1400" dirty="0"/>
          </a:p>
        </p:txBody>
      </p:sp>
      <p:sp>
        <p:nvSpPr>
          <p:cNvPr id="29" name="Rectangle 28"/>
          <p:cNvSpPr/>
          <p:nvPr/>
        </p:nvSpPr>
        <p:spPr>
          <a:xfrm>
            <a:off x="10239194" y="2269297"/>
            <a:ext cx="5373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33400" indent="-533400">
              <a:spcBef>
                <a:spcPct val="50000"/>
              </a:spcBef>
            </a:pPr>
            <a:r>
              <a:rPr lang="en-US" sz="1600" dirty="0"/>
              <a:t>(</a:t>
            </a:r>
            <a:r>
              <a:rPr lang="en-US" sz="1400" dirty="0"/>
              <a:t>7,0</a:t>
            </a:r>
            <a:r>
              <a:rPr lang="en-US" sz="1600" dirty="0"/>
              <a:t>)</a:t>
            </a:r>
            <a:endParaRPr lang="th-TH" sz="1600" dirty="0"/>
          </a:p>
        </p:txBody>
      </p:sp>
      <p:sp>
        <p:nvSpPr>
          <p:cNvPr id="31" name="Rectangle 30"/>
          <p:cNvSpPr/>
          <p:nvPr/>
        </p:nvSpPr>
        <p:spPr>
          <a:xfrm>
            <a:off x="5705958" y="3068960"/>
            <a:ext cx="2478275" cy="3308598"/>
          </a:xfrm>
          <a:prstGeom prst="rect">
            <a:avLst/>
          </a:prstGeom>
          <a:noFill/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B050"/>
                </a:solidFill>
              </a:rPr>
              <a:t>#Python </a:t>
            </a:r>
            <a:r>
              <a:rPr lang="en-US" sz="1100" dirty="0">
                <a:solidFill>
                  <a:srgbClr val="0000FF"/>
                </a:solidFill>
              </a:rPr>
              <a:t>list of list</a:t>
            </a:r>
          </a:p>
          <a:p>
            <a:r>
              <a:rPr lang="en-US" sz="1100" dirty="0">
                <a:latin typeface="Courier New" pitchFamily="49" charset="0"/>
                <a:cs typeface="Courier New" pitchFamily="49" charset="0"/>
              </a:rPr>
              <a:t>board = [[0,0,0,0,0,0,0,0],</a:t>
            </a:r>
          </a:p>
          <a:p>
            <a:r>
              <a:rPr lang="en-US" sz="1100" dirty="0">
                <a:latin typeface="Courier New" pitchFamily="49" charset="0"/>
                <a:cs typeface="Courier New" pitchFamily="49" charset="0"/>
              </a:rPr>
              <a:t>         [0,0,0,0,0,0,0,0],</a:t>
            </a:r>
            <a:endParaRPr lang="th-TH" sz="11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100" dirty="0">
                <a:latin typeface="Courier New" pitchFamily="49" charset="0"/>
                <a:cs typeface="Courier New" pitchFamily="49" charset="0"/>
              </a:rPr>
              <a:t>         [0,0,0,0,0,0,0,0],</a:t>
            </a:r>
            <a:endParaRPr lang="th-TH" sz="11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100" dirty="0">
                <a:latin typeface="Courier New" pitchFamily="49" charset="0"/>
                <a:cs typeface="Courier New" pitchFamily="49" charset="0"/>
              </a:rPr>
              <a:t>         [0,0,0,0,0,0,0,0],</a:t>
            </a:r>
            <a:endParaRPr lang="th-TH" sz="11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100" dirty="0">
                <a:latin typeface="Courier New" pitchFamily="49" charset="0"/>
                <a:cs typeface="Courier New" pitchFamily="49" charset="0"/>
              </a:rPr>
              <a:t>         [0,0,0,0,0,0,0,0],</a:t>
            </a:r>
            <a:endParaRPr lang="th-TH" sz="11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100" dirty="0">
                <a:latin typeface="Courier New" pitchFamily="49" charset="0"/>
                <a:cs typeface="Courier New" pitchFamily="49" charset="0"/>
              </a:rPr>
              <a:t>         [0,0,0,0,0,0,0,0],</a:t>
            </a:r>
            <a:endParaRPr lang="th-TH" sz="11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100" dirty="0">
                <a:latin typeface="Courier New" pitchFamily="49" charset="0"/>
                <a:cs typeface="Courier New" pitchFamily="49" charset="0"/>
              </a:rPr>
              <a:t>         [0,0,0,0,0,0,0,0],</a:t>
            </a:r>
            <a:endParaRPr lang="th-TH" sz="11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100" dirty="0">
                <a:latin typeface="Courier New" pitchFamily="49" charset="0"/>
                <a:cs typeface="Courier New" pitchFamily="49" charset="0"/>
              </a:rPr>
              <a:t>         [0,0,0,0,0,0,0,0]]</a:t>
            </a:r>
            <a:endParaRPr lang="th-TH" sz="1100" dirty="0">
              <a:latin typeface="Courier New" pitchFamily="49" charset="0"/>
            </a:endParaRPr>
          </a:p>
          <a:p>
            <a:r>
              <a:rPr lang="en-US" sz="1100" dirty="0">
                <a:latin typeface="Courier New" pitchFamily="49" charset="0"/>
                <a:cs typeface="Courier New" pitchFamily="49" charset="0"/>
              </a:rPr>
              <a:t>board[0][3] = </a:t>
            </a:r>
            <a:r>
              <a:rPr lang="en-US" sz="11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  <a:p>
            <a:r>
              <a:rPr lang="en-US" sz="1100" dirty="0">
                <a:latin typeface="Courier New" pitchFamily="49" charset="0"/>
                <a:cs typeface="Courier New" pitchFamily="49" charset="0"/>
              </a:rPr>
              <a:t>board[1][1] = </a:t>
            </a:r>
            <a:r>
              <a:rPr lang="en-US" sz="1100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  <a:p>
            <a:r>
              <a:rPr lang="en-US" sz="1100" dirty="0">
                <a:solidFill>
                  <a:srgbClr val="00B050"/>
                </a:solidFill>
                <a:cs typeface="TH SarabunPSK" pitchFamily="34" charset="-34"/>
              </a:rPr>
              <a:t>#. . .</a:t>
            </a:r>
          </a:p>
          <a:p>
            <a:r>
              <a:rPr lang="en-US" sz="1100" b="1" dirty="0">
                <a:solidFill>
                  <a:schemeClr val="tx1"/>
                </a:solidFill>
                <a:cs typeface="TH SarabunPSK" pitchFamily="34" charset="-34"/>
              </a:rPr>
              <a:t>l = [[1,2,3],[4,5,6]]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</a:rPr>
              <a:t>for</a:t>
            </a:r>
            <a:r>
              <a:rPr lang="en-US" sz="1100" dirty="0">
                <a:solidFill>
                  <a:srgbClr val="0070C0"/>
                </a:solidFill>
              </a:rPr>
              <a:t> </a:t>
            </a:r>
            <a:r>
              <a:rPr lang="en-US" sz="1100" dirty="0">
                <a:solidFill>
                  <a:schemeClr val="tx1"/>
                </a:solidFill>
              </a:rPr>
              <a:t>ele1</a:t>
            </a:r>
            <a:r>
              <a:rPr lang="en-US" sz="1100" dirty="0">
                <a:solidFill>
                  <a:srgbClr val="0070C0"/>
                </a:solidFill>
              </a:rPr>
              <a:t> </a:t>
            </a:r>
            <a:r>
              <a:rPr lang="en-US" sz="1100" dirty="0">
                <a:solidFill>
                  <a:srgbClr val="00B0F0"/>
                </a:solidFill>
              </a:rPr>
              <a:t>in</a:t>
            </a:r>
            <a:r>
              <a:rPr lang="en-US" sz="1100" dirty="0">
                <a:solidFill>
                  <a:srgbClr val="0070C0"/>
                </a:solidFill>
              </a:rPr>
              <a:t> l: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solidFill>
                  <a:srgbClr val="0070C0"/>
                </a:solidFill>
              </a:rPr>
              <a:t>    </a:t>
            </a:r>
            <a:r>
              <a:rPr lang="en-US" sz="1100" dirty="0">
                <a:solidFill>
                  <a:srgbClr val="00B0F0"/>
                </a:solidFill>
              </a:rPr>
              <a:t>for</a:t>
            </a:r>
            <a:r>
              <a:rPr lang="en-US" sz="1100" dirty="0">
                <a:solidFill>
                  <a:srgbClr val="0070C0"/>
                </a:solidFill>
              </a:rPr>
              <a:t> </a:t>
            </a:r>
            <a:r>
              <a:rPr lang="en-US" sz="1100" dirty="0">
                <a:solidFill>
                  <a:srgbClr val="7030A0"/>
                </a:solidFill>
              </a:rPr>
              <a:t>ele2</a:t>
            </a:r>
            <a:r>
              <a:rPr lang="en-US" sz="1100" dirty="0">
                <a:solidFill>
                  <a:srgbClr val="0070C0"/>
                </a:solidFill>
              </a:rPr>
              <a:t> </a:t>
            </a:r>
            <a:r>
              <a:rPr lang="en-US" sz="1100" dirty="0">
                <a:solidFill>
                  <a:srgbClr val="00B0F0"/>
                </a:solidFill>
              </a:rPr>
              <a:t>in</a:t>
            </a:r>
            <a:r>
              <a:rPr lang="en-US" sz="1100" dirty="0">
                <a:solidFill>
                  <a:srgbClr val="0070C0"/>
                </a:solidFill>
              </a:rPr>
              <a:t> </a:t>
            </a:r>
            <a:r>
              <a:rPr lang="en-US" sz="1100" dirty="0">
                <a:solidFill>
                  <a:schemeClr val="tx1"/>
                </a:solidFill>
              </a:rPr>
              <a:t>ele1</a:t>
            </a:r>
            <a:r>
              <a:rPr lang="en-US" sz="1100" dirty="0">
                <a:solidFill>
                  <a:srgbClr val="0070C0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solidFill>
                  <a:srgbClr val="0070C0"/>
                </a:solidFill>
              </a:rPr>
              <a:t>        print(</a:t>
            </a:r>
            <a:r>
              <a:rPr lang="en-US" sz="1100" dirty="0">
                <a:solidFill>
                  <a:srgbClr val="7030A0"/>
                </a:solidFill>
              </a:rPr>
              <a:t>ele2</a:t>
            </a:r>
            <a:r>
              <a:rPr lang="en-US" sz="1100" dirty="0">
                <a:solidFill>
                  <a:srgbClr val="0070C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endParaRPr lang="en-US" sz="1100" dirty="0">
              <a:solidFill>
                <a:srgbClr val="0070C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328248" y="3068961"/>
            <a:ext cx="2376264" cy="3308598"/>
          </a:xfrm>
          <a:prstGeom prst="rect">
            <a:avLst/>
          </a:prstGeom>
          <a:noFill/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B050"/>
                </a:solidFill>
              </a:rPr>
              <a:t>#Python </a:t>
            </a:r>
            <a:r>
              <a:rPr lang="en-US" sz="1100" dirty="0">
                <a:solidFill>
                  <a:srgbClr val="0000FF"/>
                </a:solidFill>
              </a:rPr>
              <a:t>list</a:t>
            </a:r>
          </a:p>
          <a:p>
            <a:r>
              <a:rPr lang="en-US" sz="1100" dirty="0"/>
              <a:t>b </a:t>
            </a:r>
            <a:r>
              <a:rPr lang="en-US" sz="1100" dirty="0">
                <a:sym typeface="Wingdings" pitchFamily="2" charset="2"/>
              </a:rPr>
              <a:t>= </a:t>
            </a:r>
            <a:r>
              <a:rPr lang="en-US" sz="1100" dirty="0"/>
              <a:t>[-1,-1,-1,-1,-1,-1,-1,-1]</a:t>
            </a:r>
            <a:endParaRPr lang="th-TH" sz="1100" dirty="0"/>
          </a:p>
          <a:p>
            <a:endParaRPr lang="en-US" sz="1100" dirty="0"/>
          </a:p>
          <a:p>
            <a:r>
              <a:rPr lang="en-US" sz="1100" dirty="0"/>
              <a:t>b[0] = 3</a:t>
            </a:r>
          </a:p>
          <a:p>
            <a:r>
              <a:rPr lang="en-US" sz="1100" dirty="0"/>
              <a:t>b[1] = 1</a:t>
            </a:r>
          </a:p>
          <a:p>
            <a:r>
              <a:rPr lang="en-US" sz="1100" dirty="0"/>
              <a:t>b[2] = 6</a:t>
            </a:r>
          </a:p>
          <a:p>
            <a:r>
              <a:rPr lang="en-US" sz="1100" dirty="0"/>
              <a:t>b[3] = 2</a:t>
            </a:r>
          </a:p>
          <a:p>
            <a:r>
              <a:rPr lang="en-US" sz="1100" dirty="0"/>
              <a:t>b[4] = 5</a:t>
            </a:r>
          </a:p>
          <a:p>
            <a:r>
              <a:rPr lang="en-US" sz="1100" dirty="0"/>
              <a:t>b[5] = 7</a:t>
            </a:r>
          </a:p>
          <a:p>
            <a:r>
              <a:rPr lang="en-US" sz="1100" dirty="0"/>
              <a:t>b[6] = 4</a:t>
            </a:r>
          </a:p>
          <a:p>
            <a:r>
              <a:rPr lang="en-US" sz="1100" dirty="0"/>
              <a:t>b[7] = 0</a:t>
            </a:r>
          </a:p>
          <a:p>
            <a:endParaRPr lang="en-US" sz="1100" dirty="0">
              <a:solidFill>
                <a:srgbClr val="0000FF"/>
              </a:solidFill>
            </a:endParaRPr>
          </a:p>
          <a:p>
            <a:r>
              <a:rPr lang="en-US" sz="1100" dirty="0">
                <a:solidFill>
                  <a:srgbClr val="0000FF"/>
                </a:solidFill>
              </a:rPr>
              <a:t>for</a:t>
            </a:r>
            <a:r>
              <a:rPr lang="en-US" sz="1100" dirty="0"/>
              <a:t> </a:t>
            </a:r>
            <a:r>
              <a:rPr lang="en-US" sz="1100" dirty="0" err="1"/>
              <a:t>ele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00FF"/>
                </a:solidFill>
              </a:rPr>
              <a:t>in</a:t>
            </a:r>
            <a:r>
              <a:rPr lang="en-US" sz="1100" dirty="0"/>
              <a:t> b:</a:t>
            </a:r>
          </a:p>
          <a:p>
            <a:r>
              <a:rPr lang="en-US" sz="1100" dirty="0"/>
              <a:t>    print(</a:t>
            </a:r>
            <a:r>
              <a:rPr lang="en-US" sz="1100" dirty="0" err="1"/>
              <a:t>ele</a:t>
            </a:r>
            <a:r>
              <a:rPr lang="en-US" sz="1100" dirty="0"/>
              <a:t>)</a:t>
            </a:r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r>
              <a:rPr lang="en-US" sz="1100" dirty="0"/>
              <a:t>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571498" y="2026459"/>
            <a:ext cx="1716191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403807" y="1574376"/>
            <a:ext cx="0" cy="27432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9768408" y="5272937"/>
            <a:ext cx="36004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accent6">
                    <a:lumMod val="75000"/>
                  </a:schemeClr>
                </a:solidFill>
              </a:rPr>
              <a:t>3</a:t>
            </a:r>
          </a:p>
          <a:p>
            <a:r>
              <a:rPr lang="en-US" sz="800" dirty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  <a:p>
            <a:r>
              <a:rPr lang="en-US" sz="800" dirty="0">
                <a:solidFill>
                  <a:schemeClr val="accent6">
                    <a:lumMod val="75000"/>
                  </a:schemeClr>
                </a:solidFill>
              </a:rPr>
              <a:t>6</a:t>
            </a:r>
          </a:p>
          <a:p>
            <a:r>
              <a:rPr lang="en-US" sz="800" dirty="0">
                <a:solidFill>
                  <a:schemeClr val="accent6">
                    <a:lumMod val="75000"/>
                  </a:schemeClr>
                </a:solidFill>
              </a:rPr>
              <a:t>2</a:t>
            </a:r>
          </a:p>
          <a:p>
            <a:r>
              <a:rPr lang="en-US" sz="800" dirty="0">
                <a:solidFill>
                  <a:schemeClr val="accent6">
                    <a:lumMod val="75000"/>
                  </a:schemeClr>
                </a:solidFill>
              </a:rPr>
              <a:t>5</a:t>
            </a:r>
          </a:p>
          <a:p>
            <a:r>
              <a:rPr lang="en-US" sz="800" dirty="0">
                <a:solidFill>
                  <a:schemeClr val="accent6">
                    <a:lumMod val="75000"/>
                  </a:schemeClr>
                </a:solidFill>
              </a:rPr>
              <a:t>7</a:t>
            </a:r>
          </a:p>
          <a:p>
            <a:r>
              <a:rPr lang="en-US" sz="800" dirty="0"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  <a:p>
            <a:r>
              <a:rPr lang="en-US" sz="800" dirty="0">
                <a:solidFill>
                  <a:schemeClr val="accent6">
                    <a:lumMod val="75000"/>
                  </a:schemeClr>
                </a:solidFill>
              </a:rPr>
              <a:t>0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6168008" y="5263100"/>
            <a:ext cx="1512168" cy="338554"/>
            <a:chOff x="5025008" y="5263100"/>
            <a:chExt cx="1512168" cy="338554"/>
          </a:xfrm>
        </p:grpSpPr>
        <p:sp>
          <p:nvSpPr>
            <p:cNvPr id="35" name="Freeform 34"/>
            <p:cNvSpPr/>
            <p:nvPr/>
          </p:nvSpPr>
          <p:spPr>
            <a:xfrm>
              <a:off x="5025008" y="5315314"/>
              <a:ext cx="971504" cy="84392"/>
            </a:xfrm>
            <a:custGeom>
              <a:avLst/>
              <a:gdLst>
                <a:gd name="connsiteX0" fmla="*/ 0 w 1328400"/>
                <a:gd name="connsiteY0" fmla="*/ 185400 h 185400"/>
                <a:gd name="connsiteX1" fmla="*/ 684000 w 1328400"/>
                <a:gd name="connsiteY1" fmla="*/ 5400 h 185400"/>
                <a:gd name="connsiteX2" fmla="*/ 1328400 w 1328400"/>
                <a:gd name="connsiteY2" fmla="*/ 153000 h 18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28400" h="185400">
                  <a:moveTo>
                    <a:pt x="0" y="185400"/>
                  </a:moveTo>
                  <a:cubicBezTo>
                    <a:pt x="231300" y="98100"/>
                    <a:pt x="462600" y="10800"/>
                    <a:pt x="684000" y="5400"/>
                  </a:cubicBezTo>
                  <a:cubicBezTo>
                    <a:pt x="905400" y="0"/>
                    <a:pt x="1116900" y="76500"/>
                    <a:pt x="1328400" y="153000"/>
                  </a:cubicBezTo>
                </a:path>
              </a:pathLst>
            </a:cu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940422" y="5263100"/>
              <a:ext cx="59675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>
                  <a:solidFill>
                    <a:srgbClr val="0000FF"/>
                  </a:solidFill>
                  <a:cs typeface="TH SarabunPSK" pitchFamily="34" charset="-34"/>
                </a:rPr>
                <a:t>[1, 2, 3]</a:t>
              </a:r>
            </a:p>
            <a:p>
              <a:r>
                <a:rPr lang="en-US" sz="800" dirty="0">
                  <a:solidFill>
                    <a:srgbClr val="C00000"/>
                  </a:solidFill>
                  <a:cs typeface="TH SarabunPSK" pitchFamily="34" charset="-34"/>
                </a:rPr>
                <a:t>[4, 5, 6]</a:t>
              </a:r>
              <a:endParaRPr lang="th-TH" sz="8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672064" y="5517233"/>
            <a:ext cx="1676874" cy="830997"/>
            <a:chOff x="5529064" y="5517232"/>
            <a:chExt cx="1676874" cy="830997"/>
          </a:xfrm>
        </p:grpSpPr>
        <p:sp>
          <p:nvSpPr>
            <p:cNvPr id="41" name="Rectangle 40"/>
            <p:cNvSpPr/>
            <p:nvPr/>
          </p:nvSpPr>
          <p:spPr>
            <a:xfrm>
              <a:off x="6609184" y="5517232"/>
              <a:ext cx="59675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>
                  <a:solidFill>
                    <a:srgbClr val="0000FF"/>
                  </a:solidFill>
                  <a:cs typeface="TH SarabunPSK" pitchFamily="34" charset="-34"/>
                </a:rPr>
                <a:t>1</a:t>
              </a:r>
            </a:p>
            <a:p>
              <a:r>
                <a:rPr lang="en-US" sz="800" dirty="0">
                  <a:solidFill>
                    <a:srgbClr val="0000FF"/>
                  </a:solidFill>
                  <a:cs typeface="TH SarabunPSK" pitchFamily="34" charset="-34"/>
                </a:rPr>
                <a:t>2</a:t>
              </a:r>
            </a:p>
            <a:p>
              <a:r>
                <a:rPr lang="en-US" sz="800" dirty="0">
                  <a:solidFill>
                    <a:srgbClr val="0000FF"/>
                  </a:solidFill>
                  <a:cs typeface="TH SarabunPSK" pitchFamily="34" charset="-34"/>
                </a:rPr>
                <a:t>3</a:t>
              </a:r>
            </a:p>
            <a:p>
              <a:r>
                <a:rPr lang="en-US" sz="800" dirty="0">
                  <a:solidFill>
                    <a:srgbClr val="C00000"/>
                  </a:solidFill>
                  <a:cs typeface="TH SarabunPSK" pitchFamily="34" charset="-34"/>
                </a:rPr>
                <a:t>4</a:t>
              </a:r>
            </a:p>
            <a:p>
              <a:r>
                <a:rPr lang="en-US" sz="800" dirty="0">
                  <a:solidFill>
                    <a:srgbClr val="C00000"/>
                  </a:solidFill>
                  <a:cs typeface="TH SarabunPSK" pitchFamily="34" charset="-34"/>
                </a:rPr>
                <a:t>5</a:t>
              </a:r>
            </a:p>
            <a:p>
              <a:r>
                <a:rPr lang="en-US" sz="800" dirty="0">
                  <a:solidFill>
                    <a:srgbClr val="C00000"/>
                  </a:solidFill>
                  <a:cs typeface="TH SarabunPSK" pitchFamily="34" charset="-34"/>
                </a:rPr>
                <a:t>6</a:t>
              </a: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5529064" y="5949280"/>
              <a:ext cx="936104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Left Brace 43"/>
            <p:cNvSpPr/>
            <p:nvPr/>
          </p:nvSpPr>
          <p:spPr>
            <a:xfrm>
              <a:off x="6491418" y="5619865"/>
              <a:ext cx="144016" cy="648072"/>
            </a:xfrm>
            <a:prstGeom prst="leftBrac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cxnSp>
        <p:nvCxnSpPr>
          <p:cNvPr id="48" name="Straight Arrow Connector 47"/>
          <p:cNvCxnSpPr/>
          <p:nvPr/>
        </p:nvCxnSpPr>
        <p:spPr>
          <a:xfrm>
            <a:off x="9408368" y="5385137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9942869" y="3229007"/>
            <a:ext cx="745717" cy="26161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none">
            <a:spAutoFit/>
          </a:bodyPr>
          <a:lstStyle/>
          <a:p>
            <a:pPr lvl="0"/>
            <a:r>
              <a:rPr lang="en-US" sz="1100" b="1" dirty="0">
                <a:solidFill>
                  <a:srgbClr val="C00000"/>
                </a:solidFill>
              </a:rPr>
              <a:t>b = [-1]*8</a:t>
            </a:r>
          </a:p>
        </p:txBody>
      </p:sp>
    </p:spTree>
    <p:extLst>
      <p:ext uri="{BB962C8B-B14F-4D97-AF65-F5344CB8AC3E}">
        <p14:creationId xmlns:p14="http://schemas.microsoft.com/office/powerpoint/2010/main" val="4020031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 animBg="1"/>
      <p:bldP spid="12" grpId="0" animBg="1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1" grpId="0" animBg="1"/>
      <p:bldP spid="32" grpId="0" animBg="1"/>
      <p:bldP spid="38" grpId="0"/>
      <p:bldP spid="5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1183</TotalTime>
  <Words>836</Words>
  <Application>Microsoft Office PowerPoint</Application>
  <PresentationFormat>Widescreen</PresentationFormat>
  <Paragraphs>221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Comic Sans MS</vt:lpstr>
      <vt:lpstr>Courier New</vt:lpstr>
      <vt:lpstr>TH Sarabun New</vt:lpstr>
      <vt:lpstr>TH SarabunPSK</vt:lpstr>
      <vt:lpstr>Wingdings</vt:lpstr>
      <vt:lpstr>Office Theme</vt:lpstr>
      <vt:lpstr>Data Structures &amp; Algorithms Using Python</vt:lpstr>
      <vt:lpstr>Main Course Material : www.ce.kmitl.ac.th</vt:lpstr>
      <vt:lpstr>Additional Text Book</vt:lpstr>
      <vt:lpstr>Additional Text Book</vt:lpstr>
      <vt:lpstr>1. Algorithm</vt:lpstr>
      <vt:lpstr>Algorithm 1 : Two coins at a time</vt:lpstr>
      <vt:lpstr>Algorithm 2 : Cutting Half</vt:lpstr>
      <vt:lpstr>Data Structure</vt:lpstr>
      <vt:lpstr>The Eight Queen Problem Data Structures</vt:lpstr>
      <vt:lpstr>Data Structures &amp; Algorithms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Thanapat Danpattanachaikul</cp:lastModifiedBy>
  <cp:revision>14</cp:revision>
  <dcterms:created xsi:type="dcterms:W3CDTF">2018-08-07T04:10:21Z</dcterms:created>
  <dcterms:modified xsi:type="dcterms:W3CDTF">2019-08-14T06:28:25Z</dcterms:modified>
</cp:coreProperties>
</file>