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21"/>
  </p:notesMasterIdLst>
  <p:handoutMasterIdLst>
    <p:handoutMasterId r:id="rId22"/>
  </p:handoutMasterIdLst>
  <p:sldIdLst>
    <p:sldId id="552" r:id="rId2"/>
    <p:sldId id="553" r:id="rId3"/>
    <p:sldId id="554" r:id="rId4"/>
    <p:sldId id="571" r:id="rId5"/>
    <p:sldId id="572" r:id="rId6"/>
    <p:sldId id="573" r:id="rId7"/>
    <p:sldId id="574" r:id="rId8"/>
    <p:sldId id="575" r:id="rId9"/>
    <p:sldId id="598" r:id="rId10"/>
    <p:sldId id="599" r:id="rId11"/>
    <p:sldId id="576" r:id="rId12"/>
    <p:sldId id="586" r:id="rId13"/>
    <p:sldId id="587" r:id="rId14"/>
    <p:sldId id="588" r:id="rId15"/>
    <p:sldId id="577" r:id="rId16"/>
    <p:sldId id="578" r:id="rId17"/>
    <p:sldId id="579" r:id="rId18"/>
    <p:sldId id="580" r:id="rId19"/>
    <p:sldId id="581" r:id="rId20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DE5"/>
    <a:srgbClr val="FFFFFF"/>
    <a:srgbClr val="DEE7D1"/>
    <a:srgbClr val="EFF3EA"/>
    <a:srgbClr val="F2F2F2"/>
    <a:srgbClr val="050D0D"/>
    <a:srgbClr val="DDF6FC"/>
    <a:srgbClr val="99C6CF"/>
    <a:srgbClr val="323436"/>
    <a:srgbClr val="E50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513" autoAdjust="0"/>
  </p:normalViewPr>
  <p:slideViewPr>
    <p:cSldViewPr>
      <p:cViewPr>
        <p:scale>
          <a:sx n="120" d="100"/>
          <a:sy n="120" d="100"/>
        </p:scale>
        <p:origin x="-44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2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69600-C328-4783-9101-B60C7E240C01}" type="datetimeFigureOut">
              <a:rPr lang="en-US" smtClean="0"/>
              <a:t>23-Apr-2019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014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4763" y="9371014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605F7-5910-4B0A-9C2B-7210CE1FF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21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1" cy="4933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33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DEE6D-5AD8-465D-B3CD-47F1EA1AF28F}" type="datetimeFigureOut">
              <a:rPr lang="en-US" smtClean="0"/>
              <a:t>23-Apr-2019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500"/>
            <a:ext cx="5388610" cy="44398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371285"/>
            <a:ext cx="2918831" cy="4933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1" cy="4933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303FC-9D7E-4056-98CE-E0BFECFF0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0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205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一つ目の内容をはじめます。まずは私のプロフィールです。</a:t>
            </a:r>
            <a:endParaRPr lang="en-US" altLang="ja-JP" sz="1400" b="0" kern="1200" dirty="0" smtClean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私は</a:t>
            </a:r>
            <a:r>
              <a:rPr lang="ja-JP" altLang="en-US" sz="1400" b="0" dirty="0" smtClean="0">
                <a:latin typeface="+mj-ea"/>
                <a:ea typeface="+mj-ea"/>
              </a:rPr>
              <a:t>スッタノン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と申します。</a:t>
            </a:r>
            <a:r>
              <a:rPr 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TMT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から来ました。今</a:t>
            </a:r>
            <a:r>
              <a:rPr 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3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3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歳です。</a:t>
            </a:r>
          </a:p>
          <a:p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今年の</a:t>
            </a:r>
            <a:r>
              <a:rPr 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月から流情改の</a:t>
            </a:r>
            <a:r>
              <a:rPr 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ICT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になりました。</a:t>
            </a:r>
            <a:endParaRPr lang="en-US" sz="1400" b="0" kern="1200" dirty="0" smtClean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TMT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では９年間カスタマーサービスマーケティング部で働いていました</a:t>
            </a:r>
            <a:r>
              <a:rPr lang="ja-JP" altLang="en-US" sz="1400" b="0" dirty="0" smtClean="0">
                <a:latin typeface="+mj-ea"/>
                <a:ea typeface="+mj-ea"/>
              </a:rPr>
              <a:t>。</a:t>
            </a:r>
            <a:endParaRPr lang="en-US" altLang="ja-JP" sz="1400" b="0" dirty="0" smtClean="0">
              <a:latin typeface="+mj-ea"/>
              <a:ea typeface="+mj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次は私の個人経歴です</a:t>
            </a:r>
            <a:r>
              <a:rPr lang="ja-JP" altLang="en-US" sz="1400" b="0" dirty="0" smtClean="0">
                <a:effectLst/>
                <a:latin typeface="+mj-ea"/>
                <a:ea typeface="+mj-ea"/>
              </a:rPr>
              <a:t>。</a:t>
            </a:r>
            <a:endParaRPr lang="en-US" altLang="ja-JP" sz="1400" b="0" dirty="0" smtClean="0">
              <a:effectLst/>
              <a:latin typeface="+mj-ea"/>
              <a:ea typeface="+mj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2005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年にチュラロンコン大学の</a:t>
            </a:r>
            <a:r>
              <a:rPr lang="ja-JP" altLang="en-US" sz="1400" b="0" dirty="0" smtClean="0">
                <a:latin typeface="+mj-ea"/>
                <a:ea typeface="+mj-ea"/>
              </a:rPr>
              <a:t>経済学部を卒業しました。</a:t>
            </a:r>
            <a:endParaRPr lang="en-US" sz="1400" b="0" dirty="0" smtClean="0">
              <a:latin typeface="+mj-ea"/>
              <a:ea typeface="+mj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その後、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TMT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に入社しました。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2005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年から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2010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年まで担当は、サービスｵﾍﾟﾚｰｼｮﾝ、販売店の標準評価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,TMC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の評価プログラムのための評価者は、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TSM-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コダワリと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TSM-Advanced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と呼ばれます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また、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2011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年から販売店の改善が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TOYOTA CARE21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と呼ばれます。</a:t>
            </a:r>
            <a:endParaRPr lang="en-US" altLang="ja-JP" sz="1400" b="0" kern="1200" dirty="0" smtClean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Hitotsumeno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naiyō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hajimemasu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Mazuwa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watashi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purofīrudesu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Watashi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suttanon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tomōshimasu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TMT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33-saidesu.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Kotoshi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1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tsuki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rujō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aratame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ICT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TMTde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9-nenkan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kasutamāsābisumāketingu-bu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hataraite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Tsugi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watashi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kojin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keirekidesu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2005-Nen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churaronkon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daigaku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keizaigakubu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sotsugyō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Sonogo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TMT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nyūsha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2005-Nen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2010-nen made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tantō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sābisuoperēshon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hanbai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-ten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hyōjun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hyōka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TMC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hyōka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puroguramu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tame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hyōka-sha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TSM -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kodawari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TSM -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adobansudo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yoba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remasu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2011-nen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hanbai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-ten no kaizen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toyota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kea 21 to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yoba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remasu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303FC-9D7E-4056-98CE-E0BFECFF06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89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205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Policy Delivery</a:t>
            </a:r>
            <a:r>
              <a:rPr lang="en-US" sz="105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th-TH" sz="105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การจัดส่งกรมธรรม์</a:t>
            </a:r>
            <a:endParaRPr lang="en-US" sz="105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303FC-9D7E-4056-98CE-E0BFECFF06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67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205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一つ目の内容をはじめます。まずは私のプロフィールです。</a:t>
            </a:r>
            <a:endParaRPr lang="en-US" altLang="ja-JP" sz="1400" b="0" kern="1200" dirty="0" smtClean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私は</a:t>
            </a:r>
            <a:r>
              <a:rPr lang="ja-JP" altLang="en-US" sz="1400" b="0" dirty="0" smtClean="0">
                <a:latin typeface="+mj-ea"/>
                <a:ea typeface="+mj-ea"/>
              </a:rPr>
              <a:t>スッタノン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と申します。</a:t>
            </a:r>
            <a:r>
              <a:rPr 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TMT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から来ました。今</a:t>
            </a:r>
            <a:r>
              <a:rPr 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3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3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歳です。</a:t>
            </a:r>
          </a:p>
          <a:p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今年の</a:t>
            </a:r>
            <a:r>
              <a:rPr 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月から流情改の</a:t>
            </a:r>
            <a:r>
              <a:rPr 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ICT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になりました。</a:t>
            </a:r>
            <a:endParaRPr lang="en-US" sz="1400" b="0" kern="1200" dirty="0" smtClean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TMT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では９年間カスタマーサービスマーケティング部で働いていました</a:t>
            </a:r>
            <a:r>
              <a:rPr lang="ja-JP" altLang="en-US" sz="1400" b="0" dirty="0" smtClean="0">
                <a:latin typeface="+mj-ea"/>
                <a:ea typeface="+mj-ea"/>
              </a:rPr>
              <a:t>。</a:t>
            </a:r>
            <a:endParaRPr lang="en-US" altLang="ja-JP" sz="1400" b="0" dirty="0" smtClean="0">
              <a:latin typeface="+mj-ea"/>
              <a:ea typeface="+mj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次は私の個人経歴です</a:t>
            </a:r>
            <a:r>
              <a:rPr lang="ja-JP" altLang="en-US" sz="1400" b="0" dirty="0" smtClean="0">
                <a:effectLst/>
                <a:latin typeface="+mj-ea"/>
                <a:ea typeface="+mj-ea"/>
              </a:rPr>
              <a:t>。</a:t>
            </a:r>
            <a:endParaRPr lang="en-US" altLang="ja-JP" sz="1400" b="0" dirty="0" smtClean="0">
              <a:effectLst/>
              <a:latin typeface="+mj-ea"/>
              <a:ea typeface="+mj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2005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年にチュラロンコン大学の</a:t>
            </a:r>
            <a:r>
              <a:rPr lang="ja-JP" altLang="en-US" sz="1400" b="0" dirty="0" smtClean="0">
                <a:latin typeface="+mj-ea"/>
                <a:ea typeface="+mj-ea"/>
              </a:rPr>
              <a:t>経済学部を卒業しました。</a:t>
            </a:r>
            <a:endParaRPr lang="en-US" sz="1400" b="0" dirty="0" smtClean="0">
              <a:latin typeface="+mj-ea"/>
              <a:ea typeface="+mj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その後、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TMT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に入社しました。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2005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年から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2010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年まで担当は、サービスｵﾍﾟﾚｰｼｮﾝ、販売店の標準評価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,TMC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の評価プログラムのための評価者は、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TSM-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コダワリと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TSM-Advanced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と呼ばれます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また、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2011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年から販売店の改善が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TOYOTA CARE21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と呼ばれます。</a:t>
            </a:r>
            <a:endParaRPr lang="en-US" altLang="ja-JP" sz="1400" b="0" kern="1200" dirty="0" smtClean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Hitotsumeno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naiyō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hajimemasu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Mazuwa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watashi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purofīrudesu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Watashi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suttanon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tomōshimasu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TMT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33-saidesu.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Kotoshi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1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tsuki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rujō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aratame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ICT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TMTde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9-nenkan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kasutamāsābisumāketingu-bu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hataraite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Tsugi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watashi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kojin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keirekidesu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2005-Nen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churaronkon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daigaku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keizaigakubu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sotsugyō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Sonogo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TMT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nyūsha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2005-Nen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2010-nen made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tantō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sābisuoperēshon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hanbai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-ten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hyōjun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hyōka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TMC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hyōka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puroguramu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tame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hyōka-sha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TSM -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kodawari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TSM -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adobansudo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yoba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remasu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2011-nen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hanbai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-ten no kaizen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toyota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kea 21 to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yoba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remasu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303FC-9D7E-4056-98CE-E0BFECFF06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51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205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今日の内容で始まります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0" dirty="0" smtClean="0">
                <a:effectLst/>
                <a:latin typeface="+mj-ea"/>
                <a:ea typeface="+mj-ea"/>
              </a:rPr>
              <a:t>最初は、私のプロフィールと経歴です。</a:t>
            </a:r>
            <a:endParaRPr lang="en-US" altLang="ja-JP" b="0" dirty="0" smtClean="0">
              <a:effectLst/>
              <a:latin typeface="+mj-ea"/>
              <a:ea typeface="+mj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0" dirty="0" smtClean="0">
                <a:latin typeface="+mj-ea"/>
                <a:ea typeface="+mj-ea"/>
              </a:rPr>
              <a:t>次は</a:t>
            </a:r>
            <a:r>
              <a:rPr lang="ja-JP" altLang="en-US" sz="1200" b="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研修目的と研修期間中の活動内容です。</a:t>
            </a:r>
            <a:endParaRPr lang="en-US" altLang="ja-JP" sz="1200" b="0" kern="1200" dirty="0" smtClean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その後</a:t>
            </a:r>
            <a:r>
              <a:rPr lang="ja-JP" altLang="en-US" sz="1200" b="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日本での生活と</a:t>
            </a:r>
            <a:r>
              <a:rPr lang="ja-JP" altLang="en-US" sz="1200" b="0" kern="1200" dirty="0" smtClean="0">
                <a:solidFill>
                  <a:schemeClr val="tx1"/>
                </a:solidFill>
                <a:effectLst/>
                <a:latin typeface="+mj-ea"/>
                <a:ea typeface="+mn-ea"/>
                <a:cs typeface="+mn-cs"/>
              </a:rPr>
              <a:t>私の</a:t>
            </a:r>
            <a:r>
              <a:rPr lang="ja-JP" altLang="en-US" sz="1200" b="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自己評価</a:t>
            </a:r>
            <a:r>
              <a:rPr lang="ja-JP" altLang="en-US" sz="1200" b="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です。</a:t>
            </a:r>
            <a:endParaRPr lang="en-US" altLang="ja-JP" sz="1200" b="0" kern="1200" dirty="0" smtClean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最終は</a:t>
            </a:r>
            <a:r>
              <a:rPr lang="ja-JP" altLang="en-US" sz="1200" b="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帰任後の担当業務です。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b="1" kern="1200" dirty="0" smtClean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Kyō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naiyō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hajimarimasu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saisho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watashi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purofīru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keirekidesu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Tsugi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kenshū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mokuteki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kenshū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kikan-chū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katsudō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naiyōdesu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Sonogo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Nihon de no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seikatsu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watashi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hyōkadesu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Saishū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-go no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tantō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gyōmudesu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b="1" kern="1200" dirty="0" smtClean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303FC-9D7E-4056-98CE-E0BFECFF06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89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205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一つ目の内容をはじめます。まずは私のプロフィールです。</a:t>
            </a:r>
            <a:endParaRPr lang="en-US" altLang="ja-JP" sz="1400" b="0" kern="1200" dirty="0" smtClean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私は</a:t>
            </a:r>
            <a:r>
              <a:rPr lang="ja-JP" altLang="en-US" sz="1400" b="0" dirty="0" smtClean="0">
                <a:latin typeface="+mj-ea"/>
                <a:ea typeface="+mj-ea"/>
              </a:rPr>
              <a:t>スッタノン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と申します。</a:t>
            </a:r>
            <a:r>
              <a:rPr 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TMT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から来ました。今</a:t>
            </a:r>
            <a:r>
              <a:rPr 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3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3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歳です。</a:t>
            </a:r>
          </a:p>
          <a:p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今年の</a:t>
            </a:r>
            <a:r>
              <a:rPr 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月から流情改の</a:t>
            </a:r>
            <a:r>
              <a:rPr 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ICT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になりました。</a:t>
            </a:r>
            <a:endParaRPr lang="en-US" sz="1400" b="0" kern="1200" dirty="0" smtClean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TMT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では９年間カスタマーサービスマーケティング部で働いていました</a:t>
            </a:r>
            <a:r>
              <a:rPr lang="ja-JP" altLang="en-US" sz="1400" b="0" dirty="0" smtClean="0">
                <a:latin typeface="+mj-ea"/>
                <a:ea typeface="+mj-ea"/>
              </a:rPr>
              <a:t>。</a:t>
            </a:r>
            <a:endParaRPr lang="en-US" altLang="ja-JP" sz="1400" b="0" dirty="0" smtClean="0">
              <a:latin typeface="+mj-ea"/>
              <a:ea typeface="+mj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次は私の個人経歴です</a:t>
            </a:r>
            <a:r>
              <a:rPr lang="ja-JP" altLang="en-US" sz="1400" b="0" dirty="0" smtClean="0">
                <a:effectLst/>
                <a:latin typeface="+mj-ea"/>
                <a:ea typeface="+mj-ea"/>
              </a:rPr>
              <a:t>。</a:t>
            </a:r>
            <a:endParaRPr lang="en-US" altLang="ja-JP" sz="1400" b="0" dirty="0" smtClean="0">
              <a:effectLst/>
              <a:latin typeface="+mj-ea"/>
              <a:ea typeface="+mj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2005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年にチュラロンコン大学の</a:t>
            </a:r>
            <a:r>
              <a:rPr lang="ja-JP" altLang="en-US" sz="1400" b="0" dirty="0" smtClean="0">
                <a:latin typeface="+mj-ea"/>
                <a:ea typeface="+mj-ea"/>
              </a:rPr>
              <a:t>経済学部を卒業しました。</a:t>
            </a:r>
            <a:endParaRPr lang="en-US" sz="1400" b="0" dirty="0" smtClean="0">
              <a:latin typeface="+mj-ea"/>
              <a:ea typeface="+mj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その後、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TMT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に入社しました。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2005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年から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2010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年まで担当は、サービスｵﾍﾟﾚｰｼｮﾝ、販売店の標準評価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,TMC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の評価プログラムのための評価者は、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TSM-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コダワリと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TSM-Advanced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と呼ばれます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また、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2011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年から販売店の改善が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TOYOTA CARE21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と呼ばれます。</a:t>
            </a:r>
            <a:endParaRPr lang="en-US" altLang="ja-JP" sz="1400" b="0" kern="1200" dirty="0" smtClean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Hitotsumeno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naiyō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hajimemasu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Mazuwa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watashi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purofīrudesu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Watashi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suttanon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tomōshimasu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TMT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33-saidesu.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Kotoshi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1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tsuki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rujō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aratame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ICT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TMTde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9-nenkan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kasutamāsābisumāketingu-bu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hataraite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Tsugi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watashi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kojin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keirekidesu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2005-Nen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churaronkon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daigaku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keizaigakubu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sotsugyō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Sonogo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TMT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nyūsha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2005-Nen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2010-nen made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tantō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sābisuoperēshon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hanbai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-ten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hyōjun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hyōka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TMC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hyōka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puroguramu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tame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hyōka-sha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TSM -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kodawari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TSM -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adobansudo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yoba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remasu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2011-nen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hanbai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-ten no kaizen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toyota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kea 21 to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yoba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remasu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303FC-9D7E-4056-98CE-E0BFECFF06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46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205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一つ目の内容をはじめます。まずは私のプロフィールです。</a:t>
            </a:r>
            <a:endParaRPr lang="en-US" altLang="ja-JP" sz="1400" b="0" kern="1200" dirty="0" smtClean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私は</a:t>
            </a:r>
            <a:r>
              <a:rPr lang="ja-JP" altLang="en-US" sz="1400" b="0" dirty="0" smtClean="0">
                <a:latin typeface="+mj-ea"/>
                <a:ea typeface="+mj-ea"/>
              </a:rPr>
              <a:t>スッタノン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と申します。</a:t>
            </a:r>
            <a:r>
              <a:rPr 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TMT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から来ました。今</a:t>
            </a:r>
            <a:r>
              <a:rPr 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3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3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歳です。</a:t>
            </a:r>
          </a:p>
          <a:p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今年の</a:t>
            </a:r>
            <a:r>
              <a:rPr 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月から流情改の</a:t>
            </a:r>
            <a:r>
              <a:rPr 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ICT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になりました。</a:t>
            </a:r>
            <a:endParaRPr lang="en-US" sz="1400" b="0" kern="1200" dirty="0" smtClean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TMT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では９年間カスタマーサービスマーケティング部で働いていました</a:t>
            </a:r>
            <a:r>
              <a:rPr lang="ja-JP" altLang="en-US" sz="1400" b="0" dirty="0" smtClean="0">
                <a:latin typeface="+mj-ea"/>
                <a:ea typeface="+mj-ea"/>
              </a:rPr>
              <a:t>。</a:t>
            </a:r>
            <a:endParaRPr lang="en-US" altLang="ja-JP" sz="1400" b="0" dirty="0" smtClean="0">
              <a:latin typeface="+mj-ea"/>
              <a:ea typeface="+mj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次は私の個人経歴です</a:t>
            </a:r>
            <a:r>
              <a:rPr lang="ja-JP" altLang="en-US" sz="1400" b="0" dirty="0" smtClean="0">
                <a:effectLst/>
                <a:latin typeface="+mj-ea"/>
                <a:ea typeface="+mj-ea"/>
              </a:rPr>
              <a:t>。</a:t>
            </a:r>
            <a:endParaRPr lang="en-US" altLang="ja-JP" sz="1400" b="0" dirty="0" smtClean="0">
              <a:effectLst/>
              <a:latin typeface="+mj-ea"/>
              <a:ea typeface="+mj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2005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年にチュラロンコン大学の</a:t>
            </a:r>
            <a:r>
              <a:rPr lang="ja-JP" altLang="en-US" sz="1400" b="0" dirty="0" smtClean="0">
                <a:latin typeface="+mj-ea"/>
                <a:ea typeface="+mj-ea"/>
              </a:rPr>
              <a:t>経済学部を卒業しました。</a:t>
            </a:r>
            <a:endParaRPr lang="en-US" sz="1400" b="0" dirty="0" smtClean="0">
              <a:latin typeface="+mj-ea"/>
              <a:ea typeface="+mj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その後、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TMT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に入社しました。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2005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年から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2010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年まで担当は、サービスｵﾍﾟﾚｰｼｮﾝ、販売店の標準評価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,TMC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の評価プログラムのための評価者は、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TSM-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コダワリと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TSM-Advanced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と呼ばれます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また、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2011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年から販売店の改善が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TOYOTA CARE21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と呼ばれます。</a:t>
            </a:r>
            <a:endParaRPr lang="en-US" altLang="ja-JP" sz="1400" b="0" kern="1200" dirty="0" smtClean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Hitotsumeno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naiyō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hajimemasu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Mazuwa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watashi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purofīrudesu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Watashi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suttanon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tomōshimasu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TMT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33-saidesu.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Kotoshi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1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tsuki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rujō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aratame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ICT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TMTde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9-nenkan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kasutamāsābisumāketingu-bu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hataraite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Tsugi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watashi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kojin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keirekidesu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2005-Nen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churaronkon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daigaku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keizaigakubu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sotsugyō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Sonogo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TMT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nyūsha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2005-Nen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2010-nen made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tantō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sābisuoperēshon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hanbai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-ten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hyōjun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hyōka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TMC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hyōka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puroguramu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tame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hyōka-sha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TSM -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kodawari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TSM -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adobansudo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yoba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remasu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2011-nen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hanbai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-ten no kaizen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toyota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kea 21 to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yoba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remasu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303FC-9D7E-4056-98CE-E0BFECFF06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4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205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一つ目の内容をはじめます。まずは私のプロフィールです。</a:t>
            </a:r>
            <a:endParaRPr lang="en-US" altLang="ja-JP" sz="1400" b="0" kern="1200" dirty="0" smtClean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私は</a:t>
            </a:r>
            <a:r>
              <a:rPr lang="ja-JP" altLang="en-US" sz="1400" b="0" dirty="0" smtClean="0">
                <a:latin typeface="+mj-ea"/>
                <a:ea typeface="+mj-ea"/>
              </a:rPr>
              <a:t>スッタノン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と申します。</a:t>
            </a:r>
            <a:r>
              <a:rPr 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TMT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から来ました。今</a:t>
            </a:r>
            <a:r>
              <a:rPr 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3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3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歳です。</a:t>
            </a:r>
          </a:p>
          <a:p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今年の</a:t>
            </a:r>
            <a:r>
              <a:rPr 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月から流情改の</a:t>
            </a:r>
            <a:r>
              <a:rPr 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ICT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になりました。</a:t>
            </a:r>
            <a:endParaRPr lang="en-US" sz="1400" b="0" kern="1200" dirty="0" smtClean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TMT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では９年間カスタマーサービスマーケティング部で働いていました</a:t>
            </a:r>
            <a:r>
              <a:rPr lang="ja-JP" altLang="en-US" sz="1400" b="0" dirty="0" smtClean="0">
                <a:latin typeface="+mj-ea"/>
                <a:ea typeface="+mj-ea"/>
              </a:rPr>
              <a:t>。</a:t>
            </a:r>
            <a:endParaRPr lang="en-US" altLang="ja-JP" sz="1400" b="0" dirty="0" smtClean="0">
              <a:latin typeface="+mj-ea"/>
              <a:ea typeface="+mj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次は私の個人経歴です</a:t>
            </a:r>
            <a:r>
              <a:rPr lang="ja-JP" altLang="en-US" sz="1400" b="0" dirty="0" smtClean="0">
                <a:effectLst/>
                <a:latin typeface="+mj-ea"/>
                <a:ea typeface="+mj-ea"/>
              </a:rPr>
              <a:t>。</a:t>
            </a:r>
            <a:endParaRPr lang="en-US" altLang="ja-JP" sz="1400" b="0" dirty="0" smtClean="0">
              <a:effectLst/>
              <a:latin typeface="+mj-ea"/>
              <a:ea typeface="+mj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2005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年にチュラロンコン大学の</a:t>
            </a:r>
            <a:r>
              <a:rPr lang="ja-JP" altLang="en-US" sz="1400" b="0" dirty="0" smtClean="0">
                <a:latin typeface="+mj-ea"/>
                <a:ea typeface="+mj-ea"/>
              </a:rPr>
              <a:t>経済学部を卒業しました。</a:t>
            </a:r>
            <a:endParaRPr lang="en-US" sz="1400" b="0" dirty="0" smtClean="0">
              <a:latin typeface="+mj-ea"/>
              <a:ea typeface="+mj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その後、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TMT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に入社しました。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2005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年から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2010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年まで担当は、サービスｵﾍﾟﾚｰｼｮﾝ、販売店の標準評価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,TMC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の評価プログラムのための評価者は、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TSM-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コダワリと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TSM-Advanced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と呼ばれます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また、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2011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年から販売店の改善が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TOYOTA CARE21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と呼ばれます。</a:t>
            </a:r>
            <a:endParaRPr lang="en-US" altLang="ja-JP" sz="1400" b="0" kern="1200" dirty="0" smtClean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Hitotsumeno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naiyō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hajimemasu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Mazuwa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watashi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purofīrudesu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Watashi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suttanon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tomōshimasu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TMT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33-saidesu.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Kotoshi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1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tsuki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rujō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aratame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ICT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TMTde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9-nenkan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kasutamāsābisumāketingu-bu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hataraite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Tsugi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watashi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kojin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keirekidesu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2005-Nen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churaronkon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daigaku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keizaigakubu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sotsugyō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Sonogo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TMT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nyūsha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2005-Nen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2010-nen made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tantō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sābisuoperēshon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hanbai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-ten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hyōjun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hyōka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TMC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hyōka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puroguramu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tame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hyōka-sha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TSM -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kodawari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TSM -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adobansudo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yoba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remasu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2011-nen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hanbai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-ten no kaizen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toyota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kea 21 to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yoba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remasu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303FC-9D7E-4056-98CE-E0BFECFF06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31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205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今日の内容で始まります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0" dirty="0" smtClean="0">
                <a:effectLst/>
                <a:latin typeface="+mj-ea"/>
                <a:ea typeface="+mj-ea"/>
              </a:rPr>
              <a:t>最初は、私のプロフィールと経歴です。</a:t>
            </a:r>
            <a:endParaRPr lang="en-US" altLang="ja-JP" b="0" dirty="0" smtClean="0">
              <a:effectLst/>
              <a:latin typeface="+mj-ea"/>
              <a:ea typeface="+mj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0" dirty="0" smtClean="0">
                <a:latin typeface="+mj-ea"/>
                <a:ea typeface="+mj-ea"/>
              </a:rPr>
              <a:t>次は</a:t>
            </a:r>
            <a:r>
              <a:rPr lang="ja-JP" altLang="en-US" sz="1200" b="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研修目的と研修期間中の活動内容です。</a:t>
            </a:r>
            <a:endParaRPr lang="en-US" altLang="ja-JP" sz="1200" b="0" kern="1200" dirty="0" smtClean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その後</a:t>
            </a:r>
            <a:r>
              <a:rPr lang="ja-JP" altLang="en-US" sz="1200" b="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日本での生活と</a:t>
            </a:r>
            <a:r>
              <a:rPr lang="ja-JP" altLang="en-US" sz="1200" b="0" kern="1200" dirty="0" smtClean="0">
                <a:solidFill>
                  <a:schemeClr val="tx1"/>
                </a:solidFill>
                <a:effectLst/>
                <a:latin typeface="+mj-ea"/>
                <a:ea typeface="+mn-ea"/>
                <a:cs typeface="+mn-cs"/>
              </a:rPr>
              <a:t>私の</a:t>
            </a:r>
            <a:r>
              <a:rPr lang="ja-JP" altLang="en-US" sz="1200" b="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自己評価</a:t>
            </a:r>
            <a:r>
              <a:rPr lang="ja-JP" altLang="en-US" sz="1200" b="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です。</a:t>
            </a:r>
            <a:endParaRPr lang="en-US" altLang="ja-JP" sz="1200" b="0" kern="1200" dirty="0" smtClean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最終は</a:t>
            </a:r>
            <a:r>
              <a:rPr lang="ja-JP" altLang="en-US" sz="1200" b="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帰任後の担当業務です。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b="1" kern="1200" dirty="0" smtClean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Kyō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naiyō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hajimarimasu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saisho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watashi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purofīru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keirekidesu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Tsugi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kenshū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mokuteki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kenshū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kikan-chū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katsudō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naiyōdesu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Sonogo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Nihon de no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seikatsu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watashi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hyōkadesu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Saishū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-go no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tantō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gyōmudesu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b="1" kern="1200" dirty="0" smtClean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303FC-9D7E-4056-98CE-E0BFECFF06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64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205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一つ目の内容をはじめます。まずは私のプロフィールです。</a:t>
            </a:r>
            <a:endParaRPr lang="en-US" altLang="ja-JP" sz="1400" b="0" kern="1200" dirty="0" smtClean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私は</a:t>
            </a:r>
            <a:r>
              <a:rPr lang="ja-JP" altLang="en-US" sz="1400" b="0" dirty="0" smtClean="0">
                <a:latin typeface="+mj-ea"/>
                <a:ea typeface="+mj-ea"/>
              </a:rPr>
              <a:t>スッタノン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と申します。</a:t>
            </a:r>
            <a:r>
              <a:rPr 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TMT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から来ました。今</a:t>
            </a:r>
            <a:r>
              <a:rPr 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3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3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歳です。</a:t>
            </a:r>
          </a:p>
          <a:p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今年の</a:t>
            </a:r>
            <a:r>
              <a:rPr 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月から流情改の</a:t>
            </a:r>
            <a:r>
              <a:rPr 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ICT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になりました。</a:t>
            </a:r>
            <a:endParaRPr lang="en-US" sz="1400" b="0" kern="1200" dirty="0" smtClean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TMT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では９年間カスタマーサービスマーケティング部で働いていました</a:t>
            </a:r>
            <a:r>
              <a:rPr lang="ja-JP" altLang="en-US" sz="1400" b="0" dirty="0" smtClean="0">
                <a:latin typeface="+mj-ea"/>
                <a:ea typeface="+mj-ea"/>
              </a:rPr>
              <a:t>。</a:t>
            </a:r>
            <a:endParaRPr lang="en-US" altLang="ja-JP" sz="1400" b="0" dirty="0" smtClean="0">
              <a:latin typeface="+mj-ea"/>
              <a:ea typeface="+mj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次は私の個人経歴です</a:t>
            </a:r>
            <a:r>
              <a:rPr lang="ja-JP" altLang="en-US" sz="1400" b="0" dirty="0" smtClean="0">
                <a:effectLst/>
                <a:latin typeface="+mj-ea"/>
                <a:ea typeface="+mj-ea"/>
              </a:rPr>
              <a:t>。</a:t>
            </a:r>
            <a:endParaRPr lang="en-US" altLang="ja-JP" sz="1400" b="0" dirty="0" smtClean="0">
              <a:effectLst/>
              <a:latin typeface="+mj-ea"/>
              <a:ea typeface="+mj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2005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年にチュラロンコン大学の</a:t>
            </a:r>
            <a:r>
              <a:rPr lang="ja-JP" altLang="en-US" sz="1400" b="0" dirty="0" smtClean="0">
                <a:latin typeface="+mj-ea"/>
                <a:ea typeface="+mj-ea"/>
              </a:rPr>
              <a:t>経済学部を卒業しました。</a:t>
            </a:r>
            <a:endParaRPr lang="en-US" sz="1400" b="0" dirty="0" smtClean="0">
              <a:latin typeface="+mj-ea"/>
              <a:ea typeface="+mj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その後、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TMT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に入社しました。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2005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年から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2010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年まで担当は、サービスｵﾍﾟﾚｰｼｮﾝ、販売店の標準評価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,TMC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の評価プログラムのための評価者は、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TSM-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コダワリと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TSM-Advanced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と呼ばれます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また、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2011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年から販売店の改善が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TOYOTA CARE21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と呼ばれます。</a:t>
            </a:r>
            <a:endParaRPr lang="en-US" altLang="ja-JP" sz="1400" b="0" kern="1200" dirty="0" smtClean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Hitotsumeno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naiyō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hajimemasu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Mazuwa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watashi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purofīrudesu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Watashi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suttanon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tomōshimasu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TMT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33-saidesu.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Kotoshi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1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tsuki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rujō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aratame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ICT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TMTde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9-nenkan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kasutamāsābisumāketingu-bu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hataraite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Tsugi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watashi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kojin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keirekidesu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2005-Nen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churaronkon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daigaku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keizaigakubu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sotsugyō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Sonogo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TMT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nyūsha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2005-Nen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2010-nen made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tantō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sābisuoperēshon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hanbai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-ten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hyōjun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hyōka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TMC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hyōka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puroguramu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tame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hyōka-sha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TSM -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kodawari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TSM -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adobansudo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yoba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remasu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2011-nen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hanbai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-ten no kaizen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toyota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kea 21 to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yoba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remasu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303FC-9D7E-4056-98CE-E0BFECFF06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345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205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今日の内容で始まります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0" dirty="0" smtClean="0">
                <a:effectLst/>
                <a:latin typeface="+mj-ea"/>
                <a:ea typeface="+mj-ea"/>
              </a:rPr>
              <a:t>最初は、私のプロフィールと経歴です。</a:t>
            </a:r>
            <a:endParaRPr lang="en-US" altLang="ja-JP" b="0" dirty="0" smtClean="0">
              <a:effectLst/>
              <a:latin typeface="+mj-ea"/>
              <a:ea typeface="+mj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0" dirty="0" smtClean="0">
                <a:latin typeface="+mj-ea"/>
                <a:ea typeface="+mj-ea"/>
              </a:rPr>
              <a:t>次は</a:t>
            </a:r>
            <a:r>
              <a:rPr lang="ja-JP" altLang="en-US" sz="1200" b="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研修目的と研修期間中の活動内容です。</a:t>
            </a:r>
            <a:endParaRPr lang="en-US" altLang="ja-JP" sz="1200" b="0" kern="1200" dirty="0" smtClean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その後</a:t>
            </a:r>
            <a:r>
              <a:rPr lang="ja-JP" altLang="en-US" sz="1200" b="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日本での生活と</a:t>
            </a:r>
            <a:r>
              <a:rPr lang="ja-JP" altLang="en-US" sz="1200" b="0" kern="1200" dirty="0" smtClean="0">
                <a:solidFill>
                  <a:schemeClr val="tx1"/>
                </a:solidFill>
                <a:effectLst/>
                <a:latin typeface="+mj-ea"/>
                <a:ea typeface="+mn-ea"/>
                <a:cs typeface="+mn-cs"/>
              </a:rPr>
              <a:t>私の</a:t>
            </a:r>
            <a:r>
              <a:rPr lang="ja-JP" altLang="en-US" sz="1200" b="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自己評価</a:t>
            </a:r>
            <a:r>
              <a:rPr lang="ja-JP" altLang="en-US" sz="1200" b="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です。</a:t>
            </a:r>
            <a:endParaRPr lang="en-US" altLang="ja-JP" sz="1200" b="0" kern="1200" dirty="0" smtClean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最終は</a:t>
            </a:r>
            <a:r>
              <a:rPr lang="ja-JP" altLang="en-US" sz="1200" b="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帰任後の担当業務です。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b="1" kern="1200" dirty="0" smtClean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Kyō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naiyō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hajimarimasu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saisho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watashi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purofīru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keirekidesu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Tsugi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kenshū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mokuteki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kenshū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kikan-chū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katsudō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naiyōdesu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Sonogo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Nihon de no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seikatsu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watashi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hyōkadesu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Saishū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-go no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tantō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gyōmudesu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b="1" kern="1200" dirty="0" smtClean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303FC-9D7E-4056-98CE-E0BFECFF06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862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205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一つ目の内容をはじめます。まずは私のプロフィールです。</a:t>
            </a:r>
            <a:endParaRPr lang="en-US" altLang="ja-JP" sz="1400" b="0" kern="1200" dirty="0" smtClean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私は</a:t>
            </a:r>
            <a:r>
              <a:rPr lang="ja-JP" altLang="en-US" sz="1400" b="0" dirty="0" smtClean="0">
                <a:latin typeface="+mj-ea"/>
                <a:ea typeface="+mj-ea"/>
              </a:rPr>
              <a:t>スッタノン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と申します。</a:t>
            </a:r>
            <a:r>
              <a:rPr 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TMT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から来ました。今</a:t>
            </a:r>
            <a:r>
              <a:rPr 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3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3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歳です。</a:t>
            </a:r>
          </a:p>
          <a:p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今年の</a:t>
            </a:r>
            <a:r>
              <a:rPr 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月から流情改の</a:t>
            </a:r>
            <a:r>
              <a:rPr 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ICT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になりました。</a:t>
            </a:r>
            <a:endParaRPr lang="en-US" sz="1400" b="0" kern="1200" dirty="0" smtClean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TMT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では９年間カスタマーサービスマーケティング部で働いていました</a:t>
            </a:r>
            <a:r>
              <a:rPr lang="ja-JP" altLang="en-US" sz="1400" b="0" dirty="0" smtClean="0">
                <a:latin typeface="+mj-ea"/>
                <a:ea typeface="+mj-ea"/>
              </a:rPr>
              <a:t>。</a:t>
            </a:r>
            <a:endParaRPr lang="en-US" altLang="ja-JP" sz="1400" b="0" dirty="0" smtClean="0">
              <a:latin typeface="+mj-ea"/>
              <a:ea typeface="+mj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次は私の個人経歴です</a:t>
            </a:r>
            <a:r>
              <a:rPr lang="ja-JP" altLang="en-US" sz="1400" b="0" dirty="0" smtClean="0">
                <a:effectLst/>
                <a:latin typeface="+mj-ea"/>
                <a:ea typeface="+mj-ea"/>
              </a:rPr>
              <a:t>。</a:t>
            </a:r>
            <a:endParaRPr lang="en-US" altLang="ja-JP" sz="1400" b="0" dirty="0" smtClean="0">
              <a:effectLst/>
              <a:latin typeface="+mj-ea"/>
              <a:ea typeface="+mj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2005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年にチュラロンコン大学の</a:t>
            </a:r>
            <a:r>
              <a:rPr lang="ja-JP" altLang="en-US" sz="1400" b="0" dirty="0" smtClean="0">
                <a:latin typeface="+mj-ea"/>
                <a:ea typeface="+mj-ea"/>
              </a:rPr>
              <a:t>経済学部を卒業しました。</a:t>
            </a:r>
            <a:endParaRPr lang="en-US" sz="1400" b="0" dirty="0" smtClean="0">
              <a:latin typeface="+mj-ea"/>
              <a:ea typeface="+mj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その後、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TMT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に入社しました。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2005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年から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2010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年まで担当は、サービスｵﾍﾟﾚｰｼｮﾝ、販売店の標準評価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,TMC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の評価プログラムのための評価者は、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TSM-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コダワリと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TSM-Advanced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と呼ばれます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また、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2011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年から販売店の改善が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TOYOTA CARE21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と呼ばれます。</a:t>
            </a:r>
            <a:endParaRPr lang="en-US" altLang="ja-JP" sz="1400" b="0" kern="1200" dirty="0" smtClean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Hitotsumeno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naiyō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hajimemasu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Mazuwa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watashi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purofīrudesu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Watashi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suttanon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tomōshimasu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TMT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33-saidesu.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Kotoshi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1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tsuki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rujō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aratame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ICT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TMTde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9-nenkan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kasutamāsābisumāketingu-bu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hataraite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Tsugi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watashi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kojin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keirekidesu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2005-Nen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churaronkon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daigaku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keizaigakubu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sotsugyō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Sonogo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TMT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nyūsha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2005-Nen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2010-nen made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tantō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sābisuoperēshon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hanbai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-ten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hyōjun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hyōka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TMC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hyōka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puroguramu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tame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hyōka-sha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TSM -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kodawari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TSM -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adobansudo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yoba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remasu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2011-nen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hanbai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-ten no kaizen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toyota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kea 21 to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yoba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remasu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303FC-9D7E-4056-98CE-E0BFECFF06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14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205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一つ目の内容をはじめます。まずは私のプロフィールです。</a:t>
            </a:r>
            <a:endParaRPr lang="en-US" altLang="ja-JP" sz="1400" b="0" kern="1200" dirty="0" smtClean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私は</a:t>
            </a:r>
            <a:r>
              <a:rPr lang="ja-JP" altLang="en-US" sz="1400" b="0" dirty="0" smtClean="0">
                <a:latin typeface="+mj-ea"/>
                <a:ea typeface="+mj-ea"/>
              </a:rPr>
              <a:t>スッタノン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と申します。</a:t>
            </a:r>
            <a:r>
              <a:rPr 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TMT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から来ました。今</a:t>
            </a:r>
            <a:r>
              <a:rPr 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3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3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歳です。</a:t>
            </a:r>
          </a:p>
          <a:p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今年の</a:t>
            </a:r>
            <a:r>
              <a:rPr 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月から流情改の</a:t>
            </a:r>
            <a:r>
              <a:rPr 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ICT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になりました。</a:t>
            </a:r>
            <a:endParaRPr lang="en-US" sz="1400" b="0" kern="1200" dirty="0" smtClean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TMT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では９年間カスタマーサービスマーケティング部で働いていました</a:t>
            </a:r>
            <a:r>
              <a:rPr lang="ja-JP" altLang="en-US" sz="1400" b="0" dirty="0" smtClean="0">
                <a:latin typeface="+mj-ea"/>
                <a:ea typeface="+mj-ea"/>
              </a:rPr>
              <a:t>。</a:t>
            </a:r>
            <a:endParaRPr lang="en-US" altLang="ja-JP" sz="1400" b="0" dirty="0" smtClean="0">
              <a:latin typeface="+mj-ea"/>
              <a:ea typeface="+mj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次は私の個人経歴です</a:t>
            </a:r>
            <a:r>
              <a:rPr lang="ja-JP" altLang="en-US" sz="1400" b="0" dirty="0" smtClean="0">
                <a:effectLst/>
                <a:latin typeface="+mj-ea"/>
                <a:ea typeface="+mj-ea"/>
              </a:rPr>
              <a:t>。</a:t>
            </a:r>
            <a:endParaRPr lang="en-US" altLang="ja-JP" sz="1400" b="0" dirty="0" smtClean="0">
              <a:effectLst/>
              <a:latin typeface="+mj-ea"/>
              <a:ea typeface="+mj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2005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年にチュラロンコン大学の</a:t>
            </a:r>
            <a:r>
              <a:rPr lang="ja-JP" altLang="en-US" sz="1400" b="0" dirty="0" smtClean="0">
                <a:latin typeface="+mj-ea"/>
                <a:ea typeface="+mj-ea"/>
              </a:rPr>
              <a:t>経済学部を卒業しました。</a:t>
            </a:r>
            <a:endParaRPr lang="en-US" sz="1400" b="0" dirty="0" smtClean="0">
              <a:latin typeface="+mj-ea"/>
              <a:ea typeface="+mj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その後、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TMT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に入社しました。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2005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年から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2010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年まで担当は、サービスｵﾍﾟﾚｰｼｮﾝ、販売店の標準評価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,TMC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の評価プログラムのための評価者は、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TSM-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コダワリと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TSM-Advanced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と呼ばれます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また、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2011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年から販売店の改善が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TOYOTA CARE21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と呼ばれます。</a:t>
            </a:r>
            <a:endParaRPr lang="en-US" altLang="ja-JP" sz="1400" b="0" kern="1200" dirty="0" smtClean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Hitotsumeno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naiyō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hajimemasu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Mazuwa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watashi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purofīrudesu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Watashi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suttanon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tomōshimasu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TMT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33-saidesu.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Kotoshi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1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tsuki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rujō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aratame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ICT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TMTde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9-nenkan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kasutamāsābisumāketingu-bu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hataraite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Tsugi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watashi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kojin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keirekidesu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2005-Nen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churaronkon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daigaku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keizaigakubu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sotsugyō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Sonogo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TMT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nyūsha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2005-Nen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2010-nen made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tantō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sābisuoperēshon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hanbai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-ten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hyōjun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hyōka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TMC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hyōka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puroguramu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tame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hyōka-sha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TSM -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kodawari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TSM -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adobansudo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yoba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remasu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2011-nen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hanbai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-ten no kaizen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toyota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kea 21 to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yoba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remasu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303FC-9D7E-4056-98CE-E0BFECFF06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89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205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一つ目の内容をはじめます。まずは私のプロフィールです。</a:t>
            </a:r>
            <a:endParaRPr lang="en-US" altLang="ja-JP" sz="1400" b="0" kern="1200" dirty="0" smtClean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私は</a:t>
            </a:r>
            <a:r>
              <a:rPr lang="ja-JP" altLang="en-US" sz="1400" b="0" dirty="0" smtClean="0">
                <a:latin typeface="+mj-ea"/>
                <a:ea typeface="+mj-ea"/>
              </a:rPr>
              <a:t>スッタノン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と申します。</a:t>
            </a:r>
            <a:r>
              <a:rPr 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TMT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から来ました。今</a:t>
            </a:r>
            <a:r>
              <a:rPr 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3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3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歳です。</a:t>
            </a:r>
          </a:p>
          <a:p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今年の</a:t>
            </a:r>
            <a:r>
              <a:rPr 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月から流情改の</a:t>
            </a:r>
            <a:r>
              <a:rPr 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ICT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になりました。</a:t>
            </a:r>
            <a:endParaRPr lang="en-US" sz="1400" b="0" kern="1200" dirty="0" smtClean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TMT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では９年間カスタマーサービスマーケティング部で働いていました</a:t>
            </a:r>
            <a:r>
              <a:rPr lang="ja-JP" altLang="en-US" sz="1400" b="0" dirty="0" smtClean="0">
                <a:latin typeface="+mj-ea"/>
                <a:ea typeface="+mj-ea"/>
              </a:rPr>
              <a:t>。</a:t>
            </a:r>
            <a:endParaRPr lang="en-US" altLang="ja-JP" sz="1400" b="0" dirty="0" smtClean="0">
              <a:latin typeface="+mj-ea"/>
              <a:ea typeface="+mj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次は私の個人経歴です</a:t>
            </a:r>
            <a:r>
              <a:rPr lang="ja-JP" altLang="en-US" sz="1400" b="0" dirty="0" smtClean="0">
                <a:effectLst/>
                <a:latin typeface="+mj-ea"/>
                <a:ea typeface="+mj-ea"/>
              </a:rPr>
              <a:t>。</a:t>
            </a:r>
            <a:endParaRPr lang="en-US" altLang="ja-JP" sz="1400" b="0" dirty="0" smtClean="0">
              <a:effectLst/>
              <a:latin typeface="+mj-ea"/>
              <a:ea typeface="+mj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2005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年にチュラロンコン大学の</a:t>
            </a:r>
            <a:r>
              <a:rPr lang="ja-JP" altLang="en-US" sz="1400" b="0" dirty="0" smtClean="0">
                <a:latin typeface="+mj-ea"/>
                <a:ea typeface="+mj-ea"/>
              </a:rPr>
              <a:t>経済学部を卒業しました。</a:t>
            </a:r>
            <a:endParaRPr lang="en-US" sz="1400" b="0" dirty="0" smtClean="0">
              <a:latin typeface="+mj-ea"/>
              <a:ea typeface="+mj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その後、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TMT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に入社しました。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2005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年から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2010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年まで担当は、サービスｵﾍﾟﾚｰｼｮﾝ、販売店の標準評価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,TMC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の評価プログラムのための評価者は、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TSM-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コダワリと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TSM-Advanced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と呼ばれます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また、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2011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年から販売店の改善が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TOYOTA CARE21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と呼ばれます。</a:t>
            </a:r>
            <a:endParaRPr lang="en-US" altLang="ja-JP" sz="1400" b="0" kern="1200" dirty="0" smtClean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Hitotsumeno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naiyō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hajimemasu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Mazuwa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watashi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purofīrudesu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Watashi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suttanon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tomōshimasu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TMT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33-saidesu.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Kotoshi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1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tsuki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rujō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aratame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ICT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TMTde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9-nenkan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kasutamāsābisumāketingu-bu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hataraite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Tsugi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watashi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kojin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keirekidesu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2005-Nen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churaronkon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daigaku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keizaigakubu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sotsugyō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Sonogo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TMT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nyūsha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2005-Nen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2010-nen made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tantō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sābisuoperēshon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hanbai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-ten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hyōjun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hyōka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TMC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hyōka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puroguramu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tame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hyōka-sha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TSM -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kodawari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TSM -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adobansudo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yoba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remasu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2011-nen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hanbai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-ten no kaizen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toyota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kea 21 to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yoba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remasu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303FC-9D7E-4056-98CE-E0BFECFF06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07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205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一つ目の内容をはじめます。まずは私のプロフィールです。</a:t>
            </a:r>
            <a:endParaRPr lang="en-US" altLang="ja-JP" sz="1400" b="0" kern="1200" dirty="0" smtClean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私は</a:t>
            </a:r>
            <a:r>
              <a:rPr lang="ja-JP" altLang="en-US" sz="1400" b="0" dirty="0" smtClean="0">
                <a:latin typeface="+mj-ea"/>
                <a:ea typeface="+mj-ea"/>
              </a:rPr>
              <a:t>スッタノン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と申します。</a:t>
            </a:r>
            <a:r>
              <a:rPr 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TMT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から来ました。今</a:t>
            </a:r>
            <a:r>
              <a:rPr 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3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3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歳です。</a:t>
            </a:r>
          </a:p>
          <a:p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今年の</a:t>
            </a:r>
            <a:r>
              <a:rPr 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月から流情改の</a:t>
            </a:r>
            <a:r>
              <a:rPr 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ICT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になりました。</a:t>
            </a:r>
            <a:endParaRPr lang="en-US" sz="1400" b="0" kern="1200" dirty="0" smtClean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TMT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では９年間カスタマーサービスマーケティング部で働いていました</a:t>
            </a:r>
            <a:r>
              <a:rPr lang="ja-JP" altLang="en-US" sz="1400" b="0" dirty="0" smtClean="0">
                <a:latin typeface="+mj-ea"/>
                <a:ea typeface="+mj-ea"/>
              </a:rPr>
              <a:t>。</a:t>
            </a:r>
            <a:endParaRPr lang="en-US" altLang="ja-JP" sz="1400" b="0" dirty="0" smtClean="0">
              <a:latin typeface="+mj-ea"/>
              <a:ea typeface="+mj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次は私の個人経歴です</a:t>
            </a:r>
            <a:r>
              <a:rPr lang="ja-JP" altLang="en-US" sz="1400" b="0" dirty="0" smtClean="0">
                <a:effectLst/>
                <a:latin typeface="+mj-ea"/>
                <a:ea typeface="+mj-ea"/>
              </a:rPr>
              <a:t>。</a:t>
            </a:r>
            <a:endParaRPr lang="en-US" altLang="ja-JP" sz="1400" b="0" dirty="0" smtClean="0">
              <a:effectLst/>
              <a:latin typeface="+mj-ea"/>
              <a:ea typeface="+mj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2005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年にチュラロンコン大学の</a:t>
            </a:r>
            <a:r>
              <a:rPr lang="ja-JP" altLang="en-US" sz="1400" b="0" dirty="0" smtClean="0">
                <a:latin typeface="+mj-ea"/>
                <a:ea typeface="+mj-ea"/>
              </a:rPr>
              <a:t>経済学部を卒業しました。</a:t>
            </a:r>
            <a:endParaRPr lang="en-US" sz="1400" b="0" dirty="0" smtClean="0">
              <a:latin typeface="+mj-ea"/>
              <a:ea typeface="+mj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その後、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TMT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に入社しました。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2005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年から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2010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年まで担当は、サービスｵﾍﾟﾚｰｼｮﾝ、販売店の標準評価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,TMC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の評価プログラムのための評価者は、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TSM-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コダワリと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TSM-Advanced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と呼ばれます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また、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2011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年から販売店の改善が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TOYOTA CARE21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と呼ばれます。</a:t>
            </a:r>
            <a:endParaRPr lang="en-US" altLang="ja-JP" sz="1400" b="0" kern="1200" dirty="0" smtClean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Hitotsumeno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naiyō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hajimemasu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Mazuwa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watashi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purofīrudesu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Watashi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suttanon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tomōshimasu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TMT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33-saidesu.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Kotoshi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1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tsuki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rujō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aratame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ICT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TMTde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9-nenkan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kasutamāsābisumāketingu-bu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hataraite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Tsugi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watashi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kojin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keirekidesu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2005-Nen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churaronkon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daigaku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keizaigakubu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sotsugyō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Sonogo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TMT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nyūsha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2005-Nen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2010-nen made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tantō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sābisuoperēshon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hanbai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-ten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hyōjun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hyōka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TMC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hyōka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puroguramu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tame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hyōka-sha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TSM -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kodawari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TSM -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adobansudo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yoba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remasu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2011-nen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hanbai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-ten no kaizen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toyota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kea 21 to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yoba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remasu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303FC-9D7E-4056-98CE-E0BFECFF06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19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205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今日の内容で始まります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0" dirty="0" smtClean="0">
                <a:effectLst/>
                <a:latin typeface="+mj-ea"/>
                <a:ea typeface="+mj-ea"/>
              </a:rPr>
              <a:t>最初は、私のプロフィールと経歴です。</a:t>
            </a:r>
            <a:endParaRPr lang="en-US" altLang="ja-JP" b="0" dirty="0" smtClean="0">
              <a:effectLst/>
              <a:latin typeface="+mj-ea"/>
              <a:ea typeface="+mj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0" dirty="0" smtClean="0">
                <a:latin typeface="+mj-ea"/>
                <a:ea typeface="+mj-ea"/>
              </a:rPr>
              <a:t>次は</a:t>
            </a:r>
            <a:r>
              <a:rPr lang="ja-JP" altLang="en-US" sz="1200" b="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研修目的と研修期間中の活動内容です。</a:t>
            </a:r>
            <a:endParaRPr lang="en-US" altLang="ja-JP" sz="1200" b="0" kern="1200" dirty="0" smtClean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その後</a:t>
            </a:r>
            <a:r>
              <a:rPr lang="ja-JP" altLang="en-US" sz="1200" b="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日本での生活と</a:t>
            </a:r>
            <a:r>
              <a:rPr lang="ja-JP" altLang="en-US" sz="1200" b="0" kern="1200" dirty="0" smtClean="0">
                <a:solidFill>
                  <a:schemeClr val="tx1"/>
                </a:solidFill>
                <a:effectLst/>
                <a:latin typeface="+mj-ea"/>
                <a:ea typeface="+mn-ea"/>
                <a:cs typeface="+mn-cs"/>
              </a:rPr>
              <a:t>私の</a:t>
            </a:r>
            <a:r>
              <a:rPr lang="ja-JP" altLang="en-US" sz="1200" b="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自己評価</a:t>
            </a:r>
            <a:r>
              <a:rPr lang="ja-JP" altLang="en-US" sz="1200" b="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です。</a:t>
            </a:r>
            <a:endParaRPr lang="en-US" altLang="ja-JP" sz="1200" b="0" kern="1200" dirty="0" smtClean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最終は</a:t>
            </a:r>
            <a:r>
              <a:rPr lang="ja-JP" altLang="en-US" sz="1200" b="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帰任後の担当業務です。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b="1" kern="1200" dirty="0" smtClean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Kyō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naiyō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hajimarimasu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saisho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watashi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purofīru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keirekidesu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Tsugi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kenshū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mokuteki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kenshū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kikan-chū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katsudō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naiyōdesu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Sonogo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Nihon de no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seikatsu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watashi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hyōkadesu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Saishū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-go no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tantō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gyōmudesu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b="1" kern="1200" dirty="0" smtClean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303FC-9D7E-4056-98CE-E0BFECFF06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8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205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一つ目の内容をはじめます。まずは私のプロフィールです。</a:t>
            </a:r>
            <a:endParaRPr lang="en-US" altLang="ja-JP" sz="1400" b="0" kern="1200" dirty="0" smtClean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私は</a:t>
            </a:r>
            <a:r>
              <a:rPr lang="ja-JP" altLang="en-US" sz="1400" b="0" dirty="0" smtClean="0">
                <a:latin typeface="+mj-ea"/>
                <a:ea typeface="+mj-ea"/>
              </a:rPr>
              <a:t>スッタノン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と申します。</a:t>
            </a:r>
            <a:r>
              <a:rPr 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TMT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から来ました。今</a:t>
            </a:r>
            <a:r>
              <a:rPr 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3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3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歳です。</a:t>
            </a:r>
          </a:p>
          <a:p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今年の</a:t>
            </a:r>
            <a:r>
              <a:rPr 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月から流情改の</a:t>
            </a:r>
            <a:r>
              <a:rPr 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ICT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になりました。</a:t>
            </a:r>
            <a:endParaRPr lang="en-US" sz="1400" b="0" kern="1200" dirty="0" smtClean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TMT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では９年間カスタマーサービスマーケティング部で働いていました</a:t>
            </a:r>
            <a:r>
              <a:rPr lang="ja-JP" altLang="en-US" sz="1400" b="0" dirty="0" smtClean="0">
                <a:latin typeface="+mj-ea"/>
                <a:ea typeface="+mj-ea"/>
              </a:rPr>
              <a:t>。</a:t>
            </a:r>
            <a:endParaRPr lang="en-US" altLang="ja-JP" sz="1400" b="0" dirty="0" smtClean="0">
              <a:latin typeface="+mj-ea"/>
              <a:ea typeface="+mj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次は私の個人経歴です</a:t>
            </a:r>
            <a:r>
              <a:rPr lang="ja-JP" altLang="en-US" sz="1400" b="0" dirty="0" smtClean="0">
                <a:effectLst/>
                <a:latin typeface="+mj-ea"/>
                <a:ea typeface="+mj-ea"/>
              </a:rPr>
              <a:t>。</a:t>
            </a:r>
            <a:endParaRPr lang="en-US" altLang="ja-JP" sz="1400" b="0" dirty="0" smtClean="0">
              <a:effectLst/>
              <a:latin typeface="+mj-ea"/>
              <a:ea typeface="+mj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2005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年にチュラロンコン大学の</a:t>
            </a:r>
            <a:r>
              <a:rPr lang="ja-JP" altLang="en-US" sz="1400" b="0" dirty="0" smtClean="0">
                <a:latin typeface="+mj-ea"/>
                <a:ea typeface="+mj-ea"/>
              </a:rPr>
              <a:t>経済学部を卒業しました。</a:t>
            </a:r>
            <a:endParaRPr lang="en-US" sz="1400" b="0" dirty="0" smtClean="0">
              <a:latin typeface="+mj-ea"/>
              <a:ea typeface="+mj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その後、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TMT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に入社しました。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2005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年から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2010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年まで担当は、サービスｵﾍﾟﾚｰｼｮﾝ、販売店の標準評価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,TMC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の評価プログラムのための評価者は、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TSM-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コダワリと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TSM-Advanced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と呼ばれます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また、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2011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年から販売店の改善が</a:t>
            </a:r>
            <a:r>
              <a:rPr lang="en-US" altLang="ja-JP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TOYOTA CARE21</a:t>
            </a:r>
            <a:r>
              <a:rPr lang="ja-JP" altLang="en-US" sz="1400" b="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と呼ばれます。</a:t>
            </a:r>
            <a:endParaRPr lang="en-US" altLang="ja-JP" sz="1400" b="0" kern="1200" dirty="0" smtClean="0">
              <a:solidFill>
                <a:schemeClr val="tx1"/>
              </a:solidFill>
              <a:effectLst/>
              <a:latin typeface="+mj-ea"/>
              <a:ea typeface="+mj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Hitotsumeno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naiyō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hajimemasu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Mazuwa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watashi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purofīrudesu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Watashi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suttanon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tomōshimasu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TMT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33-saidesu.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Kotoshi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1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tsuki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rujō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aratame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ICT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TMTde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9-nenkan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kasutamāsābisumāketingu-bu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hataraite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Tsugi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watashi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kojin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keirekidesu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2005-Nen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churaronkon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daigaku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keizaigakubu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sotsugyō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Sonogo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TMT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nyūsha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shimashita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2005-Nen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2010-nen made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tantō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sābisuoperēshon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hanbai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-ten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hyōjun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hyōka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TMC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hyōka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puroguramu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tame no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hyōka-sha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TSM -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kodawari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TSM -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adobansudo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yoba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remasu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b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2011-nen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hanbai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-ten no kaizen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toyota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kea 21 to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yoba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remasu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303FC-9D7E-4056-98CE-E0BFECFF06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32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205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 ID</a:t>
            </a:r>
            <a:r>
              <a:rPr lang="en-US" sz="105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th-TH" sz="105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เลขบัตรประจำตัว</a:t>
            </a:r>
            <a:r>
              <a:rPr lang="en-US" sz="105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/tax/ passport</a:t>
            </a:r>
            <a:endParaRPr lang="th-TH" sz="105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105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เพิ่ม ชื่อ</a:t>
            </a:r>
            <a:r>
              <a:rPr lang="en-US" sz="105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h-TH" sz="105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นามสกุล</a:t>
            </a:r>
            <a:r>
              <a:rPr lang="en-US" sz="105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h-TH" sz="105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ชื่อบริษัท</a:t>
            </a:r>
            <a:endParaRPr lang="en-US" sz="105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Status: All/ Draft/ Waiting Activate/ Need Info/ Activated/ Request Cancel/ Completed/ Cancel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105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เพิ่ม </a:t>
            </a:r>
            <a:r>
              <a:rPr lang="en-US" sz="105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delivery date from/to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105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ปุ่ม </a:t>
            </a:r>
            <a:r>
              <a:rPr lang="en-US" sz="105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Insurance Status -&gt; document status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</a:t>
            </a:r>
            <a:r>
              <a:rPr lang="th-TH" sz="105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รายการ</a:t>
            </a:r>
            <a:r>
              <a:rPr lang="en-US" sz="105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th-TH" sz="105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หน้า</a:t>
            </a:r>
            <a:endParaRPr lang="en-US" sz="105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5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Status, Model, VIN, Customer Name|, INS Type, Premium Type, INS Company, INS Class, INS Premium, Activated Date (</a:t>
            </a:r>
            <a:r>
              <a:rPr lang="th-TH" sz="105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วันเริ่มคุ้มครอง</a:t>
            </a:r>
            <a:r>
              <a:rPr lang="en-US" sz="105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DDMS Status</a:t>
            </a:r>
            <a:endParaRPr lang="th-TH" sz="105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h-TH" sz="105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Sorting: VIN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303FC-9D7E-4056-98CE-E0BFECFF06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54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205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of Purchase:</a:t>
            </a:r>
            <a:r>
              <a:rPr lang="en-US" sz="105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Cash/ Finance</a:t>
            </a:r>
          </a:p>
          <a:p>
            <a:r>
              <a:rPr lang="en-US" sz="105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Date: disable</a:t>
            </a:r>
          </a:p>
          <a:p>
            <a:r>
              <a:rPr lang="en-US" sz="105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Company: </a:t>
            </a:r>
            <a:r>
              <a:rPr lang="th-TH" sz="105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เรียงตาม </a:t>
            </a:r>
            <a:r>
              <a:rPr lang="en-US" sz="105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en-US" sz="105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h-TH" sz="105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อยากให้แบ่งกลุ่มหลัก</a:t>
            </a:r>
            <a:endParaRPr lang="en-US" sz="105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05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h-TH" sz="105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เลขที่เอกสาร เมื่อ </a:t>
            </a:r>
            <a:r>
              <a:rPr lang="en-US" sz="105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Submit </a:t>
            </a:r>
            <a:r>
              <a:rPr lang="th-TH" sz="105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แล้ว</a:t>
            </a:r>
            <a:r>
              <a:rPr lang="en-US" sz="105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INYYXXXXX </a:t>
            </a:r>
            <a:r>
              <a:rPr lang="th-TH" sz="105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ต่อ </a:t>
            </a:r>
            <a:r>
              <a:rPr lang="en-US" sz="105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dealer</a:t>
            </a:r>
            <a:endParaRPr lang="en-US" sz="105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303FC-9D7E-4056-98CE-E0BFECFF06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42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205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Policy Delivery</a:t>
            </a:r>
            <a:r>
              <a:rPr lang="en-US" sz="105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th-TH" sz="105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การจัดส่งกรมธรรม์</a:t>
            </a:r>
            <a:endParaRPr lang="en-US" sz="105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h-TH" sz="105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เก็บ ชื่อ</a:t>
            </a:r>
            <a:r>
              <a:rPr lang="en-US" sz="105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h-TH" sz="105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ที่อยู่ในกรมธรรม์</a:t>
            </a:r>
            <a:endParaRPr lang="en-US" sz="105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303FC-9D7E-4056-98CE-E0BFECFF06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88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196-0247-47EE-BDAF-BB6D697F2432}" type="datetimeFigureOut">
              <a:rPr lang="en-US" smtClean="0"/>
              <a:t>23-Apr-2019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63CB-4E21-488D-A6DA-433689106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196-0247-47EE-BDAF-BB6D697F2432}" type="datetimeFigureOut">
              <a:rPr lang="en-US" smtClean="0"/>
              <a:t>23-Apr-2019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63CB-4E21-488D-A6DA-433689106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3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196-0247-47EE-BDAF-BB6D697F2432}" type="datetimeFigureOut">
              <a:rPr lang="en-US" smtClean="0"/>
              <a:t>23-Apr-2019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63CB-4E21-488D-A6DA-433689106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7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196-0247-47EE-BDAF-BB6D697F2432}" type="datetimeFigureOut">
              <a:rPr lang="en-US" smtClean="0"/>
              <a:t>23-Apr-2019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63CB-4E21-488D-A6DA-4336891068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" y="767903"/>
            <a:ext cx="9144001" cy="611505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73554" y="886686"/>
            <a:ext cx="8640960" cy="5688632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ホームベース 8"/>
          <p:cNvSpPr/>
          <p:nvPr userDrawn="1"/>
        </p:nvSpPr>
        <p:spPr>
          <a:xfrm>
            <a:off x="3851920" y="340841"/>
            <a:ext cx="5292080" cy="351857"/>
          </a:xfrm>
          <a:prstGeom prst="homePlate">
            <a:avLst>
              <a:gd name="adj" fmla="val 0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ホームベース 9"/>
          <p:cNvSpPr/>
          <p:nvPr userDrawn="1"/>
        </p:nvSpPr>
        <p:spPr>
          <a:xfrm>
            <a:off x="0" y="11019"/>
            <a:ext cx="4283968" cy="703713"/>
          </a:xfrm>
          <a:prstGeom prst="homePlate">
            <a:avLst>
              <a:gd name="adj" fmla="val 37476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7200004" y="294678"/>
            <a:ext cx="2113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  <a:cs typeface="Aharoni" panose="02010803020104030203" pitchFamily="2" charset="-79"/>
              </a:rPr>
              <a:t>流通情報</a:t>
            </a:r>
            <a:r>
              <a:rPr lang="ja-JP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  <a:cs typeface="Aharoni" panose="02010803020104030203" pitchFamily="2" charset="-79"/>
              </a:rPr>
              <a:t>改善部</a:t>
            </a:r>
            <a:endParaRPr lang="ja-JP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  <a:cs typeface="Aharoni" panose="02010803020104030203" pitchFamily="2" charset="-79"/>
            </a:endParaRPr>
          </a:p>
        </p:txBody>
      </p:sp>
      <p:pic>
        <p:nvPicPr>
          <p:cNvPr id="13" name="Picture 3" descr="C:\Users\1557148\AppData\Local\Microsoft\Windows\Temporary Internet Files\Content.Outlook\SUOJCZ2C\Logo-โตโยต้าขับเคลื่อนความสุข (2).bmp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418" b="52852" l="6275" r="84706">
                        <a14:foregroundMark x1="30784" y1="36122" x2="30784" y2="36122"/>
                        <a14:foregroundMark x1="36667" y1="36122" x2="36667" y2="36122"/>
                        <a14:foregroundMark x1="47255" y1="41065" x2="47255" y2="41065"/>
                        <a14:foregroundMark x1="54510" y1="35361" x2="54510" y2="35361"/>
                        <a14:foregroundMark x1="64706" y1="36882" x2="64706" y2="36882"/>
                        <a14:foregroundMark x1="69804" y1="39163" x2="69804" y2="39163"/>
                        <a14:backgroundMark x1="12745" y1="42586" x2="12745" y2="42586"/>
                        <a14:backgroundMark x1="20588" y1="43726" x2="20588" y2="43726"/>
                        <a14:backgroundMark x1="19020" y1="36122" x2="19020" y2="36122"/>
                        <a14:backgroundMark x1="13529" y1="34981" x2="13529" y2="34981"/>
                        <a14:backgroundMark x1="16275" y1="38023" x2="16275" y2="38023"/>
                        <a14:backgroundMark x1="16275" y1="42966" x2="16275" y2="42966"/>
                        <a14:backgroundMark x1="71373" y1="41065" x2="71373" y2="410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843" r="20220" b="44314"/>
          <a:stretch/>
        </p:blipFill>
        <p:spPr bwMode="auto">
          <a:xfrm>
            <a:off x="7100494" y="16059"/>
            <a:ext cx="2057985" cy="370389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65142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196-0247-47EE-BDAF-BB6D697F2432}" type="datetimeFigureOut">
              <a:rPr lang="en-US" smtClean="0"/>
              <a:t>23-Apr-2019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63CB-4E21-488D-A6DA-4336891068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" y="767903"/>
            <a:ext cx="9144001" cy="611505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73554" y="886686"/>
            <a:ext cx="8640960" cy="5688632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ホームベース 8"/>
          <p:cNvSpPr/>
          <p:nvPr userDrawn="1"/>
        </p:nvSpPr>
        <p:spPr>
          <a:xfrm>
            <a:off x="3851920" y="340841"/>
            <a:ext cx="5292080" cy="351857"/>
          </a:xfrm>
          <a:prstGeom prst="homePlate">
            <a:avLst>
              <a:gd name="adj" fmla="val 0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ホームベース 9"/>
          <p:cNvSpPr/>
          <p:nvPr userDrawn="1"/>
        </p:nvSpPr>
        <p:spPr>
          <a:xfrm>
            <a:off x="0" y="11019"/>
            <a:ext cx="4283968" cy="703713"/>
          </a:xfrm>
          <a:prstGeom prst="homePlate">
            <a:avLst>
              <a:gd name="adj" fmla="val 37476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7200004" y="294678"/>
            <a:ext cx="2113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  <a:cs typeface="Aharoni" panose="02010803020104030203" pitchFamily="2" charset="-79"/>
              </a:rPr>
              <a:t>流通情報</a:t>
            </a:r>
            <a:r>
              <a:rPr lang="ja-JP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  <a:cs typeface="Aharoni" panose="02010803020104030203" pitchFamily="2" charset="-79"/>
              </a:rPr>
              <a:t>改善部</a:t>
            </a:r>
            <a:endParaRPr lang="ja-JP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  <a:cs typeface="Aharoni" panose="02010803020104030203" pitchFamily="2" charset="-79"/>
            </a:endParaRPr>
          </a:p>
        </p:txBody>
      </p:sp>
      <p:pic>
        <p:nvPicPr>
          <p:cNvPr id="13" name="Picture 3" descr="C:\Users\1557148\AppData\Local\Microsoft\Windows\Temporary Internet Files\Content.Outlook\SUOJCZ2C\Logo-โตโยต้าขับเคลื่อนความสุข (2).bmp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418" b="52852" l="6275" r="84706">
                        <a14:foregroundMark x1="30784" y1="36122" x2="30784" y2="36122"/>
                        <a14:foregroundMark x1="36667" y1="36122" x2="36667" y2="36122"/>
                        <a14:foregroundMark x1="47255" y1="41065" x2="47255" y2="41065"/>
                        <a14:foregroundMark x1="54510" y1="35361" x2="54510" y2="35361"/>
                        <a14:foregroundMark x1="64706" y1="36882" x2="64706" y2="36882"/>
                        <a14:foregroundMark x1="69804" y1="39163" x2="69804" y2="39163"/>
                        <a14:backgroundMark x1="12745" y1="42586" x2="12745" y2="42586"/>
                        <a14:backgroundMark x1="20588" y1="43726" x2="20588" y2="43726"/>
                        <a14:backgroundMark x1="19020" y1="36122" x2="19020" y2="36122"/>
                        <a14:backgroundMark x1="13529" y1="34981" x2="13529" y2="34981"/>
                        <a14:backgroundMark x1="16275" y1="38023" x2="16275" y2="38023"/>
                        <a14:backgroundMark x1="16275" y1="42966" x2="16275" y2="42966"/>
                        <a14:backgroundMark x1="71373" y1="41065" x2="71373" y2="410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843" r="20220" b="44314"/>
          <a:stretch/>
        </p:blipFill>
        <p:spPr bwMode="auto">
          <a:xfrm>
            <a:off x="7100494" y="16059"/>
            <a:ext cx="2057985" cy="370389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6514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196-0247-47EE-BDAF-BB6D697F2432}" type="datetimeFigureOut">
              <a:rPr lang="en-US" smtClean="0"/>
              <a:t>23-Apr-2019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63CB-4E21-488D-A6DA-433689106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6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196-0247-47EE-BDAF-BB6D697F2432}" type="datetimeFigureOut">
              <a:rPr lang="en-US" smtClean="0"/>
              <a:t>23-Apr-2019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63CB-4E21-488D-A6DA-433689106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3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196-0247-47EE-BDAF-BB6D697F2432}" type="datetimeFigureOut">
              <a:rPr lang="en-US" smtClean="0"/>
              <a:t>23-Apr-2019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63CB-4E21-488D-A6DA-433689106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7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196-0247-47EE-BDAF-BB6D697F2432}" type="datetimeFigureOut">
              <a:rPr lang="en-US" smtClean="0"/>
              <a:t>23-Apr-2019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63CB-4E21-488D-A6DA-433689106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0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196-0247-47EE-BDAF-BB6D697F2432}" type="datetimeFigureOut">
              <a:rPr lang="en-US" smtClean="0"/>
              <a:t>23-Apr-2019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63CB-4E21-488D-A6DA-433689106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0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196-0247-47EE-BDAF-BB6D697F2432}" type="datetimeFigureOut">
              <a:rPr lang="en-US" smtClean="0"/>
              <a:t>23-Apr-2019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63CB-4E21-488D-A6DA-433689106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3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196-0247-47EE-BDAF-BB6D697F2432}" type="datetimeFigureOut">
              <a:rPr lang="en-US" smtClean="0"/>
              <a:t>23-Apr-2019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63CB-4E21-488D-A6DA-433689106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0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196-0247-47EE-BDAF-BB6D697F2432}" type="datetimeFigureOut">
              <a:rPr lang="en-US" smtClean="0"/>
              <a:t>23-Apr-2019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63CB-4E21-488D-A6DA-433689106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8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4E196-0247-47EE-BDAF-BB6D697F2432}" type="datetimeFigureOut">
              <a:rPr lang="en-US" smtClean="0"/>
              <a:t>23-Apr-2019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763CB-4E21-488D-A6DA-433689106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5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image" Target="../media/image2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46" y="980728"/>
            <a:ext cx="8186002" cy="4943057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7504" y="80628"/>
            <a:ext cx="280831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>
              <a:spcAft>
                <a:spcPct val="0"/>
              </a:spcAft>
            </a:pPr>
            <a:r>
              <a:rPr lang="en-US" altLang="ja-JP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Agenda</a:t>
            </a:r>
            <a:endParaRPr lang="ja-JP" altLang="en-US" sz="3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ホームベース 5"/>
          <p:cNvSpPr/>
          <p:nvPr/>
        </p:nvSpPr>
        <p:spPr>
          <a:xfrm>
            <a:off x="0" y="11019"/>
            <a:ext cx="6804248" cy="703713"/>
          </a:xfrm>
          <a:prstGeom prst="homePlate">
            <a:avLst>
              <a:gd name="adj" fmla="val 37476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216537" y="347653"/>
            <a:ext cx="1927465" cy="3670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812" y="6051281"/>
            <a:ext cx="84249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ysClr val="windowText" lastClr="000000"/>
                </a:solidFill>
                <a:latin typeface="+Body Asian"/>
              </a:rPr>
              <a:t>1. INS</a:t>
            </a:r>
            <a:r>
              <a:rPr kumimoji="1" lang="en-US" altLang="ja-JP" dirty="0">
                <a:solidFill>
                  <a:sysClr val="windowText" lastClr="000000"/>
                </a:solidFill>
                <a:latin typeface="+Body Asian"/>
              </a:rPr>
              <a:t>. Partner </a:t>
            </a:r>
            <a:r>
              <a:rPr kumimoji="1" lang="en-US" altLang="ja-JP" dirty="0" smtClean="0">
                <a:solidFill>
                  <a:sysClr val="windowText" lastClr="000000"/>
                </a:solidFill>
                <a:latin typeface="+Body Asian"/>
              </a:rPr>
              <a:t>login to F&amp;I system</a:t>
            </a:r>
            <a:endParaRPr kumimoji="1" lang="ja-JP" altLang="en-US" dirty="0">
              <a:solidFill>
                <a:sysClr val="windowText" lastClr="000000"/>
              </a:solidFill>
              <a:latin typeface="+Body Asian"/>
            </a:endParaRPr>
          </a:p>
        </p:txBody>
      </p:sp>
      <p:sp>
        <p:nvSpPr>
          <p:cNvPr id="9" name="テキスト ボックス 7"/>
          <p:cNvSpPr txBox="1"/>
          <p:nvPr/>
        </p:nvSpPr>
        <p:spPr>
          <a:xfrm>
            <a:off x="35496" y="55266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4</a:t>
            </a:r>
            <a:r>
              <a:rPr lang="ja-JP" altLang="en-US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．</a:t>
            </a:r>
            <a:r>
              <a:rPr lang="en-US" altLang="ja-JP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Sample scenario –  New car</a:t>
            </a:r>
            <a:endParaRPr lang="ja-JP" altLang="en-US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anose="020B0600070205080204" pitchFamily="34" charset="-128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48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7504" y="80628"/>
            <a:ext cx="280831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>
              <a:spcAft>
                <a:spcPct val="0"/>
              </a:spcAft>
            </a:pPr>
            <a:r>
              <a:rPr lang="en-US" altLang="ja-JP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Agenda</a:t>
            </a:r>
            <a:endParaRPr lang="ja-JP" altLang="en-US" sz="3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ホームベース 5"/>
          <p:cNvSpPr/>
          <p:nvPr/>
        </p:nvSpPr>
        <p:spPr>
          <a:xfrm>
            <a:off x="0" y="11019"/>
            <a:ext cx="6804248" cy="703713"/>
          </a:xfrm>
          <a:prstGeom prst="homePlate">
            <a:avLst>
              <a:gd name="adj" fmla="val 37476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216537" y="347653"/>
            <a:ext cx="1927465" cy="3670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04556" y="6251695"/>
            <a:ext cx="84249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+Body Asian"/>
              </a:rPr>
              <a:t>3. F&amp;I advisor fill in all information in activation detail screen</a:t>
            </a:r>
            <a:endParaRPr kumimoji="1" lang="ja-JP" altLang="en-US" dirty="0">
              <a:solidFill>
                <a:sysClr val="windowText" lastClr="000000"/>
              </a:solidFill>
              <a:latin typeface="+Body Asian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5" y="963640"/>
            <a:ext cx="8496944" cy="4260133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59568" y="2014538"/>
            <a:ext cx="1457325" cy="838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10514" y="1348039"/>
            <a:ext cx="5024778" cy="3799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979712" y="1028700"/>
            <a:ext cx="1728192" cy="193037"/>
          </a:xfrm>
          <a:prstGeom prst="rect">
            <a:avLst/>
          </a:prstGeom>
          <a:solidFill>
            <a:srgbClr val="E50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F&amp;I Manager system</a:t>
            </a:r>
            <a:endParaRPr lang="en-US" sz="1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95" y="6246953"/>
            <a:ext cx="8496945" cy="123342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979712" y="1244041"/>
            <a:ext cx="1728192" cy="113808"/>
          </a:xfrm>
          <a:prstGeom prst="rect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 smtClean="0"/>
              <a:t>WSCxxxxx</a:t>
            </a:r>
            <a:r>
              <a:rPr lang="en-US" sz="700" dirty="0" smtClean="0"/>
              <a:t>: Activation Detail</a:t>
            </a:r>
            <a:endParaRPr lang="en-US" sz="700" dirty="0"/>
          </a:p>
        </p:txBody>
      </p:sp>
      <p:sp>
        <p:nvSpPr>
          <p:cNvPr id="40" name="Rectangle 39"/>
          <p:cNvSpPr/>
          <p:nvPr/>
        </p:nvSpPr>
        <p:spPr>
          <a:xfrm>
            <a:off x="386990" y="1884951"/>
            <a:ext cx="1396984" cy="103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2035938" y="1772816"/>
            <a:ext cx="6624736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8427" y="1399998"/>
            <a:ext cx="1572247" cy="289149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035937" y="1911896"/>
            <a:ext cx="1279685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u="sng" dirty="0" smtClean="0"/>
              <a:t>1. Vehicle Information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988518" y="1911896"/>
            <a:ext cx="1428333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u="sng" dirty="0" smtClean="0"/>
              <a:t>4. Customer Information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1980918" y="5418549"/>
            <a:ext cx="6624736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227" y="4595578"/>
            <a:ext cx="8490273" cy="14621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1210" y="1406600"/>
            <a:ext cx="805251" cy="291556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6394530" y="1473928"/>
            <a:ext cx="474477" cy="1538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FF0000"/>
                </a:solidFill>
              </a:rPr>
              <a:t>Submit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95314" y="2779100"/>
            <a:ext cx="504056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</a:t>
            </a:r>
            <a:r>
              <a:rPr lang="en-US" sz="1000" dirty="0" smtClean="0"/>
              <a:t>Tax No</a:t>
            </a:r>
            <a:r>
              <a:rPr lang="en-US" sz="1000" dirty="0" smtClean="0"/>
              <a:t>: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2165582" y="2949557"/>
            <a:ext cx="1098315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 1100701274635</a:t>
            </a:r>
            <a:endParaRPr 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4422979" y="2771453"/>
            <a:ext cx="1128628" cy="157421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*Company </a:t>
            </a:r>
            <a:r>
              <a:rPr lang="en-US" sz="1000" dirty="0" smtClean="0"/>
              <a:t>name: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4648337" y="2958426"/>
            <a:ext cx="2235096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 Supachai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5531077" y="2779100"/>
            <a:ext cx="1139889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*Branch No:</a:t>
            </a:r>
            <a:endParaRPr lang="en-US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6041105" y="2949882"/>
            <a:ext cx="1132720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241532" y="2756308"/>
            <a:ext cx="909357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</a:t>
            </a:r>
            <a:r>
              <a:rPr lang="en-US" sz="1000" dirty="0" smtClean="0"/>
              <a:t>Register</a:t>
            </a:r>
            <a:r>
              <a:rPr lang="en-US" sz="1000" dirty="0" smtClean="0"/>
              <a:t> date</a:t>
            </a:r>
            <a:endParaRPr lang="en-US" sz="1000" dirty="0"/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5603" y="2100370"/>
            <a:ext cx="171429" cy="247619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4193" y="2122517"/>
            <a:ext cx="171429" cy="247619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2317198" y="2191219"/>
            <a:ext cx="504056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Personal</a:t>
            </a:r>
            <a:endParaRPr lang="en-US" sz="10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351231" y="2200729"/>
            <a:ext cx="504056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Company</a:t>
            </a:r>
            <a:endParaRPr lang="en-US" sz="1000" dirty="0"/>
          </a:p>
        </p:txBody>
      </p:sp>
      <p:pic>
        <p:nvPicPr>
          <p:cNvPr id="139" name="Picture 1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4171" y="2439135"/>
            <a:ext cx="171429" cy="247619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2761" y="2461282"/>
            <a:ext cx="171429" cy="247619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3315766" y="2529984"/>
            <a:ext cx="733160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Dealer</a:t>
            </a:r>
            <a:endParaRPr lang="en-US" sz="1000" dirty="0"/>
          </a:p>
        </p:txBody>
      </p:sp>
      <p:sp>
        <p:nvSpPr>
          <p:cNvPr id="143" name="TextBox 142"/>
          <p:cNvSpPr txBox="1"/>
          <p:nvPr/>
        </p:nvSpPr>
        <p:spPr>
          <a:xfrm>
            <a:off x="4349799" y="2539494"/>
            <a:ext cx="1486172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Customer</a:t>
            </a:r>
            <a:endParaRPr lang="en-US" sz="1000" dirty="0"/>
          </a:p>
        </p:txBody>
      </p:sp>
      <p:cxnSp>
        <p:nvCxnSpPr>
          <p:cNvPr id="140" name="Straight Connector 139"/>
          <p:cNvCxnSpPr/>
          <p:nvPr/>
        </p:nvCxnSpPr>
        <p:spPr>
          <a:xfrm flipV="1">
            <a:off x="3175802" y="2487441"/>
            <a:ext cx="134004" cy="13769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794037" y="6029762"/>
            <a:ext cx="6624736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51" name="Picture 150"/>
          <p:cNvPicPr>
            <a:picLocks noChangeAspect="1"/>
          </p:cNvPicPr>
          <p:nvPr/>
        </p:nvPicPr>
        <p:blipFill rotWithShape="1">
          <a:blip r:embed="rId9"/>
          <a:srcRect l="40531" t="-8657" b="-2"/>
          <a:stretch/>
        </p:blipFill>
        <p:spPr>
          <a:xfrm>
            <a:off x="7349430" y="2893924"/>
            <a:ext cx="621903" cy="206603"/>
          </a:xfrm>
          <a:prstGeom prst="rect">
            <a:avLst/>
          </a:prstGeom>
        </p:spPr>
      </p:pic>
      <p:sp>
        <p:nvSpPr>
          <p:cNvPr id="152" name="TextBox 151"/>
          <p:cNvSpPr txBox="1"/>
          <p:nvPr/>
        </p:nvSpPr>
        <p:spPr>
          <a:xfrm>
            <a:off x="2946945" y="2785523"/>
            <a:ext cx="995416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*Company Phone </a:t>
            </a:r>
            <a:r>
              <a:rPr lang="en-US" sz="1000" dirty="0" smtClean="0"/>
              <a:t>:</a:t>
            </a:r>
            <a:endParaRPr lang="en-US" sz="1000" dirty="0"/>
          </a:p>
        </p:txBody>
      </p:sp>
      <p:sp>
        <p:nvSpPr>
          <p:cNvPr id="153" name="TextBox 152"/>
          <p:cNvSpPr txBox="1"/>
          <p:nvPr/>
        </p:nvSpPr>
        <p:spPr>
          <a:xfrm>
            <a:off x="3306129" y="2955578"/>
            <a:ext cx="1098315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 083-016-6379</a:t>
            </a:r>
            <a:endParaRPr lang="en-US" sz="1000" dirty="0"/>
          </a:p>
        </p:txBody>
      </p:sp>
      <p:sp>
        <p:nvSpPr>
          <p:cNvPr id="176" name="TextBox 175"/>
          <p:cNvSpPr txBox="1"/>
          <p:nvPr/>
        </p:nvSpPr>
        <p:spPr>
          <a:xfrm>
            <a:off x="2052644" y="5260781"/>
            <a:ext cx="1428333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b="1" u="sng" dirty="0"/>
              <a:t>5</a:t>
            </a:r>
            <a:r>
              <a:rPr lang="en-US" sz="1000" b="1" u="sng" dirty="0" smtClean="0"/>
              <a:t>. Salesman's Information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2208745" y="5602548"/>
            <a:ext cx="1098315" cy="153888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0899 </a:t>
            </a:r>
            <a:r>
              <a:rPr lang="th-TH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นาย ก</a:t>
            </a:r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8" name="Isosceles Triangle 177"/>
          <p:cNvSpPr/>
          <p:nvPr/>
        </p:nvSpPr>
        <p:spPr>
          <a:xfrm rot="10800000">
            <a:off x="3114958" y="5641139"/>
            <a:ext cx="144016" cy="9847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217212" y="5449970"/>
            <a:ext cx="1008112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Salesman</a:t>
            </a:r>
            <a:endParaRPr lang="en-US" sz="1000" dirty="0"/>
          </a:p>
        </p:txBody>
      </p:sp>
      <p:sp>
        <p:nvSpPr>
          <p:cNvPr id="87" name="テキスト ボックス 7"/>
          <p:cNvSpPr txBox="1"/>
          <p:nvPr/>
        </p:nvSpPr>
        <p:spPr>
          <a:xfrm>
            <a:off x="35496" y="55266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4</a:t>
            </a:r>
            <a:r>
              <a:rPr lang="ja-JP" altLang="en-US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．</a:t>
            </a:r>
            <a:r>
              <a:rPr lang="en-US" altLang="ja-JP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Sample scenario –  New car</a:t>
            </a:r>
            <a:endParaRPr lang="ja-JP" altLang="en-US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anose="020B0600070205080204" pitchFamily="34" charset="-128"/>
              <a:ea typeface="ＭＳ Ｐゴシック" panose="020B0600070205080204" pitchFamily="34" charset="-128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156633" y="2514818"/>
            <a:ext cx="930173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Policy Delivery:</a:t>
            </a:r>
            <a:endParaRPr lang="en-US" sz="1000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3189260" y="2154333"/>
            <a:ext cx="134004" cy="13769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061109" y="3201209"/>
            <a:ext cx="564314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*Name:</a:t>
            </a:r>
            <a:endParaRPr 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2186762" y="3356788"/>
            <a:ext cx="1302680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 Supachai</a:t>
            </a:r>
            <a:endParaRPr lang="en-US" sz="1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757723" y="3356839"/>
            <a:ext cx="1302680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 Supachai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273314" y="3201209"/>
            <a:ext cx="1110156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*Last Name:</a:t>
            </a:r>
            <a:endParaRPr lang="en-US" sz="1000" dirty="0"/>
          </a:p>
        </p:txBody>
      </p:sp>
      <p:cxnSp>
        <p:nvCxnSpPr>
          <p:cNvPr id="188" name="Straight Connector 187"/>
          <p:cNvCxnSpPr/>
          <p:nvPr/>
        </p:nvCxnSpPr>
        <p:spPr>
          <a:xfrm>
            <a:off x="2021845" y="5418549"/>
            <a:ext cx="6624736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9" name="TextBox 188"/>
          <p:cNvSpPr txBox="1"/>
          <p:nvPr/>
        </p:nvSpPr>
        <p:spPr>
          <a:xfrm>
            <a:off x="7255944" y="3953549"/>
            <a:ext cx="782300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Mobile:</a:t>
            </a:r>
            <a:endParaRPr lang="en-US" sz="1000" dirty="0"/>
          </a:p>
        </p:txBody>
      </p:sp>
      <p:sp>
        <p:nvSpPr>
          <p:cNvPr id="190" name="TextBox 189"/>
          <p:cNvSpPr txBox="1"/>
          <p:nvPr/>
        </p:nvSpPr>
        <p:spPr>
          <a:xfrm>
            <a:off x="7276941" y="4100840"/>
            <a:ext cx="1098315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 dirty="0"/>
          </a:p>
        </p:txBody>
      </p:sp>
      <p:sp>
        <p:nvSpPr>
          <p:cNvPr id="195" name="TextBox 194"/>
          <p:cNvSpPr txBox="1"/>
          <p:nvPr/>
        </p:nvSpPr>
        <p:spPr>
          <a:xfrm>
            <a:off x="7363407" y="5048466"/>
            <a:ext cx="1098315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 Supachai401@gmai.</a:t>
            </a:r>
            <a:endParaRPr 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7357443" y="4892444"/>
            <a:ext cx="651390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*E-Mail</a:t>
            </a:r>
            <a:endParaRPr lang="en-US" sz="1000" dirty="0"/>
          </a:p>
        </p:txBody>
      </p:sp>
      <p:sp>
        <p:nvSpPr>
          <p:cNvPr id="197" name="TextBox 196"/>
          <p:cNvSpPr txBox="1"/>
          <p:nvPr/>
        </p:nvSpPr>
        <p:spPr>
          <a:xfrm>
            <a:off x="2114004" y="3607276"/>
            <a:ext cx="647677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</a:t>
            </a:r>
            <a:r>
              <a:rPr lang="en-US" sz="1000" dirty="0" smtClean="0"/>
              <a:t>Address 1 </a:t>
            </a:r>
            <a:r>
              <a:rPr lang="en-US" sz="1000" dirty="0" smtClean="0"/>
              <a:t>:</a:t>
            </a:r>
            <a:endParaRPr lang="en-US" sz="1000" dirty="0"/>
          </a:p>
        </p:txBody>
      </p:sp>
      <p:sp>
        <p:nvSpPr>
          <p:cNvPr id="198" name="TextBox 197"/>
          <p:cNvSpPr txBox="1"/>
          <p:nvPr/>
        </p:nvSpPr>
        <p:spPr>
          <a:xfrm>
            <a:off x="2131337" y="3759971"/>
            <a:ext cx="2349584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98/80 </a:t>
            </a:r>
            <a:r>
              <a:rPr lang="en-US" sz="1000" dirty="0" err="1" smtClean="0"/>
              <a:t>Britania</a:t>
            </a:r>
            <a:r>
              <a:rPr lang="en-US" sz="1000" dirty="0" smtClean="0"/>
              <a:t> </a:t>
            </a:r>
            <a:r>
              <a:rPr lang="en-US" sz="1000" dirty="0" err="1" smtClean="0"/>
              <a:t>Srinakarin</a:t>
            </a:r>
            <a:endParaRPr lang="en-US" sz="1000" dirty="0"/>
          </a:p>
        </p:txBody>
      </p:sp>
      <p:sp>
        <p:nvSpPr>
          <p:cNvPr id="199" name="TextBox 198"/>
          <p:cNvSpPr txBox="1"/>
          <p:nvPr/>
        </p:nvSpPr>
        <p:spPr>
          <a:xfrm>
            <a:off x="4621974" y="3593609"/>
            <a:ext cx="647677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*Province </a:t>
            </a:r>
            <a:r>
              <a:rPr lang="en-US" sz="1000" dirty="0" smtClean="0"/>
              <a:t>:</a:t>
            </a:r>
            <a:endParaRPr lang="en-US" sz="1000" dirty="0"/>
          </a:p>
        </p:txBody>
      </p:sp>
      <p:sp>
        <p:nvSpPr>
          <p:cNvPr id="200" name="TextBox 199"/>
          <p:cNvSpPr txBox="1"/>
          <p:nvPr/>
        </p:nvSpPr>
        <p:spPr>
          <a:xfrm>
            <a:off x="4713845" y="3768699"/>
            <a:ext cx="1098315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th-TH" sz="1000" dirty="0" smtClean="0"/>
              <a:t>กรุงเทพ</a:t>
            </a:r>
            <a:endParaRPr lang="en-US" sz="1000" dirty="0"/>
          </a:p>
        </p:txBody>
      </p:sp>
      <p:sp>
        <p:nvSpPr>
          <p:cNvPr id="201" name="TextBox 200"/>
          <p:cNvSpPr txBox="1"/>
          <p:nvPr/>
        </p:nvSpPr>
        <p:spPr>
          <a:xfrm>
            <a:off x="5369199" y="3607637"/>
            <a:ext cx="1138828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</a:t>
            </a:r>
            <a:r>
              <a:rPr lang="en-US" sz="1000" dirty="0" smtClean="0"/>
              <a:t>District </a:t>
            </a:r>
            <a:r>
              <a:rPr lang="en-US" sz="1000" dirty="0" smtClean="0"/>
              <a:t>:</a:t>
            </a:r>
            <a:endParaRPr lang="en-US" sz="1000" dirty="0"/>
          </a:p>
        </p:txBody>
      </p:sp>
      <p:sp>
        <p:nvSpPr>
          <p:cNvPr id="202" name="TextBox 201"/>
          <p:cNvSpPr txBox="1"/>
          <p:nvPr/>
        </p:nvSpPr>
        <p:spPr>
          <a:xfrm>
            <a:off x="6000518" y="3768699"/>
            <a:ext cx="1098315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th-TH" sz="1000" dirty="0" smtClean="0"/>
              <a:t> บาง</a:t>
            </a:r>
            <a:r>
              <a:rPr lang="th-TH" sz="1000" dirty="0" smtClean="0"/>
              <a:t>แก้ว</a:t>
            </a:r>
            <a:endParaRPr lang="en-US" sz="1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7255944" y="3588734"/>
            <a:ext cx="941905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*Sub-district</a:t>
            </a:r>
            <a:r>
              <a:rPr lang="en-US" sz="1000" dirty="0"/>
              <a:t>:</a:t>
            </a:r>
            <a:endParaRPr lang="en-US" sz="1000" dirty="0"/>
          </a:p>
        </p:txBody>
      </p:sp>
      <p:sp>
        <p:nvSpPr>
          <p:cNvPr id="204" name="TextBox 203"/>
          <p:cNvSpPr txBox="1"/>
          <p:nvPr/>
        </p:nvSpPr>
        <p:spPr>
          <a:xfrm>
            <a:off x="7298582" y="3765950"/>
            <a:ext cx="1083446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th-TH" sz="1000" dirty="0" smtClean="0"/>
              <a:t>บาง</a:t>
            </a:r>
            <a:r>
              <a:rPr lang="th-TH" sz="1000" dirty="0"/>
              <a:t>พลี</a:t>
            </a:r>
            <a:endParaRPr lang="en-US" sz="1000" dirty="0"/>
          </a:p>
        </p:txBody>
      </p:sp>
      <p:sp>
        <p:nvSpPr>
          <p:cNvPr id="205" name="Isosceles Triangle 204"/>
          <p:cNvSpPr/>
          <p:nvPr/>
        </p:nvSpPr>
        <p:spPr>
          <a:xfrm rot="10800000">
            <a:off x="8203878" y="3805204"/>
            <a:ext cx="144016" cy="9847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6" name="Isosceles Triangle 205"/>
          <p:cNvSpPr/>
          <p:nvPr/>
        </p:nvSpPr>
        <p:spPr>
          <a:xfrm rot="10800000">
            <a:off x="6938468" y="3795281"/>
            <a:ext cx="144016" cy="9847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2131337" y="4103201"/>
            <a:ext cx="2349584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98/80 </a:t>
            </a:r>
            <a:r>
              <a:rPr lang="en-US" sz="1000" dirty="0" err="1" smtClean="0"/>
              <a:t>Britania</a:t>
            </a:r>
            <a:r>
              <a:rPr lang="en-US" sz="1000" dirty="0" smtClean="0"/>
              <a:t> </a:t>
            </a:r>
            <a:r>
              <a:rPr lang="en-US" sz="1000" dirty="0" err="1" smtClean="0"/>
              <a:t>Srinakarin</a:t>
            </a:r>
            <a:endParaRPr lang="en-US" sz="1000" dirty="0"/>
          </a:p>
        </p:txBody>
      </p:sp>
      <p:sp>
        <p:nvSpPr>
          <p:cNvPr id="208" name="TextBox 207"/>
          <p:cNvSpPr txBox="1"/>
          <p:nvPr/>
        </p:nvSpPr>
        <p:spPr>
          <a:xfrm>
            <a:off x="2114003" y="3935256"/>
            <a:ext cx="647677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</a:t>
            </a:r>
            <a:r>
              <a:rPr lang="en-US" sz="1000" dirty="0" smtClean="0"/>
              <a:t>Address</a:t>
            </a:r>
            <a:r>
              <a:rPr lang="th-TH" sz="1000" dirty="0" smtClean="0"/>
              <a:t> </a:t>
            </a:r>
            <a:r>
              <a:rPr lang="en-US" sz="1000" dirty="0" smtClean="0"/>
              <a:t>2 </a:t>
            </a:r>
            <a:r>
              <a:rPr lang="en-US" sz="1000" dirty="0" smtClean="0"/>
              <a:t>:</a:t>
            </a:r>
            <a:endParaRPr lang="en-US" sz="1000" dirty="0"/>
          </a:p>
        </p:txBody>
      </p:sp>
      <p:sp>
        <p:nvSpPr>
          <p:cNvPr id="209" name="TextBox 208"/>
          <p:cNvSpPr txBox="1"/>
          <p:nvPr/>
        </p:nvSpPr>
        <p:spPr>
          <a:xfrm>
            <a:off x="6026412" y="3924414"/>
            <a:ext cx="941905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*Zip code:</a:t>
            </a:r>
            <a:endParaRPr lang="en-US" sz="1000" dirty="0"/>
          </a:p>
        </p:txBody>
      </p:sp>
      <p:sp>
        <p:nvSpPr>
          <p:cNvPr id="210" name="TextBox 209"/>
          <p:cNvSpPr txBox="1"/>
          <p:nvPr/>
        </p:nvSpPr>
        <p:spPr>
          <a:xfrm>
            <a:off x="6006860" y="4092828"/>
            <a:ext cx="1083446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 dirty="0"/>
          </a:p>
        </p:txBody>
      </p:sp>
      <p:sp>
        <p:nvSpPr>
          <p:cNvPr id="211" name="Isosceles Triangle 210"/>
          <p:cNvSpPr/>
          <p:nvPr/>
        </p:nvSpPr>
        <p:spPr>
          <a:xfrm rot="10800000">
            <a:off x="5613203" y="3805204"/>
            <a:ext cx="144016" cy="9847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2176432" y="4546865"/>
            <a:ext cx="1097941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*Delivery Address 1 </a:t>
            </a:r>
            <a:r>
              <a:rPr lang="en-US" sz="1000" dirty="0" smtClean="0"/>
              <a:t>:</a:t>
            </a:r>
            <a:endParaRPr lang="en-US" sz="1000" dirty="0"/>
          </a:p>
        </p:txBody>
      </p:sp>
      <p:sp>
        <p:nvSpPr>
          <p:cNvPr id="215" name="TextBox 214"/>
          <p:cNvSpPr txBox="1"/>
          <p:nvPr/>
        </p:nvSpPr>
        <p:spPr>
          <a:xfrm>
            <a:off x="2193765" y="4699560"/>
            <a:ext cx="2349584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98/80 </a:t>
            </a:r>
            <a:r>
              <a:rPr lang="en-US" sz="1000" dirty="0" err="1" smtClean="0"/>
              <a:t>Britania</a:t>
            </a:r>
            <a:r>
              <a:rPr lang="en-US" sz="1000" dirty="0" smtClean="0"/>
              <a:t> </a:t>
            </a:r>
            <a:r>
              <a:rPr lang="en-US" sz="1000" dirty="0" err="1" smtClean="0"/>
              <a:t>Srinakarin</a:t>
            </a:r>
            <a:endParaRPr lang="en-US" sz="1000" dirty="0"/>
          </a:p>
        </p:txBody>
      </p:sp>
      <p:sp>
        <p:nvSpPr>
          <p:cNvPr id="216" name="TextBox 215"/>
          <p:cNvSpPr txBox="1"/>
          <p:nvPr/>
        </p:nvSpPr>
        <p:spPr>
          <a:xfrm>
            <a:off x="4684402" y="4533198"/>
            <a:ext cx="647677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*Province </a:t>
            </a:r>
            <a:r>
              <a:rPr lang="en-US" sz="1000" dirty="0" smtClean="0"/>
              <a:t>:</a:t>
            </a:r>
            <a:endParaRPr lang="en-US" sz="1000" dirty="0"/>
          </a:p>
        </p:txBody>
      </p:sp>
      <p:sp>
        <p:nvSpPr>
          <p:cNvPr id="217" name="TextBox 216"/>
          <p:cNvSpPr txBox="1"/>
          <p:nvPr/>
        </p:nvSpPr>
        <p:spPr>
          <a:xfrm>
            <a:off x="4776273" y="4708288"/>
            <a:ext cx="1098315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th-TH" sz="1000" dirty="0" smtClean="0"/>
              <a:t>กรุงเทพ</a:t>
            </a:r>
            <a:endParaRPr lang="en-US" sz="1000" dirty="0"/>
          </a:p>
        </p:txBody>
      </p:sp>
      <p:sp>
        <p:nvSpPr>
          <p:cNvPr id="218" name="TextBox 217"/>
          <p:cNvSpPr txBox="1"/>
          <p:nvPr/>
        </p:nvSpPr>
        <p:spPr>
          <a:xfrm>
            <a:off x="5431627" y="4547226"/>
            <a:ext cx="1138828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</a:t>
            </a:r>
            <a:r>
              <a:rPr lang="en-US" sz="1000" dirty="0" smtClean="0"/>
              <a:t>District </a:t>
            </a:r>
            <a:r>
              <a:rPr lang="en-US" sz="1000" dirty="0" smtClean="0"/>
              <a:t>:</a:t>
            </a:r>
            <a:endParaRPr lang="en-US" sz="1000" dirty="0"/>
          </a:p>
        </p:txBody>
      </p:sp>
      <p:sp>
        <p:nvSpPr>
          <p:cNvPr id="219" name="TextBox 218"/>
          <p:cNvSpPr txBox="1"/>
          <p:nvPr/>
        </p:nvSpPr>
        <p:spPr>
          <a:xfrm>
            <a:off x="6062946" y="4708288"/>
            <a:ext cx="1098315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th-TH" sz="1000" dirty="0" smtClean="0"/>
              <a:t> บาง</a:t>
            </a:r>
            <a:r>
              <a:rPr lang="th-TH" sz="1000" dirty="0" smtClean="0"/>
              <a:t>แก้ว</a:t>
            </a:r>
            <a:endParaRPr lang="en-US" sz="1000" dirty="0"/>
          </a:p>
        </p:txBody>
      </p:sp>
      <p:sp>
        <p:nvSpPr>
          <p:cNvPr id="220" name="TextBox 219"/>
          <p:cNvSpPr txBox="1"/>
          <p:nvPr/>
        </p:nvSpPr>
        <p:spPr>
          <a:xfrm>
            <a:off x="7318372" y="4528323"/>
            <a:ext cx="941905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*Sub-district</a:t>
            </a:r>
            <a:r>
              <a:rPr lang="en-US" sz="1000" dirty="0"/>
              <a:t>:</a:t>
            </a:r>
            <a:endParaRPr lang="en-US" sz="1000" dirty="0"/>
          </a:p>
        </p:txBody>
      </p:sp>
      <p:sp>
        <p:nvSpPr>
          <p:cNvPr id="221" name="TextBox 220"/>
          <p:cNvSpPr txBox="1"/>
          <p:nvPr/>
        </p:nvSpPr>
        <p:spPr>
          <a:xfrm>
            <a:off x="7361010" y="4705539"/>
            <a:ext cx="1083446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th-TH" sz="1000" dirty="0" smtClean="0"/>
              <a:t>บาง</a:t>
            </a:r>
            <a:r>
              <a:rPr lang="th-TH" sz="1000" dirty="0"/>
              <a:t>พลี</a:t>
            </a:r>
            <a:endParaRPr lang="en-US" sz="1000" dirty="0"/>
          </a:p>
        </p:txBody>
      </p:sp>
      <p:sp>
        <p:nvSpPr>
          <p:cNvPr id="222" name="Isosceles Triangle 221"/>
          <p:cNvSpPr/>
          <p:nvPr/>
        </p:nvSpPr>
        <p:spPr>
          <a:xfrm rot="10800000">
            <a:off x="8266306" y="4744793"/>
            <a:ext cx="144016" cy="9847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3" name="Isosceles Triangle 222"/>
          <p:cNvSpPr/>
          <p:nvPr/>
        </p:nvSpPr>
        <p:spPr>
          <a:xfrm rot="10800000">
            <a:off x="7000896" y="4734870"/>
            <a:ext cx="144016" cy="9847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2193765" y="5042790"/>
            <a:ext cx="2349584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98/80 </a:t>
            </a:r>
            <a:r>
              <a:rPr lang="en-US" sz="1000" dirty="0" err="1" smtClean="0"/>
              <a:t>Britania</a:t>
            </a:r>
            <a:r>
              <a:rPr lang="en-US" sz="1000" dirty="0" smtClean="0"/>
              <a:t> </a:t>
            </a:r>
            <a:r>
              <a:rPr lang="en-US" sz="1000" dirty="0" err="1" smtClean="0"/>
              <a:t>Srinakarin</a:t>
            </a:r>
            <a:endParaRPr lang="en-US" sz="10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176431" y="4874845"/>
            <a:ext cx="647677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</a:t>
            </a:r>
            <a:r>
              <a:rPr lang="en-US" sz="1000" dirty="0" smtClean="0"/>
              <a:t>Address</a:t>
            </a:r>
            <a:r>
              <a:rPr lang="th-TH" sz="1000" dirty="0" smtClean="0"/>
              <a:t> </a:t>
            </a:r>
            <a:r>
              <a:rPr lang="en-US" sz="1000" dirty="0" smtClean="0"/>
              <a:t>2 </a:t>
            </a:r>
            <a:r>
              <a:rPr lang="en-US" sz="1000" dirty="0" smtClean="0"/>
              <a:t>:</a:t>
            </a:r>
            <a:endParaRPr lang="en-US" sz="1000" dirty="0"/>
          </a:p>
        </p:txBody>
      </p:sp>
      <p:sp>
        <p:nvSpPr>
          <p:cNvPr id="226" name="TextBox 225"/>
          <p:cNvSpPr txBox="1"/>
          <p:nvPr/>
        </p:nvSpPr>
        <p:spPr>
          <a:xfrm>
            <a:off x="4713261" y="4871715"/>
            <a:ext cx="941905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*Zip code:</a:t>
            </a:r>
            <a:endParaRPr lang="en-US" sz="1000" dirty="0"/>
          </a:p>
        </p:txBody>
      </p:sp>
      <p:sp>
        <p:nvSpPr>
          <p:cNvPr id="227" name="TextBox 226"/>
          <p:cNvSpPr txBox="1"/>
          <p:nvPr/>
        </p:nvSpPr>
        <p:spPr>
          <a:xfrm>
            <a:off x="4755899" y="5048931"/>
            <a:ext cx="1083446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 dirty="0"/>
          </a:p>
        </p:txBody>
      </p:sp>
      <p:sp>
        <p:nvSpPr>
          <p:cNvPr id="228" name="Isosceles Triangle 227"/>
          <p:cNvSpPr/>
          <p:nvPr/>
        </p:nvSpPr>
        <p:spPr>
          <a:xfrm rot="10800000">
            <a:off x="5675631" y="4744793"/>
            <a:ext cx="144016" cy="9847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29" name="Picture 2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5925" y="4292987"/>
            <a:ext cx="171429" cy="247619"/>
          </a:xfrm>
          <a:prstGeom prst="rect">
            <a:avLst/>
          </a:prstGeom>
        </p:spPr>
      </p:pic>
      <p:sp>
        <p:nvSpPr>
          <p:cNvPr id="230" name="TextBox 229"/>
          <p:cNvSpPr txBox="1"/>
          <p:nvPr/>
        </p:nvSpPr>
        <p:spPr>
          <a:xfrm>
            <a:off x="2319400" y="4367879"/>
            <a:ext cx="1276369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Same as Address</a:t>
            </a:r>
            <a:endParaRPr lang="en-US" sz="1000" dirty="0"/>
          </a:p>
        </p:txBody>
      </p:sp>
      <p:sp>
        <p:nvSpPr>
          <p:cNvPr id="231" name="TextBox 230"/>
          <p:cNvSpPr txBox="1"/>
          <p:nvPr/>
        </p:nvSpPr>
        <p:spPr>
          <a:xfrm>
            <a:off x="2186762" y="5840480"/>
            <a:ext cx="1008112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Created By</a:t>
            </a:r>
            <a:endParaRPr lang="en-US" sz="1000" dirty="0"/>
          </a:p>
        </p:txBody>
      </p:sp>
      <p:sp>
        <p:nvSpPr>
          <p:cNvPr id="232" name="TextBox 231"/>
          <p:cNvSpPr txBox="1"/>
          <p:nvPr/>
        </p:nvSpPr>
        <p:spPr>
          <a:xfrm>
            <a:off x="2170628" y="6002074"/>
            <a:ext cx="1098315" cy="153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th-TH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นาย </a:t>
            </a:r>
            <a:r>
              <a:rPr lang="th-TH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</a:t>
            </a:r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3595769" y="5842247"/>
            <a:ext cx="1008112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Created Date</a:t>
            </a:r>
            <a:endParaRPr lang="en-US" sz="1000" dirty="0"/>
          </a:p>
        </p:txBody>
      </p:sp>
      <p:sp>
        <p:nvSpPr>
          <p:cNvPr id="234" name="TextBox 233"/>
          <p:cNvSpPr txBox="1"/>
          <p:nvPr/>
        </p:nvSpPr>
        <p:spPr>
          <a:xfrm>
            <a:off x="3604804" y="6002074"/>
            <a:ext cx="1079598" cy="153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1/1/2019 13:00:32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5135612" y="5833316"/>
            <a:ext cx="1008112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Updated By</a:t>
            </a:r>
            <a:endParaRPr lang="en-US" sz="1000" dirty="0"/>
          </a:p>
        </p:txBody>
      </p:sp>
      <p:sp>
        <p:nvSpPr>
          <p:cNvPr id="236" name="TextBox 235"/>
          <p:cNvSpPr txBox="1"/>
          <p:nvPr/>
        </p:nvSpPr>
        <p:spPr>
          <a:xfrm>
            <a:off x="5119478" y="5994910"/>
            <a:ext cx="1098315" cy="153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th-TH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นาย </a:t>
            </a:r>
            <a:r>
              <a:rPr lang="th-TH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</a:t>
            </a:r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6544619" y="5835083"/>
            <a:ext cx="1008112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Updated Date</a:t>
            </a:r>
            <a:endParaRPr lang="en-US" sz="1000" dirty="0"/>
          </a:p>
        </p:txBody>
      </p:sp>
      <p:sp>
        <p:nvSpPr>
          <p:cNvPr id="238" name="TextBox 237"/>
          <p:cNvSpPr txBox="1"/>
          <p:nvPr/>
        </p:nvSpPr>
        <p:spPr>
          <a:xfrm>
            <a:off x="6553654" y="5994910"/>
            <a:ext cx="1079598" cy="153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1/1/2019 13:00:32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00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7504" y="80628"/>
            <a:ext cx="280831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>
              <a:spcAft>
                <a:spcPct val="0"/>
              </a:spcAft>
            </a:pPr>
            <a:r>
              <a:rPr lang="en-US" altLang="ja-JP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Agenda</a:t>
            </a:r>
            <a:endParaRPr lang="ja-JP" altLang="en-US" sz="3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ホームベース 5"/>
          <p:cNvSpPr/>
          <p:nvPr/>
        </p:nvSpPr>
        <p:spPr>
          <a:xfrm>
            <a:off x="0" y="11019"/>
            <a:ext cx="6804248" cy="703713"/>
          </a:xfrm>
          <a:prstGeom prst="homePlate">
            <a:avLst>
              <a:gd name="adj" fmla="val 37476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216537" y="347653"/>
            <a:ext cx="1927465" cy="3670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04556" y="6251695"/>
            <a:ext cx="84249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ysClr val="windowText" lastClr="000000"/>
                </a:solidFill>
                <a:latin typeface="+Body Asian"/>
              </a:rPr>
              <a:t>4. F&amp;I advisor click confirm to submit</a:t>
            </a:r>
            <a:endParaRPr kumimoji="1" lang="ja-JP" altLang="en-US" dirty="0">
              <a:solidFill>
                <a:sysClr val="windowText" lastClr="000000"/>
              </a:solidFill>
              <a:latin typeface="+Body Asian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980728"/>
            <a:ext cx="8496944" cy="4260133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59568" y="2014538"/>
            <a:ext cx="1457325" cy="838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672628" y="1355101"/>
            <a:ext cx="5024778" cy="3799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979712" y="1028700"/>
            <a:ext cx="1728192" cy="193037"/>
          </a:xfrm>
          <a:prstGeom prst="rect">
            <a:avLst/>
          </a:prstGeom>
          <a:solidFill>
            <a:srgbClr val="E50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F&amp;I Manager system</a:t>
            </a:r>
            <a:endParaRPr lang="en-US" sz="1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7" y="6056049"/>
            <a:ext cx="8496945" cy="123342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979712" y="1244041"/>
            <a:ext cx="1728192" cy="113808"/>
          </a:xfrm>
          <a:prstGeom prst="rect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 smtClean="0"/>
              <a:t>WSCxxxxx</a:t>
            </a:r>
            <a:r>
              <a:rPr lang="en-US" sz="700" dirty="0" smtClean="0"/>
              <a:t>: Activation Detail</a:t>
            </a:r>
            <a:endParaRPr lang="en-US" sz="700" dirty="0"/>
          </a:p>
        </p:txBody>
      </p:sp>
      <p:sp>
        <p:nvSpPr>
          <p:cNvPr id="40" name="Rectangle 39"/>
          <p:cNvSpPr/>
          <p:nvPr/>
        </p:nvSpPr>
        <p:spPr>
          <a:xfrm>
            <a:off x="386990" y="1884951"/>
            <a:ext cx="1396984" cy="103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2035938" y="1772816"/>
            <a:ext cx="6624736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8427" y="1399998"/>
            <a:ext cx="1572247" cy="289149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035937" y="1911896"/>
            <a:ext cx="1279685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u="sng" dirty="0" smtClean="0"/>
              <a:t>1. Vehicle Information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988518" y="1911896"/>
            <a:ext cx="1428333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u="sng" dirty="0" smtClean="0"/>
              <a:t>4. Customer Information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1959738" y="4005064"/>
            <a:ext cx="6624736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227" y="4595578"/>
            <a:ext cx="8490273" cy="14621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1210" y="1406600"/>
            <a:ext cx="805251" cy="291556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6394530" y="1473928"/>
            <a:ext cx="474477" cy="1538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FF0000"/>
                </a:solidFill>
              </a:rPr>
              <a:t>Submit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991519" y="2762994"/>
            <a:ext cx="504056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*ID Card: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2165582" y="2949557"/>
            <a:ext cx="1098315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 1100701274635</a:t>
            </a:r>
            <a:endParaRPr 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4632479" y="2762994"/>
            <a:ext cx="687901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*First name: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4773721" y="2949557"/>
            <a:ext cx="1093319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 Supachai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5445300" y="2762994"/>
            <a:ext cx="1139889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*Last Name:</a:t>
            </a:r>
            <a:endParaRPr lang="en-US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6041105" y="2949882"/>
            <a:ext cx="1132720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 Chimpalee</a:t>
            </a:r>
            <a:endParaRPr 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7300480" y="2772106"/>
            <a:ext cx="517088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*Gender: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358730" y="2949557"/>
            <a:ext cx="612604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 Male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889116" y="2772106"/>
            <a:ext cx="685604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*Birth day:</a:t>
            </a:r>
            <a:endParaRPr lang="en-US" sz="1000" dirty="0"/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5603" y="2100370"/>
            <a:ext cx="171429" cy="247619"/>
          </a:xfrm>
          <a:prstGeom prst="rect">
            <a:avLst/>
          </a:prstGeom>
        </p:spPr>
      </p:pic>
      <p:cxnSp>
        <p:nvCxnSpPr>
          <p:cNvPr id="135" name="Straight Connector 134"/>
          <p:cNvCxnSpPr/>
          <p:nvPr/>
        </p:nvCxnSpPr>
        <p:spPr>
          <a:xfrm flipV="1">
            <a:off x="2185665" y="2128314"/>
            <a:ext cx="134004" cy="13769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6" name="Picture 1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4193" y="2122517"/>
            <a:ext cx="171429" cy="247619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2317198" y="2191219"/>
            <a:ext cx="504056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Personal</a:t>
            </a:r>
            <a:endParaRPr lang="en-US" sz="10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351231" y="2200729"/>
            <a:ext cx="504056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Company</a:t>
            </a:r>
            <a:endParaRPr lang="en-US" sz="1000" dirty="0"/>
          </a:p>
        </p:txBody>
      </p:sp>
      <p:pic>
        <p:nvPicPr>
          <p:cNvPr id="139" name="Picture 1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5603" y="2424604"/>
            <a:ext cx="171429" cy="247619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4193" y="2446751"/>
            <a:ext cx="171429" cy="247619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2317198" y="2515453"/>
            <a:ext cx="733160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Dealer</a:t>
            </a:r>
            <a:endParaRPr lang="en-US" sz="10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351231" y="2524963"/>
            <a:ext cx="1486172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Deliver</a:t>
            </a:r>
            <a:endParaRPr lang="en-US" sz="1000" dirty="0"/>
          </a:p>
        </p:txBody>
      </p:sp>
      <p:cxnSp>
        <p:nvCxnSpPr>
          <p:cNvPr id="140" name="Straight Connector 139"/>
          <p:cNvCxnSpPr/>
          <p:nvPr/>
        </p:nvCxnSpPr>
        <p:spPr>
          <a:xfrm flipV="1">
            <a:off x="3211199" y="2472429"/>
            <a:ext cx="134004" cy="13769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34095" y="4941168"/>
            <a:ext cx="6624736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4" name="Isosceles Triangle 143"/>
          <p:cNvSpPr/>
          <p:nvPr/>
        </p:nvSpPr>
        <p:spPr>
          <a:xfrm rot="10800000">
            <a:off x="7827317" y="2977263"/>
            <a:ext cx="144016" cy="9847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018266" y="2762743"/>
            <a:ext cx="687901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*Prefix</a:t>
            </a:r>
            <a:endParaRPr lang="en-US" sz="1000" dirty="0"/>
          </a:p>
        </p:txBody>
      </p:sp>
      <p:sp>
        <p:nvSpPr>
          <p:cNvPr id="146" name="TextBox 145"/>
          <p:cNvSpPr txBox="1"/>
          <p:nvPr/>
        </p:nvSpPr>
        <p:spPr>
          <a:xfrm>
            <a:off x="3429184" y="2939819"/>
            <a:ext cx="435036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 Mr.</a:t>
            </a:r>
            <a:endParaRPr lang="en-US" sz="1000" dirty="0"/>
          </a:p>
        </p:txBody>
      </p:sp>
      <p:sp>
        <p:nvSpPr>
          <p:cNvPr id="147" name="Isosceles Triangle 146"/>
          <p:cNvSpPr/>
          <p:nvPr/>
        </p:nvSpPr>
        <p:spPr>
          <a:xfrm rot="10800000">
            <a:off x="3707905" y="2967525"/>
            <a:ext cx="144016" cy="9847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014248" y="2762743"/>
            <a:ext cx="239880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Title</a:t>
            </a:r>
            <a:endParaRPr lang="en-US" sz="1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4058430" y="2939819"/>
            <a:ext cx="435036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150" name="Isosceles Triangle 149"/>
          <p:cNvSpPr/>
          <p:nvPr/>
        </p:nvSpPr>
        <p:spPr>
          <a:xfrm rot="10800000">
            <a:off x="4337151" y="2967525"/>
            <a:ext cx="144016" cy="9847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 rotWithShape="1">
          <a:blip r:embed="rId9"/>
          <a:srcRect l="40531" t="-8657" b="-2"/>
          <a:stretch/>
        </p:blipFill>
        <p:spPr>
          <a:xfrm>
            <a:off x="8072489" y="2917926"/>
            <a:ext cx="621903" cy="206603"/>
          </a:xfrm>
          <a:prstGeom prst="rect">
            <a:avLst/>
          </a:prstGeom>
        </p:spPr>
      </p:pic>
      <p:sp>
        <p:nvSpPr>
          <p:cNvPr id="152" name="TextBox 151"/>
          <p:cNvSpPr txBox="1"/>
          <p:nvPr/>
        </p:nvSpPr>
        <p:spPr>
          <a:xfrm>
            <a:off x="2015262" y="3583507"/>
            <a:ext cx="647677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*Phone 1 :</a:t>
            </a:r>
            <a:endParaRPr lang="en-US" sz="1000" dirty="0"/>
          </a:p>
        </p:txBody>
      </p:sp>
      <p:sp>
        <p:nvSpPr>
          <p:cNvPr id="153" name="TextBox 152"/>
          <p:cNvSpPr txBox="1"/>
          <p:nvPr/>
        </p:nvSpPr>
        <p:spPr>
          <a:xfrm>
            <a:off x="2165582" y="3760407"/>
            <a:ext cx="1098315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 083-016-6379</a:t>
            </a:r>
            <a:endParaRPr lang="en-US" sz="1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3331102" y="3581702"/>
            <a:ext cx="504056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Phone 2 :</a:t>
            </a:r>
            <a:endParaRPr lang="en-US" sz="10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416851" y="3768265"/>
            <a:ext cx="1098315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668990" y="3581702"/>
            <a:ext cx="651390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Ref. Tel no.</a:t>
            </a:r>
            <a:endParaRPr lang="en-US" sz="1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4754739" y="3768265"/>
            <a:ext cx="1098315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6009029" y="3573844"/>
            <a:ext cx="651390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Line</a:t>
            </a:r>
            <a:endParaRPr lang="en-US" sz="1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049211" y="3760407"/>
            <a:ext cx="1098315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 dirty="0"/>
          </a:p>
        </p:txBody>
      </p:sp>
      <p:sp>
        <p:nvSpPr>
          <p:cNvPr id="161" name="TextBox 160"/>
          <p:cNvSpPr txBox="1"/>
          <p:nvPr/>
        </p:nvSpPr>
        <p:spPr>
          <a:xfrm>
            <a:off x="7343683" y="3768265"/>
            <a:ext cx="1098315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 dirty="0"/>
          </a:p>
        </p:txBody>
      </p:sp>
      <p:sp>
        <p:nvSpPr>
          <p:cNvPr id="162" name="TextBox 161"/>
          <p:cNvSpPr txBox="1"/>
          <p:nvPr/>
        </p:nvSpPr>
        <p:spPr>
          <a:xfrm>
            <a:off x="7319943" y="3573844"/>
            <a:ext cx="651390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*E-Mail</a:t>
            </a:r>
            <a:endParaRPr lang="en-US" sz="1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959738" y="3193513"/>
            <a:ext cx="647677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*Address :</a:t>
            </a:r>
            <a:endParaRPr lang="en-US" sz="1000" dirty="0"/>
          </a:p>
        </p:txBody>
      </p:sp>
      <p:sp>
        <p:nvSpPr>
          <p:cNvPr id="164" name="TextBox 163"/>
          <p:cNvSpPr txBox="1"/>
          <p:nvPr/>
        </p:nvSpPr>
        <p:spPr>
          <a:xfrm>
            <a:off x="2165582" y="3370413"/>
            <a:ext cx="2349584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98/80 </a:t>
            </a:r>
            <a:r>
              <a:rPr lang="en-US" sz="1000" dirty="0" err="1" smtClean="0"/>
              <a:t>Britania</a:t>
            </a:r>
            <a:r>
              <a:rPr lang="en-US" sz="1000" dirty="0" smtClean="0"/>
              <a:t> </a:t>
            </a:r>
            <a:r>
              <a:rPr lang="en-US" sz="1000" dirty="0" err="1" smtClean="0"/>
              <a:t>Srinakarin</a:t>
            </a:r>
            <a:endParaRPr lang="en-US" sz="1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4432773" y="3195285"/>
            <a:ext cx="647677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*Road :</a:t>
            </a:r>
            <a:endParaRPr lang="en-US" sz="1000" dirty="0"/>
          </a:p>
        </p:txBody>
      </p:sp>
      <p:sp>
        <p:nvSpPr>
          <p:cNvPr id="167" name="TextBox 166"/>
          <p:cNvSpPr txBox="1"/>
          <p:nvPr/>
        </p:nvSpPr>
        <p:spPr>
          <a:xfrm>
            <a:off x="4748090" y="3379141"/>
            <a:ext cx="1098315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5943816" y="3201644"/>
            <a:ext cx="1138828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*District/Sub-district :</a:t>
            </a:r>
            <a:endParaRPr lang="en-US" sz="1000" dirty="0"/>
          </a:p>
        </p:txBody>
      </p:sp>
      <p:sp>
        <p:nvSpPr>
          <p:cNvPr id="169" name="TextBox 168"/>
          <p:cNvSpPr txBox="1"/>
          <p:nvPr/>
        </p:nvSpPr>
        <p:spPr>
          <a:xfrm>
            <a:off x="6034763" y="3379141"/>
            <a:ext cx="1098315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 dirty="0"/>
          </a:p>
        </p:txBody>
      </p:sp>
      <p:sp>
        <p:nvSpPr>
          <p:cNvPr id="170" name="TextBox 169"/>
          <p:cNvSpPr txBox="1"/>
          <p:nvPr/>
        </p:nvSpPr>
        <p:spPr>
          <a:xfrm>
            <a:off x="7290190" y="3199176"/>
            <a:ext cx="517088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*City:</a:t>
            </a:r>
            <a:endParaRPr lang="en-US" sz="1000" dirty="0"/>
          </a:p>
        </p:txBody>
      </p:sp>
      <p:sp>
        <p:nvSpPr>
          <p:cNvPr id="171" name="TextBox 170"/>
          <p:cNvSpPr txBox="1"/>
          <p:nvPr/>
        </p:nvSpPr>
        <p:spPr>
          <a:xfrm>
            <a:off x="7332827" y="3376392"/>
            <a:ext cx="1083446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 </a:t>
            </a:r>
            <a:r>
              <a:rPr lang="en-US" sz="1000" dirty="0" err="1" smtClean="0"/>
              <a:t>Samutprakkarn</a:t>
            </a:r>
            <a:endParaRPr lang="en-US" sz="1000" dirty="0"/>
          </a:p>
        </p:txBody>
      </p:sp>
      <p:sp>
        <p:nvSpPr>
          <p:cNvPr id="172" name="Isosceles Triangle 171"/>
          <p:cNvSpPr/>
          <p:nvPr/>
        </p:nvSpPr>
        <p:spPr>
          <a:xfrm rot="10800000">
            <a:off x="8238123" y="3415646"/>
            <a:ext cx="144016" cy="9847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3" name="Isosceles Triangle 172"/>
          <p:cNvSpPr/>
          <p:nvPr/>
        </p:nvSpPr>
        <p:spPr>
          <a:xfrm rot="10800000">
            <a:off x="6972713" y="3405723"/>
            <a:ext cx="144016" cy="9847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4" name="Isosceles Triangle 173"/>
          <p:cNvSpPr/>
          <p:nvPr/>
        </p:nvSpPr>
        <p:spPr>
          <a:xfrm rot="10800000">
            <a:off x="5676662" y="3409951"/>
            <a:ext cx="144016" cy="9847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039929" y="4149900"/>
            <a:ext cx="1428333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b="1" u="sng" dirty="0"/>
              <a:t>5</a:t>
            </a:r>
            <a:r>
              <a:rPr lang="en-US" sz="1000" b="1" u="sng" dirty="0" smtClean="0"/>
              <a:t>. Salesman's Information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2156634" y="4585247"/>
            <a:ext cx="1098315" cy="153888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0899 </a:t>
            </a:r>
            <a:r>
              <a:rPr lang="th-TH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นาย ก</a:t>
            </a:r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8" name="Isosceles Triangle 177"/>
          <p:cNvSpPr/>
          <p:nvPr/>
        </p:nvSpPr>
        <p:spPr>
          <a:xfrm rot="10800000">
            <a:off x="3086808" y="4616277"/>
            <a:ext cx="144016" cy="9847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078695" y="4404541"/>
            <a:ext cx="1008112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Salesman</a:t>
            </a:r>
            <a:endParaRPr lang="en-US" sz="1000" dirty="0"/>
          </a:p>
        </p:txBody>
      </p:sp>
      <p:sp>
        <p:nvSpPr>
          <p:cNvPr id="182" name="TextBox 181"/>
          <p:cNvSpPr txBox="1"/>
          <p:nvPr/>
        </p:nvSpPr>
        <p:spPr>
          <a:xfrm>
            <a:off x="5769723" y="4163162"/>
            <a:ext cx="474477" cy="1538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FF0000"/>
                </a:solidFill>
              </a:rPr>
              <a:t>Activate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6713139" y="4163162"/>
            <a:ext cx="474477" cy="1538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 smtClean="0"/>
              <a:t>Back</a:t>
            </a:r>
            <a:endParaRPr lang="en-US" sz="1000" b="1" dirty="0"/>
          </a:p>
        </p:txBody>
      </p:sp>
      <p:sp>
        <p:nvSpPr>
          <p:cNvPr id="4" name="Rectangle 3"/>
          <p:cNvSpPr/>
          <p:nvPr/>
        </p:nvSpPr>
        <p:spPr>
          <a:xfrm>
            <a:off x="317499" y="961226"/>
            <a:ext cx="8354707" cy="5041134"/>
          </a:xfrm>
          <a:prstGeom prst="rect">
            <a:avLst/>
          </a:prstGeom>
          <a:solidFill>
            <a:schemeClr val="dk1">
              <a:alpha val="2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ounded Rectangle 179"/>
          <p:cNvSpPr/>
          <p:nvPr/>
        </p:nvSpPr>
        <p:spPr>
          <a:xfrm>
            <a:off x="2656062" y="2168954"/>
            <a:ext cx="4837505" cy="2251260"/>
          </a:xfrm>
          <a:prstGeom prst="roundRect">
            <a:avLst>
              <a:gd name="adj" fmla="val 4996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you confirm to activate ?</a:t>
            </a:r>
          </a:p>
          <a:p>
            <a:pPr algn="ctr"/>
            <a:endParaRPr lang="en-US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ลูกค้า คุณ 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Supachai Chimpalee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รถ 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TOYOTA C-HR Hi </a:t>
            </a:r>
            <a:r>
              <a:rPr lang="th-TH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ปี 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ทำประกันแบบ 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TMT campaign </a:t>
            </a:r>
            <a:r>
              <a:rPr lang="th-TH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ชั้น 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T-Care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วันที่ต้องการ 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Activate 20/4/2019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81" name="Picture 1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6403" y="4095834"/>
            <a:ext cx="805251" cy="291556"/>
          </a:xfrm>
          <a:prstGeom prst="rect">
            <a:avLst/>
          </a:prstGeom>
        </p:spPr>
      </p:pic>
      <p:pic>
        <p:nvPicPr>
          <p:cNvPr id="183" name="Picture 1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9819" y="4095834"/>
            <a:ext cx="805251" cy="291556"/>
          </a:xfrm>
          <a:prstGeom prst="rect">
            <a:avLst/>
          </a:prstGeom>
        </p:spPr>
      </p:pic>
      <p:sp>
        <p:nvSpPr>
          <p:cNvPr id="185" name="TextBox 184"/>
          <p:cNvSpPr txBox="1"/>
          <p:nvPr/>
        </p:nvSpPr>
        <p:spPr>
          <a:xfrm>
            <a:off x="5761445" y="4165523"/>
            <a:ext cx="474477" cy="1538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FF0000"/>
                </a:solidFill>
              </a:rPr>
              <a:t>Submit</a:t>
            </a:r>
            <a:endParaRPr lang="en-US" sz="1000" b="1" dirty="0">
              <a:solidFill>
                <a:srgbClr val="FF0000"/>
              </a:solidFill>
            </a:endParaRPr>
          </a:p>
        </p:txBody>
      </p:sp>
      <p:pic>
        <p:nvPicPr>
          <p:cNvPr id="186" name="Picture 185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>
            <a:off x="6618625" y="1493235"/>
            <a:ext cx="927547" cy="9275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7" name="Picture 186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>
            <a:off x="5830685" y="4209004"/>
            <a:ext cx="927547" cy="9275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4" name="テキスト ボックス 7"/>
          <p:cNvSpPr txBox="1"/>
          <p:nvPr/>
        </p:nvSpPr>
        <p:spPr>
          <a:xfrm>
            <a:off x="35496" y="55266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4</a:t>
            </a:r>
            <a:r>
              <a:rPr lang="ja-JP" altLang="en-US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．</a:t>
            </a:r>
            <a:r>
              <a:rPr lang="en-US" altLang="ja-JP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Sample scenario –  New car</a:t>
            </a:r>
            <a:endParaRPr lang="ja-JP" altLang="en-US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anose="020B0600070205080204" pitchFamily="34" charset="-128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899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216537" y="347653"/>
            <a:ext cx="1927465" cy="3670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11"/>
          <p:cNvSpPr txBox="1"/>
          <p:nvPr/>
        </p:nvSpPr>
        <p:spPr>
          <a:xfrm>
            <a:off x="395536" y="1556792"/>
            <a:ext cx="82680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>
                <a:latin typeface="+mn-ea"/>
              </a:defRPr>
            </a:lvl1pPr>
          </a:lstStyle>
          <a:p>
            <a:r>
              <a:rPr lang="en-US" altLang="ja-JP" dirty="0" smtClean="0"/>
              <a:t>Scene#3</a:t>
            </a:r>
          </a:p>
          <a:p>
            <a:r>
              <a:rPr lang="en-US" altLang="ja-JP" dirty="0"/>
              <a:t>AIOI </a:t>
            </a:r>
            <a:r>
              <a:rPr lang="en-US" altLang="ja-JP" dirty="0" smtClean="0"/>
              <a:t>insurance login for verify request data and approve activation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7866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7504" y="80628"/>
            <a:ext cx="280831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>
              <a:spcAft>
                <a:spcPct val="0"/>
              </a:spcAft>
            </a:pPr>
            <a:r>
              <a:rPr lang="en-US" altLang="ja-JP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Agenda</a:t>
            </a:r>
            <a:endParaRPr lang="ja-JP" altLang="en-US" sz="3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ホームベース 5"/>
          <p:cNvSpPr/>
          <p:nvPr/>
        </p:nvSpPr>
        <p:spPr>
          <a:xfrm>
            <a:off x="0" y="11019"/>
            <a:ext cx="6804248" cy="703713"/>
          </a:xfrm>
          <a:prstGeom prst="homePlate">
            <a:avLst>
              <a:gd name="adj" fmla="val 37476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216537" y="347653"/>
            <a:ext cx="1927465" cy="3670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980728"/>
            <a:ext cx="8496944" cy="426013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9568" y="2014538"/>
            <a:ext cx="1457325" cy="838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35896" y="2272396"/>
            <a:ext cx="3672408" cy="2884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93057" y="1668396"/>
            <a:ext cx="3672408" cy="2884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:\Desktop\damatave\Desktop\Bills_to_pay_icons-07-512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423" y="2636481"/>
            <a:ext cx="951825" cy="92861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5680635" y="3529799"/>
            <a:ext cx="1295400" cy="674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FF0000"/>
                </a:solidFill>
              </a:rPr>
              <a:t>Insurance</a:t>
            </a:r>
            <a:r>
              <a:rPr lang="en-US" sz="1400" b="1" baseline="0" dirty="0">
                <a:solidFill>
                  <a:srgbClr val="FF0000"/>
                </a:solidFill>
              </a:rPr>
              <a:t> Company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9712" y="1028700"/>
            <a:ext cx="1728192" cy="193037"/>
          </a:xfrm>
          <a:prstGeom prst="rect">
            <a:avLst/>
          </a:prstGeom>
          <a:solidFill>
            <a:srgbClr val="E50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F&amp;I Manager system</a:t>
            </a:r>
            <a:endParaRPr lang="en-US" sz="1400" dirty="0"/>
          </a:p>
        </p:txBody>
      </p:sp>
      <p:sp>
        <p:nvSpPr>
          <p:cNvPr id="19" name="AutoShape 2" descr="à¸à¸¥à¸à¸²à¸£à¸à¹à¸à¸«à¸²à¸£à¸¹à¸à¸ à¸²à¸à¸ªà¸³à¸«à¸£à¸±à¸ click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07975" y="5551298"/>
            <a:ext cx="84249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ysClr val="windowText" lastClr="000000"/>
                </a:solidFill>
                <a:latin typeface="+Body Asian"/>
              </a:rPr>
              <a:t>1. INS</a:t>
            </a:r>
            <a:r>
              <a:rPr kumimoji="1" lang="en-US" altLang="ja-JP" dirty="0">
                <a:solidFill>
                  <a:sysClr val="windowText" lastClr="000000"/>
                </a:solidFill>
                <a:latin typeface="+Body Asian"/>
              </a:rPr>
              <a:t>. Partner </a:t>
            </a:r>
            <a:r>
              <a:rPr kumimoji="1" lang="en-US" altLang="ja-JP" dirty="0" smtClean="0">
                <a:solidFill>
                  <a:sysClr val="windowText" lastClr="000000"/>
                </a:solidFill>
                <a:latin typeface="+Body Asian"/>
              </a:rPr>
              <a:t>login to F&amp;I and go to new car activation menu</a:t>
            </a:r>
            <a:endParaRPr kumimoji="1" lang="ja-JP" altLang="en-US" dirty="0">
              <a:solidFill>
                <a:sysClr val="windowText" lastClr="000000"/>
              </a:solidFill>
              <a:latin typeface="+Body Asian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7" y="5255312"/>
            <a:ext cx="8496945" cy="123342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979712" y="1244041"/>
            <a:ext cx="1728192" cy="113808"/>
          </a:xfrm>
          <a:prstGeom prst="rect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 smtClean="0"/>
              <a:t>WSCxxxxx</a:t>
            </a:r>
            <a:r>
              <a:rPr lang="en-US" sz="700" dirty="0" smtClean="0"/>
              <a:t>: Main screen</a:t>
            </a:r>
            <a:endParaRPr lang="en-US" sz="700" dirty="0"/>
          </a:p>
        </p:txBody>
      </p:sp>
      <p:sp>
        <p:nvSpPr>
          <p:cNvPr id="24" name="Rectangle 23"/>
          <p:cNvSpPr/>
          <p:nvPr/>
        </p:nvSpPr>
        <p:spPr>
          <a:xfrm>
            <a:off x="386990" y="1884951"/>
            <a:ext cx="1396984" cy="103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687184" y="2609593"/>
            <a:ext cx="868908" cy="7774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/>
              <a:t>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73938" y="3488394"/>
            <a:ext cx="1295400" cy="674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New car 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activation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>
            <a:off x="3194813" y="3107094"/>
            <a:ext cx="927547" cy="9275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テキスト ボックス 7"/>
          <p:cNvSpPr txBox="1"/>
          <p:nvPr/>
        </p:nvSpPr>
        <p:spPr>
          <a:xfrm>
            <a:off x="35496" y="55266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4</a:t>
            </a:r>
            <a:r>
              <a:rPr lang="ja-JP" altLang="en-US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．</a:t>
            </a:r>
            <a:r>
              <a:rPr lang="en-US" altLang="ja-JP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Sample scenario –  New car</a:t>
            </a:r>
            <a:endParaRPr lang="ja-JP" altLang="en-US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anose="020B0600070205080204" pitchFamily="34" charset="-128"/>
              <a:ea typeface="ＭＳ Ｐゴシック" panose="020B0600070205080204" pitchFamily="34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160378" y="1648654"/>
            <a:ext cx="6228046" cy="807167"/>
          </a:xfrm>
          <a:prstGeom prst="roundRect">
            <a:avLst>
              <a:gd name="adj" fmla="val 4996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224834" y="1698713"/>
            <a:ext cx="4291382" cy="718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tx1"/>
                </a:solidFill>
              </a:rPr>
              <a:t>Waiting activate 		: 10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Need more information 		: 2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Activated 			: 20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13723" y="1340768"/>
            <a:ext cx="1914013" cy="284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This Month - Summary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3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7504" y="80628"/>
            <a:ext cx="280831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>
              <a:spcAft>
                <a:spcPct val="0"/>
              </a:spcAft>
            </a:pPr>
            <a:r>
              <a:rPr lang="en-US" altLang="ja-JP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Agenda</a:t>
            </a:r>
            <a:endParaRPr lang="ja-JP" altLang="en-US" sz="3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ホームベース 5"/>
          <p:cNvSpPr/>
          <p:nvPr/>
        </p:nvSpPr>
        <p:spPr>
          <a:xfrm>
            <a:off x="0" y="11019"/>
            <a:ext cx="6804248" cy="703713"/>
          </a:xfrm>
          <a:prstGeom prst="homePlate">
            <a:avLst>
              <a:gd name="adj" fmla="val 37476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216537" y="347653"/>
            <a:ext cx="1927465" cy="3670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07975" y="5581366"/>
            <a:ext cx="84249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ysClr val="windowText" lastClr="000000"/>
                </a:solidFill>
                <a:latin typeface="+Body Asian"/>
              </a:rPr>
              <a:t>2. </a:t>
            </a:r>
            <a:r>
              <a:rPr kumimoji="1" lang="en-US" altLang="ja-JP" dirty="0">
                <a:solidFill>
                  <a:sysClr val="windowText" lastClr="000000"/>
                </a:solidFill>
                <a:latin typeface="+Body Asian"/>
              </a:rPr>
              <a:t>INS. Partner select </a:t>
            </a:r>
            <a:r>
              <a:rPr kumimoji="1" lang="en-US" altLang="ja-JP" dirty="0" smtClean="0">
                <a:solidFill>
                  <a:sysClr val="windowText" lastClr="000000"/>
                </a:solidFill>
                <a:latin typeface="+Body Asian"/>
              </a:rPr>
              <a:t>vehicle target</a:t>
            </a:r>
            <a:endParaRPr kumimoji="1" lang="ja-JP" altLang="en-US" dirty="0">
              <a:solidFill>
                <a:sysClr val="windowText" lastClr="000000"/>
              </a:solidFill>
              <a:latin typeface="+Body Asian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980728"/>
            <a:ext cx="8496944" cy="4260133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59568" y="2014538"/>
            <a:ext cx="1457325" cy="838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635896" y="1357849"/>
            <a:ext cx="5024778" cy="3799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460387" y="1668396"/>
            <a:ext cx="3672408" cy="2884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979712" y="1028700"/>
            <a:ext cx="1728192" cy="193037"/>
          </a:xfrm>
          <a:prstGeom prst="rect">
            <a:avLst/>
          </a:prstGeom>
          <a:solidFill>
            <a:srgbClr val="E50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F&amp;I Manager system</a:t>
            </a:r>
            <a:endParaRPr lang="en-US" sz="1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7" y="5255312"/>
            <a:ext cx="8496945" cy="123342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979712" y="1244041"/>
            <a:ext cx="1728192" cy="113808"/>
          </a:xfrm>
          <a:prstGeom prst="rect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 smtClean="0"/>
              <a:t>WSCxxxxx</a:t>
            </a:r>
            <a:r>
              <a:rPr lang="en-US" sz="700" dirty="0" smtClean="0"/>
              <a:t>: Activation list</a:t>
            </a:r>
            <a:endParaRPr lang="en-US" sz="700" dirty="0"/>
          </a:p>
        </p:txBody>
      </p:sp>
      <p:sp>
        <p:nvSpPr>
          <p:cNvPr id="40" name="Rectangle 39"/>
          <p:cNvSpPr/>
          <p:nvPr/>
        </p:nvSpPr>
        <p:spPr>
          <a:xfrm>
            <a:off x="386990" y="1884951"/>
            <a:ext cx="1396984" cy="103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12846" t="47976" r="68732" b="30756"/>
          <a:stretch/>
        </p:blipFill>
        <p:spPr>
          <a:xfrm>
            <a:off x="3080028" y="1713291"/>
            <a:ext cx="998909" cy="19611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/>
          <a:srcRect l="12391" t="6108" r="69642" b="77350"/>
          <a:stretch/>
        </p:blipFill>
        <p:spPr>
          <a:xfrm>
            <a:off x="3059970" y="1469624"/>
            <a:ext cx="1018967" cy="1595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31118" y="1469624"/>
            <a:ext cx="504056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Vin no: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2291058" y="1705994"/>
            <a:ext cx="744116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DDMS status :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2106072" y="1971990"/>
            <a:ext cx="960680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Insurance status :</a:t>
            </a:r>
            <a:endParaRPr lang="en-US" sz="10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/>
          <a:srcRect l="12846" t="47976" r="68732" b="30756"/>
          <a:stretch/>
        </p:blipFill>
        <p:spPr>
          <a:xfrm>
            <a:off x="3076118" y="1971000"/>
            <a:ext cx="998909" cy="19611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568418" y="1474562"/>
            <a:ext cx="504056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Series:</a:t>
            </a:r>
            <a:endParaRPr lang="en-US" sz="10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5"/>
          <a:srcRect l="12391" t="6108" r="69642" b="77350"/>
          <a:stretch/>
        </p:blipFill>
        <p:spPr>
          <a:xfrm>
            <a:off x="5094802" y="1466800"/>
            <a:ext cx="1018967" cy="15953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732787" y="1462335"/>
            <a:ext cx="504056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Model:</a:t>
            </a:r>
            <a:endParaRPr lang="en-US" sz="10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/>
          <a:srcRect l="12391" t="6108" r="69642" b="77350"/>
          <a:stretch/>
        </p:blipFill>
        <p:spPr>
          <a:xfrm>
            <a:off x="7259171" y="1454573"/>
            <a:ext cx="1018967" cy="15953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/>
          <a:srcRect l="12846" t="47976" r="68732" b="30756"/>
          <a:stretch/>
        </p:blipFill>
        <p:spPr>
          <a:xfrm>
            <a:off x="5114860" y="1728573"/>
            <a:ext cx="998909" cy="19611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156433" y="1721276"/>
            <a:ext cx="942937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Type of purchase: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141778" y="1971990"/>
            <a:ext cx="960680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Insurance comp. :</a:t>
            </a:r>
            <a:endParaRPr lang="en-US" sz="10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/>
          <a:srcRect l="12846" t="47976" r="68732" b="30756"/>
          <a:stretch/>
        </p:blipFill>
        <p:spPr>
          <a:xfrm>
            <a:off x="5111824" y="1971000"/>
            <a:ext cx="1211682" cy="19611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/>
          <a:srcRect l="12846" t="47976" r="68732" b="30756"/>
          <a:stretch/>
        </p:blipFill>
        <p:spPr>
          <a:xfrm>
            <a:off x="7317195" y="1966106"/>
            <a:ext cx="998909" cy="196114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6332872" y="1958809"/>
            <a:ext cx="968833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Type of insurance: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5262918" y="2268772"/>
            <a:ext cx="602819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Activation: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6278903" y="1740833"/>
            <a:ext cx="960680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Citizen ID:</a:t>
            </a:r>
            <a:endParaRPr lang="en-US" sz="1000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/>
          <a:srcRect l="12391" t="6108" r="69642" b="77350"/>
          <a:stretch/>
        </p:blipFill>
        <p:spPr>
          <a:xfrm>
            <a:off x="7260469" y="1749636"/>
            <a:ext cx="1018967" cy="159536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099250" y="2268772"/>
            <a:ext cx="722172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Key-in period:</a:t>
            </a:r>
            <a:endParaRPr lang="en-US" sz="1000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6"/>
          <a:srcRect t="1" r="49996" b="9928"/>
          <a:stretch/>
        </p:blipFill>
        <p:spPr>
          <a:xfrm>
            <a:off x="2428141" y="2257306"/>
            <a:ext cx="1316017" cy="19628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1395" y="2262606"/>
            <a:ext cx="1045766" cy="190139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6"/>
          <a:srcRect t="1" r="49996" b="9928"/>
          <a:stretch/>
        </p:blipFill>
        <p:spPr>
          <a:xfrm>
            <a:off x="5863589" y="2263472"/>
            <a:ext cx="1316017" cy="19628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6843" y="2268772"/>
            <a:ext cx="1045766" cy="190139"/>
          </a:xfrm>
          <a:prstGeom prst="rect">
            <a:avLst/>
          </a:prstGeom>
        </p:spPr>
      </p:pic>
      <p:sp>
        <p:nvSpPr>
          <p:cNvPr id="65" name="Rounded Rectangle 64"/>
          <p:cNvSpPr/>
          <p:nvPr/>
        </p:nvSpPr>
        <p:spPr>
          <a:xfrm>
            <a:off x="1992402" y="2212009"/>
            <a:ext cx="6323702" cy="260758"/>
          </a:xfrm>
          <a:prstGeom prst="roundRect">
            <a:avLst>
              <a:gd name="adj" fmla="val 4996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6256" y="2530675"/>
            <a:ext cx="1472159" cy="262281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992402" y="2856756"/>
            <a:ext cx="6624736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6" name="Picture 65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'Ref for Photo'!$C$7:$N$14"/>
              </a:ext>
            </a:extLst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60594" y="2922779"/>
            <a:ext cx="6525335" cy="1080187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225178" y="3167304"/>
            <a:ext cx="405748" cy="107722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 smtClean="0"/>
              <a:t>MR053REH</a:t>
            </a:r>
            <a:endParaRPr lang="en-US" sz="700" dirty="0"/>
          </a:p>
        </p:txBody>
      </p:sp>
      <p:sp>
        <p:nvSpPr>
          <p:cNvPr id="7" name="Rectangle 6"/>
          <p:cNvSpPr/>
          <p:nvPr/>
        </p:nvSpPr>
        <p:spPr>
          <a:xfrm>
            <a:off x="1979712" y="2924175"/>
            <a:ext cx="180882" cy="106341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79712" y="3155027"/>
            <a:ext cx="180882" cy="120000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79712" y="3275026"/>
            <a:ext cx="180882" cy="120000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979712" y="3395383"/>
            <a:ext cx="180882" cy="120000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979712" y="3515383"/>
            <a:ext cx="180882" cy="120000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979712" y="3754965"/>
            <a:ext cx="180882" cy="120000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001884" y="2983544"/>
            <a:ext cx="148385" cy="107722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 smtClean="0"/>
              <a:t>STS.</a:t>
            </a:r>
            <a:endParaRPr lang="en-US" sz="7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32920" y="3167304"/>
            <a:ext cx="88839" cy="1047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79712" y="3284796"/>
            <a:ext cx="6693527" cy="355296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>
            <a:off x="2166868" y="3090310"/>
            <a:ext cx="927547" cy="9275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8" name="テキスト ボックス 7"/>
          <p:cNvSpPr txBox="1"/>
          <p:nvPr/>
        </p:nvSpPr>
        <p:spPr>
          <a:xfrm>
            <a:off x="35496" y="55266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4</a:t>
            </a:r>
            <a:r>
              <a:rPr lang="ja-JP" altLang="en-US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．</a:t>
            </a:r>
            <a:r>
              <a:rPr lang="en-US" altLang="ja-JP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Sample scenario –  New car</a:t>
            </a:r>
            <a:endParaRPr lang="ja-JP" altLang="en-US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anose="020B0600070205080204" pitchFamily="34" charset="-128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149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7504" y="80628"/>
            <a:ext cx="280831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>
              <a:spcAft>
                <a:spcPct val="0"/>
              </a:spcAft>
            </a:pPr>
            <a:r>
              <a:rPr lang="en-US" altLang="ja-JP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Agenda</a:t>
            </a:r>
            <a:endParaRPr lang="ja-JP" altLang="en-US" sz="3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ホームベース 5"/>
          <p:cNvSpPr/>
          <p:nvPr/>
        </p:nvSpPr>
        <p:spPr>
          <a:xfrm>
            <a:off x="0" y="11019"/>
            <a:ext cx="6804248" cy="703713"/>
          </a:xfrm>
          <a:prstGeom prst="homePlate">
            <a:avLst>
              <a:gd name="adj" fmla="val 37476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216537" y="347653"/>
            <a:ext cx="1927465" cy="3670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04556" y="6251695"/>
            <a:ext cx="84249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ysClr val="windowText" lastClr="000000"/>
                </a:solidFill>
                <a:latin typeface="+Body Asian"/>
              </a:rPr>
              <a:t>5. </a:t>
            </a:r>
            <a:r>
              <a:rPr kumimoji="1" lang="en-US" altLang="ja-JP" dirty="0">
                <a:solidFill>
                  <a:sysClr val="windowText" lastClr="000000"/>
                </a:solidFill>
                <a:latin typeface="+Body Asian"/>
              </a:rPr>
              <a:t>INS. </a:t>
            </a:r>
            <a:r>
              <a:rPr kumimoji="1" lang="en-US" altLang="ja-JP" dirty="0" smtClean="0">
                <a:solidFill>
                  <a:sysClr val="windowText" lastClr="000000"/>
                </a:solidFill>
                <a:latin typeface="+Body Asian"/>
              </a:rPr>
              <a:t>Partner verify data and click activate then get temp. policy no.</a:t>
            </a:r>
            <a:endParaRPr kumimoji="1" lang="ja-JP" altLang="en-US" dirty="0">
              <a:solidFill>
                <a:sysClr val="windowText" lastClr="000000"/>
              </a:solidFill>
              <a:latin typeface="+Body Asian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980728"/>
            <a:ext cx="8496944" cy="4260133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59568" y="2014538"/>
            <a:ext cx="1457325" cy="838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672628" y="1355101"/>
            <a:ext cx="5024778" cy="3799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979712" y="1028700"/>
            <a:ext cx="1728192" cy="193037"/>
          </a:xfrm>
          <a:prstGeom prst="rect">
            <a:avLst/>
          </a:prstGeom>
          <a:solidFill>
            <a:srgbClr val="E50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F&amp;I Manager system</a:t>
            </a:r>
            <a:endParaRPr lang="en-US" sz="1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7" y="6056049"/>
            <a:ext cx="8496945" cy="123342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979712" y="1244041"/>
            <a:ext cx="1728192" cy="113808"/>
          </a:xfrm>
          <a:prstGeom prst="rect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 smtClean="0"/>
              <a:t>WSCxxxxx</a:t>
            </a:r>
            <a:r>
              <a:rPr lang="en-US" sz="700" dirty="0" smtClean="0"/>
              <a:t>: Activation Detail</a:t>
            </a:r>
            <a:endParaRPr lang="en-US" sz="700" dirty="0"/>
          </a:p>
        </p:txBody>
      </p:sp>
      <p:sp>
        <p:nvSpPr>
          <p:cNvPr id="40" name="Rectangle 39"/>
          <p:cNvSpPr/>
          <p:nvPr/>
        </p:nvSpPr>
        <p:spPr>
          <a:xfrm>
            <a:off x="386990" y="1884951"/>
            <a:ext cx="1396984" cy="103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2035938" y="1772816"/>
            <a:ext cx="6624736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8427" y="1399998"/>
            <a:ext cx="1572247" cy="289149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035937" y="1911896"/>
            <a:ext cx="1279685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u="sng" dirty="0" smtClean="0"/>
              <a:t>1. Vehicle Information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988518" y="1911896"/>
            <a:ext cx="1428333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u="sng" dirty="0" smtClean="0"/>
              <a:t>4. Customer Information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1959738" y="4005064"/>
            <a:ext cx="6624736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227" y="4595578"/>
            <a:ext cx="8490273" cy="14621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9263" y="1406600"/>
            <a:ext cx="805251" cy="291556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6082583" y="1473928"/>
            <a:ext cx="474477" cy="1538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FF0000"/>
                </a:solidFill>
              </a:rPr>
              <a:t>Activate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991519" y="2762994"/>
            <a:ext cx="504056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*ID Card: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2165582" y="2949557"/>
            <a:ext cx="1098315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 1100701274635</a:t>
            </a:r>
            <a:endParaRPr 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4632479" y="2762994"/>
            <a:ext cx="687901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*First name: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4773721" y="2949557"/>
            <a:ext cx="1093319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 Supachai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5445300" y="2762994"/>
            <a:ext cx="1139889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*Last Name:</a:t>
            </a:r>
            <a:endParaRPr lang="en-US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6041105" y="2949882"/>
            <a:ext cx="1132720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 Chimpalee</a:t>
            </a:r>
            <a:endParaRPr 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7300480" y="2772106"/>
            <a:ext cx="517088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*Gender: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358730" y="2949557"/>
            <a:ext cx="612604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 Male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889116" y="2772106"/>
            <a:ext cx="685604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*Birth day:</a:t>
            </a:r>
            <a:endParaRPr lang="en-US" sz="1000" dirty="0"/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5603" y="2100370"/>
            <a:ext cx="171429" cy="247619"/>
          </a:xfrm>
          <a:prstGeom prst="rect">
            <a:avLst/>
          </a:prstGeom>
        </p:spPr>
      </p:pic>
      <p:cxnSp>
        <p:nvCxnSpPr>
          <p:cNvPr id="135" name="Straight Connector 134"/>
          <p:cNvCxnSpPr/>
          <p:nvPr/>
        </p:nvCxnSpPr>
        <p:spPr>
          <a:xfrm flipV="1">
            <a:off x="2185665" y="2128314"/>
            <a:ext cx="134004" cy="13769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6" name="Picture 1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4193" y="2122517"/>
            <a:ext cx="171429" cy="247619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2317198" y="2191219"/>
            <a:ext cx="504056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Personal</a:t>
            </a:r>
            <a:endParaRPr lang="en-US" sz="10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351231" y="2200729"/>
            <a:ext cx="504056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Company</a:t>
            </a:r>
            <a:endParaRPr lang="en-US" sz="1000" dirty="0"/>
          </a:p>
        </p:txBody>
      </p:sp>
      <p:pic>
        <p:nvPicPr>
          <p:cNvPr id="139" name="Picture 1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5603" y="2424604"/>
            <a:ext cx="171429" cy="247619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4193" y="2446751"/>
            <a:ext cx="171429" cy="247619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2317198" y="2515453"/>
            <a:ext cx="733160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Dealer</a:t>
            </a:r>
            <a:endParaRPr lang="en-US" sz="10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351231" y="2524963"/>
            <a:ext cx="1486172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Deliver</a:t>
            </a:r>
            <a:endParaRPr lang="en-US" sz="1000" dirty="0"/>
          </a:p>
        </p:txBody>
      </p:sp>
      <p:cxnSp>
        <p:nvCxnSpPr>
          <p:cNvPr id="140" name="Straight Connector 139"/>
          <p:cNvCxnSpPr/>
          <p:nvPr/>
        </p:nvCxnSpPr>
        <p:spPr>
          <a:xfrm flipV="1">
            <a:off x="3211199" y="2472429"/>
            <a:ext cx="134004" cy="13769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34095" y="4941168"/>
            <a:ext cx="6624736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4" name="Isosceles Triangle 143"/>
          <p:cNvSpPr/>
          <p:nvPr/>
        </p:nvSpPr>
        <p:spPr>
          <a:xfrm rot="10800000">
            <a:off x="7827317" y="2977263"/>
            <a:ext cx="144016" cy="9847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018266" y="2762743"/>
            <a:ext cx="687901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*Prefix</a:t>
            </a:r>
            <a:endParaRPr lang="en-US" sz="1000" dirty="0"/>
          </a:p>
        </p:txBody>
      </p:sp>
      <p:sp>
        <p:nvSpPr>
          <p:cNvPr id="146" name="TextBox 145"/>
          <p:cNvSpPr txBox="1"/>
          <p:nvPr/>
        </p:nvSpPr>
        <p:spPr>
          <a:xfrm>
            <a:off x="3429184" y="2939819"/>
            <a:ext cx="435036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 Mr.</a:t>
            </a:r>
            <a:endParaRPr lang="en-US" sz="1000" dirty="0"/>
          </a:p>
        </p:txBody>
      </p:sp>
      <p:sp>
        <p:nvSpPr>
          <p:cNvPr id="147" name="Isosceles Triangle 146"/>
          <p:cNvSpPr/>
          <p:nvPr/>
        </p:nvSpPr>
        <p:spPr>
          <a:xfrm rot="10800000">
            <a:off x="3707905" y="2967525"/>
            <a:ext cx="144016" cy="9847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014248" y="2762743"/>
            <a:ext cx="239880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Title</a:t>
            </a:r>
            <a:endParaRPr lang="en-US" sz="1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4058430" y="2939819"/>
            <a:ext cx="435036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150" name="Isosceles Triangle 149"/>
          <p:cNvSpPr/>
          <p:nvPr/>
        </p:nvSpPr>
        <p:spPr>
          <a:xfrm rot="10800000">
            <a:off x="4337151" y="2967525"/>
            <a:ext cx="144016" cy="9847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 rotWithShape="1">
          <a:blip r:embed="rId9"/>
          <a:srcRect l="40531" t="-8657" b="-2"/>
          <a:stretch/>
        </p:blipFill>
        <p:spPr>
          <a:xfrm>
            <a:off x="8072489" y="2917926"/>
            <a:ext cx="621903" cy="206603"/>
          </a:xfrm>
          <a:prstGeom prst="rect">
            <a:avLst/>
          </a:prstGeom>
        </p:spPr>
      </p:pic>
      <p:sp>
        <p:nvSpPr>
          <p:cNvPr id="152" name="TextBox 151"/>
          <p:cNvSpPr txBox="1"/>
          <p:nvPr/>
        </p:nvSpPr>
        <p:spPr>
          <a:xfrm>
            <a:off x="2015262" y="3583507"/>
            <a:ext cx="647677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*Phone 1 :</a:t>
            </a:r>
            <a:endParaRPr lang="en-US" sz="1000" dirty="0"/>
          </a:p>
        </p:txBody>
      </p:sp>
      <p:sp>
        <p:nvSpPr>
          <p:cNvPr id="153" name="TextBox 152"/>
          <p:cNvSpPr txBox="1"/>
          <p:nvPr/>
        </p:nvSpPr>
        <p:spPr>
          <a:xfrm>
            <a:off x="2165582" y="3760407"/>
            <a:ext cx="1098315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 083-016-6379</a:t>
            </a:r>
            <a:endParaRPr lang="en-US" sz="1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3331102" y="3581702"/>
            <a:ext cx="504056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Phone 2 :</a:t>
            </a:r>
            <a:endParaRPr lang="en-US" sz="10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416851" y="3768265"/>
            <a:ext cx="1098315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668990" y="3581702"/>
            <a:ext cx="651390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Ref. Tel no.</a:t>
            </a:r>
            <a:endParaRPr lang="en-US" sz="1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4754739" y="3768265"/>
            <a:ext cx="1098315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6009029" y="3573844"/>
            <a:ext cx="651390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Line</a:t>
            </a:r>
            <a:endParaRPr lang="en-US" sz="1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049211" y="3760407"/>
            <a:ext cx="1098315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 dirty="0"/>
          </a:p>
        </p:txBody>
      </p:sp>
      <p:sp>
        <p:nvSpPr>
          <p:cNvPr id="161" name="TextBox 160"/>
          <p:cNvSpPr txBox="1"/>
          <p:nvPr/>
        </p:nvSpPr>
        <p:spPr>
          <a:xfrm>
            <a:off x="7343683" y="3768265"/>
            <a:ext cx="1098315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 dirty="0"/>
          </a:p>
        </p:txBody>
      </p:sp>
      <p:sp>
        <p:nvSpPr>
          <p:cNvPr id="162" name="TextBox 161"/>
          <p:cNvSpPr txBox="1"/>
          <p:nvPr/>
        </p:nvSpPr>
        <p:spPr>
          <a:xfrm>
            <a:off x="7319943" y="3573844"/>
            <a:ext cx="651390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*E-Mail</a:t>
            </a:r>
            <a:endParaRPr lang="en-US" sz="1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959738" y="3193513"/>
            <a:ext cx="647677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*Address :</a:t>
            </a:r>
            <a:endParaRPr lang="en-US" sz="1000" dirty="0"/>
          </a:p>
        </p:txBody>
      </p:sp>
      <p:sp>
        <p:nvSpPr>
          <p:cNvPr id="164" name="TextBox 163"/>
          <p:cNvSpPr txBox="1"/>
          <p:nvPr/>
        </p:nvSpPr>
        <p:spPr>
          <a:xfrm>
            <a:off x="2165582" y="3370413"/>
            <a:ext cx="2349584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98/80 </a:t>
            </a:r>
            <a:r>
              <a:rPr lang="en-US" sz="1000" dirty="0" err="1" smtClean="0"/>
              <a:t>Britania</a:t>
            </a:r>
            <a:r>
              <a:rPr lang="en-US" sz="1000" dirty="0" smtClean="0"/>
              <a:t> </a:t>
            </a:r>
            <a:r>
              <a:rPr lang="en-US" sz="1000" dirty="0" err="1" smtClean="0"/>
              <a:t>Srinakarin</a:t>
            </a:r>
            <a:endParaRPr lang="en-US" sz="1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4432773" y="3195285"/>
            <a:ext cx="647677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*Road :</a:t>
            </a:r>
            <a:endParaRPr lang="en-US" sz="1000" dirty="0"/>
          </a:p>
        </p:txBody>
      </p:sp>
      <p:sp>
        <p:nvSpPr>
          <p:cNvPr id="167" name="TextBox 166"/>
          <p:cNvSpPr txBox="1"/>
          <p:nvPr/>
        </p:nvSpPr>
        <p:spPr>
          <a:xfrm>
            <a:off x="4748090" y="3379141"/>
            <a:ext cx="1098315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5943816" y="3201644"/>
            <a:ext cx="1138828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*District/Sub-district :</a:t>
            </a:r>
            <a:endParaRPr lang="en-US" sz="1000" dirty="0"/>
          </a:p>
        </p:txBody>
      </p:sp>
      <p:sp>
        <p:nvSpPr>
          <p:cNvPr id="169" name="TextBox 168"/>
          <p:cNvSpPr txBox="1"/>
          <p:nvPr/>
        </p:nvSpPr>
        <p:spPr>
          <a:xfrm>
            <a:off x="6034763" y="3379141"/>
            <a:ext cx="1098315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 dirty="0"/>
          </a:p>
        </p:txBody>
      </p:sp>
      <p:sp>
        <p:nvSpPr>
          <p:cNvPr id="170" name="TextBox 169"/>
          <p:cNvSpPr txBox="1"/>
          <p:nvPr/>
        </p:nvSpPr>
        <p:spPr>
          <a:xfrm>
            <a:off x="7290190" y="3199176"/>
            <a:ext cx="517088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*City:</a:t>
            </a:r>
            <a:endParaRPr lang="en-US" sz="1000" dirty="0"/>
          </a:p>
        </p:txBody>
      </p:sp>
      <p:sp>
        <p:nvSpPr>
          <p:cNvPr id="171" name="TextBox 170"/>
          <p:cNvSpPr txBox="1"/>
          <p:nvPr/>
        </p:nvSpPr>
        <p:spPr>
          <a:xfrm>
            <a:off x="7332827" y="3376392"/>
            <a:ext cx="1083446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 </a:t>
            </a:r>
            <a:r>
              <a:rPr lang="en-US" sz="1000" dirty="0" err="1" smtClean="0"/>
              <a:t>Samutprakkarn</a:t>
            </a:r>
            <a:endParaRPr lang="en-US" sz="1000" dirty="0"/>
          </a:p>
        </p:txBody>
      </p:sp>
      <p:sp>
        <p:nvSpPr>
          <p:cNvPr id="172" name="Isosceles Triangle 171"/>
          <p:cNvSpPr/>
          <p:nvPr/>
        </p:nvSpPr>
        <p:spPr>
          <a:xfrm rot="10800000">
            <a:off x="8238123" y="3415646"/>
            <a:ext cx="144016" cy="9847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3" name="Isosceles Triangle 172"/>
          <p:cNvSpPr/>
          <p:nvPr/>
        </p:nvSpPr>
        <p:spPr>
          <a:xfrm rot="10800000">
            <a:off x="6972713" y="3405723"/>
            <a:ext cx="144016" cy="9847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4" name="Isosceles Triangle 173"/>
          <p:cNvSpPr/>
          <p:nvPr/>
        </p:nvSpPr>
        <p:spPr>
          <a:xfrm rot="10800000">
            <a:off x="5676662" y="3409951"/>
            <a:ext cx="144016" cy="9847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039929" y="4149900"/>
            <a:ext cx="1428333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b="1" u="sng" dirty="0"/>
              <a:t>5</a:t>
            </a:r>
            <a:r>
              <a:rPr lang="en-US" sz="1000" b="1" u="sng" dirty="0" smtClean="0"/>
              <a:t>. Salesman's </a:t>
            </a:r>
            <a:r>
              <a:rPr lang="en-US" sz="1000" b="1" u="sng" dirty="0" err="1" smtClean="0"/>
              <a:t>Infor</a:t>
            </a:r>
            <a:endParaRPr lang="en-US" sz="1000" b="1" u="sng" dirty="0" smtClean="0"/>
          </a:p>
        </p:txBody>
      </p:sp>
      <p:sp>
        <p:nvSpPr>
          <p:cNvPr id="177" name="TextBox 176"/>
          <p:cNvSpPr txBox="1"/>
          <p:nvPr/>
        </p:nvSpPr>
        <p:spPr>
          <a:xfrm>
            <a:off x="2156634" y="4585247"/>
            <a:ext cx="1098315" cy="153888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0899 </a:t>
            </a:r>
            <a:r>
              <a:rPr lang="th-TH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นาย ก</a:t>
            </a:r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8" name="Isosceles Triangle 177"/>
          <p:cNvSpPr/>
          <p:nvPr/>
        </p:nvSpPr>
        <p:spPr>
          <a:xfrm rot="10800000">
            <a:off x="3086808" y="4616277"/>
            <a:ext cx="144016" cy="9847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078695" y="4404541"/>
            <a:ext cx="1008112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Salesman</a:t>
            </a:r>
            <a:endParaRPr lang="en-US" sz="1000" dirty="0"/>
          </a:p>
        </p:txBody>
      </p:sp>
      <p:sp>
        <p:nvSpPr>
          <p:cNvPr id="182" name="TextBox 181"/>
          <p:cNvSpPr txBox="1"/>
          <p:nvPr/>
        </p:nvSpPr>
        <p:spPr>
          <a:xfrm>
            <a:off x="5769723" y="4163162"/>
            <a:ext cx="474477" cy="1538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FF0000"/>
                </a:solidFill>
              </a:rPr>
              <a:t>Activate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6713139" y="4163162"/>
            <a:ext cx="474477" cy="1538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 smtClean="0"/>
              <a:t>Back</a:t>
            </a:r>
            <a:endParaRPr lang="en-US" sz="1000" b="1" dirty="0"/>
          </a:p>
        </p:txBody>
      </p:sp>
      <p:pic>
        <p:nvPicPr>
          <p:cNvPr id="181" name="Picture 1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7562" y="4095834"/>
            <a:ext cx="805251" cy="291556"/>
          </a:xfrm>
          <a:prstGeom prst="rect">
            <a:avLst/>
          </a:prstGeom>
        </p:spPr>
      </p:pic>
      <p:pic>
        <p:nvPicPr>
          <p:cNvPr id="183" name="Picture 1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9819" y="4095834"/>
            <a:ext cx="805251" cy="291556"/>
          </a:xfrm>
          <a:prstGeom prst="rect">
            <a:avLst/>
          </a:prstGeom>
        </p:spPr>
      </p:pic>
      <p:sp>
        <p:nvSpPr>
          <p:cNvPr id="185" name="TextBox 184"/>
          <p:cNvSpPr txBox="1"/>
          <p:nvPr/>
        </p:nvSpPr>
        <p:spPr>
          <a:xfrm>
            <a:off x="6712604" y="4165523"/>
            <a:ext cx="474477" cy="1538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Done</a:t>
            </a:r>
            <a:endParaRPr lang="en-US" sz="1000" b="1" dirty="0">
              <a:solidFill>
                <a:srgbClr val="FF0000"/>
              </a:solidFill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0435" y="1406600"/>
            <a:ext cx="1096511" cy="291556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6777499" y="1483868"/>
            <a:ext cx="972610" cy="1538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FF0000"/>
                </a:solidFill>
              </a:rPr>
              <a:t>Need more info.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3540" y="1028700"/>
            <a:ext cx="8325061" cy="5041134"/>
          </a:xfrm>
          <a:prstGeom prst="rect">
            <a:avLst/>
          </a:prstGeom>
          <a:solidFill>
            <a:schemeClr val="dk1">
              <a:alpha val="2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ounded Rectangle 179"/>
          <p:cNvSpPr/>
          <p:nvPr/>
        </p:nvSpPr>
        <p:spPr>
          <a:xfrm>
            <a:off x="2694763" y="2240224"/>
            <a:ext cx="4837505" cy="2251260"/>
          </a:xfrm>
          <a:prstGeom prst="roundRect">
            <a:avLst>
              <a:gd name="adj" fmla="val 4996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Temporary Policy activated</a:t>
            </a:r>
          </a:p>
          <a:p>
            <a:pPr algn="ctr"/>
            <a:endParaRPr lang="en-US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000" b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N-AIO-11111-T1-20190409-0001</a:t>
            </a:r>
            <a:endParaRPr lang="en-US" sz="2000" b="1" u="sng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>
            <a:off x="6930188" y="4198954"/>
            <a:ext cx="927547" cy="9275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7" name="テキスト ボックス 7"/>
          <p:cNvSpPr txBox="1"/>
          <p:nvPr/>
        </p:nvSpPr>
        <p:spPr>
          <a:xfrm>
            <a:off x="35496" y="55266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4</a:t>
            </a:r>
            <a:r>
              <a:rPr lang="ja-JP" altLang="en-US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．</a:t>
            </a:r>
            <a:r>
              <a:rPr lang="en-US" altLang="ja-JP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Sample scenario –  New car</a:t>
            </a:r>
            <a:endParaRPr lang="ja-JP" altLang="en-US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anose="020B0600070205080204" pitchFamily="34" charset="-128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988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216537" y="347653"/>
            <a:ext cx="1927465" cy="3670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11"/>
          <p:cNvSpPr txBox="1"/>
          <p:nvPr/>
        </p:nvSpPr>
        <p:spPr>
          <a:xfrm>
            <a:off x="395536" y="1556792"/>
            <a:ext cx="82680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>
                <a:latin typeface="+mn-ea"/>
              </a:defRPr>
            </a:lvl1pPr>
          </a:lstStyle>
          <a:p>
            <a:r>
              <a:rPr lang="en-US" altLang="ja-JP" dirty="0" smtClean="0"/>
              <a:t>Scene#</a:t>
            </a:r>
            <a:r>
              <a:rPr lang="en-US" altLang="ja-JP" dirty="0"/>
              <a:t>4</a:t>
            </a:r>
            <a:endParaRPr lang="en-US" altLang="ja-JP" dirty="0" smtClean="0"/>
          </a:p>
          <a:p>
            <a:r>
              <a:rPr lang="en-US" altLang="ja-JP" dirty="0"/>
              <a:t>AIOI </a:t>
            </a:r>
            <a:r>
              <a:rPr lang="en-US" altLang="ja-JP" dirty="0" smtClean="0"/>
              <a:t>insurance login for export daily sales for issue original policy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2914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7504" y="80628"/>
            <a:ext cx="280831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>
              <a:spcAft>
                <a:spcPct val="0"/>
              </a:spcAft>
            </a:pPr>
            <a:r>
              <a:rPr lang="en-US" altLang="ja-JP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Agenda</a:t>
            </a:r>
            <a:endParaRPr lang="ja-JP" altLang="en-US" sz="3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ホームベース 5"/>
          <p:cNvSpPr/>
          <p:nvPr/>
        </p:nvSpPr>
        <p:spPr>
          <a:xfrm>
            <a:off x="0" y="11019"/>
            <a:ext cx="6804248" cy="703713"/>
          </a:xfrm>
          <a:prstGeom prst="homePlate">
            <a:avLst>
              <a:gd name="adj" fmla="val 37476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216537" y="347653"/>
            <a:ext cx="1927465" cy="3670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7"/>
          <p:cNvSpPr txBox="1"/>
          <p:nvPr/>
        </p:nvSpPr>
        <p:spPr>
          <a:xfrm>
            <a:off x="35496" y="55266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</a:t>
            </a:r>
            <a:r>
              <a:rPr lang="ja-JP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．</a:t>
            </a:r>
            <a:r>
              <a:rPr lang="en-US" altLang="ja-JP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34" charset="-128"/>
              </a:rPr>
              <a:t>Sample scenario – </a:t>
            </a:r>
            <a:r>
              <a:rPr lang="en-US" altLang="ja-JP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34" charset="-128"/>
              </a:rPr>
              <a:t>New Car </a:t>
            </a:r>
            <a:endParaRPr lang="ja-JP" altLang="en-US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anose="020B0600070205080204" pitchFamily="34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980728"/>
            <a:ext cx="8496944" cy="426013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59568" y="2014538"/>
            <a:ext cx="1457325" cy="838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35896" y="2272396"/>
            <a:ext cx="3672408" cy="2884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93057" y="1668396"/>
            <a:ext cx="3672408" cy="2884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79712" y="1028700"/>
            <a:ext cx="1728192" cy="193037"/>
          </a:xfrm>
          <a:prstGeom prst="rect">
            <a:avLst/>
          </a:prstGeom>
          <a:solidFill>
            <a:srgbClr val="E50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F&amp;I Manager system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07975" y="5581366"/>
            <a:ext cx="84249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ysClr val="windowText" lastClr="000000"/>
                </a:solidFill>
                <a:latin typeface="+Body Asian"/>
              </a:rPr>
              <a:t>1. INS</a:t>
            </a:r>
            <a:r>
              <a:rPr kumimoji="1" lang="en-US" altLang="ja-JP" dirty="0">
                <a:solidFill>
                  <a:sysClr val="windowText" lastClr="000000"/>
                </a:solidFill>
                <a:latin typeface="+Body Asian"/>
              </a:rPr>
              <a:t>. Partner </a:t>
            </a:r>
            <a:r>
              <a:rPr kumimoji="1" lang="en-US" altLang="ja-JP" dirty="0" smtClean="0">
                <a:solidFill>
                  <a:sysClr val="windowText" lastClr="000000"/>
                </a:solidFill>
                <a:latin typeface="+Body Asian"/>
              </a:rPr>
              <a:t>export daily sales for issue original policy</a:t>
            </a:r>
            <a:endParaRPr kumimoji="1" lang="ja-JP" altLang="en-US" dirty="0">
              <a:solidFill>
                <a:sysClr val="windowText" lastClr="000000"/>
              </a:solidFill>
              <a:latin typeface="+Body Asian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7" y="5255312"/>
            <a:ext cx="8496945" cy="12334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979712" y="1244041"/>
            <a:ext cx="1728192" cy="113808"/>
          </a:xfrm>
          <a:prstGeom prst="rect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 smtClean="0"/>
              <a:t>WSCxxxxx</a:t>
            </a:r>
            <a:r>
              <a:rPr lang="en-US" sz="700" dirty="0" smtClean="0"/>
              <a:t>: Import/Export Screen</a:t>
            </a:r>
            <a:endParaRPr lang="en-US" sz="700" dirty="0"/>
          </a:p>
        </p:txBody>
      </p:sp>
      <p:sp>
        <p:nvSpPr>
          <p:cNvPr id="23" name="Rectangle 22"/>
          <p:cNvSpPr/>
          <p:nvPr/>
        </p:nvSpPr>
        <p:spPr>
          <a:xfrm>
            <a:off x="386990" y="1884951"/>
            <a:ext cx="1396984" cy="103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8831" y="1725233"/>
            <a:ext cx="4740859" cy="856313"/>
          </a:xfrm>
          <a:prstGeom prst="rect">
            <a:avLst/>
          </a:prstGeom>
        </p:spPr>
      </p:pic>
      <p:sp>
        <p:nvSpPr>
          <p:cNvPr id="24" name="Round Same Side Corner Rectangle 23"/>
          <p:cNvSpPr/>
          <p:nvPr/>
        </p:nvSpPr>
        <p:spPr>
          <a:xfrm>
            <a:off x="2806700" y="1743242"/>
            <a:ext cx="682005" cy="237957"/>
          </a:xfrm>
          <a:prstGeom prst="round2SameRect">
            <a:avLst/>
          </a:prstGeom>
          <a:solidFill>
            <a:srgbClr val="99C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rgbClr val="323436"/>
                </a:solidFill>
              </a:rPr>
              <a:t>Template</a:t>
            </a:r>
          </a:p>
        </p:txBody>
      </p:sp>
      <p:sp>
        <p:nvSpPr>
          <p:cNvPr id="25" name="Round Same Side Corner Rectangle 24"/>
          <p:cNvSpPr/>
          <p:nvPr/>
        </p:nvSpPr>
        <p:spPr>
          <a:xfrm>
            <a:off x="4204057" y="1752768"/>
            <a:ext cx="665820" cy="228432"/>
          </a:xfrm>
          <a:prstGeom prst="round2SameRect">
            <a:avLst/>
          </a:prstGeom>
          <a:solidFill>
            <a:srgbClr val="E50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/>
              <a:t>Export</a:t>
            </a:r>
          </a:p>
        </p:txBody>
      </p:sp>
      <p:sp>
        <p:nvSpPr>
          <p:cNvPr id="26" name="Round Same Side Corner Rectangle 25"/>
          <p:cNvSpPr/>
          <p:nvPr/>
        </p:nvSpPr>
        <p:spPr>
          <a:xfrm>
            <a:off x="3520065" y="1752768"/>
            <a:ext cx="665820" cy="228432"/>
          </a:xfrm>
          <a:prstGeom prst="round2SameRect">
            <a:avLst/>
          </a:prstGeom>
          <a:solidFill>
            <a:srgbClr val="99C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rgbClr val="323436"/>
                </a:solidFill>
              </a:rPr>
              <a:t>Import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758831" y="1556792"/>
            <a:ext cx="4837505" cy="1346534"/>
          </a:xfrm>
          <a:prstGeom prst="roundRect">
            <a:avLst>
              <a:gd name="adj" fmla="val 4996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365821" y="2114759"/>
            <a:ext cx="1008112" cy="114945"/>
          </a:xfrm>
          <a:prstGeom prst="rect">
            <a:avLst/>
          </a:prstGeom>
          <a:solidFill>
            <a:srgbClr val="DDF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000" b="1" dirty="0" smtClean="0">
                <a:solidFill>
                  <a:srgbClr val="050D0D"/>
                </a:solidFill>
              </a:rPr>
              <a:t>Daily sales</a:t>
            </a:r>
            <a:endParaRPr lang="en-US" sz="1000" b="1" dirty="0">
              <a:solidFill>
                <a:srgbClr val="050D0D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27540" y="2113568"/>
            <a:ext cx="1008112" cy="114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050D0D"/>
                </a:solidFill>
              </a:rPr>
              <a:t>Export type</a:t>
            </a:r>
            <a:endParaRPr lang="en-US" sz="1000" b="1" dirty="0">
              <a:solidFill>
                <a:srgbClr val="050D0D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20065" y="2014538"/>
            <a:ext cx="3696472" cy="567008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6178" y="2310681"/>
            <a:ext cx="3723809" cy="58095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393821" y="2098103"/>
            <a:ext cx="602819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Activation:</a:t>
            </a:r>
            <a:endParaRPr lang="en-US" sz="10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7"/>
          <a:srcRect t="1" r="49996" b="9928"/>
          <a:stretch/>
        </p:blipFill>
        <p:spPr>
          <a:xfrm>
            <a:off x="3994492" y="2092803"/>
            <a:ext cx="1316017" cy="19628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7746" y="2098103"/>
            <a:ext cx="1045766" cy="19013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>
            <a:off x="6544967" y="2617494"/>
            <a:ext cx="927547" cy="9275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939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216537" y="347653"/>
            <a:ext cx="1927465" cy="3670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11"/>
          <p:cNvSpPr txBox="1"/>
          <p:nvPr/>
        </p:nvSpPr>
        <p:spPr>
          <a:xfrm>
            <a:off x="395536" y="1556792"/>
            <a:ext cx="82680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>
                <a:latin typeface="+mn-ea"/>
              </a:defRPr>
            </a:lvl1pPr>
          </a:lstStyle>
          <a:p>
            <a:r>
              <a:rPr lang="en-US" altLang="ja-JP" dirty="0" smtClean="0"/>
              <a:t>Scene#5</a:t>
            </a:r>
          </a:p>
          <a:p>
            <a:r>
              <a:rPr lang="en-US" altLang="ja-JP" dirty="0"/>
              <a:t>AIOI </a:t>
            </a:r>
            <a:r>
              <a:rPr lang="en-US" altLang="ja-JP" dirty="0" smtClean="0"/>
              <a:t>insurance login for Import Insurance issue status back to F&amp;I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3194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7504" y="80628"/>
            <a:ext cx="280831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>
              <a:spcAft>
                <a:spcPct val="0"/>
              </a:spcAft>
            </a:pPr>
            <a:r>
              <a:rPr lang="en-US" altLang="ja-JP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Agenda</a:t>
            </a:r>
            <a:endParaRPr lang="ja-JP" altLang="en-US" sz="3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ホームベース 5"/>
          <p:cNvSpPr/>
          <p:nvPr/>
        </p:nvSpPr>
        <p:spPr>
          <a:xfrm>
            <a:off x="0" y="11019"/>
            <a:ext cx="6804248" cy="703713"/>
          </a:xfrm>
          <a:prstGeom prst="homePlate">
            <a:avLst>
              <a:gd name="adj" fmla="val 37476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216537" y="347653"/>
            <a:ext cx="1927465" cy="3670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7"/>
          <p:cNvSpPr txBox="1"/>
          <p:nvPr/>
        </p:nvSpPr>
        <p:spPr>
          <a:xfrm>
            <a:off x="35496" y="55266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</a:t>
            </a:r>
            <a:r>
              <a:rPr lang="ja-JP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．</a:t>
            </a:r>
            <a:r>
              <a:rPr lang="en-US" altLang="ja-JP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34" charset="-128"/>
              </a:rPr>
              <a:t>Sample scenario – </a:t>
            </a:r>
            <a:r>
              <a:rPr lang="en-US" altLang="ja-JP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34" charset="-128"/>
              </a:rPr>
              <a:t>New Car</a:t>
            </a:r>
            <a:endParaRPr lang="ja-JP" altLang="en-US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anose="020B0600070205080204" pitchFamily="34" charset="-128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980728"/>
            <a:ext cx="8496944" cy="4260133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59568" y="2014538"/>
            <a:ext cx="1457325" cy="838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635896" y="2272396"/>
            <a:ext cx="3672408" cy="2884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293057" y="1668396"/>
            <a:ext cx="3672408" cy="2884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979712" y="1028700"/>
            <a:ext cx="1728192" cy="193037"/>
          </a:xfrm>
          <a:prstGeom prst="rect">
            <a:avLst/>
          </a:prstGeom>
          <a:solidFill>
            <a:srgbClr val="E50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F&amp;I Manager system</a:t>
            </a:r>
            <a:endParaRPr lang="en-US" sz="14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7" y="5255312"/>
            <a:ext cx="8496945" cy="123342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1979712" y="1244041"/>
            <a:ext cx="1728192" cy="113808"/>
          </a:xfrm>
          <a:prstGeom prst="rect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 smtClean="0"/>
              <a:t>WSCxxxxx</a:t>
            </a:r>
            <a:r>
              <a:rPr lang="en-US" sz="700" dirty="0" smtClean="0"/>
              <a:t>: Import/Export Screen</a:t>
            </a:r>
            <a:endParaRPr lang="en-US" sz="700" dirty="0"/>
          </a:p>
        </p:txBody>
      </p:sp>
      <p:sp>
        <p:nvSpPr>
          <p:cNvPr id="39" name="Rectangle 38"/>
          <p:cNvSpPr/>
          <p:nvPr/>
        </p:nvSpPr>
        <p:spPr>
          <a:xfrm>
            <a:off x="386990" y="1884951"/>
            <a:ext cx="1396984" cy="103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8831" y="1725233"/>
            <a:ext cx="4740859" cy="856313"/>
          </a:xfrm>
          <a:prstGeom prst="rect">
            <a:avLst/>
          </a:prstGeom>
        </p:spPr>
      </p:pic>
      <p:sp>
        <p:nvSpPr>
          <p:cNvPr id="41" name="Round Same Side Corner Rectangle 40"/>
          <p:cNvSpPr/>
          <p:nvPr/>
        </p:nvSpPr>
        <p:spPr>
          <a:xfrm>
            <a:off x="2806700" y="1743242"/>
            <a:ext cx="682005" cy="237957"/>
          </a:xfrm>
          <a:prstGeom prst="round2SameRect">
            <a:avLst/>
          </a:prstGeom>
          <a:solidFill>
            <a:srgbClr val="99C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rgbClr val="323436"/>
                </a:solidFill>
              </a:rPr>
              <a:t>Template</a:t>
            </a:r>
          </a:p>
        </p:txBody>
      </p:sp>
      <p:sp>
        <p:nvSpPr>
          <p:cNvPr id="42" name="Round Same Side Corner Rectangle 41"/>
          <p:cNvSpPr/>
          <p:nvPr/>
        </p:nvSpPr>
        <p:spPr>
          <a:xfrm>
            <a:off x="4204057" y="1752768"/>
            <a:ext cx="665820" cy="228432"/>
          </a:xfrm>
          <a:prstGeom prst="round2SameRect">
            <a:avLst/>
          </a:prstGeom>
          <a:solidFill>
            <a:srgbClr val="99C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323436"/>
                </a:solidFill>
              </a:rPr>
              <a:t>Export</a:t>
            </a:r>
            <a:endParaRPr lang="en-US" sz="1000" b="1" dirty="0">
              <a:solidFill>
                <a:srgbClr val="323436"/>
              </a:solidFill>
            </a:endParaRPr>
          </a:p>
        </p:txBody>
      </p:sp>
      <p:sp>
        <p:nvSpPr>
          <p:cNvPr id="43" name="Round Same Side Corner Rectangle 42"/>
          <p:cNvSpPr/>
          <p:nvPr/>
        </p:nvSpPr>
        <p:spPr>
          <a:xfrm>
            <a:off x="3520065" y="1752768"/>
            <a:ext cx="665820" cy="228432"/>
          </a:xfrm>
          <a:prstGeom prst="round2SameRect">
            <a:avLst/>
          </a:prstGeom>
          <a:solidFill>
            <a:srgbClr val="E50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/>
              <a:t>Import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2758831" y="1556792"/>
            <a:ext cx="4837505" cy="1346534"/>
          </a:xfrm>
          <a:prstGeom prst="roundRect">
            <a:avLst>
              <a:gd name="adj" fmla="val 4996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365821" y="2114759"/>
            <a:ext cx="1008112" cy="114945"/>
          </a:xfrm>
          <a:prstGeom prst="rect">
            <a:avLst/>
          </a:prstGeom>
          <a:solidFill>
            <a:srgbClr val="DDF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050D0D"/>
                </a:solidFill>
              </a:rPr>
              <a:t>1</a:t>
            </a:r>
            <a:r>
              <a:rPr lang="en-US" sz="1000" b="1" baseline="30000" dirty="0" smtClean="0">
                <a:solidFill>
                  <a:srgbClr val="050D0D"/>
                </a:solidFill>
              </a:rPr>
              <a:t>st</a:t>
            </a:r>
            <a:r>
              <a:rPr lang="en-US" sz="1000" b="1" dirty="0" smtClean="0">
                <a:solidFill>
                  <a:srgbClr val="050D0D"/>
                </a:solidFill>
              </a:rPr>
              <a:t> year premium</a:t>
            </a:r>
            <a:endParaRPr lang="en-US" sz="1000" b="1" dirty="0">
              <a:solidFill>
                <a:srgbClr val="050D0D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7702" y="2019789"/>
            <a:ext cx="4208149" cy="809583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4304861" y="2099519"/>
            <a:ext cx="1008112" cy="114945"/>
          </a:xfrm>
          <a:prstGeom prst="rect">
            <a:avLst/>
          </a:prstGeom>
          <a:solidFill>
            <a:srgbClr val="DDF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000" b="1" dirty="0" smtClean="0">
                <a:solidFill>
                  <a:srgbClr val="050D0D"/>
                </a:solidFill>
              </a:rPr>
              <a:t>Issue status</a:t>
            </a:r>
            <a:endParaRPr lang="en-US" sz="1000" b="1" dirty="0">
              <a:solidFill>
                <a:srgbClr val="050D0D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>
            <a:off x="6876522" y="2596166"/>
            <a:ext cx="927547" cy="9275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0" name="TextBox 49"/>
          <p:cNvSpPr txBox="1"/>
          <p:nvPr/>
        </p:nvSpPr>
        <p:spPr>
          <a:xfrm>
            <a:off x="307975" y="5581366"/>
            <a:ext cx="84249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ysClr val="windowText" lastClr="000000"/>
                </a:solidFill>
                <a:latin typeface="+Body Asian"/>
              </a:rPr>
              <a:t>1. INS</a:t>
            </a:r>
            <a:r>
              <a:rPr kumimoji="1" lang="en-US" altLang="ja-JP" dirty="0">
                <a:solidFill>
                  <a:sysClr val="windowText" lastClr="000000"/>
                </a:solidFill>
                <a:latin typeface="+Body Asian"/>
              </a:rPr>
              <a:t>. Partner </a:t>
            </a:r>
            <a:r>
              <a:rPr kumimoji="1" lang="en-US" altLang="ja-JP" dirty="0" smtClean="0">
                <a:solidFill>
                  <a:sysClr val="windowText" lastClr="000000"/>
                </a:solidFill>
                <a:latin typeface="+Body Asian"/>
              </a:rPr>
              <a:t>Import insurance issue status back to F&amp;I</a:t>
            </a:r>
            <a:endParaRPr kumimoji="1" lang="ja-JP" altLang="en-US" dirty="0">
              <a:solidFill>
                <a:sysClr val="windowText" lastClr="000000"/>
              </a:solidFill>
              <a:latin typeface="+Body Asian"/>
            </a:endParaRPr>
          </a:p>
        </p:txBody>
      </p:sp>
    </p:spTree>
    <p:extLst>
      <p:ext uri="{BB962C8B-B14F-4D97-AF65-F5344CB8AC3E}">
        <p14:creationId xmlns:p14="http://schemas.microsoft.com/office/powerpoint/2010/main" val="92741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7504" y="80628"/>
            <a:ext cx="280831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>
              <a:spcAft>
                <a:spcPct val="0"/>
              </a:spcAft>
            </a:pPr>
            <a:r>
              <a:rPr lang="en-US" altLang="ja-JP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Agenda</a:t>
            </a:r>
            <a:endParaRPr lang="ja-JP" altLang="en-US" sz="3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ホームベース 5"/>
          <p:cNvSpPr/>
          <p:nvPr/>
        </p:nvSpPr>
        <p:spPr>
          <a:xfrm>
            <a:off x="0" y="11019"/>
            <a:ext cx="6804248" cy="703713"/>
          </a:xfrm>
          <a:prstGeom prst="homePlate">
            <a:avLst>
              <a:gd name="adj" fmla="val 37476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216537" y="347653"/>
            <a:ext cx="1927465" cy="3670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980728"/>
            <a:ext cx="8496944" cy="426013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9568" y="2014538"/>
            <a:ext cx="1457325" cy="838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35896" y="2272396"/>
            <a:ext cx="3672408" cy="2884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93057" y="1668396"/>
            <a:ext cx="3672408" cy="2884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:\Desktop\damatave\Desktop\Bills_to_pay_icons-07-512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227" y="2617065"/>
            <a:ext cx="951825" cy="92861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5760439" y="3510383"/>
            <a:ext cx="1295400" cy="674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Import/Export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9712" y="1028700"/>
            <a:ext cx="1728192" cy="193037"/>
          </a:xfrm>
          <a:prstGeom prst="rect">
            <a:avLst/>
          </a:prstGeom>
          <a:solidFill>
            <a:srgbClr val="E50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F&amp;I Manager system</a:t>
            </a:r>
            <a:endParaRPr lang="en-US" sz="1400" dirty="0"/>
          </a:p>
        </p:txBody>
      </p:sp>
      <p:sp>
        <p:nvSpPr>
          <p:cNvPr id="19" name="AutoShape 2" descr="à¸à¸¥à¸à¸²à¸£à¸à¹à¸à¸«à¸²à¸£à¸¹à¸à¸ à¸²à¸à¸ªà¸³à¸«à¸£à¸±à¸ click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>
            <a:off x="6633647" y="3168229"/>
            <a:ext cx="927547" cy="9275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TextBox 20"/>
          <p:cNvSpPr txBox="1"/>
          <p:nvPr/>
        </p:nvSpPr>
        <p:spPr>
          <a:xfrm>
            <a:off x="307975" y="5551298"/>
            <a:ext cx="84249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ysClr val="windowText" lastClr="000000"/>
                </a:solidFill>
                <a:latin typeface="+Body Asian"/>
              </a:rPr>
              <a:t>2. INS</a:t>
            </a:r>
            <a:r>
              <a:rPr kumimoji="1" lang="en-US" altLang="ja-JP" dirty="0">
                <a:solidFill>
                  <a:sysClr val="windowText" lastClr="000000"/>
                </a:solidFill>
                <a:latin typeface="+Body Asian"/>
              </a:rPr>
              <a:t>. Partner </a:t>
            </a:r>
            <a:r>
              <a:rPr kumimoji="1" lang="en-US" altLang="ja-JP" dirty="0" smtClean="0">
                <a:solidFill>
                  <a:sysClr val="windowText" lastClr="000000"/>
                </a:solidFill>
                <a:latin typeface="+Body Asian"/>
              </a:rPr>
              <a:t>go to Import/Export menu </a:t>
            </a:r>
            <a:endParaRPr kumimoji="1" lang="ja-JP" altLang="en-US" dirty="0">
              <a:solidFill>
                <a:sysClr val="windowText" lastClr="000000"/>
              </a:solidFill>
              <a:latin typeface="+Body Asian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7" y="5255312"/>
            <a:ext cx="8496945" cy="123342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979712" y="1244041"/>
            <a:ext cx="1728192" cy="113808"/>
          </a:xfrm>
          <a:prstGeom prst="rect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 smtClean="0"/>
              <a:t>WSCxxxxx</a:t>
            </a:r>
            <a:r>
              <a:rPr lang="en-US" sz="700" dirty="0" smtClean="0"/>
              <a:t>: Main screen</a:t>
            </a:r>
            <a:endParaRPr lang="en-US" sz="700" dirty="0"/>
          </a:p>
        </p:txBody>
      </p:sp>
      <p:sp>
        <p:nvSpPr>
          <p:cNvPr id="24" name="Rectangle 23"/>
          <p:cNvSpPr/>
          <p:nvPr/>
        </p:nvSpPr>
        <p:spPr>
          <a:xfrm>
            <a:off x="386990" y="1884951"/>
            <a:ext cx="1396984" cy="103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766988" y="2590177"/>
            <a:ext cx="868908" cy="7774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/>
              <a:t>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553742" y="3468978"/>
            <a:ext cx="1295400" cy="674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New car 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activation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7"/>
          <p:cNvSpPr txBox="1"/>
          <p:nvPr/>
        </p:nvSpPr>
        <p:spPr>
          <a:xfrm>
            <a:off x="35496" y="55266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4</a:t>
            </a:r>
            <a:r>
              <a:rPr lang="ja-JP" altLang="en-US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．</a:t>
            </a:r>
            <a:r>
              <a:rPr lang="en-US" altLang="ja-JP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Sample scenario –  New car</a:t>
            </a:r>
            <a:endParaRPr lang="ja-JP" altLang="en-US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anose="020B0600070205080204" pitchFamily="34" charset="-128"/>
              <a:ea typeface="ＭＳ Ｐゴシック" panose="020B0600070205080204" pitchFamily="34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160378" y="1648654"/>
            <a:ext cx="6228046" cy="807167"/>
          </a:xfrm>
          <a:prstGeom prst="roundRect">
            <a:avLst>
              <a:gd name="adj" fmla="val 4996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24834" y="1698713"/>
            <a:ext cx="4291382" cy="718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tx1"/>
                </a:solidFill>
              </a:rPr>
              <a:t>Waiting activate 		: 10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Need more information 		: 2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Activated 			: 20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13723" y="1347479"/>
            <a:ext cx="1914013" cy="284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This Month - Summary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35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7504" y="80628"/>
            <a:ext cx="280831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>
              <a:spcAft>
                <a:spcPct val="0"/>
              </a:spcAft>
            </a:pPr>
            <a:r>
              <a:rPr lang="en-US" altLang="ja-JP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Agenda</a:t>
            </a:r>
            <a:endParaRPr lang="ja-JP" altLang="en-US" sz="3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ホームベース 5"/>
          <p:cNvSpPr/>
          <p:nvPr/>
        </p:nvSpPr>
        <p:spPr>
          <a:xfrm>
            <a:off x="0" y="11019"/>
            <a:ext cx="6804248" cy="703713"/>
          </a:xfrm>
          <a:prstGeom prst="homePlate">
            <a:avLst>
              <a:gd name="adj" fmla="val 37476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216537" y="347653"/>
            <a:ext cx="1927465" cy="3670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980728"/>
            <a:ext cx="8496944" cy="426013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59568" y="2014538"/>
            <a:ext cx="1457325" cy="838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35896" y="2272396"/>
            <a:ext cx="3672408" cy="2884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93057" y="1668396"/>
            <a:ext cx="3672408" cy="2884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79712" y="1028700"/>
            <a:ext cx="1728192" cy="193037"/>
          </a:xfrm>
          <a:prstGeom prst="rect">
            <a:avLst/>
          </a:prstGeom>
          <a:solidFill>
            <a:srgbClr val="E50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F&amp;I Manager system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07975" y="5581366"/>
            <a:ext cx="84249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ysClr val="windowText" lastClr="000000"/>
                </a:solidFill>
                <a:latin typeface="+Body Asian"/>
              </a:rPr>
              <a:t>3. INS</a:t>
            </a:r>
            <a:r>
              <a:rPr kumimoji="1" lang="en-US" altLang="ja-JP" dirty="0">
                <a:solidFill>
                  <a:sysClr val="windowText" lastClr="000000"/>
                </a:solidFill>
                <a:latin typeface="+Body Asian"/>
              </a:rPr>
              <a:t>. Partner </a:t>
            </a:r>
            <a:r>
              <a:rPr kumimoji="1" lang="en-US" altLang="ja-JP" dirty="0" smtClean="0">
                <a:solidFill>
                  <a:sysClr val="windowText" lastClr="000000"/>
                </a:solidFill>
                <a:latin typeface="+Body Asian"/>
              </a:rPr>
              <a:t>download 1</a:t>
            </a:r>
            <a:r>
              <a:rPr kumimoji="1" lang="en-US" altLang="ja-JP" baseline="30000" dirty="0" smtClean="0">
                <a:solidFill>
                  <a:sysClr val="windowText" lastClr="000000"/>
                </a:solidFill>
                <a:latin typeface="+Body Asian"/>
              </a:rPr>
              <a:t>st</a:t>
            </a:r>
            <a:r>
              <a:rPr kumimoji="1" lang="en-US" altLang="ja-JP" dirty="0" smtClean="0">
                <a:solidFill>
                  <a:sysClr val="windowText" lastClr="000000"/>
                </a:solidFill>
                <a:latin typeface="+Body Asian"/>
              </a:rPr>
              <a:t> year premium before import (Not mandatory)</a:t>
            </a:r>
            <a:endParaRPr kumimoji="1" lang="ja-JP" altLang="en-US" dirty="0">
              <a:solidFill>
                <a:sysClr val="windowText" lastClr="000000"/>
              </a:solidFill>
              <a:latin typeface="+Body Asian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7" y="5255312"/>
            <a:ext cx="8496945" cy="12334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979712" y="1244041"/>
            <a:ext cx="1728192" cy="113808"/>
          </a:xfrm>
          <a:prstGeom prst="rect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 smtClean="0"/>
              <a:t>WSCxxxxx</a:t>
            </a:r>
            <a:r>
              <a:rPr lang="en-US" sz="700" dirty="0" smtClean="0"/>
              <a:t>: Import/Export Screen</a:t>
            </a:r>
            <a:endParaRPr lang="en-US" sz="700" dirty="0"/>
          </a:p>
        </p:txBody>
      </p:sp>
      <p:sp>
        <p:nvSpPr>
          <p:cNvPr id="23" name="Rectangle 22"/>
          <p:cNvSpPr/>
          <p:nvPr/>
        </p:nvSpPr>
        <p:spPr>
          <a:xfrm>
            <a:off x="386990" y="1884951"/>
            <a:ext cx="1396984" cy="103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8831" y="1725233"/>
            <a:ext cx="4740859" cy="856313"/>
          </a:xfrm>
          <a:prstGeom prst="rect">
            <a:avLst/>
          </a:prstGeom>
        </p:spPr>
      </p:pic>
      <p:sp>
        <p:nvSpPr>
          <p:cNvPr id="24" name="Round Same Side Corner Rectangle 23"/>
          <p:cNvSpPr/>
          <p:nvPr/>
        </p:nvSpPr>
        <p:spPr>
          <a:xfrm>
            <a:off x="2826060" y="1752768"/>
            <a:ext cx="665820" cy="216930"/>
          </a:xfrm>
          <a:prstGeom prst="round2SameRect">
            <a:avLst/>
          </a:prstGeom>
          <a:solidFill>
            <a:srgbClr val="E50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/>
              <a:t>Template</a:t>
            </a:r>
            <a:endParaRPr lang="en-US" sz="1000" b="1" dirty="0"/>
          </a:p>
        </p:txBody>
      </p:sp>
      <p:sp>
        <p:nvSpPr>
          <p:cNvPr id="25" name="Round Same Side Corner Rectangle 24"/>
          <p:cNvSpPr/>
          <p:nvPr/>
        </p:nvSpPr>
        <p:spPr>
          <a:xfrm>
            <a:off x="4204057" y="1752768"/>
            <a:ext cx="665820" cy="228432"/>
          </a:xfrm>
          <a:prstGeom prst="round2SameRect">
            <a:avLst/>
          </a:prstGeom>
          <a:solidFill>
            <a:srgbClr val="99C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323436"/>
                </a:solidFill>
              </a:rPr>
              <a:t>Export</a:t>
            </a:r>
            <a:endParaRPr lang="en-US" sz="1000" b="1" dirty="0">
              <a:solidFill>
                <a:srgbClr val="323436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>
            <a:off x="3520065" y="1752768"/>
            <a:ext cx="665820" cy="228432"/>
          </a:xfrm>
          <a:prstGeom prst="round2SameRect">
            <a:avLst/>
          </a:prstGeom>
          <a:solidFill>
            <a:srgbClr val="99C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323436"/>
                </a:solidFill>
              </a:rPr>
              <a:t>Import</a:t>
            </a:r>
            <a:endParaRPr lang="en-US" sz="1000" b="1" dirty="0">
              <a:solidFill>
                <a:srgbClr val="323436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58831" y="1556792"/>
            <a:ext cx="4837505" cy="1224136"/>
          </a:xfrm>
          <a:prstGeom prst="roundRect">
            <a:avLst>
              <a:gd name="adj" fmla="val 4996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365821" y="2114759"/>
            <a:ext cx="1008112" cy="114945"/>
          </a:xfrm>
          <a:prstGeom prst="rect">
            <a:avLst/>
          </a:prstGeom>
          <a:solidFill>
            <a:srgbClr val="DDF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050D0D"/>
                </a:solidFill>
              </a:rPr>
              <a:t>1</a:t>
            </a:r>
            <a:r>
              <a:rPr lang="en-US" sz="1000" b="1" baseline="30000" dirty="0" smtClean="0">
                <a:solidFill>
                  <a:srgbClr val="050D0D"/>
                </a:solidFill>
              </a:rPr>
              <a:t>st</a:t>
            </a:r>
            <a:r>
              <a:rPr lang="en-US" sz="1000" b="1" dirty="0" smtClean="0">
                <a:solidFill>
                  <a:srgbClr val="050D0D"/>
                </a:solidFill>
              </a:rPr>
              <a:t> year premium</a:t>
            </a:r>
            <a:endParaRPr lang="en-US" sz="1000" b="1" dirty="0">
              <a:solidFill>
                <a:srgbClr val="050D0D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>
            <a:off x="6814517" y="2317155"/>
            <a:ext cx="927547" cy="9275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8" name="テキスト ボックス 7"/>
          <p:cNvSpPr txBox="1"/>
          <p:nvPr/>
        </p:nvSpPr>
        <p:spPr>
          <a:xfrm>
            <a:off x="35496" y="55266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4</a:t>
            </a:r>
            <a:r>
              <a:rPr lang="ja-JP" altLang="en-US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．</a:t>
            </a:r>
            <a:r>
              <a:rPr lang="en-US" altLang="ja-JP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Sample scenario –  New car</a:t>
            </a:r>
            <a:endParaRPr lang="ja-JP" altLang="en-US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anose="020B0600070205080204" pitchFamily="34" charset="-128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390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7504" y="80628"/>
            <a:ext cx="280831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>
              <a:spcAft>
                <a:spcPct val="0"/>
              </a:spcAft>
            </a:pPr>
            <a:r>
              <a:rPr lang="en-US" altLang="ja-JP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Agenda</a:t>
            </a:r>
            <a:endParaRPr lang="ja-JP" altLang="en-US" sz="3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ホームベース 5"/>
          <p:cNvSpPr/>
          <p:nvPr/>
        </p:nvSpPr>
        <p:spPr>
          <a:xfrm>
            <a:off x="0" y="11019"/>
            <a:ext cx="6804248" cy="703713"/>
          </a:xfrm>
          <a:prstGeom prst="homePlate">
            <a:avLst>
              <a:gd name="adj" fmla="val 37476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216537" y="347653"/>
            <a:ext cx="1927465" cy="3670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980728"/>
            <a:ext cx="8496944" cy="426013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59568" y="2014538"/>
            <a:ext cx="1457325" cy="838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35896" y="2272396"/>
            <a:ext cx="3672408" cy="2884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93057" y="1668396"/>
            <a:ext cx="3672408" cy="2884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79712" y="1028700"/>
            <a:ext cx="1728192" cy="193037"/>
          </a:xfrm>
          <a:prstGeom prst="rect">
            <a:avLst/>
          </a:prstGeom>
          <a:solidFill>
            <a:srgbClr val="E50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F&amp;I Manager system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07975" y="5581366"/>
            <a:ext cx="84249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ysClr val="windowText" lastClr="000000"/>
                </a:solidFill>
                <a:latin typeface="+Body Asian"/>
              </a:rPr>
              <a:t>4</a:t>
            </a:r>
            <a:r>
              <a:rPr kumimoji="1" lang="en-US" altLang="ja-JP" dirty="0">
                <a:solidFill>
                  <a:sysClr val="windowText" lastClr="000000"/>
                </a:solidFill>
                <a:latin typeface="+Body Asian"/>
              </a:rPr>
              <a:t>. INS. Partner import </a:t>
            </a:r>
            <a:r>
              <a:rPr kumimoji="1" lang="en-US" altLang="ja-JP" dirty="0" smtClean="0">
                <a:solidFill>
                  <a:sysClr val="windowText" lastClr="000000"/>
                </a:solidFill>
                <a:latin typeface="+Body Asian"/>
              </a:rPr>
              <a:t>1</a:t>
            </a:r>
            <a:r>
              <a:rPr kumimoji="1" lang="en-US" altLang="ja-JP" baseline="30000" dirty="0" smtClean="0">
                <a:solidFill>
                  <a:sysClr val="windowText" lastClr="000000"/>
                </a:solidFill>
                <a:latin typeface="+Body Asian"/>
              </a:rPr>
              <a:t>st</a:t>
            </a:r>
            <a:r>
              <a:rPr kumimoji="1" lang="en-US" altLang="ja-JP" dirty="0" smtClean="0">
                <a:solidFill>
                  <a:sysClr val="windowText" lastClr="000000"/>
                </a:solidFill>
                <a:latin typeface="+Body Asian"/>
              </a:rPr>
              <a:t> year premium to F&amp;I system with the right format</a:t>
            </a:r>
            <a:endParaRPr kumimoji="1" lang="ja-JP" altLang="en-US" dirty="0">
              <a:solidFill>
                <a:sysClr val="windowText" lastClr="000000"/>
              </a:solidFill>
              <a:latin typeface="+Body Asian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7" y="5255312"/>
            <a:ext cx="8496945" cy="12334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979712" y="1244041"/>
            <a:ext cx="1728192" cy="113808"/>
          </a:xfrm>
          <a:prstGeom prst="rect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 smtClean="0"/>
              <a:t>WSCxxxxx</a:t>
            </a:r>
            <a:r>
              <a:rPr lang="en-US" sz="700" dirty="0" smtClean="0"/>
              <a:t>: Import/Export Screen</a:t>
            </a:r>
            <a:endParaRPr lang="en-US" sz="700" dirty="0"/>
          </a:p>
        </p:txBody>
      </p:sp>
      <p:sp>
        <p:nvSpPr>
          <p:cNvPr id="23" name="Rectangle 22"/>
          <p:cNvSpPr/>
          <p:nvPr/>
        </p:nvSpPr>
        <p:spPr>
          <a:xfrm>
            <a:off x="386990" y="1884951"/>
            <a:ext cx="1396984" cy="103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8831" y="1725233"/>
            <a:ext cx="4740859" cy="856313"/>
          </a:xfrm>
          <a:prstGeom prst="rect">
            <a:avLst/>
          </a:prstGeom>
        </p:spPr>
      </p:pic>
      <p:sp>
        <p:nvSpPr>
          <p:cNvPr id="24" name="Round Same Side Corner Rectangle 23"/>
          <p:cNvSpPr/>
          <p:nvPr/>
        </p:nvSpPr>
        <p:spPr>
          <a:xfrm>
            <a:off x="2806700" y="1743242"/>
            <a:ext cx="682005" cy="237957"/>
          </a:xfrm>
          <a:prstGeom prst="round2SameRect">
            <a:avLst/>
          </a:prstGeom>
          <a:solidFill>
            <a:srgbClr val="99C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rgbClr val="323436"/>
                </a:solidFill>
              </a:rPr>
              <a:t>Template</a:t>
            </a:r>
          </a:p>
        </p:txBody>
      </p:sp>
      <p:sp>
        <p:nvSpPr>
          <p:cNvPr id="25" name="Round Same Side Corner Rectangle 24"/>
          <p:cNvSpPr/>
          <p:nvPr/>
        </p:nvSpPr>
        <p:spPr>
          <a:xfrm>
            <a:off x="4204057" y="1752768"/>
            <a:ext cx="665820" cy="228432"/>
          </a:xfrm>
          <a:prstGeom prst="round2SameRect">
            <a:avLst/>
          </a:prstGeom>
          <a:solidFill>
            <a:srgbClr val="99C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323436"/>
                </a:solidFill>
              </a:rPr>
              <a:t>Export</a:t>
            </a:r>
            <a:endParaRPr lang="en-US" sz="1000" b="1" dirty="0">
              <a:solidFill>
                <a:srgbClr val="323436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>
            <a:off x="3520065" y="1752768"/>
            <a:ext cx="665820" cy="228432"/>
          </a:xfrm>
          <a:prstGeom prst="round2SameRect">
            <a:avLst/>
          </a:prstGeom>
          <a:solidFill>
            <a:srgbClr val="E50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/>
              <a:t>Import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758831" y="1556792"/>
            <a:ext cx="4837505" cy="1346534"/>
          </a:xfrm>
          <a:prstGeom prst="roundRect">
            <a:avLst>
              <a:gd name="adj" fmla="val 4996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365821" y="2114759"/>
            <a:ext cx="1008112" cy="114945"/>
          </a:xfrm>
          <a:prstGeom prst="rect">
            <a:avLst/>
          </a:prstGeom>
          <a:solidFill>
            <a:srgbClr val="DDF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050D0D"/>
                </a:solidFill>
              </a:rPr>
              <a:t>1</a:t>
            </a:r>
            <a:r>
              <a:rPr lang="en-US" sz="1000" b="1" baseline="30000" dirty="0" smtClean="0">
                <a:solidFill>
                  <a:srgbClr val="050D0D"/>
                </a:solidFill>
              </a:rPr>
              <a:t>st</a:t>
            </a:r>
            <a:r>
              <a:rPr lang="en-US" sz="1000" b="1" dirty="0" smtClean="0">
                <a:solidFill>
                  <a:srgbClr val="050D0D"/>
                </a:solidFill>
              </a:rPr>
              <a:t> year premium</a:t>
            </a:r>
            <a:endParaRPr lang="en-US" sz="1000" b="1" dirty="0">
              <a:solidFill>
                <a:srgbClr val="050D0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7702" y="2019789"/>
            <a:ext cx="4208149" cy="809583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304861" y="2099519"/>
            <a:ext cx="1008112" cy="114945"/>
          </a:xfrm>
          <a:prstGeom prst="rect">
            <a:avLst/>
          </a:prstGeom>
          <a:solidFill>
            <a:srgbClr val="DDF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 smtClean="0">
                <a:solidFill>
                  <a:srgbClr val="050D0D"/>
                </a:solidFill>
              </a:rPr>
              <a:t>1</a:t>
            </a:r>
            <a:r>
              <a:rPr lang="en-US" sz="1000" b="1" baseline="30000" dirty="0" smtClean="0">
                <a:solidFill>
                  <a:srgbClr val="050D0D"/>
                </a:solidFill>
              </a:rPr>
              <a:t>st</a:t>
            </a:r>
            <a:r>
              <a:rPr lang="en-US" sz="1000" b="1" dirty="0" smtClean="0">
                <a:solidFill>
                  <a:srgbClr val="050D0D"/>
                </a:solidFill>
              </a:rPr>
              <a:t> year premium</a:t>
            </a:r>
            <a:endParaRPr lang="en-US" sz="1000" b="1" dirty="0">
              <a:solidFill>
                <a:srgbClr val="050D0D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>
            <a:off x="6876522" y="2596166"/>
            <a:ext cx="927547" cy="9275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4922" y="2643485"/>
            <a:ext cx="3397130" cy="2401857"/>
          </a:xfrm>
          <a:prstGeom prst="rect">
            <a:avLst/>
          </a:prstGeom>
        </p:spPr>
      </p:pic>
      <p:sp>
        <p:nvSpPr>
          <p:cNvPr id="31" name="テキスト ボックス 7"/>
          <p:cNvSpPr txBox="1"/>
          <p:nvPr/>
        </p:nvSpPr>
        <p:spPr>
          <a:xfrm>
            <a:off x="35496" y="55266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4</a:t>
            </a:r>
            <a:r>
              <a:rPr lang="ja-JP" altLang="en-US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．</a:t>
            </a:r>
            <a:r>
              <a:rPr lang="en-US" altLang="ja-JP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Sample scenario –  New car</a:t>
            </a:r>
            <a:endParaRPr lang="ja-JP" altLang="en-US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anose="020B0600070205080204" pitchFamily="34" charset="-128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096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216537" y="347653"/>
            <a:ext cx="1927465" cy="3670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11"/>
          <p:cNvSpPr txBox="1"/>
          <p:nvPr/>
        </p:nvSpPr>
        <p:spPr>
          <a:xfrm>
            <a:off x="395536" y="1556792"/>
            <a:ext cx="82680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>
                <a:latin typeface="+mn-ea"/>
              </a:defRPr>
            </a:lvl1pPr>
          </a:lstStyle>
          <a:p>
            <a:r>
              <a:rPr lang="en-US" altLang="ja-JP" dirty="0" smtClean="0"/>
              <a:t>Scene#2</a:t>
            </a:r>
          </a:p>
          <a:p>
            <a:r>
              <a:rPr lang="en-US" altLang="ja-JP" dirty="0" smtClean="0"/>
              <a:t>F&amp;I advisor submit vehicle that make deliver appointment with customer for insurance approval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4466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7504" y="80628"/>
            <a:ext cx="280831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>
              <a:spcAft>
                <a:spcPct val="0"/>
              </a:spcAft>
            </a:pPr>
            <a:r>
              <a:rPr lang="en-US" altLang="ja-JP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Agenda</a:t>
            </a:r>
            <a:endParaRPr lang="ja-JP" altLang="en-US" sz="3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ホームベース 5"/>
          <p:cNvSpPr/>
          <p:nvPr/>
        </p:nvSpPr>
        <p:spPr>
          <a:xfrm>
            <a:off x="0" y="11019"/>
            <a:ext cx="6804248" cy="703713"/>
          </a:xfrm>
          <a:prstGeom prst="homePlate">
            <a:avLst>
              <a:gd name="adj" fmla="val 37476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216537" y="347653"/>
            <a:ext cx="1927465" cy="3670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07975" y="5581366"/>
            <a:ext cx="84249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ysClr val="windowText" lastClr="000000"/>
                </a:solidFill>
                <a:latin typeface="+Body Asian"/>
              </a:rPr>
              <a:t>1. F&amp;I advisor login to F&amp;I and go to menu New car activation</a:t>
            </a:r>
            <a:endParaRPr kumimoji="1" lang="ja-JP" altLang="en-US" dirty="0">
              <a:solidFill>
                <a:sysClr val="windowText" lastClr="000000"/>
              </a:solidFill>
              <a:latin typeface="+Body Asian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980728"/>
            <a:ext cx="8496944" cy="4260133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59568" y="2014538"/>
            <a:ext cx="1457325" cy="838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635896" y="2272396"/>
            <a:ext cx="3672408" cy="2884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293056" y="1357849"/>
            <a:ext cx="5341493" cy="3822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979712" y="1028700"/>
            <a:ext cx="1728192" cy="193037"/>
          </a:xfrm>
          <a:prstGeom prst="rect">
            <a:avLst/>
          </a:prstGeom>
          <a:solidFill>
            <a:srgbClr val="E50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F&amp;I Manager system</a:t>
            </a:r>
            <a:endParaRPr lang="en-US" sz="1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7" y="5255312"/>
            <a:ext cx="8496945" cy="123342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979712" y="1244041"/>
            <a:ext cx="1728192" cy="113808"/>
          </a:xfrm>
          <a:prstGeom prst="rect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 smtClean="0"/>
              <a:t>WSCxxxxx</a:t>
            </a:r>
            <a:r>
              <a:rPr lang="en-US" sz="700" dirty="0" smtClean="0"/>
              <a:t>: Main screen</a:t>
            </a:r>
            <a:endParaRPr lang="en-US" sz="700" dirty="0"/>
          </a:p>
        </p:txBody>
      </p:sp>
      <p:sp>
        <p:nvSpPr>
          <p:cNvPr id="40" name="Rectangle 39"/>
          <p:cNvSpPr/>
          <p:nvPr/>
        </p:nvSpPr>
        <p:spPr>
          <a:xfrm>
            <a:off x="386990" y="1884951"/>
            <a:ext cx="1396984" cy="103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2454475" y="2905518"/>
            <a:ext cx="868908" cy="7774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/>
              <a:t>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241229" y="3784319"/>
            <a:ext cx="1295400" cy="674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New car </a:t>
            </a: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activation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48" name="Picture 47" descr="F:\Backup\My Documents\Clip Art\Icon\MetroUI-Other-Phone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547" y="2877856"/>
            <a:ext cx="954903" cy="95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4659384" y="3806009"/>
            <a:ext cx="1295400" cy="674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Insurance Renewal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>
            <a:off x="2946486" y="3383302"/>
            <a:ext cx="927547" cy="9275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テキスト ボックス 7"/>
          <p:cNvSpPr txBox="1"/>
          <p:nvPr/>
        </p:nvSpPr>
        <p:spPr>
          <a:xfrm>
            <a:off x="35496" y="55266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4</a:t>
            </a:r>
            <a:r>
              <a:rPr lang="ja-JP" altLang="en-US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．</a:t>
            </a:r>
            <a:r>
              <a:rPr lang="en-US" altLang="ja-JP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Sample scenario –  New car</a:t>
            </a:r>
            <a:endParaRPr lang="ja-JP" altLang="en-US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anose="020B0600070205080204" pitchFamily="34" charset="-128"/>
              <a:ea typeface="ＭＳ Ｐゴシック" panose="020B0600070205080204" pitchFamily="34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160378" y="1648654"/>
            <a:ext cx="6228046" cy="1096016"/>
          </a:xfrm>
          <a:prstGeom prst="roundRect">
            <a:avLst>
              <a:gd name="adj" fmla="val 4996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13723" y="1347479"/>
            <a:ext cx="1914013" cy="284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This Month - Summary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224834" y="1698713"/>
            <a:ext cx="4291382" cy="1045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tx1"/>
                </a:solidFill>
              </a:rPr>
              <a:t>Draft			: 22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Waiting activate 		: 10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Need more information 		: 2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Activated 			: 61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45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7504" y="80628"/>
            <a:ext cx="280831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>
              <a:spcAft>
                <a:spcPct val="0"/>
              </a:spcAft>
            </a:pPr>
            <a:r>
              <a:rPr lang="en-US" altLang="ja-JP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Agenda</a:t>
            </a:r>
            <a:endParaRPr lang="ja-JP" altLang="en-US" sz="3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ホームベース 5"/>
          <p:cNvSpPr/>
          <p:nvPr/>
        </p:nvSpPr>
        <p:spPr>
          <a:xfrm>
            <a:off x="0" y="11019"/>
            <a:ext cx="6804248" cy="703713"/>
          </a:xfrm>
          <a:prstGeom prst="homePlate">
            <a:avLst>
              <a:gd name="adj" fmla="val 37476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216537" y="347653"/>
            <a:ext cx="1927465" cy="3670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07975" y="5581366"/>
            <a:ext cx="84249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ysClr val="windowText" lastClr="000000"/>
                </a:solidFill>
                <a:latin typeface="+Body Asian"/>
              </a:rPr>
              <a:t>2. F&amp;I advisor search data and select vehicle target</a:t>
            </a:r>
            <a:endParaRPr kumimoji="1" lang="ja-JP" altLang="en-US" dirty="0">
              <a:solidFill>
                <a:sysClr val="windowText" lastClr="000000"/>
              </a:solidFill>
              <a:latin typeface="+Body Asian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980728"/>
            <a:ext cx="8496944" cy="4260133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59568" y="2014538"/>
            <a:ext cx="1457325" cy="838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635896" y="1357849"/>
            <a:ext cx="5024778" cy="3799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460387" y="3550820"/>
            <a:ext cx="3672408" cy="1002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979712" y="1028700"/>
            <a:ext cx="1728192" cy="193037"/>
          </a:xfrm>
          <a:prstGeom prst="rect">
            <a:avLst/>
          </a:prstGeom>
          <a:solidFill>
            <a:srgbClr val="E50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F&amp;I Manager system</a:t>
            </a:r>
            <a:endParaRPr lang="en-US" sz="1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7" y="5255312"/>
            <a:ext cx="8496945" cy="123342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979712" y="1244041"/>
            <a:ext cx="1728192" cy="113808"/>
          </a:xfrm>
          <a:prstGeom prst="rect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 smtClean="0"/>
              <a:t>WSCxxxxx</a:t>
            </a:r>
            <a:r>
              <a:rPr lang="en-US" sz="700" dirty="0" smtClean="0"/>
              <a:t>: Activation list</a:t>
            </a:r>
            <a:endParaRPr lang="en-US" sz="700" dirty="0"/>
          </a:p>
        </p:txBody>
      </p:sp>
      <p:sp>
        <p:nvSpPr>
          <p:cNvPr id="40" name="Rectangle 39"/>
          <p:cNvSpPr/>
          <p:nvPr/>
        </p:nvSpPr>
        <p:spPr>
          <a:xfrm>
            <a:off x="386990" y="1884951"/>
            <a:ext cx="1396984" cy="103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12846" t="47976" r="68732" b="30756"/>
          <a:stretch/>
        </p:blipFill>
        <p:spPr>
          <a:xfrm>
            <a:off x="3080028" y="1713291"/>
            <a:ext cx="998909" cy="19611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/>
          <a:srcRect l="12391" t="6108" r="69642" b="77350"/>
          <a:stretch/>
        </p:blipFill>
        <p:spPr>
          <a:xfrm>
            <a:off x="3059970" y="1469624"/>
            <a:ext cx="1018967" cy="1595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31118" y="1469624"/>
            <a:ext cx="504056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Vin no: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2291058" y="1705994"/>
            <a:ext cx="744116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DDMS status :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2137978" y="2302307"/>
            <a:ext cx="960680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Document </a:t>
            </a:r>
            <a:r>
              <a:rPr lang="en-US" sz="1000" dirty="0" smtClean="0"/>
              <a:t>status :</a:t>
            </a:r>
            <a:endParaRPr lang="en-US" sz="10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/>
          <a:srcRect l="12846" t="47976" r="68732" b="30756"/>
          <a:stretch/>
        </p:blipFill>
        <p:spPr>
          <a:xfrm>
            <a:off x="3117157" y="2302307"/>
            <a:ext cx="998909" cy="19611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568418" y="1474562"/>
            <a:ext cx="504056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Series: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6732787" y="1462335"/>
            <a:ext cx="504056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Model:</a:t>
            </a:r>
            <a:endParaRPr lang="en-US" sz="10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/>
          <a:srcRect l="12846" t="47976" r="68732" b="30756"/>
          <a:stretch/>
        </p:blipFill>
        <p:spPr>
          <a:xfrm>
            <a:off x="5114860" y="1728573"/>
            <a:ext cx="998909" cy="19611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156433" y="1721276"/>
            <a:ext cx="942937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Type of purchase: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134713" y="2747954"/>
            <a:ext cx="960680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Premium Type </a:t>
            </a:r>
            <a:r>
              <a:rPr lang="en-US" sz="1000" dirty="0" smtClean="0"/>
              <a:t>:</a:t>
            </a:r>
            <a:endParaRPr lang="en-US" sz="10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/>
          <a:srcRect l="12846" t="47976" r="68732" b="30756"/>
          <a:stretch/>
        </p:blipFill>
        <p:spPr>
          <a:xfrm>
            <a:off x="5104759" y="2746964"/>
            <a:ext cx="1211682" cy="19611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5"/>
          <a:srcRect l="12846" t="47976" r="68732" b="30756"/>
          <a:stretch/>
        </p:blipFill>
        <p:spPr>
          <a:xfrm>
            <a:off x="7310130" y="2742070"/>
            <a:ext cx="998909" cy="196114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6325807" y="2734773"/>
            <a:ext cx="968833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Insurance Class: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5277801" y="3159906"/>
            <a:ext cx="602819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Activation: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6267582" y="1722910"/>
            <a:ext cx="960680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Personal </a:t>
            </a:r>
            <a:r>
              <a:rPr lang="en-US" sz="1000" dirty="0" smtClean="0"/>
              <a:t>ID:</a:t>
            </a:r>
            <a:endParaRPr lang="en-US" sz="1000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5"/>
          <a:srcRect l="12391" t="6108" r="69642" b="77350"/>
          <a:stretch/>
        </p:blipFill>
        <p:spPr>
          <a:xfrm>
            <a:off x="7249148" y="1731713"/>
            <a:ext cx="1018967" cy="159536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972818" y="3159906"/>
            <a:ext cx="722172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Create</a:t>
            </a:r>
            <a:r>
              <a:rPr lang="en-US" sz="1000" dirty="0" smtClean="0"/>
              <a:t> :</a:t>
            </a:r>
            <a:endParaRPr lang="en-US" sz="1000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6"/>
          <a:srcRect t="1" r="49996" b="9928"/>
          <a:stretch/>
        </p:blipFill>
        <p:spPr>
          <a:xfrm>
            <a:off x="2561420" y="3148440"/>
            <a:ext cx="1197621" cy="178627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6278" y="3153740"/>
            <a:ext cx="1045766" cy="190139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6"/>
          <a:srcRect t="1" r="49996" b="9928"/>
          <a:stretch/>
        </p:blipFill>
        <p:spPr>
          <a:xfrm>
            <a:off x="5878472" y="3154606"/>
            <a:ext cx="1316017" cy="19628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1726" y="3159906"/>
            <a:ext cx="1045766" cy="190139"/>
          </a:xfrm>
          <a:prstGeom prst="rect">
            <a:avLst/>
          </a:prstGeom>
        </p:spPr>
      </p:pic>
      <p:sp>
        <p:nvSpPr>
          <p:cNvPr id="65" name="Rounded Rectangle 64"/>
          <p:cNvSpPr/>
          <p:nvPr/>
        </p:nvSpPr>
        <p:spPr>
          <a:xfrm>
            <a:off x="2007285" y="3103143"/>
            <a:ext cx="6323702" cy="260758"/>
          </a:xfrm>
          <a:prstGeom prst="roundRect">
            <a:avLst>
              <a:gd name="adj" fmla="val 4996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7608" y="3428269"/>
            <a:ext cx="1472159" cy="262281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2007285" y="3747890"/>
            <a:ext cx="6624736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6" name="Picture 65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'Ref for Photo'!$C$7:$N$14"/>
              </a:ext>
            </a:extLst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75477" y="3813913"/>
            <a:ext cx="6525335" cy="1080187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257826" y="4047923"/>
            <a:ext cx="850878" cy="107722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 smtClean="0"/>
              <a:t>MR053REH100010123</a:t>
            </a:r>
            <a:endParaRPr lang="en-US" sz="700" dirty="0"/>
          </a:p>
        </p:txBody>
      </p:sp>
      <p:sp>
        <p:nvSpPr>
          <p:cNvPr id="7" name="Rectangle 6"/>
          <p:cNvSpPr/>
          <p:nvPr/>
        </p:nvSpPr>
        <p:spPr>
          <a:xfrm>
            <a:off x="1994595" y="3815309"/>
            <a:ext cx="180882" cy="106341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94595" y="4046161"/>
            <a:ext cx="180882" cy="120000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94595" y="4166160"/>
            <a:ext cx="180882" cy="120000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994595" y="4286517"/>
            <a:ext cx="180882" cy="120000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994595" y="4406517"/>
            <a:ext cx="180882" cy="120000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994595" y="4646099"/>
            <a:ext cx="180882" cy="120000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016767" y="3874678"/>
            <a:ext cx="148385" cy="107722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 smtClean="0"/>
              <a:t>STS.</a:t>
            </a:r>
            <a:endParaRPr lang="en-US" sz="7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47803" y="4173600"/>
            <a:ext cx="88839" cy="1047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37163" y="4292711"/>
            <a:ext cx="113059" cy="9935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>
            <a:off x="8059203" y="2240840"/>
            <a:ext cx="927547" cy="9275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9" name="テキスト ボックス 7"/>
          <p:cNvSpPr txBox="1"/>
          <p:nvPr/>
        </p:nvSpPr>
        <p:spPr>
          <a:xfrm>
            <a:off x="35496" y="55266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4</a:t>
            </a:r>
            <a:r>
              <a:rPr lang="ja-JP" altLang="en-US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．</a:t>
            </a:r>
            <a:r>
              <a:rPr lang="en-US" altLang="ja-JP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Sample scenario –  New car</a:t>
            </a:r>
            <a:endParaRPr lang="ja-JP" altLang="en-US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anose="020B0600070205080204" pitchFamily="34" charset="-128"/>
              <a:ea typeface="ＭＳ Ｐゴシック" panose="020B0600070205080204" pitchFamily="34" charset="-128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5"/>
          <a:srcRect l="12846" t="47976" r="68732" b="30756"/>
          <a:stretch/>
        </p:blipFill>
        <p:spPr>
          <a:xfrm>
            <a:off x="5102458" y="1452876"/>
            <a:ext cx="998909" cy="19611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5"/>
          <a:srcRect l="12846" t="47976" r="68732" b="30756"/>
          <a:stretch/>
        </p:blipFill>
        <p:spPr>
          <a:xfrm>
            <a:off x="7280527" y="1472282"/>
            <a:ext cx="998909" cy="196114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5"/>
          <a:srcRect l="12391" t="6108" r="69642" b="77350"/>
          <a:stretch/>
        </p:blipFill>
        <p:spPr>
          <a:xfrm>
            <a:off x="3058743" y="1999149"/>
            <a:ext cx="1018967" cy="159536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2050778" y="1998244"/>
            <a:ext cx="960680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err="1" smtClean="0"/>
              <a:t>Firstname</a:t>
            </a:r>
            <a:r>
              <a:rPr lang="en-US" sz="1000" dirty="0" smtClean="0"/>
              <a:t>:</a:t>
            </a:r>
            <a:endParaRPr lang="en-US" sz="1000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5"/>
          <a:srcRect l="12391" t="6108" r="69642" b="77350"/>
          <a:stretch/>
        </p:blipFill>
        <p:spPr>
          <a:xfrm>
            <a:off x="5081187" y="1988584"/>
            <a:ext cx="1018967" cy="159536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4076138" y="1988584"/>
            <a:ext cx="960680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err="1" smtClean="0"/>
              <a:t>Lastname</a:t>
            </a:r>
            <a:r>
              <a:rPr lang="en-US" sz="1000" dirty="0" smtClean="0"/>
              <a:t>:</a:t>
            </a:r>
            <a:endParaRPr lang="en-US" sz="1000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5"/>
          <a:srcRect l="12391" t="6108" r="69642" b="77350"/>
          <a:stretch/>
        </p:blipFill>
        <p:spPr>
          <a:xfrm>
            <a:off x="7257729" y="2007047"/>
            <a:ext cx="1018967" cy="159536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6267582" y="1998244"/>
            <a:ext cx="960680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Company Name: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2132121" y="2758213"/>
            <a:ext cx="960680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Insurance Type:</a:t>
            </a:r>
            <a:endParaRPr lang="en-US" sz="10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5"/>
          <a:srcRect l="12846" t="47976" r="68732" b="30756"/>
          <a:stretch/>
        </p:blipFill>
        <p:spPr>
          <a:xfrm>
            <a:off x="3111300" y="2758213"/>
            <a:ext cx="998909" cy="19611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4104707" y="2279574"/>
            <a:ext cx="960680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Insurance comp. :</a:t>
            </a:r>
            <a:endParaRPr lang="en-US" sz="1000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5"/>
          <a:srcRect l="12846" t="47976" r="68732" b="30756"/>
          <a:stretch/>
        </p:blipFill>
        <p:spPr>
          <a:xfrm>
            <a:off x="5074753" y="2278584"/>
            <a:ext cx="1211682" cy="19611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82840" y="3435572"/>
            <a:ext cx="655963" cy="244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Export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1295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7504" y="80628"/>
            <a:ext cx="280831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>
              <a:spcAft>
                <a:spcPct val="0"/>
              </a:spcAft>
            </a:pPr>
            <a:r>
              <a:rPr lang="en-US" altLang="ja-JP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Agenda</a:t>
            </a:r>
            <a:endParaRPr lang="ja-JP" altLang="en-US" sz="3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ホームベース 5"/>
          <p:cNvSpPr/>
          <p:nvPr/>
        </p:nvSpPr>
        <p:spPr>
          <a:xfrm>
            <a:off x="0" y="11019"/>
            <a:ext cx="6804248" cy="703713"/>
          </a:xfrm>
          <a:prstGeom prst="homePlate">
            <a:avLst>
              <a:gd name="adj" fmla="val 37476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216537" y="347653"/>
            <a:ext cx="1927465" cy="3670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07975" y="6254874"/>
            <a:ext cx="84249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ysClr val="windowText" lastClr="000000"/>
                </a:solidFill>
                <a:latin typeface="+Body Asian"/>
              </a:rPr>
              <a:t>3. F&amp;I advisor fill in all information in activation detail screen</a:t>
            </a:r>
            <a:endParaRPr kumimoji="1" lang="ja-JP" altLang="en-US" dirty="0">
              <a:solidFill>
                <a:sysClr val="windowText" lastClr="000000"/>
              </a:solidFill>
              <a:latin typeface="+Body Asian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980728"/>
            <a:ext cx="8496944" cy="4260133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59568" y="2014538"/>
            <a:ext cx="1457325" cy="838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635896" y="1357849"/>
            <a:ext cx="5024778" cy="3799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979712" y="1028700"/>
            <a:ext cx="1728192" cy="193037"/>
          </a:xfrm>
          <a:prstGeom prst="rect">
            <a:avLst/>
          </a:prstGeom>
          <a:solidFill>
            <a:srgbClr val="E50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F&amp;I Manager system</a:t>
            </a:r>
            <a:endParaRPr lang="en-US" sz="1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7" y="6056049"/>
            <a:ext cx="8496945" cy="123342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979712" y="1244041"/>
            <a:ext cx="1728192" cy="113808"/>
          </a:xfrm>
          <a:prstGeom prst="rect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 smtClean="0"/>
              <a:t>WSCxxxxx</a:t>
            </a:r>
            <a:r>
              <a:rPr lang="en-US" sz="700" dirty="0" smtClean="0"/>
              <a:t>: Activation Detail</a:t>
            </a:r>
            <a:endParaRPr lang="en-US" sz="700" dirty="0"/>
          </a:p>
        </p:txBody>
      </p:sp>
      <p:sp>
        <p:nvSpPr>
          <p:cNvPr id="40" name="Rectangle 39"/>
          <p:cNvSpPr/>
          <p:nvPr/>
        </p:nvSpPr>
        <p:spPr>
          <a:xfrm>
            <a:off x="386990" y="1884951"/>
            <a:ext cx="1396984" cy="103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2035938" y="1772816"/>
            <a:ext cx="6624736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8427" y="1399998"/>
            <a:ext cx="1572247" cy="289149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035937" y="1911896"/>
            <a:ext cx="1279685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u="sng" dirty="0" smtClean="0"/>
              <a:t>1. Vehicle Information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231863" y="2167060"/>
            <a:ext cx="504056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Vin no: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3405926" y="2353623"/>
            <a:ext cx="1098315" cy="153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 </a:t>
            </a:r>
            <a:r>
              <a:rPr lang="en-US" sz="800" dirty="0"/>
              <a:t>MR053REH100010123</a:t>
            </a:r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504242" y="2167060"/>
            <a:ext cx="504056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Series:</a:t>
            </a:r>
            <a:endParaRPr 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4678305" y="2353623"/>
            <a:ext cx="1093319" cy="153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 C-HR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5814304" y="2175175"/>
            <a:ext cx="1139889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Model </a:t>
            </a:r>
            <a:r>
              <a:rPr lang="en-US" sz="1000" dirty="0" smtClean="0"/>
              <a:t>Description </a:t>
            </a:r>
            <a:r>
              <a:rPr lang="en-US" sz="1000" dirty="0" smtClean="0"/>
              <a:t>: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5945689" y="2353948"/>
            <a:ext cx="1132720" cy="153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 Hi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7205064" y="2176172"/>
            <a:ext cx="350096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Color: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7298437" y="2353948"/>
            <a:ext cx="1081193" cy="153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 Red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2043161" y="2542887"/>
            <a:ext cx="350096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Year:</a:t>
            </a:r>
            <a:endParaRPr 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2136534" y="2720663"/>
            <a:ext cx="1081193" cy="153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 2019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3260897" y="2538935"/>
            <a:ext cx="504056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err="1" smtClean="0"/>
              <a:t>Reg</a:t>
            </a:r>
            <a:r>
              <a:rPr lang="en-US" sz="1000" dirty="0" smtClean="0"/>
              <a:t> no.: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3400293" y="2725498"/>
            <a:ext cx="1098315" cy="153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 RED PLATE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4554842" y="2538935"/>
            <a:ext cx="504056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Engine: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4672672" y="2725498"/>
            <a:ext cx="1093319" cy="153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/>
              <a:t>4S-F4567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35541" y="2548047"/>
            <a:ext cx="1139889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Weight/CC</a:t>
            </a:r>
            <a:endParaRPr lang="en-US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5940055" y="2725823"/>
            <a:ext cx="1259375" cy="153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1,200</a:t>
            </a:r>
            <a:r>
              <a:rPr lang="th-TH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กก</a:t>
            </a:r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./ 1,800 CC 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199431" y="2548047"/>
            <a:ext cx="350096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Type:</a:t>
            </a:r>
            <a:endParaRPr 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7292804" y="2725823"/>
            <a:ext cx="1081193" cy="153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 Sub SUV</a:t>
            </a:r>
            <a:endParaRPr lang="en-US" sz="1000" dirty="0"/>
          </a:p>
        </p:txBody>
      </p:sp>
      <p:cxnSp>
        <p:nvCxnSpPr>
          <p:cNvPr id="92" name="Straight Connector 91"/>
          <p:cNvCxnSpPr/>
          <p:nvPr/>
        </p:nvCxnSpPr>
        <p:spPr>
          <a:xfrm>
            <a:off x="1959738" y="3163466"/>
            <a:ext cx="6624736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TextBox 92"/>
          <p:cNvSpPr txBox="1"/>
          <p:nvPr/>
        </p:nvSpPr>
        <p:spPr>
          <a:xfrm>
            <a:off x="1988518" y="1911896"/>
            <a:ext cx="1279685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u="sng" dirty="0" smtClean="0"/>
              <a:t>1. Vehicle Information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988518" y="3273085"/>
            <a:ext cx="1279685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u="sng" dirty="0" smtClean="0"/>
              <a:t>2. Financial Information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129658" y="3651679"/>
            <a:ext cx="1098315" cy="153888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เช่าซื้อ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3059832" y="3682709"/>
            <a:ext cx="144016" cy="9847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395297" y="3651679"/>
            <a:ext cx="1098315" cy="153888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Toyota Leasing..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8" name="Isosceles Triangle 97"/>
          <p:cNvSpPr/>
          <p:nvPr/>
        </p:nvSpPr>
        <p:spPr>
          <a:xfrm rot="10800000">
            <a:off x="4325471" y="3682709"/>
            <a:ext cx="144016" cy="9847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1959738" y="4005064"/>
            <a:ext cx="6624736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227" y="4595578"/>
            <a:ext cx="8490273" cy="1462186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1988518" y="4105376"/>
            <a:ext cx="1327104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u="sng" dirty="0" smtClean="0"/>
              <a:t>3. Insurance Information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051719" y="3470973"/>
            <a:ext cx="1008112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*Type of purchase :</a:t>
            </a:r>
            <a:endParaRPr 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279437" y="3470973"/>
            <a:ext cx="1046033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*Leasing company :</a:t>
            </a:r>
            <a:endParaRPr 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129658" y="4489032"/>
            <a:ext cx="1098315" cy="153888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ชั้น </a:t>
            </a:r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5" name="Isosceles Triangle 104"/>
          <p:cNvSpPr/>
          <p:nvPr/>
        </p:nvSpPr>
        <p:spPr>
          <a:xfrm rot="10800000">
            <a:off x="3059832" y="4520062"/>
            <a:ext cx="144016" cy="9847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939882" y="4308326"/>
            <a:ext cx="1008112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*Insurance </a:t>
            </a:r>
            <a:r>
              <a:rPr lang="en-US" sz="1000" dirty="0" smtClean="0"/>
              <a:t>Class </a:t>
            </a:r>
            <a:r>
              <a:rPr lang="en-US" sz="1000" dirty="0" smtClean="0"/>
              <a:t>: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395297" y="4489032"/>
            <a:ext cx="1098315" cy="153888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T. Care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Isosceles Triangle 110"/>
          <p:cNvSpPr/>
          <p:nvPr/>
        </p:nvSpPr>
        <p:spPr>
          <a:xfrm rot="10800000">
            <a:off x="4325471" y="4520062"/>
            <a:ext cx="144016" cy="9847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395296" y="4308326"/>
            <a:ext cx="1074191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*Insurance Type</a:t>
            </a:r>
            <a:endParaRPr 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667676" y="4489032"/>
            <a:ext cx="1259375" cy="153888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Convini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Isosceles Triangle 113"/>
          <p:cNvSpPr/>
          <p:nvPr/>
        </p:nvSpPr>
        <p:spPr>
          <a:xfrm rot="10800000">
            <a:off x="5741866" y="4520062"/>
            <a:ext cx="144016" cy="9847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667675" y="4308326"/>
            <a:ext cx="1074191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*Premium Type</a:t>
            </a:r>
            <a:endParaRPr lang="en-US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689989" y="4655528"/>
            <a:ext cx="264474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th-TH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พรบ</a:t>
            </a:r>
            <a:r>
              <a:rPr lang="en-US" sz="1000" dirty="0"/>
              <a:t>.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667675" y="4814358"/>
            <a:ext cx="556000" cy="153888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th-TH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659</a:t>
            </a:r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.00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069036" y="4489032"/>
            <a:ext cx="782380" cy="153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th-TH" dirty="0"/>
              <a:t> </a:t>
            </a:r>
            <a:r>
              <a:rPr lang="en-US" dirty="0"/>
              <a:t>3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069036" y="4313848"/>
            <a:ext cx="782380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 smtClean="0"/>
              <a:t>Coverage </a:t>
            </a:r>
            <a:r>
              <a:rPr lang="en-US" dirty="0"/>
              <a:t>year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77353" y="4489032"/>
            <a:ext cx="1098315" cy="153888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th-TH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ไอโออิ ประกันภัย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1" name="Isosceles Triangle 120"/>
          <p:cNvSpPr/>
          <p:nvPr/>
        </p:nvSpPr>
        <p:spPr>
          <a:xfrm rot="10800000">
            <a:off x="1636766" y="4516738"/>
            <a:ext cx="144016" cy="9847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47429" y="4313848"/>
            <a:ext cx="686321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*Company :</a:t>
            </a:r>
            <a:endParaRPr lang="en-US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127814" y="4838434"/>
            <a:ext cx="782380" cy="153888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th-TH" dirty="0"/>
              <a:t> </a:t>
            </a:r>
            <a:r>
              <a:rPr lang="en-US" dirty="0" smtClean="0"/>
              <a:t>46,000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2127814" y="4663250"/>
            <a:ext cx="782380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 smtClean="0"/>
              <a:t>* Premium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2937224" y="4837692"/>
            <a:ext cx="326403" cy="15462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 smtClean="0"/>
              <a:t>Baht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6093120" y="4657398"/>
            <a:ext cx="602819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Activation:</a:t>
            </a:r>
            <a:endParaRPr lang="en-US" sz="1000" dirty="0"/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 rotWithShape="1">
          <a:blip r:embed="rId7"/>
          <a:srcRect t="1" r="49996" b="9928"/>
          <a:stretch/>
        </p:blipFill>
        <p:spPr>
          <a:xfrm>
            <a:off x="5481436" y="4795114"/>
            <a:ext cx="1316017" cy="196286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3056" y="4852400"/>
            <a:ext cx="1045766" cy="190139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7255919" y="4676079"/>
            <a:ext cx="977839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Coverage period:</a:t>
            </a:r>
            <a:endParaRPr lang="en-US" sz="1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395487" y="4847176"/>
            <a:ext cx="782380" cy="153888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th-TH" dirty="0"/>
              <a:t> </a:t>
            </a:r>
            <a:r>
              <a:rPr lang="en-US" dirty="0" smtClean="0"/>
              <a:t>1,000,000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3395487" y="4671992"/>
            <a:ext cx="782380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 smtClean="0"/>
              <a:t>* Coverage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4204897" y="4846434"/>
            <a:ext cx="326403" cy="15462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 smtClean="0"/>
              <a:t>Baht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1210" y="1406600"/>
            <a:ext cx="805251" cy="291556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6394530" y="1473928"/>
            <a:ext cx="474477" cy="1538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FF0000"/>
                </a:solidFill>
              </a:rPr>
              <a:t>Submit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094268" y="5249727"/>
            <a:ext cx="1272511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b="1" dirty="0" smtClean="0"/>
              <a:t>Temp Policy no. </a:t>
            </a:r>
            <a:endParaRPr 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6101899" y="5614057"/>
            <a:ext cx="1272511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b="1" dirty="0" smtClean="0"/>
              <a:t>Policy </a:t>
            </a:r>
            <a:r>
              <a:rPr lang="en-US" b="1" dirty="0" smtClean="0"/>
              <a:t>no. 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2195672" y="5155815"/>
            <a:ext cx="480107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/>
              <a:t>Remark :</a:t>
            </a:r>
            <a:endParaRPr lang="en-US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2127815" y="5328642"/>
            <a:ext cx="3799236" cy="615553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มีการติดตั้งอุปกรณ์เพิ่มเติม มูลต่า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20,000</a:t>
            </a: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บาท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9" name="テキスト ボックス 7"/>
          <p:cNvSpPr txBox="1"/>
          <p:nvPr/>
        </p:nvSpPr>
        <p:spPr>
          <a:xfrm>
            <a:off x="35496" y="55266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4</a:t>
            </a:r>
            <a:r>
              <a:rPr lang="ja-JP" altLang="en-US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．</a:t>
            </a:r>
            <a:r>
              <a:rPr lang="en-US" altLang="ja-JP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Sample scenario –  New car</a:t>
            </a:r>
            <a:endParaRPr lang="ja-JP" altLang="en-US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anose="020B0600070205080204" pitchFamily="34" charset="-128"/>
              <a:ea typeface="ＭＳ Ｐゴシック" panose="020B0600070205080204" pitchFamily="34" charset="-128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053248" y="2185990"/>
            <a:ext cx="350096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Brand</a:t>
            </a:r>
            <a:r>
              <a:rPr lang="en-US" sz="1000" dirty="0" smtClean="0"/>
              <a:t>:</a:t>
            </a:r>
            <a:endParaRPr lang="en-US" sz="1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146621" y="2363766"/>
            <a:ext cx="1081193" cy="153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 </a:t>
            </a:r>
            <a:r>
              <a:rPr lang="en-US" sz="1000" dirty="0" smtClean="0"/>
              <a:t>Toyota</a:t>
            </a:r>
            <a:endParaRPr lang="en-US" sz="1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5253358" y="4813617"/>
            <a:ext cx="326403" cy="15462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 smtClean="0"/>
              <a:t>Baht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3393381" y="4108790"/>
            <a:ext cx="2138987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/>
              <a:t>o</a:t>
            </a:r>
            <a:r>
              <a:rPr lang="en-US" sz="1000" dirty="0" smtClean="0"/>
              <a:t> Insurance     o Insurance &amp; </a:t>
            </a:r>
            <a:r>
              <a:rPr lang="th-TH" sz="1000" dirty="0" smtClean="0"/>
              <a:t>พรบ. </a:t>
            </a:r>
            <a:r>
              <a:rPr lang="en-US" sz="1000" dirty="0" smtClean="0"/>
              <a:t>  </a:t>
            </a:r>
            <a:r>
              <a:rPr lang="en-US" sz="1000" dirty="0"/>
              <a:t>o</a:t>
            </a:r>
            <a:r>
              <a:rPr lang="en-US" sz="1000" dirty="0" smtClean="0"/>
              <a:t>  </a:t>
            </a:r>
            <a:r>
              <a:rPr lang="th-TH" sz="1000" dirty="0" smtClean="0"/>
              <a:t>พรบ.</a:t>
            </a:r>
            <a:endParaRPr lang="en-US" sz="1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6101899" y="5778232"/>
            <a:ext cx="1950980" cy="140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6094268" y="5453433"/>
            <a:ext cx="1950980" cy="140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2012227" y="1531691"/>
            <a:ext cx="1279685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 smtClean="0"/>
              <a:t>Status: New</a:t>
            </a:r>
            <a:endParaRPr 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42268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7504" y="80628"/>
            <a:ext cx="280831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>
              <a:spcAft>
                <a:spcPct val="0"/>
              </a:spcAft>
            </a:pPr>
            <a:r>
              <a:rPr lang="en-US" altLang="ja-JP" sz="3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Agenda</a:t>
            </a:r>
            <a:endParaRPr lang="ja-JP" altLang="en-US" sz="3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ホームベース 5"/>
          <p:cNvSpPr/>
          <p:nvPr/>
        </p:nvSpPr>
        <p:spPr>
          <a:xfrm>
            <a:off x="0" y="11019"/>
            <a:ext cx="6804248" cy="703713"/>
          </a:xfrm>
          <a:prstGeom prst="homePlate">
            <a:avLst>
              <a:gd name="adj" fmla="val 37476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216537" y="347653"/>
            <a:ext cx="1927465" cy="3670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04556" y="6251695"/>
            <a:ext cx="84249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+Body Asian"/>
              </a:rPr>
              <a:t>3. F&amp;I advisor fill in all information in activation detail screen</a:t>
            </a:r>
            <a:endParaRPr kumimoji="1" lang="ja-JP" altLang="en-US" dirty="0">
              <a:solidFill>
                <a:sysClr val="windowText" lastClr="000000"/>
              </a:solidFill>
              <a:latin typeface="+Body Asian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5" y="963640"/>
            <a:ext cx="8496944" cy="4260133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59568" y="2014538"/>
            <a:ext cx="1457325" cy="838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162554" y="1583542"/>
            <a:ext cx="5024778" cy="3799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979712" y="1028700"/>
            <a:ext cx="1728192" cy="193037"/>
          </a:xfrm>
          <a:prstGeom prst="rect">
            <a:avLst/>
          </a:prstGeom>
          <a:solidFill>
            <a:srgbClr val="E50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F&amp;I Manager system</a:t>
            </a:r>
            <a:endParaRPr lang="en-US" sz="1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7" y="6056049"/>
            <a:ext cx="8496945" cy="123342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979712" y="1244041"/>
            <a:ext cx="1728192" cy="113808"/>
          </a:xfrm>
          <a:prstGeom prst="rect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 smtClean="0"/>
              <a:t>WSCxxxxx</a:t>
            </a:r>
            <a:r>
              <a:rPr lang="en-US" sz="700" dirty="0" smtClean="0"/>
              <a:t>: Activation Detail</a:t>
            </a:r>
            <a:endParaRPr lang="en-US" sz="700" dirty="0"/>
          </a:p>
        </p:txBody>
      </p:sp>
      <p:sp>
        <p:nvSpPr>
          <p:cNvPr id="40" name="Rectangle 39"/>
          <p:cNvSpPr/>
          <p:nvPr/>
        </p:nvSpPr>
        <p:spPr>
          <a:xfrm>
            <a:off x="386990" y="1884951"/>
            <a:ext cx="1396984" cy="103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2035938" y="1772816"/>
            <a:ext cx="6624736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8427" y="1399998"/>
            <a:ext cx="1572247" cy="289149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035937" y="1911896"/>
            <a:ext cx="1279685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u="sng" dirty="0" smtClean="0"/>
              <a:t>1. Vehicle Information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988518" y="1911896"/>
            <a:ext cx="1428333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u="sng" dirty="0" smtClean="0"/>
              <a:t>4. Customer Information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1979821" y="5285171"/>
            <a:ext cx="6624736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227" y="4595578"/>
            <a:ext cx="8490273" cy="14621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1210" y="1406600"/>
            <a:ext cx="805251" cy="291556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6394530" y="1473928"/>
            <a:ext cx="474477" cy="1538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FF0000"/>
                </a:solidFill>
              </a:rPr>
              <a:t>Submit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991519" y="2762994"/>
            <a:ext cx="504056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*ID Card: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2165582" y="2949557"/>
            <a:ext cx="1098315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 1100701274635</a:t>
            </a:r>
            <a:endParaRPr 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4632479" y="2762994"/>
            <a:ext cx="687901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*First name: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4773721" y="2949557"/>
            <a:ext cx="1093319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 Supachai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5445300" y="2762994"/>
            <a:ext cx="1139889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*Last Name:</a:t>
            </a:r>
            <a:endParaRPr lang="en-US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6041105" y="2949882"/>
            <a:ext cx="1132720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 Chimpalee</a:t>
            </a:r>
            <a:endParaRPr 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7300480" y="2772106"/>
            <a:ext cx="517088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*Gender: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358730" y="2949557"/>
            <a:ext cx="612604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 Male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889116" y="2772106"/>
            <a:ext cx="685604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*Birth day:</a:t>
            </a:r>
            <a:endParaRPr lang="en-US" sz="1000" dirty="0"/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5603" y="2100370"/>
            <a:ext cx="171429" cy="247619"/>
          </a:xfrm>
          <a:prstGeom prst="rect">
            <a:avLst/>
          </a:prstGeom>
        </p:spPr>
      </p:pic>
      <p:cxnSp>
        <p:nvCxnSpPr>
          <p:cNvPr id="135" name="Straight Connector 134"/>
          <p:cNvCxnSpPr/>
          <p:nvPr/>
        </p:nvCxnSpPr>
        <p:spPr>
          <a:xfrm flipV="1">
            <a:off x="2185665" y="2128314"/>
            <a:ext cx="134004" cy="13769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6" name="Picture 1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4193" y="2122517"/>
            <a:ext cx="171429" cy="247619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2317198" y="2191219"/>
            <a:ext cx="504056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Personal</a:t>
            </a:r>
            <a:endParaRPr lang="en-US" sz="10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351231" y="2200729"/>
            <a:ext cx="504056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Company</a:t>
            </a:r>
            <a:endParaRPr lang="en-US" sz="1000" dirty="0"/>
          </a:p>
        </p:txBody>
      </p:sp>
      <p:pic>
        <p:nvPicPr>
          <p:cNvPr id="139" name="Picture 1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4171" y="2439135"/>
            <a:ext cx="171429" cy="247619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2761" y="2461282"/>
            <a:ext cx="171429" cy="247619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3315766" y="2529984"/>
            <a:ext cx="733160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Dealer</a:t>
            </a:r>
            <a:endParaRPr lang="en-US" sz="1000" dirty="0"/>
          </a:p>
        </p:txBody>
      </p:sp>
      <p:sp>
        <p:nvSpPr>
          <p:cNvPr id="143" name="TextBox 142"/>
          <p:cNvSpPr txBox="1"/>
          <p:nvPr/>
        </p:nvSpPr>
        <p:spPr>
          <a:xfrm>
            <a:off x="4349799" y="2539494"/>
            <a:ext cx="1486172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Customer</a:t>
            </a:r>
            <a:endParaRPr lang="en-US" sz="1000" dirty="0"/>
          </a:p>
        </p:txBody>
      </p:sp>
      <p:cxnSp>
        <p:nvCxnSpPr>
          <p:cNvPr id="140" name="Straight Connector 139"/>
          <p:cNvCxnSpPr/>
          <p:nvPr/>
        </p:nvCxnSpPr>
        <p:spPr>
          <a:xfrm flipV="1">
            <a:off x="4209767" y="2486960"/>
            <a:ext cx="134004" cy="13769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54178" y="5857001"/>
            <a:ext cx="6624736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4" name="Isosceles Triangle 143"/>
          <p:cNvSpPr/>
          <p:nvPr/>
        </p:nvSpPr>
        <p:spPr>
          <a:xfrm rot="10800000">
            <a:off x="7827317" y="2977263"/>
            <a:ext cx="144016" cy="9847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707905" y="2762743"/>
            <a:ext cx="397620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*Title </a:t>
            </a:r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732484" y="2939819"/>
            <a:ext cx="525472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150" name="Isosceles Triangle 149"/>
          <p:cNvSpPr/>
          <p:nvPr/>
        </p:nvSpPr>
        <p:spPr>
          <a:xfrm rot="10800000">
            <a:off x="4101641" y="2967525"/>
            <a:ext cx="144016" cy="9847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 rotWithShape="1">
          <a:blip r:embed="rId9"/>
          <a:srcRect l="40531" t="-8657" b="-2"/>
          <a:stretch/>
        </p:blipFill>
        <p:spPr>
          <a:xfrm>
            <a:off x="8072489" y="2917926"/>
            <a:ext cx="621903" cy="206603"/>
          </a:xfrm>
          <a:prstGeom prst="rect">
            <a:avLst/>
          </a:prstGeom>
        </p:spPr>
      </p:pic>
      <p:sp>
        <p:nvSpPr>
          <p:cNvPr id="152" name="TextBox 151"/>
          <p:cNvSpPr txBox="1"/>
          <p:nvPr/>
        </p:nvSpPr>
        <p:spPr>
          <a:xfrm>
            <a:off x="2904559" y="2762615"/>
            <a:ext cx="647677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*Mobile </a:t>
            </a:r>
            <a:r>
              <a:rPr lang="en-US" sz="1000" dirty="0" smtClean="0"/>
              <a:t>:</a:t>
            </a:r>
            <a:endParaRPr lang="en-US" sz="1000" dirty="0"/>
          </a:p>
        </p:txBody>
      </p:sp>
      <p:sp>
        <p:nvSpPr>
          <p:cNvPr id="153" name="TextBox 152"/>
          <p:cNvSpPr txBox="1"/>
          <p:nvPr/>
        </p:nvSpPr>
        <p:spPr>
          <a:xfrm>
            <a:off x="6004333" y="2551262"/>
            <a:ext cx="1098315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 083-016-6379</a:t>
            </a:r>
            <a:endParaRPr lang="en-US" sz="1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290189" y="3563991"/>
            <a:ext cx="782300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Telephone </a:t>
            </a:r>
            <a:r>
              <a:rPr lang="en-US" sz="1000" dirty="0" smtClean="0"/>
              <a:t>2 :</a:t>
            </a:r>
            <a:endParaRPr lang="en-US" sz="1000" dirty="0"/>
          </a:p>
        </p:txBody>
      </p:sp>
      <p:sp>
        <p:nvSpPr>
          <p:cNvPr id="155" name="TextBox 154"/>
          <p:cNvSpPr txBox="1"/>
          <p:nvPr/>
        </p:nvSpPr>
        <p:spPr>
          <a:xfrm>
            <a:off x="7311186" y="3711282"/>
            <a:ext cx="1098315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689073" y="4861809"/>
            <a:ext cx="651390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Ref. Tel no.</a:t>
            </a:r>
            <a:endParaRPr lang="en-US" sz="1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4774822" y="5048372"/>
            <a:ext cx="1098315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6029112" y="4853951"/>
            <a:ext cx="651390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Line</a:t>
            </a:r>
            <a:endParaRPr lang="en-US" sz="1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069294" y="5040514"/>
            <a:ext cx="1098315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 dirty="0"/>
          </a:p>
        </p:txBody>
      </p:sp>
      <p:sp>
        <p:nvSpPr>
          <p:cNvPr id="161" name="TextBox 160"/>
          <p:cNvSpPr txBox="1"/>
          <p:nvPr/>
        </p:nvSpPr>
        <p:spPr>
          <a:xfrm>
            <a:off x="7363766" y="5048372"/>
            <a:ext cx="1098315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 Supachai401@gmai.</a:t>
            </a:r>
            <a:endParaRPr lang="en-US" sz="1000" dirty="0"/>
          </a:p>
        </p:txBody>
      </p:sp>
      <p:sp>
        <p:nvSpPr>
          <p:cNvPr id="162" name="TextBox 161"/>
          <p:cNvSpPr txBox="1"/>
          <p:nvPr/>
        </p:nvSpPr>
        <p:spPr>
          <a:xfrm>
            <a:off x="7340026" y="4853951"/>
            <a:ext cx="651390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*E-Mail</a:t>
            </a:r>
            <a:endParaRPr lang="en-US" sz="1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148249" y="3217718"/>
            <a:ext cx="647677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</a:t>
            </a:r>
            <a:r>
              <a:rPr lang="en-US" sz="1000" dirty="0" smtClean="0"/>
              <a:t>Address 1 </a:t>
            </a:r>
            <a:r>
              <a:rPr lang="en-US" sz="1000" dirty="0" smtClean="0"/>
              <a:t>:</a:t>
            </a:r>
            <a:endParaRPr lang="en-US" sz="1000" dirty="0"/>
          </a:p>
        </p:txBody>
      </p:sp>
      <p:sp>
        <p:nvSpPr>
          <p:cNvPr id="164" name="TextBox 163"/>
          <p:cNvSpPr txBox="1"/>
          <p:nvPr/>
        </p:nvSpPr>
        <p:spPr>
          <a:xfrm>
            <a:off x="2165582" y="3370413"/>
            <a:ext cx="2349584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98/80 </a:t>
            </a:r>
            <a:r>
              <a:rPr lang="en-US" sz="1000" dirty="0" err="1" smtClean="0"/>
              <a:t>Britania</a:t>
            </a:r>
            <a:r>
              <a:rPr lang="en-US" sz="1000" dirty="0" smtClean="0"/>
              <a:t> </a:t>
            </a:r>
            <a:r>
              <a:rPr lang="en-US" sz="1000" dirty="0" err="1" smtClean="0"/>
              <a:t>Srinakarin</a:t>
            </a:r>
            <a:endParaRPr lang="en-US" sz="1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4656219" y="3204051"/>
            <a:ext cx="647677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*Province </a:t>
            </a:r>
            <a:r>
              <a:rPr lang="en-US" sz="1000" dirty="0" smtClean="0"/>
              <a:t>:</a:t>
            </a:r>
            <a:endParaRPr lang="en-US" sz="1000" dirty="0"/>
          </a:p>
        </p:txBody>
      </p:sp>
      <p:sp>
        <p:nvSpPr>
          <p:cNvPr id="167" name="TextBox 166"/>
          <p:cNvSpPr txBox="1"/>
          <p:nvPr/>
        </p:nvSpPr>
        <p:spPr>
          <a:xfrm>
            <a:off x="4748090" y="3379141"/>
            <a:ext cx="1098315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th-TH" sz="1000" dirty="0" smtClean="0"/>
              <a:t>กรุงเทพ</a:t>
            </a:r>
            <a:endParaRPr 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5403444" y="3218079"/>
            <a:ext cx="1138828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</a:t>
            </a:r>
            <a:r>
              <a:rPr lang="en-US" sz="1000" dirty="0" smtClean="0"/>
              <a:t>District </a:t>
            </a:r>
            <a:r>
              <a:rPr lang="en-US" sz="1000" dirty="0" smtClean="0"/>
              <a:t>:</a:t>
            </a:r>
            <a:endParaRPr lang="en-US" sz="1000" dirty="0"/>
          </a:p>
        </p:txBody>
      </p:sp>
      <p:sp>
        <p:nvSpPr>
          <p:cNvPr id="169" name="TextBox 168"/>
          <p:cNvSpPr txBox="1"/>
          <p:nvPr/>
        </p:nvSpPr>
        <p:spPr>
          <a:xfrm>
            <a:off x="6034763" y="3379141"/>
            <a:ext cx="1098315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th-TH" sz="1000" dirty="0" smtClean="0"/>
              <a:t> บาง</a:t>
            </a:r>
            <a:r>
              <a:rPr lang="th-TH" sz="1000" dirty="0" smtClean="0"/>
              <a:t>แก้ว</a:t>
            </a:r>
            <a:endParaRPr lang="en-US" sz="1000" dirty="0"/>
          </a:p>
        </p:txBody>
      </p:sp>
      <p:sp>
        <p:nvSpPr>
          <p:cNvPr id="170" name="TextBox 169"/>
          <p:cNvSpPr txBox="1"/>
          <p:nvPr/>
        </p:nvSpPr>
        <p:spPr>
          <a:xfrm>
            <a:off x="7290189" y="3199176"/>
            <a:ext cx="941905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*Sub-district</a:t>
            </a:r>
            <a:r>
              <a:rPr lang="en-US" sz="1000" dirty="0"/>
              <a:t>:</a:t>
            </a:r>
            <a:endParaRPr lang="en-US" sz="1000" dirty="0"/>
          </a:p>
        </p:txBody>
      </p:sp>
      <p:sp>
        <p:nvSpPr>
          <p:cNvPr id="171" name="TextBox 170"/>
          <p:cNvSpPr txBox="1"/>
          <p:nvPr/>
        </p:nvSpPr>
        <p:spPr>
          <a:xfrm>
            <a:off x="7332827" y="3376392"/>
            <a:ext cx="1083446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th-TH" sz="1000" dirty="0" smtClean="0"/>
              <a:t>บาง</a:t>
            </a:r>
            <a:r>
              <a:rPr lang="th-TH" sz="1000" dirty="0"/>
              <a:t>พลี</a:t>
            </a:r>
            <a:endParaRPr lang="en-US" sz="1000" dirty="0"/>
          </a:p>
        </p:txBody>
      </p:sp>
      <p:sp>
        <p:nvSpPr>
          <p:cNvPr id="172" name="Isosceles Triangle 171"/>
          <p:cNvSpPr/>
          <p:nvPr/>
        </p:nvSpPr>
        <p:spPr>
          <a:xfrm rot="10800000">
            <a:off x="8238123" y="3415646"/>
            <a:ext cx="144016" cy="9847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3" name="Isosceles Triangle 172"/>
          <p:cNvSpPr/>
          <p:nvPr/>
        </p:nvSpPr>
        <p:spPr>
          <a:xfrm rot="10800000">
            <a:off x="6972713" y="3405723"/>
            <a:ext cx="144016" cy="9847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060012" y="5430007"/>
            <a:ext cx="1428333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b="1" u="sng" dirty="0"/>
              <a:t>5</a:t>
            </a:r>
            <a:r>
              <a:rPr lang="en-US" sz="1000" b="1" u="sng" dirty="0" smtClean="0"/>
              <a:t>. Salesman's Information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2176717" y="5865354"/>
            <a:ext cx="1098315" cy="153888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0899 </a:t>
            </a:r>
            <a:r>
              <a:rPr lang="th-TH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นาย ก</a:t>
            </a:r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8" name="Isosceles Triangle 177"/>
          <p:cNvSpPr/>
          <p:nvPr/>
        </p:nvSpPr>
        <p:spPr>
          <a:xfrm rot="10800000">
            <a:off x="3106891" y="5896384"/>
            <a:ext cx="144016" cy="9847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098778" y="5684648"/>
            <a:ext cx="1008112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Salesman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4254691" y="2762743"/>
            <a:ext cx="324662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Title 2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4298873" y="2939819"/>
            <a:ext cx="435036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86" name="Isosceles Triangle 85"/>
          <p:cNvSpPr/>
          <p:nvPr/>
        </p:nvSpPr>
        <p:spPr>
          <a:xfrm rot="10800000">
            <a:off x="4577594" y="2967525"/>
            <a:ext cx="144016" cy="9847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テキスト ボックス 7"/>
          <p:cNvSpPr txBox="1"/>
          <p:nvPr/>
        </p:nvSpPr>
        <p:spPr>
          <a:xfrm>
            <a:off x="35496" y="55266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ja-JP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4</a:t>
            </a:r>
            <a:r>
              <a:rPr lang="ja-JP" altLang="en-US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．</a:t>
            </a:r>
            <a:r>
              <a:rPr lang="en-US" altLang="ja-JP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anose="020B0600070205080204" pitchFamily="34" charset="-128"/>
                <a:ea typeface="ＭＳ Ｐゴシック" panose="020B0600070205080204" pitchFamily="34" charset="-128"/>
              </a:rPr>
              <a:t>Sample scenario –  New car</a:t>
            </a:r>
            <a:endParaRPr lang="ja-JP" altLang="en-US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anose="020B0600070205080204" pitchFamily="34" charset="-128"/>
              <a:ea typeface="ＭＳ Ｐゴシック" panose="020B0600070205080204" pitchFamily="34" charset="-128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65582" y="3713643"/>
            <a:ext cx="2349584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98/80 </a:t>
            </a:r>
            <a:r>
              <a:rPr lang="en-US" sz="1000" dirty="0" err="1" smtClean="0"/>
              <a:t>Britania</a:t>
            </a:r>
            <a:r>
              <a:rPr lang="en-US" sz="1000" dirty="0" smtClean="0"/>
              <a:t> </a:t>
            </a:r>
            <a:r>
              <a:rPr lang="en-US" sz="1000" dirty="0" err="1" smtClean="0"/>
              <a:t>Srinakarin</a:t>
            </a:r>
            <a:endParaRPr 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2148248" y="3545698"/>
            <a:ext cx="647677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</a:t>
            </a:r>
            <a:r>
              <a:rPr lang="en-US" sz="1000" dirty="0" smtClean="0"/>
              <a:t>Address</a:t>
            </a:r>
            <a:r>
              <a:rPr lang="th-TH" sz="1000" dirty="0" smtClean="0"/>
              <a:t> </a:t>
            </a:r>
            <a:r>
              <a:rPr lang="en-US" sz="1000" dirty="0" smtClean="0"/>
              <a:t>2 </a:t>
            </a:r>
            <a:r>
              <a:rPr lang="en-US" sz="1000" dirty="0" smtClean="0"/>
              <a:t>: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6060657" y="3534856"/>
            <a:ext cx="941905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*Zip code:</a:t>
            </a:r>
            <a:endParaRPr lang="en-US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6041105" y="3703270"/>
            <a:ext cx="1083446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 dirty="0"/>
          </a:p>
        </p:txBody>
      </p:sp>
      <p:sp>
        <p:nvSpPr>
          <p:cNvPr id="91" name="Isosceles Triangle 90"/>
          <p:cNvSpPr/>
          <p:nvPr/>
        </p:nvSpPr>
        <p:spPr>
          <a:xfrm rot="10800000">
            <a:off x="5647448" y="3415646"/>
            <a:ext cx="144016" cy="9847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139093" y="4855715"/>
            <a:ext cx="651390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th-TH" sz="1000" dirty="0" smtClean="0"/>
              <a:t>ผู้รับผลประโยชน์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2185665" y="5026172"/>
            <a:ext cx="2349584" cy="148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2156633" y="2514818"/>
            <a:ext cx="930173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Policy Delivery:</a:t>
            </a:r>
            <a:endParaRPr 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210677" y="4157307"/>
            <a:ext cx="1097941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*Delivery Address 1 </a:t>
            </a:r>
            <a:r>
              <a:rPr lang="en-US" sz="1000" dirty="0" smtClean="0"/>
              <a:t>:</a:t>
            </a:r>
            <a:endParaRPr 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228010" y="4310002"/>
            <a:ext cx="2349584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98/80 </a:t>
            </a:r>
            <a:r>
              <a:rPr lang="en-US" sz="1000" dirty="0" err="1" smtClean="0"/>
              <a:t>Britania</a:t>
            </a:r>
            <a:r>
              <a:rPr lang="en-US" sz="1000" dirty="0" smtClean="0"/>
              <a:t> </a:t>
            </a:r>
            <a:r>
              <a:rPr lang="en-US" sz="1000" dirty="0" err="1" smtClean="0"/>
              <a:t>Srinakarin</a:t>
            </a:r>
            <a:endParaRPr 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718647" y="4143640"/>
            <a:ext cx="647677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*Province </a:t>
            </a:r>
            <a:r>
              <a:rPr lang="en-US" sz="1000" dirty="0" smtClean="0"/>
              <a:t>: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810518" y="4318730"/>
            <a:ext cx="1098315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th-TH" sz="1000" dirty="0" smtClean="0"/>
              <a:t>กรุงเทพ</a:t>
            </a:r>
            <a:endParaRPr 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465872" y="4157668"/>
            <a:ext cx="1138828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</a:t>
            </a:r>
            <a:r>
              <a:rPr lang="en-US" sz="1000" dirty="0" smtClean="0"/>
              <a:t>District </a:t>
            </a:r>
            <a:r>
              <a:rPr lang="en-US" sz="1000" dirty="0" smtClean="0"/>
              <a:t>:</a:t>
            </a:r>
            <a:endParaRPr 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097191" y="4318730"/>
            <a:ext cx="1098315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th-TH" sz="1000" dirty="0" smtClean="0"/>
              <a:t> บาง</a:t>
            </a:r>
            <a:r>
              <a:rPr lang="th-TH" sz="1000" dirty="0" smtClean="0"/>
              <a:t>แก้ว</a:t>
            </a:r>
            <a:endParaRPr 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352617" y="4138765"/>
            <a:ext cx="941905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*Sub-district</a:t>
            </a:r>
            <a:r>
              <a:rPr lang="en-US" sz="1000" dirty="0"/>
              <a:t>:</a:t>
            </a:r>
            <a:endParaRPr 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7395255" y="4315981"/>
            <a:ext cx="1083446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th-TH" sz="1000" dirty="0" smtClean="0"/>
              <a:t>บาง</a:t>
            </a:r>
            <a:r>
              <a:rPr lang="th-TH" sz="1000" dirty="0"/>
              <a:t>พลี</a:t>
            </a:r>
            <a:endParaRPr lang="en-US" sz="1000" dirty="0"/>
          </a:p>
        </p:txBody>
      </p:sp>
      <p:sp>
        <p:nvSpPr>
          <p:cNvPr id="115" name="Isosceles Triangle 114"/>
          <p:cNvSpPr/>
          <p:nvPr/>
        </p:nvSpPr>
        <p:spPr>
          <a:xfrm rot="10800000">
            <a:off x="8300551" y="4355235"/>
            <a:ext cx="144016" cy="9847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Isosceles Triangle 115"/>
          <p:cNvSpPr/>
          <p:nvPr/>
        </p:nvSpPr>
        <p:spPr>
          <a:xfrm rot="10800000">
            <a:off x="7035141" y="4345312"/>
            <a:ext cx="144016" cy="9847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28010" y="4653232"/>
            <a:ext cx="2349584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98/80 </a:t>
            </a:r>
            <a:r>
              <a:rPr lang="en-US" sz="1000" dirty="0" err="1" smtClean="0"/>
              <a:t>Britania</a:t>
            </a:r>
            <a:r>
              <a:rPr lang="en-US" sz="1000" dirty="0" smtClean="0"/>
              <a:t> </a:t>
            </a:r>
            <a:r>
              <a:rPr lang="en-US" sz="1000" dirty="0" err="1" smtClean="0"/>
              <a:t>Srinakarin</a:t>
            </a:r>
            <a:endParaRPr lang="en-US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210676" y="4485287"/>
            <a:ext cx="647677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smtClean="0"/>
              <a:t>*</a:t>
            </a:r>
            <a:r>
              <a:rPr lang="en-US" sz="1000" dirty="0" smtClean="0"/>
              <a:t>Address</a:t>
            </a:r>
            <a:r>
              <a:rPr lang="th-TH" sz="1000" dirty="0" smtClean="0"/>
              <a:t> </a:t>
            </a:r>
            <a:r>
              <a:rPr lang="en-US" sz="1000" dirty="0" smtClean="0"/>
              <a:t>2 </a:t>
            </a:r>
            <a:r>
              <a:rPr lang="en-US" sz="1000" dirty="0" smtClean="0"/>
              <a:t>:</a:t>
            </a:r>
            <a:endParaRPr 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747506" y="4482157"/>
            <a:ext cx="941905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*Zip code:</a:t>
            </a:r>
            <a:endParaRPr lang="en-US" sz="1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790144" y="4659373"/>
            <a:ext cx="1083446" cy="153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 dirty="0"/>
          </a:p>
        </p:txBody>
      </p:sp>
      <p:sp>
        <p:nvSpPr>
          <p:cNvPr id="121" name="Isosceles Triangle 120"/>
          <p:cNvSpPr/>
          <p:nvPr/>
        </p:nvSpPr>
        <p:spPr>
          <a:xfrm rot="10800000">
            <a:off x="5709876" y="4355235"/>
            <a:ext cx="144016" cy="9847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10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0170" y="3903429"/>
            <a:ext cx="171429" cy="247619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2353645" y="3978321"/>
            <a:ext cx="1276369" cy="153888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/>
              <a:t>Same as Address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8622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28626</TotalTime>
  <Words>4473</Words>
  <Application>Microsoft Office PowerPoint</Application>
  <PresentationFormat>On-screen Show (4:3)</PresentationFormat>
  <Paragraphs>592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ＭＳ Ｐゴシック</vt:lpstr>
      <vt:lpstr>+Body Asian</vt:lpstr>
      <vt:lpstr>Aharoni</vt:lpstr>
      <vt:lpstr>Arial</vt:lpstr>
      <vt:lpstr>Batang</vt:lpstr>
      <vt:lpstr>Calibri</vt:lpstr>
      <vt:lpstr>Cordia New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トヨタ自動車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 卒業発表</dc:title>
  <dc:creator>SUDTHANONG KHAOPLANG/ＳＵＤＴＨＡ．　Ｋ．</dc:creator>
  <cp:lastModifiedBy>Ploen Kaewruen</cp:lastModifiedBy>
  <cp:revision>1548</cp:revision>
  <cp:lastPrinted>2015-12-21T05:49:27Z</cp:lastPrinted>
  <dcterms:created xsi:type="dcterms:W3CDTF">2015-10-26T02:53:51Z</dcterms:created>
  <dcterms:modified xsi:type="dcterms:W3CDTF">2019-04-23T10:06:17Z</dcterms:modified>
</cp:coreProperties>
</file>