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6" r:id="rId1"/>
  </p:sldMasterIdLst>
  <p:notesMasterIdLst>
    <p:notesMasterId r:id="rId91"/>
  </p:notesMasterIdLst>
  <p:handoutMasterIdLst>
    <p:handoutMasterId r:id="rId92"/>
  </p:handoutMasterIdLst>
  <p:sldIdLst>
    <p:sldId id="1391" r:id="rId2"/>
    <p:sldId id="1393" r:id="rId3"/>
    <p:sldId id="1398" r:id="rId4"/>
    <p:sldId id="1462" r:id="rId5"/>
    <p:sldId id="1422" r:id="rId6"/>
    <p:sldId id="1463" r:id="rId7"/>
    <p:sldId id="1399" r:id="rId8"/>
    <p:sldId id="1405" r:id="rId9"/>
    <p:sldId id="1406" r:id="rId10"/>
    <p:sldId id="1407" r:id="rId11"/>
    <p:sldId id="1408" r:id="rId12"/>
    <p:sldId id="1424" r:id="rId13"/>
    <p:sldId id="1400" r:id="rId14"/>
    <p:sldId id="1401" r:id="rId15"/>
    <p:sldId id="1404" r:id="rId16"/>
    <p:sldId id="1466" r:id="rId17"/>
    <p:sldId id="1403" r:id="rId18"/>
    <p:sldId id="1396" r:id="rId19"/>
    <p:sldId id="1410" r:id="rId20"/>
    <p:sldId id="1402" r:id="rId21"/>
    <p:sldId id="1411" r:id="rId22"/>
    <p:sldId id="1412" r:id="rId23"/>
    <p:sldId id="1392" r:id="rId24"/>
    <p:sldId id="1413" r:id="rId25"/>
    <p:sldId id="1397" r:id="rId26"/>
    <p:sldId id="1425" r:id="rId27"/>
    <p:sldId id="1488" r:id="rId28"/>
    <p:sldId id="1489" r:id="rId29"/>
    <p:sldId id="1415" r:id="rId30"/>
    <p:sldId id="1416" r:id="rId31"/>
    <p:sldId id="1419" r:id="rId32"/>
    <p:sldId id="1426" r:id="rId33"/>
    <p:sldId id="1420" r:id="rId34"/>
    <p:sldId id="1421" r:id="rId35"/>
    <p:sldId id="1417" r:id="rId36"/>
    <p:sldId id="1427" r:id="rId37"/>
    <p:sldId id="1428" r:id="rId38"/>
    <p:sldId id="1429" r:id="rId39"/>
    <p:sldId id="1437" r:id="rId40"/>
    <p:sldId id="1436" r:id="rId41"/>
    <p:sldId id="1435" r:id="rId42"/>
    <p:sldId id="1434" r:id="rId43"/>
    <p:sldId id="1440" r:id="rId44"/>
    <p:sldId id="1438" r:id="rId45"/>
    <p:sldId id="1441" r:id="rId46"/>
    <p:sldId id="1439" r:id="rId47"/>
    <p:sldId id="1432" r:id="rId48"/>
    <p:sldId id="1442" r:id="rId49"/>
    <p:sldId id="1430" r:id="rId50"/>
    <p:sldId id="1431" r:id="rId51"/>
    <p:sldId id="1443" r:id="rId52"/>
    <p:sldId id="1444" r:id="rId53"/>
    <p:sldId id="1445" r:id="rId54"/>
    <p:sldId id="1446" r:id="rId55"/>
    <p:sldId id="1448" r:id="rId56"/>
    <p:sldId id="1447" r:id="rId57"/>
    <p:sldId id="1449" r:id="rId58"/>
    <p:sldId id="1450" r:id="rId59"/>
    <p:sldId id="1487" r:id="rId60"/>
    <p:sldId id="1452" r:id="rId61"/>
    <p:sldId id="1451" r:id="rId62"/>
    <p:sldId id="1453" r:id="rId63"/>
    <p:sldId id="1455" r:id="rId64"/>
    <p:sldId id="1454" r:id="rId65"/>
    <p:sldId id="1458" r:id="rId66"/>
    <p:sldId id="1456" r:id="rId67"/>
    <p:sldId id="1457" r:id="rId68"/>
    <p:sldId id="1459" r:id="rId69"/>
    <p:sldId id="1460" r:id="rId70"/>
    <p:sldId id="1461" r:id="rId71"/>
    <p:sldId id="1464" r:id="rId72"/>
    <p:sldId id="1465" r:id="rId73"/>
    <p:sldId id="1467" r:id="rId74"/>
    <p:sldId id="1468" r:id="rId75"/>
    <p:sldId id="1476" r:id="rId76"/>
    <p:sldId id="1470" r:id="rId77"/>
    <p:sldId id="1474" r:id="rId78"/>
    <p:sldId id="1471" r:id="rId79"/>
    <p:sldId id="1473" r:id="rId80"/>
    <p:sldId id="1418" r:id="rId81"/>
    <p:sldId id="1477" r:id="rId82"/>
    <p:sldId id="1478" r:id="rId83"/>
    <p:sldId id="1479" r:id="rId84"/>
    <p:sldId id="1480" r:id="rId85"/>
    <p:sldId id="1481" r:id="rId86"/>
    <p:sldId id="1482" r:id="rId87"/>
    <p:sldId id="1483" r:id="rId88"/>
    <p:sldId id="1484" r:id="rId89"/>
    <p:sldId id="1388" r:id="rId90"/>
  </p:sldIdLst>
  <p:sldSz cx="9906000" cy="6858000" type="A4"/>
  <p:notesSz cx="9866313" cy="6735763"/>
  <p:defaultTex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612" userDrawn="1">
          <p15:clr>
            <a:srgbClr val="A4A3A4"/>
          </p15:clr>
        </p15:guide>
        <p15:guide id="2" orient="horz" pos="3900" userDrawn="1">
          <p15:clr>
            <a:srgbClr val="A4A3A4"/>
          </p15:clr>
        </p15:guide>
        <p15:guide id="3" pos="239" userDrawn="1">
          <p15:clr>
            <a:srgbClr val="A4A3A4"/>
          </p15:clr>
        </p15:guide>
        <p15:guide id="4" pos="3121" userDrawn="1">
          <p15:clr>
            <a:srgbClr val="A4A3A4"/>
          </p15:clr>
        </p15:guide>
        <p15:guide id="5" pos="5998"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0D"/>
    <a:srgbClr val="E60000"/>
    <a:srgbClr val="F6E6E8"/>
    <a:srgbClr val="FFFFFF"/>
    <a:srgbClr val="FF4343"/>
    <a:srgbClr val="1782DB"/>
    <a:srgbClr val="008200"/>
    <a:srgbClr val="005EA4"/>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59" autoAdjust="0"/>
    <p:restoredTop sz="58252" autoAdjust="0"/>
  </p:normalViewPr>
  <p:slideViewPr>
    <p:cSldViewPr snapToGrid="0" snapToObjects="1" showGuides="1">
      <p:cViewPr varScale="1">
        <p:scale>
          <a:sx n="62" d="100"/>
          <a:sy n="62" d="100"/>
        </p:scale>
        <p:origin x="1938" y="84"/>
      </p:cViewPr>
      <p:guideLst>
        <p:guide orient="horz" pos="612"/>
        <p:guide orient="horz" pos="3900"/>
        <p:guide pos="239"/>
        <p:guide pos="3121"/>
        <p:guide pos="599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128" d="100"/>
          <a:sy n="128" d="100"/>
        </p:scale>
        <p:origin x="150" y="204"/>
      </p:cViewPr>
      <p:guideLst>
        <p:guide orient="horz" pos="2122"/>
        <p:guide pos="31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7035807-436B-4098-B283-CFDB1C2C895B}">
      <dgm:prSet phldrT="[Text]" custT="1"/>
      <dgm:spPr>
        <a:xfrm>
          <a:off x="509587" y="338470"/>
          <a:ext cx="5421629" cy="677373"/>
        </a:xfrm>
        <a:prstGeom prst="roundRect">
          <a:avLst/>
        </a:prstGeom>
        <a:solidFill>
          <a:schemeClr val="tx1">
            <a:lumMod val="85000"/>
            <a:lumOff val="15000"/>
          </a:schemeClr>
        </a:solidFill>
      </dgm:spPr>
      <dgm:t>
        <a:bodyPr/>
        <a:lstStyle/>
        <a:p>
          <a:r>
            <a:rPr lang="en-US" sz="2400" dirty="0">
              <a:latin typeface="Fujitsu Sans" panose="020B0404060202020204" pitchFamily="34" charset="0"/>
              <a:ea typeface="+mn-ea"/>
              <a:cs typeface="+mn-cs"/>
            </a:rPr>
            <a:t>PIC for </a:t>
          </a:r>
          <a:r>
            <a:rPr lang="en-US" sz="2400" b="1" dirty="0">
              <a:solidFill>
                <a:schemeClr val="bg1"/>
              </a:solidFill>
              <a:latin typeface="Fujitsu Sans" panose="020B0404060202020204" pitchFamily="34" charset="0"/>
              <a:ea typeface="+mn-ea"/>
              <a:cs typeface="+mn-cs"/>
            </a:rPr>
            <a:t>Promoting </a:t>
          </a:r>
          <a:r>
            <a:rPr lang="en-US" sz="2400" b="1" dirty="0" err="1">
              <a:solidFill>
                <a:schemeClr val="bg1"/>
              </a:solidFill>
              <a:latin typeface="Fujitsu Sans" panose="020B0404060202020204" pitchFamily="34" charset="0"/>
              <a:ea typeface="+mn-ea"/>
              <a:cs typeface="+mn-cs"/>
            </a:rPr>
            <a:t>DADock</a:t>
          </a:r>
          <a:r>
            <a:rPr lang="en-US" sz="2400" b="1" dirty="0">
              <a:solidFill>
                <a:schemeClr val="bg1"/>
              </a:solidFill>
              <a:latin typeface="Fujitsu Sans" panose="020B0404060202020204" pitchFamily="34" charset="0"/>
              <a:ea typeface="+mn-ea"/>
              <a:cs typeface="+mn-cs"/>
            </a:rPr>
            <a:t> </a:t>
          </a:r>
          <a:r>
            <a:rPr lang="en-US" sz="2400" dirty="0">
              <a:latin typeface="Fujitsu Sans" panose="020B0404060202020204" pitchFamily="34" charset="0"/>
              <a:ea typeface="+mn-ea"/>
              <a:cs typeface="+mn-cs"/>
            </a:rPr>
            <a:t>toward FJ-Groups</a:t>
          </a:r>
        </a:p>
      </dgm:t>
    </dgm:pt>
    <dgm:pt modelId="{CF38784C-E47C-4381-88BA-3A6C34619753}" type="parTrans" cxnId="{568EF7AE-5E7A-4A4B-8C1E-7742DE39B02B}">
      <dgm:prSet/>
      <dgm:spPr/>
      <dgm:t>
        <a:bodyPr/>
        <a:lstStyle/>
        <a:p>
          <a:endParaRPr lang="en-US" sz="1600">
            <a:solidFill>
              <a:schemeClr val="bg1"/>
            </a:solidFill>
          </a:endParaRPr>
        </a:p>
      </dgm:t>
    </dgm:pt>
    <dgm:pt modelId="{9FD588D3-FE2F-4AEF-ABC5-9048826E4994}" type="sibTrans" cxnId="{568EF7AE-5E7A-4A4B-8C1E-7742DE39B02B}">
      <dgm:prSet/>
      <dgm:spPr>
        <a:xfrm>
          <a:off x="-6125384" y="-937168"/>
          <a:ext cx="7291592" cy="7291592"/>
        </a:xfrm>
        <a:prstGeom prst="blockArc">
          <a:avLst>
            <a:gd name="adj1" fmla="val 18900000"/>
            <a:gd name="adj2" fmla="val 2700000"/>
            <a:gd name="adj3" fmla="val 296"/>
          </a:avLst>
        </a:prstGeom>
      </dgm:spPr>
      <dgm:t>
        <a:bodyPr/>
        <a:lstStyle/>
        <a:p>
          <a:endParaRPr lang="en-US" sz="1600">
            <a:solidFill>
              <a:schemeClr val="bg1"/>
            </a:solidFill>
          </a:endParaRPr>
        </a:p>
      </dgm:t>
    </dgm:pt>
    <dgm:pt modelId="{493133E4-0A75-4988-B893-C64C3896137C}">
      <dgm:prSet phldrT="[Text]" custT="1"/>
      <dgm:spPr>
        <a:xfrm>
          <a:off x="994973" y="1354205"/>
          <a:ext cx="4936243" cy="677373"/>
        </a:xfrm>
        <a:prstGeom prst="roundRect">
          <a:avLst/>
        </a:prstGeom>
        <a:solidFill>
          <a:schemeClr val="tx1">
            <a:lumMod val="85000"/>
            <a:lumOff val="15000"/>
          </a:schemeClr>
        </a:solidFill>
      </dgm:spPr>
      <dgm:t>
        <a:bodyPr/>
        <a:lstStyle/>
        <a:p>
          <a:r>
            <a:rPr lang="en-US" sz="2400" dirty="0">
              <a:latin typeface="Fujitsu Sans" panose="020B0404060202020204" pitchFamily="34" charset="0"/>
              <a:ea typeface="+mn-ea"/>
              <a:cs typeface="Arial" panose="020B0604020202020204" pitchFamily="34" charset="0"/>
            </a:rPr>
            <a:t>10 years for developing </a:t>
          </a:r>
          <a:br>
            <a:rPr lang="en-US" sz="2400" dirty="0">
              <a:latin typeface="Fujitsu Sans" panose="020B0404060202020204" pitchFamily="34" charset="0"/>
              <a:ea typeface="+mn-ea"/>
              <a:cs typeface="Arial" panose="020B0604020202020204" pitchFamily="34" charset="0"/>
            </a:rPr>
          </a:br>
          <a:r>
            <a:rPr lang="en-US" sz="2400" dirty="0" smtClean="0">
              <a:latin typeface="Fujitsu Sans" panose="020B0404060202020204" pitchFamily="34" charset="0"/>
              <a:ea typeface="+mn-ea"/>
              <a:cs typeface="Arial" panose="020B0604020202020204" pitchFamily="34" charset="0"/>
            </a:rPr>
            <a:t>   an </a:t>
          </a:r>
          <a:r>
            <a:rPr lang="en-US" sz="2400" dirty="0">
              <a:latin typeface="Fujitsu Sans" panose="020B0404060202020204" pitchFamily="34" charset="0"/>
              <a:ea typeface="+mn-ea"/>
              <a:cs typeface="Arial" panose="020B0604020202020204" pitchFamily="34" charset="0"/>
            </a:rPr>
            <a:t>In-House Java Framework</a:t>
          </a:r>
          <a:endParaRPr lang="en-US" sz="2400" dirty="0">
            <a:latin typeface="Fujitsu Sans" panose="020B0404060202020204" pitchFamily="34" charset="0"/>
            <a:ea typeface="+mn-ea"/>
            <a:cs typeface="+mn-cs"/>
          </a:endParaRPr>
        </a:p>
      </dgm:t>
    </dgm:pt>
    <dgm:pt modelId="{786492F5-D397-4BFF-8CD6-C70719EE8EC7}" type="parTrans" cxnId="{BBC9D532-9666-4D18-8598-ADC8785C9EE5}">
      <dgm:prSet/>
      <dgm:spPr/>
      <dgm:t>
        <a:bodyPr/>
        <a:lstStyle/>
        <a:p>
          <a:endParaRPr lang="en-US" sz="1600">
            <a:solidFill>
              <a:schemeClr val="bg1"/>
            </a:solidFill>
          </a:endParaRPr>
        </a:p>
      </dgm:t>
    </dgm:pt>
    <dgm:pt modelId="{5407D118-DF82-41F2-B25C-B08B875AD3C1}" type="sibTrans" cxnId="{BBC9D532-9666-4D18-8598-ADC8785C9EE5}">
      <dgm:prSet/>
      <dgm:spPr/>
      <dgm:t>
        <a:bodyPr/>
        <a:lstStyle/>
        <a:p>
          <a:endParaRPr lang="en-US" sz="1600">
            <a:solidFill>
              <a:schemeClr val="bg1"/>
            </a:solidFill>
          </a:endParaRPr>
        </a:p>
      </dgm:t>
    </dgm:pt>
    <dgm:pt modelId="{C8D3EB2C-1B33-49F1-A09D-9D8BC98DCFFC}">
      <dgm:prSet custT="1"/>
      <dgm:spPr>
        <a:xfrm>
          <a:off x="994973" y="3385676"/>
          <a:ext cx="4936243" cy="677373"/>
        </a:xfrm>
        <a:solidFill>
          <a:schemeClr val="tx1">
            <a:lumMod val="85000"/>
            <a:lumOff val="15000"/>
          </a:schemeClr>
        </a:solidFill>
      </dgm:spPr>
      <dgm:t>
        <a:bodyPr/>
        <a:lstStyle/>
        <a:p>
          <a:r>
            <a:rPr lang="en-US" sz="2400" dirty="0">
              <a:latin typeface="Fujitsu Sans" panose="020B0404060202020204" pitchFamily="34" charset="0"/>
              <a:ea typeface="+mn-ea"/>
              <a:cs typeface="Arial" panose="020B0604020202020204" pitchFamily="34" charset="0"/>
            </a:rPr>
            <a:t>Like Programing</a:t>
          </a:r>
          <a:endParaRPr lang="en-US" sz="2400" b="1" dirty="0">
            <a:solidFill>
              <a:schemeClr val="bg1"/>
            </a:solidFill>
            <a:latin typeface="Fujitsu Sans" panose="020B0404060202020204" pitchFamily="34" charset="0"/>
            <a:ea typeface="+mn-ea"/>
            <a:cs typeface="+mn-cs"/>
          </a:endParaRPr>
        </a:p>
      </dgm:t>
    </dgm:pt>
    <dgm:pt modelId="{E4244590-7546-41EF-B8E3-CE696B7074AA}" type="parTrans" cxnId="{1A156D4A-22BD-4D92-84FE-40225A3AEAE5}">
      <dgm:prSet/>
      <dgm:spPr/>
      <dgm:t>
        <a:bodyPr/>
        <a:lstStyle/>
        <a:p>
          <a:endParaRPr lang="en-US" sz="1600">
            <a:solidFill>
              <a:schemeClr val="bg1"/>
            </a:solidFill>
          </a:endParaRPr>
        </a:p>
      </dgm:t>
    </dgm:pt>
    <dgm:pt modelId="{858B79B7-C7F1-4032-BEBB-EED6A59C485A}" type="sibTrans" cxnId="{1A156D4A-22BD-4D92-84FE-40225A3AEAE5}">
      <dgm:prSet/>
      <dgm:spPr/>
      <dgm:t>
        <a:bodyPr/>
        <a:lstStyle/>
        <a:p>
          <a:endParaRPr lang="en-US" sz="1600">
            <a:solidFill>
              <a:schemeClr val="bg1"/>
            </a:solidFill>
          </a:endParaRPr>
        </a:p>
      </dgm:t>
    </dgm:pt>
    <dgm:pt modelId="{A96F4048-1F86-40B8-8EB8-B0D3CCB904AC}">
      <dgm:prSet custT="1"/>
      <dgm:spPr>
        <a:xfrm>
          <a:off x="509587" y="4401412"/>
          <a:ext cx="5421629" cy="677373"/>
        </a:xfrm>
        <a:solidFill>
          <a:schemeClr val="tx1">
            <a:lumMod val="85000"/>
            <a:lumOff val="15000"/>
          </a:schemeClr>
        </a:solidFill>
      </dgm:spPr>
      <dgm:t>
        <a:bodyPr/>
        <a:lstStyle/>
        <a:p>
          <a:r>
            <a:rPr lang="en-US" sz="2400" b="1" dirty="0">
              <a:solidFill>
                <a:schemeClr val="bg1"/>
              </a:solidFill>
              <a:latin typeface="Fujitsu Sans" panose="020B0404060202020204" pitchFamily="34" charset="0"/>
              <a:ea typeface="+mn-ea"/>
              <a:cs typeface="Arial" panose="020B0604020202020204" pitchFamily="34" charset="0"/>
            </a:rPr>
            <a:t>Not Good at English</a:t>
          </a:r>
          <a:endParaRPr lang="en-US" sz="2400" dirty="0">
            <a:latin typeface="Fujitsu Sans" panose="020B0404060202020204" pitchFamily="34" charset="0"/>
            <a:ea typeface="+mn-ea"/>
            <a:cs typeface="+mn-cs"/>
          </a:endParaRPr>
        </a:p>
      </dgm:t>
    </dgm:pt>
    <dgm:pt modelId="{FB4DE79F-C8CE-4AD5-908F-46F2DD11FEAF}" type="parTrans" cxnId="{836D2420-AD9D-45DF-9FEC-CF5DD690EEA6}">
      <dgm:prSet/>
      <dgm:spPr/>
      <dgm:t>
        <a:bodyPr/>
        <a:lstStyle/>
        <a:p>
          <a:endParaRPr lang="en-US" sz="1600">
            <a:solidFill>
              <a:schemeClr val="bg1"/>
            </a:solidFill>
          </a:endParaRPr>
        </a:p>
      </dgm:t>
    </dgm:pt>
    <dgm:pt modelId="{8A04FE2A-8093-4AA8-9662-819B2383A01F}" type="sibTrans" cxnId="{836D2420-AD9D-45DF-9FEC-CF5DD690EEA6}">
      <dgm:prSet/>
      <dgm:spPr/>
      <dgm:t>
        <a:bodyPr/>
        <a:lstStyle/>
        <a:p>
          <a:endParaRPr lang="en-US" sz="1600">
            <a:solidFill>
              <a:schemeClr val="bg1"/>
            </a:solidFill>
          </a:endParaRPr>
        </a:p>
      </dgm:t>
    </dgm:pt>
    <dgm:pt modelId="{1A27FCBB-E541-4E0E-B1EF-0DC3B82F7D6B}" type="pres">
      <dgm:prSet presAssocID="{B61026FA-005D-4F83-91B7-4A67E527D09C}" presName="Name0" presStyleCnt="0">
        <dgm:presLayoutVars>
          <dgm:chMax val="7"/>
          <dgm:chPref val="7"/>
          <dgm:dir/>
        </dgm:presLayoutVars>
      </dgm:prSet>
      <dgm:spPr/>
      <dgm:t>
        <a:bodyPr/>
        <a:lstStyle/>
        <a:p>
          <a:endParaRPr kumimoji="1" lang="ja-JP" altLang="en-US"/>
        </a:p>
      </dgm:t>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4"/>
      <dgm:spPr/>
    </dgm:pt>
    <dgm:pt modelId="{75CD2D43-FF46-486F-8F92-07E6EFDCB430}" type="pres">
      <dgm:prSet presAssocID="{B61026FA-005D-4F83-91B7-4A67E527D09C}" presName="conn" presStyleLbl="parChTrans1D2" presStyleIdx="0" presStyleCnt="1"/>
      <dgm:spPr/>
      <dgm:t>
        <a:bodyPr/>
        <a:lstStyle/>
        <a:p>
          <a:endParaRPr kumimoji="1" lang="ja-JP" altLang="en-US"/>
        </a:p>
      </dgm:t>
    </dgm:pt>
    <dgm:pt modelId="{45661116-E63B-4383-BA11-80CAAF8FBF7E}" type="pres">
      <dgm:prSet presAssocID="{B61026FA-005D-4F83-91B7-4A67E527D09C}" presName="extraNode" presStyleLbl="node1" presStyleIdx="0" presStyleCnt="4"/>
      <dgm:spPr/>
    </dgm:pt>
    <dgm:pt modelId="{4AF4D685-69D0-43E3-9F8A-CC8E8769CF62}" type="pres">
      <dgm:prSet presAssocID="{B61026FA-005D-4F83-91B7-4A67E527D09C}" presName="dstNode" presStyleLbl="node1" presStyleIdx="0" presStyleCnt="4"/>
      <dgm:spPr/>
    </dgm:pt>
    <dgm:pt modelId="{2EDA5132-F085-4E3B-BEF6-ED2C397CDBF7}" type="pres">
      <dgm:prSet presAssocID="{C7035807-436B-4098-B283-CFDB1C2C895B}" presName="text_1" presStyleLbl="node1" presStyleIdx="0" presStyleCnt="4">
        <dgm:presLayoutVars>
          <dgm:bulletEnabled val="1"/>
        </dgm:presLayoutVars>
      </dgm:prSet>
      <dgm:spPr>
        <a:prstGeom prst="roundRect">
          <a:avLst/>
        </a:prstGeom>
      </dgm:spPr>
      <dgm:t>
        <a:bodyPr/>
        <a:lstStyle/>
        <a:p>
          <a:endParaRPr kumimoji="1" lang="ja-JP" altLang="en-US"/>
        </a:p>
      </dgm:t>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4"/>
      <dgm:spPr>
        <a:xfrm>
          <a:off x="86228" y="253798"/>
          <a:ext cx="846717" cy="846717"/>
        </a:xfrm>
        <a:prstGeom prst="ellipse">
          <a:avLst/>
        </a:prstGeom>
      </dgm:spPr>
    </dgm:pt>
    <dgm:pt modelId="{890952B4-38AA-41FF-A5D3-8211D557B0E1}" type="pres">
      <dgm:prSet presAssocID="{493133E4-0A75-4988-B893-C64C3896137C}" presName="text_2" presStyleLbl="node1" presStyleIdx="1" presStyleCnt="4">
        <dgm:presLayoutVars>
          <dgm:bulletEnabled val="1"/>
        </dgm:presLayoutVars>
      </dgm:prSet>
      <dgm:spPr>
        <a:prstGeom prst="roundRect">
          <a:avLst/>
        </a:prstGeom>
      </dgm:spPr>
      <dgm:t>
        <a:bodyPr/>
        <a:lstStyle/>
        <a:p>
          <a:endParaRPr kumimoji="1" lang="ja-JP" altLang="en-US"/>
        </a:p>
      </dgm:t>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4"/>
      <dgm:spPr>
        <a:xfrm>
          <a:off x="571614" y="1269533"/>
          <a:ext cx="846717" cy="846717"/>
        </a:xfrm>
        <a:prstGeom prst="ellipse">
          <a:avLst/>
        </a:prstGeom>
      </dgm:spPr>
    </dgm:pt>
    <dgm:pt modelId="{E97B0C31-AB96-4951-A017-3D5B229DAA27}" type="pres">
      <dgm:prSet presAssocID="{C8D3EB2C-1B33-49F1-A09D-9D8BC98DCFFC}" presName="text_3" presStyleLbl="node1" presStyleIdx="2" presStyleCnt="4">
        <dgm:presLayoutVars>
          <dgm:bulletEnabled val="1"/>
        </dgm:presLayoutVars>
      </dgm:prSet>
      <dgm:spPr>
        <a:prstGeom prst="roundRect">
          <a:avLst/>
        </a:prstGeom>
      </dgm:spPr>
      <dgm:t>
        <a:bodyPr/>
        <a:lstStyle/>
        <a:p>
          <a:endParaRPr kumimoji="1" lang="ja-JP" altLang="en-US"/>
        </a:p>
      </dgm:t>
    </dgm:pt>
    <dgm:pt modelId="{FF6D6D31-4327-4E83-910B-FBA453EA230A}" type="pres">
      <dgm:prSet presAssocID="{C8D3EB2C-1B33-49F1-A09D-9D8BC98DCFFC}" presName="accent_3" presStyleCnt="0"/>
      <dgm:spPr/>
    </dgm:pt>
    <dgm:pt modelId="{E5C31066-E276-44EE-AA8A-6739FF02CE8E}" type="pres">
      <dgm:prSet presAssocID="{C8D3EB2C-1B33-49F1-A09D-9D8BC98DCFFC}" presName="accentRepeatNode" presStyleLbl="solidFgAcc1" presStyleIdx="2" presStyleCnt="4"/>
      <dgm:spPr>
        <a:xfrm>
          <a:off x="571614" y="3301004"/>
          <a:ext cx="846717" cy="846717"/>
        </a:xfrm>
        <a:prstGeom prst="ellipse">
          <a:avLst/>
        </a:prstGeom>
      </dgm:spPr>
    </dgm:pt>
    <dgm:pt modelId="{4DDA2BC4-58F0-4340-8677-4118A160ADD8}" type="pres">
      <dgm:prSet presAssocID="{A96F4048-1F86-40B8-8EB8-B0D3CCB904AC}" presName="text_4" presStyleLbl="node1" presStyleIdx="3" presStyleCnt="4">
        <dgm:presLayoutVars>
          <dgm:bulletEnabled val="1"/>
        </dgm:presLayoutVars>
      </dgm:prSet>
      <dgm:spPr>
        <a:prstGeom prst="roundRect">
          <a:avLst/>
        </a:prstGeom>
      </dgm:spPr>
      <dgm:t>
        <a:bodyPr/>
        <a:lstStyle/>
        <a:p>
          <a:endParaRPr kumimoji="1" lang="ja-JP" altLang="en-US"/>
        </a:p>
      </dgm:t>
    </dgm:pt>
    <dgm:pt modelId="{8AF63103-19BE-436A-A794-174DCD6E3D77}" type="pres">
      <dgm:prSet presAssocID="{A96F4048-1F86-40B8-8EB8-B0D3CCB904AC}" presName="accent_4" presStyleCnt="0"/>
      <dgm:spPr/>
    </dgm:pt>
    <dgm:pt modelId="{C565211A-F819-4789-B901-16E10409A102}" type="pres">
      <dgm:prSet presAssocID="{A96F4048-1F86-40B8-8EB8-B0D3CCB904AC}" presName="accentRepeatNode" presStyleLbl="solidFgAcc1" presStyleIdx="3" presStyleCnt="4"/>
      <dgm:spPr>
        <a:xfrm>
          <a:off x="86228" y="4316740"/>
          <a:ext cx="846717" cy="846717"/>
        </a:xfrm>
        <a:prstGeom prst="ellipse">
          <a:avLst/>
        </a:prstGeom>
      </dgm:spPr>
    </dgm:pt>
  </dgm:ptLst>
  <dgm:cxnLst>
    <dgm:cxn modelId="{A94A4CB1-AF84-4ECC-8435-041246A11E01}" type="presOf" srcId="{493133E4-0A75-4988-B893-C64C3896137C}" destId="{890952B4-38AA-41FF-A5D3-8211D557B0E1}" srcOrd="0" destOrd="0" presId="urn:microsoft.com/office/officeart/2008/layout/VerticalCurvedList"/>
    <dgm:cxn modelId="{A48CA68B-5D5B-4B08-BFBE-497B2B355357}" type="presOf" srcId="{C8D3EB2C-1B33-49F1-A09D-9D8BC98DCFFC}" destId="{E97B0C31-AB96-4951-A017-3D5B229DAA27}"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B0A02578-ACF1-4D61-9B4D-924045413B38}" type="presOf" srcId="{A96F4048-1F86-40B8-8EB8-B0D3CCB904AC}" destId="{4DDA2BC4-58F0-4340-8677-4118A160ADD8}" srcOrd="0" destOrd="0" presId="urn:microsoft.com/office/officeart/2008/layout/VerticalCurvedList"/>
    <dgm:cxn modelId="{41FF3FEE-A79A-48C4-AF87-37E0576BA690}" type="presOf" srcId="{C7035807-436B-4098-B283-CFDB1C2C895B}" destId="{2EDA5132-F085-4E3B-BEF6-ED2C397CDBF7}" srcOrd="0" destOrd="0" presId="urn:microsoft.com/office/officeart/2008/layout/VerticalCurvedList"/>
    <dgm:cxn modelId="{77B4A7CC-DCCE-4F2F-8BB3-368CFA79FBB1}" type="presOf" srcId="{B61026FA-005D-4F83-91B7-4A67E527D09C}" destId="{1A27FCBB-E541-4E0E-B1EF-0DC3B82F7D6B}" srcOrd="0" destOrd="0" presId="urn:microsoft.com/office/officeart/2008/layout/VerticalCurvedList"/>
    <dgm:cxn modelId="{D0CDA47C-884F-4A6F-BDE4-03ABBA9D1742}" type="presOf" srcId="{9FD588D3-FE2F-4AEF-ABC5-9048826E4994}" destId="{75CD2D43-FF46-486F-8F92-07E6EFDCB430}" srcOrd="0" destOrd="0" presId="urn:microsoft.com/office/officeart/2008/layout/VerticalCurvedList"/>
    <dgm:cxn modelId="{568EF7AE-5E7A-4A4B-8C1E-7742DE39B02B}" srcId="{B61026FA-005D-4F83-91B7-4A67E527D09C}" destId="{C7035807-436B-4098-B283-CFDB1C2C895B}" srcOrd="0" destOrd="0" parTransId="{CF38784C-E47C-4381-88BA-3A6C34619753}" sibTransId="{9FD588D3-FE2F-4AEF-ABC5-9048826E4994}"/>
    <dgm:cxn modelId="{1A156D4A-22BD-4D92-84FE-40225A3AEAE5}" srcId="{B61026FA-005D-4F83-91B7-4A67E527D09C}" destId="{C8D3EB2C-1B33-49F1-A09D-9D8BC98DCFFC}" srcOrd="2" destOrd="0" parTransId="{E4244590-7546-41EF-B8E3-CE696B7074AA}" sibTransId="{858B79B7-C7F1-4032-BEBB-EED6A59C485A}"/>
    <dgm:cxn modelId="{836D2420-AD9D-45DF-9FEC-CF5DD690EEA6}" srcId="{B61026FA-005D-4F83-91B7-4A67E527D09C}" destId="{A96F4048-1F86-40B8-8EB8-B0D3CCB904AC}" srcOrd="3" destOrd="0" parTransId="{FB4DE79F-C8CE-4AD5-908F-46F2DD11FEAF}" sibTransId="{8A04FE2A-8093-4AA8-9662-819B2383A01F}"/>
    <dgm:cxn modelId="{AD0B0A4B-1B4D-4DFE-95E4-8B39D663B0DD}" type="presParOf" srcId="{1A27FCBB-E541-4E0E-B1EF-0DC3B82F7D6B}" destId="{1FECFB32-E6B3-4745-B74B-03EBCFD88A4F}" srcOrd="0" destOrd="0" presId="urn:microsoft.com/office/officeart/2008/layout/VerticalCurvedList"/>
    <dgm:cxn modelId="{CAB9FFE0-3B4B-4A78-98B2-18E128D18591}" type="presParOf" srcId="{1FECFB32-E6B3-4745-B74B-03EBCFD88A4F}" destId="{E80E83BC-FA7D-41C4-ADB9-CFD4B5BC7C27}" srcOrd="0" destOrd="0" presId="urn:microsoft.com/office/officeart/2008/layout/VerticalCurvedList"/>
    <dgm:cxn modelId="{5A90DB0C-ACDE-4CB3-BC9C-97B89A615E0D}" type="presParOf" srcId="{E80E83BC-FA7D-41C4-ADB9-CFD4B5BC7C27}" destId="{60030C70-F1E5-4987-AFAD-C98CFD15F308}" srcOrd="0" destOrd="0" presId="urn:microsoft.com/office/officeart/2008/layout/VerticalCurvedList"/>
    <dgm:cxn modelId="{42CD984D-C6D9-4685-B98C-6644B53F752D}" type="presParOf" srcId="{E80E83BC-FA7D-41C4-ADB9-CFD4B5BC7C27}" destId="{75CD2D43-FF46-486F-8F92-07E6EFDCB430}" srcOrd="1" destOrd="0" presId="urn:microsoft.com/office/officeart/2008/layout/VerticalCurvedList"/>
    <dgm:cxn modelId="{8EEAECAF-DFD5-4C7E-A53B-C55F5044C903}" type="presParOf" srcId="{E80E83BC-FA7D-41C4-ADB9-CFD4B5BC7C27}" destId="{45661116-E63B-4383-BA11-80CAAF8FBF7E}" srcOrd="2" destOrd="0" presId="urn:microsoft.com/office/officeart/2008/layout/VerticalCurvedList"/>
    <dgm:cxn modelId="{ED1E1AE3-5633-4E58-A341-A94C943869D4}" type="presParOf" srcId="{E80E83BC-FA7D-41C4-ADB9-CFD4B5BC7C27}" destId="{4AF4D685-69D0-43E3-9F8A-CC8E8769CF62}" srcOrd="3" destOrd="0" presId="urn:microsoft.com/office/officeart/2008/layout/VerticalCurvedList"/>
    <dgm:cxn modelId="{D652C7E0-23A9-4BDA-BE3C-29E3FEDAB7DA}" type="presParOf" srcId="{1FECFB32-E6B3-4745-B74B-03EBCFD88A4F}" destId="{2EDA5132-F085-4E3B-BEF6-ED2C397CDBF7}" srcOrd="1" destOrd="0" presId="urn:microsoft.com/office/officeart/2008/layout/VerticalCurvedList"/>
    <dgm:cxn modelId="{DD9DB1E3-EE91-4EB9-AF63-FD2F4C8F641F}" type="presParOf" srcId="{1FECFB32-E6B3-4745-B74B-03EBCFD88A4F}" destId="{4A080864-EA3F-460E-A43D-87F682A0B74D}" srcOrd="2" destOrd="0" presId="urn:microsoft.com/office/officeart/2008/layout/VerticalCurvedList"/>
    <dgm:cxn modelId="{5DC37F86-1F90-4FF9-8586-C51E48673275}" type="presParOf" srcId="{4A080864-EA3F-460E-A43D-87F682A0B74D}" destId="{ED3C09F1-2D6D-4190-9E6D-EDDB3272A725}" srcOrd="0" destOrd="0" presId="urn:microsoft.com/office/officeart/2008/layout/VerticalCurvedList"/>
    <dgm:cxn modelId="{F8AE4F25-BCDF-48B6-86AC-4E601CA33D3B}" type="presParOf" srcId="{1FECFB32-E6B3-4745-B74B-03EBCFD88A4F}" destId="{890952B4-38AA-41FF-A5D3-8211D557B0E1}" srcOrd="3" destOrd="0" presId="urn:microsoft.com/office/officeart/2008/layout/VerticalCurvedList"/>
    <dgm:cxn modelId="{77057739-2B5E-45E7-8C41-F15B632DF4E0}" type="presParOf" srcId="{1FECFB32-E6B3-4745-B74B-03EBCFD88A4F}" destId="{E83AB650-1351-42AD-B40B-62B6DEA53B72}" srcOrd="4" destOrd="0" presId="urn:microsoft.com/office/officeart/2008/layout/VerticalCurvedList"/>
    <dgm:cxn modelId="{1C52DFB1-80FC-4BC2-95F8-2EE06B97B425}" type="presParOf" srcId="{E83AB650-1351-42AD-B40B-62B6DEA53B72}" destId="{BCF104F0-8207-4D4B-8D30-9B5FF072325D}" srcOrd="0" destOrd="0" presId="urn:microsoft.com/office/officeart/2008/layout/VerticalCurvedList"/>
    <dgm:cxn modelId="{58652267-420F-4DE1-8373-3E99C87D8562}" type="presParOf" srcId="{1FECFB32-E6B3-4745-B74B-03EBCFD88A4F}" destId="{E97B0C31-AB96-4951-A017-3D5B229DAA27}" srcOrd="5" destOrd="0" presId="urn:microsoft.com/office/officeart/2008/layout/VerticalCurvedList"/>
    <dgm:cxn modelId="{C2443031-DF42-4194-8C3B-1A339FF799D9}" type="presParOf" srcId="{1FECFB32-E6B3-4745-B74B-03EBCFD88A4F}" destId="{FF6D6D31-4327-4E83-910B-FBA453EA230A}" srcOrd="6" destOrd="0" presId="urn:microsoft.com/office/officeart/2008/layout/VerticalCurvedList"/>
    <dgm:cxn modelId="{E587E494-F29B-423E-82F4-D3DF506A49EE}" type="presParOf" srcId="{FF6D6D31-4327-4E83-910B-FBA453EA230A}" destId="{E5C31066-E276-44EE-AA8A-6739FF02CE8E}" srcOrd="0" destOrd="0" presId="urn:microsoft.com/office/officeart/2008/layout/VerticalCurvedList"/>
    <dgm:cxn modelId="{DCB65983-FA56-4226-A516-F8AF3F523D9A}" type="presParOf" srcId="{1FECFB32-E6B3-4745-B74B-03EBCFD88A4F}" destId="{4DDA2BC4-58F0-4340-8677-4118A160ADD8}" srcOrd="7" destOrd="0" presId="urn:microsoft.com/office/officeart/2008/layout/VerticalCurvedList"/>
    <dgm:cxn modelId="{6F392F6F-658D-4614-AA5C-5BE05416562B}" type="presParOf" srcId="{1FECFB32-E6B3-4745-B74B-03EBCFD88A4F}" destId="{8AF63103-19BE-436A-A794-174DCD6E3D77}" srcOrd="8" destOrd="0" presId="urn:microsoft.com/office/officeart/2008/layout/VerticalCurvedList"/>
    <dgm:cxn modelId="{06ED1161-088A-4312-A154-80F10D5F3086}" type="presParOf" srcId="{8AF63103-19BE-436A-A794-174DCD6E3D77}" destId="{C565211A-F819-4789-B901-16E10409A1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2D43-FF46-486F-8F92-07E6EFDCB430}">
      <dsp:nvSpPr>
        <dsp:cNvPr id="0" name=""/>
        <dsp:cNvSpPr/>
      </dsp:nvSpPr>
      <dsp:spPr>
        <a:xfrm>
          <a:off x="-6125384" y="-937168"/>
          <a:ext cx="7291592" cy="7291592"/>
        </a:xfrm>
        <a:prstGeom prst="blockArc">
          <a:avLst>
            <a:gd name="adj1" fmla="val 18900000"/>
            <a:gd name="adj2" fmla="val 2700000"/>
            <a:gd name="adj3" fmla="val 29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610348" y="416478"/>
          <a:ext cx="5320868" cy="833390"/>
        </a:xfrm>
        <a:prstGeom prst="roundRect">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60960" rIns="60960" bIns="60960" numCol="1" spcCol="1270" anchor="ctr" anchorCtr="0">
          <a:noAutofit/>
        </a:bodyPr>
        <a:lstStyle/>
        <a:p>
          <a:pPr lvl="0" algn="l" defTabSz="1066800">
            <a:lnSpc>
              <a:spcPct val="90000"/>
            </a:lnSpc>
            <a:spcBef>
              <a:spcPct val="0"/>
            </a:spcBef>
            <a:spcAft>
              <a:spcPct val="35000"/>
            </a:spcAft>
          </a:pPr>
          <a:r>
            <a:rPr lang="en-US" sz="2400" kern="1200" dirty="0">
              <a:latin typeface="Fujitsu Sans" panose="020B0404060202020204" pitchFamily="34" charset="0"/>
              <a:ea typeface="+mn-ea"/>
              <a:cs typeface="+mn-cs"/>
            </a:rPr>
            <a:t>PIC for </a:t>
          </a:r>
          <a:r>
            <a:rPr lang="en-US" sz="2400" b="1" kern="1200" dirty="0">
              <a:solidFill>
                <a:schemeClr val="bg1"/>
              </a:solidFill>
              <a:latin typeface="Fujitsu Sans" panose="020B0404060202020204" pitchFamily="34" charset="0"/>
              <a:ea typeface="+mn-ea"/>
              <a:cs typeface="+mn-cs"/>
            </a:rPr>
            <a:t>Promoting </a:t>
          </a:r>
          <a:r>
            <a:rPr lang="en-US" sz="2400" b="1" kern="1200" dirty="0" err="1">
              <a:solidFill>
                <a:schemeClr val="bg1"/>
              </a:solidFill>
              <a:latin typeface="Fujitsu Sans" panose="020B0404060202020204" pitchFamily="34" charset="0"/>
              <a:ea typeface="+mn-ea"/>
              <a:cs typeface="+mn-cs"/>
            </a:rPr>
            <a:t>DADock</a:t>
          </a:r>
          <a:r>
            <a:rPr lang="en-US" sz="2400" b="1" kern="1200" dirty="0">
              <a:solidFill>
                <a:schemeClr val="bg1"/>
              </a:solidFill>
              <a:latin typeface="Fujitsu Sans" panose="020B0404060202020204" pitchFamily="34" charset="0"/>
              <a:ea typeface="+mn-ea"/>
              <a:cs typeface="+mn-cs"/>
            </a:rPr>
            <a:t> </a:t>
          </a:r>
          <a:r>
            <a:rPr lang="en-US" sz="2400" kern="1200" dirty="0">
              <a:latin typeface="Fujitsu Sans" panose="020B0404060202020204" pitchFamily="34" charset="0"/>
              <a:ea typeface="+mn-ea"/>
              <a:cs typeface="+mn-cs"/>
            </a:rPr>
            <a:t>toward FJ-Groups</a:t>
          </a:r>
        </a:p>
      </dsp:txBody>
      <dsp:txXfrm>
        <a:off x="651031" y="457161"/>
        <a:ext cx="5239502" cy="752024"/>
      </dsp:txXfrm>
    </dsp:sp>
    <dsp:sp modelId="{ED3C09F1-2D6D-4190-9E6D-EDDB3272A725}">
      <dsp:nvSpPr>
        <dsp:cNvPr id="0" name=""/>
        <dsp:cNvSpPr/>
      </dsp:nvSpPr>
      <dsp:spPr>
        <a:xfrm>
          <a:off x="89479" y="312304"/>
          <a:ext cx="1041738" cy="1041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0952B4-38AA-41FF-A5D3-8211D557B0E1}">
      <dsp:nvSpPr>
        <dsp:cNvPr id="0" name=""/>
        <dsp:cNvSpPr/>
      </dsp:nvSpPr>
      <dsp:spPr>
        <a:xfrm>
          <a:off x="1088150" y="1666781"/>
          <a:ext cx="4843066" cy="833390"/>
        </a:xfrm>
        <a:prstGeom prst="roundRect">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60960" rIns="60960" bIns="60960" numCol="1" spcCol="1270" anchor="ctr" anchorCtr="0">
          <a:noAutofit/>
        </a:bodyPr>
        <a:lstStyle/>
        <a:p>
          <a:pPr lvl="0" algn="l" defTabSz="1066800">
            <a:lnSpc>
              <a:spcPct val="90000"/>
            </a:lnSpc>
            <a:spcBef>
              <a:spcPct val="0"/>
            </a:spcBef>
            <a:spcAft>
              <a:spcPct val="35000"/>
            </a:spcAft>
          </a:pPr>
          <a:r>
            <a:rPr lang="en-US" sz="2400" kern="1200" dirty="0">
              <a:latin typeface="Fujitsu Sans" panose="020B0404060202020204" pitchFamily="34" charset="0"/>
              <a:ea typeface="+mn-ea"/>
              <a:cs typeface="Arial" panose="020B0604020202020204" pitchFamily="34" charset="0"/>
            </a:rPr>
            <a:t>10 years for developing </a:t>
          </a:r>
          <a:br>
            <a:rPr lang="en-US" sz="2400" kern="1200" dirty="0">
              <a:latin typeface="Fujitsu Sans" panose="020B0404060202020204" pitchFamily="34" charset="0"/>
              <a:ea typeface="+mn-ea"/>
              <a:cs typeface="Arial" panose="020B0604020202020204" pitchFamily="34" charset="0"/>
            </a:rPr>
          </a:br>
          <a:r>
            <a:rPr lang="en-US" sz="2400" kern="1200" dirty="0" smtClean="0">
              <a:latin typeface="Fujitsu Sans" panose="020B0404060202020204" pitchFamily="34" charset="0"/>
              <a:ea typeface="+mn-ea"/>
              <a:cs typeface="Arial" panose="020B0604020202020204" pitchFamily="34" charset="0"/>
            </a:rPr>
            <a:t>   an </a:t>
          </a:r>
          <a:r>
            <a:rPr lang="en-US" sz="2400" kern="1200" dirty="0">
              <a:latin typeface="Fujitsu Sans" panose="020B0404060202020204" pitchFamily="34" charset="0"/>
              <a:ea typeface="+mn-ea"/>
              <a:cs typeface="Arial" panose="020B0604020202020204" pitchFamily="34" charset="0"/>
            </a:rPr>
            <a:t>In-House Java Framework</a:t>
          </a:r>
          <a:endParaRPr lang="en-US" sz="2400" kern="1200" dirty="0">
            <a:latin typeface="Fujitsu Sans" panose="020B0404060202020204" pitchFamily="34" charset="0"/>
            <a:ea typeface="+mn-ea"/>
            <a:cs typeface="+mn-cs"/>
          </a:endParaRPr>
        </a:p>
      </dsp:txBody>
      <dsp:txXfrm>
        <a:off x="1128833" y="1707464"/>
        <a:ext cx="4761700" cy="752024"/>
      </dsp:txXfrm>
    </dsp:sp>
    <dsp:sp modelId="{BCF104F0-8207-4D4B-8D30-9B5FF072325D}">
      <dsp:nvSpPr>
        <dsp:cNvPr id="0" name=""/>
        <dsp:cNvSpPr/>
      </dsp:nvSpPr>
      <dsp:spPr>
        <a:xfrm>
          <a:off x="567281" y="1562607"/>
          <a:ext cx="1041738" cy="1041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7B0C31-AB96-4951-A017-3D5B229DAA27}">
      <dsp:nvSpPr>
        <dsp:cNvPr id="0" name=""/>
        <dsp:cNvSpPr/>
      </dsp:nvSpPr>
      <dsp:spPr>
        <a:xfrm>
          <a:off x="1088150" y="2917084"/>
          <a:ext cx="4843066" cy="833390"/>
        </a:xfrm>
        <a:prstGeom prst="roundRect">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60960" rIns="60960" bIns="60960" numCol="1" spcCol="1270" anchor="ctr" anchorCtr="0">
          <a:noAutofit/>
        </a:bodyPr>
        <a:lstStyle/>
        <a:p>
          <a:pPr lvl="0" algn="l" defTabSz="1066800">
            <a:lnSpc>
              <a:spcPct val="90000"/>
            </a:lnSpc>
            <a:spcBef>
              <a:spcPct val="0"/>
            </a:spcBef>
            <a:spcAft>
              <a:spcPct val="35000"/>
            </a:spcAft>
          </a:pPr>
          <a:r>
            <a:rPr lang="en-US" sz="2400" kern="1200" dirty="0">
              <a:latin typeface="Fujitsu Sans" panose="020B0404060202020204" pitchFamily="34" charset="0"/>
              <a:ea typeface="+mn-ea"/>
              <a:cs typeface="Arial" panose="020B0604020202020204" pitchFamily="34" charset="0"/>
            </a:rPr>
            <a:t>Like Programing</a:t>
          </a:r>
          <a:endParaRPr lang="en-US" sz="2400" b="1" kern="1200" dirty="0">
            <a:solidFill>
              <a:schemeClr val="bg1"/>
            </a:solidFill>
            <a:latin typeface="Fujitsu Sans" panose="020B0404060202020204" pitchFamily="34" charset="0"/>
            <a:ea typeface="+mn-ea"/>
            <a:cs typeface="+mn-cs"/>
          </a:endParaRPr>
        </a:p>
      </dsp:txBody>
      <dsp:txXfrm>
        <a:off x="1128833" y="2957767"/>
        <a:ext cx="4761700" cy="752024"/>
      </dsp:txXfrm>
    </dsp:sp>
    <dsp:sp modelId="{E5C31066-E276-44EE-AA8A-6739FF02CE8E}">
      <dsp:nvSpPr>
        <dsp:cNvPr id="0" name=""/>
        <dsp:cNvSpPr/>
      </dsp:nvSpPr>
      <dsp:spPr>
        <a:xfrm>
          <a:off x="567281" y="2812910"/>
          <a:ext cx="1041738" cy="1041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A2BC4-58F0-4340-8677-4118A160ADD8}">
      <dsp:nvSpPr>
        <dsp:cNvPr id="0" name=""/>
        <dsp:cNvSpPr/>
      </dsp:nvSpPr>
      <dsp:spPr>
        <a:xfrm>
          <a:off x="610348" y="4167386"/>
          <a:ext cx="5320868" cy="833390"/>
        </a:xfrm>
        <a:prstGeom prst="roundRect">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60960" rIns="60960" bIns="60960" numCol="1" spcCol="1270" anchor="ctr" anchorCtr="0">
          <a:noAutofit/>
        </a:bodyPr>
        <a:lstStyle/>
        <a:p>
          <a:pPr lvl="0" algn="l" defTabSz="1066800">
            <a:lnSpc>
              <a:spcPct val="90000"/>
            </a:lnSpc>
            <a:spcBef>
              <a:spcPct val="0"/>
            </a:spcBef>
            <a:spcAft>
              <a:spcPct val="35000"/>
            </a:spcAft>
          </a:pPr>
          <a:r>
            <a:rPr lang="en-US" sz="2400" b="1" kern="1200" dirty="0">
              <a:solidFill>
                <a:schemeClr val="bg1"/>
              </a:solidFill>
              <a:latin typeface="Fujitsu Sans" panose="020B0404060202020204" pitchFamily="34" charset="0"/>
              <a:ea typeface="+mn-ea"/>
              <a:cs typeface="Arial" panose="020B0604020202020204" pitchFamily="34" charset="0"/>
            </a:rPr>
            <a:t>Not Good at English</a:t>
          </a:r>
          <a:endParaRPr lang="en-US" sz="2400" kern="1200" dirty="0">
            <a:latin typeface="Fujitsu Sans" panose="020B0404060202020204" pitchFamily="34" charset="0"/>
            <a:ea typeface="+mn-ea"/>
            <a:cs typeface="+mn-cs"/>
          </a:endParaRPr>
        </a:p>
      </dsp:txBody>
      <dsp:txXfrm>
        <a:off x="651031" y="4208069"/>
        <a:ext cx="5239502" cy="752024"/>
      </dsp:txXfrm>
    </dsp:sp>
    <dsp:sp modelId="{C565211A-F819-4789-B901-16E10409A102}">
      <dsp:nvSpPr>
        <dsp:cNvPr id="0" name=""/>
        <dsp:cNvSpPr/>
      </dsp:nvSpPr>
      <dsp:spPr>
        <a:xfrm>
          <a:off x="89479" y="4063212"/>
          <a:ext cx="1041738" cy="1041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r" defTabSz="914406"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0"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l" defTabSz="914406">
              <a:defRPr sz="1200" b="1">
                <a:solidFill>
                  <a:srgbClr val="4D4D4D"/>
                </a:solidFill>
              </a:defRPr>
            </a:lvl1pPr>
          </a:lstStyle>
          <a:p>
            <a:endParaRPr lang="en-US" altLang="ja-JP"/>
          </a:p>
        </p:txBody>
      </p:sp>
      <p:sp>
        <p:nvSpPr>
          <p:cNvPr id="7172" name="Rectangle 4"/>
          <p:cNvSpPr>
            <a:spLocks noGrp="1" noChangeArrowheads="1"/>
          </p:cNvSpPr>
          <p:nvPr>
            <p:ph type="ftr" sz="quarter" idx="2"/>
          </p:nvPr>
        </p:nvSpPr>
        <p:spPr bwMode="auto">
          <a:xfrm>
            <a:off x="0"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173" name="Rectangle 5"/>
          <p:cNvSpPr>
            <a:spLocks noGrp="1" noChangeArrowheads="1"/>
          </p:cNvSpPr>
          <p:nvPr>
            <p:ph type="sldNum" sz="quarter" idx="3"/>
          </p:nvPr>
        </p:nvSpPr>
        <p:spPr bwMode="auto">
          <a:xfrm>
            <a:off x="5587917"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4" rIns="91343" bIns="45674" numCol="1" anchor="b" anchorCtr="0" compatLnSpc="1">
            <a:prstTxWarp prst="textNoShape">
              <a:avLst/>
            </a:prstTxWarp>
          </a:bodyPr>
          <a:lstStyle>
            <a:lvl1pPr algn="r" defTabSz="914406" fontAlgn="base">
              <a:defRPr sz="1000">
                <a:solidFill>
                  <a:schemeClr val="tx1"/>
                </a:solidFill>
              </a:defRPr>
            </a:lvl1pPr>
          </a:lstStyle>
          <a:p>
            <a:fld id="{FAA1955A-3BA7-44A3-9070-D3F87D3C54DE}"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076049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0" y="1"/>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a:defRPr sz="1000" b="1">
                <a:solidFill>
                  <a:srgbClr val="4D4D4D"/>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3106738" y="504825"/>
            <a:ext cx="3651250" cy="2527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986474" y="3198977"/>
            <a:ext cx="7893366" cy="30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2710" name="Rectangle 6"/>
          <p:cNvSpPr>
            <a:spLocks noGrp="1" noChangeArrowheads="1"/>
          </p:cNvSpPr>
          <p:nvPr>
            <p:ph type="ftr" sz="quarter" idx="4"/>
          </p:nvPr>
        </p:nvSpPr>
        <p:spPr bwMode="auto">
          <a:xfrm>
            <a:off x="0" y="6397954"/>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2711" name="Rectangle 7"/>
          <p:cNvSpPr>
            <a:spLocks noGrp="1" noChangeArrowheads="1"/>
          </p:cNvSpPr>
          <p:nvPr>
            <p:ph type="sldNum" sz="quarter" idx="5"/>
          </p:nvPr>
        </p:nvSpPr>
        <p:spPr bwMode="auto">
          <a:xfrm>
            <a:off x="5584765" y="6397954"/>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r" defTabSz="914406" fontAlgn="base">
              <a:defRPr sz="1000">
                <a:solidFill>
                  <a:schemeClr val="tx1"/>
                </a:solidFill>
              </a:defRPr>
            </a:lvl1pPr>
          </a:lstStyle>
          <a:p>
            <a:fld id="{05CC6113-37AD-4820-99A8-E5778F57E610}"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18570863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b="1" kern="0" dirty="0">
                <a:latin typeface="Meiryo UI" panose="020B0604030504040204" pitchFamily="50" charset="-128"/>
                <a:ea typeface="Meiryo UI" panose="020B0604030504040204" pitchFamily="50" charset="-128"/>
              </a:rPr>
              <a:t>ポイント：変な人じゃないよ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a:t>
            </a:r>
            <a:r>
              <a:rPr kumimoji="1" lang="en-US" altLang="ja-JP" sz="1200" b="1" kern="0" dirty="0">
                <a:latin typeface="Meiryo UI" panose="020B0604030504040204" pitchFamily="50" charset="-128"/>
                <a:ea typeface="Meiryo UI" panose="020B0604030504040204" pitchFamily="50" charset="-128"/>
              </a:rPr>
              <a:t>FJ</a:t>
            </a:r>
            <a:r>
              <a:rPr kumimoji="1" lang="ja-JP" altLang="en-US" sz="1200" b="1" kern="0" dirty="0">
                <a:latin typeface="Meiryo UI" panose="020B0604030504040204" pitchFamily="50" charset="-128"/>
                <a:ea typeface="Meiryo UI" panose="020B0604030504040204" pitchFamily="50" charset="-128"/>
              </a:rPr>
              <a:t>グループの共通技術部門だよ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・お金巻き上げに来たわけじゃないんだ</a:t>
            </a:r>
            <a:endParaRPr kumimoji="1"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・色々強制して標準化しようって人でもないよ</a:t>
            </a:r>
            <a:endParaRPr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・バックエンドにたくさんの専門家がいるよ</a:t>
            </a:r>
            <a:endParaRPr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・ヘルプできればうれしいよ</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a:t>
            </a:fld>
            <a:endParaRPr lang="en-US" altLang="ja-JP"/>
          </a:p>
        </p:txBody>
      </p:sp>
    </p:spTree>
    <p:extLst>
      <p:ext uri="{BB962C8B-B14F-4D97-AF65-F5344CB8AC3E}">
        <p14:creationId xmlns:p14="http://schemas.microsoft.com/office/powerpoint/2010/main" val="93654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a:solidFill>
                  <a:schemeClr val="tx1"/>
                </a:solidFill>
                <a:effectLst/>
                <a:latin typeface="Arial" charset="0"/>
                <a:ea typeface="ＭＳ Ｐゴシック" pitchFamily="50" charset="-128"/>
                <a:cs typeface="+mn-cs"/>
              </a:rPr>
              <a:t>DADock</a:t>
            </a:r>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BootCamp</a:t>
            </a:r>
            <a:r>
              <a:rPr kumimoji="1" lang="en-US" altLang="ja-JP" sz="1200" b="0" kern="1200" dirty="0">
                <a:solidFill>
                  <a:schemeClr val="tx1"/>
                </a:solidFill>
                <a:effectLst/>
                <a:latin typeface="Arial" charset="0"/>
                <a:ea typeface="ＭＳ Ｐゴシック" pitchFamily="50" charset="-128"/>
                <a:cs typeface="+mn-cs"/>
              </a:rPr>
              <a:t> for Developer</a:t>
            </a:r>
            <a:r>
              <a:rPr kumimoji="1" lang="ja-JP" altLang="en-US" sz="1200" b="0" kern="1200" dirty="0">
                <a:solidFill>
                  <a:schemeClr val="tx1"/>
                </a:solidFill>
                <a:effectLst/>
                <a:latin typeface="Arial" charset="0"/>
                <a:ea typeface="ＭＳ Ｐゴシック" pitchFamily="50" charset="-128"/>
                <a:cs typeface="+mn-cs"/>
              </a:rPr>
              <a:t>は、９つのパートから構成されています。</a:t>
            </a:r>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まず、イントロダクションパートで</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や、</a:t>
            </a:r>
            <a:r>
              <a:rPr kumimoji="1" lang="en-US" altLang="ja-JP" sz="1200" b="0" kern="1200" dirty="0">
                <a:solidFill>
                  <a:schemeClr val="tx1"/>
                </a:solidFill>
                <a:effectLst/>
                <a:latin typeface="Arial" charset="0"/>
                <a:ea typeface="ＭＳ Ｐゴシック" pitchFamily="50" charset="-128"/>
                <a:cs typeface="+mn-cs"/>
              </a:rPr>
              <a:t>CI/CD</a:t>
            </a:r>
            <a:r>
              <a:rPr kumimoji="1" lang="ja-JP" altLang="en-US" sz="1200" b="0" kern="1200" dirty="0">
                <a:solidFill>
                  <a:schemeClr val="tx1"/>
                </a:solidFill>
                <a:effectLst/>
                <a:latin typeface="Arial" charset="0"/>
                <a:ea typeface="ＭＳ Ｐゴシック" pitchFamily="50" charset="-128"/>
                <a:cs typeface="+mn-cs"/>
              </a:rPr>
              <a:t>の概要に</a:t>
            </a:r>
            <a:r>
              <a:rPr kumimoji="1" lang="ja-JP" altLang="en-US" sz="1200" b="0" kern="1200" dirty="0" smtClean="0">
                <a:solidFill>
                  <a:schemeClr val="tx1"/>
                </a:solidFill>
                <a:effectLst/>
                <a:latin typeface="Arial" charset="0"/>
                <a:ea typeface="ＭＳ Ｐゴシック" pitchFamily="50" charset="-128"/>
                <a:cs typeface="+mn-cs"/>
              </a:rPr>
              <a:t>ついて簡単に説明します。</a:t>
            </a:r>
            <a:endParaRPr kumimoji="1" lang="en-US" altLang="ja-JP" sz="1200" b="0" kern="1200" dirty="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次に</a:t>
            </a:r>
            <a:r>
              <a:rPr kumimoji="1" lang="ja-JP" altLang="en-US" sz="1200" b="0" kern="1200" dirty="0" smtClean="0">
                <a:solidFill>
                  <a:schemeClr val="tx1"/>
                </a:solidFill>
                <a:effectLst/>
                <a:latin typeface="Arial" charset="0"/>
                <a:ea typeface="ＭＳ Ｐゴシック" pitchFamily="50" charset="-128"/>
                <a:cs typeface="+mn-cs"/>
              </a:rPr>
              <a:t>、デモパート</a:t>
            </a:r>
            <a:r>
              <a:rPr kumimoji="1" lang="ja-JP" altLang="en-US" sz="1200" b="0" kern="1200" dirty="0">
                <a:solidFill>
                  <a:schemeClr val="tx1"/>
                </a:solidFill>
                <a:effectLst/>
                <a:latin typeface="Arial" charset="0"/>
                <a:ea typeface="ＭＳ Ｐゴシック" pitchFamily="50" charset="-128"/>
                <a:cs typeface="+mn-cs"/>
              </a:rPr>
              <a:t>で、実際のツールを動かしながら、「こんなもんか」というの</a:t>
            </a:r>
            <a:r>
              <a:rPr kumimoji="1" lang="ja-JP" altLang="en-US" sz="1200" b="0" kern="1200" dirty="0" smtClean="0">
                <a:solidFill>
                  <a:schemeClr val="tx1"/>
                </a:solidFill>
                <a:effectLst/>
                <a:latin typeface="Arial" charset="0"/>
                <a:ea typeface="ＭＳ Ｐゴシック" pitchFamily="50" charset="-128"/>
                <a:cs typeface="+mn-cs"/>
              </a:rPr>
              <a:t>を説明します</a:t>
            </a:r>
            <a:r>
              <a:rPr kumimoji="1" lang="ja-JP" altLang="en-US" sz="1200" b="0" kern="1200" dirty="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そのあと、</a:t>
            </a:r>
            <a:r>
              <a:rPr kumimoji="1" lang="en-US" altLang="ja-JP" sz="1200" b="0" kern="1200" dirty="0">
                <a:solidFill>
                  <a:schemeClr val="tx1"/>
                </a:solidFill>
                <a:effectLst/>
                <a:latin typeface="Arial" charset="0"/>
                <a:ea typeface="ＭＳ Ｐゴシック" pitchFamily="50" charset="-128"/>
                <a:cs typeface="+mn-cs"/>
              </a:rPr>
              <a:t>CI/CD</a:t>
            </a:r>
            <a:r>
              <a:rPr kumimoji="1" lang="ja-JP" altLang="en-US" sz="1200" b="0" kern="1200" dirty="0">
                <a:solidFill>
                  <a:schemeClr val="tx1"/>
                </a:solidFill>
                <a:effectLst/>
                <a:latin typeface="Arial" charset="0"/>
                <a:ea typeface="ＭＳ Ｐゴシック" pitchFamily="50" charset="-128"/>
                <a:cs typeface="+mn-cs"/>
              </a:rPr>
              <a:t>の構成要素について、一個一個順番に詳細を学習していきます。</a:t>
            </a:r>
            <a:endParaRPr kumimoji="1" lang="en-US" altLang="ja-JP" sz="1200" b="0" kern="1200" dirty="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なお、全体のツールや言語としては</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を使っていますが、これはあくまでサンプルです。</a:t>
            </a:r>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考え方や似たようなツールはほかの言語にもありますので、適宜読み替えていただければと思います。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14</a:t>
            </a:fld>
            <a:endParaRPr lang="en-US" altLang="ja-JP"/>
          </a:p>
        </p:txBody>
      </p:sp>
    </p:spTree>
    <p:extLst>
      <p:ext uri="{BB962C8B-B14F-4D97-AF65-F5344CB8AC3E}">
        <p14:creationId xmlns:p14="http://schemas.microsoft.com/office/powerpoint/2010/main" val="100771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ではイントロダクションパートを始めていきたいと思います。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16</a:t>
            </a:fld>
            <a:endParaRPr lang="en-US" altLang="ja-JP"/>
          </a:p>
        </p:txBody>
      </p:sp>
    </p:spTree>
    <p:extLst>
      <p:ext uri="{BB962C8B-B14F-4D97-AF65-F5344CB8AC3E}">
        <p14:creationId xmlns:p14="http://schemas.microsoft.com/office/powerpoint/2010/main" val="3627513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素早いリリースとフィードバック取得の必要性</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我々の顧客の状況</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最近の開発では、システムの要件が不明瞭な事が多い</a:t>
            </a:r>
          </a:p>
          <a:p>
            <a:r>
              <a:rPr kumimoji="1" lang="ja-JP" altLang="en-US" sz="1200" b="0" kern="1200" dirty="0">
                <a:solidFill>
                  <a:schemeClr val="tx1"/>
                </a:solidFill>
                <a:effectLst/>
                <a:latin typeface="Arial" charset="0"/>
                <a:ea typeface="ＭＳ Ｐゴシック" pitchFamily="50" charset="-128"/>
                <a:cs typeface="+mn-cs"/>
              </a:rPr>
              <a:t>    * </a:t>
            </a:r>
            <a:r>
              <a:rPr kumimoji="1" lang="en-US" altLang="ja-JP" sz="1200" b="0" kern="1200" dirty="0" err="1">
                <a:solidFill>
                  <a:schemeClr val="tx1"/>
                </a:solidFill>
                <a:effectLst/>
                <a:latin typeface="Arial" charset="0"/>
                <a:ea typeface="ＭＳ Ｐゴシック" pitchFamily="50" charset="-128"/>
                <a:cs typeface="+mn-cs"/>
              </a:rPr>
              <a:t>BtoC</a:t>
            </a:r>
            <a:r>
              <a:rPr kumimoji="1" lang="ja-JP" altLang="en-US" sz="1200" b="0" kern="1200" dirty="0">
                <a:solidFill>
                  <a:schemeClr val="tx1"/>
                </a:solidFill>
                <a:effectLst/>
                <a:latin typeface="Arial" charset="0"/>
                <a:ea typeface="ＭＳ Ｐゴシック" pitchFamily="50" charset="-128"/>
                <a:cs typeface="+mn-cs"/>
              </a:rPr>
              <a:t>のシステム場合、そもそも顧客要件が開発開始時点ではっきり分からない</a:t>
            </a:r>
          </a:p>
          <a:p>
            <a:r>
              <a:rPr kumimoji="1" lang="ja-JP" altLang="en-US" sz="1200" b="0" kern="1200" dirty="0">
                <a:solidFill>
                  <a:schemeClr val="tx1"/>
                </a:solidFill>
                <a:effectLst/>
                <a:latin typeface="Arial" charset="0"/>
                <a:ea typeface="ＭＳ Ｐゴシック" pitchFamily="50" charset="-128"/>
                <a:cs typeface="+mn-cs"/>
              </a:rPr>
              <a:t>    * 基幹システムにおいても、業務やシステムの複雑化に伴い、業務部門の要件を明確に洗い出すのが難しくなってきている</a:t>
            </a:r>
          </a:p>
          <a:p>
            <a:r>
              <a:rPr kumimoji="1" lang="ja-JP" altLang="en-US" sz="1200" b="0" kern="1200" dirty="0">
                <a:solidFill>
                  <a:schemeClr val="tx1"/>
                </a:solidFill>
                <a:effectLst/>
                <a:latin typeface="Arial" charset="0"/>
                <a:ea typeface="ＭＳ Ｐゴシック" pitchFamily="50" charset="-128"/>
                <a:cs typeface="+mn-cs"/>
              </a:rPr>
              <a:t>* この為、下記のような開発スタイルが増えてきている</a:t>
            </a:r>
          </a:p>
          <a:p>
            <a:r>
              <a:rPr kumimoji="1" lang="ja-JP" altLang="en-US" sz="1200" b="0" kern="1200" dirty="0">
                <a:solidFill>
                  <a:schemeClr val="tx1"/>
                </a:solidFill>
                <a:effectLst/>
                <a:latin typeface="Arial" charset="0"/>
                <a:ea typeface="ＭＳ Ｐゴシック" pitchFamily="50" charset="-128"/>
                <a:cs typeface="+mn-cs"/>
              </a:rPr>
              <a:t>    * 短い期間で必要最低限の機能を開発し、即座にリリースする</a:t>
            </a:r>
          </a:p>
          <a:p>
            <a:r>
              <a:rPr kumimoji="1" lang="ja-JP" altLang="en-US" sz="1200" b="0" kern="1200" dirty="0">
                <a:solidFill>
                  <a:schemeClr val="tx1"/>
                </a:solidFill>
                <a:effectLst/>
                <a:latin typeface="Arial" charset="0"/>
                <a:ea typeface="ＭＳ Ｐゴシック" pitchFamily="50" charset="-128"/>
                <a:cs typeface="+mn-cs"/>
              </a:rPr>
              <a:t>    * 上記を実際に使ってもらい、新たに上がってきたフィードバックを反映し</a:t>
            </a:r>
            <a:r>
              <a:rPr kumimoji="1" lang="ja-JP" altLang="en-US" sz="1200" b="0" kern="1200" dirty="0" smtClean="0">
                <a:solidFill>
                  <a:schemeClr val="tx1"/>
                </a:solidFill>
                <a:effectLst/>
                <a:latin typeface="Arial" charset="0"/>
                <a:ea typeface="ＭＳ Ｐゴシック" pitchFamily="50" charset="-128"/>
                <a:cs typeface="+mn-cs"/>
              </a:rPr>
              <a:t>、継続的にエンハンスしていく</a:t>
            </a: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 上記のような開発を実現するにあたり、以下がマストとなる</a:t>
            </a: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開発者を煩雑なルーチンワークから解放し、コア部分の「開発」にのみ専念させる</a:t>
            </a:r>
          </a:p>
          <a:p>
            <a:r>
              <a:rPr kumimoji="1" lang="ja-JP" altLang="en-US" sz="1200" b="0" kern="1200" dirty="0">
                <a:solidFill>
                  <a:schemeClr val="tx1"/>
                </a:solidFill>
                <a:effectLst/>
                <a:latin typeface="Arial" charset="0"/>
                <a:ea typeface="ＭＳ Ｐゴシック" pitchFamily="50" charset="-128"/>
                <a:cs typeface="+mn-cs"/>
              </a:rPr>
              <a:t>* 一度作ったシステムを壊さずに、機能改版する</a:t>
            </a:r>
          </a:p>
          <a:p>
            <a:r>
              <a:rPr kumimoji="1" lang="ja-JP" altLang="en-US" sz="1200" b="0" kern="1200" dirty="0">
                <a:solidFill>
                  <a:schemeClr val="tx1"/>
                </a:solidFill>
                <a:effectLst/>
                <a:latin typeface="Arial" charset="0"/>
                <a:ea typeface="ＭＳ Ｐゴシック" pitchFamily="50" charset="-128"/>
                <a:cs typeface="+mn-cs"/>
              </a:rPr>
              <a:t>* 「リファクタリング」をしやすい状態にする</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20</a:t>
            </a:fld>
            <a:endParaRPr lang="en-US" altLang="ja-JP"/>
          </a:p>
        </p:txBody>
      </p:sp>
    </p:spTree>
    <p:extLst>
      <p:ext uri="{BB962C8B-B14F-4D97-AF65-F5344CB8AC3E}">
        <p14:creationId xmlns:p14="http://schemas.microsoft.com/office/powerpoint/2010/main" val="2644219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 これらを実現するために、「自動化」がキーポイントになる</a:t>
            </a:r>
          </a:p>
          <a:p>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色んなフェーズを「</a:t>
            </a:r>
            <a:r>
              <a:rPr kumimoji="1" lang="ja-JP" altLang="en-US" sz="1200" b="0" kern="1200" dirty="0">
                <a:solidFill>
                  <a:schemeClr val="tx1"/>
                </a:solidFill>
                <a:effectLst/>
                <a:latin typeface="Arial" charset="0"/>
                <a:ea typeface="ＭＳ Ｐゴシック" pitchFamily="50" charset="-128"/>
                <a:cs typeface="+mn-cs"/>
              </a:rPr>
              <a:t>自動化」して、「繰り返す」ことで、実現する</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21</a:t>
            </a:fld>
            <a:endParaRPr lang="en-US" altLang="ja-JP"/>
          </a:p>
        </p:txBody>
      </p:sp>
    </p:spTree>
    <p:extLst>
      <p:ext uri="{BB962C8B-B14F-4D97-AF65-F5344CB8AC3E}">
        <p14:creationId xmlns:p14="http://schemas.microsoft.com/office/powerpoint/2010/main" val="27159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でも「自動化」をやるのは色々しんどい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関連するツール群が多岐にわたるため、様々な課題が発生する</a:t>
            </a:r>
          </a:p>
          <a:p>
            <a:r>
              <a:rPr kumimoji="1" lang="ja-JP" altLang="en-US" sz="1200" b="0" kern="1200" dirty="0">
                <a:solidFill>
                  <a:schemeClr val="tx1"/>
                </a:solidFill>
                <a:effectLst/>
                <a:latin typeface="Arial" charset="0"/>
                <a:ea typeface="ＭＳ Ｐゴシック" pitchFamily="50" charset="-128"/>
                <a:cs typeface="+mn-cs"/>
              </a:rPr>
              <a:t>    * 適切なツールを調査</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選定するのに時間がかかる</a:t>
            </a:r>
          </a:p>
          <a:p>
            <a:r>
              <a:rPr kumimoji="1" lang="ja-JP" altLang="en-US" sz="1200" b="0" kern="1200" dirty="0">
                <a:solidFill>
                  <a:schemeClr val="tx1"/>
                </a:solidFill>
                <a:effectLst/>
                <a:latin typeface="Arial" charset="0"/>
                <a:ea typeface="ＭＳ Ｐゴシック" pitchFamily="50" charset="-128"/>
                <a:cs typeface="+mn-cs"/>
              </a:rPr>
              <a:t>    * 各種のツールを連携させるための調査</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設定に時間がかかる</a:t>
            </a:r>
          </a:p>
          <a:p>
            <a:r>
              <a:rPr kumimoji="1" lang="ja-JP" altLang="en-US" sz="1200" b="0" kern="1200" dirty="0">
                <a:solidFill>
                  <a:schemeClr val="tx1"/>
                </a:solidFill>
                <a:effectLst/>
                <a:latin typeface="Arial" charset="0"/>
                <a:ea typeface="ＭＳ Ｐゴシック" pitchFamily="50" charset="-128"/>
                <a:cs typeface="+mn-cs"/>
              </a:rPr>
              <a:t>    * 各種のツールそれぞれについて習熟し、適切な運用をするのに時間がかかる</a:t>
            </a:r>
          </a:p>
          <a:p>
            <a:r>
              <a:rPr kumimoji="1" lang="ja-JP" altLang="en-US" sz="1200" b="0" kern="1200" dirty="0">
                <a:solidFill>
                  <a:schemeClr val="tx1"/>
                </a:solidFill>
                <a:effectLst/>
                <a:latin typeface="Arial" charset="0"/>
                <a:ea typeface="ＭＳ Ｐゴシック" pitchFamily="50" charset="-128"/>
                <a:cs typeface="+mn-cs"/>
              </a:rPr>
              <a:t>* 各種のツールの更新速度が速すぎて目他を離すとすぐに置いて行かれる</a:t>
            </a:r>
          </a:p>
          <a:p>
            <a:r>
              <a:rPr kumimoji="1" lang="ja-JP" altLang="en-US" sz="1200" b="0" kern="1200" dirty="0">
                <a:solidFill>
                  <a:schemeClr val="tx1"/>
                </a:solidFill>
                <a:effectLst/>
                <a:latin typeface="Arial" charset="0"/>
                <a:ea typeface="ＭＳ Ｐゴシック" pitchFamily="50" charset="-128"/>
                <a:cs typeface="+mn-cs"/>
              </a:rPr>
              <a:t>    * ツールを一個更新すると、芋づるでのツールが動かなくなったりする</a:t>
            </a:r>
          </a:p>
          <a:p>
            <a:r>
              <a:rPr kumimoji="1" lang="ja-JP" altLang="en-US" sz="1200" b="0" kern="1200" dirty="0">
                <a:solidFill>
                  <a:schemeClr val="tx1"/>
                </a:solidFill>
                <a:effectLst/>
                <a:latin typeface="Arial" charset="0"/>
                <a:ea typeface="ＭＳ Ｐゴシック" pitchFamily="50" charset="-128"/>
                <a:cs typeface="+mn-cs"/>
              </a:rPr>
              <a:t>* 詳しい奴が片手間で運用できるような状態ではない</a:t>
            </a:r>
          </a:p>
          <a:p>
            <a:r>
              <a:rPr kumimoji="1" lang="ja-JP" altLang="en-US" sz="1200" b="0" kern="1200" dirty="0">
                <a:solidFill>
                  <a:schemeClr val="tx1"/>
                </a:solidFill>
                <a:effectLst/>
                <a:latin typeface="Arial" charset="0"/>
                <a:ea typeface="ＭＳ Ｐゴシック" pitchFamily="50" charset="-128"/>
                <a:cs typeface="+mn-cs"/>
              </a:rPr>
              <a:t>    * 従来はちょっと詳しい奴が、片手間で</a:t>
            </a:r>
            <a:r>
              <a:rPr kumimoji="1" lang="en-US" altLang="ja-JP" sz="1200" b="0" kern="1200" dirty="0">
                <a:solidFill>
                  <a:schemeClr val="tx1"/>
                </a:solidFill>
                <a:effectLst/>
                <a:latin typeface="Arial" charset="0"/>
                <a:ea typeface="ＭＳ Ｐゴシック" pitchFamily="50" charset="-128"/>
                <a:cs typeface="+mn-cs"/>
              </a:rPr>
              <a:t>Subversion</a:t>
            </a:r>
            <a:r>
              <a:rPr kumimoji="1" lang="ja-JP" altLang="en-US" sz="1200" b="0" kern="1200" dirty="0">
                <a:solidFill>
                  <a:schemeClr val="tx1"/>
                </a:solidFill>
                <a:effectLst/>
                <a:latin typeface="Arial" charset="0"/>
                <a:ea typeface="ＭＳ Ｐゴシック" pitchFamily="50" charset="-128"/>
                <a:cs typeface="+mn-cs"/>
              </a:rPr>
              <a:t>の運用をやっていたりした</a:t>
            </a:r>
          </a:p>
          <a:p>
            <a:r>
              <a:rPr kumimoji="1" lang="ja-JP" altLang="en-US" sz="1200" b="0" kern="1200" dirty="0">
                <a:solidFill>
                  <a:schemeClr val="tx1"/>
                </a:solidFill>
                <a:effectLst/>
                <a:latin typeface="Arial" charset="0"/>
                <a:ea typeface="ＭＳ Ｐゴシック" pitchFamily="50" charset="-128"/>
                <a:cs typeface="+mn-cs"/>
              </a:rPr>
              <a:t>    * が、上記のような状態の為、専門的な知識や、それなりのコストをかけないとちゃんとやれない</a:t>
            </a:r>
          </a:p>
          <a:p>
            <a:r>
              <a:rPr kumimoji="1" lang="ja-JP" altLang="en-US" sz="1200" b="0" kern="1200" dirty="0">
                <a:solidFill>
                  <a:schemeClr val="tx1"/>
                </a:solidFill>
                <a:effectLst/>
                <a:latin typeface="Arial" charset="0"/>
                <a:ea typeface="ＭＳ Ｐゴシック" pitchFamily="50" charset="-128"/>
                <a:cs typeface="+mn-cs"/>
              </a:rPr>
              <a:t>* そんなも</a:t>
            </a:r>
            <a:r>
              <a:rPr kumimoji="1" lang="ja-JP" altLang="en-US" sz="1200" b="0" kern="1200" dirty="0" err="1">
                <a:solidFill>
                  <a:schemeClr val="tx1"/>
                </a:solidFill>
                <a:effectLst/>
                <a:latin typeface="Arial" charset="0"/>
                <a:ea typeface="ＭＳ Ｐゴシック" pitchFamily="50" charset="-128"/>
                <a:cs typeface="+mn-cs"/>
              </a:rPr>
              <a:t>ろもろを解</a:t>
            </a:r>
            <a:r>
              <a:rPr kumimoji="1" lang="ja-JP" altLang="en-US" sz="1200" b="0" kern="1200" dirty="0">
                <a:solidFill>
                  <a:schemeClr val="tx1"/>
                </a:solidFill>
                <a:effectLst/>
                <a:latin typeface="Arial" charset="0"/>
                <a:ea typeface="ＭＳ Ｐゴシック" pitchFamily="50" charset="-128"/>
                <a:cs typeface="+mn-cs"/>
              </a:rPr>
              <a:t>決するのが</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っ＞</a:t>
            </a:r>
            <a:r>
              <a:rPr kumimoji="1" lang="en-US" altLang="ja-JP" sz="1200" b="0" kern="1200" dirty="0" err="1">
                <a:solidFill>
                  <a:schemeClr val="tx1"/>
                </a:solidFill>
                <a:effectLst/>
                <a:latin typeface="Arial" charset="0"/>
                <a:ea typeface="ＭＳ Ｐゴシック" pitchFamily="50" charset="-128"/>
                <a:cs typeface="+mn-cs"/>
              </a:rPr>
              <a:t>DADock</a:t>
            </a:r>
            <a:r>
              <a:rPr kumimoji="1" lang="en-US" altLang="ja-JP" sz="1200" b="0" kern="1200" dirty="0">
                <a:solidFill>
                  <a:schemeClr val="tx1"/>
                </a:solidFill>
                <a:effectLst/>
                <a:latin typeface="Arial" charset="0"/>
                <a:ea typeface="ＭＳ Ｐゴシック" pitchFamily="50" charset="-128"/>
                <a:cs typeface="+mn-cs"/>
              </a:rPr>
              <a:t> + DevOps</a:t>
            </a:r>
            <a:r>
              <a:rPr kumimoji="1" lang="ja-JP" altLang="en-US" sz="1200" b="0" kern="1200" dirty="0">
                <a:solidFill>
                  <a:schemeClr val="tx1"/>
                </a:solidFill>
                <a:effectLst/>
                <a:latin typeface="Arial" charset="0"/>
                <a:ea typeface="ＭＳ Ｐゴシック" pitchFamily="50" charset="-128"/>
                <a:cs typeface="+mn-cs"/>
              </a:rPr>
              <a:t>実践リファレンス</a:t>
            </a:r>
          </a:p>
          <a:p>
            <a:r>
              <a:rPr kumimoji="1" lang="en-US" altLang="ja-JP" dirty="0"/>
              <a:t> </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22</a:t>
            </a:fld>
            <a:endParaRPr lang="en-US" altLang="ja-JP"/>
          </a:p>
        </p:txBody>
      </p:sp>
    </p:spTree>
    <p:extLst>
      <p:ext uri="{BB962C8B-B14F-4D97-AF65-F5344CB8AC3E}">
        <p14:creationId xmlns:p14="http://schemas.microsoft.com/office/powerpoint/2010/main" val="321743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開発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運用の「自動化」を行う為に必要な各種の便利ツール</a:t>
            </a:r>
            <a:r>
              <a:rPr kumimoji="1" lang="en-US" altLang="ja-JP" sz="1200" b="0" kern="1200" dirty="0">
                <a:solidFill>
                  <a:schemeClr val="tx1"/>
                </a:solidFill>
                <a:effectLst/>
                <a:latin typeface="Arial" charset="0"/>
                <a:ea typeface="ＭＳ Ｐゴシック" pitchFamily="50" charset="-128"/>
                <a:cs typeface="+mn-cs"/>
              </a:rPr>
              <a:t>(OSS)</a:t>
            </a:r>
            <a:r>
              <a:rPr kumimoji="1" lang="ja-JP" altLang="en-US" sz="1200" b="0" kern="1200" dirty="0">
                <a:solidFill>
                  <a:schemeClr val="tx1"/>
                </a:solidFill>
                <a:effectLst/>
                <a:latin typeface="Arial" charset="0"/>
                <a:ea typeface="ＭＳ Ｐゴシック" pitchFamily="50" charset="-128"/>
                <a:cs typeface="+mn-cs"/>
              </a:rPr>
              <a:t>を選定</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結合した統合開発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運用環境</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いつもの概要の絵</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すぐ使える</a:t>
            </a:r>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ぽちっとインストールで</a:t>
            </a:r>
            <a:r>
              <a:rPr kumimoji="1" lang="en-US" altLang="ja-JP" sz="1200" b="0" kern="1200" dirty="0">
                <a:solidFill>
                  <a:schemeClr val="tx1"/>
                </a:solidFill>
                <a:effectLst/>
                <a:latin typeface="Arial" charset="0"/>
                <a:ea typeface="ＭＳ Ｐゴシック" pitchFamily="50" charset="-128"/>
                <a:cs typeface="+mn-cs"/>
              </a:rPr>
              <a:t>OK</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アップデートも</a:t>
            </a:r>
            <a:r>
              <a:rPr kumimoji="1" lang="ja-JP" altLang="en-US" sz="1200" b="0" kern="1200" dirty="0" err="1">
                <a:solidFill>
                  <a:schemeClr val="tx1"/>
                </a:solidFill>
                <a:effectLst/>
                <a:latin typeface="Arial" charset="0"/>
                <a:ea typeface="ＭＳ Ｐゴシック" pitchFamily="50" charset="-128"/>
                <a:cs typeface="+mn-cs"/>
              </a:rPr>
              <a:t>ぽ</a:t>
            </a:r>
            <a:r>
              <a:rPr kumimoji="1" lang="ja-JP" altLang="en-US" sz="1200" b="0" kern="1200" dirty="0">
                <a:solidFill>
                  <a:schemeClr val="tx1"/>
                </a:solidFill>
                <a:effectLst/>
                <a:latin typeface="Arial" charset="0"/>
                <a:ea typeface="ＭＳ Ｐゴシック" pitchFamily="50" charset="-128"/>
                <a:cs typeface="+mn-cs"/>
              </a:rPr>
              <a:t>ちっと一発</a:t>
            </a:r>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マニュアルもいっぱい</a:t>
            </a:r>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安心</a:t>
            </a:r>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 デファクト</a:t>
            </a:r>
            <a:r>
              <a:rPr kumimoji="1" lang="en-US" altLang="ja-JP" sz="1200" b="0" kern="1200" dirty="0">
                <a:solidFill>
                  <a:schemeClr val="tx1"/>
                </a:solidFill>
                <a:effectLst/>
                <a:latin typeface="Arial" charset="0"/>
                <a:ea typeface="ＭＳ Ｐゴシック" pitchFamily="50" charset="-128"/>
                <a:cs typeface="+mn-cs"/>
              </a:rPr>
              <a:t>OSS</a:t>
            </a:r>
            <a:r>
              <a:rPr kumimoji="1" lang="ja-JP" altLang="en-US" sz="1200" b="0" kern="1200" dirty="0">
                <a:solidFill>
                  <a:schemeClr val="tx1"/>
                </a:solidFill>
                <a:effectLst/>
                <a:latin typeface="Arial" charset="0"/>
                <a:ea typeface="ＭＳ Ｐゴシック" pitchFamily="50" charset="-128"/>
                <a:cs typeface="+mn-cs"/>
              </a:rPr>
              <a:t>の集合体なので安心</a:t>
            </a:r>
          </a:p>
          <a:p>
            <a:r>
              <a:rPr kumimoji="1" lang="ja-JP" altLang="en-US" sz="1200" b="0" kern="1200" dirty="0">
                <a:solidFill>
                  <a:schemeClr val="tx1"/>
                </a:solidFill>
                <a:effectLst/>
                <a:latin typeface="Arial" charset="0"/>
                <a:ea typeface="ＭＳ Ｐゴシック" pitchFamily="50" charset="-128"/>
                <a:cs typeface="+mn-cs"/>
              </a:rPr>
              <a:t>    * サポートもあるでよ</a:t>
            </a:r>
            <a:r>
              <a:rPr kumimoji="1" lang="en-US" altLang="ja-JP" sz="1200" b="0" kern="1200" dirty="0">
                <a:solidFill>
                  <a:schemeClr val="tx1"/>
                </a:solidFill>
                <a:effectLst/>
                <a:latin typeface="Arial" charset="0"/>
                <a:ea typeface="ＭＳ Ｐゴシック" pitchFamily="50" charset="-128"/>
                <a:cs typeface="+mn-cs"/>
              </a:rPr>
              <a:t>(India GDC)</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どこでも使える</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言語</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プラットフォームフリー</a:t>
            </a:r>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WF</a:t>
            </a:r>
            <a:r>
              <a:rPr kumimoji="1" lang="ja-JP" altLang="en-US" sz="1200" b="0" kern="1200" dirty="0">
                <a:solidFill>
                  <a:schemeClr val="tx1"/>
                </a:solidFill>
                <a:effectLst/>
                <a:latin typeface="Arial" charset="0"/>
                <a:ea typeface="ＭＳ Ｐゴシック" pitchFamily="50" charset="-128"/>
                <a:cs typeface="+mn-cs"/>
              </a:rPr>
              <a:t>でもアジャイルでも使える</a:t>
            </a:r>
          </a:p>
          <a:p>
            <a:r>
              <a:rPr kumimoji="1" lang="ja-JP" altLang="en-US" sz="1200" b="0" kern="1200" dirty="0">
                <a:solidFill>
                  <a:schemeClr val="tx1"/>
                </a:solidFill>
                <a:effectLst/>
                <a:latin typeface="Arial" charset="0"/>
                <a:ea typeface="ＭＳ Ｐゴシック" pitchFamily="50" charset="-128"/>
                <a:cs typeface="+mn-cs"/>
              </a:rPr>
              <a:t>* キーワードは自動化！自動化！自動化！</a:t>
            </a:r>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実践ノウハウもあるぜ！</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後述</a:t>
            </a:r>
            <a:r>
              <a:rPr kumimoji="1" lang="en-US" altLang="ja-JP" sz="1200" b="0" kern="1200" dirty="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24</a:t>
            </a:fld>
            <a:endParaRPr lang="en-US" altLang="ja-JP"/>
          </a:p>
        </p:txBody>
      </p:sp>
    </p:spTree>
    <p:extLst>
      <p:ext uri="{BB962C8B-B14F-4D97-AF65-F5344CB8AC3E}">
        <p14:creationId xmlns:p14="http://schemas.microsoft.com/office/powerpoint/2010/main" val="146731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25</a:t>
            </a:fld>
            <a:endParaRPr lang="en-US" altLang="ja-JP"/>
          </a:p>
        </p:txBody>
      </p:sp>
    </p:spTree>
    <p:extLst>
      <p:ext uri="{BB962C8B-B14F-4D97-AF65-F5344CB8AC3E}">
        <p14:creationId xmlns:p14="http://schemas.microsoft.com/office/powerpoint/2010/main" val="3447356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26</a:t>
            </a:fld>
            <a:endParaRPr lang="en-US" altLang="ja-JP"/>
          </a:p>
        </p:txBody>
      </p:sp>
    </p:spTree>
    <p:extLst>
      <p:ext uri="{BB962C8B-B14F-4D97-AF65-F5344CB8AC3E}">
        <p14:creationId xmlns:p14="http://schemas.microsoft.com/office/powerpoint/2010/main" val="4157374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27</a:t>
            </a:fld>
            <a:endParaRPr lang="en-US" altLang="ja-JP"/>
          </a:p>
        </p:txBody>
      </p:sp>
    </p:spTree>
    <p:extLst>
      <p:ext uri="{BB962C8B-B14F-4D97-AF65-F5344CB8AC3E}">
        <p14:creationId xmlns:p14="http://schemas.microsoft.com/office/powerpoint/2010/main" val="56319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b="1" kern="0" dirty="0">
                <a:latin typeface="Meiryo UI" panose="020B0604030504040204" pitchFamily="50" charset="-128"/>
                <a:ea typeface="Meiryo UI" panose="020B0604030504040204" pitchFamily="50" charset="-128"/>
              </a:rPr>
              <a:t>ポイント：変な人じゃないよ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a:t>
            </a:r>
            <a:r>
              <a:rPr kumimoji="1" lang="en-US" altLang="ja-JP" sz="1200" b="1" kern="0" dirty="0">
                <a:latin typeface="Meiryo UI" panose="020B0604030504040204" pitchFamily="50" charset="-128"/>
                <a:ea typeface="Meiryo UI" panose="020B0604030504040204" pitchFamily="50" charset="-128"/>
              </a:rPr>
              <a:t>FJ</a:t>
            </a:r>
            <a:r>
              <a:rPr kumimoji="1" lang="ja-JP" altLang="en-US" sz="1200" b="1" kern="0" dirty="0">
                <a:latin typeface="Meiryo UI" panose="020B0604030504040204" pitchFamily="50" charset="-128"/>
                <a:ea typeface="Meiryo UI" panose="020B0604030504040204" pitchFamily="50" charset="-128"/>
              </a:rPr>
              <a:t>グループの共通技術部門だよ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・お金巻き上げに来たわけじゃないんだ</a:t>
            </a:r>
            <a:endParaRPr kumimoji="1"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・色々強制して標準化しようって人でもないよ</a:t>
            </a:r>
            <a:endParaRPr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・バックエンドにたくさんの専門家がいるよ</a:t>
            </a:r>
            <a:endParaRPr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・ヘルプできればうれしいよ</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a:t>
            </a:fld>
            <a:endParaRPr lang="en-US" altLang="ja-JP"/>
          </a:p>
        </p:txBody>
      </p:sp>
    </p:spTree>
    <p:extLst>
      <p:ext uri="{BB962C8B-B14F-4D97-AF65-F5344CB8AC3E}">
        <p14:creationId xmlns:p14="http://schemas.microsoft.com/office/powerpoint/2010/main" val="3871292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 ツールだけ提供されてもしんどいですよね？</a:t>
            </a:r>
          </a:p>
          <a:p>
            <a:r>
              <a:rPr kumimoji="1" lang="ja-JP" altLang="en-US" sz="1200" b="0" kern="1200" dirty="0">
                <a:solidFill>
                  <a:schemeClr val="tx1"/>
                </a:solidFill>
                <a:effectLst/>
                <a:latin typeface="Arial" charset="0"/>
                <a:ea typeface="ＭＳ Ｐゴシック" pitchFamily="50" charset="-128"/>
                <a:cs typeface="+mn-cs"/>
              </a:rPr>
              <a:t>* そんなあなたに、実践的な知見をまとめあげた</a:t>
            </a:r>
            <a:r>
              <a:rPr kumimoji="1" lang="en-US" altLang="ja-JP" sz="1200" b="0" kern="1200" dirty="0">
                <a:solidFill>
                  <a:schemeClr val="tx1"/>
                </a:solidFill>
                <a:effectLst/>
                <a:latin typeface="Arial" charset="0"/>
                <a:ea typeface="ＭＳ Ｐゴシック" pitchFamily="50" charset="-128"/>
                <a:cs typeface="+mn-cs"/>
              </a:rPr>
              <a:t>DevOps</a:t>
            </a:r>
            <a:r>
              <a:rPr kumimoji="1" lang="ja-JP" altLang="en-US" sz="1200" b="0" kern="1200" dirty="0">
                <a:solidFill>
                  <a:schemeClr val="tx1"/>
                </a:solidFill>
                <a:effectLst/>
                <a:latin typeface="Arial" charset="0"/>
                <a:ea typeface="ＭＳ Ｐゴシック" pitchFamily="50" charset="-128"/>
                <a:cs typeface="+mn-cs"/>
              </a:rPr>
              <a:t>実践リファレンス！</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実践リファレンスのご紹介資料から持ってくる</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おしながき</a:t>
            </a:r>
          </a:p>
          <a:p>
            <a:r>
              <a:rPr kumimoji="1" lang="ja-JP" altLang="en-US" sz="1200" b="0" kern="1200" dirty="0">
                <a:solidFill>
                  <a:schemeClr val="tx1"/>
                </a:solidFill>
                <a:effectLst/>
                <a:latin typeface="Arial" charset="0"/>
                <a:ea typeface="ＭＳ Ｐゴシック" pitchFamily="50" charset="-128"/>
                <a:cs typeface="+mn-cs"/>
              </a:rPr>
              <a:t>* あれ</a:t>
            </a:r>
          </a:p>
          <a:p>
            <a:r>
              <a:rPr kumimoji="1" lang="ja-JP" altLang="en-US" sz="1200" b="0" kern="1200" dirty="0">
                <a:solidFill>
                  <a:schemeClr val="tx1"/>
                </a:solidFill>
                <a:effectLst/>
                <a:latin typeface="Arial" charset="0"/>
                <a:ea typeface="ＭＳ Ｐゴシック" pitchFamily="50" charset="-128"/>
                <a:cs typeface="+mn-cs"/>
              </a:rPr>
              <a:t>* これ</a:t>
            </a:r>
          </a:p>
          <a:p>
            <a:r>
              <a:rPr kumimoji="1" lang="ja-JP" altLang="en-US" sz="1200" b="0" kern="1200" dirty="0">
                <a:solidFill>
                  <a:schemeClr val="tx1"/>
                </a:solidFill>
                <a:effectLst/>
                <a:latin typeface="Arial" charset="0"/>
                <a:ea typeface="ＭＳ Ｐゴシック" pitchFamily="50" charset="-128"/>
                <a:cs typeface="+mn-cs"/>
              </a:rPr>
              <a:t>* それ</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28</a:t>
            </a:fld>
            <a:endParaRPr lang="en-US" altLang="ja-JP"/>
          </a:p>
        </p:txBody>
      </p:sp>
    </p:spTree>
    <p:extLst>
      <p:ext uri="{BB962C8B-B14F-4D97-AF65-F5344CB8AC3E}">
        <p14:creationId xmlns:p14="http://schemas.microsoft.com/office/powerpoint/2010/main" val="150147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コードレポジトリ</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ソースコードのバージョン管理を行うツールです。</a:t>
            </a:r>
          </a:p>
          <a:p>
            <a:r>
              <a:rPr kumimoji="1" lang="ja-JP" altLang="en-US" sz="1200" b="0" kern="1200" dirty="0">
                <a:solidFill>
                  <a:schemeClr val="tx1"/>
                </a:solidFill>
                <a:effectLst/>
                <a:latin typeface="Arial" charset="0"/>
                <a:ea typeface="ＭＳ Ｐゴシック" pitchFamily="50" charset="-128"/>
                <a:cs typeface="+mn-cs"/>
              </a:rPr>
              <a:t>後続の</a:t>
            </a:r>
            <a:r>
              <a:rPr kumimoji="1" lang="en-US" altLang="ja-JP" sz="1200" b="0" kern="1200" dirty="0">
                <a:solidFill>
                  <a:schemeClr val="tx1"/>
                </a:solidFill>
                <a:effectLst/>
                <a:latin typeface="Arial" charset="0"/>
                <a:ea typeface="ＭＳ Ｐゴシック" pitchFamily="50" charset="-128"/>
                <a:cs typeface="+mn-cs"/>
              </a:rPr>
              <a:t>Git</a:t>
            </a:r>
            <a:r>
              <a:rPr kumimoji="1" lang="ja-JP" altLang="en-US" sz="1200" b="0" kern="1200" dirty="0">
                <a:solidFill>
                  <a:schemeClr val="tx1"/>
                </a:solidFill>
                <a:effectLst/>
                <a:latin typeface="Arial" charset="0"/>
                <a:ea typeface="ＭＳ Ｐゴシック" pitchFamily="50" charset="-128"/>
                <a:cs typeface="+mn-cs"/>
              </a:rPr>
              <a:t>編で詳細を説明するため、本章では細かく説明しません</a:t>
            </a:r>
            <a:r>
              <a:rPr kumimoji="1" lang="ja-JP" altLang="en-US" sz="1200" b="0" kern="1200" dirty="0" smtClean="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30</a:t>
            </a:fld>
            <a:endParaRPr lang="en-US" altLang="ja-JP"/>
          </a:p>
        </p:txBody>
      </p:sp>
    </p:spTree>
    <p:extLst>
      <p:ext uri="{BB962C8B-B14F-4D97-AF65-F5344CB8AC3E}">
        <p14:creationId xmlns:p14="http://schemas.microsoft.com/office/powerpoint/2010/main" val="4223726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コードレポジトリ</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昨今</a:t>
            </a:r>
            <a:r>
              <a:rPr kumimoji="1" lang="ja-JP" altLang="en-US" sz="1200" b="0" kern="1200" dirty="0">
                <a:solidFill>
                  <a:schemeClr val="tx1"/>
                </a:solidFill>
                <a:effectLst/>
                <a:latin typeface="Arial" charset="0"/>
                <a:ea typeface="ＭＳ Ｐゴシック" pitchFamily="50" charset="-128"/>
                <a:cs typeface="+mn-cs"/>
              </a:rPr>
              <a:t>のモダンなツールでは、下記の様な機能を有するものが多いです。</a:t>
            </a:r>
          </a:p>
          <a:p>
            <a:r>
              <a:rPr kumimoji="1" lang="ja-JP" altLang="en-US" sz="1200" b="0" kern="1200" dirty="0">
                <a:solidFill>
                  <a:schemeClr val="tx1"/>
                </a:solidFill>
                <a:effectLst/>
                <a:latin typeface="Arial" charset="0"/>
                <a:ea typeface="ＭＳ Ｐゴシック" pitchFamily="50" charset="-128"/>
                <a:cs typeface="+mn-cs"/>
              </a:rPr>
              <a:t>* 柔軟なブランチ戦略</a:t>
            </a:r>
          </a:p>
          <a:p>
            <a:r>
              <a:rPr kumimoji="1" lang="ja-JP" altLang="en-US" sz="1200" b="0" kern="1200" dirty="0">
                <a:solidFill>
                  <a:schemeClr val="tx1"/>
                </a:solidFill>
                <a:effectLst/>
                <a:latin typeface="Arial" charset="0"/>
                <a:ea typeface="ＭＳ Ｐゴシック" pitchFamily="50" charset="-128"/>
                <a:cs typeface="+mn-cs"/>
              </a:rPr>
              <a:t>* 賢いマージ</a:t>
            </a:r>
          </a:p>
          <a:p>
            <a:r>
              <a:rPr kumimoji="1" lang="ja-JP" altLang="en-US" sz="1200" b="0" kern="1200" dirty="0">
                <a:solidFill>
                  <a:schemeClr val="tx1"/>
                </a:solidFill>
                <a:effectLst/>
                <a:latin typeface="Arial" charset="0"/>
                <a:ea typeface="ＭＳ Ｐゴシック" pitchFamily="50" charset="-128"/>
                <a:cs typeface="+mn-cs"/>
              </a:rPr>
              <a:t>* 分散開発</a:t>
            </a:r>
          </a:p>
          <a:p>
            <a:r>
              <a:rPr kumimoji="1" lang="ja-JP" altLang="en-US" sz="1200" b="0" kern="1200" dirty="0">
                <a:solidFill>
                  <a:schemeClr val="tx1"/>
                </a:solidFill>
                <a:effectLst/>
                <a:latin typeface="Arial" charset="0"/>
                <a:ea typeface="ＭＳ Ｐゴシック" pitchFamily="50" charset="-128"/>
                <a:cs typeface="+mn-cs"/>
              </a:rPr>
              <a:t>* オンラインコードレビュー</a:t>
            </a:r>
          </a:p>
          <a:p>
            <a:r>
              <a:rPr kumimoji="1" lang="ja-JP" altLang="en-US" sz="1200" b="0" kern="1200" dirty="0">
                <a:solidFill>
                  <a:schemeClr val="tx1"/>
                </a:solidFill>
                <a:effectLst/>
                <a:latin typeface="Arial" charset="0"/>
                <a:ea typeface="ＭＳ Ｐゴシック" pitchFamily="50" charset="-128"/>
                <a:cs typeface="+mn-cs"/>
              </a:rPr>
              <a:t>* 各種ツールとの連携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案件管理ツール、</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ツール、チャットツールなど</a:t>
            </a:r>
            <a:r>
              <a:rPr kumimoji="1" lang="en-US" altLang="ja-JP" sz="1200" b="0" kern="1200" dirty="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31</a:t>
            </a:fld>
            <a:endParaRPr lang="en-US" altLang="ja-JP"/>
          </a:p>
        </p:txBody>
      </p:sp>
    </p:spTree>
    <p:extLst>
      <p:ext uri="{BB962C8B-B14F-4D97-AF65-F5344CB8AC3E}">
        <p14:creationId xmlns:p14="http://schemas.microsoft.com/office/powerpoint/2010/main" val="2613787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案件</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チケット</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管理</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開発案件や、作業タスクを「チケット」という形で管理するためのツールです。</a:t>
            </a:r>
          </a:p>
          <a:p>
            <a:r>
              <a:rPr kumimoji="1" lang="ja-JP" altLang="en-US" sz="1200" b="0" kern="1200" dirty="0">
                <a:solidFill>
                  <a:schemeClr val="tx1"/>
                </a:solidFill>
                <a:effectLst/>
                <a:latin typeface="Arial" charset="0"/>
                <a:ea typeface="ＭＳ Ｐゴシック" pitchFamily="50" charset="-128"/>
                <a:cs typeface="+mn-cs"/>
              </a:rPr>
              <a:t>これによりタスクの進捗管理や、作業漏れの抑止、開発案件のトレースなどができます</a:t>
            </a:r>
          </a:p>
          <a:p>
            <a:r>
              <a:rPr kumimoji="1" lang="ja-JP" altLang="en-US" sz="1200" b="0" kern="1200" dirty="0">
                <a:solidFill>
                  <a:schemeClr val="tx1"/>
                </a:solidFill>
                <a:effectLst/>
                <a:latin typeface="Arial" charset="0"/>
                <a:ea typeface="ＭＳ Ｐゴシック" pitchFamily="50" charset="-128"/>
                <a:cs typeface="+mn-cs"/>
              </a:rPr>
              <a:t>本章では細かく説明しません。</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昨今のモダンなツールでは、下記の様な機能を有するものが多いです</a:t>
            </a:r>
          </a:p>
          <a:p>
            <a:r>
              <a:rPr kumimoji="1" lang="ja-JP" altLang="en-US" sz="1200" b="0" kern="1200" dirty="0" smtClean="0">
                <a:solidFill>
                  <a:schemeClr val="tx1"/>
                </a:solidFill>
                <a:effectLst/>
                <a:latin typeface="Arial" charset="0"/>
                <a:ea typeface="ＭＳ Ｐゴシック" pitchFamily="50" charset="-128"/>
                <a:cs typeface="+mn-cs"/>
              </a:rPr>
              <a:t>* チケットによる各種の案件管理</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案件管理、インシデント管理等</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チケットとソースコード修正履歴の紐付け（チケット管理システムとバージョン管理システムの連携により実現）</a:t>
            </a:r>
          </a:p>
          <a:p>
            <a:r>
              <a:rPr kumimoji="1" lang="ja-JP" altLang="en-US" sz="1200" b="0" kern="1200" dirty="0" smtClean="0">
                <a:solidFill>
                  <a:schemeClr val="tx1"/>
                </a:solidFill>
                <a:effectLst/>
                <a:latin typeface="Arial" charset="0"/>
                <a:ea typeface="ＭＳ Ｐゴシック" pitchFamily="50" charset="-128"/>
                <a:cs typeface="+mn-cs"/>
              </a:rPr>
              <a:t>    * 各チケット</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開発案件</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インシデント等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をソースコードのバージョンと紐付ける（相互リンクする）事で、</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 「このチケットのバグ改修のためにどのソースのどの行が修正されたのか」や、</a:t>
            </a:r>
          </a:p>
          <a:p>
            <a:r>
              <a:rPr kumimoji="1" lang="ja-JP" altLang="en-US" sz="1200" b="0" kern="1200" dirty="0">
                <a:solidFill>
                  <a:schemeClr val="tx1"/>
                </a:solidFill>
                <a:effectLst/>
                <a:latin typeface="Arial" charset="0"/>
                <a:ea typeface="ＭＳ Ｐゴシック" pitchFamily="50" charset="-128"/>
                <a:cs typeface="+mn-cs"/>
              </a:rPr>
              <a:t>    * 逆に「この行は何のために修正されたのか」といった調査が簡単に行えるようになります。</a:t>
            </a:r>
          </a:p>
          <a:p>
            <a:r>
              <a:rPr kumimoji="1" lang="ja-JP" altLang="en-US" sz="1200" b="0" kern="1200" dirty="0">
                <a:solidFill>
                  <a:schemeClr val="tx1"/>
                </a:solidFill>
                <a:effectLst/>
                <a:latin typeface="Arial" charset="0"/>
                <a:ea typeface="ＭＳ Ｐゴシック" pitchFamily="50" charset="-128"/>
                <a:cs typeface="+mn-cs"/>
              </a:rPr>
              <a:t>* チケット内のコメント欄を活用すれば、「どういう経緯でそういう修正が行われたのか？」といった、</a:t>
            </a:r>
          </a:p>
          <a:p>
            <a:r>
              <a:rPr kumimoji="1" lang="ja-JP" altLang="en-US" sz="1200" b="0" kern="1200" dirty="0">
                <a:solidFill>
                  <a:schemeClr val="tx1"/>
                </a:solidFill>
                <a:effectLst/>
                <a:latin typeface="Arial" charset="0"/>
                <a:ea typeface="ＭＳ Ｐゴシック" pitchFamily="50" charset="-128"/>
                <a:cs typeface="+mn-cs"/>
              </a:rPr>
              <a:t>    * 仕様書には残しづらい「開発当時の状況や事情」についても後から確認できます。</a:t>
            </a:r>
          </a:p>
          <a:p>
            <a:r>
              <a:rPr kumimoji="1" lang="ja-JP" altLang="en-US" sz="1200" b="0" kern="1200" dirty="0">
                <a:solidFill>
                  <a:schemeClr val="tx1"/>
                </a:solidFill>
                <a:effectLst/>
                <a:latin typeface="Arial" charset="0"/>
                <a:ea typeface="ＭＳ Ｐゴシック" pitchFamily="50" charset="-128"/>
                <a:cs typeface="+mn-cs"/>
              </a:rPr>
              <a:t>* かんばんボードによるタスク管理</a:t>
            </a:r>
          </a:p>
          <a:p>
            <a:r>
              <a:rPr kumimoji="1" lang="ja-JP" altLang="en-US" sz="1200" b="0" kern="1200" dirty="0">
                <a:solidFill>
                  <a:schemeClr val="tx1"/>
                </a:solidFill>
                <a:effectLst/>
                <a:latin typeface="Arial" charset="0"/>
                <a:ea typeface="ＭＳ Ｐゴシック" pitchFamily="50" charset="-128"/>
                <a:cs typeface="+mn-cs"/>
              </a:rPr>
              <a:t>* 各種ツールとの連携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コードレポジトリ、</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ツール、チャットツールなど</a:t>
            </a:r>
            <a:r>
              <a:rPr kumimoji="1" lang="en-US" altLang="ja-JP" sz="1200" b="0" kern="1200" dirty="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32</a:t>
            </a:fld>
            <a:endParaRPr lang="en-US" altLang="ja-JP"/>
          </a:p>
        </p:txBody>
      </p:sp>
    </p:spTree>
    <p:extLst>
      <p:ext uri="{BB962C8B-B14F-4D97-AF65-F5344CB8AC3E}">
        <p14:creationId xmlns:p14="http://schemas.microsoft.com/office/powerpoint/2010/main" val="269101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チャット基盤</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昨今のモダンな開発では、メンバー間のコミュニケーションに、チャットツールを使用する事がトレンドとなっています。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従来の会議やメールベースのやりとりでは実現が難しかった、下記の様なメリットが得られます。</a:t>
            </a:r>
          </a:p>
          <a:p>
            <a:r>
              <a:rPr kumimoji="1" lang="ja-JP" altLang="en-US" sz="1200" b="0" kern="1200" dirty="0">
                <a:solidFill>
                  <a:schemeClr val="tx1"/>
                </a:solidFill>
                <a:effectLst/>
                <a:latin typeface="Arial" charset="0"/>
                <a:ea typeface="ＭＳ Ｐゴシック" pitchFamily="50" charset="-128"/>
                <a:cs typeface="+mn-cs"/>
              </a:rPr>
              <a:t>* チーム間を横断した</a:t>
            </a:r>
            <a:r>
              <a:rPr kumimoji="1" lang="ja-JP" altLang="en-US" sz="1200" b="0" kern="1200" dirty="0" smtClean="0">
                <a:solidFill>
                  <a:schemeClr val="tx1"/>
                </a:solidFill>
                <a:effectLst/>
                <a:latin typeface="Arial" charset="0"/>
                <a:ea typeface="ＭＳ Ｐゴシック" pitchFamily="50" charset="-128"/>
                <a:cs typeface="+mn-cs"/>
              </a:rPr>
              <a:t>、オープンな情報</a:t>
            </a:r>
            <a:r>
              <a:rPr kumimoji="1" lang="ja-JP" altLang="en-US" sz="1200" b="0" kern="1200" dirty="0">
                <a:solidFill>
                  <a:schemeClr val="tx1"/>
                </a:solidFill>
                <a:effectLst/>
                <a:latin typeface="Arial" charset="0"/>
                <a:ea typeface="ＭＳ Ｐゴシック" pitchFamily="50" charset="-128"/>
                <a:cs typeface="+mn-cs"/>
              </a:rPr>
              <a:t>連携</a:t>
            </a:r>
          </a:p>
          <a:p>
            <a:r>
              <a:rPr kumimoji="1" lang="ja-JP" altLang="en-US" sz="1200" b="0" kern="1200" dirty="0">
                <a:solidFill>
                  <a:schemeClr val="tx1"/>
                </a:solidFill>
                <a:effectLst/>
                <a:latin typeface="Arial" charset="0"/>
                <a:ea typeface="ＭＳ Ｐゴシック" pitchFamily="50" charset="-128"/>
                <a:cs typeface="+mn-cs"/>
              </a:rPr>
              <a:t>    * 必要なメンバーに必要な情報を手軽に共有</a:t>
            </a:r>
          </a:p>
          <a:p>
            <a:r>
              <a:rPr kumimoji="1" lang="ja-JP" altLang="en-US" sz="1200" b="0" kern="1200" dirty="0">
                <a:solidFill>
                  <a:schemeClr val="tx1"/>
                </a:solidFill>
                <a:effectLst/>
                <a:latin typeface="Arial" charset="0"/>
                <a:ea typeface="ＭＳ Ｐゴシック" pitchFamily="50" charset="-128"/>
                <a:cs typeface="+mn-cs"/>
              </a:rPr>
              <a:t>    * トップダウンの組織間連携では得られない、担当者の生々しい情報を共有</a:t>
            </a:r>
          </a:p>
          <a:p>
            <a:r>
              <a:rPr kumimoji="1" lang="ja-JP" altLang="en-US" sz="1200" b="0" kern="1200" dirty="0">
                <a:solidFill>
                  <a:schemeClr val="tx1"/>
                </a:solidFill>
                <a:effectLst/>
                <a:latin typeface="Arial" charset="0"/>
                <a:ea typeface="ＭＳ Ｐゴシック" pitchFamily="50" charset="-128"/>
                <a:cs typeface="+mn-cs"/>
              </a:rPr>
              <a:t>* 非同期なコミュニケーション</a:t>
            </a:r>
          </a:p>
          <a:p>
            <a:r>
              <a:rPr kumimoji="1" lang="ja-JP" altLang="en-US" sz="1200" b="0" kern="1200" dirty="0">
                <a:solidFill>
                  <a:schemeClr val="tx1"/>
                </a:solidFill>
                <a:effectLst/>
                <a:latin typeface="Arial" charset="0"/>
                <a:ea typeface="ＭＳ Ｐゴシック" pitchFamily="50" charset="-128"/>
                <a:cs typeface="+mn-cs"/>
              </a:rPr>
              <a:t>    * 複数のメンバーを直接拘束しなくても、「都合がいい時に」確認</a:t>
            </a:r>
          </a:p>
          <a:p>
            <a:r>
              <a:rPr kumimoji="1" lang="ja-JP" altLang="en-US" sz="1200" b="0" kern="1200" dirty="0">
                <a:solidFill>
                  <a:schemeClr val="tx1"/>
                </a:solidFill>
                <a:effectLst/>
                <a:latin typeface="Arial" charset="0"/>
                <a:ea typeface="ＭＳ Ｐゴシック" pitchFamily="50" charset="-128"/>
                <a:cs typeface="+mn-cs"/>
              </a:rPr>
              <a:t>* 各種ツールと連携した迅速な通知</a:t>
            </a:r>
          </a:p>
          <a:p>
            <a:r>
              <a:rPr kumimoji="1" lang="ja-JP" altLang="en-US" sz="1200" b="0" kern="1200" dirty="0">
                <a:solidFill>
                  <a:schemeClr val="tx1"/>
                </a:solidFill>
                <a:effectLst/>
                <a:latin typeface="Arial" charset="0"/>
                <a:ea typeface="ＭＳ Ｐゴシック" pitchFamily="50" charset="-128"/>
                <a:cs typeface="+mn-cs"/>
              </a:rPr>
              <a:t>    * ソースがコミットされたら通知、とか</a:t>
            </a:r>
          </a:p>
          <a:p>
            <a:r>
              <a:rPr kumimoji="1" lang="ja-JP" altLang="en-US" sz="1200" b="0" kern="1200" dirty="0">
                <a:solidFill>
                  <a:schemeClr val="tx1"/>
                </a:solidFill>
                <a:effectLst/>
                <a:latin typeface="Arial" charset="0"/>
                <a:ea typeface="ＭＳ Ｐゴシック" pitchFamily="50" charset="-128"/>
                <a:cs typeface="+mn-cs"/>
              </a:rPr>
              <a:t>    * 自分のチケットが更新されたら通知、とか</a:t>
            </a:r>
          </a:p>
          <a:p>
            <a:r>
              <a:rPr kumimoji="1" lang="ja-JP" altLang="en-US" sz="1200" b="0" kern="1200" dirty="0">
                <a:solidFill>
                  <a:schemeClr val="tx1"/>
                </a:solidFill>
                <a:effectLst/>
                <a:latin typeface="Arial" charset="0"/>
                <a:ea typeface="ＭＳ Ｐゴシック" pitchFamily="50" charset="-128"/>
                <a:cs typeface="+mn-cs"/>
              </a:rPr>
              <a:t>    * 自動ビルド</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テストが失敗したら通知、とか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33</a:t>
            </a:fld>
            <a:endParaRPr lang="en-US" altLang="ja-JP"/>
          </a:p>
        </p:txBody>
      </p:sp>
    </p:spTree>
    <p:extLst>
      <p:ext uri="{BB962C8B-B14F-4D97-AF65-F5344CB8AC3E}">
        <p14:creationId xmlns:p14="http://schemas.microsoft.com/office/powerpoint/2010/main" val="3514310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とは</a:t>
            </a:r>
            <a:r>
              <a:rPr kumimoji="1" lang="en-US" altLang="ja-JP" sz="1200" b="1" kern="1200" dirty="0" smtClean="0">
                <a:solidFill>
                  <a:schemeClr val="tx1"/>
                </a:solidFill>
                <a:effectLst/>
                <a:latin typeface="Arial" charset="0"/>
                <a:ea typeface="ＭＳ Ｐゴシック" pitchFamily="50" charset="-128"/>
                <a:cs typeface="+mn-cs"/>
              </a:rPr>
              <a:t>(Wikipedia</a:t>
            </a:r>
            <a:r>
              <a:rPr kumimoji="1" lang="ja-JP" altLang="en-US" sz="1200" b="1" kern="1200" dirty="0" smtClean="0">
                <a:solidFill>
                  <a:schemeClr val="tx1"/>
                </a:solidFill>
                <a:effectLst/>
                <a:latin typeface="Arial" charset="0"/>
                <a:ea typeface="ＭＳ Ｐゴシック" pitchFamily="50" charset="-128"/>
                <a:cs typeface="+mn-cs"/>
              </a:rPr>
              <a:t>の定義</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継続的インテグレーション、</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（英</a:t>
            </a:r>
            <a:r>
              <a:rPr kumimoji="1" lang="en-US" altLang="ja-JP" sz="1200" b="0" kern="1200" dirty="0" smtClean="0">
                <a:solidFill>
                  <a:schemeClr val="tx1"/>
                </a:solidFill>
                <a:effectLst/>
                <a:latin typeface="Arial" charset="0"/>
                <a:ea typeface="ＭＳ Ｐゴシック" pitchFamily="50" charset="-128"/>
                <a:cs typeface="+mn-cs"/>
              </a:rPr>
              <a:t>: continuous integration</a:t>
            </a:r>
            <a:r>
              <a:rPr kumimoji="1" lang="ja-JP" altLang="en-US" sz="1200" b="0" kern="1200" dirty="0" smtClean="0">
                <a:solidFill>
                  <a:schemeClr val="tx1"/>
                </a:solidFill>
                <a:effectLst/>
                <a:latin typeface="Arial" charset="0"/>
                <a:ea typeface="ＭＳ Ｐゴシック" pitchFamily="50" charset="-128"/>
                <a:cs typeface="+mn-cs"/>
              </a:rPr>
              <a:t>）とは、</a:t>
            </a:r>
          </a:p>
          <a:p>
            <a:r>
              <a:rPr kumimoji="1" lang="ja-JP" altLang="en-US" sz="1200" b="0" kern="1200" dirty="0" smtClean="0">
                <a:solidFill>
                  <a:schemeClr val="tx1"/>
                </a:solidFill>
                <a:effectLst/>
                <a:latin typeface="Arial" charset="0"/>
                <a:ea typeface="ＭＳ Ｐゴシック" pitchFamily="50" charset="-128"/>
                <a:cs typeface="+mn-cs"/>
              </a:rPr>
              <a:t>主にプログラマーのアプリケーション作成時の品質改善や納期の短縮のための習慣のことである。</a:t>
            </a:r>
          </a:p>
          <a:p>
            <a:r>
              <a:rPr kumimoji="1" lang="ja-JP" altLang="en-US" sz="1200" b="0" kern="1200" dirty="0" smtClean="0">
                <a:solidFill>
                  <a:schemeClr val="tx1"/>
                </a:solidFill>
                <a:effectLst/>
                <a:latin typeface="Arial" charset="0"/>
                <a:ea typeface="ＭＳ Ｐゴシック" pitchFamily="50" charset="-128"/>
                <a:cs typeface="+mn-cs"/>
              </a:rPr>
              <a:t>エクストリーム・プログラミング </a:t>
            </a:r>
            <a:r>
              <a:rPr kumimoji="1" lang="en-US" altLang="ja-JP" sz="1200" b="0" kern="1200" dirty="0" smtClean="0">
                <a:solidFill>
                  <a:schemeClr val="tx1"/>
                </a:solidFill>
                <a:effectLst/>
                <a:latin typeface="Arial" charset="0"/>
                <a:ea typeface="ＭＳ Ｐゴシック" pitchFamily="50" charset="-128"/>
                <a:cs typeface="+mn-cs"/>
              </a:rPr>
              <a:t>(XP) </a:t>
            </a:r>
            <a:r>
              <a:rPr kumimoji="1" lang="ja-JP" altLang="en-US" sz="1200" b="0" kern="1200" dirty="0" smtClean="0">
                <a:solidFill>
                  <a:schemeClr val="tx1"/>
                </a:solidFill>
                <a:effectLst/>
                <a:latin typeface="Arial" charset="0"/>
                <a:ea typeface="ＭＳ Ｐゴシック" pitchFamily="50" charset="-128"/>
                <a:cs typeface="+mn-cs"/>
              </a:rPr>
              <a:t>のプラクティスの一つで、</a:t>
            </a:r>
          </a:p>
          <a:p>
            <a:r>
              <a:rPr kumimoji="1" lang="ja-JP" altLang="en-US" sz="1200" b="0" kern="1200" dirty="0" smtClean="0">
                <a:solidFill>
                  <a:schemeClr val="tx1"/>
                </a:solidFill>
                <a:effectLst/>
                <a:latin typeface="Arial" charset="0"/>
                <a:ea typeface="ＭＳ Ｐゴシック" pitchFamily="50" charset="-128"/>
                <a:cs typeface="+mn-cs"/>
              </a:rPr>
              <a:t>狭義にはビルドやテスト、インスペクションなどを継続的に実行していくことを意味する。</a:t>
            </a:r>
          </a:p>
          <a:p>
            <a:r>
              <a:rPr kumimoji="1" lang="ja-JP" altLang="en-US" sz="1200" b="0" kern="1200" dirty="0" smtClean="0">
                <a:solidFill>
                  <a:schemeClr val="tx1"/>
                </a:solidFill>
                <a:effectLst/>
                <a:latin typeface="Arial" charset="0"/>
                <a:ea typeface="ＭＳ Ｐゴシック" pitchFamily="50" charset="-128"/>
                <a:cs typeface="+mn-cs"/>
              </a:rPr>
              <a:t>特に、</a:t>
            </a:r>
            <a:r>
              <a:rPr kumimoji="1" lang="en-US" altLang="ja-JP" sz="1200" b="0" kern="1200" dirty="0" smtClean="0">
                <a:solidFill>
                  <a:schemeClr val="tx1"/>
                </a:solidFill>
                <a:effectLst/>
                <a:latin typeface="Arial" charset="0"/>
                <a:ea typeface="ＭＳ Ｐゴシック" pitchFamily="50" charset="-128"/>
                <a:cs typeface="+mn-cs"/>
              </a:rPr>
              <a:t>1990</a:t>
            </a:r>
            <a:r>
              <a:rPr kumimoji="1" lang="ja-JP" altLang="en-US" sz="1200" b="0" kern="1200" dirty="0" smtClean="0">
                <a:solidFill>
                  <a:schemeClr val="tx1"/>
                </a:solidFill>
                <a:effectLst/>
                <a:latin typeface="Arial" charset="0"/>
                <a:ea typeface="ＭＳ Ｐゴシック" pitchFamily="50" charset="-128"/>
                <a:cs typeface="+mn-cs"/>
              </a:rPr>
              <a:t>年代後半以降の開発においては、継続的インテグレーションをサポートする</a:t>
            </a:r>
          </a:p>
          <a:p>
            <a:r>
              <a:rPr kumimoji="1" lang="ja-JP" altLang="en-US" sz="1200" b="0" kern="1200" dirty="0" smtClean="0">
                <a:solidFill>
                  <a:schemeClr val="tx1"/>
                </a:solidFill>
                <a:effectLst/>
                <a:latin typeface="Arial" charset="0"/>
                <a:ea typeface="ＭＳ Ｐゴシック" pitchFamily="50" charset="-128"/>
                <a:cs typeface="+mn-cs"/>
              </a:rPr>
              <a:t>ソフトウェアを使用する傾向が強まってきた。</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で理解できる人は免許皆伝です。今日は帰ってゆっくりしてください！</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35</a:t>
            </a:fld>
            <a:endParaRPr lang="en-US" altLang="ja-JP"/>
          </a:p>
        </p:txBody>
      </p:sp>
    </p:spTree>
    <p:extLst>
      <p:ext uri="{BB962C8B-B14F-4D97-AF65-F5344CB8AC3E}">
        <p14:creationId xmlns:p14="http://schemas.microsoft.com/office/powerpoint/2010/main" val="81968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とは</a:t>
            </a:r>
            <a:r>
              <a:rPr kumimoji="1" lang="en-US" altLang="ja-JP" sz="1200" b="1" kern="1200" dirty="0" smtClean="0">
                <a:solidFill>
                  <a:schemeClr val="tx1"/>
                </a:solidFill>
                <a:effectLst/>
                <a:latin typeface="Arial" charset="0"/>
                <a:ea typeface="ＭＳ Ｐゴシック" pitchFamily="50" charset="-128"/>
                <a:cs typeface="+mn-cs"/>
              </a:rPr>
              <a:t>(Wikipedia</a:t>
            </a:r>
            <a:r>
              <a:rPr kumimoji="1" lang="ja-JP" altLang="en-US" sz="1200" b="1" kern="1200" dirty="0" smtClean="0">
                <a:solidFill>
                  <a:schemeClr val="tx1"/>
                </a:solidFill>
                <a:effectLst/>
                <a:latin typeface="Arial" charset="0"/>
                <a:ea typeface="ＭＳ Ｐゴシック" pitchFamily="50" charset="-128"/>
                <a:cs typeface="+mn-cs"/>
              </a:rPr>
              <a:t>の定義</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継続的インテグレーション、</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（英</a:t>
            </a:r>
            <a:r>
              <a:rPr kumimoji="1" lang="en-US" altLang="ja-JP" sz="1200" b="0" kern="1200" dirty="0" smtClean="0">
                <a:solidFill>
                  <a:schemeClr val="tx1"/>
                </a:solidFill>
                <a:effectLst/>
                <a:latin typeface="Arial" charset="0"/>
                <a:ea typeface="ＭＳ Ｐゴシック" pitchFamily="50" charset="-128"/>
                <a:cs typeface="+mn-cs"/>
              </a:rPr>
              <a:t>: continuous integration</a:t>
            </a:r>
            <a:r>
              <a:rPr kumimoji="1" lang="ja-JP" altLang="en-US" sz="1200" b="0" kern="1200" dirty="0" smtClean="0">
                <a:solidFill>
                  <a:schemeClr val="tx1"/>
                </a:solidFill>
                <a:effectLst/>
                <a:latin typeface="Arial" charset="0"/>
                <a:ea typeface="ＭＳ Ｐゴシック" pitchFamily="50" charset="-128"/>
                <a:cs typeface="+mn-cs"/>
              </a:rPr>
              <a:t>）とは、</a:t>
            </a:r>
          </a:p>
          <a:p>
            <a:r>
              <a:rPr kumimoji="1" lang="ja-JP" altLang="en-US" sz="1200" b="0" kern="1200" dirty="0" smtClean="0">
                <a:solidFill>
                  <a:schemeClr val="tx1"/>
                </a:solidFill>
                <a:effectLst/>
                <a:latin typeface="Arial" charset="0"/>
                <a:ea typeface="ＭＳ Ｐゴシック" pitchFamily="50" charset="-128"/>
                <a:cs typeface="+mn-cs"/>
              </a:rPr>
              <a:t>主にプログラマーのアプリケーション作成時の品質改善や納期の短縮のための習慣のことである。</a:t>
            </a:r>
          </a:p>
          <a:p>
            <a:r>
              <a:rPr kumimoji="1" lang="ja-JP" altLang="en-US" sz="1200" b="0" kern="1200" dirty="0" smtClean="0">
                <a:solidFill>
                  <a:schemeClr val="tx1"/>
                </a:solidFill>
                <a:effectLst/>
                <a:latin typeface="Arial" charset="0"/>
                <a:ea typeface="ＭＳ Ｐゴシック" pitchFamily="50" charset="-128"/>
                <a:cs typeface="+mn-cs"/>
              </a:rPr>
              <a:t>エクストリーム・プログラミング </a:t>
            </a:r>
            <a:r>
              <a:rPr kumimoji="1" lang="en-US" altLang="ja-JP" sz="1200" b="0" kern="1200" dirty="0" smtClean="0">
                <a:solidFill>
                  <a:schemeClr val="tx1"/>
                </a:solidFill>
                <a:effectLst/>
                <a:latin typeface="Arial" charset="0"/>
                <a:ea typeface="ＭＳ Ｐゴシック" pitchFamily="50" charset="-128"/>
                <a:cs typeface="+mn-cs"/>
              </a:rPr>
              <a:t>(XP) </a:t>
            </a:r>
            <a:r>
              <a:rPr kumimoji="1" lang="ja-JP" altLang="en-US" sz="1200" b="0" kern="1200" dirty="0" smtClean="0">
                <a:solidFill>
                  <a:schemeClr val="tx1"/>
                </a:solidFill>
                <a:effectLst/>
                <a:latin typeface="Arial" charset="0"/>
                <a:ea typeface="ＭＳ Ｐゴシック" pitchFamily="50" charset="-128"/>
                <a:cs typeface="+mn-cs"/>
              </a:rPr>
              <a:t>のプラクティスの一つで、</a:t>
            </a:r>
          </a:p>
          <a:p>
            <a:r>
              <a:rPr kumimoji="1" lang="ja-JP" altLang="en-US" sz="1200" b="0" kern="1200" dirty="0" smtClean="0">
                <a:solidFill>
                  <a:schemeClr val="tx1"/>
                </a:solidFill>
                <a:effectLst/>
                <a:latin typeface="Arial" charset="0"/>
                <a:ea typeface="ＭＳ Ｐゴシック" pitchFamily="50" charset="-128"/>
                <a:cs typeface="+mn-cs"/>
              </a:rPr>
              <a:t>狭義にはビルドやテスト、インスペクションなどを継続的に実行していくことを意味する。</a:t>
            </a:r>
          </a:p>
          <a:p>
            <a:r>
              <a:rPr kumimoji="1" lang="ja-JP" altLang="en-US" sz="1200" b="0" kern="1200" dirty="0" smtClean="0">
                <a:solidFill>
                  <a:schemeClr val="tx1"/>
                </a:solidFill>
                <a:effectLst/>
                <a:latin typeface="Arial" charset="0"/>
                <a:ea typeface="ＭＳ Ｐゴシック" pitchFamily="50" charset="-128"/>
                <a:cs typeface="+mn-cs"/>
              </a:rPr>
              <a:t>特に、</a:t>
            </a:r>
            <a:r>
              <a:rPr kumimoji="1" lang="en-US" altLang="ja-JP" sz="1200" b="0" kern="1200" dirty="0" smtClean="0">
                <a:solidFill>
                  <a:schemeClr val="tx1"/>
                </a:solidFill>
                <a:effectLst/>
                <a:latin typeface="Arial" charset="0"/>
                <a:ea typeface="ＭＳ Ｐゴシック" pitchFamily="50" charset="-128"/>
                <a:cs typeface="+mn-cs"/>
              </a:rPr>
              <a:t>1990</a:t>
            </a:r>
            <a:r>
              <a:rPr kumimoji="1" lang="ja-JP" altLang="en-US" sz="1200" b="0" kern="1200" dirty="0" smtClean="0">
                <a:solidFill>
                  <a:schemeClr val="tx1"/>
                </a:solidFill>
                <a:effectLst/>
                <a:latin typeface="Arial" charset="0"/>
                <a:ea typeface="ＭＳ Ｐゴシック" pitchFamily="50" charset="-128"/>
                <a:cs typeface="+mn-cs"/>
              </a:rPr>
              <a:t>年代後半以降の開発においては、継続的インテグレーションをサポートする</a:t>
            </a:r>
          </a:p>
          <a:p>
            <a:r>
              <a:rPr kumimoji="1" lang="ja-JP" altLang="en-US" sz="1200" b="0" kern="1200" dirty="0" smtClean="0">
                <a:solidFill>
                  <a:schemeClr val="tx1"/>
                </a:solidFill>
                <a:effectLst/>
                <a:latin typeface="Arial" charset="0"/>
                <a:ea typeface="ＭＳ Ｐゴシック" pitchFamily="50" charset="-128"/>
                <a:cs typeface="+mn-cs"/>
              </a:rPr>
              <a:t>ソフトウェアを使用する傾向が強まってきた。</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で理解できる人は免許皆伝です。今日は帰ってゆっくりしてください！</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36</a:t>
            </a:fld>
            <a:endParaRPr lang="en-US" altLang="ja-JP"/>
          </a:p>
        </p:txBody>
      </p:sp>
    </p:spTree>
    <p:extLst>
      <p:ext uri="{BB962C8B-B14F-4D97-AF65-F5344CB8AC3E}">
        <p14:creationId xmlns:p14="http://schemas.microsoft.com/office/powerpoint/2010/main" val="2666107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とは</a:t>
            </a:r>
            <a:r>
              <a:rPr kumimoji="1" lang="en-US" altLang="ja-JP" sz="1200" b="1" kern="1200" dirty="0" smtClean="0">
                <a:solidFill>
                  <a:schemeClr val="tx1"/>
                </a:solidFill>
                <a:effectLst/>
                <a:latin typeface="Arial" charset="0"/>
                <a:ea typeface="ＭＳ Ｐゴシック" pitchFamily="50" charset="-128"/>
                <a:cs typeface="+mn-cs"/>
              </a:rPr>
              <a:t>(3</a:t>
            </a:r>
            <a:r>
              <a:rPr kumimoji="1" lang="ja-JP" altLang="en-US" sz="1200" b="1" kern="1200" dirty="0" smtClean="0">
                <a:solidFill>
                  <a:schemeClr val="tx1"/>
                </a:solidFill>
                <a:effectLst/>
                <a:latin typeface="Arial" charset="0"/>
                <a:ea typeface="ＭＳ Ｐゴシック" pitchFamily="50" charset="-128"/>
                <a:cs typeface="+mn-cs"/>
              </a:rPr>
              <a:t>行でたのむ</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サーバ上で</a:t>
            </a:r>
          </a:p>
          <a:p>
            <a:r>
              <a:rPr kumimoji="1" lang="ja-JP" altLang="en-US" sz="1200" b="0" kern="1200" dirty="0" smtClean="0">
                <a:solidFill>
                  <a:schemeClr val="tx1"/>
                </a:solidFill>
                <a:effectLst/>
                <a:latin typeface="Arial" charset="0"/>
                <a:ea typeface="ＭＳ Ｐゴシック" pitchFamily="50" charset="-128"/>
                <a:cs typeface="+mn-cs"/>
              </a:rPr>
              <a:t>* 常に（毎日 </a:t>
            </a:r>
            <a:r>
              <a:rPr kumimoji="1" lang="en-US" altLang="ja-JP" sz="1200" b="0" kern="1200" dirty="0" smtClean="0">
                <a:solidFill>
                  <a:schemeClr val="tx1"/>
                </a:solidFill>
                <a:effectLst/>
                <a:latin typeface="Arial" charset="0"/>
                <a:ea typeface="ＭＳ Ｐゴシック" pitchFamily="50" charset="-128"/>
                <a:cs typeface="+mn-cs"/>
              </a:rPr>
              <a:t>or </a:t>
            </a:r>
            <a:r>
              <a:rPr kumimoji="1" lang="ja-JP" altLang="en-US" sz="1200" b="0" kern="1200" dirty="0" smtClean="0">
                <a:solidFill>
                  <a:schemeClr val="tx1"/>
                </a:solidFill>
                <a:effectLst/>
                <a:latin typeface="Arial" charset="0"/>
                <a:ea typeface="ＭＳ Ｐゴシック" pitchFamily="50" charset="-128"/>
                <a:cs typeface="+mn-cs"/>
              </a:rPr>
              <a:t>毎時 </a:t>
            </a:r>
            <a:r>
              <a:rPr kumimoji="1" lang="en-US" altLang="ja-JP" sz="1200" b="0" kern="1200" dirty="0" smtClean="0">
                <a:solidFill>
                  <a:schemeClr val="tx1"/>
                </a:solidFill>
                <a:effectLst/>
                <a:latin typeface="Arial" charset="0"/>
                <a:ea typeface="ＭＳ Ｐゴシック" pitchFamily="50" charset="-128"/>
                <a:cs typeface="+mn-cs"/>
              </a:rPr>
              <a:t>or </a:t>
            </a:r>
            <a:r>
              <a:rPr kumimoji="1" lang="ja-JP" altLang="en-US" sz="1200" b="0" kern="1200" dirty="0" smtClean="0">
                <a:solidFill>
                  <a:schemeClr val="tx1"/>
                </a:solidFill>
                <a:effectLst/>
                <a:latin typeface="Arial" charset="0"/>
                <a:ea typeface="ＭＳ Ｐゴシック" pitchFamily="50" charset="-128"/>
                <a:cs typeface="+mn-cs"/>
              </a:rPr>
              <a:t>毎分 </a:t>
            </a:r>
            <a:r>
              <a:rPr kumimoji="1" lang="en-US" altLang="ja-JP" sz="1200" b="0" kern="1200" dirty="0" smtClean="0">
                <a:solidFill>
                  <a:schemeClr val="tx1"/>
                </a:solidFill>
                <a:effectLst/>
                <a:latin typeface="Arial" charset="0"/>
                <a:ea typeface="ＭＳ Ｐゴシック" pitchFamily="50" charset="-128"/>
                <a:cs typeface="+mn-cs"/>
              </a:rPr>
              <a:t>or </a:t>
            </a:r>
            <a:r>
              <a:rPr kumimoji="1" lang="ja-JP" altLang="en-US" sz="1200" b="0" kern="1200" dirty="0" smtClean="0">
                <a:solidFill>
                  <a:schemeClr val="tx1"/>
                </a:solidFill>
                <a:effectLst/>
                <a:latin typeface="Arial" charset="0"/>
                <a:ea typeface="ＭＳ Ｐゴシック" pitchFamily="50" charset="-128"/>
                <a:cs typeface="+mn-cs"/>
              </a:rPr>
              <a:t>ソースコードのコミットの度）</a:t>
            </a:r>
          </a:p>
          <a:p>
            <a:r>
              <a:rPr kumimoji="1" lang="ja-JP" altLang="en-US" sz="1200" b="0" kern="1200" dirty="0" smtClean="0">
                <a:solidFill>
                  <a:schemeClr val="tx1"/>
                </a:solidFill>
                <a:effectLst/>
                <a:latin typeface="Arial" charset="0"/>
                <a:ea typeface="ＭＳ Ｐゴシック" pitchFamily="50" charset="-128"/>
                <a:cs typeface="+mn-cs"/>
              </a:rPr>
              <a:t>* 自動コンパイルして、自動テストすること</a:t>
            </a:r>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37</a:t>
            </a:fld>
            <a:endParaRPr lang="en-US" altLang="ja-JP"/>
          </a:p>
        </p:txBody>
      </p:sp>
    </p:spTree>
    <p:extLst>
      <p:ext uri="{BB962C8B-B14F-4D97-AF65-F5344CB8AC3E}">
        <p14:creationId xmlns:p14="http://schemas.microsoft.com/office/powerpoint/2010/main" val="3208507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の目的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ソフトウェアに「修正・変更」を加えても品質を低下させないようにする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　事です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これにより、開発者の心理的安全性が担保されます。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そして</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攻めのリファクタリングによる技術的負債の早期返済</a:t>
            </a:r>
          </a:p>
          <a:p>
            <a:r>
              <a:rPr kumimoji="1" lang="ja-JP" altLang="en-US" sz="1200" b="0" kern="1200" dirty="0" smtClean="0">
                <a:solidFill>
                  <a:schemeClr val="tx1"/>
                </a:solidFill>
                <a:effectLst/>
                <a:latin typeface="Arial" charset="0"/>
                <a:ea typeface="ＭＳ Ｐゴシック" pitchFamily="50" charset="-128"/>
                <a:cs typeface="+mn-cs"/>
              </a:rPr>
              <a:t>* 機能改版時のデグレ抑止</a:t>
            </a:r>
          </a:p>
          <a:p>
            <a:r>
              <a:rPr kumimoji="1" lang="ja-JP" altLang="en-US" sz="1200" b="0" kern="1200" dirty="0" smtClean="0">
                <a:solidFill>
                  <a:schemeClr val="tx1"/>
                </a:solidFill>
                <a:effectLst/>
                <a:latin typeface="Arial" charset="0"/>
                <a:ea typeface="ＭＳ Ｐゴシック" pitchFamily="50" charset="-128"/>
                <a:cs typeface="+mn-cs"/>
              </a:rPr>
              <a:t>* 早期工程におけるコードの問題点の検出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早期修正</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を実現する事が出来ます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38</a:t>
            </a:fld>
            <a:endParaRPr lang="en-US" altLang="ja-JP"/>
          </a:p>
        </p:txBody>
      </p:sp>
    </p:spTree>
    <p:extLst>
      <p:ext uri="{BB962C8B-B14F-4D97-AF65-F5344CB8AC3E}">
        <p14:creationId xmlns:p14="http://schemas.microsoft.com/office/powerpoint/2010/main" val="457255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の背景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そもそもアジャイル開発において必須の技術として発展してきました</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ウォーターフォール開発では、時間をかけて徐々に品質を作りこんでいくことが出来る</a:t>
            </a:r>
          </a:p>
          <a:p>
            <a:r>
              <a:rPr kumimoji="1" lang="ja-JP" altLang="en-US" sz="1200" b="0" kern="1200" dirty="0" smtClean="0">
                <a:solidFill>
                  <a:schemeClr val="tx1"/>
                </a:solidFill>
                <a:effectLst/>
                <a:latin typeface="Arial" charset="0"/>
                <a:ea typeface="ＭＳ Ｐゴシック" pitchFamily="50" charset="-128"/>
                <a:cs typeface="+mn-cs"/>
              </a:rPr>
              <a:t>* 一方、アジャイル開発では、</a:t>
            </a:r>
          </a:p>
          <a:p>
            <a:r>
              <a:rPr kumimoji="1" lang="ja-JP" altLang="en-US" sz="1200" b="0" kern="1200" dirty="0" smtClean="0">
                <a:solidFill>
                  <a:schemeClr val="tx1"/>
                </a:solidFill>
                <a:effectLst/>
                <a:latin typeface="Arial" charset="0"/>
                <a:ea typeface="ＭＳ Ｐゴシック" pitchFamily="50" charset="-128"/>
                <a:cs typeface="+mn-cs"/>
              </a:rPr>
              <a:t>    * 何度もリリースを行うため、デグレの抑止が必須</a:t>
            </a:r>
          </a:p>
          <a:p>
            <a:r>
              <a:rPr kumimoji="1" lang="ja-JP" altLang="en-US" sz="1200" b="0" kern="1200" dirty="0" smtClean="0">
                <a:solidFill>
                  <a:schemeClr val="tx1"/>
                </a:solidFill>
                <a:effectLst/>
                <a:latin typeface="Arial" charset="0"/>
                <a:ea typeface="ＭＳ Ｐゴシック" pitchFamily="50" charset="-128"/>
                <a:cs typeface="+mn-cs"/>
              </a:rPr>
              <a:t>    * 短期間で一気に品質を確保しないといけない</a:t>
            </a:r>
          </a:p>
          <a:p>
            <a:r>
              <a:rPr kumimoji="1" lang="ja-JP" altLang="en-US" sz="1200" b="0" kern="1200" dirty="0" smtClean="0">
                <a:solidFill>
                  <a:schemeClr val="tx1"/>
                </a:solidFill>
                <a:effectLst/>
                <a:latin typeface="Arial" charset="0"/>
                <a:ea typeface="ＭＳ Ｐゴシック" pitchFamily="50" charset="-128"/>
                <a:cs typeface="+mn-cs"/>
              </a:rPr>
              <a:t>* この為、アジャイル開発における必須のプラクティスとして、</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が着目</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実践されている </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39</a:t>
            </a:fld>
            <a:endParaRPr lang="en-US" altLang="ja-JP"/>
          </a:p>
        </p:txBody>
      </p:sp>
    </p:spTree>
    <p:extLst>
      <p:ext uri="{BB962C8B-B14F-4D97-AF65-F5344CB8AC3E}">
        <p14:creationId xmlns:p14="http://schemas.microsoft.com/office/powerpoint/2010/main" val="273559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b="1" kern="0" dirty="0">
                <a:latin typeface="Meiryo UI" panose="020B0604030504040204" pitchFamily="50" charset="-128"/>
                <a:ea typeface="Meiryo UI" panose="020B0604030504040204" pitchFamily="50" charset="-128"/>
              </a:rPr>
              <a:t>ポイント：変な人じゃないよ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a:t>
            </a:r>
            <a:r>
              <a:rPr kumimoji="1" lang="en-US" altLang="ja-JP" sz="1200" b="1" kern="0" dirty="0">
                <a:latin typeface="Meiryo UI" panose="020B0604030504040204" pitchFamily="50" charset="-128"/>
                <a:ea typeface="Meiryo UI" panose="020B0604030504040204" pitchFamily="50" charset="-128"/>
              </a:rPr>
              <a:t>FJ</a:t>
            </a:r>
            <a:r>
              <a:rPr kumimoji="1" lang="ja-JP" altLang="en-US" sz="1200" b="1" kern="0" dirty="0">
                <a:latin typeface="Meiryo UI" panose="020B0604030504040204" pitchFamily="50" charset="-128"/>
                <a:ea typeface="Meiryo UI" panose="020B0604030504040204" pitchFamily="50" charset="-128"/>
              </a:rPr>
              <a:t>グループの共通技術部門だよ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・お金巻き上げに来たわけじゃないんだ</a:t>
            </a:r>
            <a:endParaRPr kumimoji="1"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・色々強制して標準化しようって人でもないよ</a:t>
            </a:r>
            <a:endParaRPr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・バックエンドにたくさんの専門家がいるよ</a:t>
            </a:r>
            <a:endParaRPr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・ヘルプできればうれしいよ</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a:t>
            </a:fld>
            <a:endParaRPr lang="en-US" altLang="ja-JP"/>
          </a:p>
        </p:txBody>
      </p:sp>
    </p:spTree>
    <p:extLst>
      <p:ext uri="{BB962C8B-B14F-4D97-AF65-F5344CB8AC3E}">
        <p14:creationId xmlns:p14="http://schemas.microsoft.com/office/powerpoint/2010/main" val="589978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のお効果</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アジャイル開発においては</a:t>
            </a:r>
          </a:p>
          <a:p>
            <a:r>
              <a:rPr kumimoji="1" lang="ja-JP" altLang="en-US" sz="1200" b="0" kern="1200" dirty="0" smtClean="0">
                <a:solidFill>
                  <a:schemeClr val="tx1"/>
                </a:solidFill>
                <a:effectLst/>
                <a:latin typeface="Arial" charset="0"/>
                <a:ea typeface="ＭＳ Ｐゴシック" pitchFamily="50" charset="-128"/>
                <a:cs typeface="+mn-cs"/>
              </a:rPr>
              <a:t>    * 短期間で品質を高める。</a:t>
            </a:r>
          </a:p>
          <a:p>
            <a:r>
              <a:rPr kumimoji="1" lang="ja-JP" altLang="en-US" sz="1200" b="0" kern="1200" dirty="0" smtClean="0">
                <a:solidFill>
                  <a:schemeClr val="tx1"/>
                </a:solidFill>
                <a:effectLst/>
                <a:latin typeface="Arial" charset="0"/>
                <a:ea typeface="ＭＳ Ｐゴシック" pitchFamily="50" charset="-128"/>
                <a:cs typeface="+mn-cs"/>
              </a:rPr>
              <a:t>    * 一度リリースしたソフトウェアを壊さない。</a:t>
            </a:r>
          </a:p>
          <a:p>
            <a:r>
              <a:rPr kumimoji="1" lang="ja-JP" altLang="en-US" sz="1200" b="0" kern="1200" dirty="0" smtClean="0">
                <a:solidFill>
                  <a:schemeClr val="tx1"/>
                </a:solidFill>
                <a:effectLst/>
                <a:latin typeface="Arial" charset="0"/>
                <a:ea typeface="ＭＳ Ｐゴシック" pitchFamily="50" charset="-128"/>
                <a:cs typeface="+mn-cs"/>
              </a:rPr>
              <a:t>* ウォーターフォール開発においては</a:t>
            </a:r>
          </a:p>
          <a:p>
            <a:r>
              <a:rPr kumimoji="1" lang="ja-JP" altLang="en-US" sz="1200" b="0" kern="1200" dirty="0" smtClean="0">
                <a:solidFill>
                  <a:schemeClr val="tx1"/>
                </a:solidFill>
                <a:effectLst/>
                <a:latin typeface="Arial" charset="0"/>
                <a:ea typeface="ＭＳ Ｐゴシック" pitchFamily="50" charset="-128"/>
                <a:cs typeface="+mn-cs"/>
              </a:rPr>
              <a:t>    * 開発工程の早い段階で、ソフトウェアの問題を検知</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対処できる</a:t>
            </a:r>
          </a:p>
          <a:p>
            <a:r>
              <a:rPr kumimoji="1" lang="ja-JP" altLang="en-US" sz="1200" b="0" kern="1200" dirty="0" smtClean="0">
                <a:solidFill>
                  <a:schemeClr val="tx1"/>
                </a:solidFill>
                <a:effectLst/>
                <a:latin typeface="Arial" charset="0"/>
                <a:ea typeface="ＭＳ Ｐゴシック" pitchFamily="50" charset="-128"/>
                <a:cs typeface="+mn-cs"/>
              </a:rPr>
              <a:t>    * 度リリースしたソフトウェアを壊さない。 </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40</a:t>
            </a:fld>
            <a:endParaRPr lang="en-US" altLang="ja-JP"/>
          </a:p>
        </p:txBody>
      </p:sp>
    </p:spTree>
    <p:extLst>
      <p:ext uri="{BB962C8B-B14F-4D97-AF65-F5344CB8AC3E}">
        <p14:creationId xmlns:p14="http://schemas.microsoft.com/office/powerpoint/2010/main" val="1489514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41</a:t>
            </a:fld>
            <a:endParaRPr lang="en-US" altLang="ja-JP"/>
          </a:p>
        </p:txBody>
      </p:sp>
    </p:spTree>
    <p:extLst>
      <p:ext uri="{BB962C8B-B14F-4D97-AF65-F5344CB8AC3E}">
        <p14:creationId xmlns:p14="http://schemas.microsoft.com/office/powerpoint/2010/main" val="1693961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42</a:t>
            </a:fld>
            <a:endParaRPr lang="en-US" altLang="ja-JP"/>
          </a:p>
        </p:txBody>
      </p:sp>
    </p:spTree>
    <p:extLst>
      <p:ext uri="{BB962C8B-B14F-4D97-AF65-F5344CB8AC3E}">
        <p14:creationId xmlns:p14="http://schemas.microsoft.com/office/powerpoint/2010/main" val="673654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43</a:t>
            </a:fld>
            <a:endParaRPr lang="en-US" altLang="ja-JP"/>
          </a:p>
        </p:txBody>
      </p:sp>
    </p:spTree>
    <p:extLst>
      <p:ext uri="{BB962C8B-B14F-4D97-AF65-F5344CB8AC3E}">
        <p14:creationId xmlns:p14="http://schemas.microsoft.com/office/powerpoint/2010/main" val="3190104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44</a:t>
            </a:fld>
            <a:endParaRPr lang="en-US" altLang="ja-JP"/>
          </a:p>
        </p:txBody>
      </p:sp>
    </p:spTree>
    <p:extLst>
      <p:ext uri="{BB962C8B-B14F-4D97-AF65-F5344CB8AC3E}">
        <p14:creationId xmlns:p14="http://schemas.microsoft.com/office/powerpoint/2010/main" val="3098579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実はこの章はあんまり喋る事がないですｗ</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46</a:t>
            </a:fld>
            <a:endParaRPr lang="en-US" altLang="ja-JP"/>
          </a:p>
        </p:txBody>
      </p:sp>
    </p:spTree>
    <p:extLst>
      <p:ext uri="{BB962C8B-B14F-4D97-AF65-F5344CB8AC3E}">
        <p14:creationId xmlns:p14="http://schemas.microsoft.com/office/powerpoint/2010/main" val="379802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47</a:t>
            </a:fld>
            <a:endParaRPr lang="en-US" altLang="ja-JP"/>
          </a:p>
        </p:txBody>
      </p:sp>
    </p:spTree>
    <p:extLst>
      <p:ext uri="{BB962C8B-B14F-4D97-AF65-F5344CB8AC3E}">
        <p14:creationId xmlns:p14="http://schemas.microsoft.com/office/powerpoint/2010/main" val="1439251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ツールの役割</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ツールは、「自身で自動ビルドや自動テストを行うのではなく」、</a:t>
            </a:r>
          </a:p>
          <a:p>
            <a:r>
              <a:rPr kumimoji="1" lang="ja-JP" altLang="en-US" sz="1200" b="0" kern="1200" dirty="0" smtClean="0">
                <a:solidFill>
                  <a:schemeClr val="tx1"/>
                </a:solidFill>
                <a:effectLst/>
                <a:latin typeface="Arial" charset="0"/>
                <a:ea typeface="ＭＳ Ｐゴシック" pitchFamily="50" charset="-128"/>
                <a:cs typeface="+mn-cs"/>
              </a:rPr>
              <a:t>実際は後述のビルドツールなどに処理を委譲します。</a:t>
            </a: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ツールの役割は、ざっくりいって下記の通りです。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指定された</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パイプラインを実行する条件をチェックし、条件を満たした場合に</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の一連の処理を起動する</a:t>
            </a:r>
          </a:p>
          <a:p>
            <a:r>
              <a:rPr kumimoji="1" lang="ja-JP" altLang="en-US" sz="1200" b="0" kern="1200" dirty="0" smtClean="0">
                <a:solidFill>
                  <a:schemeClr val="tx1"/>
                </a:solidFill>
                <a:effectLst/>
                <a:latin typeface="Arial" charset="0"/>
                <a:ea typeface="ＭＳ Ｐゴシック" pitchFamily="50" charset="-128"/>
                <a:cs typeface="+mn-cs"/>
              </a:rPr>
              <a:t>   * 例えばレポジトリ上の特定のブランチにコードがコミットされたら</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例えば毎日指定された時間になったら</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例えば手動で</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の実行を指示されたら</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コードレポジトリ上のソースコードを、ビルド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テストする環境に配置する</a:t>
            </a:r>
          </a:p>
          <a:p>
            <a:r>
              <a:rPr kumimoji="1" lang="ja-JP" altLang="en-US" sz="1200" b="0" kern="1200" dirty="0" smtClean="0">
                <a:solidFill>
                  <a:schemeClr val="tx1"/>
                </a:solidFill>
                <a:effectLst/>
                <a:latin typeface="Arial" charset="0"/>
                <a:ea typeface="ＭＳ Ｐゴシック" pitchFamily="50" charset="-128"/>
                <a:cs typeface="+mn-cs"/>
              </a:rPr>
              <a:t>* 各種ビルドツールやテストツールを実行する</a:t>
            </a:r>
          </a:p>
          <a:p>
            <a:r>
              <a:rPr kumimoji="1" lang="ja-JP" altLang="en-US" sz="1200" b="0" kern="1200" dirty="0" smtClean="0">
                <a:solidFill>
                  <a:schemeClr val="tx1"/>
                </a:solidFill>
                <a:effectLst/>
                <a:latin typeface="Arial" charset="0"/>
                <a:ea typeface="ＭＳ Ｐゴシック" pitchFamily="50" charset="-128"/>
                <a:cs typeface="+mn-cs"/>
              </a:rPr>
              <a:t>* 上記の実行結果をまとめ、ブラウザ経由で表示出来るようにする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従って、</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ツール自体は特に処理を実行しません。</a:t>
            </a:r>
          </a:p>
          <a:p>
            <a:r>
              <a:rPr kumimoji="1" lang="ja-JP" altLang="en-US" sz="1200" b="1" kern="1200" dirty="0" smtClean="0">
                <a:solidFill>
                  <a:schemeClr val="tx1"/>
                </a:solidFill>
                <a:effectLst/>
                <a:latin typeface="Arial" charset="0"/>
                <a:ea typeface="ＭＳ Ｐゴシック" pitchFamily="50" charset="-128"/>
                <a:cs typeface="+mn-cs"/>
              </a:rPr>
              <a:t>**実体は後述のビルドツールやテストツールが担います**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48</a:t>
            </a:fld>
            <a:endParaRPr lang="en-US" altLang="ja-JP"/>
          </a:p>
        </p:txBody>
      </p:sp>
    </p:spTree>
    <p:extLst>
      <p:ext uri="{BB962C8B-B14F-4D97-AF65-F5344CB8AC3E}">
        <p14:creationId xmlns:p14="http://schemas.microsoft.com/office/powerpoint/2010/main" val="179607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CI</a:t>
            </a:r>
            <a:r>
              <a:rPr kumimoji="1" lang="ja-JP" altLang="en-US" sz="1200" b="1" kern="1200" dirty="0" smtClean="0">
                <a:solidFill>
                  <a:schemeClr val="tx1"/>
                </a:solidFill>
                <a:effectLst/>
                <a:latin typeface="Arial" charset="0"/>
                <a:ea typeface="ＭＳ Ｐゴシック" pitchFamily="50" charset="-128"/>
                <a:cs typeface="+mn-cs"/>
              </a:rPr>
              <a:t>ツールでよくある構成</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分離されたビルド用サーバ</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モダンな</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ツールでは、</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パイプラインを制御するサーバと、</a:t>
            </a:r>
          </a:p>
          <a:p>
            <a:r>
              <a:rPr kumimoji="1" lang="ja-JP" altLang="en-US" sz="1200" b="0" kern="1200" dirty="0" smtClean="0">
                <a:solidFill>
                  <a:schemeClr val="tx1"/>
                </a:solidFill>
                <a:effectLst/>
                <a:latin typeface="Arial" charset="0"/>
                <a:ea typeface="ＭＳ Ｐゴシック" pitchFamily="50" charset="-128"/>
                <a:cs typeface="+mn-cs"/>
              </a:rPr>
              <a:t>実際のビルド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テストを実行するサーバ</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ビルドサーバ</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を分離する構成が主流となっています。</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a:t>
            </a:r>
          </a:p>
          <a:p>
            <a:r>
              <a:rPr kumimoji="1" lang="ja-JP" altLang="en-US" sz="1200" b="0" kern="1200" dirty="0" smtClean="0">
                <a:solidFill>
                  <a:schemeClr val="tx1"/>
                </a:solidFill>
                <a:effectLst/>
                <a:latin typeface="Arial" charset="0"/>
                <a:ea typeface="ＭＳ Ｐゴシック" pitchFamily="50" charset="-128"/>
                <a:cs typeface="+mn-cs"/>
              </a:rPr>
              <a:t>* 開発しているアプリでアーキテクチャ依存している部分を分離し</a:t>
            </a:r>
          </a:p>
          <a:p>
            <a:r>
              <a:rPr kumimoji="1" lang="ja-JP" altLang="en-US" sz="1200" b="0" kern="1200" dirty="0" smtClean="0">
                <a:solidFill>
                  <a:schemeClr val="tx1"/>
                </a:solidFill>
                <a:effectLst/>
                <a:latin typeface="Arial" charset="0"/>
                <a:ea typeface="ＭＳ Ｐゴシック" pitchFamily="50" charset="-128"/>
                <a:cs typeface="+mn-cs"/>
              </a:rPr>
              <a:t>* 重い処理である自動ビルド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自動テストを、柔軟にスケーリングしながら実行する事が出来るようになります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49</a:t>
            </a:fld>
            <a:endParaRPr lang="en-US" altLang="ja-JP"/>
          </a:p>
        </p:txBody>
      </p:sp>
    </p:spTree>
    <p:extLst>
      <p:ext uri="{BB962C8B-B14F-4D97-AF65-F5344CB8AC3E}">
        <p14:creationId xmlns:p14="http://schemas.microsoft.com/office/powerpoint/2010/main" val="2899491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Pipeline as Code</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レガシーな</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ツールでは、</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で実行する各処理を</a:t>
            </a:r>
            <a:r>
              <a:rPr kumimoji="1" lang="en-US" altLang="ja-JP" sz="1200" b="0" kern="1200" dirty="0" smtClean="0">
                <a:solidFill>
                  <a:schemeClr val="tx1"/>
                </a:solidFill>
                <a:effectLst/>
                <a:latin typeface="Arial" charset="0"/>
                <a:ea typeface="ＭＳ Ｐゴシック" pitchFamily="50" charset="-128"/>
                <a:cs typeface="+mn-cs"/>
              </a:rPr>
              <a:t>GUI</a:t>
            </a:r>
            <a:r>
              <a:rPr kumimoji="1" lang="ja-JP" altLang="en-US" sz="1200" b="0" kern="1200" dirty="0" smtClean="0">
                <a:solidFill>
                  <a:schemeClr val="tx1"/>
                </a:solidFill>
                <a:effectLst/>
                <a:latin typeface="Arial" charset="0"/>
                <a:ea typeface="ＭＳ Ｐゴシック" pitchFamily="50" charset="-128"/>
                <a:cs typeface="+mn-cs"/>
              </a:rPr>
              <a:t>で設定する方式が主流でした。</a:t>
            </a:r>
          </a:p>
          <a:p>
            <a:r>
              <a:rPr kumimoji="1" lang="ja-JP" altLang="en-US" sz="1200" b="0" kern="1200" dirty="0" smtClean="0">
                <a:solidFill>
                  <a:schemeClr val="tx1"/>
                </a:solidFill>
                <a:effectLst/>
                <a:latin typeface="Arial" charset="0"/>
                <a:ea typeface="ＭＳ Ｐゴシック" pitchFamily="50" charset="-128"/>
                <a:cs typeface="+mn-cs"/>
              </a:rPr>
              <a:t>しかし、モダンな</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ツールでは、</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として実行する処理を、コード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スクリプト</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で記述し、</a:t>
            </a:r>
          </a:p>
          <a:p>
            <a:r>
              <a:rPr kumimoji="1" lang="ja-JP" altLang="en-US" sz="1200" b="0" kern="1200" dirty="0" smtClean="0">
                <a:solidFill>
                  <a:schemeClr val="tx1"/>
                </a:solidFill>
                <a:effectLst/>
                <a:latin typeface="Arial" charset="0"/>
                <a:ea typeface="ＭＳ Ｐゴシック" pitchFamily="50" charset="-128"/>
                <a:cs typeface="+mn-cs"/>
              </a:rPr>
              <a:t>アプリのコードと同じレポジトリで管理する方式が主流となっています。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で言えば「</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gitlab_ci.yml</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Circle CI</a:t>
            </a:r>
            <a:r>
              <a:rPr kumimoji="1" lang="ja-JP" altLang="en-US" sz="1200" b="0" kern="1200" dirty="0" smtClean="0">
                <a:solidFill>
                  <a:schemeClr val="tx1"/>
                </a:solidFill>
                <a:effectLst/>
                <a:latin typeface="Arial" charset="0"/>
                <a:ea typeface="ＭＳ Ｐゴシック" pitchFamily="50" charset="-128"/>
                <a:cs typeface="+mn-cs"/>
              </a:rPr>
              <a:t>で言えば「」</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これにより、下記が実現されます。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err="1" smtClean="0">
                <a:solidFill>
                  <a:schemeClr val="tx1"/>
                </a:solidFill>
                <a:effectLst/>
                <a:latin typeface="Arial" charset="0"/>
                <a:ea typeface="ＭＳ Ｐゴシック" pitchFamily="50" charset="-128"/>
                <a:cs typeface="+mn-cs"/>
              </a:rPr>
              <a:t>つの</a:t>
            </a:r>
            <a:r>
              <a:rPr kumimoji="1" lang="ja-JP" altLang="en-US" sz="1200" b="0" kern="1200" dirty="0" smtClean="0">
                <a:solidFill>
                  <a:schemeClr val="tx1"/>
                </a:solidFill>
                <a:effectLst/>
                <a:latin typeface="Arial" charset="0"/>
                <a:ea typeface="ＭＳ Ｐゴシック" pitchFamily="50" charset="-128"/>
                <a:cs typeface="+mn-cs"/>
              </a:rPr>
              <a:t>プロジェクトで作りこんだ</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パイプライン処理を、他のプロジェクトに流用しやすい</a:t>
            </a:r>
          </a:p>
          <a:p>
            <a:r>
              <a:rPr kumimoji="1" lang="ja-JP" altLang="en-US" sz="1200" b="0" kern="1200" dirty="0" smtClean="0">
                <a:solidFill>
                  <a:schemeClr val="tx1"/>
                </a:solidFill>
                <a:effectLst/>
                <a:latin typeface="Arial" charset="0"/>
                <a:ea typeface="ＭＳ Ｐゴシック" pitchFamily="50" charset="-128"/>
                <a:cs typeface="+mn-cs"/>
              </a:rPr>
              <a:t>* アプリのコードのバージョンと、</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パイプライン処理のバージョンの整合性の確保が容易になる</a:t>
            </a:r>
          </a:p>
          <a:p>
            <a:r>
              <a:rPr kumimoji="1" lang="ja-JP" altLang="en-US" sz="1200" b="0" kern="1200" dirty="0" smtClean="0">
                <a:solidFill>
                  <a:schemeClr val="tx1"/>
                </a:solidFill>
                <a:effectLst/>
                <a:latin typeface="Arial" charset="0"/>
                <a:ea typeface="ＭＳ Ｐゴシック" pitchFamily="50" charset="-128"/>
                <a:cs typeface="+mn-cs"/>
              </a:rPr>
              <a:t>* 過去バージョンでビルドしたい！</a:t>
            </a:r>
            <a:r>
              <a:rPr kumimoji="1" lang="ja-JP" altLang="en-US" sz="1200" b="0" kern="1200" dirty="0" err="1" smtClean="0">
                <a:solidFill>
                  <a:schemeClr val="tx1"/>
                </a:solidFill>
                <a:effectLst/>
                <a:latin typeface="Arial" charset="0"/>
                <a:ea typeface="ＭＳ Ｐゴシック" pitchFamily="50" charset="-128"/>
                <a:cs typeface="+mn-cs"/>
              </a:rPr>
              <a:t>って</a:t>
            </a:r>
            <a:r>
              <a:rPr kumimoji="1" lang="ja-JP" altLang="en-US" sz="1200" b="0" kern="1200" dirty="0" smtClean="0">
                <a:solidFill>
                  <a:schemeClr val="tx1"/>
                </a:solidFill>
                <a:effectLst/>
                <a:latin typeface="Arial" charset="0"/>
                <a:ea typeface="ＭＳ Ｐゴシック" pitchFamily="50" charset="-128"/>
                <a:cs typeface="+mn-cs"/>
              </a:rPr>
              <a:t>いう時に、切り替えが簡単になる</a:t>
            </a:r>
          </a:p>
          <a:p>
            <a:r>
              <a:rPr kumimoji="1" lang="ja-JP" altLang="en-US" sz="1200" b="0" kern="1200" dirty="0" smtClean="0">
                <a:solidFill>
                  <a:schemeClr val="tx1"/>
                </a:solidFill>
                <a:effectLst/>
                <a:latin typeface="Arial" charset="0"/>
                <a:ea typeface="ＭＳ Ｐゴシック" pitchFamily="50" charset="-128"/>
                <a:cs typeface="+mn-cs"/>
              </a:rPr>
              <a:t>* ブランチ毎の柔軟な</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パイプライン処理を記述しやすい</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50</a:t>
            </a:fld>
            <a:endParaRPr lang="en-US" altLang="ja-JP"/>
          </a:p>
        </p:txBody>
      </p:sp>
    </p:spTree>
    <p:extLst>
      <p:ext uri="{BB962C8B-B14F-4D97-AF65-F5344CB8AC3E}">
        <p14:creationId xmlns:p14="http://schemas.microsoft.com/office/powerpoint/2010/main" val="2140725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b="1" kern="0" dirty="0">
                <a:latin typeface="Meiryo UI" panose="020B0604030504040204" pitchFamily="50" charset="-128"/>
                <a:ea typeface="Meiryo UI" panose="020B0604030504040204" pitchFamily="50" charset="-128"/>
              </a:rPr>
              <a:t>ポイント：変な人じゃないよ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a:t>
            </a:r>
            <a:r>
              <a:rPr kumimoji="1" lang="en-US" altLang="ja-JP" sz="1200" b="1" kern="0" dirty="0">
                <a:latin typeface="Meiryo UI" panose="020B0604030504040204" pitchFamily="50" charset="-128"/>
                <a:ea typeface="Meiryo UI" panose="020B0604030504040204" pitchFamily="50" charset="-128"/>
              </a:rPr>
              <a:t>FJ</a:t>
            </a:r>
            <a:r>
              <a:rPr kumimoji="1" lang="ja-JP" altLang="en-US" sz="1200" b="1" kern="0" dirty="0">
                <a:latin typeface="Meiryo UI" panose="020B0604030504040204" pitchFamily="50" charset="-128"/>
                <a:ea typeface="Meiryo UI" panose="020B0604030504040204" pitchFamily="50" charset="-128"/>
              </a:rPr>
              <a:t>グループの共通技術部門だよ</a:t>
            </a:r>
            <a:endParaRPr kumimoji="1"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・お金巻き上げに来たわけじゃないんだ</a:t>
            </a:r>
            <a:endParaRPr kumimoji="1"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・色々強制して標準化しようって人でもないよ</a:t>
            </a:r>
            <a:endParaRPr lang="en-US" altLang="ja-JP" sz="1200" b="1" kern="0" dirty="0">
              <a:latin typeface="Meiryo UI" panose="020B0604030504040204" pitchFamily="50" charset="-128"/>
              <a:ea typeface="Meiryo UI" panose="020B0604030504040204" pitchFamily="50" charset="-128"/>
            </a:endParaRPr>
          </a:p>
          <a:p>
            <a:pPr algn="l"/>
            <a:r>
              <a:rPr lang="ja-JP" altLang="en-US" sz="1200" b="1" kern="0" dirty="0">
                <a:latin typeface="Meiryo UI" panose="020B0604030504040204" pitchFamily="50" charset="-128"/>
                <a:ea typeface="Meiryo UI" panose="020B0604030504040204" pitchFamily="50" charset="-128"/>
              </a:rPr>
              <a:t>　・バックエンドにたくさんの専門家がいるよ</a:t>
            </a:r>
            <a:endParaRPr lang="en-US" altLang="ja-JP" sz="1200" b="1" kern="0" dirty="0">
              <a:latin typeface="Meiryo UI" panose="020B0604030504040204" pitchFamily="50" charset="-128"/>
              <a:ea typeface="Meiryo UI" panose="020B0604030504040204" pitchFamily="50" charset="-128"/>
            </a:endParaRPr>
          </a:p>
          <a:p>
            <a:pPr algn="l"/>
            <a:r>
              <a:rPr kumimoji="1" lang="ja-JP" altLang="en-US" sz="1200" b="1" kern="0" dirty="0">
                <a:latin typeface="Meiryo UI" panose="020B0604030504040204" pitchFamily="50" charset="-128"/>
                <a:ea typeface="Meiryo UI" panose="020B0604030504040204" pitchFamily="50" charset="-128"/>
              </a:rPr>
              <a:t>　・ヘルプできればうれしいよ</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a:t>
            </a:fld>
            <a:endParaRPr lang="en-US" altLang="ja-JP"/>
          </a:p>
        </p:txBody>
      </p:sp>
    </p:spTree>
    <p:extLst>
      <p:ext uri="{BB962C8B-B14F-4D97-AF65-F5344CB8AC3E}">
        <p14:creationId xmlns:p14="http://schemas.microsoft.com/office/powerpoint/2010/main" val="13382518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コラム：コンテナ技術とビルドサーバ</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昨今流行しているコンテナ技術</a:t>
            </a:r>
            <a:r>
              <a:rPr kumimoji="1" lang="en-US" altLang="ja-JP" sz="1200" b="0" kern="1200" dirty="0" smtClean="0">
                <a:solidFill>
                  <a:schemeClr val="tx1"/>
                </a:solidFill>
                <a:effectLst/>
                <a:latin typeface="Arial" charset="0"/>
                <a:ea typeface="ＭＳ Ｐゴシック" pitchFamily="50" charset="-128"/>
                <a:cs typeface="+mn-cs"/>
              </a:rPr>
              <a:t>(Docker</a:t>
            </a:r>
            <a:r>
              <a:rPr kumimoji="1" lang="ja-JP" altLang="en-US" sz="1200" b="0" kern="1200" dirty="0" smtClean="0">
                <a:solidFill>
                  <a:schemeClr val="tx1"/>
                </a:solidFill>
                <a:effectLst/>
                <a:latin typeface="Arial" charset="0"/>
                <a:ea typeface="ＭＳ Ｐゴシック" pitchFamily="50" charset="-128"/>
                <a:cs typeface="+mn-cs"/>
              </a:rPr>
              <a:t>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は、下記の様な特性を持っています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ja-JP" altLang="en-US" sz="1200" b="0" kern="1200" dirty="0" err="1" smtClean="0">
                <a:solidFill>
                  <a:schemeClr val="tx1"/>
                </a:solidFill>
                <a:effectLst/>
                <a:latin typeface="Arial" charset="0"/>
                <a:ea typeface="ＭＳ Ｐゴシック" pitchFamily="50" charset="-128"/>
                <a:cs typeface="+mn-cs"/>
              </a:rPr>
              <a:t>べき</a:t>
            </a:r>
            <a:r>
              <a:rPr kumimoji="1" lang="ja-JP" altLang="en-US" sz="1200" b="0" kern="1200" dirty="0" smtClean="0">
                <a:solidFill>
                  <a:schemeClr val="tx1"/>
                </a:solidFill>
                <a:effectLst/>
                <a:latin typeface="Arial" charset="0"/>
                <a:ea typeface="ＭＳ Ｐゴシック" pitchFamily="50" charset="-128"/>
                <a:cs typeface="+mn-cs"/>
              </a:rPr>
              <a:t>等性：何回実行しても同じ結果が得られる</a:t>
            </a:r>
          </a:p>
          <a:p>
            <a:r>
              <a:rPr kumimoji="1" lang="ja-JP" altLang="en-US" sz="1200" b="0" kern="1200" dirty="0" smtClean="0">
                <a:solidFill>
                  <a:schemeClr val="tx1"/>
                </a:solidFill>
                <a:effectLst/>
                <a:latin typeface="Arial" charset="0"/>
                <a:ea typeface="ＭＳ Ｐゴシック" pitchFamily="50" charset="-128"/>
                <a:cs typeface="+mn-cs"/>
              </a:rPr>
              <a:t>* インフラのコード化：</a:t>
            </a:r>
            <a:r>
              <a:rPr kumimoji="1" lang="en-US" altLang="ja-JP" sz="1200" b="0" kern="1200" dirty="0" smtClean="0">
                <a:solidFill>
                  <a:schemeClr val="tx1"/>
                </a:solidFill>
                <a:effectLst/>
                <a:latin typeface="Arial" charset="0"/>
                <a:ea typeface="ＭＳ Ｐゴシック" pitchFamily="50" charset="-128"/>
                <a:cs typeface="+mn-cs"/>
              </a:rPr>
              <a:t>OS</a:t>
            </a:r>
            <a:r>
              <a:rPr kumimoji="1" lang="ja-JP" altLang="en-US" sz="1200" b="0" kern="1200" dirty="0" smtClean="0">
                <a:solidFill>
                  <a:schemeClr val="tx1"/>
                </a:solidFill>
                <a:effectLst/>
                <a:latin typeface="Arial" charset="0"/>
                <a:ea typeface="ＭＳ Ｐゴシック" pitchFamily="50" charset="-128"/>
                <a:cs typeface="+mn-cs"/>
              </a:rPr>
              <a:t>やミドルの構成などをコードとして記述できる</a:t>
            </a:r>
          </a:p>
          <a:p>
            <a:r>
              <a:rPr kumimoji="1" lang="ja-JP" altLang="en-US" sz="1200" b="0" kern="1200" dirty="0" smtClean="0">
                <a:solidFill>
                  <a:schemeClr val="tx1"/>
                </a:solidFill>
                <a:effectLst/>
                <a:latin typeface="Arial" charset="0"/>
                <a:ea typeface="ＭＳ Ｐゴシック" pitchFamily="50" charset="-128"/>
                <a:cs typeface="+mn-cs"/>
              </a:rPr>
              <a:t>* なんかこう、ホスト</a:t>
            </a:r>
            <a:r>
              <a:rPr kumimoji="1" lang="en-US" altLang="ja-JP" sz="1200" b="0" kern="1200" dirty="0" smtClean="0">
                <a:solidFill>
                  <a:schemeClr val="tx1"/>
                </a:solidFill>
                <a:effectLst/>
                <a:latin typeface="Arial" charset="0"/>
                <a:ea typeface="ＭＳ Ｐゴシック" pitchFamily="50" charset="-128"/>
                <a:cs typeface="+mn-cs"/>
              </a:rPr>
              <a:t>OS</a:t>
            </a:r>
            <a:r>
              <a:rPr kumimoji="1" lang="ja-JP" altLang="en-US" sz="1200" b="0" kern="1200" dirty="0" err="1" smtClean="0">
                <a:solidFill>
                  <a:schemeClr val="tx1"/>
                </a:solidFill>
                <a:effectLst/>
                <a:latin typeface="Arial" charset="0"/>
                <a:ea typeface="ＭＳ Ｐゴシック" pitchFamily="50" charset="-128"/>
                <a:cs typeface="+mn-cs"/>
              </a:rPr>
              <a:t>を汚</a:t>
            </a:r>
            <a:r>
              <a:rPr kumimoji="1" lang="ja-JP" altLang="en-US" sz="1200" b="0" kern="1200" dirty="0" smtClean="0">
                <a:solidFill>
                  <a:schemeClr val="tx1"/>
                </a:solidFill>
                <a:effectLst/>
                <a:latin typeface="Arial" charset="0"/>
                <a:ea typeface="ＭＳ Ｐゴシック" pitchFamily="50" charset="-128"/>
                <a:cs typeface="+mn-cs"/>
              </a:rPr>
              <a:t>さない的なのをかっこよく</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これらの特性は、コードの自動ビルド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自動テストを行うためのビルドサーバと、非常に親和性が高いです。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51</a:t>
            </a:fld>
            <a:endParaRPr lang="en-US" altLang="ja-JP"/>
          </a:p>
        </p:txBody>
      </p:sp>
    </p:spTree>
    <p:extLst>
      <p:ext uri="{BB962C8B-B14F-4D97-AF65-F5344CB8AC3E}">
        <p14:creationId xmlns:p14="http://schemas.microsoft.com/office/powerpoint/2010/main" val="3314037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ビルド処理をコンテナ上で実施する事で、下記の様なメリットを享受する事が出来ます。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ビルドサーバを汚さずにビルド処理を実行できる</a:t>
            </a:r>
          </a:p>
          <a:p>
            <a:r>
              <a:rPr kumimoji="1" lang="ja-JP" altLang="en-US" sz="1200" b="0" kern="1200" dirty="0" smtClean="0">
                <a:solidFill>
                  <a:schemeClr val="tx1"/>
                </a:solidFill>
                <a:effectLst/>
                <a:latin typeface="Arial" charset="0"/>
                <a:ea typeface="ＭＳ Ｐゴシック" pitchFamily="50" charset="-128"/>
                <a:cs typeface="+mn-cs"/>
              </a:rPr>
              <a:t>    * ビルドサーバに個別にいろんなツールをインストールしなくてよい</a:t>
            </a:r>
          </a:p>
          <a:p>
            <a:r>
              <a:rPr kumimoji="1" lang="ja-JP" altLang="en-US" sz="1200" b="0" kern="1200" dirty="0" smtClean="0">
                <a:solidFill>
                  <a:schemeClr val="tx1"/>
                </a:solidFill>
                <a:effectLst/>
                <a:latin typeface="Arial" charset="0"/>
                <a:ea typeface="ＭＳ Ｐゴシック" pitchFamily="50" charset="-128"/>
                <a:cs typeface="+mn-cs"/>
              </a:rPr>
              <a:t>    * 例えば</a:t>
            </a:r>
            <a:r>
              <a:rPr kumimoji="1" lang="en-US" altLang="ja-JP" sz="1200" b="0" kern="1200" dirty="0" smtClean="0">
                <a:solidFill>
                  <a:schemeClr val="tx1"/>
                </a:solidFill>
                <a:effectLst/>
                <a:latin typeface="Arial" charset="0"/>
                <a:ea typeface="ＭＳ Ｐゴシック" pitchFamily="50" charset="-128"/>
                <a:cs typeface="+mn-cs"/>
              </a:rPr>
              <a:t>Java</a:t>
            </a:r>
            <a:r>
              <a:rPr kumimoji="1" lang="ja-JP" altLang="en-US" sz="1200" b="0" kern="1200" dirty="0" smtClean="0">
                <a:solidFill>
                  <a:schemeClr val="tx1"/>
                </a:solidFill>
                <a:effectLst/>
                <a:latin typeface="Arial" charset="0"/>
                <a:ea typeface="ＭＳ Ｐゴシック" pitchFamily="50" charset="-128"/>
                <a:cs typeface="+mn-cs"/>
              </a:rPr>
              <a:t>の複数バージョンを同一ビルドサーバに同居させる、みたいのも簡単にできる</a:t>
            </a:r>
          </a:p>
          <a:p>
            <a:r>
              <a:rPr kumimoji="1" lang="ja-JP" altLang="en-US" sz="1200" b="0" kern="1200" dirty="0" smtClean="0">
                <a:solidFill>
                  <a:schemeClr val="tx1"/>
                </a:solidFill>
                <a:effectLst/>
                <a:latin typeface="Arial" charset="0"/>
                <a:ea typeface="ＭＳ Ｐゴシック" pitchFamily="50" charset="-128"/>
                <a:cs typeface="+mn-cs"/>
              </a:rPr>
              <a:t>    * 過去のビルド処理の結果が、後続のビルド処理に悪影響を及ぼさない</a:t>
            </a:r>
          </a:p>
          <a:p>
            <a:r>
              <a:rPr kumimoji="1" lang="ja-JP" altLang="en-US" sz="1200" b="0" kern="1200" dirty="0" smtClean="0">
                <a:solidFill>
                  <a:schemeClr val="tx1"/>
                </a:solidFill>
                <a:effectLst/>
                <a:latin typeface="Arial" charset="0"/>
                <a:ea typeface="ＭＳ Ｐゴシック" pitchFamily="50" charset="-128"/>
                <a:cs typeface="+mn-cs"/>
              </a:rPr>
              <a:t>* ビルドサーバをスケールしやすい</a:t>
            </a:r>
          </a:p>
          <a:p>
            <a:r>
              <a:rPr kumimoji="1" lang="ja-JP" altLang="en-US" sz="1200" b="0" kern="1200" dirty="0" smtClean="0">
                <a:solidFill>
                  <a:schemeClr val="tx1"/>
                </a:solidFill>
                <a:effectLst/>
                <a:latin typeface="Arial" charset="0"/>
                <a:ea typeface="ＭＳ Ｐゴシック" pitchFamily="50" charset="-128"/>
                <a:cs typeface="+mn-cs"/>
              </a:rPr>
              <a:t>    * 複数のビルドサーバを、簡単に作成する事が出来る</a:t>
            </a:r>
          </a:p>
          <a:p>
            <a:r>
              <a:rPr kumimoji="1" lang="ja-JP" altLang="en-US" sz="1200" b="0" kern="1200" dirty="0" smtClean="0">
                <a:solidFill>
                  <a:schemeClr val="tx1"/>
                </a:solidFill>
                <a:effectLst/>
                <a:latin typeface="Arial" charset="0"/>
                <a:ea typeface="ＭＳ Ｐゴシック" pitchFamily="50" charset="-128"/>
                <a:cs typeface="+mn-cs"/>
              </a:rPr>
              <a:t>    * 開発中アプリの、特定バージョンにおけるビルド環境を何度でもさくっと作れる</a:t>
            </a:r>
          </a:p>
          <a:p>
            <a:r>
              <a:rPr kumimoji="1" lang="ja-JP" altLang="en-US" sz="1200" b="0" kern="1200" dirty="0" smtClean="0">
                <a:solidFill>
                  <a:schemeClr val="tx1"/>
                </a:solidFill>
                <a:effectLst/>
                <a:latin typeface="Arial" charset="0"/>
                <a:ea typeface="ＭＳ Ｐゴシック" pitchFamily="50" charset="-128"/>
                <a:cs typeface="+mn-cs"/>
              </a:rPr>
              <a:t>    * 過去のバージョンのコードをビルド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テストしたい、って時に、簡単にビルド環境を再現できる </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52</a:t>
            </a:fld>
            <a:endParaRPr lang="en-US" altLang="ja-JP"/>
          </a:p>
        </p:txBody>
      </p:sp>
    </p:spTree>
    <p:extLst>
      <p:ext uri="{BB962C8B-B14F-4D97-AF65-F5344CB8AC3E}">
        <p14:creationId xmlns:p14="http://schemas.microsoft.com/office/powerpoint/2010/main" val="4011402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54</a:t>
            </a:fld>
            <a:endParaRPr lang="en-US" altLang="ja-JP"/>
          </a:p>
        </p:txBody>
      </p:sp>
    </p:spTree>
    <p:extLst>
      <p:ext uri="{BB962C8B-B14F-4D97-AF65-F5344CB8AC3E}">
        <p14:creationId xmlns:p14="http://schemas.microsoft.com/office/powerpoint/2010/main" val="3362660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ビルドツールとは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開発時に発生する、下記のような作業を自動的に実行するツールです。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依存性解決</a:t>
            </a:r>
          </a:p>
          <a:p>
            <a:r>
              <a:rPr kumimoji="1" lang="ja-JP" altLang="en-US" sz="1200" b="0" kern="1200" dirty="0" smtClean="0">
                <a:solidFill>
                  <a:schemeClr val="tx1"/>
                </a:solidFill>
                <a:effectLst/>
                <a:latin typeface="Arial" charset="0"/>
                <a:ea typeface="ＭＳ Ｐゴシック" pitchFamily="50" charset="-128"/>
                <a:cs typeface="+mn-cs"/>
              </a:rPr>
              <a:t>* コンパイル</a:t>
            </a:r>
          </a:p>
          <a:p>
            <a:r>
              <a:rPr kumimoji="1" lang="ja-JP" altLang="en-US" sz="1200" b="0" kern="1200" dirty="0" smtClean="0">
                <a:solidFill>
                  <a:schemeClr val="tx1"/>
                </a:solidFill>
                <a:effectLst/>
                <a:latin typeface="Arial" charset="0"/>
                <a:ea typeface="ＭＳ Ｐゴシック" pitchFamily="50" charset="-128"/>
                <a:cs typeface="+mn-cs"/>
              </a:rPr>
              <a:t>* 規約チェック</a:t>
            </a:r>
          </a:p>
          <a:p>
            <a:r>
              <a:rPr kumimoji="1" lang="ja-JP" altLang="en-US" sz="1200" b="0" kern="1200" dirty="0" smtClean="0">
                <a:solidFill>
                  <a:schemeClr val="tx1"/>
                </a:solidFill>
                <a:effectLst/>
                <a:latin typeface="Arial" charset="0"/>
                <a:ea typeface="ＭＳ Ｐゴシック" pitchFamily="50" charset="-128"/>
                <a:cs typeface="+mn-cs"/>
              </a:rPr>
              <a:t>* 品質解析</a:t>
            </a:r>
          </a:p>
          <a:p>
            <a:r>
              <a:rPr kumimoji="1" lang="ja-JP" altLang="en-US" sz="1200" b="0" kern="1200" dirty="0" smtClean="0">
                <a:solidFill>
                  <a:schemeClr val="tx1"/>
                </a:solidFill>
                <a:effectLst/>
                <a:latin typeface="Arial" charset="0"/>
                <a:ea typeface="ＭＳ Ｐゴシック" pitchFamily="50" charset="-128"/>
                <a:cs typeface="+mn-cs"/>
              </a:rPr>
              <a:t>* テスト実行</a:t>
            </a:r>
          </a:p>
          <a:p>
            <a:r>
              <a:rPr kumimoji="1" lang="ja-JP" altLang="en-US" sz="1200" b="0" kern="1200" dirty="0" smtClean="0">
                <a:solidFill>
                  <a:schemeClr val="tx1"/>
                </a:solidFill>
                <a:effectLst/>
                <a:latin typeface="Arial" charset="0"/>
                <a:ea typeface="ＭＳ Ｐゴシック" pitchFamily="50" charset="-128"/>
                <a:cs typeface="+mn-cs"/>
              </a:rPr>
              <a:t>* ドキュメント生成</a:t>
            </a:r>
          </a:p>
          <a:p>
            <a:r>
              <a:rPr kumimoji="1" lang="ja-JP" altLang="en-US" sz="1200" b="0" kern="1200" dirty="0" smtClean="0">
                <a:solidFill>
                  <a:schemeClr val="tx1"/>
                </a:solidFill>
                <a:effectLst/>
                <a:latin typeface="Arial" charset="0"/>
                <a:ea typeface="ＭＳ Ｐゴシック" pitchFamily="50" charset="-128"/>
                <a:cs typeface="+mn-cs"/>
              </a:rPr>
              <a:t>* パッケージング</a:t>
            </a:r>
          </a:p>
          <a:p>
            <a:r>
              <a:rPr kumimoji="1" lang="ja-JP" altLang="en-US" sz="1200" b="0" kern="1200" dirty="0" smtClean="0">
                <a:solidFill>
                  <a:schemeClr val="tx1"/>
                </a:solidFill>
                <a:effectLst/>
                <a:latin typeface="Arial" charset="0"/>
                <a:ea typeface="ＭＳ Ｐゴシック" pitchFamily="50" charset="-128"/>
                <a:cs typeface="+mn-cs"/>
              </a:rPr>
              <a:t>* パブリッシュ</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etc</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「単に、コードをコンパイルしてバイナリを作る」だけのツールではありません。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ツールから起動可能なビルド処理は、コマンドラインインターフェース（</a:t>
            </a:r>
            <a:r>
              <a:rPr kumimoji="1" lang="en-US" altLang="ja-JP" sz="1200" b="0" kern="1200" dirty="0" smtClean="0">
                <a:solidFill>
                  <a:schemeClr val="tx1"/>
                </a:solidFill>
                <a:effectLst/>
                <a:latin typeface="Arial" charset="0"/>
                <a:ea typeface="ＭＳ Ｐゴシック" pitchFamily="50" charset="-128"/>
                <a:cs typeface="+mn-cs"/>
              </a:rPr>
              <a:t>CLI</a:t>
            </a:r>
            <a:r>
              <a:rPr kumimoji="1" lang="ja-JP" altLang="en-US" sz="1200" b="0" kern="1200" dirty="0" smtClean="0">
                <a:solidFill>
                  <a:schemeClr val="tx1"/>
                </a:solidFill>
                <a:effectLst/>
                <a:latin typeface="Arial" charset="0"/>
                <a:ea typeface="ＭＳ Ｐゴシック" pitchFamily="50" charset="-128"/>
                <a:cs typeface="+mn-cs"/>
              </a:rPr>
              <a:t>）を持つものだけです。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ビルド処理はバッチファイルやシェルスクリプトとして記述することもできますが、</a:t>
            </a:r>
          </a:p>
          <a:p>
            <a:r>
              <a:rPr kumimoji="1" lang="ja-JP" altLang="en-US" sz="1200" b="0" kern="1200" dirty="0" smtClean="0">
                <a:solidFill>
                  <a:schemeClr val="tx1"/>
                </a:solidFill>
                <a:effectLst/>
                <a:latin typeface="Arial" charset="0"/>
                <a:ea typeface="ＭＳ Ｐゴシック" pitchFamily="50" charset="-128"/>
                <a:cs typeface="+mn-cs"/>
              </a:rPr>
              <a:t>専用のビルドツールを使えば、より簡単に定義することができます。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55</a:t>
            </a:fld>
            <a:endParaRPr lang="en-US" altLang="ja-JP"/>
          </a:p>
        </p:txBody>
      </p:sp>
    </p:spTree>
    <p:extLst>
      <p:ext uri="{BB962C8B-B14F-4D97-AF65-F5344CB8AC3E}">
        <p14:creationId xmlns:p14="http://schemas.microsoft.com/office/powerpoint/2010/main" val="3338430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56</a:t>
            </a:fld>
            <a:endParaRPr lang="en-US" altLang="ja-JP"/>
          </a:p>
        </p:txBody>
      </p:sp>
    </p:spTree>
    <p:extLst>
      <p:ext uri="{BB962C8B-B14F-4D97-AF65-F5344CB8AC3E}">
        <p14:creationId xmlns:p14="http://schemas.microsoft.com/office/powerpoint/2010/main" val="2705230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ビルドツールを使用するメリット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ビルド作業の属人性排除</a:t>
            </a:r>
          </a:p>
          <a:p>
            <a:r>
              <a:rPr kumimoji="1" lang="ja-JP" altLang="en-US" sz="1200" b="0" kern="1200" dirty="0" smtClean="0">
                <a:solidFill>
                  <a:schemeClr val="tx1"/>
                </a:solidFill>
                <a:effectLst/>
                <a:latin typeface="Arial" charset="0"/>
                <a:ea typeface="ＭＳ Ｐゴシック" pitchFamily="50" charset="-128"/>
                <a:cs typeface="+mn-cs"/>
              </a:rPr>
              <a:t>* ビルド作業ミス防止</a:t>
            </a:r>
          </a:p>
          <a:p>
            <a:r>
              <a:rPr kumimoji="1" lang="ja-JP" altLang="en-US" sz="1200" b="0" kern="1200" dirty="0" smtClean="0">
                <a:solidFill>
                  <a:schemeClr val="tx1"/>
                </a:solidFill>
                <a:effectLst/>
                <a:latin typeface="Arial" charset="0"/>
                <a:ea typeface="ＭＳ Ｐゴシック" pitchFamily="50" charset="-128"/>
                <a:cs typeface="+mn-cs"/>
              </a:rPr>
              <a:t>* 利用ライブラリ定義の明文化</a:t>
            </a:r>
          </a:p>
          <a:p>
            <a:r>
              <a:rPr kumimoji="1" lang="ja-JP" altLang="en-US" sz="1200" b="0" kern="1200" dirty="0" smtClean="0">
                <a:solidFill>
                  <a:schemeClr val="tx1"/>
                </a:solidFill>
                <a:effectLst/>
                <a:latin typeface="Arial" charset="0"/>
                <a:ea typeface="ＭＳ Ｐゴシック" pitchFamily="50" charset="-128"/>
                <a:cs typeface="+mn-cs"/>
              </a:rPr>
              <a:t>* 利用ライブラリの自動取得</a:t>
            </a:r>
          </a:p>
          <a:p>
            <a:r>
              <a:rPr kumimoji="1" lang="ja-JP" altLang="en-US" sz="1200" b="0" kern="1200" dirty="0" smtClean="0">
                <a:solidFill>
                  <a:schemeClr val="tx1"/>
                </a:solidFill>
                <a:effectLst/>
                <a:latin typeface="Arial" charset="0"/>
                <a:ea typeface="ＭＳ Ｐゴシック" pitchFamily="50" charset="-128"/>
                <a:cs typeface="+mn-cs"/>
              </a:rPr>
              <a:t>* 作成したライブラリの共有</a:t>
            </a:r>
          </a:p>
          <a:p>
            <a:r>
              <a:rPr kumimoji="1" lang="ja-JP" altLang="en-US" sz="1200" b="0" kern="1200" dirty="0" smtClean="0">
                <a:solidFill>
                  <a:schemeClr val="tx1"/>
                </a:solidFill>
                <a:effectLst/>
                <a:latin typeface="Arial" charset="0"/>
                <a:ea typeface="ＭＳ Ｐゴシック" pitchFamily="50" charset="-128"/>
                <a:cs typeface="+mn-cs"/>
              </a:rPr>
              <a:t>* 作成したライブラリのバージョン管理</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57</a:t>
            </a:fld>
            <a:endParaRPr lang="en-US" altLang="ja-JP"/>
          </a:p>
        </p:txBody>
      </p:sp>
    </p:spTree>
    <p:extLst>
      <p:ext uri="{BB962C8B-B14F-4D97-AF65-F5344CB8AC3E}">
        <p14:creationId xmlns:p14="http://schemas.microsoft.com/office/powerpoint/2010/main" val="4133459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ビルドツールのメリット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下記の様なメリットを得る事が出来ます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誰でも</a:t>
            </a:r>
          </a:p>
          <a:p>
            <a:r>
              <a:rPr kumimoji="1" lang="ja-JP" altLang="en-US" sz="1200" b="0" kern="1200" dirty="0" smtClean="0">
                <a:solidFill>
                  <a:schemeClr val="tx1"/>
                </a:solidFill>
                <a:effectLst/>
                <a:latin typeface="Arial" charset="0"/>
                <a:ea typeface="ＭＳ Ｐゴシック" pitchFamily="50" charset="-128"/>
                <a:cs typeface="+mn-cs"/>
              </a:rPr>
              <a:t>    * ビルド職人がいなくても、誰でも実行できるようになります</a:t>
            </a:r>
          </a:p>
          <a:p>
            <a:r>
              <a:rPr kumimoji="1" lang="ja-JP" altLang="en-US" sz="1200" b="0" kern="1200" dirty="0" smtClean="0">
                <a:solidFill>
                  <a:schemeClr val="tx1"/>
                </a:solidFill>
                <a:effectLst/>
                <a:latin typeface="Arial" charset="0"/>
                <a:ea typeface="ＭＳ Ｐゴシック" pitchFamily="50" charset="-128"/>
                <a:cs typeface="+mn-cs"/>
              </a:rPr>
              <a:t>    * メンテがめ</a:t>
            </a:r>
            <a:r>
              <a:rPr kumimoji="1" lang="ja-JP" altLang="en-US" sz="1200" b="0" kern="1200" dirty="0" err="1" smtClean="0">
                <a:solidFill>
                  <a:schemeClr val="tx1"/>
                </a:solidFill>
                <a:effectLst/>
                <a:latin typeface="Arial" charset="0"/>
                <a:ea typeface="ＭＳ Ｐゴシック" pitchFamily="50" charset="-128"/>
                <a:cs typeface="+mn-cs"/>
              </a:rPr>
              <a:t>んど</a:t>
            </a:r>
            <a:r>
              <a:rPr kumimoji="1" lang="ja-JP" altLang="en-US" sz="1200" b="0" kern="1200" dirty="0" smtClean="0">
                <a:solidFill>
                  <a:schemeClr val="tx1"/>
                </a:solidFill>
                <a:effectLst/>
                <a:latin typeface="Arial" charset="0"/>
                <a:ea typeface="ＭＳ Ｐゴシック" pitchFamily="50" charset="-128"/>
                <a:cs typeface="+mn-cs"/>
              </a:rPr>
              <a:t>くさい、かつすぐ腐る大規模なマニュアルを作る必要がありません</a:t>
            </a:r>
          </a:p>
          <a:p>
            <a:r>
              <a:rPr kumimoji="1" lang="ja-JP" altLang="en-US" sz="1200" b="0" kern="1200" dirty="0" smtClean="0">
                <a:solidFill>
                  <a:schemeClr val="tx1"/>
                </a:solidFill>
                <a:effectLst/>
                <a:latin typeface="Arial" charset="0"/>
                <a:ea typeface="ＭＳ Ｐゴシック" pitchFamily="50" charset="-128"/>
                <a:cs typeface="+mn-cs"/>
              </a:rPr>
              <a:t>    * ミスしやすいうっかり</a:t>
            </a:r>
            <a:r>
              <a:rPr kumimoji="1" lang="ja-JP" altLang="en-US" sz="1200" b="0" kern="1200" dirty="0" err="1" smtClean="0">
                <a:solidFill>
                  <a:schemeClr val="tx1"/>
                </a:solidFill>
                <a:effectLst/>
                <a:latin typeface="Arial" charset="0"/>
                <a:ea typeface="ＭＳ Ｐゴシック" pitchFamily="50" charset="-128"/>
                <a:cs typeface="+mn-cs"/>
              </a:rPr>
              <a:t>さんでも</a:t>
            </a:r>
            <a:r>
              <a:rPr kumimoji="1" lang="ja-JP" altLang="en-US" sz="1200" b="0" kern="1200" dirty="0" smtClean="0">
                <a:solidFill>
                  <a:schemeClr val="tx1"/>
                </a:solidFill>
                <a:effectLst/>
                <a:latin typeface="Arial" charset="0"/>
                <a:ea typeface="ＭＳ Ｐゴシック" pitchFamily="50" charset="-128"/>
                <a:cs typeface="+mn-cs"/>
              </a:rPr>
              <a:t>大丈夫。手作業によるミスの混入を防げます</a:t>
            </a:r>
          </a:p>
          <a:p>
            <a:r>
              <a:rPr kumimoji="1" lang="ja-JP" altLang="en-US" sz="1200" b="0" kern="1200" dirty="0" smtClean="0">
                <a:solidFill>
                  <a:schemeClr val="tx1"/>
                </a:solidFill>
                <a:effectLst/>
                <a:latin typeface="Arial" charset="0"/>
                <a:ea typeface="ＭＳ Ｐゴシック" pitchFamily="50" charset="-128"/>
                <a:cs typeface="+mn-cs"/>
              </a:rPr>
              <a:t>* いつでも</a:t>
            </a:r>
          </a:p>
          <a:p>
            <a:r>
              <a:rPr kumimoji="1" lang="ja-JP" altLang="en-US" sz="1200" b="0" kern="1200" dirty="0" smtClean="0">
                <a:solidFill>
                  <a:schemeClr val="tx1"/>
                </a:solidFill>
                <a:effectLst/>
                <a:latin typeface="Arial" charset="0"/>
                <a:ea typeface="ＭＳ Ｐゴシック" pitchFamily="50" charset="-128"/>
                <a:cs typeface="+mn-cs"/>
              </a:rPr>
              <a:t>    * 自動化されているので、いつでも実行できます</a:t>
            </a:r>
          </a:p>
          <a:p>
            <a:r>
              <a:rPr kumimoji="1" lang="ja-JP" altLang="en-US" sz="1200" b="0" kern="1200" dirty="0" smtClean="0">
                <a:solidFill>
                  <a:schemeClr val="tx1"/>
                </a:solidFill>
                <a:effectLst/>
                <a:latin typeface="Arial" charset="0"/>
                <a:ea typeface="ＭＳ Ｐゴシック" pitchFamily="50" charset="-128"/>
                <a:cs typeface="+mn-cs"/>
              </a:rPr>
              <a:t>    * コミットしたらすぐビルド！！マージされたらすぐビルド！！毎日定時にビルド！！</a:t>
            </a:r>
          </a:p>
          <a:p>
            <a:r>
              <a:rPr kumimoji="1" lang="ja-JP" altLang="en-US" sz="1200" b="0" kern="1200" dirty="0" smtClean="0">
                <a:solidFill>
                  <a:schemeClr val="tx1"/>
                </a:solidFill>
                <a:effectLst/>
                <a:latin typeface="Arial" charset="0"/>
                <a:ea typeface="ＭＳ Ｐゴシック" pitchFamily="50" charset="-128"/>
                <a:cs typeface="+mn-cs"/>
              </a:rPr>
              <a:t>    * これにより、不具合を早期に検出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対処する事で、後工程での手戻りを抑止できます</a:t>
            </a:r>
          </a:p>
          <a:p>
            <a:r>
              <a:rPr kumimoji="1" lang="ja-JP" altLang="en-US" sz="1200" b="0" kern="1200" dirty="0" smtClean="0">
                <a:solidFill>
                  <a:schemeClr val="tx1"/>
                </a:solidFill>
                <a:effectLst/>
                <a:latin typeface="Arial" charset="0"/>
                <a:ea typeface="ＭＳ Ｐゴシック" pitchFamily="50" charset="-128"/>
                <a:cs typeface="+mn-cs"/>
              </a:rPr>
              <a:t>* どこでも</a:t>
            </a:r>
          </a:p>
          <a:p>
            <a:r>
              <a:rPr kumimoji="1" lang="ja-JP" altLang="en-US" sz="1200" b="0" kern="1200" dirty="0" smtClean="0">
                <a:solidFill>
                  <a:schemeClr val="tx1"/>
                </a:solidFill>
                <a:effectLst/>
                <a:latin typeface="Arial" charset="0"/>
                <a:ea typeface="ＭＳ Ｐゴシック" pitchFamily="50" charset="-128"/>
                <a:cs typeface="+mn-cs"/>
              </a:rPr>
              <a:t>    * どこで実行しても同じ結果が得られます</a:t>
            </a:r>
          </a:p>
          <a:p>
            <a:r>
              <a:rPr kumimoji="1" lang="ja-JP" altLang="en-US" sz="1200" b="0" kern="1200" dirty="0" smtClean="0">
                <a:solidFill>
                  <a:schemeClr val="tx1"/>
                </a:solidFill>
                <a:effectLst/>
                <a:latin typeface="Arial" charset="0"/>
                <a:ea typeface="ＭＳ Ｐゴシック" pitchFamily="50" charset="-128"/>
                <a:cs typeface="+mn-cs"/>
              </a:rPr>
              <a:t>    * これにより、各環境毎の構成差異による障害みたいなのを低減できます</a:t>
            </a:r>
          </a:p>
          <a:p>
            <a:r>
              <a:rPr kumimoji="1" lang="ja-JP" altLang="en-US" sz="1200" b="0" kern="1200" dirty="0" smtClean="0">
                <a:solidFill>
                  <a:schemeClr val="tx1"/>
                </a:solidFill>
                <a:effectLst/>
                <a:latin typeface="Arial" charset="0"/>
                <a:ea typeface="ＭＳ Ｐゴシック" pitchFamily="50" charset="-128"/>
                <a:cs typeface="+mn-cs"/>
              </a:rPr>
              <a:t>    *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開発者手元</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err="1"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テスト環境、運用環境など</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何度でも</a:t>
            </a:r>
          </a:p>
          <a:p>
            <a:r>
              <a:rPr kumimoji="1" lang="ja-JP" altLang="en-US" sz="1200" b="0" kern="1200" dirty="0" smtClean="0">
                <a:solidFill>
                  <a:schemeClr val="tx1"/>
                </a:solidFill>
                <a:effectLst/>
                <a:latin typeface="Arial" charset="0"/>
                <a:ea typeface="ＭＳ Ｐゴシック" pitchFamily="50" charset="-128"/>
                <a:cs typeface="+mn-cs"/>
              </a:rPr>
              <a:t>    * 自動化されているので、何回実行しても苦になりません </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58</a:t>
            </a:fld>
            <a:endParaRPr lang="en-US" altLang="ja-JP"/>
          </a:p>
        </p:txBody>
      </p:sp>
    </p:spTree>
    <p:extLst>
      <p:ext uri="{BB962C8B-B14F-4D97-AF65-F5344CB8AC3E}">
        <p14:creationId xmlns:p14="http://schemas.microsoft.com/office/powerpoint/2010/main" val="835454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開発言語ごとに色んなビルドツールがあります。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59</a:t>
            </a:fld>
            <a:endParaRPr lang="en-US" altLang="ja-JP"/>
          </a:p>
        </p:txBody>
      </p:sp>
    </p:spTree>
    <p:extLst>
      <p:ext uri="{BB962C8B-B14F-4D97-AF65-F5344CB8AC3E}">
        <p14:creationId xmlns:p14="http://schemas.microsoft.com/office/powerpoint/2010/main" val="9463657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コラム：セントラルレポジトリ</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各種の言語ごとに、インターネット上でライブラリを集約</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配布しているレポジトリが存在します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Java→Maven</a:t>
            </a:r>
            <a:r>
              <a:rPr kumimoji="1" lang="ja-JP" altLang="en-US" sz="1200" b="0" kern="1200" dirty="0" smtClean="0">
                <a:solidFill>
                  <a:schemeClr val="tx1"/>
                </a:solidFill>
                <a:effectLst/>
                <a:latin typeface="Arial" charset="0"/>
                <a:ea typeface="ＭＳ Ｐゴシック" pitchFamily="50" charset="-128"/>
                <a:cs typeface="+mn-cs"/>
              </a:rPr>
              <a:t>セントラルレポジトリ</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Net→Nuget</a:t>
            </a:r>
            <a:r>
              <a:rPr kumimoji="1" lang="ja-JP" altLang="en-US" sz="1200" b="0" kern="1200" dirty="0" smtClean="0">
                <a:solidFill>
                  <a:schemeClr val="tx1"/>
                </a:solidFill>
                <a:effectLst/>
                <a:latin typeface="Arial" charset="0"/>
                <a:ea typeface="ＭＳ Ｐゴシック" pitchFamily="50" charset="-128"/>
                <a:cs typeface="+mn-cs"/>
              </a:rPr>
              <a:t>ほげほげ</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Node.js→NPM</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従来は手動で各ライブラリの配布元の</a:t>
            </a:r>
            <a:r>
              <a:rPr kumimoji="1" lang="en-US" altLang="ja-JP" sz="1200" b="0" kern="1200" dirty="0" smtClean="0">
                <a:solidFill>
                  <a:schemeClr val="tx1"/>
                </a:solidFill>
                <a:effectLst/>
                <a:latin typeface="Arial" charset="0"/>
                <a:ea typeface="ＭＳ Ｐゴシック" pitchFamily="50" charset="-128"/>
                <a:cs typeface="+mn-cs"/>
              </a:rPr>
              <a:t>HP</a:t>
            </a:r>
            <a:r>
              <a:rPr kumimoji="1" lang="ja-JP" altLang="en-US" sz="1200" b="0" kern="1200" dirty="0" smtClean="0">
                <a:solidFill>
                  <a:schemeClr val="tx1"/>
                </a:solidFill>
                <a:effectLst/>
                <a:latin typeface="Arial" charset="0"/>
                <a:ea typeface="ＭＳ Ｐゴシック" pitchFamily="50" charset="-128"/>
                <a:cs typeface="+mn-cs"/>
              </a:rPr>
              <a:t>からダウンロードしていたライブラリを、</a:t>
            </a:r>
          </a:p>
          <a:p>
            <a:r>
              <a:rPr kumimoji="1" lang="ja-JP" altLang="en-US" sz="1200" b="0" kern="1200" dirty="0" smtClean="0">
                <a:solidFill>
                  <a:schemeClr val="tx1"/>
                </a:solidFill>
                <a:effectLst/>
                <a:latin typeface="Arial" charset="0"/>
                <a:ea typeface="ＭＳ Ｐゴシック" pitchFamily="50" charset="-128"/>
                <a:cs typeface="+mn-cs"/>
              </a:rPr>
              <a:t>ビルドツールから自動的に取得してくることが出来ます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a:t>
            </a:r>
          </a:p>
          <a:p>
            <a:r>
              <a:rPr kumimoji="1" lang="ja-JP" altLang="en-US" sz="1200" b="0" kern="1200" dirty="0" smtClean="0">
                <a:solidFill>
                  <a:schemeClr val="tx1"/>
                </a:solidFill>
                <a:effectLst/>
                <a:latin typeface="Arial" charset="0"/>
                <a:ea typeface="ＭＳ Ｐゴシック" pitchFamily="50" charset="-128"/>
                <a:cs typeface="+mn-cs"/>
              </a:rPr>
              <a:t>* 依存性関係解決作業の超効率化</a:t>
            </a:r>
          </a:p>
          <a:p>
            <a:r>
              <a:rPr kumimoji="1" lang="ja-JP" altLang="en-US" sz="1200" b="0" kern="1200" dirty="0" smtClean="0">
                <a:solidFill>
                  <a:schemeClr val="tx1"/>
                </a:solidFill>
                <a:effectLst/>
                <a:latin typeface="Arial" charset="0"/>
                <a:ea typeface="ＭＳ Ｐゴシック" pitchFamily="50" charset="-128"/>
                <a:cs typeface="+mn-cs"/>
              </a:rPr>
              <a:t>* 一つのライブラリを使用するのに、いもづるで</a:t>
            </a:r>
            <a:r>
              <a:rPr kumimoji="1" lang="en-US" altLang="ja-JP" sz="1200" b="0" kern="1200" dirty="0" smtClean="0">
                <a:solidFill>
                  <a:schemeClr val="tx1"/>
                </a:solidFill>
                <a:effectLst/>
                <a:latin typeface="Arial" charset="0"/>
                <a:ea typeface="ＭＳ Ｐゴシック" pitchFamily="50" charset="-128"/>
                <a:cs typeface="+mn-cs"/>
              </a:rPr>
              <a:t>20</a:t>
            </a:r>
            <a:r>
              <a:rPr kumimoji="1" lang="ja-JP" altLang="en-US" sz="1200" b="0" kern="1200" dirty="0" smtClean="0">
                <a:solidFill>
                  <a:schemeClr val="tx1"/>
                </a:solidFill>
                <a:effectLst/>
                <a:latin typeface="Arial" charset="0"/>
                <a:ea typeface="ＭＳ Ｐゴシック" pitchFamily="50" charset="-128"/>
                <a:cs typeface="+mn-cs"/>
              </a:rPr>
              <a:t>個のライブラリが必要、みたいな時に全部自動的に取得</a:t>
            </a:r>
          </a:p>
          <a:p>
            <a:r>
              <a:rPr kumimoji="1" lang="ja-JP" altLang="en-US" sz="1200" b="0" kern="1200" dirty="0" smtClean="0">
                <a:solidFill>
                  <a:schemeClr val="tx1"/>
                </a:solidFill>
                <a:effectLst/>
                <a:latin typeface="Arial" charset="0"/>
                <a:ea typeface="ＭＳ Ｐゴシック" pitchFamily="50" charset="-128"/>
                <a:cs typeface="+mn-cs"/>
              </a:rPr>
              <a:t>* ライブラリの配備ミスによる環境毎の動作不具合の解消</a:t>
            </a:r>
          </a:p>
          <a:p>
            <a:r>
              <a:rPr kumimoji="1" lang="ja-JP" altLang="en-US" sz="1200" b="0" kern="1200" dirty="0" smtClean="0">
                <a:solidFill>
                  <a:schemeClr val="tx1"/>
                </a:solidFill>
                <a:effectLst/>
                <a:latin typeface="Arial" charset="0"/>
                <a:ea typeface="ＭＳ Ｐゴシック" pitchFamily="50" charset="-128"/>
                <a:cs typeface="+mn-cs"/>
              </a:rPr>
              <a:t>* ライブラリのバージョン間違いとか</a:t>
            </a:r>
          </a:p>
          <a:p>
            <a:r>
              <a:rPr kumimoji="1" lang="ja-JP" altLang="en-US" sz="1200" b="0" kern="1200" dirty="0" smtClean="0">
                <a:solidFill>
                  <a:schemeClr val="tx1"/>
                </a:solidFill>
                <a:effectLst/>
                <a:latin typeface="Arial" charset="0"/>
                <a:ea typeface="ＭＳ Ｐゴシック" pitchFamily="50" charset="-128"/>
                <a:cs typeface="+mn-cs"/>
              </a:rPr>
              <a:t>* そもそも必須のライブラリを配備忘れたとか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60</a:t>
            </a:fld>
            <a:endParaRPr lang="en-US" altLang="ja-JP"/>
          </a:p>
        </p:txBody>
      </p:sp>
    </p:spTree>
    <p:extLst>
      <p:ext uri="{BB962C8B-B14F-4D97-AF65-F5344CB8AC3E}">
        <p14:creationId xmlns:p14="http://schemas.microsoft.com/office/powerpoint/2010/main" val="284464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62</a:t>
            </a:fld>
            <a:endParaRPr lang="en-US" altLang="ja-JP"/>
          </a:p>
        </p:txBody>
      </p:sp>
    </p:spTree>
    <p:extLst>
      <p:ext uri="{BB962C8B-B14F-4D97-AF65-F5344CB8AC3E}">
        <p14:creationId xmlns:p14="http://schemas.microsoft.com/office/powerpoint/2010/main" val="260590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ポイント：</a:t>
            </a:r>
            <a:r>
              <a:rPr kumimoji="1" lang="ja-JP" altLang="en-US" dirty="0" err="1"/>
              <a:t>そこそこ</a:t>
            </a:r>
            <a:r>
              <a:rPr kumimoji="1" lang="ja-JP" altLang="en-US" dirty="0"/>
              <a:t>技術はわかる人だよ</a:t>
            </a:r>
            <a:endParaRPr kumimoji="1" lang="en-US" altLang="ja-JP" dirty="0"/>
          </a:p>
          <a:p>
            <a:r>
              <a:rPr kumimoji="1" lang="ja-JP" altLang="en-US" dirty="0"/>
              <a:t>　・ガチ技術スペシャリストじゃないけど、完全に</a:t>
            </a:r>
            <a:r>
              <a:rPr kumimoji="1" lang="ja-JP" altLang="en-US" dirty="0" err="1"/>
              <a:t>ど</a:t>
            </a:r>
            <a:r>
              <a:rPr kumimoji="1" lang="ja-JP" altLang="en-US" dirty="0"/>
              <a:t>素人なわけでもないよ</a:t>
            </a:r>
            <a:endParaRPr kumimoji="1" lang="en-US" altLang="ja-JP" dirty="0"/>
          </a:p>
          <a:p>
            <a:r>
              <a:rPr kumimoji="1" lang="ja-JP" altLang="en-US" dirty="0"/>
              <a:t>　・英語はちょっと苦手だ、すまん</a:t>
            </a:r>
            <a:r>
              <a:rPr kumimoji="1" lang="en-US" altLang="ja-JP" dirty="0"/>
              <a:t>…</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a:t>
            </a:fld>
            <a:endParaRPr lang="en-US" altLang="ja-JP"/>
          </a:p>
        </p:txBody>
      </p:sp>
    </p:spTree>
    <p:extLst>
      <p:ext uri="{BB962C8B-B14F-4D97-AF65-F5344CB8AC3E}">
        <p14:creationId xmlns:p14="http://schemas.microsoft.com/office/powerpoint/2010/main" val="29229816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自動テストツールとは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テスト用のプログラムを作成し、自動でテストができるようにするツールです。</a:t>
            </a:r>
          </a:p>
          <a:p>
            <a:r>
              <a:rPr kumimoji="1" lang="ja-JP" altLang="en-US" sz="1200" b="0" kern="1200" dirty="0" smtClean="0">
                <a:solidFill>
                  <a:schemeClr val="tx1"/>
                </a:solidFill>
                <a:effectLst/>
                <a:latin typeface="Arial" charset="0"/>
                <a:ea typeface="ＭＳ Ｐゴシック" pitchFamily="50" charset="-128"/>
                <a:cs typeface="+mn-cs"/>
              </a:rPr>
              <a:t>自動テスト用のツールやフレームワークは様々なものがあります。</a:t>
            </a:r>
          </a:p>
          <a:p>
            <a:r>
              <a:rPr kumimoji="1" lang="ja-JP" altLang="en-US" sz="1200" b="0" kern="1200" dirty="0" smtClean="0">
                <a:solidFill>
                  <a:schemeClr val="tx1"/>
                </a:solidFill>
                <a:effectLst/>
                <a:latin typeface="Arial" charset="0"/>
                <a:ea typeface="ＭＳ Ｐゴシック" pitchFamily="50" charset="-128"/>
                <a:cs typeface="+mn-cs"/>
              </a:rPr>
              <a:t>それらのツールやフレームワークの中で最も簡単で、</a:t>
            </a:r>
          </a:p>
          <a:p>
            <a:r>
              <a:rPr kumimoji="1" lang="ja-JP" altLang="en-US" sz="1200" b="0" kern="1200" dirty="0" smtClean="0">
                <a:solidFill>
                  <a:schemeClr val="tx1"/>
                </a:solidFill>
                <a:effectLst/>
                <a:latin typeface="Arial" charset="0"/>
                <a:ea typeface="ＭＳ Ｐゴシック" pitchFamily="50" charset="-128"/>
                <a:cs typeface="+mn-cs"/>
              </a:rPr>
              <a:t>かつ、デファクトスタンダートとなっているのが </a:t>
            </a:r>
            <a:r>
              <a:rPr kumimoji="1" lang="en-US" altLang="ja-JP" sz="1200" b="0" kern="1200" dirty="0" err="1" smtClean="0">
                <a:solidFill>
                  <a:schemeClr val="tx1"/>
                </a:solidFill>
                <a:effectLst/>
                <a:latin typeface="Arial" charset="0"/>
                <a:ea typeface="ＭＳ Ｐゴシック" pitchFamily="50" charset="-128"/>
                <a:cs typeface="+mn-cs"/>
              </a:rPr>
              <a:t>xUnit</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と呼ばれるフレームワークです。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63</a:t>
            </a:fld>
            <a:endParaRPr lang="en-US" altLang="ja-JP"/>
          </a:p>
        </p:txBody>
      </p:sp>
    </p:spTree>
    <p:extLst>
      <p:ext uri="{BB962C8B-B14F-4D97-AF65-F5344CB8AC3E}">
        <p14:creationId xmlns:p14="http://schemas.microsoft.com/office/powerpoint/2010/main" val="16119438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xUnit</a:t>
            </a:r>
            <a:r>
              <a:rPr kumimoji="1" lang="ja-JP" altLang="en-US" sz="1200" b="0" kern="1200" dirty="0" smtClean="0">
                <a:solidFill>
                  <a:schemeClr val="tx1"/>
                </a:solidFill>
                <a:effectLst/>
                <a:latin typeface="Arial" charset="0"/>
                <a:ea typeface="ＭＳ Ｐゴシック" pitchFamily="50" charset="-128"/>
                <a:cs typeface="+mn-cs"/>
              </a:rPr>
              <a:t>とは、コンピュータプログラムの単体テスト（ユニットテスト）を行うためのテスティングフレームワークの総称である。</a:t>
            </a:r>
            <a:r>
              <a:rPr kumimoji="1" lang="en-US" altLang="ja-JP" sz="1200" b="0" kern="1200" dirty="0" smtClean="0">
                <a:solidFill>
                  <a:schemeClr val="tx1"/>
                </a:solidFill>
                <a:effectLst/>
                <a:latin typeface="Arial" charset="0"/>
                <a:ea typeface="ＭＳ Ｐゴシック" pitchFamily="50" charset="-128"/>
                <a:cs typeface="+mn-cs"/>
              </a:rPr>
              <a:t>(Wikipedia)</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x</a:t>
            </a:r>
            <a:r>
              <a:rPr kumimoji="1" lang="ja-JP" altLang="en-US" sz="1200" b="0" kern="1200" dirty="0" smtClean="0">
                <a:solidFill>
                  <a:schemeClr val="tx1"/>
                </a:solidFill>
                <a:effectLst/>
                <a:latin typeface="Arial" charset="0"/>
                <a:ea typeface="ＭＳ Ｐゴシック" pitchFamily="50" charset="-128"/>
                <a:cs typeface="+mn-cs"/>
              </a:rPr>
              <a:t>」の部分が言語とかフレームワークごとに変わる</a:t>
            </a:r>
          </a:p>
          <a:p>
            <a:r>
              <a:rPr kumimoji="1" lang="ja-JP" altLang="en-US" sz="1200" b="0" kern="1200" dirty="0" smtClean="0">
                <a:solidFill>
                  <a:schemeClr val="tx1"/>
                </a:solidFill>
                <a:effectLst/>
                <a:latin typeface="Arial" charset="0"/>
                <a:ea typeface="ＭＳ Ｐゴシック" pitchFamily="50" charset="-128"/>
                <a:cs typeface="+mn-cs"/>
              </a:rPr>
              <a:t>* 各種単体テスト用の</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は、大体どれも同じようなインターフェースで呼び出せる</a:t>
            </a:r>
          </a:p>
          <a:p>
            <a:r>
              <a:rPr kumimoji="1" lang="ja-JP" altLang="en-US" sz="1200" b="0" kern="1200" dirty="0" smtClean="0">
                <a:solidFill>
                  <a:schemeClr val="tx1"/>
                </a:solidFill>
                <a:effectLst/>
                <a:latin typeface="Arial" charset="0"/>
                <a:ea typeface="ＭＳ Ｐゴシック" pitchFamily="50" charset="-128"/>
                <a:cs typeface="+mn-cs"/>
              </a:rPr>
              <a:t>* 「テスト実施結果」のフォーマットも大体同じような形。通称「</a:t>
            </a:r>
            <a:r>
              <a:rPr kumimoji="1" lang="en-US" altLang="ja-JP" sz="1200" b="0" kern="1200" dirty="0" err="1"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のやつ</a:t>
            </a:r>
            <a:r>
              <a:rPr kumimoji="1" lang="en-US" altLang="ja-JP" sz="1200" b="0" kern="1200" dirty="0" smtClean="0">
                <a:solidFill>
                  <a:schemeClr val="tx1"/>
                </a:solidFill>
                <a:effectLst/>
                <a:latin typeface="Arial" charset="0"/>
                <a:ea typeface="ＭＳ Ｐゴシック" pitchFamily="50" charset="-128"/>
                <a:cs typeface="+mn-cs"/>
              </a:rPr>
              <a:t>(XML)</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これにより、テスト結果を色んなツールと連携できる。</a:t>
            </a:r>
            <a:r>
              <a:rPr kumimoji="1" lang="en-US" altLang="ja-JP" sz="1200" b="0" kern="1200" dirty="0" smtClean="0">
                <a:solidFill>
                  <a:schemeClr val="tx1"/>
                </a:solidFill>
                <a:effectLst/>
                <a:latin typeface="Arial" charset="0"/>
                <a:ea typeface="ＭＳ Ｐゴシック" pitchFamily="50" charset="-128"/>
                <a:cs typeface="+mn-cs"/>
              </a:rPr>
              <a:t>Jenkins</a:t>
            </a:r>
            <a:r>
              <a:rPr kumimoji="1" lang="ja-JP" altLang="en-US" sz="1200" b="0" kern="1200" dirty="0" smtClean="0">
                <a:solidFill>
                  <a:schemeClr val="tx1"/>
                </a:solidFill>
                <a:effectLst/>
                <a:latin typeface="Arial" charset="0"/>
                <a:ea typeface="ＭＳ Ｐゴシック" pitchFamily="50" charset="-128"/>
                <a:cs typeface="+mn-cs"/>
              </a:rPr>
              <a:t>とか、</a:t>
            </a:r>
            <a:r>
              <a:rPr kumimoji="1" lang="en-US" altLang="ja-JP" sz="1200" b="0" kern="1200" dirty="0" err="1" smtClean="0">
                <a:solidFill>
                  <a:schemeClr val="tx1"/>
                </a:solidFill>
                <a:effectLst/>
                <a:latin typeface="Arial" charset="0"/>
                <a:ea typeface="ＭＳ Ｐゴシック" pitchFamily="50" charset="-128"/>
                <a:cs typeface="+mn-cs"/>
              </a:rPr>
              <a:t>SonarQube</a:t>
            </a:r>
            <a:r>
              <a:rPr kumimoji="1" lang="ja-JP" altLang="en-US" sz="1200" b="0" kern="1200" dirty="0" smtClean="0">
                <a:solidFill>
                  <a:schemeClr val="tx1"/>
                </a:solidFill>
                <a:effectLst/>
                <a:latin typeface="Arial" charset="0"/>
                <a:ea typeface="ＭＳ Ｐゴシック" pitchFamily="50" charset="-128"/>
                <a:cs typeface="+mn-cs"/>
              </a:rPr>
              <a:t>とか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代表的な</a:t>
            </a:r>
            <a:r>
              <a:rPr kumimoji="1" lang="en-US" altLang="ja-JP" sz="1200" b="0" kern="1200" dirty="0" err="1" smtClean="0">
                <a:solidFill>
                  <a:schemeClr val="tx1"/>
                </a:solidFill>
                <a:effectLst/>
                <a:latin typeface="Arial" charset="0"/>
                <a:ea typeface="ＭＳ Ｐゴシック" pitchFamily="50" charset="-128"/>
                <a:cs typeface="+mn-cs"/>
              </a:rPr>
              <a:t>xUnit</a:t>
            </a:r>
            <a:r>
              <a:rPr kumimoji="1" lang="ja-JP" altLang="en-US" sz="1200" b="0" kern="1200" dirty="0" smtClean="0">
                <a:solidFill>
                  <a:schemeClr val="tx1"/>
                </a:solidFill>
                <a:effectLst/>
                <a:latin typeface="Arial" charset="0"/>
                <a:ea typeface="ＭＳ Ｐゴシック" pitchFamily="50" charset="-128"/>
                <a:cs typeface="+mn-cs"/>
              </a:rPr>
              <a:t>系ツールの一覧</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JUnit, </a:t>
            </a:r>
            <a:r>
              <a:rPr kumimoji="1" lang="en-US" altLang="ja-JP" sz="1200" b="0" kern="1200" dirty="0" err="1" smtClean="0">
                <a:solidFill>
                  <a:schemeClr val="tx1"/>
                </a:solidFill>
                <a:effectLst/>
                <a:latin typeface="Arial" charset="0"/>
                <a:ea typeface="ＭＳ Ｐゴシック" pitchFamily="50" charset="-128"/>
                <a:cs typeface="+mn-cs"/>
              </a:rPr>
              <a:t>TestNG</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Java</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SUnit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Smalltalk</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CUnit</a:t>
            </a:r>
            <a:r>
              <a:rPr kumimoji="1" lang="en-US" altLang="ja-JP" sz="1200" b="0" kern="1200" dirty="0" smtClean="0">
                <a:solidFill>
                  <a:schemeClr val="tx1"/>
                </a:solidFill>
                <a:effectLst/>
                <a:latin typeface="Arial" charset="0"/>
                <a:ea typeface="ＭＳ Ｐゴシック" pitchFamily="50" charset="-128"/>
                <a:cs typeface="+mn-cs"/>
              </a:rPr>
              <a:t>, Cutter</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C</a:t>
            </a:r>
            <a:r>
              <a:rPr kumimoji="1" lang="ja-JP" altLang="en-US" sz="1200" b="0" kern="1200" dirty="0" smtClean="0">
                <a:solidFill>
                  <a:schemeClr val="tx1"/>
                </a:solidFill>
                <a:effectLst/>
                <a:latin typeface="Arial" charset="0"/>
                <a:ea typeface="ＭＳ Ｐゴシック" pitchFamily="50" charset="-128"/>
                <a:cs typeface="+mn-cs"/>
              </a:rPr>
              <a:t>言語用）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CppUnit</a:t>
            </a:r>
            <a:r>
              <a:rPr kumimoji="1" lang="en-US" altLang="ja-JP" sz="1200" b="0" kern="1200" dirty="0" smtClean="0">
                <a:solidFill>
                  <a:schemeClr val="tx1"/>
                </a:solidFill>
                <a:effectLst/>
                <a:latin typeface="Arial" charset="0"/>
                <a:ea typeface="ＭＳ Ｐゴシック" pitchFamily="50" charset="-128"/>
                <a:cs typeface="+mn-cs"/>
              </a:rPr>
              <a:t>, Cutter</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C++</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VBUnit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Visual Basic</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DUnit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Delphi</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PBUnit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PowerBuilder</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PerlUnit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Perl</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PyUnit</a:t>
            </a:r>
            <a:r>
              <a:rPr kumimoji="1" lang="en-US" altLang="ja-JP" sz="1200" b="0" kern="1200" dirty="0" smtClean="0">
                <a:solidFill>
                  <a:schemeClr val="tx1"/>
                </a:solidFill>
                <a:effectLst/>
                <a:latin typeface="Arial" charset="0"/>
                <a:ea typeface="ＭＳ Ｐゴシック" pitchFamily="50" charset="-128"/>
                <a:cs typeface="+mn-cs"/>
              </a:rPr>
              <a:t>, nose (Python</a:t>
            </a:r>
            <a:r>
              <a:rPr kumimoji="1" lang="ja-JP" altLang="en-US" sz="1200" b="0" kern="1200" dirty="0" smtClean="0">
                <a:solidFill>
                  <a:schemeClr val="tx1"/>
                </a:solidFill>
                <a:effectLst/>
                <a:latin typeface="Arial" charset="0"/>
                <a:ea typeface="ＭＳ Ｐゴシック" pitchFamily="50" charset="-128"/>
                <a:cs typeface="+mn-cs"/>
              </a:rPr>
              <a:t>用</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RubyUnit</a:t>
            </a:r>
            <a:r>
              <a:rPr kumimoji="1" lang="en-US" altLang="ja-JP" sz="1200" b="0" kern="1200" dirty="0" smtClean="0">
                <a:solidFill>
                  <a:schemeClr val="tx1"/>
                </a:solidFill>
                <a:effectLst/>
                <a:latin typeface="Arial" charset="0"/>
                <a:ea typeface="ＭＳ Ｐゴシック" pitchFamily="50" charset="-128"/>
                <a:cs typeface="+mn-cs"/>
              </a:rPr>
              <a:t>, Test::Unit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Ruby</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NUnit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.NET Framework</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tclUnit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Tcl</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Tk</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HUnit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Haskell</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OUnit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Objective </a:t>
            </a:r>
            <a:r>
              <a:rPr kumimoji="1" lang="en-US" altLang="ja-JP" sz="1200" b="0" kern="1200" dirty="0" err="1" smtClean="0">
                <a:solidFill>
                  <a:schemeClr val="tx1"/>
                </a:solidFill>
                <a:effectLst/>
                <a:latin typeface="Arial" charset="0"/>
                <a:ea typeface="ＭＳ Ｐゴシック" pitchFamily="50" charset="-128"/>
                <a:cs typeface="+mn-cs"/>
              </a:rPr>
              <a:t>Caml</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PHPUnit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PHP</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JsUnit</a:t>
            </a:r>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MochiKit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MochiKit</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英語版</a:t>
            </a:r>
            <a:r>
              <a:rPr kumimoji="1" lang="en-US" altLang="ja-JP" sz="1200" b="0" kern="1200" dirty="0" smtClean="0">
                <a:solidFill>
                  <a:schemeClr val="tx1"/>
                </a:solidFill>
                <a:effectLst/>
                <a:latin typeface="Arial" charset="0"/>
                <a:ea typeface="ＭＳ Ｐゴシック" pitchFamily="50" charset="-128"/>
                <a:cs typeface="+mn-cs"/>
              </a:rPr>
              <a:t>Wikipedia</a:t>
            </a:r>
            <a:r>
              <a:rPr kumimoji="1" lang="ja-JP" altLang="en-US" sz="1200" b="0" kern="1200" dirty="0" smtClean="0">
                <a:solidFill>
                  <a:schemeClr val="tx1"/>
                </a:solidFill>
                <a:effectLst/>
                <a:latin typeface="Arial" charset="0"/>
                <a:ea typeface="ＭＳ Ｐゴシック" pitchFamily="50" charset="-128"/>
                <a:cs typeface="+mn-cs"/>
              </a:rPr>
              <a:t>）本家（</a:t>
            </a:r>
            <a:r>
              <a:rPr kumimoji="1" lang="en-US" altLang="ja-JP" sz="1200" b="0" kern="1200" dirty="0" smtClean="0">
                <a:solidFill>
                  <a:schemeClr val="tx1"/>
                </a:solidFill>
                <a:effectLst/>
                <a:latin typeface="Arial" charset="0"/>
                <a:ea typeface="ＭＳ Ｐゴシック" pitchFamily="50" charset="-128"/>
                <a:cs typeface="+mn-cs"/>
              </a:rPr>
              <a:t>JavaScript</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HttpUnit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HTTP</a:t>
            </a:r>
            <a:r>
              <a:rPr kumimoji="1" lang="ja-JP" altLang="en-US" sz="1200" b="0" kern="1200" dirty="0" smtClean="0">
                <a:solidFill>
                  <a:schemeClr val="tx1"/>
                </a:solidFill>
                <a:effectLst/>
                <a:latin typeface="Arial" charset="0"/>
                <a:ea typeface="ＭＳ Ｐゴシック" pitchFamily="50" charset="-128"/>
                <a:cs typeface="+mn-cs"/>
              </a:rPr>
              <a:t>による通信を擬似的に行う）</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HtmlUnit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ベースのアプリケーション用。ウェブブラウザのエミュレータ）</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64</a:t>
            </a:fld>
            <a:endParaRPr lang="en-US" altLang="ja-JP"/>
          </a:p>
        </p:txBody>
      </p:sp>
    </p:spTree>
    <p:extLst>
      <p:ext uri="{BB962C8B-B14F-4D97-AF65-F5344CB8AC3E}">
        <p14:creationId xmlns:p14="http://schemas.microsoft.com/office/powerpoint/2010/main" val="3079032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65</a:t>
            </a:fld>
            <a:endParaRPr lang="en-US" altLang="ja-JP"/>
          </a:p>
        </p:txBody>
      </p:sp>
    </p:spTree>
    <p:extLst>
      <p:ext uri="{BB962C8B-B14F-4D97-AF65-F5344CB8AC3E}">
        <p14:creationId xmlns:p14="http://schemas.microsoft.com/office/powerpoint/2010/main" val="13817042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自動単体テストのメリット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何度でも</a:t>
            </a:r>
          </a:p>
          <a:p>
            <a:r>
              <a:rPr kumimoji="1" lang="ja-JP" altLang="en-US" sz="1200" b="0" kern="1200" dirty="0" smtClean="0">
                <a:solidFill>
                  <a:schemeClr val="tx1"/>
                </a:solidFill>
                <a:effectLst/>
                <a:latin typeface="Arial" charset="0"/>
                <a:ea typeface="ＭＳ Ｐゴシック" pitchFamily="50" charset="-128"/>
                <a:cs typeface="+mn-cs"/>
              </a:rPr>
              <a:t>    * リグレッションテストを何回も実行するのが劇的に楽になります</a:t>
            </a:r>
          </a:p>
          <a:p>
            <a:r>
              <a:rPr kumimoji="1" lang="ja-JP" altLang="en-US" sz="1200" b="0" kern="1200" dirty="0" smtClean="0">
                <a:solidFill>
                  <a:schemeClr val="tx1"/>
                </a:solidFill>
                <a:effectLst/>
                <a:latin typeface="Arial" charset="0"/>
                <a:ea typeface="ＭＳ Ｐゴシック" pitchFamily="50" charset="-128"/>
                <a:cs typeface="+mn-cs"/>
              </a:rPr>
              <a:t>    * これがもたらす圧倒的安心感により、リファクタリングをしやすくなります</a:t>
            </a:r>
          </a:p>
          <a:p>
            <a:r>
              <a:rPr kumimoji="1" lang="ja-JP" altLang="en-US" sz="1200" b="0" kern="1200" dirty="0" smtClean="0">
                <a:solidFill>
                  <a:schemeClr val="tx1"/>
                </a:solidFill>
                <a:effectLst/>
                <a:latin typeface="Arial" charset="0"/>
                <a:ea typeface="ＭＳ Ｐゴシック" pitchFamily="50" charset="-128"/>
                <a:cs typeface="+mn-cs"/>
              </a:rPr>
              <a:t>    * ひいては技術的負債の早期返済、本質的な部分の実装に集中する事が出来るようになります</a:t>
            </a:r>
          </a:p>
          <a:p>
            <a:r>
              <a:rPr kumimoji="1" lang="ja-JP" altLang="en-US" sz="1200" b="0" kern="1200" dirty="0" smtClean="0">
                <a:solidFill>
                  <a:schemeClr val="tx1"/>
                </a:solidFill>
                <a:effectLst/>
                <a:latin typeface="Arial" charset="0"/>
                <a:ea typeface="ＭＳ Ｐゴシック" pitchFamily="50" charset="-128"/>
                <a:cs typeface="+mn-cs"/>
              </a:rPr>
              <a:t>* 誰でも</a:t>
            </a:r>
          </a:p>
          <a:p>
            <a:r>
              <a:rPr kumimoji="1" lang="ja-JP" altLang="en-US" sz="1200" b="0" kern="1200" dirty="0" smtClean="0">
                <a:solidFill>
                  <a:schemeClr val="tx1"/>
                </a:solidFill>
                <a:effectLst/>
                <a:latin typeface="Arial" charset="0"/>
                <a:ea typeface="ＭＳ Ｐゴシック" pitchFamily="50" charset="-128"/>
                <a:cs typeface="+mn-cs"/>
              </a:rPr>
              <a:t>    * プロダクションコードを実装した人がいなくなってしまったら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顔も知らない人のプロダクションコードを引き継ぐ事になってしまったら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他人が作った、動いているプロダクションコードに手を入れるの、凄く怖くないですか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でも単体テストが自動化されていれば！変ないじり方して障害を作りこんでしまっても、すぐに気づいて修正が出来ます！</a:t>
            </a:r>
          </a:p>
          <a:p>
            <a:r>
              <a:rPr kumimoji="1" lang="ja-JP" altLang="en-US" sz="1200" b="0" kern="1200" dirty="0" smtClean="0">
                <a:solidFill>
                  <a:schemeClr val="tx1"/>
                </a:solidFill>
                <a:effectLst/>
                <a:latin typeface="Arial" charset="0"/>
                <a:ea typeface="ＭＳ Ｐゴシック" pitchFamily="50" charset="-128"/>
                <a:cs typeface="+mn-cs"/>
              </a:rPr>
              <a:t>* いつでも</a:t>
            </a:r>
          </a:p>
          <a:p>
            <a:r>
              <a:rPr kumimoji="1" lang="ja-JP" altLang="en-US" sz="1200" b="0" kern="1200" dirty="0" smtClean="0">
                <a:solidFill>
                  <a:schemeClr val="tx1"/>
                </a:solidFill>
                <a:effectLst/>
                <a:latin typeface="Arial" charset="0"/>
                <a:ea typeface="ＭＳ Ｐゴシック" pitchFamily="50" charset="-128"/>
                <a:cs typeface="+mn-cs"/>
              </a:rPr>
              <a:t>    * いつでも実行できます</a:t>
            </a:r>
          </a:p>
          <a:p>
            <a:r>
              <a:rPr kumimoji="1" lang="ja-JP" altLang="en-US" sz="1200" b="0" kern="1200" dirty="0" smtClean="0">
                <a:solidFill>
                  <a:schemeClr val="tx1"/>
                </a:solidFill>
                <a:effectLst/>
                <a:latin typeface="Arial" charset="0"/>
                <a:ea typeface="ＭＳ Ｐゴシック" pitchFamily="50" charset="-128"/>
                <a:cs typeface="+mn-cs"/>
              </a:rPr>
              <a:t>    * 修正したらすぐテスト！！コミットしてもテスト！！毎日定期的にテスト！！</a:t>
            </a:r>
          </a:p>
          <a:p>
            <a:r>
              <a:rPr kumimoji="1" lang="ja-JP" altLang="en-US" sz="1200" b="0" kern="1200" dirty="0" smtClean="0">
                <a:solidFill>
                  <a:schemeClr val="tx1"/>
                </a:solidFill>
                <a:effectLst/>
                <a:latin typeface="Arial" charset="0"/>
                <a:ea typeface="ＭＳ Ｐゴシック" pitchFamily="50" charset="-128"/>
                <a:cs typeface="+mn-cs"/>
              </a:rPr>
              <a:t>    * これにより、不具合を早期に検出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対処する事で、後工程での手戻りを抑止できます</a:t>
            </a:r>
          </a:p>
          <a:p>
            <a:r>
              <a:rPr kumimoji="1" lang="ja-JP" altLang="en-US" sz="1200" b="0" kern="1200" dirty="0" smtClean="0">
                <a:solidFill>
                  <a:schemeClr val="tx1"/>
                </a:solidFill>
                <a:effectLst/>
                <a:latin typeface="Arial" charset="0"/>
                <a:ea typeface="ＭＳ Ｐゴシック" pitchFamily="50" charset="-128"/>
                <a:cs typeface="+mn-cs"/>
              </a:rPr>
              <a:t>* どこでも</a:t>
            </a:r>
          </a:p>
          <a:p>
            <a:r>
              <a:rPr kumimoji="1" lang="ja-JP" altLang="en-US" sz="1200" b="0" kern="1200" dirty="0" smtClean="0">
                <a:solidFill>
                  <a:schemeClr val="tx1"/>
                </a:solidFill>
                <a:effectLst/>
                <a:latin typeface="Arial" charset="0"/>
                <a:ea typeface="ＭＳ Ｐゴシック" pitchFamily="50" charset="-128"/>
                <a:cs typeface="+mn-cs"/>
              </a:rPr>
              <a:t>    * どこでも実行できます</a:t>
            </a:r>
          </a:p>
          <a:p>
            <a:r>
              <a:rPr kumimoji="1" lang="ja-JP" altLang="en-US" sz="1200" b="0" kern="1200" dirty="0" smtClean="0">
                <a:solidFill>
                  <a:schemeClr val="tx1"/>
                </a:solidFill>
                <a:effectLst/>
                <a:latin typeface="Arial" charset="0"/>
                <a:ea typeface="ＭＳ Ｐゴシック" pitchFamily="50" charset="-128"/>
                <a:cs typeface="+mn-cs"/>
              </a:rPr>
              <a:t>    * なので、こっそり自分の</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smtClean="0">
                <a:solidFill>
                  <a:schemeClr val="tx1"/>
                </a:solidFill>
                <a:effectLst/>
                <a:latin typeface="Arial" charset="0"/>
                <a:ea typeface="ＭＳ Ｐゴシック" pitchFamily="50" charset="-128"/>
                <a:cs typeface="+mn-cs"/>
              </a:rPr>
              <a:t>でテストかけてからコミット、みたいのも</a:t>
            </a:r>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66</a:t>
            </a:fld>
            <a:endParaRPr lang="en-US" altLang="ja-JP"/>
          </a:p>
        </p:txBody>
      </p:sp>
    </p:spTree>
    <p:extLst>
      <p:ext uri="{BB962C8B-B14F-4D97-AF65-F5344CB8AC3E}">
        <p14:creationId xmlns:p14="http://schemas.microsoft.com/office/powerpoint/2010/main" val="867526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単体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テストのデメリット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自動</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単体</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テストも万能ではありません。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プロダクションコードの規模に応じて、それと同等か </a:t>
            </a:r>
            <a:r>
              <a:rPr kumimoji="1" lang="ja-JP" altLang="en-US" sz="1200" b="1" kern="1200" dirty="0" smtClean="0">
                <a:solidFill>
                  <a:schemeClr val="tx1"/>
                </a:solidFill>
                <a:effectLst/>
                <a:latin typeface="Arial" charset="0"/>
                <a:ea typeface="ＭＳ Ｐゴシック" pitchFamily="50" charset="-128"/>
                <a:cs typeface="+mn-cs"/>
              </a:rPr>
              <a:t>**それ以上**</a:t>
            </a:r>
            <a:r>
              <a:rPr kumimoji="1" lang="ja-JP" altLang="en-US" sz="1200" b="0" kern="1200" dirty="0" smtClean="0">
                <a:solidFill>
                  <a:schemeClr val="tx1"/>
                </a:solidFill>
                <a:effectLst/>
                <a:latin typeface="Arial" charset="0"/>
                <a:ea typeface="ＭＳ Ｐゴシック" pitchFamily="50" charset="-128"/>
                <a:cs typeface="+mn-cs"/>
              </a:rPr>
              <a:t> の規模のテストコードを書かないといけない</a:t>
            </a:r>
          </a:p>
          <a:p>
            <a:r>
              <a:rPr kumimoji="1" lang="ja-JP" altLang="en-US" sz="1200" b="0" kern="1200" dirty="0" smtClean="0">
                <a:solidFill>
                  <a:schemeClr val="tx1"/>
                </a:solidFill>
                <a:effectLst/>
                <a:latin typeface="Arial" charset="0"/>
                <a:ea typeface="ＭＳ Ｐゴシック" pitchFamily="50" charset="-128"/>
                <a:cs typeface="+mn-cs"/>
              </a:rPr>
              <a:t>* 一度作成したテストコードを、継続して維持</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メンテナンスしていかなければいけない</a:t>
            </a:r>
          </a:p>
          <a:p>
            <a:r>
              <a:rPr kumimoji="1" lang="ja-JP" altLang="en-US" sz="1200" b="0" kern="1200" dirty="0" smtClean="0">
                <a:solidFill>
                  <a:schemeClr val="tx1"/>
                </a:solidFill>
                <a:effectLst/>
                <a:latin typeface="Arial" charset="0"/>
                <a:ea typeface="ＭＳ Ｐゴシック" pitchFamily="50" charset="-128"/>
                <a:cs typeface="+mn-cs"/>
              </a:rPr>
              <a:t>* 「正しく」テストコードを作れなければあまり効果はない</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むしろ害悪になりうる</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後から自動単体テストを作るのが極端に難しい、作りの悪いレガシーコードも存在する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67</a:t>
            </a:fld>
            <a:endParaRPr lang="en-US" altLang="ja-JP"/>
          </a:p>
        </p:txBody>
      </p:sp>
    </p:spTree>
    <p:extLst>
      <p:ext uri="{BB962C8B-B14F-4D97-AF65-F5344CB8AC3E}">
        <p14:creationId xmlns:p14="http://schemas.microsoft.com/office/powerpoint/2010/main" val="15593173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コードカバレッジ</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自動テストは、コードカバレッジ計測と組み合わせる事で、さらなる効果を発揮します。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u="sng" kern="1200" dirty="0" err="1" smtClean="0">
                <a:solidFill>
                  <a:schemeClr val="tx1"/>
                </a:solidFill>
                <a:effectLst/>
                <a:latin typeface="Arial" charset="0"/>
                <a:ea typeface="ＭＳ Ｐゴシック" pitchFamily="50" charset="-128"/>
                <a:cs typeface="+mn-cs"/>
              </a:rPr>
              <a:t>img</a:t>
            </a:r>
            <a:r>
              <a:rPr kumimoji="1" lang="en-US" altLang="ja-JP" sz="1200" b="0" u="sng" kern="1200" dirty="0" smtClean="0">
                <a:solidFill>
                  <a:schemeClr val="tx1"/>
                </a:solidFill>
                <a:effectLst/>
                <a:latin typeface="Arial" charset="0"/>
                <a:ea typeface="ＭＳ Ｐゴシック" pitchFamily="50" charset="-128"/>
                <a:cs typeface="+mn-cs"/>
              </a:rPr>
              <a:t>/ci-20.png</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「ソースコードのどの行がテストされているのか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いないのか」を、簡単に確認する事が出来ます。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これにより、「怪しいコードを探り当てる」事をある程度簡単にすることが出来ます。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68</a:t>
            </a:fld>
            <a:endParaRPr lang="en-US" altLang="ja-JP"/>
          </a:p>
        </p:txBody>
      </p:sp>
    </p:spTree>
    <p:extLst>
      <p:ext uri="{BB962C8B-B14F-4D97-AF65-F5344CB8AC3E}">
        <p14:creationId xmlns:p14="http://schemas.microsoft.com/office/powerpoint/2010/main" val="1969396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コードの静的解析</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として必須の機能ではありませんが、</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の処理にコードの静的解析を仕込むと、</a:t>
            </a:r>
          </a:p>
          <a:p>
            <a:r>
              <a:rPr kumimoji="1" lang="ja-JP" altLang="en-US" sz="1200" b="0" kern="1200" dirty="0" smtClean="0">
                <a:solidFill>
                  <a:schemeClr val="tx1"/>
                </a:solidFill>
                <a:effectLst/>
                <a:latin typeface="Arial" charset="0"/>
                <a:ea typeface="ＭＳ Ｐゴシック" pitchFamily="50" charset="-128"/>
                <a:cs typeface="+mn-cs"/>
              </a:rPr>
              <a:t>リアルタイムにコードの品質や技術的負債を確認する事が出来ます。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下記の様な情報を取得する事が出来ます。</a:t>
            </a:r>
          </a:p>
          <a:p>
            <a:r>
              <a:rPr kumimoji="1" lang="ja-JP" altLang="en-US" sz="1200" b="0" kern="1200" dirty="0" smtClean="0">
                <a:solidFill>
                  <a:schemeClr val="tx1"/>
                </a:solidFill>
                <a:effectLst/>
                <a:latin typeface="Arial" charset="0"/>
                <a:ea typeface="ＭＳ Ｐゴシック" pitchFamily="50" charset="-128"/>
                <a:cs typeface="+mn-cs"/>
              </a:rPr>
              <a:t>* 各種メトリクス（ソースコードの行数、クラス数、メソッド数、コメント率等）</a:t>
            </a:r>
          </a:p>
          <a:p>
            <a:r>
              <a:rPr kumimoji="1" lang="ja-JP" altLang="en-US" sz="1200" b="0" kern="1200" dirty="0" smtClean="0">
                <a:solidFill>
                  <a:schemeClr val="tx1"/>
                </a:solidFill>
                <a:effectLst/>
                <a:latin typeface="Arial" charset="0"/>
                <a:ea typeface="ＭＳ Ｐゴシック" pitchFamily="50" charset="-128"/>
                <a:cs typeface="+mn-cs"/>
              </a:rPr>
              <a:t>* テスト成功率</a:t>
            </a:r>
          </a:p>
          <a:p>
            <a:r>
              <a:rPr kumimoji="1" lang="ja-JP" altLang="en-US" sz="1200" b="0" kern="1200" dirty="0" smtClean="0">
                <a:solidFill>
                  <a:schemeClr val="tx1"/>
                </a:solidFill>
                <a:effectLst/>
                <a:latin typeface="Arial" charset="0"/>
                <a:ea typeface="ＭＳ Ｐゴシック" pitchFamily="50" charset="-128"/>
                <a:cs typeface="+mn-cs"/>
              </a:rPr>
              <a:t>* カバレッジ（テスト網羅率）レポート</a:t>
            </a:r>
          </a:p>
          <a:p>
            <a:r>
              <a:rPr kumimoji="1" lang="ja-JP" altLang="en-US" sz="1200" b="0" kern="1200" dirty="0" smtClean="0">
                <a:solidFill>
                  <a:schemeClr val="tx1"/>
                </a:solidFill>
                <a:effectLst/>
                <a:latin typeface="Arial" charset="0"/>
                <a:ea typeface="ＭＳ Ｐゴシック" pitchFamily="50" charset="-128"/>
                <a:cs typeface="+mn-cs"/>
              </a:rPr>
              <a:t>* 潜在バグ検出</a:t>
            </a:r>
          </a:p>
          <a:p>
            <a:r>
              <a:rPr kumimoji="1" lang="ja-JP" altLang="en-US" sz="1200" b="0" kern="1200" dirty="0" smtClean="0">
                <a:solidFill>
                  <a:schemeClr val="tx1"/>
                </a:solidFill>
                <a:effectLst/>
                <a:latin typeface="Arial" charset="0"/>
                <a:ea typeface="ＭＳ Ｐゴシック" pitchFamily="50" charset="-128"/>
                <a:cs typeface="+mn-cs"/>
              </a:rPr>
              <a:t>* コーディング規約違反検出</a:t>
            </a:r>
          </a:p>
          <a:p>
            <a:r>
              <a:rPr kumimoji="1" lang="ja-JP" altLang="en-US" sz="1200" b="0" kern="1200" dirty="0" smtClean="0">
                <a:solidFill>
                  <a:schemeClr val="tx1"/>
                </a:solidFill>
                <a:effectLst/>
                <a:latin typeface="Arial" charset="0"/>
                <a:ea typeface="ＭＳ Ｐゴシック" pitchFamily="50" charset="-128"/>
                <a:cs typeface="+mn-cs"/>
              </a:rPr>
              <a:t>* コピー＆ペースト（重複コード）検出</a:t>
            </a:r>
          </a:p>
          <a:p>
            <a:r>
              <a:rPr kumimoji="1" lang="ja-JP" altLang="en-US" sz="1200" b="0" kern="1200" dirty="0" smtClean="0">
                <a:solidFill>
                  <a:schemeClr val="tx1"/>
                </a:solidFill>
                <a:effectLst/>
                <a:latin typeface="Arial" charset="0"/>
                <a:ea typeface="ＭＳ Ｐゴシック" pitchFamily="50" charset="-128"/>
                <a:cs typeface="+mn-cs"/>
              </a:rPr>
              <a:t>* ソースコードの複雑度</a:t>
            </a:r>
          </a:p>
          <a:p>
            <a:r>
              <a:rPr kumimoji="1" lang="ja-JP" altLang="en-US" sz="1200" b="0" kern="1200" dirty="0" smtClean="0">
                <a:solidFill>
                  <a:schemeClr val="tx1"/>
                </a:solidFill>
                <a:effectLst/>
                <a:latin typeface="Arial" charset="0"/>
                <a:ea typeface="ＭＳ Ｐゴシック" pitchFamily="50" charset="-128"/>
                <a:cs typeface="+mn-cs"/>
              </a:rPr>
              <a:t>* パッケージ </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クラス間の依存関係分析</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69</a:t>
            </a:fld>
            <a:endParaRPr lang="en-US" altLang="ja-JP"/>
          </a:p>
        </p:txBody>
      </p:sp>
    </p:spTree>
    <p:extLst>
      <p:ext uri="{BB962C8B-B14F-4D97-AF65-F5344CB8AC3E}">
        <p14:creationId xmlns:p14="http://schemas.microsoft.com/office/powerpoint/2010/main" val="19720815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コードカバレッジや静的解析は、容易にコードの品質を数値化する事ができますが、</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1" kern="1200" dirty="0" smtClean="0">
                <a:solidFill>
                  <a:schemeClr val="tx1"/>
                </a:solidFill>
                <a:effectLst/>
                <a:latin typeface="Arial" charset="0"/>
                <a:ea typeface="ＭＳ Ｐゴシック" pitchFamily="50" charset="-128"/>
                <a:cs typeface="+mn-cs"/>
              </a:rPr>
              <a:t>**取扱いを誤ると、非常に危険なツールにもなりえます**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実際のプロジェクトに適用する際は、十分に注意して下さい。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例えば、下記の様なコードのカバレッジを、デバッガ等を利用せず、「自動テストで」</a:t>
            </a:r>
            <a:r>
              <a:rPr kumimoji="1" lang="en-US" altLang="ja-JP" sz="1200" b="0" kern="1200" dirty="0" smtClean="0">
                <a:solidFill>
                  <a:schemeClr val="tx1"/>
                </a:solidFill>
                <a:effectLst/>
                <a:latin typeface="Arial" charset="0"/>
                <a:ea typeface="ＭＳ Ｐゴシック" pitchFamily="50" charset="-128"/>
                <a:cs typeface="+mn-cs"/>
              </a:rPr>
              <a:t>100%</a:t>
            </a:r>
            <a:r>
              <a:rPr kumimoji="1" lang="ja-JP" altLang="en-US" sz="1200" b="0" kern="1200" dirty="0" smtClean="0">
                <a:solidFill>
                  <a:schemeClr val="tx1"/>
                </a:solidFill>
                <a:effectLst/>
                <a:latin typeface="Arial" charset="0"/>
                <a:ea typeface="ＭＳ Ｐゴシック" pitchFamily="50" charset="-128"/>
                <a:cs typeface="+mn-cs"/>
              </a:rPr>
              <a:t>にする事は可能でしょうか？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70</a:t>
            </a:fld>
            <a:endParaRPr lang="en-US" altLang="ja-JP"/>
          </a:p>
        </p:txBody>
      </p:sp>
    </p:spTree>
    <p:extLst>
      <p:ext uri="{BB962C8B-B14F-4D97-AF65-F5344CB8AC3E}">
        <p14:creationId xmlns:p14="http://schemas.microsoft.com/office/powerpoint/2010/main" val="13244185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コードカバレッジや静的解析は、容易にコードの品質を数値化する事ができますが、</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1" kern="1200" dirty="0" smtClean="0">
                <a:solidFill>
                  <a:schemeClr val="tx1"/>
                </a:solidFill>
                <a:effectLst/>
                <a:latin typeface="Arial" charset="0"/>
                <a:ea typeface="ＭＳ Ｐゴシック" pitchFamily="50" charset="-128"/>
                <a:cs typeface="+mn-cs"/>
              </a:rPr>
              <a:t>**取扱いを誤ると、非常に危険なツールにもなりえます**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実際のプロジェクトに適用する際は、十分に注意して下さい。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例えば、下記の様なコードのカバレッジを、デバッガ等を利用せず、「自動テストで」</a:t>
            </a:r>
            <a:r>
              <a:rPr kumimoji="1" lang="en-US" altLang="ja-JP" sz="1200" b="0" kern="1200" dirty="0" smtClean="0">
                <a:solidFill>
                  <a:schemeClr val="tx1"/>
                </a:solidFill>
                <a:effectLst/>
                <a:latin typeface="Arial" charset="0"/>
                <a:ea typeface="ＭＳ Ｐゴシック" pitchFamily="50" charset="-128"/>
                <a:cs typeface="+mn-cs"/>
              </a:rPr>
              <a:t>100%</a:t>
            </a:r>
            <a:r>
              <a:rPr kumimoji="1" lang="ja-JP" altLang="en-US" sz="1200" b="0" kern="1200" dirty="0" smtClean="0">
                <a:solidFill>
                  <a:schemeClr val="tx1"/>
                </a:solidFill>
                <a:effectLst/>
                <a:latin typeface="Arial" charset="0"/>
                <a:ea typeface="ＭＳ Ｐゴシック" pitchFamily="50" charset="-128"/>
                <a:cs typeface="+mn-cs"/>
              </a:rPr>
              <a:t>にする事は可能でしょうか？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71</a:t>
            </a:fld>
            <a:endParaRPr lang="en-US" altLang="ja-JP"/>
          </a:p>
        </p:txBody>
      </p:sp>
    </p:spTree>
    <p:extLst>
      <p:ext uri="{BB962C8B-B14F-4D97-AF65-F5344CB8AC3E}">
        <p14:creationId xmlns:p14="http://schemas.microsoft.com/office/powerpoint/2010/main" val="1121532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コラム：コードカバレッジや品質解析結果との付き合い方</a:t>
            </a:r>
            <a:r>
              <a:rPr kumimoji="1" lang="en-US" altLang="ja-JP" sz="1200" b="1" kern="1200" dirty="0" smtClean="0">
                <a:solidFill>
                  <a:schemeClr val="tx1"/>
                </a:solidFill>
                <a:effectLst/>
                <a:latin typeface="Arial" charset="0"/>
                <a:ea typeface="ＭＳ Ｐゴシック" pitchFamily="50" charset="-128"/>
                <a:cs typeface="+mn-cs"/>
              </a:rPr>
              <a:t>(2/3)</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確かに</a:t>
            </a:r>
            <a:r>
              <a:rPr kumimoji="1" lang="en-US" altLang="ja-JP" sz="1200" b="0" kern="1200" dirty="0" smtClean="0">
                <a:solidFill>
                  <a:schemeClr val="tx1"/>
                </a:solidFill>
                <a:effectLst/>
                <a:latin typeface="Arial" charset="0"/>
                <a:ea typeface="ＭＳ Ｐゴシック" pitchFamily="50" charset="-128"/>
                <a:cs typeface="+mn-cs"/>
              </a:rPr>
              <a:t>Stub</a:t>
            </a:r>
            <a:r>
              <a:rPr kumimoji="1" lang="ja-JP" altLang="en-US" sz="1200" b="0" kern="1200" dirty="0" err="1" smtClean="0">
                <a:solidFill>
                  <a:schemeClr val="tx1"/>
                </a:solidFill>
                <a:effectLst/>
                <a:latin typeface="Arial" charset="0"/>
                <a:ea typeface="ＭＳ Ｐゴシック" pitchFamily="50" charset="-128"/>
                <a:cs typeface="+mn-cs"/>
              </a:rPr>
              <a:t>やら</a:t>
            </a:r>
            <a:r>
              <a:rPr kumimoji="1" lang="en-US" altLang="ja-JP" sz="1200" b="0" kern="1200" dirty="0" smtClean="0">
                <a:solidFill>
                  <a:schemeClr val="tx1"/>
                </a:solidFill>
                <a:effectLst/>
                <a:latin typeface="Arial" charset="0"/>
                <a:ea typeface="ＭＳ Ｐゴシック" pitchFamily="50" charset="-128"/>
                <a:cs typeface="+mn-cs"/>
              </a:rPr>
              <a:t>Dependency Injection</a:t>
            </a:r>
            <a:r>
              <a:rPr kumimoji="1" lang="ja-JP" altLang="en-US" sz="1200" b="0" kern="1200" dirty="0" err="1" smtClean="0">
                <a:solidFill>
                  <a:schemeClr val="tx1"/>
                </a:solidFill>
                <a:effectLst/>
                <a:latin typeface="Arial" charset="0"/>
                <a:ea typeface="ＭＳ Ｐゴシック" pitchFamily="50" charset="-128"/>
                <a:cs typeface="+mn-cs"/>
              </a:rPr>
              <a:t>やら</a:t>
            </a:r>
            <a:r>
              <a:rPr kumimoji="1" lang="en-US" altLang="ja-JP" sz="1200" b="0" kern="1200" dirty="0" smtClean="0">
                <a:solidFill>
                  <a:schemeClr val="tx1"/>
                </a:solidFill>
                <a:effectLst/>
                <a:latin typeface="Arial" charset="0"/>
                <a:ea typeface="ＭＳ Ｐゴシック" pitchFamily="50" charset="-128"/>
                <a:cs typeface="+mn-cs"/>
              </a:rPr>
              <a:t>Debugger</a:t>
            </a:r>
            <a:r>
              <a:rPr kumimoji="1" lang="ja-JP" altLang="en-US" sz="1200" b="0" kern="1200" dirty="0" err="1" smtClean="0">
                <a:solidFill>
                  <a:schemeClr val="tx1"/>
                </a:solidFill>
                <a:effectLst/>
                <a:latin typeface="Arial" charset="0"/>
                <a:ea typeface="ＭＳ Ｐゴシック" pitchFamily="50" charset="-128"/>
                <a:cs typeface="+mn-cs"/>
              </a:rPr>
              <a:t>やらを</a:t>
            </a:r>
            <a:r>
              <a:rPr kumimoji="1" lang="ja-JP" altLang="en-US" sz="1200" b="0" kern="1200" dirty="0" smtClean="0">
                <a:solidFill>
                  <a:schemeClr val="tx1"/>
                </a:solidFill>
                <a:effectLst/>
                <a:latin typeface="Arial" charset="0"/>
                <a:ea typeface="ＭＳ Ｐゴシック" pitchFamily="50" charset="-128"/>
                <a:cs typeface="+mn-cs"/>
              </a:rPr>
              <a:t>駆使すれば実現は可能です。</a:t>
            </a:r>
          </a:p>
          <a:p>
            <a:r>
              <a:rPr kumimoji="1" lang="ja-JP" altLang="en-US" sz="1200" b="0" kern="1200" dirty="0" smtClean="0">
                <a:solidFill>
                  <a:schemeClr val="tx1"/>
                </a:solidFill>
                <a:effectLst/>
                <a:latin typeface="Arial" charset="0"/>
                <a:ea typeface="ＭＳ Ｐゴシック" pitchFamily="50" charset="-128"/>
                <a:cs typeface="+mn-cs"/>
              </a:rPr>
              <a:t>* しかしながら、それには多大なる工数と労力</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もしくはウルトラスーパーハッキーなエンジニア</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が必要になります。</a:t>
            </a:r>
          </a:p>
          <a:p>
            <a:r>
              <a:rPr kumimoji="1" lang="ja-JP" altLang="en-US" sz="1200" b="0" kern="1200" dirty="0" smtClean="0">
                <a:solidFill>
                  <a:schemeClr val="tx1"/>
                </a:solidFill>
                <a:effectLst/>
                <a:latin typeface="Arial" charset="0"/>
                <a:ea typeface="ＭＳ Ｐゴシック" pitchFamily="50" charset="-128"/>
                <a:cs typeface="+mn-cs"/>
              </a:rPr>
              <a:t>* これにより、カバレッジ</a:t>
            </a:r>
            <a:r>
              <a:rPr kumimoji="1" lang="en-US" altLang="ja-JP" sz="1200" b="0" kern="1200" dirty="0" smtClean="0">
                <a:solidFill>
                  <a:schemeClr val="tx1"/>
                </a:solidFill>
                <a:effectLst/>
                <a:latin typeface="Arial" charset="0"/>
                <a:ea typeface="ＭＳ Ｐゴシック" pitchFamily="50" charset="-128"/>
                <a:cs typeface="+mn-cs"/>
              </a:rPr>
              <a:t>100%</a:t>
            </a:r>
            <a:r>
              <a:rPr kumimoji="1" lang="ja-JP" altLang="en-US" sz="1200" b="0" kern="1200" dirty="0" smtClean="0">
                <a:solidFill>
                  <a:schemeClr val="tx1"/>
                </a:solidFill>
                <a:effectLst/>
                <a:latin typeface="Arial" charset="0"/>
                <a:ea typeface="ＭＳ Ｐゴシック" pitchFamily="50" charset="-128"/>
                <a:cs typeface="+mn-cs"/>
              </a:rPr>
              <a:t>を品質目標値にしてしまうと、とても大変な目にあう可能性が高いです。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今回はシンプルな例ですが、もっと無理ゲーなパターンはいくつもあります</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ここで言いたいのは</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安易に</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カバレッジ</a:t>
            </a:r>
            <a:r>
              <a:rPr kumimoji="1" lang="en-US" altLang="ja-JP" sz="1200" b="0" kern="1200" dirty="0" smtClean="0">
                <a:solidFill>
                  <a:schemeClr val="tx1"/>
                </a:solidFill>
                <a:effectLst/>
                <a:latin typeface="Arial" charset="0"/>
                <a:ea typeface="ＭＳ Ｐゴシック" pitchFamily="50" charset="-128"/>
                <a:cs typeface="+mn-cs"/>
              </a:rPr>
              <a:t>100%</a:t>
            </a:r>
            <a:r>
              <a:rPr kumimoji="1" lang="ja-JP" altLang="en-US" sz="1200" b="0" kern="1200" dirty="0" smtClean="0">
                <a:solidFill>
                  <a:schemeClr val="tx1"/>
                </a:solidFill>
                <a:effectLst/>
                <a:latin typeface="Arial" charset="0"/>
                <a:ea typeface="ＭＳ Ｐゴシック" pitchFamily="50" charset="-128"/>
                <a:cs typeface="+mn-cs"/>
              </a:rPr>
              <a:t>を目指す」のは危険です。</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という事です。（</a:t>
            </a:r>
            <a:r>
              <a:rPr kumimoji="1" lang="en-US" altLang="ja-JP" sz="1200" b="0" kern="1200" dirty="0" smtClean="0">
                <a:solidFill>
                  <a:schemeClr val="tx1"/>
                </a:solidFill>
                <a:effectLst/>
                <a:latin typeface="Arial" charset="0"/>
                <a:ea typeface="ＭＳ Ｐゴシック" pitchFamily="50" charset="-128"/>
                <a:cs typeface="+mn-cs"/>
              </a:rPr>
              <a:t>100%</a:t>
            </a:r>
            <a:r>
              <a:rPr kumimoji="1" lang="ja-JP" altLang="en-US" sz="1200" b="0" kern="1200" dirty="0" smtClean="0">
                <a:solidFill>
                  <a:schemeClr val="tx1"/>
                </a:solidFill>
                <a:effectLst/>
                <a:latin typeface="Arial" charset="0"/>
                <a:ea typeface="ＭＳ Ｐゴシック" pitchFamily="50" charset="-128"/>
                <a:cs typeface="+mn-cs"/>
              </a:rPr>
              <a:t>を目指すのが間違っている、と言っている訳ではないです）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72</a:t>
            </a:fld>
            <a:endParaRPr lang="en-US" altLang="ja-JP"/>
          </a:p>
        </p:txBody>
      </p:sp>
    </p:spTree>
    <p:extLst>
      <p:ext uri="{BB962C8B-B14F-4D97-AF65-F5344CB8AC3E}">
        <p14:creationId xmlns:p14="http://schemas.microsoft.com/office/powerpoint/2010/main" val="333897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講座を作った人の思い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昨今は開発系技術の流れが速く、色んな技術があらわれては消えていき、ノウハウもネット上の色んな所に散在している</a:t>
            </a:r>
          </a:p>
          <a:p>
            <a:r>
              <a:rPr kumimoji="1" lang="ja-JP" altLang="en-US" sz="1200" b="0" kern="1200" dirty="0">
                <a:solidFill>
                  <a:schemeClr val="tx1"/>
                </a:solidFill>
                <a:effectLst/>
                <a:latin typeface="Arial" charset="0"/>
                <a:ea typeface="ＭＳ Ｐゴシック" pitchFamily="50" charset="-128"/>
                <a:cs typeface="+mn-cs"/>
              </a:rPr>
              <a:t>* ここでポイントは二つ</a:t>
            </a:r>
          </a:p>
          <a:p>
            <a:r>
              <a:rPr kumimoji="1" lang="ja-JP" altLang="en-US" sz="1200" b="0" kern="1200" dirty="0">
                <a:solidFill>
                  <a:schemeClr val="tx1"/>
                </a:solidFill>
                <a:effectLst/>
                <a:latin typeface="Arial" charset="0"/>
                <a:ea typeface="ＭＳ Ｐゴシック" pitchFamily="50" charset="-128"/>
                <a:cs typeface="+mn-cs"/>
              </a:rPr>
              <a:t>　　* 開発者は、一回流れに乗らないと、いつまでも流れに乗れない</a:t>
            </a:r>
          </a:p>
          <a:p>
            <a:r>
              <a:rPr kumimoji="1" lang="ja-JP" altLang="en-US" sz="1200" b="0" kern="1200" dirty="0">
                <a:solidFill>
                  <a:schemeClr val="tx1"/>
                </a:solidFill>
                <a:effectLst/>
                <a:latin typeface="Arial" charset="0"/>
                <a:ea typeface="ＭＳ Ｐゴシック" pitchFamily="50" charset="-128"/>
                <a:cs typeface="+mn-cs"/>
              </a:rPr>
              <a:t>　　* ネット上には、体系化されていない個々の最新の知見がばらまかれている（これを開発者が自分で判断し、取り込めるようにならないといけない）</a:t>
            </a:r>
          </a:p>
          <a:p>
            <a:r>
              <a:rPr kumimoji="1" lang="ja-JP" altLang="en-US" sz="1200" b="0" kern="1200" dirty="0">
                <a:solidFill>
                  <a:schemeClr val="tx1"/>
                </a:solidFill>
                <a:effectLst/>
                <a:latin typeface="Arial" charset="0"/>
                <a:ea typeface="ＭＳ Ｐゴシック" pitchFamily="50" charset="-128"/>
                <a:cs typeface="+mn-cs"/>
              </a:rPr>
              <a:t>* そして、この流れに後から乗るのはめちゃくちゃしんどい</a:t>
            </a:r>
          </a:p>
          <a:p>
            <a:r>
              <a:rPr kumimoji="1" lang="ja-JP" altLang="en-US" sz="1200" b="0" kern="1200" dirty="0">
                <a:solidFill>
                  <a:schemeClr val="tx1"/>
                </a:solidFill>
                <a:effectLst/>
                <a:latin typeface="Arial" charset="0"/>
                <a:ea typeface="ＭＳ Ｐゴシック" pitchFamily="50" charset="-128"/>
                <a:cs typeface="+mn-cs"/>
              </a:rPr>
              <a:t>* ただ、どの時点でもいいから「どれか</a:t>
            </a: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つ」出来るようになっておくと、「その次」が出てきたときに、乗り換えるのは格段に楽になる</a:t>
            </a:r>
          </a:p>
          <a:p>
            <a:r>
              <a:rPr kumimoji="1" lang="ja-JP" altLang="en-US" sz="1200" b="0" kern="1200" dirty="0">
                <a:solidFill>
                  <a:schemeClr val="tx1"/>
                </a:solidFill>
                <a:effectLst/>
                <a:latin typeface="Arial" charset="0"/>
                <a:ea typeface="ＭＳ Ｐゴシック" pitchFamily="50" charset="-128"/>
                <a:cs typeface="+mn-cs"/>
              </a:rPr>
              <a:t>　　* この講座も早晩、陳腐化し、時代遅れになるのは間違いない（というか既に古いかもしれない）</a:t>
            </a:r>
          </a:p>
          <a:p>
            <a:r>
              <a:rPr kumimoji="1" lang="ja-JP" altLang="en-US" sz="1200" b="0" kern="1200" dirty="0">
                <a:solidFill>
                  <a:schemeClr val="tx1"/>
                </a:solidFill>
                <a:effectLst/>
                <a:latin typeface="Arial" charset="0"/>
                <a:ea typeface="ＭＳ Ｐゴシック" pitchFamily="50" charset="-128"/>
                <a:cs typeface="+mn-cs"/>
              </a:rPr>
              <a:t>　　* でも、例えば</a:t>
            </a:r>
            <a:r>
              <a:rPr kumimoji="1" lang="en-US" altLang="ja-JP" sz="1200" b="0" kern="1200" dirty="0">
                <a:solidFill>
                  <a:schemeClr val="tx1"/>
                </a:solidFill>
                <a:effectLst/>
                <a:latin typeface="Arial" charset="0"/>
                <a:ea typeface="ＭＳ Ｐゴシック" pitchFamily="50" charset="-128"/>
                <a:cs typeface="+mn-cs"/>
              </a:rPr>
              <a:t>Maven</a:t>
            </a:r>
            <a:r>
              <a:rPr kumimoji="1" lang="ja-JP" altLang="en-US" sz="1200" b="0" kern="1200" dirty="0">
                <a:solidFill>
                  <a:schemeClr val="tx1"/>
                </a:solidFill>
                <a:effectLst/>
                <a:latin typeface="Arial" charset="0"/>
                <a:ea typeface="ＭＳ Ｐゴシック" pitchFamily="50" charset="-128"/>
                <a:cs typeface="+mn-cs"/>
              </a:rPr>
              <a:t>が出来る人は、</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が出てきた時でも</a:t>
            </a:r>
            <a:r>
              <a:rPr kumimoji="1" lang="ja-JP" altLang="en-US" sz="1200" b="0" kern="1200" dirty="0" err="1">
                <a:solidFill>
                  <a:schemeClr val="tx1"/>
                </a:solidFill>
                <a:effectLst/>
                <a:latin typeface="Arial" charset="0"/>
                <a:ea typeface="ＭＳ Ｐゴシック" pitchFamily="50" charset="-128"/>
                <a:cs typeface="+mn-cs"/>
              </a:rPr>
              <a:t>さ</a:t>
            </a:r>
            <a:r>
              <a:rPr kumimoji="1" lang="ja-JP" altLang="en-US" sz="1200" b="0" kern="1200" dirty="0">
                <a:solidFill>
                  <a:schemeClr val="tx1"/>
                </a:solidFill>
                <a:effectLst/>
                <a:latin typeface="Arial" charset="0"/>
                <a:ea typeface="ＭＳ Ｐゴシック" pitchFamily="50" charset="-128"/>
                <a:cs typeface="+mn-cs"/>
              </a:rPr>
              <a:t>さっと乗り換えられるし、何が嬉しいのかぱっとわかる</a:t>
            </a:r>
          </a:p>
          <a:p>
            <a:r>
              <a:rPr kumimoji="1" lang="ja-JP" altLang="en-US" sz="1200" b="0" kern="1200" dirty="0">
                <a:solidFill>
                  <a:schemeClr val="tx1"/>
                </a:solidFill>
                <a:effectLst/>
                <a:latin typeface="Arial" charset="0"/>
                <a:ea typeface="ＭＳ Ｐゴシック" pitchFamily="50" charset="-128"/>
                <a:cs typeface="+mn-cs"/>
              </a:rPr>
              <a:t>* この講座が開発者の皆様にとって、開発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運用系の便利ツールの流れに乗るための</a:t>
            </a:r>
            <a:r>
              <a:rPr kumimoji="1" lang="ja-JP" altLang="en-US" sz="1200" b="0" kern="1200" dirty="0" err="1">
                <a:solidFill>
                  <a:schemeClr val="tx1"/>
                </a:solidFill>
                <a:effectLst/>
                <a:latin typeface="Arial" charset="0"/>
                <a:ea typeface="ＭＳ Ｐゴシック" pitchFamily="50" charset="-128"/>
                <a:cs typeface="+mn-cs"/>
              </a:rPr>
              <a:t>とっ</a:t>
            </a:r>
            <a:r>
              <a:rPr kumimoji="1" lang="ja-JP" altLang="en-US" sz="1200" b="0" kern="1200" dirty="0">
                <a:solidFill>
                  <a:schemeClr val="tx1"/>
                </a:solidFill>
                <a:effectLst/>
                <a:latin typeface="Arial" charset="0"/>
                <a:ea typeface="ＭＳ Ｐゴシック" pitchFamily="50" charset="-128"/>
                <a:cs typeface="+mn-cs"/>
              </a:rPr>
              <a:t>かかりになればうれしい。</a:t>
            </a:r>
          </a:p>
          <a:p>
            <a:r>
              <a:rPr kumimoji="1" lang="ja-JP" altLang="en-US" sz="1200" b="0" kern="1200" dirty="0">
                <a:solidFill>
                  <a:schemeClr val="tx1"/>
                </a:solidFill>
                <a:effectLst/>
                <a:latin typeface="Arial" charset="0"/>
                <a:ea typeface="ＭＳ Ｐゴシック" pitchFamily="50" charset="-128"/>
                <a:cs typeface="+mn-cs"/>
              </a:rPr>
              <a:t>* なので、講座のフォーカスは下記の通り</a:t>
            </a:r>
          </a:p>
          <a:p>
            <a:r>
              <a:rPr kumimoji="1" lang="ja-JP" altLang="en-US" sz="1200" b="0" kern="1200" dirty="0">
                <a:solidFill>
                  <a:schemeClr val="tx1"/>
                </a:solidFill>
                <a:effectLst/>
                <a:latin typeface="Arial" charset="0"/>
                <a:ea typeface="ＭＳ Ｐゴシック" pitchFamily="50" charset="-128"/>
                <a:cs typeface="+mn-cs"/>
              </a:rPr>
              <a:t>　　* 一旦「現時点の」情報を体系的に整理し、理解できるようにする</a:t>
            </a:r>
          </a:p>
          <a:p>
            <a:r>
              <a:rPr kumimoji="1" lang="ja-JP" altLang="en-US" sz="1200" b="0" kern="1200" dirty="0">
                <a:solidFill>
                  <a:schemeClr val="tx1"/>
                </a:solidFill>
                <a:effectLst/>
                <a:latin typeface="Arial" charset="0"/>
                <a:ea typeface="ＭＳ Ｐゴシック" pitchFamily="50" charset="-128"/>
                <a:cs typeface="+mn-cs"/>
              </a:rPr>
              <a:t>　　* 具体的なツールのノウハウにガンガン踏み込む（陳腐化を恐れない）</a:t>
            </a:r>
          </a:p>
          <a:p>
            <a:r>
              <a:rPr kumimoji="1" lang="ja-JP" altLang="en-US" sz="1200" b="0" kern="1200" dirty="0">
                <a:solidFill>
                  <a:schemeClr val="tx1"/>
                </a:solidFill>
                <a:effectLst/>
                <a:latin typeface="Arial" charset="0"/>
                <a:ea typeface="ＭＳ Ｐゴシック" pitchFamily="50" charset="-128"/>
                <a:cs typeface="+mn-cs"/>
              </a:rPr>
              <a:t>　　* 各ツールを動かせるようになって、どん</a:t>
            </a:r>
            <a:r>
              <a:rPr kumimoji="1" lang="ja-JP" altLang="en-US" sz="1200" b="0" kern="1200" dirty="0" err="1">
                <a:solidFill>
                  <a:schemeClr val="tx1"/>
                </a:solidFill>
                <a:effectLst/>
                <a:latin typeface="Arial" charset="0"/>
                <a:ea typeface="ＭＳ Ｐゴシック" pitchFamily="50" charset="-128"/>
                <a:cs typeface="+mn-cs"/>
              </a:rPr>
              <a:t>だけ</a:t>
            </a:r>
            <a:r>
              <a:rPr kumimoji="1" lang="ja-JP" altLang="en-US" sz="1200" b="0" kern="1200" dirty="0">
                <a:solidFill>
                  <a:schemeClr val="tx1"/>
                </a:solidFill>
                <a:effectLst/>
                <a:latin typeface="Arial" charset="0"/>
                <a:ea typeface="ＭＳ Ｐゴシック" pitchFamily="50" charset="-128"/>
                <a:cs typeface="+mn-cs"/>
              </a:rPr>
              <a:t>すごいか感動してもらう</a:t>
            </a:r>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もうちょっと上流のプロセスとかの話は、頭のいい人達に任せる</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本講座では軽く触れるだけにする</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a:t>
            </a:fld>
            <a:endParaRPr lang="en-US" altLang="ja-JP"/>
          </a:p>
        </p:txBody>
      </p:sp>
    </p:spTree>
    <p:extLst>
      <p:ext uri="{BB962C8B-B14F-4D97-AF65-F5344CB8AC3E}">
        <p14:creationId xmlns:p14="http://schemas.microsoft.com/office/powerpoint/2010/main" val="3730165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コラム：コードカバレッジや品質解析結果との付き合い方</a:t>
            </a:r>
            <a:r>
              <a:rPr kumimoji="1" lang="en-US" altLang="ja-JP" sz="1200" b="1" kern="1200" dirty="0" smtClean="0">
                <a:solidFill>
                  <a:schemeClr val="tx1"/>
                </a:solidFill>
                <a:effectLst/>
                <a:latin typeface="Arial" charset="0"/>
                <a:ea typeface="ＭＳ Ｐゴシック" pitchFamily="50" charset="-128"/>
                <a:cs typeface="+mn-cs"/>
              </a:rPr>
              <a:t>(3/3)</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付き合い方としては、下記の様な考え方があります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 そもそもカバレッジを目標値にしない</a:t>
            </a:r>
          </a:p>
          <a:p>
            <a:r>
              <a:rPr kumimoji="1" lang="ja-JP" altLang="en-US" sz="1200" b="0" kern="1200" dirty="0" smtClean="0">
                <a:solidFill>
                  <a:schemeClr val="tx1"/>
                </a:solidFill>
                <a:effectLst/>
                <a:latin typeface="Arial" charset="0"/>
                <a:ea typeface="ＭＳ Ｐゴシック" pitchFamily="50" charset="-128"/>
                <a:cs typeface="+mn-cs"/>
              </a:rPr>
              <a:t>* カバレッジを「テストを通っていない怪しいコードを検出するため」だけに使う</a:t>
            </a:r>
          </a:p>
          <a:p>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 プロジェクトにとって現実的なラインで目標値</a:t>
            </a:r>
            <a:r>
              <a:rPr kumimoji="1" lang="en-US" altLang="ja-JP" sz="1200" b="0" kern="1200" dirty="0" smtClean="0">
                <a:solidFill>
                  <a:schemeClr val="tx1"/>
                </a:solidFill>
                <a:effectLst/>
                <a:latin typeface="Arial" charset="0"/>
                <a:ea typeface="ＭＳ Ｐゴシック" pitchFamily="50" charset="-128"/>
                <a:cs typeface="+mn-cs"/>
              </a:rPr>
              <a:t>(80%</a:t>
            </a:r>
            <a:r>
              <a:rPr kumimoji="1" lang="ja-JP" altLang="en-US" sz="1200" b="0" kern="1200" dirty="0" smtClean="0">
                <a:solidFill>
                  <a:schemeClr val="tx1"/>
                </a:solidFill>
                <a:effectLst/>
                <a:latin typeface="Arial" charset="0"/>
                <a:ea typeface="ＭＳ Ｐゴシック" pitchFamily="50" charset="-128"/>
                <a:cs typeface="+mn-cs"/>
              </a:rPr>
              <a:t>とか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を見極めて目標値に設定する</a:t>
            </a:r>
          </a:p>
          <a:p>
            <a:r>
              <a:rPr kumimoji="1" lang="ja-JP" altLang="en-US" sz="1200" b="0" kern="1200" dirty="0" smtClean="0">
                <a:solidFill>
                  <a:schemeClr val="tx1"/>
                </a:solidFill>
                <a:effectLst/>
                <a:latin typeface="Arial" charset="0"/>
                <a:ea typeface="ＭＳ Ｐゴシック" pitchFamily="50" charset="-128"/>
                <a:cs typeface="+mn-cs"/>
              </a:rPr>
              <a:t>* 使っている</a:t>
            </a:r>
            <a:r>
              <a:rPr kumimoji="1" lang="en-US" altLang="ja-JP" sz="1200" b="0" kern="1200" dirty="0" smtClean="0">
                <a:solidFill>
                  <a:schemeClr val="tx1"/>
                </a:solidFill>
                <a:effectLst/>
                <a:latin typeface="Arial" charset="0"/>
                <a:ea typeface="ＭＳ Ｐゴシック" pitchFamily="50" charset="-128"/>
                <a:cs typeface="+mn-cs"/>
              </a:rPr>
              <a:t>FW</a:t>
            </a:r>
            <a:r>
              <a:rPr kumimoji="1" lang="ja-JP" altLang="en-US" sz="1200" b="0" kern="1200" dirty="0" smtClean="0">
                <a:solidFill>
                  <a:schemeClr val="tx1"/>
                </a:solidFill>
                <a:effectLst/>
                <a:latin typeface="Arial" charset="0"/>
                <a:ea typeface="ＭＳ Ｐゴシック" pitchFamily="50" charset="-128"/>
                <a:cs typeface="+mn-cs"/>
              </a:rPr>
              <a:t>や、メンバーの力量を鑑み、ある程度回した上で現実的な値を設定する</a:t>
            </a:r>
          </a:p>
          <a:p>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 リスクを承知の上でカバレッジ</a:t>
            </a:r>
            <a:r>
              <a:rPr kumimoji="1" lang="en-US" altLang="ja-JP" sz="1200" b="0" kern="1200" dirty="0" smtClean="0">
                <a:solidFill>
                  <a:schemeClr val="tx1"/>
                </a:solidFill>
                <a:effectLst/>
                <a:latin typeface="Arial" charset="0"/>
                <a:ea typeface="ＭＳ Ｐゴシック" pitchFamily="50" charset="-128"/>
                <a:cs typeface="+mn-cs"/>
              </a:rPr>
              <a:t>100%</a:t>
            </a:r>
            <a:r>
              <a:rPr kumimoji="1" lang="ja-JP" altLang="en-US" sz="1200" b="0" kern="1200" dirty="0" smtClean="0">
                <a:solidFill>
                  <a:schemeClr val="tx1"/>
                </a:solidFill>
                <a:effectLst/>
                <a:latin typeface="Arial" charset="0"/>
                <a:ea typeface="ＭＳ Ｐゴシック" pitchFamily="50" charset="-128"/>
                <a:cs typeface="+mn-cs"/>
              </a:rPr>
              <a:t>を目標値とする</a:t>
            </a:r>
          </a:p>
          <a:p>
            <a:r>
              <a:rPr kumimoji="1" lang="ja-JP" altLang="en-US" sz="1200" b="0" kern="1200" dirty="0" smtClean="0">
                <a:solidFill>
                  <a:schemeClr val="tx1"/>
                </a:solidFill>
                <a:effectLst/>
                <a:latin typeface="Arial" charset="0"/>
                <a:ea typeface="ＭＳ Ｐゴシック" pitchFamily="50" charset="-128"/>
                <a:cs typeface="+mn-cs"/>
              </a:rPr>
              <a:t>* 「正しさ」の観点から言えばこのパターンです</a:t>
            </a:r>
          </a:p>
          <a:p>
            <a:r>
              <a:rPr kumimoji="1" lang="ja-JP" altLang="en-US" sz="1200" b="0" kern="1200" dirty="0" smtClean="0">
                <a:solidFill>
                  <a:schemeClr val="tx1"/>
                </a:solidFill>
                <a:effectLst/>
                <a:latin typeface="Arial" charset="0"/>
                <a:ea typeface="ＭＳ Ｐゴシック" pitchFamily="50" charset="-128"/>
                <a:cs typeface="+mn-cs"/>
              </a:rPr>
              <a:t>* カバレッジが下がった時にすぐ気づく事ができ、どこがテスト通ってないのかも一目でわかります</a:t>
            </a:r>
          </a:p>
          <a:p>
            <a:r>
              <a:rPr kumimoji="1" lang="ja-JP" altLang="en-US" sz="1200" b="0" kern="1200" dirty="0" smtClean="0">
                <a:solidFill>
                  <a:schemeClr val="tx1"/>
                </a:solidFill>
                <a:effectLst/>
                <a:latin typeface="Arial" charset="0"/>
                <a:ea typeface="ＭＳ Ｐゴシック" pitchFamily="50" charset="-128"/>
                <a:cs typeface="+mn-cs"/>
              </a:rPr>
              <a:t>* しかし、</a:t>
            </a:r>
            <a:r>
              <a:rPr kumimoji="1" lang="ja-JP" altLang="en-US" sz="1200" b="1" kern="1200" dirty="0" smtClean="0">
                <a:solidFill>
                  <a:schemeClr val="tx1"/>
                </a:solidFill>
                <a:effectLst/>
                <a:latin typeface="Arial" charset="0"/>
                <a:ea typeface="ＭＳ Ｐゴシック" pitchFamily="50" charset="-128"/>
                <a:cs typeface="+mn-cs"/>
              </a:rPr>
              <a:t>**それ相応のコストをかけられる、あるいは優秀な技術者がメンバーにいないと**</a:t>
            </a:r>
            <a:r>
              <a:rPr kumimoji="1" lang="ja-JP" altLang="en-US" sz="1200" b="0" kern="1200" dirty="0" smtClean="0">
                <a:solidFill>
                  <a:schemeClr val="tx1"/>
                </a:solidFill>
                <a:effectLst/>
                <a:latin typeface="Arial" charset="0"/>
                <a:ea typeface="ＭＳ Ｐゴシック" pitchFamily="50" charset="-128"/>
                <a:cs typeface="+mn-cs"/>
              </a:rPr>
              <a:t>ﾂﾗｲです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73</a:t>
            </a:fld>
            <a:endParaRPr lang="en-US" altLang="ja-JP"/>
          </a:p>
        </p:txBody>
      </p:sp>
    </p:spTree>
    <p:extLst>
      <p:ext uri="{BB962C8B-B14F-4D97-AF65-F5344CB8AC3E}">
        <p14:creationId xmlns:p14="http://schemas.microsoft.com/office/powerpoint/2010/main" val="36347448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とは</a:t>
            </a:r>
            <a:r>
              <a:rPr kumimoji="1" lang="en-US" altLang="ja-JP" sz="1200" b="1" kern="1200" dirty="0" smtClean="0">
                <a:solidFill>
                  <a:schemeClr val="tx1"/>
                </a:solidFill>
                <a:effectLst/>
                <a:latin typeface="Arial" charset="0"/>
                <a:ea typeface="ＭＳ Ｐゴシック" pitchFamily="50" charset="-128"/>
                <a:cs typeface="+mn-cs"/>
              </a:rPr>
              <a:t>(3</a:t>
            </a:r>
            <a:r>
              <a:rPr kumimoji="1" lang="ja-JP" altLang="en-US" sz="1200" b="1" kern="1200" dirty="0" smtClean="0">
                <a:solidFill>
                  <a:schemeClr val="tx1"/>
                </a:solidFill>
                <a:effectLst/>
                <a:latin typeface="Arial" charset="0"/>
                <a:ea typeface="ＭＳ Ｐゴシック" pitchFamily="50" charset="-128"/>
                <a:cs typeface="+mn-cs"/>
              </a:rPr>
              <a:t>行でたのむ</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サーバ上で</a:t>
            </a:r>
          </a:p>
          <a:p>
            <a:r>
              <a:rPr kumimoji="1" lang="ja-JP" altLang="en-US" sz="1200" b="0" kern="1200" dirty="0" smtClean="0">
                <a:solidFill>
                  <a:schemeClr val="tx1"/>
                </a:solidFill>
                <a:effectLst/>
                <a:latin typeface="Arial" charset="0"/>
                <a:ea typeface="ＭＳ Ｐゴシック" pitchFamily="50" charset="-128"/>
                <a:cs typeface="+mn-cs"/>
              </a:rPr>
              <a:t>* 常に（毎日 </a:t>
            </a:r>
            <a:r>
              <a:rPr kumimoji="1" lang="en-US" altLang="ja-JP" sz="1200" b="0" kern="1200" dirty="0" smtClean="0">
                <a:solidFill>
                  <a:schemeClr val="tx1"/>
                </a:solidFill>
                <a:effectLst/>
                <a:latin typeface="Arial" charset="0"/>
                <a:ea typeface="ＭＳ Ｐゴシック" pitchFamily="50" charset="-128"/>
                <a:cs typeface="+mn-cs"/>
              </a:rPr>
              <a:t>or </a:t>
            </a:r>
            <a:r>
              <a:rPr kumimoji="1" lang="ja-JP" altLang="en-US" sz="1200" b="0" kern="1200" dirty="0" smtClean="0">
                <a:solidFill>
                  <a:schemeClr val="tx1"/>
                </a:solidFill>
                <a:effectLst/>
                <a:latin typeface="Arial" charset="0"/>
                <a:ea typeface="ＭＳ Ｐゴシック" pitchFamily="50" charset="-128"/>
                <a:cs typeface="+mn-cs"/>
              </a:rPr>
              <a:t>毎時 </a:t>
            </a:r>
            <a:r>
              <a:rPr kumimoji="1" lang="en-US" altLang="ja-JP" sz="1200" b="0" kern="1200" dirty="0" smtClean="0">
                <a:solidFill>
                  <a:schemeClr val="tx1"/>
                </a:solidFill>
                <a:effectLst/>
                <a:latin typeface="Arial" charset="0"/>
                <a:ea typeface="ＭＳ Ｐゴシック" pitchFamily="50" charset="-128"/>
                <a:cs typeface="+mn-cs"/>
              </a:rPr>
              <a:t>or </a:t>
            </a:r>
            <a:r>
              <a:rPr kumimoji="1" lang="ja-JP" altLang="en-US" sz="1200" b="0" kern="1200" dirty="0" smtClean="0">
                <a:solidFill>
                  <a:schemeClr val="tx1"/>
                </a:solidFill>
                <a:effectLst/>
                <a:latin typeface="Arial" charset="0"/>
                <a:ea typeface="ＭＳ Ｐゴシック" pitchFamily="50" charset="-128"/>
                <a:cs typeface="+mn-cs"/>
              </a:rPr>
              <a:t>毎分 </a:t>
            </a:r>
            <a:r>
              <a:rPr kumimoji="1" lang="en-US" altLang="ja-JP" sz="1200" b="0" kern="1200" dirty="0" smtClean="0">
                <a:solidFill>
                  <a:schemeClr val="tx1"/>
                </a:solidFill>
                <a:effectLst/>
                <a:latin typeface="Arial" charset="0"/>
                <a:ea typeface="ＭＳ Ｐゴシック" pitchFamily="50" charset="-128"/>
                <a:cs typeface="+mn-cs"/>
              </a:rPr>
              <a:t>or </a:t>
            </a:r>
            <a:r>
              <a:rPr kumimoji="1" lang="ja-JP" altLang="en-US" sz="1200" b="0" kern="1200" dirty="0" smtClean="0">
                <a:solidFill>
                  <a:schemeClr val="tx1"/>
                </a:solidFill>
                <a:effectLst/>
                <a:latin typeface="Arial" charset="0"/>
                <a:ea typeface="ＭＳ Ｐゴシック" pitchFamily="50" charset="-128"/>
                <a:cs typeface="+mn-cs"/>
              </a:rPr>
              <a:t>ソースコードのコミットの度）</a:t>
            </a:r>
          </a:p>
          <a:p>
            <a:r>
              <a:rPr kumimoji="1" lang="ja-JP" altLang="en-US" sz="1200" b="0" kern="1200" dirty="0" smtClean="0">
                <a:solidFill>
                  <a:schemeClr val="tx1"/>
                </a:solidFill>
                <a:effectLst/>
                <a:latin typeface="Arial" charset="0"/>
                <a:ea typeface="ＭＳ Ｐゴシック" pitchFamily="50" charset="-128"/>
                <a:cs typeface="+mn-cs"/>
              </a:rPr>
              <a:t>* 自動コンパイルして、自動テストすること</a:t>
            </a:r>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75</a:t>
            </a:fld>
            <a:endParaRPr lang="en-US" altLang="ja-JP"/>
          </a:p>
        </p:txBody>
      </p:sp>
    </p:spTree>
    <p:extLst>
      <p:ext uri="{BB962C8B-B14F-4D97-AF65-F5344CB8AC3E}">
        <p14:creationId xmlns:p14="http://schemas.microsoft.com/office/powerpoint/2010/main" val="731372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76</a:t>
            </a:fld>
            <a:endParaRPr lang="en-US" altLang="ja-JP"/>
          </a:p>
        </p:txBody>
      </p:sp>
    </p:spTree>
    <p:extLst>
      <p:ext uri="{BB962C8B-B14F-4D97-AF65-F5344CB8AC3E}">
        <p14:creationId xmlns:p14="http://schemas.microsoft.com/office/powerpoint/2010/main" val="31960745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の目的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ソフトウェアに「修正・変更」を加えても品質を低下させないようにする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　事です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これにより、開発者の心理的安全性が担保されます。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そして</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攻めのリファクタリングによる技術的負債の早期返済</a:t>
            </a:r>
          </a:p>
          <a:p>
            <a:r>
              <a:rPr kumimoji="1" lang="ja-JP" altLang="en-US" sz="1200" b="0" kern="1200" dirty="0" smtClean="0">
                <a:solidFill>
                  <a:schemeClr val="tx1"/>
                </a:solidFill>
                <a:effectLst/>
                <a:latin typeface="Arial" charset="0"/>
                <a:ea typeface="ＭＳ Ｐゴシック" pitchFamily="50" charset="-128"/>
                <a:cs typeface="+mn-cs"/>
              </a:rPr>
              <a:t>* 機能改版時のデグレ抑止</a:t>
            </a:r>
          </a:p>
          <a:p>
            <a:r>
              <a:rPr kumimoji="1" lang="ja-JP" altLang="en-US" sz="1200" b="0" kern="1200" dirty="0" smtClean="0">
                <a:solidFill>
                  <a:schemeClr val="tx1"/>
                </a:solidFill>
                <a:effectLst/>
                <a:latin typeface="Arial" charset="0"/>
                <a:ea typeface="ＭＳ Ｐゴシック" pitchFamily="50" charset="-128"/>
                <a:cs typeface="+mn-cs"/>
              </a:rPr>
              <a:t>* 早期工程におけるコードの問題点の検出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早期修正</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を実現する事が出来ます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77</a:t>
            </a:fld>
            <a:endParaRPr lang="en-US" altLang="ja-JP"/>
          </a:p>
        </p:txBody>
      </p:sp>
    </p:spTree>
    <p:extLst>
      <p:ext uri="{BB962C8B-B14F-4D97-AF65-F5344CB8AC3E}">
        <p14:creationId xmlns:p14="http://schemas.microsoft.com/office/powerpoint/2010/main" val="2796505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のお効果</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アジャイル開発においては</a:t>
            </a:r>
          </a:p>
          <a:p>
            <a:r>
              <a:rPr kumimoji="1" lang="ja-JP" altLang="en-US" sz="1200" b="0" kern="1200" dirty="0" smtClean="0">
                <a:solidFill>
                  <a:schemeClr val="tx1"/>
                </a:solidFill>
                <a:effectLst/>
                <a:latin typeface="Arial" charset="0"/>
                <a:ea typeface="ＭＳ Ｐゴシック" pitchFamily="50" charset="-128"/>
                <a:cs typeface="+mn-cs"/>
              </a:rPr>
              <a:t>    * 短期間で品質を高める。</a:t>
            </a:r>
          </a:p>
          <a:p>
            <a:r>
              <a:rPr kumimoji="1" lang="ja-JP" altLang="en-US" sz="1200" b="0" kern="1200" dirty="0" smtClean="0">
                <a:solidFill>
                  <a:schemeClr val="tx1"/>
                </a:solidFill>
                <a:effectLst/>
                <a:latin typeface="Arial" charset="0"/>
                <a:ea typeface="ＭＳ Ｐゴシック" pitchFamily="50" charset="-128"/>
                <a:cs typeface="+mn-cs"/>
              </a:rPr>
              <a:t>    * 一度リリースしたソフトウェアを壊さない。</a:t>
            </a:r>
          </a:p>
          <a:p>
            <a:r>
              <a:rPr kumimoji="1" lang="ja-JP" altLang="en-US" sz="1200" b="0" kern="1200" dirty="0" smtClean="0">
                <a:solidFill>
                  <a:schemeClr val="tx1"/>
                </a:solidFill>
                <a:effectLst/>
                <a:latin typeface="Arial" charset="0"/>
                <a:ea typeface="ＭＳ Ｐゴシック" pitchFamily="50" charset="-128"/>
                <a:cs typeface="+mn-cs"/>
              </a:rPr>
              <a:t>* ウォーターフォール開発においては</a:t>
            </a:r>
          </a:p>
          <a:p>
            <a:r>
              <a:rPr kumimoji="1" lang="ja-JP" altLang="en-US" sz="1200" b="0" kern="1200" dirty="0" smtClean="0">
                <a:solidFill>
                  <a:schemeClr val="tx1"/>
                </a:solidFill>
                <a:effectLst/>
                <a:latin typeface="Arial" charset="0"/>
                <a:ea typeface="ＭＳ Ｐゴシック" pitchFamily="50" charset="-128"/>
                <a:cs typeface="+mn-cs"/>
              </a:rPr>
              <a:t>    * 開発工程の早い段階で、ソフトウェアの問題を検知</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対処できる</a:t>
            </a:r>
          </a:p>
          <a:p>
            <a:r>
              <a:rPr kumimoji="1" lang="ja-JP" altLang="en-US" sz="1200" b="0" kern="1200" dirty="0" smtClean="0">
                <a:solidFill>
                  <a:schemeClr val="tx1"/>
                </a:solidFill>
                <a:effectLst/>
                <a:latin typeface="Arial" charset="0"/>
                <a:ea typeface="ＭＳ Ｐゴシック" pitchFamily="50" charset="-128"/>
                <a:cs typeface="+mn-cs"/>
              </a:rPr>
              <a:t>    * 度リリースしたソフトウェアを壊さない。 </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78</a:t>
            </a:fld>
            <a:endParaRPr lang="en-US" altLang="ja-JP"/>
          </a:p>
        </p:txBody>
      </p:sp>
    </p:spTree>
    <p:extLst>
      <p:ext uri="{BB962C8B-B14F-4D97-AF65-F5344CB8AC3E}">
        <p14:creationId xmlns:p14="http://schemas.microsoft.com/office/powerpoint/2010/main" val="35116307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CD</a:t>
            </a:r>
            <a:r>
              <a:rPr kumimoji="1" lang="ja-JP" altLang="en-US" sz="1200" b="1" kern="1200" dirty="0" smtClean="0">
                <a:solidFill>
                  <a:schemeClr val="tx1"/>
                </a:solidFill>
                <a:effectLst/>
                <a:latin typeface="Arial" charset="0"/>
                <a:ea typeface="ＭＳ Ｐゴシック" pitchFamily="50" charset="-128"/>
                <a:cs typeface="+mn-cs"/>
              </a:rPr>
              <a:t>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を更に拡張したプラクティスです。</a:t>
            </a:r>
          </a:p>
          <a:p>
            <a:r>
              <a:rPr kumimoji="1" lang="ja-JP" altLang="en-US" sz="1200" b="0" kern="1200" dirty="0" smtClean="0">
                <a:solidFill>
                  <a:schemeClr val="tx1"/>
                </a:solidFill>
                <a:effectLst/>
                <a:latin typeface="Arial" charset="0"/>
                <a:ea typeface="ＭＳ Ｐゴシック" pitchFamily="50" charset="-128"/>
                <a:cs typeface="+mn-cs"/>
              </a:rPr>
              <a:t>コード変更が発生すると、自動的にビルド、テスト、および本番へのリリース準備が実行されるというものです。</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なんかそれっぽい図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CD</a:t>
            </a:r>
            <a:r>
              <a:rPr kumimoji="1" lang="ja-JP" altLang="en-US" sz="1200" b="0" kern="1200" dirty="0" err="1" smtClean="0">
                <a:solidFill>
                  <a:schemeClr val="tx1"/>
                </a:solidFill>
                <a:effectLst/>
                <a:latin typeface="Arial" charset="0"/>
                <a:ea typeface="ＭＳ Ｐゴシック" pitchFamily="50" charset="-128"/>
                <a:cs typeface="+mn-cs"/>
              </a:rPr>
              <a:t>を適</a:t>
            </a:r>
            <a:r>
              <a:rPr kumimoji="1" lang="ja-JP" altLang="en-US" sz="1200" b="0" kern="1200" dirty="0" smtClean="0">
                <a:solidFill>
                  <a:schemeClr val="tx1"/>
                </a:solidFill>
                <a:effectLst/>
                <a:latin typeface="Arial" charset="0"/>
                <a:ea typeface="ＭＳ Ｐゴシック" pitchFamily="50" charset="-128"/>
                <a:cs typeface="+mn-cs"/>
              </a:rPr>
              <a:t>切に実現する事で、例えば</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日</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回リリースする等の、極度に短いスパンでのアプリ開発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リリースを実現する事が出来ます。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smtClean="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80</a:t>
            </a:fld>
            <a:endParaRPr lang="en-US" altLang="ja-JP"/>
          </a:p>
        </p:txBody>
      </p:sp>
    </p:spTree>
    <p:extLst>
      <p:ext uri="{BB962C8B-B14F-4D97-AF65-F5344CB8AC3E}">
        <p14:creationId xmlns:p14="http://schemas.microsoft.com/office/powerpoint/2010/main" val="13959021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CD</a:t>
            </a:r>
            <a:r>
              <a:rPr kumimoji="1" lang="ja-JP" altLang="en-US" sz="1200" b="1" kern="1200" dirty="0" smtClean="0">
                <a:solidFill>
                  <a:schemeClr val="tx1"/>
                </a:solidFill>
                <a:effectLst/>
                <a:latin typeface="Arial" charset="0"/>
                <a:ea typeface="ＭＳ Ｐゴシック" pitchFamily="50" charset="-128"/>
                <a:cs typeface="+mn-cs"/>
              </a:rPr>
              <a:t>の目的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より短期間で</a:t>
            </a:r>
          </a:p>
          <a:p>
            <a:r>
              <a:rPr kumimoji="1" lang="ja-JP" altLang="en-US" sz="1200" b="0" kern="1200" dirty="0" smtClean="0">
                <a:solidFill>
                  <a:schemeClr val="tx1"/>
                </a:solidFill>
                <a:effectLst/>
                <a:latin typeface="Arial" charset="0"/>
                <a:ea typeface="ＭＳ Ｐゴシック" pitchFamily="50" charset="-128"/>
                <a:cs typeface="+mn-cs"/>
              </a:rPr>
              <a:t>* 開発したシステムを</a:t>
            </a:r>
          </a:p>
          <a:p>
            <a:r>
              <a:rPr kumimoji="1" lang="ja-JP" altLang="en-US" sz="1200" b="0" kern="1200" dirty="0" smtClean="0">
                <a:solidFill>
                  <a:schemeClr val="tx1"/>
                </a:solidFill>
                <a:effectLst/>
                <a:latin typeface="Arial" charset="0"/>
                <a:ea typeface="ＭＳ Ｐゴシック" pitchFamily="50" charset="-128"/>
                <a:cs typeface="+mn-cs"/>
              </a:rPr>
              <a:t>* 顧客にリリースする</a:t>
            </a: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81</a:t>
            </a:fld>
            <a:endParaRPr lang="en-US" altLang="ja-JP"/>
          </a:p>
        </p:txBody>
      </p:sp>
    </p:spTree>
    <p:extLst>
      <p:ext uri="{BB962C8B-B14F-4D97-AF65-F5344CB8AC3E}">
        <p14:creationId xmlns:p14="http://schemas.microsoft.com/office/powerpoint/2010/main" val="20595764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CD</a:t>
            </a:r>
            <a:r>
              <a:rPr kumimoji="1" lang="ja-JP" altLang="en-US" sz="1200" b="1" kern="1200" dirty="0" smtClean="0">
                <a:solidFill>
                  <a:schemeClr val="tx1"/>
                </a:solidFill>
                <a:effectLst/>
                <a:latin typeface="Arial" charset="0"/>
                <a:ea typeface="ＭＳ Ｐゴシック" pitchFamily="50" charset="-128"/>
                <a:cs typeface="+mn-cs"/>
              </a:rPr>
              <a:t>のお効果</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ビジネス的側面</a:t>
            </a:r>
          </a:p>
          <a:p>
            <a:r>
              <a:rPr kumimoji="1" lang="ja-JP" altLang="en-US" sz="1200" b="0" kern="1200" dirty="0" smtClean="0">
                <a:solidFill>
                  <a:schemeClr val="tx1"/>
                </a:solidFill>
                <a:effectLst/>
                <a:latin typeface="Arial" charset="0"/>
                <a:ea typeface="ＭＳ Ｐゴシック" pitchFamily="50" charset="-128"/>
                <a:cs typeface="+mn-cs"/>
              </a:rPr>
              <a:t>    * 迅速にリリース</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フィードバックを取得する事で、システムの価値を迅速に知り、対処する事が出来る</a:t>
            </a:r>
          </a:p>
          <a:p>
            <a:r>
              <a:rPr kumimoji="1" lang="ja-JP" altLang="en-US" sz="1200" b="0" kern="1200" dirty="0" smtClean="0">
                <a:solidFill>
                  <a:schemeClr val="tx1"/>
                </a:solidFill>
                <a:effectLst/>
                <a:latin typeface="Arial" charset="0"/>
                <a:ea typeface="ＭＳ Ｐゴシック" pitchFamily="50" charset="-128"/>
                <a:cs typeface="+mn-cs"/>
              </a:rPr>
              <a:t>    * 長いプロジェクトの最後に行う「ビックバン」リリースと比較して、デリバリプロセスで炎上するリスクが下がる→コストの予測可能性が上がる</a:t>
            </a:r>
          </a:p>
          <a:p>
            <a:r>
              <a:rPr kumimoji="1" lang="ja-JP" altLang="en-US" sz="1200" b="0" kern="1200" dirty="0" smtClean="0">
                <a:solidFill>
                  <a:schemeClr val="tx1"/>
                </a:solidFill>
                <a:effectLst/>
                <a:latin typeface="Arial" charset="0"/>
                <a:ea typeface="ＭＳ Ｐゴシック" pitchFamily="50" charset="-128"/>
                <a:cs typeface="+mn-cs"/>
              </a:rPr>
              <a:t>* 開発的側面</a:t>
            </a:r>
          </a:p>
          <a:p>
            <a:r>
              <a:rPr kumimoji="1" lang="ja-JP" altLang="en-US" sz="1200" b="0" kern="1200" dirty="0" smtClean="0">
                <a:solidFill>
                  <a:schemeClr val="tx1"/>
                </a:solidFill>
                <a:effectLst/>
                <a:latin typeface="Arial" charset="0"/>
                <a:ea typeface="ＭＳ Ｐゴシック" pitchFamily="50" charset="-128"/>
                <a:cs typeface="+mn-cs"/>
              </a:rPr>
              <a:t>    * 「ユーザーに価値を届けている本番環境で動作しているソフトウェア」という単純だが有用な</a:t>
            </a:r>
            <a:r>
              <a:rPr kumimoji="1" lang="en-US" altLang="ja-JP" sz="1200" b="0" kern="1200" dirty="0" smtClean="0">
                <a:solidFill>
                  <a:schemeClr val="tx1"/>
                </a:solidFill>
                <a:effectLst/>
                <a:latin typeface="Arial" charset="0"/>
                <a:ea typeface="ＭＳ Ｐゴシック" pitchFamily="50" charset="-128"/>
                <a:cs typeface="+mn-cs"/>
              </a:rPr>
              <a:t>Done</a:t>
            </a:r>
            <a:r>
              <a:rPr kumimoji="1" lang="ja-JP" altLang="en-US" sz="1200" b="0" kern="1200" dirty="0" smtClean="0">
                <a:solidFill>
                  <a:schemeClr val="tx1"/>
                </a:solidFill>
                <a:effectLst/>
                <a:latin typeface="Arial" charset="0"/>
                <a:ea typeface="ＭＳ Ｐゴシック" pitchFamily="50" charset="-128"/>
                <a:cs typeface="+mn-cs"/>
              </a:rPr>
              <a:t>の定義に基づいて、プロジェクトの進捗をトラックする事ができる</a:t>
            </a:r>
          </a:p>
          <a:p>
            <a:r>
              <a:rPr kumimoji="1" lang="ja-JP" altLang="en-US" sz="1200" b="0" kern="1200" dirty="0" smtClean="0">
                <a:solidFill>
                  <a:schemeClr val="tx1"/>
                </a:solidFill>
                <a:effectLst/>
                <a:latin typeface="Arial" charset="0"/>
                <a:ea typeface="ＭＳ Ｐゴシック" pitchFamily="50" charset="-128"/>
                <a:cs typeface="+mn-cs"/>
              </a:rPr>
              <a:t>    * 小さい増分を日常的にリリースすることによって、個々のリリースのリスクを減らすことができる</a:t>
            </a: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82</a:t>
            </a:fld>
            <a:endParaRPr lang="en-US" altLang="ja-JP"/>
          </a:p>
        </p:txBody>
      </p:sp>
    </p:spTree>
    <p:extLst>
      <p:ext uri="{BB962C8B-B14F-4D97-AF65-F5344CB8AC3E}">
        <p14:creationId xmlns:p14="http://schemas.microsoft.com/office/powerpoint/2010/main" val="297677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CD</a:t>
            </a:r>
            <a:r>
              <a:rPr kumimoji="1" lang="ja-JP" altLang="en-US" sz="1200" b="1" kern="1200" dirty="0" smtClean="0">
                <a:solidFill>
                  <a:schemeClr val="tx1"/>
                </a:solidFill>
                <a:effectLst/>
                <a:latin typeface="Arial" charset="0"/>
                <a:ea typeface="ＭＳ Ｐゴシック" pitchFamily="50" charset="-128"/>
                <a:cs typeface="+mn-cs"/>
              </a:rPr>
              <a:t>の原則</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すべての変更のたびにソフトウェアはリリース準備完了状態になっている</a:t>
            </a:r>
          </a:p>
          <a:p>
            <a:r>
              <a:rPr kumimoji="1" lang="ja-JP" altLang="en-US" sz="1200" b="0" kern="1200" dirty="0" smtClean="0">
                <a:solidFill>
                  <a:schemeClr val="tx1"/>
                </a:solidFill>
                <a:effectLst/>
                <a:latin typeface="Arial" charset="0"/>
                <a:ea typeface="ＭＳ Ｐゴシック" pitchFamily="50" charset="-128"/>
                <a:cs typeface="+mn-cs"/>
              </a:rPr>
              <a:t>    * つまり、いつでも自分のソフトウェアを本番環境にデプロイできる</a:t>
            </a:r>
          </a:p>
          <a:p>
            <a:r>
              <a:rPr kumimoji="1" lang="ja-JP" altLang="en-US" sz="1200" b="0" kern="1200" dirty="0" smtClean="0">
                <a:solidFill>
                  <a:schemeClr val="tx1"/>
                </a:solidFill>
                <a:effectLst/>
                <a:latin typeface="Arial" charset="0"/>
                <a:ea typeface="ＭＳ Ｐゴシック" pitchFamily="50" charset="-128"/>
                <a:cs typeface="+mn-cs"/>
              </a:rPr>
              <a:t>* ソフトウェアがリリース可能かどうかをすべての関係者が把握している</a:t>
            </a:r>
          </a:p>
          <a:p>
            <a:r>
              <a:rPr kumimoji="1" lang="ja-JP" altLang="en-US" sz="1200" b="0" kern="1200" dirty="0" smtClean="0">
                <a:solidFill>
                  <a:schemeClr val="tx1"/>
                </a:solidFill>
                <a:effectLst/>
                <a:latin typeface="Arial" charset="0"/>
                <a:ea typeface="ＭＳ Ｐゴシック" pitchFamily="50" charset="-128"/>
                <a:cs typeface="+mn-cs"/>
              </a:rPr>
              <a:t>    * つまり、プロセスは自動化され、繰り返し可能であり、追跡可能になっている</a:t>
            </a:r>
          </a:p>
          <a:p>
            <a:r>
              <a:rPr kumimoji="1" lang="ja-JP" altLang="en-US" sz="1200" b="0" kern="1200" dirty="0" smtClean="0">
                <a:solidFill>
                  <a:schemeClr val="tx1"/>
                </a:solidFill>
                <a:effectLst/>
                <a:latin typeface="Arial" charset="0"/>
                <a:ea typeface="ＭＳ Ｐゴシック" pitchFamily="50" charset="-128"/>
                <a:cs typeface="+mn-cs"/>
              </a:rPr>
              <a:t>* いつでも「ボタンを押すだけ」でデプロイを実行できる</a:t>
            </a:r>
          </a:p>
          <a:p>
            <a:r>
              <a:rPr kumimoji="1" lang="ja-JP" altLang="en-US" sz="1200" b="0" kern="1200" dirty="0" smtClean="0">
                <a:solidFill>
                  <a:schemeClr val="tx1"/>
                </a:solidFill>
                <a:effectLst/>
                <a:latin typeface="Arial" charset="0"/>
                <a:ea typeface="ＭＳ Ｐゴシック" pitchFamily="50" charset="-128"/>
                <a:cs typeface="+mn-cs"/>
              </a:rPr>
              <a:t>    * つまり、ソフトウェアのデプロイと設定は自動化され、繰り返し可能になっている</a:t>
            </a:r>
          </a:p>
          <a:p>
            <a:r>
              <a:rPr kumimoji="1" lang="en-US" altLang="ja-JP" sz="1200" b="0" kern="1200" dirty="0" smtClean="0">
                <a:solidFill>
                  <a:schemeClr val="tx1"/>
                </a:solidFill>
                <a:effectLst/>
                <a:latin typeface="Arial" charset="0"/>
                <a:ea typeface="ＭＳ Ｐゴシック" pitchFamily="50" charset="-128"/>
                <a:cs typeface="+mn-cs"/>
              </a:rPr>
              <a:t> </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83</a:t>
            </a:fld>
            <a:endParaRPr lang="en-US" altLang="ja-JP"/>
          </a:p>
        </p:txBody>
      </p:sp>
    </p:spTree>
    <p:extLst>
      <p:ext uri="{BB962C8B-B14F-4D97-AF65-F5344CB8AC3E}">
        <p14:creationId xmlns:p14="http://schemas.microsoft.com/office/powerpoint/2010/main" val="20461196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CD</a:t>
            </a:r>
            <a:r>
              <a:rPr kumimoji="1" lang="ja-JP" altLang="en-US" sz="1200" b="1" kern="1200" dirty="0" smtClean="0">
                <a:solidFill>
                  <a:schemeClr val="tx1"/>
                </a:solidFill>
                <a:effectLst/>
                <a:latin typeface="Arial" charset="0"/>
                <a:ea typeface="ＭＳ Ｐゴシック" pitchFamily="50" charset="-128"/>
                <a:cs typeface="+mn-cs"/>
              </a:rPr>
              <a:t>の原則</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すべての変更のたびにソフトウェアはリリース準備完了状態になっている</a:t>
            </a:r>
          </a:p>
          <a:p>
            <a:r>
              <a:rPr kumimoji="1" lang="ja-JP" altLang="en-US" sz="1200" b="0" kern="1200" dirty="0" smtClean="0">
                <a:solidFill>
                  <a:schemeClr val="tx1"/>
                </a:solidFill>
                <a:effectLst/>
                <a:latin typeface="Arial" charset="0"/>
                <a:ea typeface="ＭＳ Ｐゴシック" pitchFamily="50" charset="-128"/>
                <a:cs typeface="+mn-cs"/>
              </a:rPr>
              <a:t>    * つまり、いつでも自分のソフトウェアを本番環境にデプロイできる</a:t>
            </a:r>
          </a:p>
          <a:p>
            <a:r>
              <a:rPr kumimoji="1" lang="ja-JP" altLang="en-US" sz="1200" b="0" kern="1200" dirty="0" smtClean="0">
                <a:solidFill>
                  <a:schemeClr val="tx1"/>
                </a:solidFill>
                <a:effectLst/>
                <a:latin typeface="Arial" charset="0"/>
                <a:ea typeface="ＭＳ Ｐゴシック" pitchFamily="50" charset="-128"/>
                <a:cs typeface="+mn-cs"/>
              </a:rPr>
              <a:t>* ソフトウェアがリリース可能かどうかをすべての関係者が把握している</a:t>
            </a:r>
          </a:p>
          <a:p>
            <a:r>
              <a:rPr kumimoji="1" lang="ja-JP" altLang="en-US" sz="1200" b="0" kern="1200" dirty="0" smtClean="0">
                <a:solidFill>
                  <a:schemeClr val="tx1"/>
                </a:solidFill>
                <a:effectLst/>
                <a:latin typeface="Arial" charset="0"/>
                <a:ea typeface="ＭＳ Ｐゴシック" pitchFamily="50" charset="-128"/>
                <a:cs typeface="+mn-cs"/>
              </a:rPr>
              <a:t>    * つまり、プロセスは自動化され、繰り返し可能であり、追跡可能になっている</a:t>
            </a:r>
          </a:p>
          <a:p>
            <a:r>
              <a:rPr kumimoji="1" lang="ja-JP" altLang="en-US" sz="1200" b="0" kern="1200" dirty="0" smtClean="0">
                <a:solidFill>
                  <a:schemeClr val="tx1"/>
                </a:solidFill>
                <a:effectLst/>
                <a:latin typeface="Arial" charset="0"/>
                <a:ea typeface="ＭＳ Ｐゴシック" pitchFamily="50" charset="-128"/>
                <a:cs typeface="+mn-cs"/>
              </a:rPr>
              <a:t>* いつでも「ボタンを押すだけ」でデプロイを実行できる</a:t>
            </a:r>
          </a:p>
          <a:p>
            <a:r>
              <a:rPr kumimoji="1" lang="ja-JP" altLang="en-US" sz="1200" b="0" kern="1200" dirty="0" smtClean="0">
                <a:solidFill>
                  <a:schemeClr val="tx1"/>
                </a:solidFill>
                <a:effectLst/>
                <a:latin typeface="Arial" charset="0"/>
                <a:ea typeface="ＭＳ Ｐゴシック" pitchFamily="50" charset="-128"/>
                <a:cs typeface="+mn-cs"/>
              </a:rPr>
              <a:t>    * つまり、ソフトウェアのデプロイと設定は自動化され、繰り返し可能になっている</a:t>
            </a:r>
          </a:p>
          <a:p>
            <a:r>
              <a:rPr kumimoji="1" lang="en-US" altLang="ja-JP" sz="1200" b="0" kern="1200" dirty="0" smtClean="0">
                <a:solidFill>
                  <a:schemeClr val="tx1"/>
                </a:solidFill>
                <a:effectLst/>
                <a:latin typeface="Arial" charset="0"/>
                <a:ea typeface="ＭＳ Ｐゴシック" pitchFamily="50" charset="-128"/>
                <a:cs typeface="+mn-cs"/>
              </a:rPr>
              <a:t> </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84</a:t>
            </a:fld>
            <a:endParaRPr lang="en-US" altLang="ja-JP"/>
          </a:p>
        </p:txBody>
      </p:sp>
    </p:spTree>
    <p:extLst>
      <p:ext uri="{BB962C8B-B14F-4D97-AF65-F5344CB8AC3E}">
        <p14:creationId xmlns:p14="http://schemas.microsoft.com/office/powerpoint/2010/main" val="280436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a:t>
            </a:fld>
            <a:endParaRPr lang="en-US" altLang="ja-JP"/>
          </a:p>
        </p:txBody>
      </p:sp>
    </p:spTree>
    <p:extLst>
      <p:ext uri="{BB962C8B-B14F-4D97-AF65-F5344CB8AC3E}">
        <p14:creationId xmlns:p14="http://schemas.microsoft.com/office/powerpoint/2010/main" val="37475020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コラム：ステージング環境とプロダクション環境</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CD</a:t>
            </a:r>
            <a:r>
              <a:rPr kumimoji="1" lang="ja-JP" altLang="en-US" sz="1200" b="0" kern="1200" dirty="0" smtClean="0">
                <a:solidFill>
                  <a:schemeClr val="tx1"/>
                </a:solidFill>
                <a:effectLst/>
                <a:latin typeface="Arial" charset="0"/>
                <a:ea typeface="ＭＳ Ｐゴシック" pitchFamily="50" charset="-128"/>
                <a:cs typeface="+mn-cs"/>
              </a:rPr>
              <a:t>では、開発したアプリを配備する環境として、大きく下記の二つを使用します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ステージング環境</a:t>
            </a:r>
          </a:p>
          <a:p>
            <a:r>
              <a:rPr kumimoji="1" lang="ja-JP" altLang="en-US" sz="1200" b="0" kern="1200" dirty="0" smtClean="0">
                <a:solidFill>
                  <a:schemeClr val="tx1"/>
                </a:solidFill>
                <a:effectLst/>
                <a:latin typeface="Arial" charset="0"/>
                <a:ea typeface="ＭＳ Ｐゴシック" pitchFamily="50" charset="-128"/>
                <a:cs typeface="+mn-cs"/>
              </a:rPr>
              <a:t>* プロダクション環境と全く同じ構成の環境</a:t>
            </a:r>
          </a:p>
          <a:p>
            <a:r>
              <a:rPr kumimoji="1" lang="ja-JP" altLang="en-US" sz="1200" b="0" kern="1200" dirty="0" smtClean="0">
                <a:solidFill>
                  <a:schemeClr val="tx1"/>
                </a:solidFill>
                <a:effectLst/>
                <a:latin typeface="Arial" charset="0"/>
                <a:ea typeface="ＭＳ Ｐゴシック" pitchFamily="50" charset="-128"/>
                <a:cs typeface="+mn-cs"/>
              </a:rPr>
              <a:t>* 本環境上で、最終的な機能</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非機能テストを実行する</a:t>
            </a:r>
          </a:p>
          <a:p>
            <a:r>
              <a:rPr kumimoji="1" lang="ja-JP" altLang="en-US" sz="1200" b="0" kern="1200" dirty="0" smtClean="0">
                <a:solidFill>
                  <a:schemeClr val="tx1"/>
                </a:solidFill>
                <a:effectLst/>
                <a:latin typeface="Arial" charset="0"/>
                <a:ea typeface="ＭＳ Ｐゴシック" pitchFamily="50" charset="-128"/>
                <a:cs typeface="+mn-cs"/>
              </a:rPr>
              <a:t>* 本環境におけるテストで問題がなかった場合、プロダクション環境へのデプロイが実施できる</a:t>
            </a:r>
          </a:p>
          <a:p>
            <a:r>
              <a:rPr kumimoji="1" lang="ja-JP" altLang="en-US" sz="1200" b="0" kern="1200" dirty="0" smtClean="0">
                <a:solidFill>
                  <a:schemeClr val="tx1"/>
                </a:solidFill>
                <a:effectLst/>
                <a:latin typeface="Arial" charset="0"/>
                <a:ea typeface="ＭＳ Ｐゴシック" pitchFamily="50" charset="-128"/>
                <a:cs typeface="+mn-cs"/>
              </a:rPr>
              <a:t>* プロダクション環境</a:t>
            </a:r>
          </a:p>
          <a:p>
            <a:r>
              <a:rPr kumimoji="1" lang="ja-JP" altLang="en-US" sz="1200" b="0" kern="1200" dirty="0" smtClean="0">
                <a:solidFill>
                  <a:schemeClr val="tx1"/>
                </a:solidFill>
                <a:effectLst/>
                <a:latin typeface="Arial" charset="0"/>
                <a:ea typeface="ＭＳ Ｐゴシック" pitchFamily="50" charset="-128"/>
                <a:cs typeface="+mn-cs"/>
              </a:rPr>
              <a:t>* 最終的にアプリが動作し、エンドユーザが利用する運用環境</a:t>
            </a:r>
          </a:p>
          <a:p>
            <a:r>
              <a:rPr kumimoji="1" lang="en-US" altLang="ja-JP" sz="1200" b="0" kern="1200" dirty="0" smtClean="0">
                <a:solidFill>
                  <a:schemeClr val="tx1"/>
                </a:solidFill>
                <a:effectLst/>
                <a:latin typeface="Arial" charset="0"/>
                <a:ea typeface="ＭＳ Ｐゴシック" pitchFamily="50" charset="-128"/>
                <a:cs typeface="+mn-cs"/>
              </a:rPr>
              <a:t> </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85</a:t>
            </a:fld>
            <a:endParaRPr lang="en-US" altLang="ja-JP"/>
          </a:p>
        </p:txBody>
      </p:sp>
    </p:spTree>
    <p:extLst>
      <p:ext uri="{BB962C8B-B14F-4D97-AF65-F5344CB8AC3E}">
        <p14:creationId xmlns:p14="http://schemas.microsoft.com/office/powerpoint/2010/main" val="25274611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86</a:t>
            </a:fld>
            <a:endParaRPr lang="en-US" altLang="ja-JP"/>
          </a:p>
        </p:txBody>
      </p:sp>
    </p:spTree>
    <p:extLst>
      <p:ext uri="{BB962C8B-B14F-4D97-AF65-F5344CB8AC3E}">
        <p14:creationId xmlns:p14="http://schemas.microsoft.com/office/powerpoint/2010/main" val="2588621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87</a:t>
            </a:fld>
            <a:endParaRPr lang="en-US" altLang="ja-JP"/>
          </a:p>
        </p:txBody>
      </p:sp>
    </p:spTree>
    <p:extLst>
      <p:ext uri="{BB962C8B-B14F-4D97-AF65-F5344CB8AC3E}">
        <p14:creationId xmlns:p14="http://schemas.microsoft.com/office/powerpoint/2010/main" val="2260817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106738" y="504825"/>
            <a:ext cx="3651250" cy="2527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Copyright 2017-2018 FUJITSU LIMITED</a:t>
            </a:r>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88</a:t>
            </a:fld>
            <a:endParaRPr lang="en-US" altLang="ja-JP" dirty="0"/>
          </a:p>
        </p:txBody>
      </p:sp>
    </p:spTree>
    <p:extLst>
      <p:ext uri="{BB962C8B-B14F-4D97-AF65-F5344CB8AC3E}">
        <p14:creationId xmlns:p14="http://schemas.microsoft.com/office/powerpoint/2010/main" val="21349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教育の作成にあたり、この辺のスペシャリストにたくさん教育いただいた旨を言う</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a:t>
            </a:fld>
            <a:endParaRPr lang="en-US" altLang="ja-JP"/>
          </a:p>
        </p:txBody>
      </p:sp>
    </p:spTree>
    <p:extLst>
      <p:ext uri="{BB962C8B-B14F-4D97-AF65-F5344CB8AC3E}">
        <p14:creationId xmlns:p14="http://schemas.microsoft.com/office/powerpoint/2010/main" val="279369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DADock</a:t>
            </a:r>
            <a:r>
              <a:rPr kumimoji="1" lang="ja-JP" altLang="en-US" sz="1200" b="1" kern="1200" dirty="0">
                <a:solidFill>
                  <a:schemeClr val="tx1"/>
                </a:solidFill>
                <a:effectLst/>
                <a:latin typeface="Arial" charset="0"/>
                <a:ea typeface="ＭＳ Ｐゴシック" pitchFamily="50" charset="-128"/>
                <a:cs typeface="+mn-cs"/>
              </a:rPr>
              <a:t>ブートキャンプ</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開発者向け</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について</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講座の概要</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err="1">
                <a:solidFill>
                  <a:schemeClr val="tx1"/>
                </a:solidFill>
                <a:effectLst/>
                <a:latin typeface="Arial" charset="0"/>
                <a:ea typeface="ＭＳ Ｐゴシック" pitchFamily="50" charset="-128"/>
                <a:cs typeface="+mn-cs"/>
              </a:rPr>
              <a:t>で提</a:t>
            </a:r>
            <a:r>
              <a:rPr kumimoji="1" lang="ja-JP" altLang="en-US" sz="1200" b="0" kern="1200" dirty="0">
                <a:solidFill>
                  <a:schemeClr val="tx1"/>
                </a:solidFill>
                <a:effectLst/>
                <a:latin typeface="Arial" charset="0"/>
                <a:ea typeface="ＭＳ Ｐゴシック" pitchFamily="50" charset="-128"/>
                <a:cs typeface="+mn-cs"/>
              </a:rPr>
              <a:t>供する各ツールについて、その役割と機能、使い方を学習する事が出来ます</a:t>
            </a:r>
          </a:p>
          <a:p>
            <a:r>
              <a:rPr kumimoji="1" lang="ja-JP" altLang="en-US" sz="1200" b="0" kern="1200" dirty="0">
                <a:solidFill>
                  <a:schemeClr val="tx1"/>
                </a:solidFill>
                <a:effectLst/>
                <a:latin typeface="Arial" charset="0"/>
                <a:ea typeface="ＭＳ Ｐゴシック" pitchFamily="50" charset="-128"/>
                <a:cs typeface="+mn-cs"/>
              </a:rPr>
              <a:t>* 一旦は</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ベースでのご紹介となりますが、</a:t>
            </a:r>
            <a:r>
              <a:rPr kumimoji="1" lang="en-US" altLang="ja-JP" sz="1200" b="0" kern="1200" dirty="0" err="1">
                <a:solidFill>
                  <a:schemeClr val="tx1"/>
                </a:solidFill>
                <a:effectLst/>
                <a:latin typeface="Arial" charset="0"/>
                <a:ea typeface="ＭＳ Ｐゴシック" pitchFamily="50" charset="-128"/>
                <a:cs typeface="+mn-cs"/>
              </a:rPr>
              <a:t>.Net</a:t>
            </a:r>
            <a:r>
              <a:rPr kumimoji="1" lang="ja-JP" altLang="en-US" sz="1200" b="0" kern="1200" dirty="0">
                <a:solidFill>
                  <a:schemeClr val="tx1"/>
                </a:solidFill>
                <a:effectLst/>
                <a:latin typeface="Arial" charset="0"/>
                <a:ea typeface="ＭＳ Ｐゴシック" pitchFamily="50" charset="-128"/>
                <a:cs typeface="+mn-cs"/>
              </a:rPr>
              <a:t>等でも基本的な考え方は変わりません</a:t>
            </a:r>
          </a:p>
          <a:p>
            <a:r>
              <a:rPr kumimoji="1" lang="ja-JP" altLang="en-US" sz="1200" b="0" kern="1200" dirty="0">
                <a:solidFill>
                  <a:schemeClr val="tx1"/>
                </a:solidFill>
                <a:effectLst/>
                <a:latin typeface="Arial" charset="0"/>
                <a:ea typeface="ＭＳ Ｐゴシック" pitchFamily="50" charset="-128"/>
                <a:cs typeface="+mn-cs"/>
              </a:rPr>
              <a:t>* 前提知識</a:t>
            </a:r>
          </a:p>
          <a:p>
            <a:r>
              <a:rPr kumimoji="1" lang="ja-JP" altLang="en-US" sz="1200" b="0" kern="1200" dirty="0">
                <a:solidFill>
                  <a:schemeClr val="tx1"/>
                </a:solidFill>
                <a:effectLst/>
                <a:latin typeface="Arial" charset="0"/>
                <a:ea typeface="ＭＳ Ｐゴシック" pitchFamily="50" charset="-128"/>
                <a:cs typeface="+mn-cs"/>
              </a:rPr>
              <a:t>* プログラミングを行った事がある方</a:t>
            </a:r>
          </a:p>
          <a:p>
            <a:r>
              <a:rPr kumimoji="1" lang="ja-JP" altLang="en-US" sz="1200" b="0" kern="1200" dirty="0">
                <a:solidFill>
                  <a:schemeClr val="tx1"/>
                </a:solidFill>
                <a:effectLst/>
                <a:latin typeface="Arial" charset="0"/>
                <a:ea typeface="ＭＳ Ｐゴシック" pitchFamily="50" charset="-128"/>
                <a:cs typeface="+mn-cs"/>
              </a:rPr>
              <a:t>* 講座の位置づけ</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実施中</a:t>
            </a:r>
            <a:r>
              <a:rPr kumimoji="1" lang="en-US" altLang="ja-JP" sz="1200" b="0" kern="1200" dirty="0">
                <a:solidFill>
                  <a:schemeClr val="tx1"/>
                </a:solidFill>
                <a:effectLst/>
                <a:latin typeface="Arial" charset="0"/>
                <a:ea typeface="ＭＳ Ｐゴシック" pitchFamily="50" charset="-128"/>
                <a:cs typeface="+mn-cs"/>
              </a:rPr>
              <a:t>] CI</a:t>
            </a:r>
            <a:r>
              <a:rPr kumimoji="1" lang="ja-JP" altLang="en-US" sz="1200" b="0" kern="1200" dirty="0">
                <a:solidFill>
                  <a:schemeClr val="tx1"/>
                </a:solidFill>
                <a:effectLst/>
                <a:latin typeface="Arial" charset="0"/>
                <a:ea typeface="ＭＳ Ｐゴシック" pitchFamily="50" charset="-128"/>
                <a:cs typeface="+mn-cs"/>
              </a:rPr>
              <a:t>入門</a:t>
            </a:r>
          </a:p>
          <a:p>
            <a:r>
              <a:rPr kumimoji="1" lang="ja-JP" altLang="en-US" sz="1200" b="0" kern="1200" dirty="0">
                <a:solidFill>
                  <a:schemeClr val="tx1"/>
                </a:solidFill>
                <a:effectLst/>
                <a:latin typeface="Arial" charset="0"/>
                <a:ea typeface="ＭＳ Ｐゴシック" pitchFamily="50" charset="-128"/>
                <a:cs typeface="+mn-cs"/>
              </a:rPr>
              <a:t>* 一般的な</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の考え方、メリット、ノウハウ、事例などを勉強する研修</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実施中</a:t>
            </a:r>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で学ぶ</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実践</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入門から一歩踏み込み、具体的に</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で</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を実践するためにはどうすればよいのか、を勉強する研修</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未定</a:t>
            </a:r>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ブートキャンプ</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リーダー向け</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下記のようなポジションの</a:t>
            </a:r>
            <a:r>
              <a:rPr kumimoji="1" lang="en-US" altLang="ja-JP" sz="1200" b="0" kern="1200" dirty="0">
                <a:solidFill>
                  <a:schemeClr val="tx1"/>
                </a:solidFill>
                <a:effectLst/>
                <a:latin typeface="Arial" charset="0"/>
                <a:ea typeface="ＭＳ Ｐゴシック" pitchFamily="50" charset="-128"/>
                <a:cs typeface="+mn-cs"/>
              </a:rPr>
              <a:t>SE</a:t>
            </a:r>
            <a:r>
              <a:rPr kumimoji="1" lang="ja-JP" altLang="en-US" sz="1200" b="0" kern="1200" dirty="0">
                <a:solidFill>
                  <a:schemeClr val="tx1"/>
                </a:solidFill>
                <a:effectLst/>
                <a:latin typeface="Arial" charset="0"/>
                <a:ea typeface="ＭＳ Ｐゴシック" pitchFamily="50" charset="-128"/>
                <a:cs typeface="+mn-cs"/>
              </a:rPr>
              <a:t>向け研修</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の適用を検討</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決定するリーダー</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マネージャー向け研修</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のメリットや、適用にあたって必要となる実践ノウハウ、適用事例などを勉強する</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未定</a:t>
            </a:r>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ブートキャンプ</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サーバ管理者向け</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の環境構築や運用を実施する人向けの研修</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**本講座**</a:t>
            </a:r>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ブートキャンプ</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開発者向け</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上で開発を行う、開発者向けの研修</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の同梱している各ツールの機能や、具体的な使い方などを勉強する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13</a:t>
            </a:fld>
            <a:endParaRPr lang="en-US" altLang="ja-JP"/>
          </a:p>
        </p:txBody>
      </p:sp>
    </p:spTree>
    <p:extLst>
      <p:ext uri="{BB962C8B-B14F-4D97-AF65-F5344CB8AC3E}">
        <p14:creationId xmlns:p14="http://schemas.microsoft.com/office/powerpoint/2010/main" val="189747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フリーフォーム 3"/>
          <p:cNvSpPr/>
          <p:nvPr userDrawn="1"/>
        </p:nvSpPr>
        <p:spPr bwMode="gray">
          <a:xfrm>
            <a:off x="9525" y="3791489"/>
            <a:ext cx="9867899" cy="1975155"/>
          </a:xfrm>
          <a:custGeom>
            <a:avLst/>
            <a:gdLst>
              <a:gd name="connsiteX0" fmla="*/ 0 w 9925050"/>
              <a:gd name="connsiteY0" fmla="*/ 1352011 h 1975155"/>
              <a:gd name="connsiteX1" fmla="*/ 2409825 w 9925050"/>
              <a:gd name="connsiteY1" fmla="*/ 1971136 h 1975155"/>
              <a:gd name="connsiteX2" fmla="*/ 4972050 w 9925050"/>
              <a:gd name="connsiteY2" fmla="*/ 1085311 h 1975155"/>
              <a:gd name="connsiteX3" fmla="*/ 7315200 w 9925050"/>
              <a:gd name="connsiteY3" fmla="*/ 104236 h 1975155"/>
              <a:gd name="connsiteX4" fmla="*/ 9925050 w 9925050"/>
              <a:gd name="connsiteY4" fmla="*/ 75661 h 197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50" h="1975155">
                <a:moveTo>
                  <a:pt x="0" y="1352011"/>
                </a:moveTo>
                <a:cubicBezTo>
                  <a:pt x="790575" y="1683798"/>
                  <a:pt x="1581150" y="2015586"/>
                  <a:pt x="2409825" y="1971136"/>
                </a:cubicBezTo>
                <a:cubicBezTo>
                  <a:pt x="3238500" y="1926686"/>
                  <a:pt x="4154488" y="1396461"/>
                  <a:pt x="4972050" y="1085311"/>
                </a:cubicBezTo>
                <a:cubicBezTo>
                  <a:pt x="5789613" y="774161"/>
                  <a:pt x="6489700" y="272511"/>
                  <a:pt x="7315200" y="104236"/>
                </a:cubicBezTo>
                <a:cubicBezTo>
                  <a:pt x="8140700" y="-64039"/>
                  <a:pt x="9032875" y="5811"/>
                  <a:pt x="9925050" y="75661"/>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2" name="フリーフォーム 11"/>
          <p:cNvSpPr/>
          <p:nvPr userDrawn="1"/>
        </p:nvSpPr>
        <p:spPr bwMode="gray">
          <a:xfrm>
            <a:off x="9523" y="4171950"/>
            <a:ext cx="9867902" cy="1171575"/>
          </a:xfrm>
          <a:custGeom>
            <a:avLst/>
            <a:gdLst>
              <a:gd name="connsiteX0" fmla="*/ 0 w 9877425"/>
              <a:gd name="connsiteY0" fmla="*/ 0 h 1396845"/>
              <a:gd name="connsiteX1" fmla="*/ 4648200 w 9877425"/>
              <a:gd name="connsiteY1" fmla="*/ 1352550 h 1396845"/>
              <a:gd name="connsiteX2" fmla="*/ 7172325 w 9877425"/>
              <a:gd name="connsiteY2" fmla="*/ 971550 h 1396845"/>
              <a:gd name="connsiteX3" fmla="*/ 9877425 w 9877425"/>
              <a:gd name="connsiteY3" fmla="*/ 0 h 1396845"/>
            </a:gdLst>
            <a:ahLst/>
            <a:cxnLst>
              <a:cxn ang="0">
                <a:pos x="connsiteX0" y="connsiteY0"/>
              </a:cxn>
              <a:cxn ang="0">
                <a:pos x="connsiteX1" y="connsiteY1"/>
              </a:cxn>
              <a:cxn ang="0">
                <a:pos x="connsiteX2" y="connsiteY2"/>
              </a:cxn>
              <a:cxn ang="0">
                <a:pos x="connsiteX3" y="connsiteY3"/>
              </a:cxn>
            </a:cxnLst>
            <a:rect l="l" t="t" r="r" b="b"/>
            <a:pathLst>
              <a:path w="9877425" h="1396845">
                <a:moveTo>
                  <a:pt x="0" y="0"/>
                </a:moveTo>
                <a:cubicBezTo>
                  <a:pt x="1726406" y="595312"/>
                  <a:pt x="3452813" y="1190625"/>
                  <a:pt x="4648200" y="1352550"/>
                </a:cubicBezTo>
                <a:cubicBezTo>
                  <a:pt x="5843588" y="1514475"/>
                  <a:pt x="6300788" y="1196975"/>
                  <a:pt x="7172325" y="971550"/>
                </a:cubicBezTo>
                <a:cubicBezTo>
                  <a:pt x="8043863" y="746125"/>
                  <a:pt x="8960644" y="373062"/>
                  <a:pt x="9877425" y="0"/>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3" name="フリーフォーム 12"/>
          <p:cNvSpPr/>
          <p:nvPr userDrawn="1"/>
        </p:nvSpPr>
        <p:spPr bwMode="gray">
          <a:xfrm>
            <a:off x="9526" y="3286125"/>
            <a:ext cx="9867900" cy="2480520"/>
          </a:xfrm>
          <a:custGeom>
            <a:avLst/>
            <a:gdLst>
              <a:gd name="connsiteX0" fmla="*/ 0 w 9906000"/>
              <a:gd name="connsiteY0" fmla="*/ 0 h 3144958"/>
              <a:gd name="connsiteX1" fmla="*/ 7134225 w 9906000"/>
              <a:gd name="connsiteY1" fmla="*/ 3009900 h 3144958"/>
              <a:gd name="connsiteX2" fmla="*/ 9906000 w 9906000"/>
              <a:gd name="connsiteY2" fmla="*/ 2343150 h 3144958"/>
              <a:gd name="connsiteX0" fmla="*/ 0 w 9906000"/>
              <a:gd name="connsiteY0" fmla="*/ 0 h 3060895"/>
              <a:gd name="connsiteX1" fmla="*/ 7134225 w 9906000"/>
              <a:gd name="connsiteY1" fmla="*/ 3009900 h 3060895"/>
              <a:gd name="connsiteX2" fmla="*/ 9906000 w 9906000"/>
              <a:gd name="connsiteY2" fmla="*/ 2343150 h 3060895"/>
              <a:gd name="connsiteX0" fmla="*/ 0 w 9896475"/>
              <a:gd name="connsiteY0" fmla="*/ 0 h 3339839"/>
              <a:gd name="connsiteX1" fmla="*/ 7134225 w 9896475"/>
              <a:gd name="connsiteY1" fmla="*/ 3009900 h 3339839"/>
              <a:gd name="connsiteX2" fmla="*/ 9896475 w 9896475"/>
              <a:gd name="connsiteY2" fmla="*/ 2905125 h 3339839"/>
              <a:gd name="connsiteX0" fmla="*/ 0 w 9896475"/>
              <a:gd name="connsiteY0" fmla="*/ 0 h 3276845"/>
              <a:gd name="connsiteX1" fmla="*/ 7134225 w 9896475"/>
              <a:gd name="connsiteY1" fmla="*/ 3009900 h 3276845"/>
              <a:gd name="connsiteX2" fmla="*/ 9896475 w 9896475"/>
              <a:gd name="connsiteY2" fmla="*/ 2905125 h 3276845"/>
            </a:gdLst>
            <a:ahLst/>
            <a:cxnLst>
              <a:cxn ang="0">
                <a:pos x="connsiteX0" y="connsiteY0"/>
              </a:cxn>
              <a:cxn ang="0">
                <a:pos x="connsiteX1" y="connsiteY1"/>
              </a:cxn>
              <a:cxn ang="0">
                <a:pos x="connsiteX2" y="connsiteY2"/>
              </a:cxn>
            </a:cxnLst>
            <a:rect l="l" t="t" r="r" b="b"/>
            <a:pathLst>
              <a:path w="9896475" h="3276845">
                <a:moveTo>
                  <a:pt x="0" y="0"/>
                </a:moveTo>
                <a:cubicBezTo>
                  <a:pt x="2741612" y="1309687"/>
                  <a:pt x="5484813" y="2525713"/>
                  <a:pt x="7134225" y="3009900"/>
                </a:cubicBezTo>
                <a:cubicBezTo>
                  <a:pt x="8783638" y="3494088"/>
                  <a:pt x="9193212" y="3233737"/>
                  <a:pt x="9896475" y="2905125"/>
                </a:cubicBezTo>
              </a:path>
            </a:pathLst>
          </a:custGeom>
          <a:noFill/>
          <a:ln w="381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4" name="フリーフォーム 13"/>
          <p:cNvSpPr/>
          <p:nvPr userDrawn="1"/>
        </p:nvSpPr>
        <p:spPr bwMode="gray">
          <a:xfrm>
            <a:off x="52129" y="3476625"/>
            <a:ext cx="9825295" cy="2385890"/>
          </a:xfrm>
          <a:custGeom>
            <a:avLst/>
            <a:gdLst>
              <a:gd name="connsiteX0" fmla="*/ 0 w 9877425"/>
              <a:gd name="connsiteY0" fmla="*/ 0 h 2501555"/>
              <a:gd name="connsiteX1" fmla="*/ 4048125 w 9877425"/>
              <a:gd name="connsiteY1" fmla="*/ 2333625 h 2501555"/>
              <a:gd name="connsiteX2" fmla="*/ 6600825 w 9877425"/>
              <a:gd name="connsiteY2" fmla="*/ 2238375 h 2501555"/>
              <a:gd name="connsiteX3" fmla="*/ 8334375 w 9877425"/>
              <a:gd name="connsiteY3" fmla="*/ 1609725 h 2501555"/>
              <a:gd name="connsiteX4" fmla="*/ 9877425 w 9877425"/>
              <a:gd name="connsiteY4" fmla="*/ 1447800 h 2501555"/>
              <a:gd name="connsiteX0" fmla="*/ 0 w 9877425"/>
              <a:gd name="connsiteY0" fmla="*/ 0 h 2385890"/>
              <a:gd name="connsiteX1" fmla="*/ 4048125 w 9877425"/>
              <a:gd name="connsiteY1" fmla="*/ 2333625 h 2385890"/>
              <a:gd name="connsiteX2" fmla="*/ 8334375 w 9877425"/>
              <a:gd name="connsiteY2" fmla="*/ 1609725 h 2385890"/>
              <a:gd name="connsiteX3" fmla="*/ 9877425 w 9877425"/>
              <a:gd name="connsiteY3" fmla="*/ 1447800 h 2385890"/>
            </a:gdLst>
            <a:ahLst/>
            <a:cxnLst>
              <a:cxn ang="0">
                <a:pos x="connsiteX0" y="connsiteY0"/>
              </a:cxn>
              <a:cxn ang="0">
                <a:pos x="connsiteX1" y="connsiteY1"/>
              </a:cxn>
              <a:cxn ang="0">
                <a:pos x="connsiteX2" y="connsiteY2"/>
              </a:cxn>
              <a:cxn ang="0">
                <a:pos x="connsiteX3" y="connsiteY3"/>
              </a:cxn>
            </a:cxnLst>
            <a:rect l="l" t="t" r="r" b="b"/>
            <a:pathLst>
              <a:path w="9877425" h="2385890">
                <a:moveTo>
                  <a:pt x="0" y="0"/>
                </a:moveTo>
                <a:cubicBezTo>
                  <a:pt x="1473993" y="980281"/>
                  <a:pt x="2659063" y="2065338"/>
                  <a:pt x="4048125" y="2333625"/>
                </a:cubicBezTo>
                <a:cubicBezTo>
                  <a:pt x="5437187" y="2601912"/>
                  <a:pt x="7362825" y="1757362"/>
                  <a:pt x="8334375" y="1609725"/>
                </a:cubicBezTo>
                <a:cubicBezTo>
                  <a:pt x="8880475" y="1477962"/>
                  <a:pt x="9378950" y="1462881"/>
                  <a:pt x="9877425" y="1447800"/>
                </a:cubicBezTo>
              </a:path>
            </a:pathLst>
          </a:custGeom>
          <a:noFill/>
          <a:ln w="762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2" name="タイトル 1"/>
          <p:cNvSpPr>
            <a:spLocks noGrp="1"/>
          </p:cNvSpPr>
          <p:nvPr>
            <p:ph type="title" hasCustomPrompt="1"/>
          </p:nvPr>
        </p:nvSpPr>
        <p:spPr>
          <a:xfrm>
            <a:off x="113785" y="4236915"/>
            <a:ext cx="9613897" cy="393700"/>
          </a:xfrm>
        </p:spPr>
        <p:txBody>
          <a:bodyPr/>
          <a:lstStyle>
            <a:lvl1pPr>
              <a:defRPr sz="4000">
                <a:latin typeface="Fujitsu Sans" panose="020B0404060202020204" pitchFamily="34" charset="0"/>
              </a:defRPr>
            </a:lvl1pPr>
          </a:lstStyle>
          <a:p>
            <a:r>
              <a:rPr kumimoji="1" lang="en-US" altLang="ja-JP" dirty="0"/>
              <a:t>Slide Title</a:t>
            </a:r>
            <a:endParaRPr kumimoji="1" lang="ja-JP" altLang="en-US" dirty="0"/>
          </a:p>
        </p:txBody>
      </p:sp>
      <p:sp>
        <p:nvSpPr>
          <p:cNvPr id="17" name="テキスト プレースホルダー 16"/>
          <p:cNvSpPr>
            <a:spLocks noGrp="1"/>
          </p:cNvSpPr>
          <p:nvPr>
            <p:ph type="body" sz="quarter" idx="10" hasCustomPrompt="1"/>
          </p:nvPr>
        </p:nvSpPr>
        <p:spPr>
          <a:xfrm>
            <a:off x="113786" y="4809550"/>
            <a:ext cx="5296414" cy="12719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buNone/>
              <a:defRPr lang="ja-JP" altLang="en-US"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Slide Sub Title</a:t>
            </a:r>
            <a:endParaRPr kumimoji="1" lang="ja-JP" altLang="en-US" dirty="0"/>
          </a:p>
        </p:txBody>
      </p:sp>
      <p:sp>
        <p:nvSpPr>
          <p:cNvPr id="18" name="テキスト プレースホルダー 16"/>
          <p:cNvSpPr>
            <a:spLocks noGrp="1"/>
          </p:cNvSpPr>
          <p:nvPr>
            <p:ph type="body" sz="quarter" idx="11" hasCustomPrompt="1"/>
          </p:nvPr>
        </p:nvSpPr>
        <p:spPr>
          <a:xfrm>
            <a:off x="7048500" y="5124450"/>
            <a:ext cx="2679182" cy="957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lgn="r">
              <a:lnSpc>
                <a:spcPct val="100000"/>
              </a:lnSpc>
              <a:buNone/>
              <a:defRPr lang="ja-JP" altLang="en-US" sz="2400"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Organization</a:t>
            </a:r>
          </a:p>
        </p:txBody>
      </p:sp>
    </p:spTree>
    <p:extLst>
      <p:ext uri="{BB962C8B-B14F-4D97-AF65-F5344CB8AC3E}">
        <p14:creationId xmlns:p14="http://schemas.microsoft.com/office/powerpoint/2010/main" val="3550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4" name="正方形/長方形 3"/>
          <p:cNvSpPr/>
          <p:nvPr userDrawn="1"/>
        </p:nvSpPr>
        <p:spPr bwMode="gray">
          <a:xfrm>
            <a:off x="-9525" y="0"/>
            <a:ext cx="4962525" cy="6858000"/>
          </a:xfrm>
          <a:prstGeom prst="rect">
            <a:avLst/>
          </a:prstGeom>
          <a:gradFill>
            <a:gsLst>
              <a:gs pos="0">
                <a:srgbClr val="FF0D0D"/>
              </a:gs>
              <a:gs pos="33000">
                <a:srgbClr val="DE0000"/>
              </a:gs>
              <a:gs pos="100000">
                <a:srgbClr val="C00000"/>
              </a:gs>
            </a:gsLst>
            <a:lin ang="0" scaled="0"/>
          </a:gra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5" name="四角形吹き出し 4"/>
          <p:cNvSpPr/>
          <p:nvPr userDrawn="1"/>
        </p:nvSpPr>
        <p:spPr bwMode="gray">
          <a:xfrm>
            <a:off x="4953000" y="-1"/>
            <a:ext cx="4953000" cy="6858000"/>
          </a:xfrm>
          <a:prstGeom prst="wedgeRectCallout">
            <a:avLst>
              <a:gd name="adj1" fmla="val -38718"/>
              <a:gd name="adj2" fmla="val -903"/>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6" name="フローチャート: 抜出し 5"/>
          <p:cNvSpPr/>
          <p:nvPr userDrawn="1"/>
        </p:nvSpPr>
        <p:spPr bwMode="gray">
          <a:xfrm rot="16200000">
            <a:off x="3869532" y="3124199"/>
            <a:ext cx="1557337" cy="609601"/>
          </a:xfrm>
          <a:prstGeom prst="flowChartExtra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endParaRPr lang="ja-JP" altLang="en-US" sz="1600" b="1" kern="0" dirty="0">
              <a:latin typeface="Meiryo UI" panose="020B0604030504040204" pitchFamily="50" charset="-128"/>
              <a:ea typeface="Meiryo UI" panose="020B0604030504040204" pitchFamily="50" charset="-128"/>
            </a:endParaRPr>
          </a:p>
        </p:txBody>
      </p:sp>
      <p:sp>
        <p:nvSpPr>
          <p:cNvPr id="8" name="テキスト プレースホルダー 7"/>
          <p:cNvSpPr>
            <a:spLocks noGrp="1"/>
          </p:cNvSpPr>
          <p:nvPr>
            <p:ph type="body" sz="quarter" idx="10" hasCustomPrompt="1"/>
          </p:nvPr>
        </p:nvSpPr>
        <p:spPr>
          <a:xfrm>
            <a:off x="190500" y="2847974"/>
            <a:ext cx="4676775" cy="1536699"/>
          </a:xfrm>
        </p:spPr>
        <p:txBody>
          <a:bodyPr/>
          <a:lstStyle>
            <a:lvl1pPr marL="0" indent="0">
              <a:buNone/>
              <a:defRPr sz="4800" b="0">
                <a:solidFill>
                  <a:schemeClr val="bg1"/>
                </a:solidFill>
                <a:latin typeface="Fujitsu Sans" panose="020B0404060202020204" pitchFamily="34" charset="0"/>
              </a:defRPr>
            </a:lvl1pPr>
          </a:lstStyle>
          <a:p>
            <a:pPr lvl="0"/>
            <a:r>
              <a:rPr kumimoji="1" lang="en-US" altLang="ja-JP" dirty="0"/>
              <a:t>Title</a:t>
            </a:r>
            <a:endParaRPr kumimoji="1" lang="ja-JP" altLang="en-US" dirty="0"/>
          </a:p>
        </p:txBody>
      </p:sp>
      <p:sp>
        <p:nvSpPr>
          <p:cNvPr id="9" name="正方形/長方形 8"/>
          <p:cNvSpPr/>
          <p:nvPr userDrawn="1"/>
        </p:nvSpPr>
        <p:spPr bwMode="gray">
          <a:xfrm>
            <a:off x="7343775" y="203200"/>
            <a:ext cx="2390775" cy="1381125"/>
          </a:xfrm>
          <a:prstGeom prst="rect">
            <a:avLst/>
          </a:prstGeom>
          <a:solidFill>
            <a:srgbClr val="FF0D0D"/>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2" name="フリーフォーム 11"/>
          <p:cNvSpPr/>
          <p:nvPr userDrawn="1"/>
        </p:nvSpPr>
        <p:spPr bwMode="gray">
          <a:xfrm>
            <a:off x="7343775" y="203200"/>
            <a:ext cx="2390777" cy="1381629"/>
          </a:xfrm>
          <a:custGeom>
            <a:avLst/>
            <a:gdLst>
              <a:gd name="connsiteX0" fmla="*/ 0 w 1457325"/>
              <a:gd name="connsiteY0" fmla="*/ 0 h 1485900"/>
              <a:gd name="connsiteX1" fmla="*/ 0 w 1457325"/>
              <a:gd name="connsiteY1" fmla="*/ 1485900 h 1485900"/>
              <a:gd name="connsiteX2" fmla="*/ 1457325 w 1457325"/>
              <a:gd name="connsiteY2" fmla="*/ 28575 h 1485900"/>
              <a:gd name="connsiteX0" fmla="*/ 0 w 1457325"/>
              <a:gd name="connsiteY0" fmla="*/ 0 h 1485900"/>
              <a:gd name="connsiteX1" fmla="*/ 0 w 1457325"/>
              <a:gd name="connsiteY1" fmla="*/ 1485900 h 1485900"/>
              <a:gd name="connsiteX2" fmla="*/ 1457325 w 1457325"/>
              <a:gd name="connsiteY2" fmla="*/ 28575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763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582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2020 h 1485900"/>
              <a:gd name="connsiteX3" fmla="*/ 0 w 1457325"/>
              <a:gd name="connsiteY3" fmla="*/ 0 h 1485900"/>
              <a:gd name="connsiteX0" fmla="*/ 0 w 1457325"/>
              <a:gd name="connsiteY0" fmla="*/ 542 h 1486442"/>
              <a:gd name="connsiteX1" fmla="*/ 0 w 1457325"/>
              <a:gd name="connsiteY1" fmla="*/ 1486442 h 1486442"/>
              <a:gd name="connsiteX2" fmla="*/ 1457325 w 1457325"/>
              <a:gd name="connsiteY2" fmla="*/ 0 h 1486442"/>
              <a:gd name="connsiteX3" fmla="*/ 0 w 1457325"/>
              <a:gd name="connsiteY3" fmla="*/ 542 h 1486442"/>
            </a:gdLst>
            <a:ahLst/>
            <a:cxnLst>
              <a:cxn ang="0">
                <a:pos x="connsiteX0" y="connsiteY0"/>
              </a:cxn>
              <a:cxn ang="0">
                <a:pos x="connsiteX1" y="connsiteY1"/>
              </a:cxn>
              <a:cxn ang="0">
                <a:pos x="connsiteX2" y="connsiteY2"/>
              </a:cxn>
              <a:cxn ang="0">
                <a:pos x="connsiteX3" y="connsiteY3"/>
              </a:cxn>
            </a:cxnLst>
            <a:rect l="l" t="t" r="r" b="b"/>
            <a:pathLst>
              <a:path w="1457325" h="1486442">
                <a:moveTo>
                  <a:pt x="0" y="542"/>
                </a:moveTo>
                <a:lnTo>
                  <a:pt x="0" y="1486442"/>
                </a:lnTo>
                <a:lnTo>
                  <a:pt x="1457325" y="0"/>
                </a:lnTo>
                <a:lnTo>
                  <a:pt x="0" y="542"/>
                </a:lnTo>
                <a:close/>
              </a:path>
            </a:pathLst>
          </a:custGeom>
          <a:solidFill>
            <a:srgbClr val="FF4343"/>
          </a:solidFill>
          <a:ln w="9525" cap="flat" cmpd="sng" algn="ctr">
            <a:noFill/>
            <a:prstDash val="solid"/>
            <a:round/>
            <a:headEnd type="none" w="med" len="med"/>
            <a:tailEnd type="none" w="med" len="med"/>
          </a:ln>
          <a:effectLst/>
          <a:extLst/>
        </p:spPr>
        <p:txBody>
          <a:bodyPr rtlCol="0" anchor="ctr"/>
          <a:lstStyle/>
          <a:p>
            <a:pPr algn="ctr"/>
            <a:endParaRPr kumimoji="1" lang="ja-JP" altLang="en-US" dirty="0"/>
          </a:p>
        </p:txBody>
      </p:sp>
      <p:sp>
        <p:nvSpPr>
          <p:cNvPr id="13" name="テキスト プレースホルダー 7"/>
          <p:cNvSpPr>
            <a:spLocks noGrp="1"/>
          </p:cNvSpPr>
          <p:nvPr>
            <p:ph type="body" sz="quarter" idx="11" hasCustomPrompt="1"/>
          </p:nvPr>
        </p:nvSpPr>
        <p:spPr>
          <a:xfrm>
            <a:off x="5153026" y="2847974"/>
            <a:ext cx="4581526" cy="1536699"/>
          </a:xfrm>
        </p:spPr>
        <p:txBody>
          <a:bodyPr/>
          <a:lstStyle>
            <a:lvl1pPr marL="0" indent="0" algn="r">
              <a:buNone/>
              <a:defRPr sz="4800" b="0">
                <a:solidFill>
                  <a:schemeClr val="tx1"/>
                </a:solidFill>
                <a:latin typeface="Fujitsu Sans" panose="020B0404060202020204" pitchFamily="34" charset="0"/>
              </a:defRPr>
            </a:lvl1pPr>
          </a:lstStyle>
          <a:p>
            <a:pPr lvl="0"/>
            <a:r>
              <a:rPr kumimoji="1" lang="en-US" altLang="ja-JP" dirty="0"/>
              <a:t>Title</a:t>
            </a:r>
            <a:endParaRPr kumimoji="1" lang="ja-JP" altLang="en-US" dirty="0"/>
          </a:p>
        </p:txBody>
      </p:sp>
      <p:grpSp>
        <p:nvGrpSpPr>
          <p:cNvPr id="14" name="Group 44"/>
          <p:cNvGrpSpPr>
            <a:grpSpLocks noChangeAspect="1"/>
          </p:cNvGrpSpPr>
          <p:nvPr userDrawn="1"/>
        </p:nvGrpSpPr>
        <p:grpSpPr bwMode="gray">
          <a:xfrm>
            <a:off x="-294114" y="0"/>
            <a:ext cx="1647825" cy="920750"/>
            <a:chOff x="4604" y="117"/>
            <a:chExt cx="1038" cy="580"/>
          </a:xfrm>
        </p:grpSpPr>
        <p:sp>
          <p:nvSpPr>
            <p:cNvPr id="15" name="AutoShape 45"/>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Freeform 68"/>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69"/>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70"/>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71"/>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72"/>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73"/>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74"/>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75"/>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40047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Fujitsu Sans" panose="020B0404060202020204" pitchFamily="34" charset="0"/>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170935" y="743415"/>
            <a:ext cx="9389377" cy="5746595"/>
          </a:xfrm>
        </p:spPr>
        <p:txBody>
          <a:bodyPr/>
          <a:lstStyle>
            <a:lvl1pPr marL="266700" indent="-266700">
              <a:defRPr>
                <a:latin typeface="Fujitsu Sans" panose="020B0404060202020204" pitchFamily="34" charset="0"/>
              </a:defRPr>
            </a:lvl1pPr>
            <a:lvl2pPr marL="449263" indent="-258763">
              <a:defRPr>
                <a:latin typeface="Fujitsu Sans" panose="020B0404060202020204" pitchFamily="34" charset="0"/>
              </a:defRPr>
            </a:lvl2pPr>
            <a:lvl3pPr marL="534988" indent="-177800">
              <a:defRPr>
                <a:latin typeface="Fujitsu Sans" panose="020B0404060202020204" pitchFamily="34" charset="0"/>
              </a:defRPr>
            </a:lvl3pPr>
            <a:lvl4pPr marL="720725" indent="-185738">
              <a:buClr>
                <a:schemeClr val="bg1">
                  <a:lumMod val="50000"/>
                </a:schemeClr>
              </a:buClr>
              <a:buFont typeface="Arial" panose="020B0604020202020204" pitchFamily="34" charset="0"/>
              <a:buChar char="•"/>
              <a:defRPr>
                <a:latin typeface="Fujitsu Sans" panose="020B0404060202020204" pitchFamily="34" charset="0"/>
              </a:defRPr>
            </a:lvl4pPr>
            <a:lvl6pPr marL="900113" indent="-179388">
              <a:defRPr>
                <a:latin typeface="Fujitsu Sans" panose="020B0404060202020204" pitchFamily="34" charset="0"/>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5"/>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741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Tree>
    <p:extLst>
      <p:ext uri="{BB962C8B-B14F-4D97-AF65-F5344CB8AC3E}">
        <p14:creationId xmlns:p14="http://schemas.microsoft.com/office/powerpoint/2010/main" val="25847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98">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7"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98">
              <a:defRPr sz="800">
                <a:solidFill>
                  <a:schemeClr val="bg1"/>
                </a:solidFill>
              </a:defRPr>
            </a:lvl1pPr>
          </a:lstStyle>
          <a:p>
            <a:r>
              <a:rPr lang="en-US" altLang="ja-JP" dirty="0"/>
              <a:t>Copyright 2017-2018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400" dirty="0"/>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grpSp>
    </p:spTree>
    <p:extLst>
      <p:ext uri="{BB962C8B-B14F-4D97-AF65-F5344CB8AC3E}">
        <p14:creationId xmlns:p14="http://schemas.microsoft.com/office/powerpoint/2010/main" val="1007419936"/>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8209039" y="-115637"/>
            <a:ext cx="1696961" cy="948099"/>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sp>
        <p:nvSpPr>
          <p:cNvPr id="1646594" name="Rectangle 2"/>
          <p:cNvSpPr>
            <a:spLocks noGrp="1" noChangeArrowheads="1"/>
          </p:cNvSpPr>
          <p:nvPr>
            <p:ph type="body" idx="1"/>
          </p:nvPr>
        </p:nvSpPr>
        <p:spPr bwMode="gray">
          <a:xfrm>
            <a:off x="320675" y="896938"/>
            <a:ext cx="7280772"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p>
        </p:txBody>
      </p:sp>
      <p:sp>
        <p:nvSpPr>
          <p:cNvPr id="1646599" name="AutoShape 7"/>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170935" y="171088"/>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Slide Title</a:t>
            </a:r>
            <a:endParaRPr lang="ja-JP" altLang="en-US" dirty="0"/>
          </a:p>
        </p:txBody>
      </p:sp>
      <p:sp>
        <p:nvSpPr>
          <p:cNvPr id="1646614" name="Rectangle 22"/>
          <p:cNvSpPr>
            <a:spLocks noGrp="1" noChangeArrowheads="1"/>
          </p:cNvSpPr>
          <p:nvPr>
            <p:ph type="sldNum" sz="quarter" idx="4"/>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lvl1pPr defTabSz="958898">
              <a:defRPr sz="1000" b="1">
                <a:solidFill>
                  <a:schemeClr val="bg1"/>
                </a:solidFill>
                <a:latin typeface="Fujitsu Sans" panose="020B0404060202020204" pitchFamily="34" charset="0"/>
              </a:defRPr>
            </a:lvl1pPr>
          </a:lstStyle>
          <a:p>
            <a:r>
              <a:rPr lang="en-US" altLang="ja-JP"/>
              <a:t>PAGE    </a:t>
            </a:r>
            <a:fld id="{08DF107D-060D-43D3-997D-8A34C269D30F}" type="slidenum">
              <a:rPr lang="en-US" altLang="ja-JP" smtClean="0"/>
              <a:pPr/>
              <a:t>‹#›</a:t>
            </a:fld>
            <a:endParaRPr lang="en-US" altLang="ja-JP" dirty="0"/>
          </a:p>
        </p:txBody>
      </p:sp>
      <p:sp>
        <p:nvSpPr>
          <p:cNvPr id="22" name="角丸四角形 21"/>
          <p:cNvSpPr/>
          <p:nvPr userDrawn="1"/>
        </p:nvSpPr>
        <p:spPr bwMode="gray">
          <a:xfrm>
            <a:off x="8670697" y="6635047"/>
            <a:ext cx="1176338"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800" b="1" kern="0" dirty="0">
                <a:solidFill>
                  <a:srgbClr val="C00000"/>
                </a:solidFill>
                <a:latin typeface="Fujitsu Sans" panose="020B0404060202020204" pitchFamily="34" charset="0"/>
                <a:ea typeface="Meiryo UI" panose="020B0604030504040204" pitchFamily="50" charset="-128"/>
              </a:rPr>
              <a:t> INTERNAL   USE  </a:t>
            </a:r>
            <a:r>
              <a:rPr kumimoji="1" lang="en-US" altLang="ja-JP" sz="800" b="1" kern="0" baseline="0" dirty="0">
                <a:solidFill>
                  <a:srgbClr val="C00000"/>
                </a:solidFill>
                <a:latin typeface="Fujitsu Sans" panose="020B0404060202020204" pitchFamily="34" charset="0"/>
                <a:ea typeface="Meiryo UI" panose="020B0604030504040204" pitchFamily="50" charset="-128"/>
              </a:rPr>
              <a:t> ONLY</a:t>
            </a:r>
            <a:endParaRPr kumimoji="1" lang="ja-JP" altLang="en-US" sz="800" b="1" kern="0" dirty="0">
              <a:solidFill>
                <a:srgbClr val="C00000"/>
              </a:solidFill>
              <a:latin typeface="Fujitsu Sans" panose="020B0404060202020204" pitchFamily="34" charset="0"/>
              <a:ea typeface="Meiryo UI" panose="020B0604030504040204" pitchFamily="50" charset="-128"/>
            </a:endParaRPr>
          </a:p>
        </p:txBody>
      </p:sp>
      <p:sp>
        <p:nvSpPr>
          <p:cNvPr id="4" name="円/楕円 3"/>
          <p:cNvSpPr/>
          <p:nvPr userDrawn="1"/>
        </p:nvSpPr>
        <p:spPr bwMode="gray">
          <a:xfrm>
            <a:off x="8708213" y="6667425"/>
            <a:ext cx="83161" cy="86606"/>
          </a:xfrm>
          <a:prstGeom prst="ellipse">
            <a:avLst/>
          </a:prstGeom>
          <a:solidFill>
            <a:schemeClr val="bg1"/>
          </a:solid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cxnSp>
        <p:nvCxnSpPr>
          <p:cNvPr id="7" name="直線コネクタ 6"/>
          <p:cNvCxnSpPr>
            <a:stCxn id="4" idx="1"/>
            <a:endCxn id="4" idx="5"/>
          </p:cNvCxnSpPr>
          <p:nvPr userDrawn="1"/>
        </p:nvCxnSpPr>
        <p:spPr bwMode="auto">
          <a:xfrm>
            <a:off x="8720392" y="6680108"/>
            <a:ext cx="58803" cy="61240"/>
          </a:xfrm>
          <a:prstGeom prst="line">
            <a:avLst/>
          </a:prstGeom>
          <a:gradFill rotWithShape="0">
            <a:gsLst>
              <a:gs pos="0">
                <a:srgbClr val="FFFFFF"/>
              </a:gs>
              <a:gs pos="100000">
                <a:srgbClr val="CACAC7"/>
              </a:gs>
            </a:gsLst>
            <a:lin ang="5400000" scaled="1"/>
          </a:gra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角丸四角形 33"/>
          <p:cNvSpPr/>
          <p:nvPr userDrawn="1"/>
        </p:nvSpPr>
        <p:spPr bwMode="gray">
          <a:xfrm>
            <a:off x="6977349" y="6635047"/>
            <a:ext cx="1571617"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kumimoji="1" lang="en-US" altLang="ja-JP" sz="800" b="1" kern="0" dirty="0">
                <a:solidFill>
                  <a:srgbClr val="C00000"/>
                </a:solidFill>
                <a:latin typeface="Fujitsu Sans" panose="020B0404060202020204" pitchFamily="34" charset="0"/>
                <a:ea typeface="Meiryo UI" panose="020B0604030504040204" pitchFamily="50" charset="-128"/>
              </a:rPr>
              <a:t>Copyright 2018 FUJITSU LIMITED</a:t>
            </a:r>
          </a:p>
        </p:txBody>
      </p:sp>
    </p:spTree>
  </p:cSld>
  <p:clrMap bg1="lt1" tx1="dk1" bg2="lt2" tx2="dk2" accent1="accent1" accent2="accent2" accent3="accent3" accent4="accent4" accent5="accent5" accent6="accent6" hlink="hlink" folHlink="folHlink"/>
  <p:sldLayoutIdLst>
    <p:sldLayoutId id="2147483667" r:id="rId1"/>
    <p:sldLayoutId id="2147483670" r:id="rId2"/>
    <p:sldLayoutId id="2147483669" r:id="rId3"/>
    <p:sldLayoutId id="2147483671" r:id="rId4"/>
    <p:sldLayoutId id="2147483664" r:id="rId5"/>
  </p:sldLayoutIdLst>
  <p:hf hdr="0"/>
  <p:txStyles>
    <p:titleStyle>
      <a:lvl1pPr algn="l" defTabSz="958898" rtl="0" fontAlgn="ctr">
        <a:spcBef>
          <a:spcPct val="0"/>
        </a:spcBef>
        <a:spcAft>
          <a:spcPct val="0"/>
        </a:spcAft>
        <a:defRPr kumimoji="1" sz="3200" b="0" baseline="0">
          <a:solidFill>
            <a:schemeClr val="tx1"/>
          </a:solidFill>
          <a:latin typeface="Fujitsu Sans" panose="020B0404060202020204" pitchFamily="34" charset="0"/>
          <a:ea typeface="Meiryo UI" panose="020B0604030504040204" pitchFamily="50" charset="-128"/>
          <a:cs typeface="Fujitsu Sans" panose="020B0404060202020204" pitchFamily="34" charset="0"/>
        </a:defRPr>
      </a:lvl1pPr>
      <a:lvl2pPr algn="l" defTabSz="958898" rtl="0" fontAlgn="ctr">
        <a:spcBef>
          <a:spcPct val="0"/>
        </a:spcBef>
        <a:spcAft>
          <a:spcPct val="0"/>
        </a:spcAft>
        <a:defRPr kumimoji="1">
          <a:solidFill>
            <a:schemeClr val="tx1"/>
          </a:solidFill>
          <a:latin typeface="Arial" charset="0"/>
          <a:ea typeface="ＭＳ Ｐゴシック" pitchFamily="50" charset="-128"/>
        </a:defRPr>
      </a:lvl2pPr>
      <a:lvl3pPr algn="l" defTabSz="958898" rtl="0" fontAlgn="ctr">
        <a:spcBef>
          <a:spcPct val="0"/>
        </a:spcBef>
        <a:spcAft>
          <a:spcPct val="0"/>
        </a:spcAft>
        <a:defRPr kumimoji="1">
          <a:solidFill>
            <a:schemeClr val="tx1"/>
          </a:solidFill>
          <a:latin typeface="Arial" charset="0"/>
          <a:ea typeface="ＭＳ Ｐゴシック" pitchFamily="50" charset="-128"/>
        </a:defRPr>
      </a:lvl3pPr>
      <a:lvl4pPr algn="l" defTabSz="958898" rtl="0" fontAlgn="ctr">
        <a:spcBef>
          <a:spcPct val="0"/>
        </a:spcBef>
        <a:spcAft>
          <a:spcPct val="0"/>
        </a:spcAft>
        <a:defRPr kumimoji="1">
          <a:solidFill>
            <a:schemeClr val="tx1"/>
          </a:solidFill>
          <a:latin typeface="Arial" charset="0"/>
          <a:ea typeface="ＭＳ Ｐゴシック" pitchFamily="50" charset="-128"/>
        </a:defRPr>
      </a:lvl4pPr>
      <a:lvl5pPr algn="l" defTabSz="958898" rtl="0" fontAlgn="ctr">
        <a:spcBef>
          <a:spcPct val="0"/>
        </a:spcBef>
        <a:spcAft>
          <a:spcPct val="0"/>
        </a:spcAft>
        <a:defRPr kumimoji="1">
          <a:solidFill>
            <a:schemeClr val="tx1"/>
          </a:solidFill>
          <a:latin typeface="Arial" charset="0"/>
          <a:ea typeface="ＭＳ Ｐゴシック" pitchFamily="50" charset="-128"/>
        </a:defRPr>
      </a:lvl5pPr>
      <a:lvl6pPr marL="457224" algn="l" defTabSz="958898" rtl="0" fontAlgn="ctr">
        <a:spcBef>
          <a:spcPct val="0"/>
        </a:spcBef>
        <a:spcAft>
          <a:spcPct val="0"/>
        </a:spcAft>
        <a:defRPr kumimoji="1">
          <a:solidFill>
            <a:schemeClr val="tx1"/>
          </a:solidFill>
          <a:latin typeface="Arial" charset="0"/>
          <a:ea typeface="ＭＳ Ｐゴシック" pitchFamily="50" charset="-128"/>
        </a:defRPr>
      </a:lvl6pPr>
      <a:lvl7pPr marL="914446" algn="l" defTabSz="958898" rtl="0" fontAlgn="ctr">
        <a:spcBef>
          <a:spcPct val="0"/>
        </a:spcBef>
        <a:spcAft>
          <a:spcPct val="0"/>
        </a:spcAft>
        <a:defRPr kumimoji="1">
          <a:solidFill>
            <a:schemeClr val="tx1"/>
          </a:solidFill>
          <a:latin typeface="Arial" charset="0"/>
          <a:ea typeface="ＭＳ Ｐゴシック" pitchFamily="50" charset="-128"/>
        </a:defRPr>
      </a:lvl7pPr>
      <a:lvl8pPr marL="1371668" algn="l" defTabSz="958898" rtl="0" fontAlgn="ctr">
        <a:spcBef>
          <a:spcPct val="0"/>
        </a:spcBef>
        <a:spcAft>
          <a:spcPct val="0"/>
        </a:spcAft>
        <a:defRPr kumimoji="1">
          <a:solidFill>
            <a:schemeClr val="tx1"/>
          </a:solidFill>
          <a:latin typeface="Arial" charset="0"/>
          <a:ea typeface="ＭＳ Ｐゴシック" pitchFamily="50" charset="-128"/>
        </a:defRPr>
      </a:lvl8pPr>
      <a:lvl9pPr marL="1828892" algn="l" defTabSz="958898"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devops-community.pages.wadatsumi.dat.css.fujitsu.com/en-devops-reference/" TargetMode="External"/><Relationship Id="rId4" Type="http://schemas.openxmlformats.org/officeDocument/2006/relationships/hyperlink" Target="http://devops-community.pages.wadatsumi.dat.css.fujitsu.com/en-guid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a:t>DADock</a:t>
            </a:r>
            <a:r>
              <a:rPr kumimoji="1" lang="en-US" altLang="ja-JP" dirty="0"/>
              <a:t> Bootcamp for Developers</a:t>
            </a:r>
            <a:endParaRPr kumimoji="1" lang="ja-JP" altLang="en-US" dirty="0"/>
          </a:p>
        </p:txBody>
      </p:sp>
      <p:sp>
        <p:nvSpPr>
          <p:cNvPr id="5" name="テキスト プレースホルダー 4"/>
          <p:cNvSpPr>
            <a:spLocks noGrp="1"/>
          </p:cNvSpPr>
          <p:nvPr>
            <p:ph type="body" sz="quarter" idx="10"/>
          </p:nvPr>
        </p:nvSpPr>
        <p:spPr/>
        <p:txBody>
          <a:bodyPr/>
          <a:lstStyle/>
          <a:p>
            <a:r>
              <a:rPr kumimoji="1" lang="en-US" altLang="ja-JP" sz="3200" b="1" dirty="0">
                <a:solidFill>
                  <a:srgbClr val="FF0000"/>
                </a:solidFill>
              </a:rPr>
              <a:t>Introduction Part</a:t>
            </a:r>
            <a:endParaRPr kumimoji="1" lang="ja-JP" altLang="en-US" sz="3200" b="1" dirty="0">
              <a:solidFill>
                <a:srgbClr val="FF0000"/>
              </a:solidFill>
            </a:endParaRPr>
          </a:p>
        </p:txBody>
      </p:sp>
      <p:sp>
        <p:nvSpPr>
          <p:cNvPr id="6" name="テキスト プレースホルダー 5"/>
          <p:cNvSpPr>
            <a:spLocks noGrp="1"/>
          </p:cNvSpPr>
          <p:nvPr>
            <p:ph type="body" sz="quarter" idx="11"/>
          </p:nvPr>
        </p:nvSpPr>
        <p:spPr>
          <a:xfrm>
            <a:off x="6124575" y="5124450"/>
            <a:ext cx="3603107" cy="957057"/>
          </a:xfrm>
        </p:spPr>
        <p:txBody>
          <a:bodyPr/>
          <a:lstStyle/>
          <a:p>
            <a:r>
              <a:rPr kumimoji="1" lang="en-US" altLang="ja-JP" dirty="0"/>
              <a:t>Service Technology Unit</a:t>
            </a:r>
            <a:br>
              <a:rPr kumimoji="1" lang="en-US" altLang="ja-JP" dirty="0"/>
            </a:br>
            <a:r>
              <a:rPr kumimoji="1" lang="en-US" altLang="ja-JP" dirty="0"/>
              <a:t>Field Engagement Div.</a:t>
            </a:r>
            <a:br>
              <a:rPr kumimoji="1" lang="en-US" altLang="ja-JP" dirty="0"/>
            </a:br>
            <a:r>
              <a:rPr kumimoji="1" lang="en-US" altLang="ja-JP" dirty="0"/>
              <a:t>Hiroaki Kobayashi</a:t>
            </a:r>
          </a:p>
        </p:txBody>
      </p:sp>
    </p:spTree>
    <p:extLst>
      <p:ext uri="{BB962C8B-B14F-4D97-AF65-F5344CB8AC3E}">
        <p14:creationId xmlns:p14="http://schemas.microsoft.com/office/powerpoint/2010/main" val="989607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What’s </a:t>
            </a:r>
            <a:r>
              <a:rPr lang="en-US" altLang="ja-JP" dirty="0" err="1"/>
              <a:t>Wadatsumi</a:t>
            </a:r>
            <a:r>
              <a:rPr lang="en-US" altLang="ja-JP" dirty="0"/>
              <a:t> Community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a:t>
            </a:fld>
            <a:endParaRPr lang="en-US" altLang="ja-JP" dirty="0"/>
          </a:p>
        </p:txBody>
      </p:sp>
      <p:sp>
        <p:nvSpPr>
          <p:cNvPr id="4" name="正方形/長方形 3">
            <a:extLst>
              <a:ext uri="{FF2B5EF4-FFF2-40B4-BE49-F238E27FC236}">
                <a16:creationId xmlns:a16="http://schemas.microsoft.com/office/drawing/2014/main" xmlns="" id="{652B40AC-CE23-488A-A3F9-9232DF437A46}"/>
              </a:ext>
            </a:extLst>
          </p:cNvPr>
          <p:cNvSpPr/>
          <p:nvPr/>
        </p:nvSpPr>
        <p:spPr bwMode="gray">
          <a:xfrm>
            <a:off x="2837543" y="1582057"/>
            <a:ext cx="4230914" cy="4934856"/>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err="1">
                <a:solidFill>
                  <a:schemeClr val="bg1"/>
                </a:solidFill>
                <a:latin typeface="Fujitsu Sans" panose="020B0404060202020204" pitchFamily="34" charset="0"/>
                <a:ea typeface="Meiryo UI" panose="020B0604030504040204" pitchFamily="50" charset="-128"/>
              </a:rPr>
              <a:t>Wadatsumi</a:t>
            </a:r>
            <a:r>
              <a:rPr kumimoji="1" lang="en-US" altLang="ja-JP" sz="2400" b="1" kern="0" dirty="0">
                <a:solidFill>
                  <a:schemeClr val="bg1"/>
                </a:solidFill>
                <a:latin typeface="Fujitsu Sans" panose="020B0404060202020204" pitchFamily="34" charset="0"/>
                <a:ea typeface="Meiryo UI" panose="020B0604030504040204" pitchFamily="50" charset="-128"/>
              </a:rPr>
              <a:t> (in FJ-WAN)</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824EF610-5DE7-4E7A-AAF6-EA8DEAA3D3D2}"/>
              </a:ext>
            </a:extLst>
          </p:cNvPr>
          <p:cNvSpPr/>
          <p:nvPr/>
        </p:nvSpPr>
        <p:spPr bwMode="gray">
          <a:xfrm>
            <a:off x="3091543" y="2128981"/>
            <a:ext cx="3730171" cy="121886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GitLab(Repository)</a:t>
            </a:r>
            <a:endParaRPr kumimoji="1" lang="ja-JP" altLang="en-US" sz="1600" b="1"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C7C74D40-4D34-440C-A02D-5344D45C6EB1}"/>
              </a:ext>
            </a:extLst>
          </p:cNvPr>
          <p:cNvSpPr/>
          <p:nvPr/>
        </p:nvSpPr>
        <p:spPr bwMode="gray">
          <a:xfrm>
            <a:off x="3091543" y="3550851"/>
            <a:ext cx="3730171" cy="142187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err="1">
                <a:latin typeface="Fujitsu Sans" panose="020B0404060202020204" pitchFamily="34" charset="0"/>
                <a:ea typeface="Meiryo UI" panose="020B0604030504040204" pitchFamily="50" charset="-128"/>
              </a:rPr>
              <a:t>Mattermost</a:t>
            </a:r>
            <a:r>
              <a:rPr kumimoji="1" lang="en-US" altLang="ja-JP" sz="1600" b="1" kern="0" dirty="0">
                <a:latin typeface="Fujitsu Sans" panose="020B0404060202020204" pitchFamily="34" charset="0"/>
                <a:ea typeface="Meiryo UI" panose="020B0604030504040204" pitchFamily="50" charset="-128"/>
              </a:rPr>
              <a:t>(Chat)</a:t>
            </a:r>
            <a:endParaRPr kumimoji="1" lang="ja-JP" altLang="en-US" sz="1600" b="1" kern="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AA71BEB2-1A29-48A2-B87F-7197CFE77754}"/>
              </a:ext>
            </a:extLst>
          </p:cNvPr>
          <p:cNvSpPr/>
          <p:nvPr/>
        </p:nvSpPr>
        <p:spPr bwMode="gray">
          <a:xfrm>
            <a:off x="3091543" y="5275942"/>
            <a:ext cx="3730171" cy="105195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Knowledge(Blog)</a:t>
            </a:r>
            <a:endParaRPr kumimoji="1" lang="ja-JP" altLang="en-US" sz="1600" b="1" kern="0" dirty="0">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732B789B-3616-441E-8B83-B172F6C33F76}"/>
              </a:ext>
            </a:extLst>
          </p:cNvPr>
          <p:cNvSpPr/>
          <p:nvPr/>
        </p:nvSpPr>
        <p:spPr bwMode="gray">
          <a:xfrm>
            <a:off x="320254" y="1520122"/>
            <a:ext cx="1625600" cy="4934856"/>
          </a:xfrm>
          <a:prstGeom prst="rect">
            <a:avLst/>
          </a:prstGeom>
          <a:solidFill>
            <a:schemeClr val="bg1"/>
          </a:solidFill>
          <a:ln w="2857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Japan</a:t>
            </a:r>
            <a:endParaRPr kumimoji="1" lang="ja-JP" altLang="en-US" sz="1600" b="1"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962085FA-6B72-4DF1-B63E-3B8A36A379B9}"/>
              </a:ext>
            </a:extLst>
          </p:cNvPr>
          <p:cNvSpPr/>
          <p:nvPr/>
        </p:nvSpPr>
        <p:spPr bwMode="gray">
          <a:xfrm>
            <a:off x="8075552" y="1520122"/>
            <a:ext cx="1625600" cy="4934856"/>
          </a:xfrm>
          <a:prstGeom prst="rect">
            <a:avLst/>
          </a:prstGeom>
          <a:solidFill>
            <a:schemeClr val="bg1"/>
          </a:solidFill>
          <a:ln w="2857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Global</a:t>
            </a:r>
            <a:endParaRPr kumimoji="1" lang="ja-JP" altLang="en-US" sz="1600" b="1" kern="0" dirty="0">
              <a:latin typeface="Fujitsu Sans" panose="020B0404060202020204" pitchFamily="34" charset="0"/>
              <a:ea typeface="Meiryo UI" panose="020B0604030504040204" pitchFamily="50" charset="-128"/>
            </a:endParaRPr>
          </a:p>
        </p:txBody>
      </p:sp>
      <p:sp>
        <p:nvSpPr>
          <p:cNvPr id="7" name="フローチャート: 磁気ディスク 6">
            <a:extLst>
              <a:ext uri="{FF2B5EF4-FFF2-40B4-BE49-F238E27FC236}">
                <a16:creationId xmlns:a16="http://schemas.microsoft.com/office/drawing/2014/main" xmlns="" id="{66B0DBB9-B8F6-4F65-BDCA-89A9595AF891}"/>
              </a:ext>
            </a:extLst>
          </p:cNvPr>
          <p:cNvSpPr/>
          <p:nvPr/>
        </p:nvSpPr>
        <p:spPr bwMode="gray">
          <a:xfrm>
            <a:off x="3280229" y="2486697"/>
            <a:ext cx="928914" cy="724845"/>
          </a:xfrm>
          <a:prstGeom prst="flowChartMagneticDisk">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err="1">
                <a:latin typeface="Fujitsu Sans" panose="020B0404060202020204" pitchFamily="34" charset="0"/>
                <a:ea typeface="Meiryo UI" panose="020B0604030504040204" pitchFamily="50" charset="-128"/>
              </a:rPr>
              <a:t>DADock</a:t>
            </a:r>
            <a:endParaRPr kumimoji="1" lang="en-US" altLang="ja-JP" sz="1600" b="1" kern="0" dirty="0">
              <a:latin typeface="Fujitsu Sans" panose="020B0404060202020204" pitchFamily="34" charset="0"/>
              <a:ea typeface="Meiryo UI" panose="020B0604030504040204" pitchFamily="50" charset="-128"/>
            </a:endParaRPr>
          </a:p>
          <a:p>
            <a:r>
              <a:rPr lang="en-US" altLang="ja-JP" sz="1600" b="1" kern="0" dirty="0">
                <a:latin typeface="Fujitsu Sans" panose="020B0404060202020204" pitchFamily="34" charset="0"/>
                <a:ea typeface="Meiryo UI" panose="020B0604030504040204" pitchFamily="50" charset="-128"/>
              </a:rPr>
              <a:t>Source</a:t>
            </a:r>
            <a:endParaRPr kumimoji="1" lang="ja-JP" altLang="en-US" sz="1600" b="1" kern="0" dirty="0">
              <a:latin typeface="Fujitsu Sans" panose="020B0404060202020204" pitchFamily="34" charset="0"/>
              <a:ea typeface="Meiryo UI" panose="020B0604030504040204" pitchFamily="50" charset="-128"/>
            </a:endParaRPr>
          </a:p>
        </p:txBody>
      </p:sp>
      <p:sp>
        <p:nvSpPr>
          <p:cNvPr id="19" name="TextBox 21">
            <a:extLst>
              <a:ext uri="{FF2B5EF4-FFF2-40B4-BE49-F238E27FC236}">
                <a16:creationId xmlns:a16="http://schemas.microsoft.com/office/drawing/2014/main" xmlns="" id="{756558B0-E7F1-44C4-9403-EB14D6AA07D1}"/>
              </a:ext>
            </a:extLst>
          </p:cNvPr>
          <p:cNvSpPr txBox="1"/>
          <p:nvPr/>
        </p:nvSpPr>
        <p:spPr>
          <a:xfrm>
            <a:off x="473768" y="658348"/>
            <a:ext cx="8554117" cy="738664"/>
          </a:xfrm>
          <a:prstGeom prst="rect">
            <a:avLst/>
          </a:prstGeom>
          <a:noFill/>
        </p:spPr>
        <p:txBody>
          <a:bodyPr wrap="square" tIns="0" bIns="0" rtlCol="0">
            <a:spAutoFit/>
          </a:bodyPr>
          <a:lstStyle/>
          <a:p>
            <a:pPr algn="l"/>
            <a:r>
              <a:rPr lang="en-US" sz="2400" dirty="0">
                <a:solidFill>
                  <a:schemeClr val="tx2"/>
                </a:solidFill>
                <a:latin typeface="Fujitsu Sans" panose="020B0404060202020204" pitchFamily="34" charset="0"/>
              </a:rPr>
              <a:t>Community platform for Entire FJ-Group Members.</a:t>
            </a:r>
          </a:p>
          <a:p>
            <a:pPr algn="l"/>
            <a:r>
              <a:rPr lang="en-US" sz="2400" dirty="0">
                <a:solidFill>
                  <a:schemeClr val="tx2"/>
                </a:solidFill>
                <a:latin typeface="Fujitsu Sans" panose="020B0404060202020204" pitchFamily="34" charset="0"/>
              </a:rPr>
              <a:t>Multiple sub-communities are taking place here.</a:t>
            </a:r>
          </a:p>
        </p:txBody>
      </p:sp>
      <p:sp>
        <p:nvSpPr>
          <p:cNvPr id="21" name="フローチャート: 磁気ディスク 20">
            <a:extLst>
              <a:ext uri="{FF2B5EF4-FFF2-40B4-BE49-F238E27FC236}">
                <a16:creationId xmlns:a16="http://schemas.microsoft.com/office/drawing/2014/main" xmlns="" id="{97DDF970-0FBF-4FBF-8AF6-255F614EA2E7}"/>
              </a:ext>
            </a:extLst>
          </p:cNvPr>
          <p:cNvSpPr/>
          <p:nvPr/>
        </p:nvSpPr>
        <p:spPr bwMode="gray">
          <a:xfrm>
            <a:off x="4397829" y="2486697"/>
            <a:ext cx="928914" cy="724845"/>
          </a:xfrm>
          <a:prstGeom prst="flowChartMagneticDisk">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Education</a:t>
            </a:r>
          </a:p>
          <a:p>
            <a:r>
              <a:rPr lang="en-US" altLang="ja-JP" sz="1600" b="1" kern="0" dirty="0">
                <a:latin typeface="Fujitsu Sans" panose="020B0404060202020204" pitchFamily="34" charset="0"/>
                <a:ea typeface="Meiryo UI" panose="020B0604030504040204" pitchFamily="50" charset="-128"/>
              </a:rPr>
              <a:t>Assets</a:t>
            </a:r>
            <a:endParaRPr kumimoji="1" lang="ja-JP" altLang="en-US" sz="1600" b="1" kern="0" dirty="0">
              <a:latin typeface="Fujitsu Sans" panose="020B0404060202020204" pitchFamily="34" charset="0"/>
              <a:ea typeface="Meiryo UI" panose="020B0604030504040204" pitchFamily="50" charset="-128"/>
            </a:endParaRPr>
          </a:p>
        </p:txBody>
      </p:sp>
      <p:sp>
        <p:nvSpPr>
          <p:cNvPr id="22" name="フローチャート: 磁気ディスク 21">
            <a:extLst>
              <a:ext uri="{FF2B5EF4-FFF2-40B4-BE49-F238E27FC236}">
                <a16:creationId xmlns:a16="http://schemas.microsoft.com/office/drawing/2014/main" xmlns="" id="{9383D046-B5F3-49DE-B40F-81A8A625AAFE}"/>
              </a:ext>
            </a:extLst>
          </p:cNvPr>
          <p:cNvSpPr/>
          <p:nvPr/>
        </p:nvSpPr>
        <p:spPr bwMode="gray">
          <a:xfrm>
            <a:off x="5533572" y="2486697"/>
            <a:ext cx="928914" cy="724845"/>
          </a:xfrm>
          <a:prstGeom prst="flowChartMagneticDisk">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Etc.</a:t>
            </a:r>
            <a:endParaRPr kumimoji="1" lang="ja-JP" altLang="en-US" sz="1600" b="1"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xmlns="" id="{0D9FF471-5A81-456F-BBF3-DFC3702BA36C}"/>
              </a:ext>
            </a:extLst>
          </p:cNvPr>
          <p:cNvSpPr/>
          <p:nvPr/>
        </p:nvSpPr>
        <p:spPr bwMode="gray">
          <a:xfrm>
            <a:off x="3280229" y="3894773"/>
            <a:ext cx="928914" cy="420915"/>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err="1">
                <a:latin typeface="Fujitsu Sans" panose="020B0404060202020204" pitchFamily="34" charset="0"/>
                <a:ea typeface="Meiryo UI" panose="020B0604030504040204" pitchFamily="50" charset="-128"/>
              </a:rPr>
              <a:t>qa</a:t>
            </a:r>
            <a:endParaRPr lang="ja-JP" altLang="en-US" sz="1600" b="1" kern="0" dirty="0">
              <a:latin typeface="Fujitsu Sans" panose="020B0404060202020204" pitchFamily="34" charset="0"/>
              <a:ea typeface="Meiryo UI" panose="020B0604030504040204" pitchFamily="50" charset="-128"/>
            </a:endParaRPr>
          </a:p>
        </p:txBody>
      </p:sp>
      <p:sp>
        <p:nvSpPr>
          <p:cNvPr id="24" name="正方形/長方形 23">
            <a:extLst>
              <a:ext uri="{FF2B5EF4-FFF2-40B4-BE49-F238E27FC236}">
                <a16:creationId xmlns:a16="http://schemas.microsoft.com/office/drawing/2014/main" xmlns="" id="{BF671895-795D-4CF1-A931-2906B1C90A78}"/>
              </a:ext>
            </a:extLst>
          </p:cNvPr>
          <p:cNvSpPr/>
          <p:nvPr/>
        </p:nvSpPr>
        <p:spPr bwMode="gray">
          <a:xfrm>
            <a:off x="4303486" y="3894773"/>
            <a:ext cx="1117600" cy="420915"/>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incident</a:t>
            </a:r>
            <a:endParaRPr lang="ja-JP" altLang="en-US" sz="1600" b="1" kern="0" dirty="0">
              <a:latin typeface="Fujitsu Sans" panose="020B0404060202020204" pitchFamily="34" charset="0"/>
              <a:ea typeface="Meiryo UI" panose="020B0604030504040204" pitchFamily="50" charset="-128"/>
            </a:endParaRPr>
          </a:p>
        </p:txBody>
      </p:sp>
      <p:sp>
        <p:nvSpPr>
          <p:cNvPr id="25" name="正方形/長方形 24">
            <a:extLst>
              <a:ext uri="{FF2B5EF4-FFF2-40B4-BE49-F238E27FC236}">
                <a16:creationId xmlns:a16="http://schemas.microsoft.com/office/drawing/2014/main" xmlns="" id="{07E7DE51-3AF1-4C83-94E7-C9B385F67373}"/>
              </a:ext>
            </a:extLst>
          </p:cNvPr>
          <p:cNvSpPr/>
          <p:nvPr/>
        </p:nvSpPr>
        <p:spPr bwMode="gray">
          <a:xfrm>
            <a:off x="5609771" y="3894773"/>
            <a:ext cx="1117600" cy="420915"/>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Etc.</a:t>
            </a:r>
            <a:endParaRPr lang="ja-JP" altLang="en-US" sz="1600" b="1"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a16="http://schemas.microsoft.com/office/drawing/2014/main" xmlns="" id="{47B9A3BC-76C8-4E28-BB3C-192C5C2432CB}"/>
              </a:ext>
            </a:extLst>
          </p:cNvPr>
          <p:cNvSpPr/>
          <p:nvPr/>
        </p:nvSpPr>
        <p:spPr bwMode="gray">
          <a:xfrm>
            <a:off x="3280229" y="4377624"/>
            <a:ext cx="928914" cy="542392"/>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Connect</a:t>
            </a:r>
          </a:p>
          <a:p>
            <a:r>
              <a:rPr lang="en-US" altLang="ja-JP" sz="1600" b="1" kern="0" dirty="0">
                <a:latin typeface="Fujitsu Sans" panose="020B0404060202020204" pitchFamily="34" charset="0"/>
                <a:ea typeface="Meiryo UI" panose="020B0604030504040204" pitchFamily="50" charset="-128"/>
              </a:rPr>
              <a:t>users</a:t>
            </a:r>
            <a:endParaRPr lang="ja-JP" altLang="en-US" sz="1600" b="1" kern="0" dirty="0">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xmlns="" id="{6A19A737-8073-48D8-B8E0-B1461B813F4C}"/>
              </a:ext>
            </a:extLst>
          </p:cNvPr>
          <p:cNvSpPr/>
          <p:nvPr/>
        </p:nvSpPr>
        <p:spPr bwMode="gray">
          <a:xfrm>
            <a:off x="4303486" y="4377624"/>
            <a:ext cx="1117600" cy="542392"/>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Connect</a:t>
            </a:r>
          </a:p>
          <a:p>
            <a:r>
              <a:rPr lang="en-US" altLang="ja-JP" sz="1600" b="1" kern="0" dirty="0">
                <a:latin typeface="Fujitsu Sans" panose="020B0404060202020204" pitchFamily="34" charset="0"/>
                <a:ea typeface="Meiryo UI" panose="020B0604030504040204" pitchFamily="50" charset="-128"/>
              </a:rPr>
              <a:t>developers</a:t>
            </a:r>
            <a:endParaRPr lang="ja-JP" altLang="en-US" sz="1600" b="1"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xmlns="" id="{8C3AEE7C-DD0C-46C1-8F78-8863DB556A2B}"/>
              </a:ext>
            </a:extLst>
          </p:cNvPr>
          <p:cNvSpPr/>
          <p:nvPr/>
        </p:nvSpPr>
        <p:spPr bwMode="gray">
          <a:xfrm>
            <a:off x="5609771" y="4377624"/>
            <a:ext cx="1117600" cy="542392"/>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Connect</a:t>
            </a:r>
          </a:p>
          <a:p>
            <a:r>
              <a:rPr lang="en-US" altLang="ja-JP" sz="1600" b="1" kern="0" dirty="0">
                <a:latin typeface="Fujitsu Sans" panose="020B0404060202020204" pitchFamily="34" charset="0"/>
                <a:ea typeface="Meiryo UI" panose="020B0604030504040204" pitchFamily="50" charset="-128"/>
              </a:rPr>
              <a:t>specialists</a:t>
            </a:r>
            <a:endParaRPr lang="ja-JP" altLang="en-US" sz="1600" b="1" kern="0" dirty="0">
              <a:latin typeface="Fujitsu Sans" panose="020B0404060202020204" pitchFamily="34" charset="0"/>
              <a:ea typeface="Meiryo UI" panose="020B0604030504040204" pitchFamily="50" charset="-128"/>
            </a:endParaRPr>
          </a:p>
        </p:txBody>
      </p:sp>
      <p:sp>
        <p:nvSpPr>
          <p:cNvPr id="9" name="矢印: 五方向 8">
            <a:extLst>
              <a:ext uri="{FF2B5EF4-FFF2-40B4-BE49-F238E27FC236}">
                <a16:creationId xmlns:a16="http://schemas.microsoft.com/office/drawing/2014/main" xmlns="" id="{E2798B86-56B6-4209-B294-16872A0AE221}"/>
              </a:ext>
            </a:extLst>
          </p:cNvPr>
          <p:cNvSpPr/>
          <p:nvPr/>
        </p:nvSpPr>
        <p:spPr bwMode="gray">
          <a:xfrm>
            <a:off x="2055419" y="3761669"/>
            <a:ext cx="740229" cy="687122"/>
          </a:xfrm>
          <a:prstGeom prst="homePlate">
            <a:avLst/>
          </a:prstGeom>
          <a:solidFill>
            <a:srgbClr val="C0000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0" name="四角形: メモ 9">
            <a:extLst>
              <a:ext uri="{FF2B5EF4-FFF2-40B4-BE49-F238E27FC236}">
                <a16:creationId xmlns:a16="http://schemas.microsoft.com/office/drawing/2014/main" xmlns="" id="{D707B7E1-78DC-4C03-B03E-808FF3E1F121}"/>
              </a:ext>
            </a:extLst>
          </p:cNvPr>
          <p:cNvSpPr/>
          <p:nvPr/>
        </p:nvSpPr>
        <p:spPr bwMode="gray">
          <a:xfrm>
            <a:off x="3280229"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1" name="四角形: メモ 30">
            <a:extLst>
              <a:ext uri="{FF2B5EF4-FFF2-40B4-BE49-F238E27FC236}">
                <a16:creationId xmlns:a16="http://schemas.microsoft.com/office/drawing/2014/main" xmlns="" id="{14D24B4C-025D-4F3C-8AFD-D6AE18034730}"/>
              </a:ext>
            </a:extLst>
          </p:cNvPr>
          <p:cNvSpPr/>
          <p:nvPr/>
        </p:nvSpPr>
        <p:spPr bwMode="gray">
          <a:xfrm>
            <a:off x="4197698"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2" name="四角形: メモ 31">
            <a:extLst>
              <a:ext uri="{FF2B5EF4-FFF2-40B4-BE49-F238E27FC236}">
                <a16:creationId xmlns:a16="http://schemas.microsoft.com/office/drawing/2014/main" xmlns="" id="{6E4B1E56-3DD3-4818-BAC2-0B5D11F0B1F6}"/>
              </a:ext>
            </a:extLst>
          </p:cNvPr>
          <p:cNvSpPr/>
          <p:nvPr/>
        </p:nvSpPr>
        <p:spPr bwMode="gray">
          <a:xfrm>
            <a:off x="5121564"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3" name="四角形: メモ 32">
            <a:extLst>
              <a:ext uri="{FF2B5EF4-FFF2-40B4-BE49-F238E27FC236}">
                <a16:creationId xmlns:a16="http://schemas.microsoft.com/office/drawing/2014/main" xmlns="" id="{37DF8083-E1A4-43CC-B41D-5540D44EDFCB}"/>
              </a:ext>
            </a:extLst>
          </p:cNvPr>
          <p:cNvSpPr/>
          <p:nvPr/>
        </p:nvSpPr>
        <p:spPr bwMode="gray">
          <a:xfrm>
            <a:off x="5998029"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4" name="矢印: 五方向 33">
            <a:extLst>
              <a:ext uri="{FF2B5EF4-FFF2-40B4-BE49-F238E27FC236}">
                <a16:creationId xmlns:a16="http://schemas.microsoft.com/office/drawing/2014/main" xmlns="" id="{EC545B6A-9295-480F-8BEE-01ABA5E3F030}"/>
              </a:ext>
            </a:extLst>
          </p:cNvPr>
          <p:cNvSpPr/>
          <p:nvPr/>
        </p:nvSpPr>
        <p:spPr bwMode="gray">
          <a:xfrm flipH="1">
            <a:off x="7162800" y="3761669"/>
            <a:ext cx="818409" cy="687122"/>
          </a:xfrm>
          <a:prstGeom prst="homePlate">
            <a:avLst/>
          </a:prstGeom>
          <a:solidFill>
            <a:srgbClr val="C0000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xmlns="" id="{9C3185E7-5CA1-452A-BEB3-995EDD9838BA}"/>
              </a:ext>
            </a:extLst>
          </p:cNvPr>
          <p:cNvSpPr/>
          <p:nvPr/>
        </p:nvSpPr>
        <p:spPr bwMode="gray">
          <a:xfrm>
            <a:off x="433703" y="1950607"/>
            <a:ext cx="1356680" cy="139724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GSI</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BG/BU</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STU</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ITSU</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a:t>
            </a:r>
            <a:endParaRPr kumimoji="1" lang="ja-JP" altLang="en-US" sz="1600" b="1" kern="0"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xmlns="" id="{C917FE5D-3640-487E-90DA-E5240D0CAE5B}"/>
              </a:ext>
            </a:extLst>
          </p:cNvPr>
          <p:cNvSpPr/>
          <p:nvPr/>
        </p:nvSpPr>
        <p:spPr bwMode="gray">
          <a:xfrm>
            <a:off x="433703" y="3580406"/>
            <a:ext cx="1356680" cy="62873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Platform</a:t>
            </a:r>
            <a:endParaRPr kumimoji="1" lang="ja-JP" altLang="en-US" sz="1600" b="1" kern="0" dirty="0">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xmlns="" id="{47905912-6CEF-4243-9CD6-D2D9BAAC9CC2}"/>
              </a:ext>
            </a:extLst>
          </p:cNvPr>
          <p:cNvSpPr/>
          <p:nvPr/>
        </p:nvSpPr>
        <p:spPr bwMode="gray">
          <a:xfrm>
            <a:off x="433703" y="4406977"/>
            <a:ext cx="1356680" cy="62873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Group</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Companies</a:t>
            </a:r>
            <a:endParaRPr kumimoji="1" lang="ja-JP" altLang="en-US" sz="1600" b="1" kern="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xmlns="" id="{9C64656E-ABFE-42F6-9AC3-8221AC019069}"/>
              </a:ext>
            </a:extLst>
          </p:cNvPr>
          <p:cNvSpPr/>
          <p:nvPr/>
        </p:nvSpPr>
        <p:spPr bwMode="gray">
          <a:xfrm>
            <a:off x="433703" y="5233548"/>
            <a:ext cx="1356680" cy="62873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a:t>
            </a:r>
            <a:endParaRPr kumimoji="1" lang="ja-JP" altLang="en-US" sz="1600" b="1" kern="0" dirty="0">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xmlns="" id="{962BF689-BAA6-46A8-B7DB-0242522B74DB}"/>
              </a:ext>
            </a:extLst>
          </p:cNvPr>
          <p:cNvSpPr/>
          <p:nvPr/>
        </p:nvSpPr>
        <p:spPr bwMode="gray">
          <a:xfrm>
            <a:off x="8210012" y="1950607"/>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Asia</a:t>
            </a:r>
            <a:endParaRPr kumimoji="1" lang="ja-JP" altLang="en-US" sz="1600" b="1" kern="0" dirty="0">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xmlns="" id="{46A4A6F9-548F-4944-9DBF-5E5DAC1AC34F}"/>
              </a:ext>
            </a:extLst>
          </p:cNvPr>
          <p:cNvSpPr/>
          <p:nvPr/>
        </p:nvSpPr>
        <p:spPr bwMode="gray">
          <a:xfrm>
            <a:off x="8210012" y="2609807"/>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EMEIA</a:t>
            </a:r>
            <a:endParaRPr kumimoji="1" lang="ja-JP" altLang="en-US" sz="1600" b="1" kern="0" dirty="0">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xmlns="" id="{C5B73956-991D-4EF1-9165-9264A9C4983A}"/>
              </a:ext>
            </a:extLst>
          </p:cNvPr>
          <p:cNvSpPr/>
          <p:nvPr/>
        </p:nvSpPr>
        <p:spPr bwMode="gray">
          <a:xfrm>
            <a:off x="8210012" y="3282806"/>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NA</a:t>
            </a:r>
            <a:endParaRPr kumimoji="1" lang="ja-JP" altLang="en-US" sz="1600" b="1" kern="0" dirty="0">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xmlns="" id="{0C038DD8-902A-4CF2-8755-486BD4EE9A71}"/>
              </a:ext>
            </a:extLst>
          </p:cNvPr>
          <p:cNvSpPr/>
          <p:nvPr/>
        </p:nvSpPr>
        <p:spPr bwMode="gray">
          <a:xfrm>
            <a:off x="8210012" y="3993741"/>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Oceania</a:t>
            </a:r>
            <a:endParaRPr kumimoji="1" lang="ja-JP" altLang="en-US" sz="1600" b="1" kern="0" dirty="0">
              <a:latin typeface="Meiryo UI" panose="020B0604030504040204" pitchFamily="50" charset="-128"/>
              <a:ea typeface="Meiryo UI" panose="020B0604030504040204" pitchFamily="50" charset="-128"/>
            </a:endParaRPr>
          </a:p>
        </p:txBody>
      </p:sp>
      <p:sp>
        <p:nvSpPr>
          <p:cNvPr id="50" name="正方形/長方形 49">
            <a:extLst>
              <a:ext uri="{FF2B5EF4-FFF2-40B4-BE49-F238E27FC236}">
                <a16:creationId xmlns:a16="http://schemas.microsoft.com/office/drawing/2014/main" xmlns="" id="{1041561F-1250-42C7-9BED-BC0909F86766}"/>
              </a:ext>
            </a:extLst>
          </p:cNvPr>
          <p:cNvSpPr/>
          <p:nvPr/>
        </p:nvSpPr>
        <p:spPr bwMode="gray">
          <a:xfrm>
            <a:off x="8210012" y="4679360"/>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GDCs</a:t>
            </a:r>
            <a:endParaRPr kumimoji="1" lang="ja-JP" altLang="en-US" sz="1600" b="1" kern="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xmlns="" id="{82B469EB-0E78-4EB0-8FD7-A4CD79AA338B}"/>
              </a:ext>
            </a:extLst>
          </p:cNvPr>
          <p:cNvSpPr/>
          <p:nvPr/>
        </p:nvSpPr>
        <p:spPr bwMode="gray">
          <a:xfrm>
            <a:off x="8210012" y="5404264"/>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a:t>
            </a:r>
            <a:endParaRPr kumimoji="1" lang="ja-JP" altLang="en-US" sz="1600" b="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5155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xmlns="" id="{732B789B-3616-441E-8B83-B172F6C33F76}"/>
              </a:ext>
            </a:extLst>
          </p:cNvPr>
          <p:cNvSpPr/>
          <p:nvPr/>
        </p:nvSpPr>
        <p:spPr bwMode="gray">
          <a:xfrm>
            <a:off x="320254" y="1520122"/>
            <a:ext cx="1625600" cy="4934856"/>
          </a:xfrm>
          <a:prstGeom prst="rect">
            <a:avLst/>
          </a:prstGeom>
          <a:solidFill>
            <a:schemeClr val="bg1"/>
          </a:solidFill>
          <a:ln w="2857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Japan</a:t>
            </a:r>
            <a:endParaRPr kumimoji="1" lang="ja-JP" altLang="en-US" sz="1600" b="1"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962085FA-6B72-4DF1-B63E-3B8A36A379B9}"/>
              </a:ext>
            </a:extLst>
          </p:cNvPr>
          <p:cNvSpPr/>
          <p:nvPr/>
        </p:nvSpPr>
        <p:spPr bwMode="gray">
          <a:xfrm>
            <a:off x="8075552" y="1520122"/>
            <a:ext cx="1625600" cy="4934856"/>
          </a:xfrm>
          <a:prstGeom prst="rect">
            <a:avLst/>
          </a:prstGeom>
          <a:solidFill>
            <a:schemeClr val="bg1"/>
          </a:solidFill>
          <a:ln w="2857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Global</a:t>
            </a:r>
            <a:endParaRPr kumimoji="1" lang="ja-JP" altLang="en-US" sz="1600" b="1"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a16="http://schemas.microsoft.com/office/drawing/2014/main" xmlns="" id="{6ED1FA1F-4ED4-490B-91B6-A1D777024ABC}"/>
              </a:ext>
            </a:extLst>
          </p:cNvPr>
          <p:cNvSpPr/>
          <p:nvPr/>
        </p:nvSpPr>
        <p:spPr bwMode="gray">
          <a:xfrm>
            <a:off x="433703" y="1950607"/>
            <a:ext cx="1356680" cy="139724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GSI</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BG/BU</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STU</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ITSU</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 …</a:t>
            </a:r>
            <a:endParaRPr kumimoji="1" lang="ja-JP" altLang="en-US" sz="1600" b="1" kern="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xmlns="" id="{547E57C7-B462-4775-8D8B-324C7EF029DA}"/>
              </a:ext>
            </a:extLst>
          </p:cNvPr>
          <p:cNvSpPr/>
          <p:nvPr/>
        </p:nvSpPr>
        <p:spPr bwMode="gray">
          <a:xfrm>
            <a:off x="433703" y="3580406"/>
            <a:ext cx="1356680" cy="62873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Platform</a:t>
            </a:r>
            <a:endParaRPr kumimoji="1" lang="ja-JP" altLang="en-US" sz="1600" b="1" kern="0" dirty="0">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xmlns="" id="{3C08E294-3A8C-4AB3-97B3-468B1B12DA8F}"/>
              </a:ext>
            </a:extLst>
          </p:cNvPr>
          <p:cNvSpPr/>
          <p:nvPr/>
        </p:nvSpPr>
        <p:spPr bwMode="gray">
          <a:xfrm>
            <a:off x="433703" y="4406977"/>
            <a:ext cx="1356680" cy="62873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Group</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Companies</a:t>
            </a:r>
            <a:endParaRPr kumimoji="1" lang="ja-JP" altLang="en-US" sz="1600" b="1" kern="0"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xmlns="" id="{BFE2F7CA-2573-455D-B3B6-C2DB90135568}"/>
              </a:ext>
            </a:extLst>
          </p:cNvPr>
          <p:cNvSpPr/>
          <p:nvPr/>
        </p:nvSpPr>
        <p:spPr bwMode="gray">
          <a:xfrm>
            <a:off x="433703" y="5233548"/>
            <a:ext cx="1356680" cy="62873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a:t>
            </a:r>
            <a:endParaRPr kumimoji="1" lang="ja-JP" altLang="en-US" sz="1600" b="1" kern="0"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xmlns="" id="{62E61ADB-3182-498D-A0B2-45BCB864CD34}"/>
              </a:ext>
            </a:extLst>
          </p:cNvPr>
          <p:cNvSpPr/>
          <p:nvPr/>
        </p:nvSpPr>
        <p:spPr bwMode="gray">
          <a:xfrm>
            <a:off x="8210012" y="1950607"/>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Asia</a:t>
            </a:r>
            <a:endParaRPr kumimoji="1" lang="ja-JP" altLang="en-US" sz="1600" b="1" kern="0" dirty="0">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xmlns="" id="{EC5ACD92-A279-4599-867B-D7CBD10EB164}"/>
              </a:ext>
            </a:extLst>
          </p:cNvPr>
          <p:cNvSpPr/>
          <p:nvPr/>
        </p:nvSpPr>
        <p:spPr bwMode="gray">
          <a:xfrm>
            <a:off x="8210012" y="2609807"/>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EMEIA</a:t>
            </a:r>
            <a:endParaRPr kumimoji="1" lang="ja-JP" altLang="en-US" sz="1600" b="1" kern="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xmlns="" id="{BA689327-D4B0-4E4D-AF17-910AA7F14210}"/>
              </a:ext>
            </a:extLst>
          </p:cNvPr>
          <p:cNvSpPr/>
          <p:nvPr/>
        </p:nvSpPr>
        <p:spPr bwMode="gray">
          <a:xfrm>
            <a:off x="8210012" y="3282806"/>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NA</a:t>
            </a:r>
            <a:endParaRPr kumimoji="1" lang="ja-JP" altLang="en-US" sz="1600" b="1" kern="0" dirty="0">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xmlns="" id="{4461C175-6D39-4921-8848-DC02ECF1A658}"/>
              </a:ext>
            </a:extLst>
          </p:cNvPr>
          <p:cNvSpPr/>
          <p:nvPr/>
        </p:nvSpPr>
        <p:spPr bwMode="gray">
          <a:xfrm>
            <a:off x="8210012" y="3993741"/>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Oceania</a:t>
            </a:r>
            <a:endParaRPr kumimoji="1" lang="ja-JP" altLang="en-US" sz="1600" b="1" kern="0" dirty="0">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xmlns="" id="{FAE7EAD8-C11D-46B5-A39E-820F4E603EE6}"/>
              </a:ext>
            </a:extLst>
          </p:cNvPr>
          <p:cNvSpPr/>
          <p:nvPr/>
        </p:nvSpPr>
        <p:spPr bwMode="gray">
          <a:xfrm>
            <a:off x="8210012" y="4679360"/>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GDCs</a:t>
            </a:r>
            <a:endParaRPr kumimoji="1" lang="ja-JP" altLang="en-US" sz="1600" b="1" kern="0"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xmlns="" id="{BAAC5815-5E1D-46E7-AFA1-6D167E6F1283}"/>
              </a:ext>
            </a:extLst>
          </p:cNvPr>
          <p:cNvSpPr/>
          <p:nvPr/>
        </p:nvSpPr>
        <p:spPr bwMode="gray">
          <a:xfrm>
            <a:off x="8210012" y="5404264"/>
            <a:ext cx="1356680" cy="536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Meiryo UI" panose="020B0604030504040204" pitchFamily="50" charset="-128"/>
                <a:ea typeface="Meiryo UI" panose="020B0604030504040204" pitchFamily="50" charset="-128"/>
              </a:rPr>
              <a:t>…</a:t>
            </a:r>
            <a:endParaRPr kumimoji="1" lang="ja-JP" altLang="en-US" sz="1600" b="1" kern="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What’s </a:t>
            </a:r>
            <a:r>
              <a:rPr lang="en-US" altLang="ja-JP" dirty="0" err="1"/>
              <a:t>Wadatsumi</a:t>
            </a:r>
            <a:r>
              <a:rPr lang="en-US" altLang="ja-JP" dirty="0"/>
              <a:t> Community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a:t>
            </a:fld>
            <a:endParaRPr lang="en-US" altLang="ja-JP" dirty="0"/>
          </a:p>
        </p:txBody>
      </p:sp>
      <p:sp>
        <p:nvSpPr>
          <p:cNvPr id="4" name="正方形/長方形 3">
            <a:extLst>
              <a:ext uri="{FF2B5EF4-FFF2-40B4-BE49-F238E27FC236}">
                <a16:creationId xmlns:a16="http://schemas.microsoft.com/office/drawing/2014/main" xmlns="" id="{652B40AC-CE23-488A-A3F9-9232DF437A46}"/>
              </a:ext>
            </a:extLst>
          </p:cNvPr>
          <p:cNvSpPr/>
          <p:nvPr/>
        </p:nvSpPr>
        <p:spPr bwMode="gray">
          <a:xfrm>
            <a:off x="2837543" y="1582057"/>
            <a:ext cx="4230914" cy="4934856"/>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Wadatsumi</a:t>
            </a:r>
            <a:r>
              <a:rPr lang="en-US" altLang="ja-JP" sz="2400" b="1" kern="0" dirty="0">
                <a:solidFill>
                  <a:schemeClr val="bg1"/>
                </a:solidFill>
                <a:latin typeface="Fujitsu Sans" panose="020B0404060202020204" pitchFamily="34" charset="0"/>
                <a:ea typeface="Meiryo UI" panose="020B0604030504040204" pitchFamily="50" charset="-128"/>
              </a:rPr>
              <a:t> (in FJ-WAN)</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824EF610-5DE7-4E7A-AAF6-EA8DEAA3D3D2}"/>
              </a:ext>
            </a:extLst>
          </p:cNvPr>
          <p:cNvSpPr/>
          <p:nvPr/>
        </p:nvSpPr>
        <p:spPr bwMode="gray">
          <a:xfrm>
            <a:off x="3091543" y="2128981"/>
            <a:ext cx="3730171" cy="121886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GitLab(Repository)</a:t>
            </a:r>
            <a:endParaRPr kumimoji="1" lang="ja-JP" altLang="en-US" sz="1600" b="1"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C7C74D40-4D34-440C-A02D-5344D45C6EB1}"/>
              </a:ext>
            </a:extLst>
          </p:cNvPr>
          <p:cNvSpPr/>
          <p:nvPr/>
        </p:nvSpPr>
        <p:spPr bwMode="gray">
          <a:xfrm>
            <a:off x="3091543" y="3550851"/>
            <a:ext cx="3730171" cy="142187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err="1">
                <a:latin typeface="Fujitsu Sans" panose="020B0404060202020204" pitchFamily="34" charset="0"/>
                <a:ea typeface="Meiryo UI" panose="020B0604030504040204" pitchFamily="50" charset="-128"/>
              </a:rPr>
              <a:t>Mattermost</a:t>
            </a:r>
            <a:r>
              <a:rPr kumimoji="1" lang="en-US" altLang="ja-JP" sz="1600" b="1" kern="0" dirty="0">
                <a:latin typeface="Fujitsu Sans" panose="020B0404060202020204" pitchFamily="34" charset="0"/>
                <a:ea typeface="Meiryo UI" panose="020B0604030504040204" pitchFamily="50" charset="-128"/>
              </a:rPr>
              <a:t>(Chat)</a:t>
            </a:r>
            <a:endParaRPr kumimoji="1" lang="ja-JP" altLang="en-US" sz="1600" b="1" kern="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AA71BEB2-1A29-48A2-B87F-7197CFE77754}"/>
              </a:ext>
            </a:extLst>
          </p:cNvPr>
          <p:cNvSpPr/>
          <p:nvPr/>
        </p:nvSpPr>
        <p:spPr bwMode="gray">
          <a:xfrm>
            <a:off x="3091543" y="5275942"/>
            <a:ext cx="3730171" cy="105195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Knowledge(Blog)</a:t>
            </a:r>
            <a:endParaRPr kumimoji="1" lang="ja-JP" altLang="en-US" sz="1600" b="1" kern="0" dirty="0">
              <a:latin typeface="Fujitsu Sans" panose="020B0404060202020204" pitchFamily="34" charset="0"/>
              <a:ea typeface="Meiryo UI" panose="020B0604030504040204" pitchFamily="50" charset="-128"/>
            </a:endParaRPr>
          </a:p>
        </p:txBody>
      </p:sp>
      <p:sp>
        <p:nvSpPr>
          <p:cNvPr id="7" name="フローチャート: 磁気ディスク 6">
            <a:extLst>
              <a:ext uri="{FF2B5EF4-FFF2-40B4-BE49-F238E27FC236}">
                <a16:creationId xmlns:a16="http://schemas.microsoft.com/office/drawing/2014/main" xmlns="" id="{66B0DBB9-B8F6-4F65-BDCA-89A9595AF891}"/>
              </a:ext>
            </a:extLst>
          </p:cNvPr>
          <p:cNvSpPr/>
          <p:nvPr/>
        </p:nvSpPr>
        <p:spPr bwMode="gray">
          <a:xfrm>
            <a:off x="3280229" y="2486697"/>
            <a:ext cx="928914" cy="724845"/>
          </a:xfrm>
          <a:prstGeom prst="flowChartMagneticDisk">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err="1">
                <a:latin typeface="Fujitsu Sans" panose="020B0404060202020204" pitchFamily="34" charset="0"/>
                <a:ea typeface="Meiryo UI" panose="020B0604030504040204" pitchFamily="50" charset="-128"/>
              </a:rPr>
              <a:t>DADock</a:t>
            </a:r>
            <a:endParaRPr kumimoji="1" lang="en-US" altLang="ja-JP" sz="1600" b="1" kern="0" dirty="0">
              <a:latin typeface="Fujitsu Sans" panose="020B0404060202020204" pitchFamily="34" charset="0"/>
              <a:ea typeface="Meiryo UI" panose="020B0604030504040204" pitchFamily="50" charset="-128"/>
            </a:endParaRPr>
          </a:p>
          <a:p>
            <a:r>
              <a:rPr lang="en-US" altLang="ja-JP" sz="1600" b="1" kern="0" dirty="0">
                <a:latin typeface="Fujitsu Sans" panose="020B0404060202020204" pitchFamily="34" charset="0"/>
                <a:ea typeface="Meiryo UI" panose="020B0604030504040204" pitchFamily="50" charset="-128"/>
              </a:rPr>
              <a:t>Source</a:t>
            </a:r>
            <a:endParaRPr kumimoji="1" lang="ja-JP" altLang="en-US" sz="1600" b="1" kern="0" dirty="0">
              <a:latin typeface="Fujitsu Sans" panose="020B0404060202020204" pitchFamily="34" charset="0"/>
              <a:ea typeface="Meiryo UI" panose="020B0604030504040204" pitchFamily="50" charset="-128"/>
            </a:endParaRPr>
          </a:p>
        </p:txBody>
      </p:sp>
      <p:sp>
        <p:nvSpPr>
          <p:cNvPr id="19" name="TextBox 21">
            <a:extLst>
              <a:ext uri="{FF2B5EF4-FFF2-40B4-BE49-F238E27FC236}">
                <a16:creationId xmlns:a16="http://schemas.microsoft.com/office/drawing/2014/main" xmlns="" id="{756558B0-E7F1-44C4-9403-EB14D6AA07D1}"/>
              </a:ext>
            </a:extLst>
          </p:cNvPr>
          <p:cNvSpPr txBox="1"/>
          <p:nvPr/>
        </p:nvSpPr>
        <p:spPr>
          <a:xfrm>
            <a:off x="473768" y="658348"/>
            <a:ext cx="8554117" cy="738664"/>
          </a:xfrm>
          <a:prstGeom prst="rect">
            <a:avLst/>
          </a:prstGeom>
          <a:noFill/>
        </p:spPr>
        <p:txBody>
          <a:bodyPr wrap="square" tIns="0" bIns="0" rtlCol="0">
            <a:spAutoFit/>
          </a:bodyPr>
          <a:lstStyle/>
          <a:p>
            <a:pPr algn="l"/>
            <a:r>
              <a:rPr lang="en-US" sz="2400" dirty="0">
                <a:solidFill>
                  <a:schemeClr val="tx2"/>
                </a:solidFill>
                <a:latin typeface="Fujitsu Sans" panose="020B0404060202020204" pitchFamily="34" charset="0"/>
              </a:rPr>
              <a:t>Community platform for Entire FJ-Group Members.</a:t>
            </a:r>
          </a:p>
          <a:p>
            <a:pPr algn="l"/>
            <a:r>
              <a:rPr lang="en-US" sz="2400" dirty="0">
                <a:solidFill>
                  <a:schemeClr val="tx2"/>
                </a:solidFill>
                <a:latin typeface="Fujitsu Sans" panose="020B0404060202020204" pitchFamily="34" charset="0"/>
              </a:rPr>
              <a:t>Multiple sub-communities are taking place here.</a:t>
            </a:r>
          </a:p>
        </p:txBody>
      </p:sp>
      <p:sp>
        <p:nvSpPr>
          <p:cNvPr id="21" name="フローチャート: 磁気ディスク 20">
            <a:extLst>
              <a:ext uri="{FF2B5EF4-FFF2-40B4-BE49-F238E27FC236}">
                <a16:creationId xmlns:a16="http://schemas.microsoft.com/office/drawing/2014/main" xmlns="" id="{97DDF970-0FBF-4FBF-8AF6-255F614EA2E7}"/>
              </a:ext>
            </a:extLst>
          </p:cNvPr>
          <p:cNvSpPr/>
          <p:nvPr/>
        </p:nvSpPr>
        <p:spPr bwMode="gray">
          <a:xfrm>
            <a:off x="4397829" y="2486697"/>
            <a:ext cx="928914" cy="724845"/>
          </a:xfrm>
          <a:prstGeom prst="flowChartMagneticDisk">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Education</a:t>
            </a:r>
          </a:p>
          <a:p>
            <a:r>
              <a:rPr lang="en-US" altLang="ja-JP" sz="1600" b="1" kern="0" dirty="0">
                <a:latin typeface="Fujitsu Sans" panose="020B0404060202020204" pitchFamily="34" charset="0"/>
                <a:ea typeface="Meiryo UI" panose="020B0604030504040204" pitchFamily="50" charset="-128"/>
              </a:rPr>
              <a:t>Assets</a:t>
            </a:r>
            <a:endParaRPr kumimoji="1" lang="ja-JP" altLang="en-US" sz="1600" b="1" kern="0" dirty="0">
              <a:latin typeface="Fujitsu Sans" panose="020B0404060202020204" pitchFamily="34" charset="0"/>
              <a:ea typeface="Meiryo UI" panose="020B0604030504040204" pitchFamily="50" charset="-128"/>
            </a:endParaRPr>
          </a:p>
        </p:txBody>
      </p:sp>
      <p:sp>
        <p:nvSpPr>
          <p:cNvPr id="22" name="フローチャート: 磁気ディスク 21">
            <a:extLst>
              <a:ext uri="{FF2B5EF4-FFF2-40B4-BE49-F238E27FC236}">
                <a16:creationId xmlns:a16="http://schemas.microsoft.com/office/drawing/2014/main" xmlns="" id="{9383D046-B5F3-49DE-B40F-81A8A625AAFE}"/>
              </a:ext>
            </a:extLst>
          </p:cNvPr>
          <p:cNvSpPr/>
          <p:nvPr/>
        </p:nvSpPr>
        <p:spPr bwMode="gray">
          <a:xfrm>
            <a:off x="5533572" y="2486697"/>
            <a:ext cx="928914" cy="724845"/>
          </a:xfrm>
          <a:prstGeom prst="flowChartMagneticDisk">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a:latin typeface="Fujitsu Sans" panose="020B0404060202020204" pitchFamily="34" charset="0"/>
                <a:ea typeface="Meiryo UI" panose="020B0604030504040204" pitchFamily="50" charset="-128"/>
              </a:rPr>
              <a:t>Etc.</a:t>
            </a:r>
            <a:endParaRPr kumimoji="1" lang="ja-JP" altLang="en-US" sz="1600" b="1"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xmlns="" id="{0D9FF471-5A81-456F-BBF3-DFC3702BA36C}"/>
              </a:ext>
            </a:extLst>
          </p:cNvPr>
          <p:cNvSpPr/>
          <p:nvPr/>
        </p:nvSpPr>
        <p:spPr bwMode="gray">
          <a:xfrm>
            <a:off x="3280229" y="3894773"/>
            <a:ext cx="928914" cy="420915"/>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err="1">
                <a:latin typeface="Fujitsu Sans" panose="020B0404060202020204" pitchFamily="34" charset="0"/>
                <a:ea typeface="Meiryo UI" panose="020B0604030504040204" pitchFamily="50" charset="-128"/>
              </a:rPr>
              <a:t>qa</a:t>
            </a:r>
            <a:endParaRPr lang="ja-JP" altLang="en-US" sz="1600" b="1" kern="0" dirty="0">
              <a:latin typeface="Fujitsu Sans" panose="020B0404060202020204" pitchFamily="34" charset="0"/>
              <a:ea typeface="Meiryo UI" panose="020B0604030504040204" pitchFamily="50" charset="-128"/>
            </a:endParaRPr>
          </a:p>
        </p:txBody>
      </p:sp>
      <p:sp>
        <p:nvSpPr>
          <p:cNvPr id="24" name="正方形/長方形 23">
            <a:extLst>
              <a:ext uri="{FF2B5EF4-FFF2-40B4-BE49-F238E27FC236}">
                <a16:creationId xmlns:a16="http://schemas.microsoft.com/office/drawing/2014/main" xmlns="" id="{BF671895-795D-4CF1-A931-2906B1C90A78}"/>
              </a:ext>
            </a:extLst>
          </p:cNvPr>
          <p:cNvSpPr/>
          <p:nvPr/>
        </p:nvSpPr>
        <p:spPr bwMode="gray">
          <a:xfrm>
            <a:off x="4303486" y="3894773"/>
            <a:ext cx="1117600" cy="420915"/>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incident</a:t>
            </a:r>
            <a:endParaRPr lang="ja-JP" altLang="en-US" sz="1600" b="1" kern="0" dirty="0">
              <a:latin typeface="Fujitsu Sans" panose="020B0404060202020204" pitchFamily="34" charset="0"/>
              <a:ea typeface="Meiryo UI" panose="020B0604030504040204" pitchFamily="50" charset="-128"/>
            </a:endParaRPr>
          </a:p>
        </p:txBody>
      </p:sp>
      <p:sp>
        <p:nvSpPr>
          <p:cNvPr id="25" name="正方形/長方形 24">
            <a:extLst>
              <a:ext uri="{FF2B5EF4-FFF2-40B4-BE49-F238E27FC236}">
                <a16:creationId xmlns:a16="http://schemas.microsoft.com/office/drawing/2014/main" xmlns="" id="{07E7DE51-3AF1-4C83-94E7-C9B385F67373}"/>
              </a:ext>
            </a:extLst>
          </p:cNvPr>
          <p:cNvSpPr/>
          <p:nvPr/>
        </p:nvSpPr>
        <p:spPr bwMode="gray">
          <a:xfrm>
            <a:off x="5609771" y="3894773"/>
            <a:ext cx="1117600" cy="420915"/>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Etc.</a:t>
            </a:r>
            <a:endParaRPr lang="ja-JP" altLang="en-US" sz="1600" b="1"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a16="http://schemas.microsoft.com/office/drawing/2014/main" xmlns="" id="{47B9A3BC-76C8-4E28-BB3C-192C5C2432CB}"/>
              </a:ext>
            </a:extLst>
          </p:cNvPr>
          <p:cNvSpPr/>
          <p:nvPr/>
        </p:nvSpPr>
        <p:spPr bwMode="gray">
          <a:xfrm>
            <a:off x="3280229" y="4377624"/>
            <a:ext cx="928914" cy="542392"/>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Connect</a:t>
            </a:r>
          </a:p>
          <a:p>
            <a:r>
              <a:rPr lang="en-US" altLang="ja-JP" sz="1600" b="1" kern="0" dirty="0">
                <a:latin typeface="Fujitsu Sans" panose="020B0404060202020204" pitchFamily="34" charset="0"/>
                <a:ea typeface="Meiryo UI" panose="020B0604030504040204" pitchFamily="50" charset="-128"/>
              </a:rPr>
              <a:t>users</a:t>
            </a:r>
            <a:endParaRPr lang="ja-JP" altLang="en-US" sz="1600" b="1" kern="0" dirty="0">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xmlns="" id="{6A19A737-8073-48D8-B8E0-B1461B813F4C}"/>
              </a:ext>
            </a:extLst>
          </p:cNvPr>
          <p:cNvSpPr/>
          <p:nvPr/>
        </p:nvSpPr>
        <p:spPr bwMode="gray">
          <a:xfrm>
            <a:off x="4303486" y="4377624"/>
            <a:ext cx="1117600" cy="542392"/>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Connect</a:t>
            </a:r>
          </a:p>
          <a:p>
            <a:r>
              <a:rPr lang="en-US" altLang="ja-JP" sz="1600" b="1" kern="0" dirty="0">
                <a:latin typeface="Fujitsu Sans" panose="020B0404060202020204" pitchFamily="34" charset="0"/>
                <a:ea typeface="Meiryo UI" panose="020B0604030504040204" pitchFamily="50" charset="-128"/>
              </a:rPr>
              <a:t>developers</a:t>
            </a:r>
            <a:endParaRPr lang="ja-JP" altLang="en-US" sz="1600" b="1"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xmlns="" id="{8C3AEE7C-DD0C-46C1-8F78-8863DB556A2B}"/>
              </a:ext>
            </a:extLst>
          </p:cNvPr>
          <p:cNvSpPr/>
          <p:nvPr/>
        </p:nvSpPr>
        <p:spPr bwMode="gray">
          <a:xfrm>
            <a:off x="5609771" y="4377624"/>
            <a:ext cx="1117600" cy="542392"/>
          </a:xfrm>
          <a:prstGeom prst="rect">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Connect</a:t>
            </a:r>
          </a:p>
          <a:p>
            <a:r>
              <a:rPr lang="en-US" altLang="ja-JP" sz="1600" b="1" kern="0" dirty="0">
                <a:latin typeface="Fujitsu Sans" panose="020B0404060202020204" pitchFamily="34" charset="0"/>
                <a:ea typeface="Meiryo UI" panose="020B0604030504040204" pitchFamily="50" charset="-128"/>
              </a:rPr>
              <a:t>specialists</a:t>
            </a:r>
            <a:endParaRPr lang="ja-JP" altLang="en-US" sz="1600" b="1" kern="0" dirty="0">
              <a:latin typeface="Fujitsu Sans" panose="020B0404060202020204" pitchFamily="34" charset="0"/>
              <a:ea typeface="Meiryo UI" panose="020B0604030504040204" pitchFamily="50" charset="-128"/>
            </a:endParaRPr>
          </a:p>
        </p:txBody>
      </p:sp>
      <p:sp>
        <p:nvSpPr>
          <p:cNvPr id="9" name="矢印: 五方向 8">
            <a:extLst>
              <a:ext uri="{FF2B5EF4-FFF2-40B4-BE49-F238E27FC236}">
                <a16:creationId xmlns:a16="http://schemas.microsoft.com/office/drawing/2014/main" xmlns="" id="{E2798B86-56B6-4209-B294-16872A0AE221}"/>
              </a:ext>
            </a:extLst>
          </p:cNvPr>
          <p:cNvSpPr/>
          <p:nvPr/>
        </p:nvSpPr>
        <p:spPr bwMode="gray">
          <a:xfrm>
            <a:off x="2055419" y="3761669"/>
            <a:ext cx="740229" cy="687122"/>
          </a:xfrm>
          <a:prstGeom prst="homePlate">
            <a:avLst/>
          </a:prstGeom>
          <a:solidFill>
            <a:srgbClr val="C0000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Fujitsu Sans" panose="020B0404060202020204" pitchFamily="34" charset="0"/>
              <a:ea typeface="Meiryo UI" panose="020B0604030504040204" pitchFamily="50" charset="-128"/>
            </a:endParaRPr>
          </a:p>
        </p:txBody>
      </p:sp>
      <p:sp>
        <p:nvSpPr>
          <p:cNvPr id="10" name="四角形: メモ 9">
            <a:extLst>
              <a:ext uri="{FF2B5EF4-FFF2-40B4-BE49-F238E27FC236}">
                <a16:creationId xmlns:a16="http://schemas.microsoft.com/office/drawing/2014/main" xmlns="" id="{D707B7E1-78DC-4C03-B03E-808FF3E1F121}"/>
              </a:ext>
            </a:extLst>
          </p:cNvPr>
          <p:cNvSpPr/>
          <p:nvPr/>
        </p:nvSpPr>
        <p:spPr bwMode="gray">
          <a:xfrm>
            <a:off x="3280229"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1" name="四角形: メモ 30">
            <a:extLst>
              <a:ext uri="{FF2B5EF4-FFF2-40B4-BE49-F238E27FC236}">
                <a16:creationId xmlns:a16="http://schemas.microsoft.com/office/drawing/2014/main" xmlns="" id="{14D24B4C-025D-4F3C-8AFD-D6AE18034730}"/>
              </a:ext>
            </a:extLst>
          </p:cNvPr>
          <p:cNvSpPr/>
          <p:nvPr/>
        </p:nvSpPr>
        <p:spPr bwMode="gray">
          <a:xfrm>
            <a:off x="4197698"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2" name="四角形: メモ 31">
            <a:extLst>
              <a:ext uri="{FF2B5EF4-FFF2-40B4-BE49-F238E27FC236}">
                <a16:creationId xmlns:a16="http://schemas.microsoft.com/office/drawing/2014/main" xmlns="" id="{6E4B1E56-3DD3-4818-BAC2-0B5D11F0B1F6}"/>
              </a:ext>
            </a:extLst>
          </p:cNvPr>
          <p:cNvSpPr/>
          <p:nvPr/>
        </p:nvSpPr>
        <p:spPr bwMode="gray">
          <a:xfrm>
            <a:off x="5121564"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3" name="四角形: メモ 32">
            <a:extLst>
              <a:ext uri="{FF2B5EF4-FFF2-40B4-BE49-F238E27FC236}">
                <a16:creationId xmlns:a16="http://schemas.microsoft.com/office/drawing/2014/main" xmlns="" id="{37DF8083-E1A4-43CC-B41D-5540D44EDFCB}"/>
              </a:ext>
            </a:extLst>
          </p:cNvPr>
          <p:cNvSpPr/>
          <p:nvPr/>
        </p:nvSpPr>
        <p:spPr bwMode="gray">
          <a:xfrm>
            <a:off x="5998029" y="5620014"/>
            <a:ext cx="638628" cy="640681"/>
          </a:xfrm>
          <a:prstGeom prst="foldedCorner">
            <a:avLst/>
          </a:prstGeom>
          <a:solidFill>
            <a:schemeClr val="bg1"/>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kern="0" dirty="0">
                <a:latin typeface="Fujitsu Sans" panose="020B0404060202020204" pitchFamily="34" charset="0"/>
                <a:ea typeface="Meiryo UI" panose="020B0604030504040204" pitchFamily="50" charset="-128"/>
              </a:rPr>
              <a:t>Posts</a:t>
            </a:r>
            <a:endParaRPr lang="ja-JP" altLang="en-US" sz="1600" b="1" kern="0" dirty="0">
              <a:latin typeface="Fujitsu Sans" panose="020B0404060202020204" pitchFamily="34" charset="0"/>
              <a:ea typeface="Meiryo UI" panose="020B0604030504040204" pitchFamily="50" charset="-128"/>
            </a:endParaRPr>
          </a:p>
        </p:txBody>
      </p:sp>
      <p:sp>
        <p:nvSpPr>
          <p:cNvPr id="34" name="矢印: 五方向 33">
            <a:extLst>
              <a:ext uri="{FF2B5EF4-FFF2-40B4-BE49-F238E27FC236}">
                <a16:creationId xmlns:a16="http://schemas.microsoft.com/office/drawing/2014/main" xmlns="" id="{EC545B6A-9295-480F-8BEE-01ABA5E3F030}"/>
              </a:ext>
            </a:extLst>
          </p:cNvPr>
          <p:cNvSpPr/>
          <p:nvPr/>
        </p:nvSpPr>
        <p:spPr bwMode="gray">
          <a:xfrm flipH="1">
            <a:off x="7162800" y="3761669"/>
            <a:ext cx="818409" cy="687122"/>
          </a:xfrm>
          <a:prstGeom prst="homePlate">
            <a:avLst/>
          </a:prstGeom>
          <a:solidFill>
            <a:srgbClr val="C0000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Fujitsu Sans" panose="020B0404060202020204" pitchFamily="34" charset="0"/>
              <a:ea typeface="Meiryo UI" panose="020B0604030504040204" pitchFamily="50" charset="-128"/>
            </a:endParaRPr>
          </a:p>
        </p:txBody>
      </p:sp>
      <p:sp>
        <p:nvSpPr>
          <p:cNvPr id="11" name="吹き出し: 角を丸めた四角形 10">
            <a:extLst>
              <a:ext uri="{FF2B5EF4-FFF2-40B4-BE49-F238E27FC236}">
                <a16:creationId xmlns:a16="http://schemas.microsoft.com/office/drawing/2014/main" xmlns="" id="{A3D7A94C-DB6B-4C3D-9A8C-3737F4151643}"/>
              </a:ext>
            </a:extLst>
          </p:cNvPr>
          <p:cNvSpPr/>
          <p:nvPr/>
        </p:nvSpPr>
        <p:spPr bwMode="gray">
          <a:xfrm>
            <a:off x="303772" y="4972721"/>
            <a:ext cx="3009126" cy="1407781"/>
          </a:xfrm>
          <a:prstGeom prst="wedgeRoundRectCallout">
            <a:avLst>
              <a:gd name="adj1" fmla="val 56507"/>
              <a:gd name="adj2" fmla="val -110892"/>
              <a:gd name="adj3" fmla="val 16667"/>
            </a:avLst>
          </a:prstGeom>
          <a:solidFill>
            <a:schemeClr val="bg1"/>
          </a:solidFill>
          <a:ln w="9525" cap="flat" cmpd="sng" algn="ctr">
            <a:solidFill>
              <a:schemeClr val="bg2">
                <a:lumMod val="50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Chat with </a:t>
            </a:r>
          </a:p>
          <a:p>
            <a:pPr algn="l"/>
            <a:r>
              <a:rPr lang="en-US" altLang="ja-JP" sz="3200" b="1" kern="0" dirty="0">
                <a:latin typeface="Fujitsu Sans" panose="020B0404060202020204" pitchFamily="34" charset="0"/>
                <a:ea typeface="Meiryo UI" panose="020B0604030504040204" pitchFamily="50" charset="-128"/>
              </a:rPr>
              <a:t>Trainer later</a:t>
            </a:r>
            <a:endParaRPr kumimoji="1" lang="ja-JP" altLang="en-US" sz="3200" b="1" kern="0" dirty="0">
              <a:latin typeface="Fujitsu Sans" panose="020B0404060202020204" pitchFamily="34" charset="0"/>
              <a:ea typeface="Meiryo UI" panose="020B0604030504040204" pitchFamily="50" charset="-128"/>
            </a:endParaRPr>
          </a:p>
        </p:txBody>
      </p:sp>
      <p:sp>
        <p:nvSpPr>
          <p:cNvPr id="29" name="吹き出し: 角を丸めた四角形 28">
            <a:extLst>
              <a:ext uri="{FF2B5EF4-FFF2-40B4-BE49-F238E27FC236}">
                <a16:creationId xmlns:a16="http://schemas.microsoft.com/office/drawing/2014/main" xmlns="" id="{76465968-8940-49E9-8641-6AEA183362FA}"/>
              </a:ext>
            </a:extLst>
          </p:cNvPr>
          <p:cNvSpPr/>
          <p:nvPr/>
        </p:nvSpPr>
        <p:spPr bwMode="gray">
          <a:xfrm>
            <a:off x="6708875" y="4972722"/>
            <a:ext cx="3009126" cy="1407781"/>
          </a:xfrm>
          <a:prstGeom prst="wedgeRoundRectCallout">
            <a:avLst>
              <a:gd name="adj1" fmla="val -52401"/>
              <a:gd name="adj2" fmla="val -73146"/>
              <a:gd name="adj3" fmla="val 16667"/>
            </a:avLst>
          </a:prstGeom>
          <a:solidFill>
            <a:schemeClr val="bg1"/>
          </a:solidFill>
          <a:ln w="9525" cap="flat" cmpd="sng" algn="ctr">
            <a:solidFill>
              <a:schemeClr val="bg2">
                <a:lumMod val="50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Ask </a:t>
            </a:r>
            <a:r>
              <a:rPr kumimoji="1" lang="en-US" altLang="ja-JP" sz="3200" b="1" kern="0" dirty="0" err="1">
                <a:latin typeface="Fujitsu Sans" panose="020B0404060202020204" pitchFamily="34" charset="0"/>
                <a:ea typeface="Meiryo UI" panose="020B0604030504040204" pitchFamily="50" charset="-128"/>
              </a:rPr>
              <a:t>DADock</a:t>
            </a:r>
            <a:endParaRPr kumimoji="1" lang="en-US" altLang="ja-JP" sz="3200" b="1" kern="0" dirty="0">
              <a:latin typeface="Fujitsu Sans" panose="020B0404060202020204" pitchFamily="34" charset="0"/>
              <a:ea typeface="Meiryo UI" panose="020B0604030504040204" pitchFamily="50" charset="-128"/>
            </a:endParaRPr>
          </a:p>
          <a:p>
            <a:pPr algn="l"/>
            <a:r>
              <a:rPr kumimoji="1" lang="en-US" altLang="ja-JP" sz="3200" b="1" kern="0" dirty="0">
                <a:latin typeface="Fujitsu Sans" panose="020B0404060202020204" pitchFamily="34" charset="0"/>
                <a:ea typeface="Meiryo UI" panose="020B0604030504040204" pitchFamily="50" charset="-128"/>
              </a:rPr>
              <a:t>Specialists</a:t>
            </a:r>
            <a:endParaRPr kumimoji="1" lang="ja-JP" altLang="en-US" sz="3200" b="1" kern="0" dirty="0">
              <a:latin typeface="Fujitsu Sans" panose="020B0404060202020204" pitchFamily="34" charset="0"/>
              <a:ea typeface="Meiryo UI" panose="020B0604030504040204" pitchFamily="50" charset="-128"/>
            </a:endParaRPr>
          </a:p>
        </p:txBody>
      </p:sp>
      <p:sp>
        <p:nvSpPr>
          <p:cNvPr id="30" name="吹き出し: 角を丸めた四角形 29">
            <a:extLst>
              <a:ext uri="{FF2B5EF4-FFF2-40B4-BE49-F238E27FC236}">
                <a16:creationId xmlns:a16="http://schemas.microsoft.com/office/drawing/2014/main" xmlns="" id="{5299C972-BA3C-42D4-A675-B4AE71B5D24D}"/>
              </a:ext>
            </a:extLst>
          </p:cNvPr>
          <p:cNvSpPr/>
          <p:nvPr/>
        </p:nvSpPr>
        <p:spPr bwMode="gray">
          <a:xfrm>
            <a:off x="6576620" y="2283989"/>
            <a:ext cx="3009126" cy="1407781"/>
          </a:xfrm>
          <a:prstGeom prst="wedgeRoundRectCallout">
            <a:avLst>
              <a:gd name="adj1" fmla="val -94191"/>
              <a:gd name="adj2" fmla="val 4866"/>
              <a:gd name="adj3" fmla="val 16667"/>
            </a:avLst>
          </a:prstGeom>
          <a:solidFill>
            <a:schemeClr val="bg1"/>
          </a:solidFill>
          <a:ln w="9525" cap="flat" cmpd="sng" algn="ctr">
            <a:solidFill>
              <a:schemeClr val="bg2">
                <a:lumMod val="50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Download</a:t>
            </a:r>
          </a:p>
          <a:p>
            <a:pPr algn="l"/>
            <a:r>
              <a:rPr kumimoji="1" lang="en-US" altLang="ja-JP" sz="3200" b="1" kern="0" dirty="0">
                <a:latin typeface="Fujitsu Sans" panose="020B0404060202020204" pitchFamily="34" charset="0"/>
                <a:ea typeface="Meiryo UI" panose="020B0604030504040204" pitchFamily="50" charset="-128"/>
              </a:rPr>
              <a:t>Entire Assets of</a:t>
            </a:r>
          </a:p>
          <a:p>
            <a:pPr algn="l"/>
            <a:r>
              <a:rPr lang="en-US" altLang="ja-JP" sz="3200" b="1" kern="0" dirty="0">
                <a:latin typeface="Fujitsu Sans" panose="020B0404060202020204" pitchFamily="34" charset="0"/>
                <a:ea typeface="Meiryo UI" panose="020B0604030504040204" pitchFamily="50" charset="-128"/>
              </a:rPr>
              <a:t>This course</a:t>
            </a:r>
            <a:endParaRPr kumimoji="1" lang="ja-JP" altLang="en-US" sz="3200" b="1"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27215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to Access </a:t>
            </a:r>
            <a:r>
              <a:rPr lang="en-US" altLang="ja-JP" dirty="0" err="1"/>
              <a:t>Wadatsumi</a:t>
            </a:r>
            <a:r>
              <a:rPr lang="en-US" altLang="ja-JP" dirty="0"/>
              <a:t> Community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smtClean="0"/>
              <a:t>PAGE    </a:t>
            </a:r>
            <a:fld id="{08DF107D-060D-43D3-997D-8A34C269D30F}" type="slidenum">
              <a:rPr lang="en-US" altLang="ja-JP" smtClean="0"/>
              <a:pPr/>
              <a:t>11</a:t>
            </a:fld>
            <a:endParaRPr lang="en-US" altLang="ja-JP" dirty="0"/>
          </a:p>
        </p:txBody>
      </p:sp>
      <p:sp>
        <p:nvSpPr>
          <p:cNvPr id="4" name="テキスト プレースホルダー 3"/>
          <p:cNvSpPr>
            <a:spLocks noGrp="1"/>
          </p:cNvSpPr>
          <p:nvPr>
            <p:ph type="body" sz="quarter" idx="11"/>
          </p:nvPr>
        </p:nvSpPr>
        <p:spPr/>
        <p:txBody>
          <a:bodyPr/>
          <a:lstStyle/>
          <a:p>
            <a:r>
              <a:rPr kumimoji="1" lang="en-US" altLang="ja-JP" sz="3200" dirty="0" smtClean="0"/>
              <a:t>Pre-Requisite</a:t>
            </a:r>
          </a:p>
          <a:p>
            <a:pPr lvl="1"/>
            <a:r>
              <a:rPr lang="en-US" altLang="ja-JP" sz="2000" dirty="0" smtClean="0"/>
              <a:t> Browser :  Google Chrome</a:t>
            </a:r>
            <a:endParaRPr kumimoji="1" lang="en-US" altLang="ja-JP" sz="2000" dirty="0" smtClean="0"/>
          </a:p>
          <a:p>
            <a:pPr lvl="1"/>
            <a:r>
              <a:rPr lang="en-US" altLang="ja-JP" sz="2000" dirty="0" smtClean="0"/>
              <a:t> Proxy</a:t>
            </a:r>
            <a:r>
              <a:rPr lang="en-US" altLang="ja-JP" sz="2000" dirty="0"/>
              <a:t>: abroad.proxy.nic.fujitsu.com:8080</a:t>
            </a:r>
            <a:endParaRPr kumimoji="1" lang="en-US" altLang="ja-JP" sz="2000" dirty="0" smtClean="0"/>
          </a:p>
          <a:p>
            <a:r>
              <a:rPr lang="en-US" altLang="ja-JP" sz="3200" dirty="0" smtClean="0"/>
              <a:t>User Registration Instruction</a:t>
            </a:r>
          </a:p>
          <a:p>
            <a:pPr lvl="1"/>
            <a:r>
              <a:rPr lang="en-US" altLang="ja-JP" sz="2000" dirty="0"/>
              <a:t>http://</a:t>
            </a:r>
            <a:r>
              <a:rPr lang="en-US" altLang="ja-JP" sz="2000" dirty="0" smtClean="0"/>
              <a:t>common.pages.wadatsumi.dat.css.fujitsu.com/introduction/index.html </a:t>
            </a:r>
            <a:endParaRPr lang="en-US" altLang="ja-JP" sz="2000" dirty="0"/>
          </a:p>
          <a:p>
            <a:pPr lvl="1"/>
            <a:r>
              <a:rPr lang="en-US" altLang="ja-JP" sz="2000" dirty="0" smtClean="0"/>
              <a:t>http</a:t>
            </a:r>
            <a:r>
              <a:rPr lang="en-US" altLang="ja-JP" sz="2000" dirty="0"/>
              <a:t>://common.pages.wadatsumi.dat.css.fujitsu.com/introduction/index_en.html</a:t>
            </a:r>
            <a:endParaRPr lang="en-US" altLang="ja-JP" sz="2000" dirty="0" smtClean="0"/>
          </a:p>
          <a:p>
            <a:r>
              <a:rPr kumimoji="1" lang="en-US" altLang="ja-JP" sz="3200" dirty="0" smtClean="0"/>
              <a:t>URLs</a:t>
            </a:r>
          </a:p>
          <a:p>
            <a:pPr lvl="1"/>
            <a:r>
              <a:rPr lang="en-US" altLang="ja-JP" sz="1800" dirty="0" err="1"/>
              <a:t>GitLab</a:t>
            </a:r>
            <a:r>
              <a:rPr lang="en-US" altLang="ja-JP" sz="1800" dirty="0" smtClean="0"/>
              <a:t>:          http</a:t>
            </a:r>
            <a:r>
              <a:rPr lang="en-US" altLang="ja-JP" sz="1800" dirty="0"/>
              <a:t>://gitlab.wadatsumi.dat.css.fujitsu.com/</a:t>
            </a:r>
            <a:endParaRPr lang="en-US" altLang="ja-JP" sz="1800" dirty="0" smtClean="0"/>
          </a:p>
          <a:p>
            <a:pPr lvl="1"/>
            <a:r>
              <a:rPr kumimoji="1" lang="en-US" altLang="ja-JP" sz="1800" dirty="0" err="1" smtClean="0"/>
              <a:t>Mattermost</a:t>
            </a:r>
            <a:r>
              <a:rPr lang="en-US" altLang="ja-JP" sz="1800" dirty="0"/>
              <a:t>: http://mattermost.wadatsumi.dat.css.fujitsu.com/wadatsumi/</a:t>
            </a:r>
            <a:endParaRPr kumimoji="1" lang="en-US" altLang="ja-JP" sz="1800" dirty="0" smtClean="0"/>
          </a:p>
          <a:p>
            <a:pPr lvl="1"/>
            <a:r>
              <a:rPr lang="en-US" altLang="ja-JP" sz="1800" dirty="0"/>
              <a:t>Blog: </a:t>
            </a:r>
            <a:r>
              <a:rPr lang="en-US" altLang="ja-JP" sz="1800" dirty="0" smtClean="0"/>
              <a:t>            http</a:t>
            </a:r>
            <a:r>
              <a:rPr lang="en-US" altLang="ja-JP" sz="1800" dirty="0"/>
              <a:t>://blog.trial.dat.css.fujitsu.com/open.knowledge/list</a:t>
            </a:r>
            <a:endParaRPr kumimoji="1" lang="ja-JP" altLang="en-US" sz="1800" dirty="0"/>
          </a:p>
        </p:txBody>
      </p:sp>
    </p:spTree>
    <p:extLst>
      <p:ext uri="{BB962C8B-B14F-4D97-AF65-F5344CB8AC3E}">
        <p14:creationId xmlns:p14="http://schemas.microsoft.com/office/powerpoint/2010/main" val="318434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Training</a:t>
            </a:r>
            <a:r>
              <a:rPr lang="en-US" altLang="ja-JP" dirty="0"/>
              <a:t/>
            </a:r>
            <a:br>
              <a:rPr lang="en-US" altLang="ja-JP" dirty="0"/>
            </a:br>
            <a:r>
              <a:rPr lang="en-US" altLang="ja-JP" dirty="0"/>
              <a:t>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193621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a:t>
            </a:r>
            <a:r>
              <a:rPr lang="en-US" altLang="ja-JP" dirty="0" err="1"/>
              <a:t>DADock</a:t>
            </a:r>
            <a:r>
              <a:rPr lang="en-US" altLang="ja-JP" dirty="0"/>
              <a:t> Bootcamp for Developers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13</a:t>
            </a:fld>
            <a:endParaRPr lang="en-US" altLang="ja-JP" dirty="0"/>
          </a:p>
        </p:txBody>
      </p:sp>
      <p:sp>
        <p:nvSpPr>
          <p:cNvPr id="36" name="テキスト ボックス 35">
            <a:extLst>
              <a:ext uri="{FF2B5EF4-FFF2-40B4-BE49-F238E27FC236}">
                <a16:creationId xmlns:a16="http://schemas.microsoft.com/office/drawing/2014/main" xmlns="" id="{1F882247-613C-4186-B645-24E77B456C4F}"/>
              </a:ext>
            </a:extLst>
          </p:cNvPr>
          <p:cNvSpPr txBox="1"/>
          <p:nvPr/>
        </p:nvSpPr>
        <p:spPr>
          <a:xfrm>
            <a:off x="335668" y="789676"/>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Abstract</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a16="http://schemas.microsoft.com/office/drawing/2014/main" xmlns="" id="{51BF9551-0AD7-46DD-9705-6F6FA2CFA73D}"/>
              </a:ext>
            </a:extLst>
          </p:cNvPr>
          <p:cNvSpPr txBox="1"/>
          <p:nvPr/>
        </p:nvSpPr>
        <p:spPr>
          <a:xfrm>
            <a:off x="5265412" y="804654"/>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Pre-Requisite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テキスト ボックス 37">
            <a:extLst>
              <a:ext uri="{FF2B5EF4-FFF2-40B4-BE49-F238E27FC236}">
                <a16:creationId xmlns:a16="http://schemas.microsoft.com/office/drawing/2014/main" xmlns="" id="{DF18011D-1FE9-448B-A789-AAAB87434A84}"/>
              </a:ext>
            </a:extLst>
          </p:cNvPr>
          <p:cNvSpPr txBox="1"/>
          <p:nvPr/>
        </p:nvSpPr>
        <p:spPr>
          <a:xfrm>
            <a:off x="335668" y="2691218"/>
            <a:ext cx="7397086"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Position of this course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a16="http://schemas.microsoft.com/office/drawing/2014/main" xmlns="" id="{40ACA77A-5DD4-49CA-96CF-F1388E38A48C}"/>
              </a:ext>
            </a:extLst>
          </p:cNvPr>
          <p:cNvSpPr txBox="1"/>
          <p:nvPr/>
        </p:nvSpPr>
        <p:spPr>
          <a:xfrm>
            <a:off x="359795" y="1244789"/>
            <a:ext cx="3916907" cy="1384995"/>
          </a:xfrm>
          <a:prstGeom prst="rect">
            <a:avLst/>
          </a:prstGeom>
          <a:noFill/>
        </p:spPr>
        <p:txBody>
          <a:bodyPr wrap="square" rtlCol="0">
            <a:spAutoFit/>
          </a:bodyPr>
          <a:lstStyle/>
          <a:p>
            <a:pPr algn="l"/>
            <a:r>
              <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How to develop on </a:t>
            </a:r>
            <a:r>
              <a:rPr kumimoji="1" lang="en-US" altLang="ja-JP" b="1" dirty="0" err="1">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DADock</a:t>
            </a:r>
            <a:r>
              <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a:t>
            </a:r>
          </a:p>
          <a:p>
            <a:pPr algn="l"/>
            <a:r>
              <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INTRODUCTION</a:t>
            </a: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 for each CI/CD elements </a:t>
            </a:r>
            <a:br>
              <a:rPr kumimoji="1" lang="en-US" altLang="ja-JP" dirty="0">
                <a:latin typeface="Fujitsu Sans" panose="020B0404060202020204" pitchFamily="34" charset="0"/>
                <a:ea typeface="Meiryo UI" panose="020B0604030504040204" pitchFamily="50" charset="-128"/>
                <a:cs typeface="Meiryo UI" panose="020B0604030504040204" pitchFamily="50" charset="-128"/>
              </a:rPr>
            </a:b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  based on tools which is included in </a:t>
            </a:r>
            <a:r>
              <a:rPr kumimoji="1" lang="en-US" altLang="ja-JP" dirty="0" err="1">
                <a:latin typeface="Fujitsu Sans" panose="020B0404060202020204" pitchFamily="34" charset="0"/>
                <a:ea typeface="Meiryo UI" panose="020B0604030504040204" pitchFamily="50" charset="-128"/>
                <a:cs typeface="Meiryo UI" panose="020B0604030504040204" pitchFamily="50" charset="-128"/>
              </a:rPr>
              <a:t>DADock</a:t>
            </a: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a:t>
            </a:r>
          </a:p>
          <a:p>
            <a:pPr algn="l"/>
            <a:r>
              <a:rPr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DEVELOPERS</a:t>
            </a: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who are in charge of doing actual   </a:t>
            </a:r>
            <a:b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development such as programing/testing/</a:t>
            </a:r>
            <a:r>
              <a:rPr lang="en-US" altLang="ja-JP" dirty="0" err="1">
                <a:solidFill>
                  <a:schemeClr val="tx1"/>
                </a:solidFill>
                <a:latin typeface="Fujitsu Sans" panose="020B0404060202020204" pitchFamily="34" charset="0"/>
                <a:ea typeface="Meiryo UI" panose="020B0604030504040204" pitchFamily="50" charset="-128"/>
                <a:cs typeface="Meiryo UI" panose="020B0604030504040204" pitchFamily="50" charset="-128"/>
              </a:rPr>
              <a:t>etc</a:t>
            </a: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t>
            </a:r>
          </a:p>
          <a:p>
            <a:pPr algn="l"/>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Is the target of this training.</a:t>
            </a:r>
            <a:endParaRPr kumimoji="1"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graphicFrame>
        <p:nvGraphicFramePr>
          <p:cNvPr id="43" name="表 42">
            <a:extLst>
              <a:ext uri="{FF2B5EF4-FFF2-40B4-BE49-F238E27FC236}">
                <a16:creationId xmlns:a16="http://schemas.microsoft.com/office/drawing/2014/main" xmlns="" id="{16E9B1A1-69BB-4800-8E40-383AB3A965ED}"/>
              </a:ext>
            </a:extLst>
          </p:cNvPr>
          <p:cNvGraphicFramePr>
            <a:graphicFrameLocks noGrp="1"/>
          </p:cNvGraphicFramePr>
          <p:nvPr>
            <p:extLst>
              <p:ext uri="{D42A27DB-BD31-4B8C-83A1-F6EECF244321}">
                <p14:modId xmlns:p14="http://schemas.microsoft.com/office/powerpoint/2010/main" val="1357692663"/>
              </p:ext>
            </p:extLst>
          </p:nvPr>
        </p:nvGraphicFramePr>
        <p:xfrm>
          <a:off x="80749" y="3158398"/>
          <a:ext cx="9680471" cy="3429000"/>
        </p:xfrm>
        <a:graphic>
          <a:graphicData uri="http://schemas.openxmlformats.org/drawingml/2006/table">
            <a:tbl>
              <a:tblPr firstRow="1" bandRow="1">
                <a:tableStyleId>{5C22544A-7EE6-4342-B048-85BDC9FD1C3A}</a:tableStyleId>
              </a:tblPr>
              <a:tblGrid>
                <a:gridCol w="3057144">
                  <a:extLst>
                    <a:ext uri="{9D8B030D-6E8A-4147-A177-3AD203B41FA5}">
                      <a16:colId xmlns:a16="http://schemas.microsoft.com/office/drawing/2014/main" xmlns="" val="380162103"/>
                    </a:ext>
                  </a:extLst>
                </a:gridCol>
                <a:gridCol w="3192653">
                  <a:extLst>
                    <a:ext uri="{9D8B030D-6E8A-4147-A177-3AD203B41FA5}">
                      <a16:colId xmlns:a16="http://schemas.microsoft.com/office/drawing/2014/main" xmlns="" val="2939865352"/>
                    </a:ext>
                  </a:extLst>
                </a:gridCol>
                <a:gridCol w="2007235">
                  <a:extLst>
                    <a:ext uri="{9D8B030D-6E8A-4147-A177-3AD203B41FA5}">
                      <a16:colId xmlns:a16="http://schemas.microsoft.com/office/drawing/2014/main" xmlns="" val="4263190881"/>
                    </a:ext>
                  </a:extLst>
                </a:gridCol>
                <a:gridCol w="1423439">
                  <a:extLst>
                    <a:ext uri="{9D8B030D-6E8A-4147-A177-3AD203B41FA5}">
                      <a16:colId xmlns:a16="http://schemas.microsoft.com/office/drawing/2014/main" xmlns="" val="1434756262"/>
                    </a:ext>
                  </a:extLst>
                </a:gridCol>
              </a:tblGrid>
              <a:tr h="370840">
                <a:tc>
                  <a:txBody>
                    <a:bodyPr/>
                    <a:lstStyle/>
                    <a:p>
                      <a:r>
                        <a:rPr kumimoji="1" lang="en-US" altLang="ja-JP" sz="1600" dirty="0">
                          <a:latin typeface="Fujitsu Sans" panose="020B0404060202020204" pitchFamily="34" charset="0"/>
                        </a:rPr>
                        <a:t>Name</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Abstract</a:t>
                      </a:r>
                      <a:endParaRPr kumimoji="1" lang="ja-JP" altLang="en-US" sz="1600" dirty="0">
                        <a:latin typeface="Fujitsu Sans" panose="020B0404060202020204" pitchFamily="34" charset="0"/>
                      </a:endParaRPr>
                    </a:p>
                  </a:txBody>
                  <a:tcPr/>
                </a:tc>
                <a:tc>
                  <a:txBody>
                    <a:bodyPr/>
                    <a:lstStyle/>
                    <a:p>
                      <a:r>
                        <a:rPr kumimoji="1" lang="en-US" altLang="ja-JP" sz="1600" dirty="0" err="1">
                          <a:latin typeface="Fujitsu Sans" panose="020B0404060202020204" pitchFamily="34" charset="0"/>
                        </a:rPr>
                        <a:t>Tragets</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Remarks</a:t>
                      </a:r>
                      <a:endParaRPr kumimoji="1" lang="ja-JP" altLang="en-US" sz="1600" dirty="0">
                        <a:latin typeface="Fujitsu Sans" panose="020B0404060202020204" pitchFamily="34" charset="0"/>
                      </a:endParaRPr>
                    </a:p>
                  </a:txBody>
                  <a:tcPr/>
                </a:tc>
                <a:extLst>
                  <a:ext uri="{0D108BD9-81ED-4DB2-BD59-A6C34878D82A}">
                    <a16:rowId xmlns:a16="http://schemas.microsoft.com/office/drawing/2014/main" xmlns="" val="3346202393"/>
                  </a:ext>
                </a:extLst>
              </a:tr>
              <a:tr h="370840">
                <a:tc>
                  <a:txBody>
                    <a:bodyPr/>
                    <a:lstStyle/>
                    <a:p>
                      <a:r>
                        <a:rPr kumimoji="1" lang="en-US" altLang="ja-JP" sz="1600" dirty="0">
                          <a:latin typeface="Fujitsu Sans" panose="020B0404060202020204" pitchFamily="34" charset="0"/>
                        </a:rPr>
                        <a:t>CI Primer</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To learn about CI.</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All</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JP only</a:t>
                      </a:r>
                      <a:endParaRPr kumimoji="1" lang="ja-JP" altLang="en-US" sz="1600" dirty="0">
                        <a:latin typeface="Fujitsu Sans" panose="020B0404060202020204" pitchFamily="34" charset="0"/>
                      </a:endParaRPr>
                    </a:p>
                  </a:txBody>
                  <a:tcPr/>
                </a:tc>
                <a:extLst>
                  <a:ext uri="{0D108BD9-81ED-4DB2-BD59-A6C34878D82A}">
                    <a16:rowId xmlns:a16="http://schemas.microsoft.com/office/drawing/2014/main" xmlns="" val="2232986798"/>
                  </a:ext>
                </a:extLst>
              </a:tr>
              <a:tr h="370840">
                <a:tc>
                  <a:txBody>
                    <a:bodyPr/>
                    <a:lstStyle/>
                    <a:p>
                      <a:r>
                        <a:rPr kumimoji="1" lang="en-US" altLang="ja-JP" sz="1600" dirty="0" err="1">
                          <a:latin typeface="Fujitsu Sans" panose="020B0404060202020204" pitchFamily="34" charset="0"/>
                        </a:rPr>
                        <a:t>DADock</a:t>
                      </a:r>
                      <a:r>
                        <a:rPr kumimoji="1" lang="en-US" altLang="ja-JP" sz="1600" dirty="0">
                          <a:latin typeface="Fujitsu Sans" panose="020B0404060202020204" pitchFamily="34" charset="0"/>
                        </a:rPr>
                        <a:t> Primer</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To learn about </a:t>
                      </a:r>
                      <a:r>
                        <a:rPr kumimoji="1" lang="en-US" altLang="ja-JP" sz="1600" dirty="0" err="1">
                          <a:latin typeface="Fujitsu Sans" panose="020B0404060202020204" pitchFamily="34" charset="0"/>
                        </a:rPr>
                        <a:t>DADock</a:t>
                      </a:r>
                      <a:r>
                        <a:rPr kumimoji="1" lang="en-US" altLang="ja-JP" sz="1600" dirty="0">
                          <a:latin typeface="Fujitsu Sans" panose="020B0404060202020204" pitchFamily="34" charset="0"/>
                        </a:rPr>
                        <a:t> with Demos</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All</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JP only</a:t>
                      </a:r>
                      <a:endParaRPr kumimoji="1" lang="ja-JP" altLang="en-US" sz="1600" dirty="0">
                        <a:latin typeface="Fujitsu Sans" panose="020B0404060202020204" pitchFamily="34" charset="0"/>
                      </a:endParaRPr>
                    </a:p>
                  </a:txBody>
                  <a:tcPr/>
                </a:tc>
                <a:extLst>
                  <a:ext uri="{0D108BD9-81ED-4DB2-BD59-A6C34878D82A}">
                    <a16:rowId xmlns:a16="http://schemas.microsoft.com/office/drawing/2014/main" xmlns="" val="2536644162"/>
                  </a:ext>
                </a:extLst>
              </a:tr>
              <a:tr h="370840">
                <a:tc>
                  <a:txBody>
                    <a:bodyPr/>
                    <a:lstStyle/>
                    <a:p>
                      <a:r>
                        <a:rPr kumimoji="1" lang="en-US" altLang="ja-JP" sz="1600" dirty="0">
                          <a:latin typeface="Fujitsu Sans" panose="020B0404060202020204" pitchFamily="34" charset="0"/>
                        </a:rPr>
                        <a:t>CI/CD practice Guide</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Documents to learn </a:t>
                      </a:r>
                    </a:p>
                    <a:p>
                      <a:r>
                        <a:rPr kumimoji="1" lang="en-US" altLang="ja-JP" sz="1600" dirty="0">
                          <a:latin typeface="Fujitsu Sans" panose="020B0404060202020204" pitchFamily="34" charset="0"/>
                        </a:rPr>
                        <a:t>Practical know-how on CI/CD</a:t>
                      </a:r>
                      <a:endParaRPr kumimoji="1" lang="ja-JP" altLang="en-US" sz="1600" dirty="0">
                        <a:latin typeface="Fujitsu Sans" panose="020B0404060202020204" pitchFamily="34" charset="0"/>
                      </a:endParaRPr>
                    </a:p>
                  </a:txBody>
                  <a:tcPr/>
                </a:tc>
                <a:tc>
                  <a:txBody>
                    <a:bodyPr/>
                    <a:lstStyle/>
                    <a:p>
                      <a:r>
                        <a:rPr kumimoji="1" lang="en-US" altLang="ja-JP" sz="1600" b="1" dirty="0">
                          <a:latin typeface="Fujitsu Sans" panose="020B0404060202020204" pitchFamily="34" charset="0"/>
                        </a:rPr>
                        <a:t>Managers, Leaders</a:t>
                      </a:r>
                      <a:endParaRPr kumimoji="1" lang="ja-JP" altLang="en-US" sz="1600" b="1"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Creating</a:t>
                      </a:r>
                      <a:endParaRPr kumimoji="1" lang="ja-JP" altLang="en-US" sz="1600" dirty="0">
                        <a:latin typeface="Fujitsu Sans" panose="020B0404060202020204" pitchFamily="34" charset="0"/>
                      </a:endParaRPr>
                    </a:p>
                  </a:txBody>
                  <a:tcPr/>
                </a:tc>
                <a:extLst>
                  <a:ext uri="{0D108BD9-81ED-4DB2-BD59-A6C34878D82A}">
                    <a16:rowId xmlns:a16="http://schemas.microsoft.com/office/drawing/2014/main" xmlns="" val="246070893"/>
                  </a:ext>
                </a:extLst>
              </a:tr>
              <a:tr h="370840">
                <a:tc>
                  <a:txBody>
                    <a:bodyPr/>
                    <a:lstStyle/>
                    <a:p>
                      <a:r>
                        <a:rPr kumimoji="1" lang="en-US" altLang="ja-JP" sz="1600" dirty="0" err="1">
                          <a:latin typeface="Fujitsu Sans" panose="020B0404060202020204" pitchFamily="34" charset="0"/>
                        </a:rPr>
                        <a:t>DADock</a:t>
                      </a:r>
                      <a:r>
                        <a:rPr kumimoji="1" lang="en-US" altLang="ja-JP" sz="1600" dirty="0">
                          <a:latin typeface="Fujitsu Sans" panose="020B0404060202020204" pitchFamily="34" charset="0"/>
                        </a:rPr>
                        <a:t> </a:t>
                      </a:r>
                      <a:r>
                        <a:rPr kumimoji="1" lang="en-US" altLang="ja-JP" sz="1600" dirty="0" err="1">
                          <a:latin typeface="Fujitsu Sans" panose="020B0404060202020204" pitchFamily="34" charset="0"/>
                        </a:rPr>
                        <a:t>BootCamp</a:t>
                      </a:r>
                      <a:r>
                        <a:rPr kumimoji="1" lang="en-US" altLang="ja-JP" sz="1600" dirty="0">
                          <a:latin typeface="Fujitsu Sans" panose="020B0404060202020204" pitchFamily="34" charset="0"/>
                        </a:rPr>
                        <a:t> for Leaders</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To learn about merit, introducing</a:t>
                      </a:r>
                      <a:r>
                        <a:rPr kumimoji="1" lang="ja-JP" altLang="en-US" sz="1600" dirty="0">
                          <a:latin typeface="Fujitsu Sans" panose="020B0404060202020204" pitchFamily="34" charset="0"/>
                        </a:rPr>
                        <a:t> </a:t>
                      </a:r>
                      <a:r>
                        <a:rPr kumimoji="1" lang="en-US" altLang="ja-JP" sz="1600" dirty="0">
                          <a:latin typeface="Fujitsu Sans" panose="020B0404060202020204" pitchFamily="34" charset="0"/>
                        </a:rPr>
                        <a:t>methodologies of </a:t>
                      </a:r>
                      <a:r>
                        <a:rPr kumimoji="1" lang="en-US" altLang="ja-JP" sz="1600" dirty="0" err="1">
                          <a:latin typeface="Fujitsu Sans" panose="020B0404060202020204" pitchFamily="34" charset="0"/>
                        </a:rPr>
                        <a:t>DADock</a:t>
                      </a:r>
                      <a:r>
                        <a:rPr kumimoji="1" lang="en-US" altLang="ja-JP" sz="1600" dirty="0">
                          <a:latin typeface="Fujitsu Sans" panose="020B0404060202020204" pitchFamily="34" charset="0"/>
                        </a:rPr>
                        <a:t>, etc.</a:t>
                      </a:r>
                    </a:p>
                  </a:txBody>
                  <a:tcPr/>
                </a:tc>
                <a:tc>
                  <a:txBody>
                    <a:bodyPr/>
                    <a:lstStyle/>
                    <a:p>
                      <a:r>
                        <a:rPr kumimoji="1" lang="en-US" altLang="ja-JP" sz="1600" b="1" dirty="0">
                          <a:latin typeface="Fujitsu Sans" panose="020B0404060202020204" pitchFamily="34" charset="0"/>
                        </a:rPr>
                        <a:t>Leaders</a:t>
                      </a:r>
                      <a:r>
                        <a:rPr kumimoji="1" lang="en-US" altLang="ja-JP" sz="1600" dirty="0">
                          <a:latin typeface="Fujitsu Sans" panose="020B0404060202020204" pitchFamily="34" charset="0"/>
                        </a:rPr>
                        <a:t>, Developers</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Planning</a:t>
                      </a:r>
                      <a:endParaRPr kumimoji="1" lang="ja-JP" altLang="en-US" sz="1600" dirty="0">
                        <a:latin typeface="Fujitsu Sans" panose="020B0404060202020204" pitchFamily="34" charset="0"/>
                      </a:endParaRPr>
                    </a:p>
                  </a:txBody>
                  <a:tcPr/>
                </a:tc>
                <a:extLst>
                  <a:ext uri="{0D108BD9-81ED-4DB2-BD59-A6C34878D82A}">
                    <a16:rowId xmlns:a16="http://schemas.microsoft.com/office/drawing/2014/main" xmlns="" val="1754884507"/>
                  </a:ext>
                </a:extLst>
              </a:tr>
              <a:tr h="370840">
                <a:tc>
                  <a:txBody>
                    <a:bodyPr/>
                    <a:lstStyle/>
                    <a:p>
                      <a:r>
                        <a:rPr kumimoji="1" lang="en-US" altLang="ja-JP" sz="1600" dirty="0" err="1">
                          <a:latin typeface="Fujitsu Sans" panose="020B0404060202020204" pitchFamily="34" charset="0"/>
                        </a:rPr>
                        <a:t>DADock</a:t>
                      </a:r>
                      <a:r>
                        <a:rPr kumimoji="1" lang="en-US" altLang="ja-JP" sz="1600" dirty="0">
                          <a:latin typeface="Fujitsu Sans" panose="020B0404060202020204" pitchFamily="34" charset="0"/>
                        </a:rPr>
                        <a:t> </a:t>
                      </a:r>
                      <a:r>
                        <a:rPr kumimoji="1" lang="en-US" altLang="ja-JP" sz="1600" dirty="0" err="1">
                          <a:latin typeface="Fujitsu Sans" panose="020B0404060202020204" pitchFamily="34" charset="0"/>
                        </a:rPr>
                        <a:t>BootCamp</a:t>
                      </a:r>
                      <a:r>
                        <a:rPr kumimoji="1" lang="en-US" altLang="ja-JP" sz="1600" dirty="0">
                          <a:latin typeface="Fujitsu Sans" panose="020B0404060202020204" pitchFamily="34" charset="0"/>
                        </a:rPr>
                        <a:t> for Operators</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To learn about how to operate </a:t>
                      </a:r>
                      <a:r>
                        <a:rPr kumimoji="1" lang="en-US" altLang="ja-JP" sz="1600" dirty="0" err="1">
                          <a:latin typeface="Fujitsu Sans" panose="020B0404060202020204" pitchFamily="34" charset="0"/>
                        </a:rPr>
                        <a:t>DADock</a:t>
                      </a:r>
                      <a:r>
                        <a:rPr kumimoji="1" lang="en-US" altLang="ja-JP" sz="1600" dirty="0">
                          <a:latin typeface="Fujitsu Sans" panose="020B0404060202020204" pitchFamily="34" charset="0"/>
                        </a:rPr>
                        <a:t> server.</a:t>
                      </a:r>
                      <a:endParaRPr kumimoji="1" lang="ja-JP" altLang="en-US" sz="1600" dirty="0">
                        <a:latin typeface="Fujitsu Sans" panose="020B0404060202020204" pitchFamily="34" charset="0"/>
                      </a:endParaRPr>
                    </a:p>
                  </a:txBody>
                  <a:tcPr/>
                </a:tc>
                <a:tc>
                  <a:txBody>
                    <a:bodyPr/>
                    <a:lstStyle/>
                    <a:p>
                      <a:r>
                        <a:rPr kumimoji="1" lang="en-US" altLang="ja-JP" sz="1600" b="1" dirty="0">
                          <a:latin typeface="Fujitsu Sans" panose="020B0404060202020204" pitchFamily="34" charset="0"/>
                        </a:rPr>
                        <a:t>Operators</a:t>
                      </a:r>
                      <a:r>
                        <a:rPr kumimoji="1" lang="en-US" altLang="ja-JP" sz="1600" dirty="0">
                          <a:latin typeface="Fujitsu Sans" panose="020B0404060202020204" pitchFamily="34" charset="0"/>
                        </a:rPr>
                        <a:t> of </a:t>
                      </a:r>
                      <a:r>
                        <a:rPr kumimoji="1" lang="en-US" altLang="ja-JP" sz="1600" dirty="0" err="1">
                          <a:latin typeface="Fujitsu Sans" panose="020B0404060202020204" pitchFamily="34" charset="0"/>
                        </a:rPr>
                        <a:t>DADock</a:t>
                      </a:r>
                      <a:endParaRPr kumimoji="1" lang="ja-JP" altLang="en-US" sz="1600" dirty="0">
                        <a:latin typeface="Fujitsu Sans" panose="020B0404060202020204" pitchFamily="34" charset="0"/>
                      </a:endParaRPr>
                    </a:p>
                  </a:txBody>
                  <a:tcPr/>
                </a:tc>
                <a:tc>
                  <a:txBody>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1" lang="en-US" altLang="ja-JP" sz="1600" dirty="0">
                          <a:latin typeface="Fujitsu Sans" panose="020B0404060202020204" pitchFamily="34" charset="0"/>
                        </a:rPr>
                        <a:t>Planning</a:t>
                      </a:r>
                      <a:endParaRPr kumimoji="1" lang="ja-JP" altLang="en-US" sz="1600" dirty="0">
                        <a:latin typeface="Fujitsu Sans" panose="020B0404060202020204" pitchFamily="34" charset="0"/>
                      </a:endParaRPr>
                    </a:p>
                  </a:txBody>
                  <a:tcPr/>
                </a:tc>
                <a:extLst>
                  <a:ext uri="{0D108BD9-81ED-4DB2-BD59-A6C34878D82A}">
                    <a16:rowId xmlns:a16="http://schemas.microsoft.com/office/drawing/2014/main" xmlns="" val="895738007"/>
                  </a:ext>
                </a:extLst>
              </a:tr>
              <a:tr h="370840">
                <a:tc>
                  <a:txBody>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1" lang="en-US" altLang="ja-JP" sz="1600" dirty="0" err="1">
                          <a:latin typeface="Fujitsu Sans" panose="020B0404060202020204" pitchFamily="34" charset="0"/>
                        </a:rPr>
                        <a:t>DADock</a:t>
                      </a:r>
                      <a:r>
                        <a:rPr kumimoji="1" lang="en-US" altLang="ja-JP" sz="1600" dirty="0">
                          <a:latin typeface="Fujitsu Sans" panose="020B0404060202020204" pitchFamily="34" charset="0"/>
                        </a:rPr>
                        <a:t> </a:t>
                      </a:r>
                      <a:r>
                        <a:rPr kumimoji="1" lang="en-US" altLang="ja-JP" sz="1600" dirty="0" err="1">
                          <a:latin typeface="Fujitsu Sans" panose="020B0404060202020204" pitchFamily="34" charset="0"/>
                        </a:rPr>
                        <a:t>BootCamp</a:t>
                      </a:r>
                      <a:r>
                        <a:rPr kumimoji="1" lang="en-US" altLang="ja-JP" sz="1600" dirty="0">
                          <a:latin typeface="Fujitsu Sans" panose="020B0404060202020204" pitchFamily="34" charset="0"/>
                        </a:rPr>
                        <a:t> for Developers</a:t>
                      </a:r>
                      <a:endParaRPr kumimoji="1" lang="ja-JP" altLang="en-US" sz="1600" dirty="0">
                        <a:latin typeface="Fujitsu Sans" panose="020B0404060202020204" pitchFamily="34" charset="0"/>
                      </a:endParaRPr>
                    </a:p>
                  </a:txBody>
                  <a:tcPr/>
                </a:tc>
                <a:tc>
                  <a:txBody>
                    <a:bodyPr/>
                    <a:lstStyle/>
                    <a:p>
                      <a:r>
                        <a:rPr kumimoji="1" lang="en-US" altLang="ja-JP" sz="1600" dirty="0">
                          <a:latin typeface="Fujitsu Sans" panose="020B0404060202020204" pitchFamily="34" charset="0"/>
                        </a:rPr>
                        <a:t>To learn about how to develop applications on </a:t>
                      </a:r>
                      <a:r>
                        <a:rPr kumimoji="1" lang="en-US" altLang="ja-JP" sz="1600" dirty="0" err="1">
                          <a:latin typeface="Fujitsu Sans" panose="020B0404060202020204" pitchFamily="34" charset="0"/>
                        </a:rPr>
                        <a:t>DADock</a:t>
                      </a:r>
                      <a:endParaRPr kumimoji="1" lang="ja-JP" altLang="en-US" sz="1600" dirty="0">
                        <a:latin typeface="Fujitsu Sans" panose="020B0404060202020204" pitchFamily="34" charset="0"/>
                      </a:endParaRPr>
                    </a:p>
                  </a:txBody>
                  <a:tcPr/>
                </a:tc>
                <a:tc>
                  <a:txBody>
                    <a:bodyPr/>
                    <a:lstStyle/>
                    <a:p>
                      <a:r>
                        <a:rPr kumimoji="1" lang="en-US" altLang="ja-JP" sz="1600" b="1" dirty="0">
                          <a:latin typeface="Fujitsu Sans" panose="020B0404060202020204" pitchFamily="34" charset="0"/>
                        </a:rPr>
                        <a:t>Developers</a:t>
                      </a:r>
                      <a:r>
                        <a:rPr kumimoji="1" lang="en-US" altLang="ja-JP" sz="1600" dirty="0">
                          <a:latin typeface="Fujitsu Sans" panose="020B0404060202020204" pitchFamily="34" charset="0"/>
                        </a:rPr>
                        <a:t>, Leaders</a:t>
                      </a:r>
                      <a:endParaRPr kumimoji="1" lang="ja-JP" altLang="en-US" sz="1600" dirty="0">
                        <a:latin typeface="Fujitsu Sans" panose="020B0404060202020204" pitchFamily="34" charset="0"/>
                      </a:endParaRPr>
                    </a:p>
                  </a:txBody>
                  <a:tcPr/>
                </a:tc>
                <a:tc>
                  <a:txBody>
                    <a:bodyPr/>
                    <a:lstStyle/>
                    <a:p>
                      <a:r>
                        <a:rPr kumimoji="1" lang="en-US" altLang="ja-JP" sz="1600" b="1" dirty="0">
                          <a:solidFill>
                            <a:srgbClr val="FF0000"/>
                          </a:solidFill>
                          <a:latin typeface="Fujitsu Sans" panose="020B0404060202020204" pitchFamily="34" charset="0"/>
                        </a:rPr>
                        <a:t>This Course</a:t>
                      </a:r>
                      <a:endParaRPr kumimoji="1" lang="ja-JP" altLang="en-US" sz="1600" b="1" dirty="0">
                        <a:solidFill>
                          <a:srgbClr val="FF0000"/>
                        </a:solidFill>
                        <a:latin typeface="Fujitsu Sans" panose="020B0404060202020204" pitchFamily="34" charset="0"/>
                      </a:endParaRPr>
                    </a:p>
                  </a:txBody>
                  <a:tcPr/>
                </a:tc>
                <a:extLst>
                  <a:ext uri="{0D108BD9-81ED-4DB2-BD59-A6C34878D82A}">
                    <a16:rowId xmlns:a16="http://schemas.microsoft.com/office/drawing/2014/main" xmlns="" val="4037575710"/>
                  </a:ext>
                </a:extLst>
              </a:tr>
            </a:tbl>
          </a:graphicData>
        </a:graphic>
      </p:graphicFrame>
      <p:sp>
        <p:nvSpPr>
          <p:cNvPr id="44" name="テキスト ボックス 43">
            <a:extLst>
              <a:ext uri="{FF2B5EF4-FFF2-40B4-BE49-F238E27FC236}">
                <a16:creationId xmlns:a16="http://schemas.microsoft.com/office/drawing/2014/main" xmlns="" id="{9CD6D6C1-4187-4D5B-9F3F-C5DE5D0D9655}"/>
              </a:ext>
            </a:extLst>
          </p:cNvPr>
          <p:cNvSpPr txBox="1"/>
          <p:nvPr/>
        </p:nvSpPr>
        <p:spPr>
          <a:xfrm>
            <a:off x="5456481" y="1247775"/>
            <a:ext cx="3916907" cy="523220"/>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SE’s who has experiences on Programing/Testing in any language.</a:t>
            </a:r>
            <a:endParaRPr kumimoji="1"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5" name="正方形/長方形 44">
            <a:extLst>
              <a:ext uri="{FF2B5EF4-FFF2-40B4-BE49-F238E27FC236}">
                <a16:creationId xmlns:a16="http://schemas.microsoft.com/office/drawing/2014/main" xmlns="" id="{1B02D6D2-C228-4983-B067-520EC5553373}"/>
              </a:ext>
            </a:extLst>
          </p:cNvPr>
          <p:cNvSpPr/>
          <p:nvPr/>
        </p:nvSpPr>
        <p:spPr bwMode="gray">
          <a:xfrm>
            <a:off x="80749" y="5964072"/>
            <a:ext cx="9656459" cy="623326"/>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76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915008" cy="393700"/>
          </a:xfrm>
        </p:spPr>
        <p:txBody>
          <a:bodyPr/>
          <a:lstStyle/>
          <a:p>
            <a:r>
              <a:rPr lang="en-US" altLang="ja-JP" dirty="0"/>
              <a:t>Components of </a:t>
            </a:r>
            <a:r>
              <a:rPr lang="en-US" altLang="ja-JP" dirty="0" err="1"/>
              <a:t>DADock</a:t>
            </a:r>
            <a:r>
              <a:rPr lang="en-US" altLang="ja-JP" dirty="0"/>
              <a:t> Bootcamp for Developers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14</a:t>
            </a:fld>
            <a:endParaRPr lang="en-US" altLang="ja-JP" dirty="0"/>
          </a:p>
        </p:txBody>
      </p:sp>
      <p:sp>
        <p:nvSpPr>
          <p:cNvPr id="5" name="正方形/長方形 4">
            <a:extLst>
              <a:ext uri="{FF2B5EF4-FFF2-40B4-BE49-F238E27FC236}">
                <a16:creationId xmlns:a16="http://schemas.microsoft.com/office/drawing/2014/main" xmlns=""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xmlns=""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80" name="グループ化 79">
            <a:extLst>
              <a:ext uri="{FF2B5EF4-FFF2-40B4-BE49-F238E27FC236}">
                <a16:creationId xmlns:a16="http://schemas.microsoft.com/office/drawing/2014/main" xmlns="" id="{F7381A1A-3E62-49C8-A2D5-D38CEA56B804}"/>
              </a:ext>
            </a:extLst>
          </p:cNvPr>
          <p:cNvGrpSpPr/>
          <p:nvPr/>
        </p:nvGrpSpPr>
        <p:grpSpPr>
          <a:xfrm>
            <a:off x="156572" y="3429001"/>
            <a:ext cx="4565858" cy="673427"/>
            <a:chOff x="156572" y="2959865"/>
            <a:chExt cx="4565858" cy="673427"/>
          </a:xfrm>
        </p:grpSpPr>
        <p:sp>
          <p:nvSpPr>
            <p:cNvPr id="49" name="正方形/長方形 48">
              <a:extLst>
                <a:ext uri="{FF2B5EF4-FFF2-40B4-BE49-F238E27FC236}">
                  <a16:creationId xmlns:a16="http://schemas.microsoft.com/office/drawing/2014/main" xmlns=""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50" name="正方形/長方形 49">
              <a:extLst>
                <a:ext uri="{FF2B5EF4-FFF2-40B4-BE49-F238E27FC236}">
                  <a16:creationId xmlns:a16="http://schemas.microsoft.com/office/drawing/2014/main" xmlns=""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9" name="グループ化 78">
            <a:extLst>
              <a:ext uri="{FF2B5EF4-FFF2-40B4-BE49-F238E27FC236}">
                <a16:creationId xmlns:a16="http://schemas.microsoft.com/office/drawing/2014/main" xmlns="" id="{9B7D76A7-DECC-451E-A54B-9C52BFD56E75}"/>
              </a:ext>
            </a:extLst>
          </p:cNvPr>
          <p:cNvGrpSpPr/>
          <p:nvPr/>
        </p:nvGrpSpPr>
        <p:grpSpPr>
          <a:xfrm>
            <a:off x="156572" y="4551188"/>
            <a:ext cx="4565858" cy="673427"/>
            <a:chOff x="156572" y="3943215"/>
            <a:chExt cx="4565858" cy="673427"/>
          </a:xfrm>
        </p:grpSpPr>
        <p:sp>
          <p:nvSpPr>
            <p:cNvPr id="51" name="正方形/長方形 50">
              <a:extLst>
                <a:ext uri="{FF2B5EF4-FFF2-40B4-BE49-F238E27FC236}">
                  <a16:creationId xmlns:a16="http://schemas.microsoft.com/office/drawing/2014/main" xmlns=""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2" name="正方形/長方形 51">
              <a:extLst>
                <a:ext uri="{FF2B5EF4-FFF2-40B4-BE49-F238E27FC236}">
                  <a16:creationId xmlns:a16="http://schemas.microsoft.com/office/drawing/2014/main" xmlns=""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8" name="グループ化 77">
            <a:extLst>
              <a:ext uri="{FF2B5EF4-FFF2-40B4-BE49-F238E27FC236}">
                <a16:creationId xmlns:a16="http://schemas.microsoft.com/office/drawing/2014/main" xmlns="" id="{C97B2D6B-FAE8-4557-AA61-9C370D7DC84B}"/>
              </a:ext>
            </a:extLst>
          </p:cNvPr>
          <p:cNvGrpSpPr/>
          <p:nvPr/>
        </p:nvGrpSpPr>
        <p:grpSpPr>
          <a:xfrm>
            <a:off x="156572" y="5673373"/>
            <a:ext cx="4565858" cy="673427"/>
            <a:chOff x="156572" y="4827463"/>
            <a:chExt cx="4565858" cy="673427"/>
          </a:xfrm>
        </p:grpSpPr>
        <p:sp>
          <p:nvSpPr>
            <p:cNvPr id="53" name="正方形/長方形 52">
              <a:extLst>
                <a:ext uri="{FF2B5EF4-FFF2-40B4-BE49-F238E27FC236}">
                  <a16:creationId xmlns:a16="http://schemas.microsoft.com/office/drawing/2014/main" xmlns=""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54" name="正方形/長方形 53">
              <a:extLst>
                <a:ext uri="{FF2B5EF4-FFF2-40B4-BE49-F238E27FC236}">
                  <a16:creationId xmlns:a16="http://schemas.microsoft.com/office/drawing/2014/main" xmlns=""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7" name="グループ化 76">
            <a:extLst>
              <a:ext uri="{FF2B5EF4-FFF2-40B4-BE49-F238E27FC236}">
                <a16:creationId xmlns:a16="http://schemas.microsoft.com/office/drawing/2014/main" xmlns="" id="{60E8CD11-80DC-4526-9221-78385F7C62C1}"/>
              </a:ext>
            </a:extLst>
          </p:cNvPr>
          <p:cNvGrpSpPr/>
          <p:nvPr/>
        </p:nvGrpSpPr>
        <p:grpSpPr>
          <a:xfrm>
            <a:off x="5026602" y="1184627"/>
            <a:ext cx="4565858" cy="673427"/>
            <a:chOff x="5026602" y="1184627"/>
            <a:chExt cx="4565858" cy="673427"/>
          </a:xfrm>
        </p:grpSpPr>
        <p:sp>
          <p:nvSpPr>
            <p:cNvPr id="55" name="正方形/長方形 54">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56" name="正方形/長方形 55">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6" name="グループ化 75">
            <a:extLst>
              <a:ext uri="{FF2B5EF4-FFF2-40B4-BE49-F238E27FC236}">
                <a16:creationId xmlns:a16="http://schemas.microsoft.com/office/drawing/2014/main" xmlns="" id="{00A14C57-8DEC-429E-BC10-2DED0E4217E3}"/>
              </a:ext>
            </a:extLst>
          </p:cNvPr>
          <p:cNvGrpSpPr/>
          <p:nvPr/>
        </p:nvGrpSpPr>
        <p:grpSpPr>
          <a:xfrm>
            <a:off x="5026602" y="2306814"/>
            <a:ext cx="4565858" cy="673427"/>
            <a:chOff x="5026602" y="2067035"/>
            <a:chExt cx="4565858" cy="673427"/>
          </a:xfrm>
        </p:grpSpPr>
        <p:sp>
          <p:nvSpPr>
            <p:cNvPr id="65" name="正方形/長方形 64">
              <a:extLst>
                <a:ext uri="{FF2B5EF4-FFF2-40B4-BE49-F238E27FC236}">
                  <a16:creationId xmlns:a16="http://schemas.microsoft.com/office/drawing/2014/main" xmlns=""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66" name="正方形/長方形 65">
              <a:extLst>
                <a:ext uri="{FF2B5EF4-FFF2-40B4-BE49-F238E27FC236}">
                  <a16:creationId xmlns:a16="http://schemas.microsoft.com/office/drawing/2014/main" xmlns=""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5" name="グループ化 74">
            <a:extLst>
              <a:ext uri="{FF2B5EF4-FFF2-40B4-BE49-F238E27FC236}">
                <a16:creationId xmlns:a16="http://schemas.microsoft.com/office/drawing/2014/main" xmlns="" id="{4D3A6986-571F-4732-A40C-C2DCD08E98F1}"/>
              </a:ext>
            </a:extLst>
          </p:cNvPr>
          <p:cNvGrpSpPr/>
          <p:nvPr/>
        </p:nvGrpSpPr>
        <p:grpSpPr>
          <a:xfrm>
            <a:off x="5026602" y="3429001"/>
            <a:ext cx="4565858" cy="673427"/>
            <a:chOff x="5026602" y="2941722"/>
            <a:chExt cx="4565858" cy="673427"/>
          </a:xfrm>
        </p:grpSpPr>
        <p:sp>
          <p:nvSpPr>
            <p:cNvPr id="67" name="正方形/長方形 66">
              <a:extLst>
                <a:ext uri="{FF2B5EF4-FFF2-40B4-BE49-F238E27FC236}">
                  <a16:creationId xmlns:a16="http://schemas.microsoft.com/office/drawing/2014/main" xmlns=""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68" name="正方形/長方形 67">
              <a:extLst>
                <a:ext uri="{FF2B5EF4-FFF2-40B4-BE49-F238E27FC236}">
                  <a16:creationId xmlns:a16="http://schemas.microsoft.com/office/drawing/2014/main" xmlns=""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4" name="グループ化 73">
            <a:extLst>
              <a:ext uri="{FF2B5EF4-FFF2-40B4-BE49-F238E27FC236}">
                <a16:creationId xmlns:a16="http://schemas.microsoft.com/office/drawing/2014/main" xmlns="" id="{72331A47-53E7-40D8-A784-BE08244168FC}"/>
              </a:ext>
            </a:extLst>
          </p:cNvPr>
          <p:cNvGrpSpPr/>
          <p:nvPr/>
        </p:nvGrpSpPr>
        <p:grpSpPr>
          <a:xfrm>
            <a:off x="5026602" y="4551188"/>
            <a:ext cx="4565858" cy="673427"/>
            <a:chOff x="5026602" y="3804932"/>
            <a:chExt cx="4565858" cy="673427"/>
          </a:xfrm>
        </p:grpSpPr>
        <p:sp>
          <p:nvSpPr>
            <p:cNvPr id="69" name="正方形/長方形 68">
              <a:extLst>
                <a:ext uri="{FF2B5EF4-FFF2-40B4-BE49-F238E27FC236}">
                  <a16:creationId xmlns:a16="http://schemas.microsoft.com/office/drawing/2014/main" xmlns=""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70" name="正方形/長方形 69">
              <a:extLst>
                <a:ext uri="{FF2B5EF4-FFF2-40B4-BE49-F238E27FC236}">
                  <a16:creationId xmlns:a16="http://schemas.microsoft.com/office/drawing/2014/main" xmlns=""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3" name="グループ化 72">
            <a:extLst>
              <a:ext uri="{FF2B5EF4-FFF2-40B4-BE49-F238E27FC236}">
                <a16:creationId xmlns:a16="http://schemas.microsoft.com/office/drawing/2014/main" xmlns="" id="{1D68891B-167B-41B4-BFF4-2895720365DF}"/>
              </a:ext>
            </a:extLst>
          </p:cNvPr>
          <p:cNvGrpSpPr/>
          <p:nvPr/>
        </p:nvGrpSpPr>
        <p:grpSpPr>
          <a:xfrm>
            <a:off x="5026602" y="5673373"/>
            <a:ext cx="4565858" cy="673427"/>
            <a:chOff x="5026602" y="4792094"/>
            <a:chExt cx="4565858" cy="673427"/>
          </a:xfrm>
        </p:grpSpPr>
        <p:sp>
          <p:nvSpPr>
            <p:cNvPr id="71" name="正方形/長方形 70">
              <a:extLst>
                <a:ext uri="{FF2B5EF4-FFF2-40B4-BE49-F238E27FC236}">
                  <a16:creationId xmlns:a16="http://schemas.microsoft.com/office/drawing/2014/main" xmlns=""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72" name="正方形/長方形 71">
              <a:extLst>
                <a:ext uri="{FF2B5EF4-FFF2-40B4-BE49-F238E27FC236}">
                  <a16:creationId xmlns:a16="http://schemas.microsoft.com/office/drawing/2014/main" xmlns=""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33" name="正方形/長方形 32">
            <a:extLst>
              <a:ext uri="{FF2B5EF4-FFF2-40B4-BE49-F238E27FC236}">
                <a16:creationId xmlns:a16="http://schemas.microsoft.com/office/drawing/2014/main" xmlns="" id="{5684FDE2-2F18-43AC-A41A-8847CCD083CE}"/>
              </a:ext>
            </a:extLst>
          </p:cNvPr>
          <p:cNvSpPr/>
          <p:nvPr/>
        </p:nvSpPr>
        <p:spPr bwMode="gray">
          <a:xfrm>
            <a:off x="1026809" y="1951628"/>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a16="http://schemas.microsoft.com/office/drawing/2014/main" xmlns=""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a16="http://schemas.microsoft.com/office/drawing/2014/main" xmlns=""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a16="http://schemas.microsoft.com/office/drawing/2014/main" xmlns=""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a16="http://schemas.microsoft.com/office/drawing/2014/main" xmlns=""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a16="http://schemas.microsoft.com/office/drawing/2014/main" xmlns=""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a16="http://schemas.microsoft.com/office/drawing/2014/main" xmlns=""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189139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Long Excuse before starting…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smtClean="0"/>
              <a:t>PAGE    </a:t>
            </a:r>
            <a:fld id="{08DF107D-060D-43D3-997D-8A34C269D30F}" type="slidenum">
              <a:rPr lang="en-US" altLang="ja-JP" smtClean="0"/>
              <a:pPr/>
              <a:t>15</a:t>
            </a:fld>
            <a:endParaRPr lang="en-US" altLang="ja-JP" dirty="0"/>
          </a:p>
        </p:txBody>
      </p:sp>
      <p:sp>
        <p:nvSpPr>
          <p:cNvPr id="4" name="テキスト プレースホルダー 3"/>
          <p:cNvSpPr>
            <a:spLocks noGrp="1"/>
          </p:cNvSpPr>
          <p:nvPr>
            <p:ph type="body" sz="quarter" idx="11"/>
          </p:nvPr>
        </p:nvSpPr>
        <p:spPr/>
        <p:txBody>
          <a:bodyPr/>
          <a:lstStyle/>
          <a:p>
            <a:r>
              <a:rPr kumimoji="1" lang="en-US" altLang="ja-JP" sz="3200" dirty="0" smtClean="0"/>
              <a:t> It’s a quite long training…</a:t>
            </a:r>
          </a:p>
          <a:p>
            <a:pPr lvl="1"/>
            <a:r>
              <a:rPr lang="en-US" altLang="ja-JP" sz="3000" dirty="0"/>
              <a:t> </a:t>
            </a:r>
            <a:r>
              <a:rPr lang="en-US" altLang="ja-JP" sz="3000" dirty="0" smtClean="0"/>
              <a:t>So will take rests frequently</a:t>
            </a:r>
          </a:p>
          <a:p>
            <a:pPr lvl="1"/>
            <a:r>
              <a:rPr kumimoji="1" lang="en-US" altLang="ja-JP" sz="3000" dirty="0"/>
              <a:t> </a:t>
            </a:r>
            <a:r>
              <a:rPr kumimoji="1" lang="en-US" altLang="ja-JP" sz="3000" dirty="0" smtClean="0"/>
              <a:t>Let’s be casual, stop me anytime</a:t>
            </a:r>
          </a:p>
          <a:p>
            <a:r>
              <a:rPr lang="en-US" altLang="ja-JP" sz="3200" dirty="0"/>
              <a:t> </a:t>
            </a:r>
            <a:r>
              <a:rPr lang="en-US" altLang="ja-JP" sz="3200" dirty="0" smtClean="0"/>
              <a:t>The contents might not be perfect…</a:t>
            </a:r>
          </a:p>
          <a:p>
            <a:pPr lvl="1"/>
            <a:r>
              <a:rPr lang="en-US" altLang="ja-JP" sz="3000" dirty="0"/>
              <a:t> </a:t>
            </a:r>
            <a:r>
              <a:rPr lang="en-US" altLang="ja-JP" sz="3000" dirty="0" smtClean="0"/>
              <a:t>These materials will be continuously improved</a:t>
            </a:r>
            <a:br>
              <a:rPr lang="en-US" altLang="ja-JP" sz="3000" dirty="0" smtClean="0"/>
            </a:br>
            <a:r>
              <a:rPr lang="en-US" altLang="ja-JP" sz="3000" dirty="0" smtClean="0"/>
              <a:t>    on </a:t>
            </a:r>
            <a:r>
              <a:rPr lang="en-US" altLang="ja-JP" sz="3000" dirty="0" err="1" smtClean="0"/>
              <a:t>Wadatsumi</a:t>
            </a:r>
            <a:r>
              <a:rPr lang="en-US" altLang="ja-JP" sz="3000" dirty="0" smtClean="0"/>
              <a:t> Community</a:t>
            </a:r>
          </a:p>
          <a:p>
            <a:pPr lvl="1"/>
            <a:r>
              <a:rPr lang="en-US" altLang="ja-JP" sz="3000" dirty="0"/>
              <a:t> </a:t>
            </a:r>
            <a:r>
              <a:rPr lang="en-US" altLang="ja-JP" sz="3000" dirty="0" smtClean="0"/>
              <a:t>Please poll it after this course</a:t>
            </a:r>
          </a:p>
          <a:p>
            <a:r>
              <a:rPr lang="en-US" altLang="ja-JP" sz="3200" dirty="0" smtClean="0"/>
              <a:t>Let’s get started!!</a:t>
            </a:r>
          </a:p>
          <a:p>
            <a:endParaRPr kumimoji="1" lang="en-US" altLang="ja-JP" sz="3200" dirty="0" smtClean="0"/>
          </a:p>
          <a:p>
            <a:pPr marL="0" indent="0">
              <a:buNone/>
            </a:pPr>
            <a:r>
              <a:rPr kumimoji="1" lang="en-US" altLang="ja-JP" sz="3200" dirty="0" smtClean="0"/>
              <a:t> </a:t>
            </a:r>
          </a:p>
          <a:p>
            <a:endParaRPr kumimoji="1" lang="ja-JP" altLang="en-US" sz="3200" dirty="0"/>
          </a:p>
        </p:txBody>
      </p:sp>
    </p:spTree>
    <p:extLst>
      <p:ext uri="{BB962C8B-B14F-4D97-AF65-F5344CB8AC3E}">
        <p14:creationId xmlns:p14="http://schemas.microsoft.com/office/powerpoint/2010/main" val="3375781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 of </a:t>
            </a:r>
            <a:r>
              <a:rPr lang="en-US" altLang="ja-JP" dirty="0" err="1"/>
              <a:t>DADock</a:t>
            </a:r>
            <a:r>
              <a:rPr lang="en-US" altLang="ja-JP" dirty="0"/>
              <a:t> Bootcamp for Developers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16</a:t>
            </a:fld>
            <a:endParaRPr lang="en-US" altLang="ja-JP" dirty="0"/>
          </a:p>
        </p:txBody>
      </p:sp>
      <p:sp>
        <p:nvSpPr>
          <p:cNvPr id="82" name="正方形/長方形 81">
            <a:extLst>
              <a:ext uri="{FF2B5EF4-FFF2-40B4-BE49-F238E27FC236}">
                <a16:creationId xmlns:a16="http://schemas.microsoft.com/office/drawing/2014/main" xmlns="" id="{C47D1031-A291-4DAA-BF1C-BB9760003AB5}"/>
              </a:ext>
            </a:extLst>
          </p:cNvPr>
          <p:cNvSpPr/>
          <p:nvPr/>
        </p:nvSpPr>
        <p:spPr bwMode="gray">
          <a:xfrm>
            <a:off x="80750" y="1061905"/>
            <a:ext cx="4798650" cy="2199910"/>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xmlns="" id="{ABC2ADC3-A0DA-4723-A92C-B985EBFE630D}"/>
              </a:ext>
            </a:extLst>
          </p:cNvPr>
          <p:cNvSpPr/>
          <p:nvPr/>
        </p:nvSpPr>
        <p:spPr bwMode="gray">
          <a:xfrm>
            <a:off x="52175" y="758872"/>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Here!!</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a16="http://schemas.microsoft.com/office/drawing/2014/main" xmlns="" id="{F7381A1A-3E62-49C8-A2D5-D38CEA56B804}"/>
              </a:ext>
            </a:extLst>
          </p:cNvPr>
          <p:cNvGrpSpPr/>
          <p:nvPr/>
        </p:nvGrpSpPr>
        <p:grpSpPr>
          <a:xfrm>
            <a:off x="156572" y="3429001"/>
            <a:ext cx="4565858" cy="673427"/>
            <a:chOff x="156572" y="2959865"/>
            <a:chExt cx="4565858" cy="673427"/>
          </a:xfrm>
        </p:grpSpPr>
        <p:sp>
          <p:nvSpPr>
            <p:cNvPr id="45" name="正方形/長方形 44">
              <a:extLst>
                <a:ext uri="{FF2B5EF4-FFF2-40B4-BE49-F238E27FC236}">
                  <a16:creationId xmlns:a16="http://schemas.microsoft.com/office/drawing/2014/main" xmlns=""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a16="http://schemas.microsoft.com/office/drawing/2014/main" xmlns="" id="{9B7D76A7-DECC-451E-A54B-9C52BFD56E75}"/>
              </a:ext>
            </a:extLst>
          </p:cNvPr>
          <p:cNvGrpSpPr/>
          <p:nvPr/>
        </p:nvGrpSpPr>
        <p:grpSpPr>
          <a:xfrm>
            <a:off x="156572" y="4551188"/>
            <a:ext cx="4565858" cy="673427"/>
            <a:chOff x="156572" y="3943215"/>
            <a:chExt cx="4565858" cy="673427"/>
          </a:xfrm>
        </p:grpSpPr>
        <p:sp>
          <p:nvSpPr>
            <p:cNvPr id="57" name="正方形/長方形 56">
              <a:extLst>
                <a:ext uri="{FF2B5EF4-FFF2-40B4-BE49-F238E27FC236}">
                  <a16:creationId xmlns:a16="http://schemas.microsoft.com/office/drawing/2014/main" xmlns=""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xmlns=""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a16="http://schemas.microsoft.com/office/drawing/2014/main" xmlns="" id="{C97B2D6B-FAE8-4557-AA61-9C370D7DC84B}"/>
              </a:ext>
            </a:extLst>
          </p:cNvPr>
          <p:cNvGrpSpPr/>
          <p:nvPr/>
        </p:nvGrpSpPr>
        <p:grpSpPr>
          <a:xfrm>
            <a:off x="156572" y="5673373"/>
            <a:ext cx="4565858" cy="673427"/>
            <a:chOff x="156572" y="4827463"/>
            <a:chExt cx="4565858" cy="673427"/>
          </a:xfrm>
        </p:grpSpPr>
        <p:sp>
          <p:nvSpPr>
            <p:cNvPr id="60" name="正方形/長方形 59">
              <a:extLst>
                <a:ext uri="{FF2B5EF4-FFF2-40B4-BE49-F238E27FC236}">
                  <a16:creationId xmlns:a16="http://schemas.microsoft.com/office/drawing/2014/main" xmlns=""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a16="http://schemas.microsoft.com/office/drawing/2014/main" xmlns=""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a16="http://schemas.microsoft.com/office/drawing/2014/main" xmlns="" id="{60E8CD11-80DC-4526-9221-78385F7C62C1}"/>
              </a:ext>
            </a:extLst>
          </p:cNvPr>
          <p:cNvGrpSpPr/>
          <p:nvPr/>
        </p:nvGrpSpPr>
        <p:grpSpPr>
          <a:xfrm>
            <a:off x="5026602" y="1184627"/>
            <a:ext cx="4565858" cy="673427"/>
            <a:chOff x="5026602" y="1184627"/>
            <a:chExt cx="4565858" cy="673427"/>
          </a:xfrm>
        </p:grpSpPr>
        <p:sp>
          <p:nvSpPr>
            <p:cNvPr id="63" name="正方形/長方形 62">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a16="http://schemas.microsoft.com/office/drawing/2014/main" xmlns="" id="{00A14C57-8DEC-429E-BC10-2DED0E4217E3}"/>
              </a:ext>
            </a:extLst>
          </p:cNvPr>
          <p:cNvGrpSpPr/>
          <p:nvPr/>
        </p:nvGrpSpPr>
        <p:grpSpPr>
          <a:xfrm>
            <a:off x="5026602" y="2306814"/>
            <a:ext cx="4565858" cy="673427"/>
            <a:chOff x="5026602" y="2067035"/>
            <a:chExt cx="4565858" cy="673427"/>
          </a:xfrm>
        </p:grpSpPr>
        <p:sp>
          <p:nvSpPr>
            <p:cNvPr id="83" name="正方形/長方形 82">
              <a:extLst>
                <a:ext uri="{FF2B5EF4-FFF2-40B4-BE49-F238E27FC236}">
                  <a16:creationId xmlns:a16="http://schemas.microsoft.com/office/drawing/2014/main" xmlns=""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a16="http://schemas.microsoft.com/office/drawing/2014/main" xmlns=""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a16="http://schemas.microsoft.com/office/drawing/2014/main" xmlns="" id="{4D3A6986-571F-4732-A40C-C2DCD08E98F1}"/>
              </a:ext>
            </a:extLst>
          </p:cNvPr>
          <p:cNvGrpSpPr/>
          <p:nvPr/>
        </p:nvGrpSpPr>
        <p:grpSpPr>
          <a:xfrm>
            <a:off x="5026602" y="3429001"/>
            <a:ext cx="4565858" cy="673427"/>
            <a:chOff x="5026602" y="2941722"/>
            <a:chExt cx="4565858" cy="673427"/>
          </a:xfrm>
        </p:grpSpPr>
        <p:sp>
          <p:nvSpPr>
            <p:cNvPr id="97" name="正方形/長方形 96">
              <a:extLst>
                <a:ext uri="{FF2B5EF4-FFF2-40B4-BE49-F238E27FC236}">
                  <a16:creationId xmlns:a16="http://schemas.microsoft.com/office/drawing/2014/main" xmlns=""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a16="http://schemas.microsoft.com/office/drawing/2014/main" xmlns=""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a16="http://schemas.microsoft.com/office/drawing/2014/main" xmlns=""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a16="http://schemas.microsoft.com/office/drawing/2014/main" xmlns=""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a16="http://schemas.microsoft.com/office/drawing/2014/main" xmlns=""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a16="http://schemas.microsoft.com/office/drawing/2014/main" xmlns=""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a16="http://schemas.microsoft.com/office/drawing/2014/main" xmlns=""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a16="http://schemas.microsoft.com/office/drawing/2014/main" xmlns=""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5" name="正方形/長方形 104">
            <a:extLst>
              <a:ext uri="{FF2B5EF4-FFF2-40B4-BE49-F238E27FC236}">
                <a16:creationId xmlns:a16="http://schemas.microsoft.com/office/drawing/2014/main" xmlns="" id="{5684FDE2-2F18-43AC-A41A-8847CCD083CE}"/>
              </a:ext>
            </a:extLst>
          </p:cNvPr>
          <p:cNvSpPr/>
          <p:nvPr/>
        </p:nvSpPr>
        <p:spPr bwMode="gray">
          <a:xfrm>
            <a:off x="1026809" y="1951628"/>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106" name="正方形/長方形 105">
            <a:extLst>
              <a:ext uri="{FF2B5EF4-FFF2-40B4-BE49-F238E27FC236}">
                <a16:creationId xmlns:a16="http://schemas.microsoft.com/office/drawing/2014/main" xmlns=""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a16="http://schemas.microsoft.com/office/drawing/2014/main" xmlns=""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a16="http://schemas.microsoft.com/office/drawing/2014/main" xmlns=""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a16="http://schemas.microsoft.com/office/drawing/2014/main" xmlns=""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a16="http://schemas.microsoft.com/office/drawing/2014/main" xmlns=""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a16="http://schemas.microsoft.com/office/drawing/2014/main" xmlns=""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a16="http://schemas.microsoft.com/office/drawing/2014/main" xmlns=""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a16="http://schemas.microsoft.com/office/drawing/2014/main" xmlns=""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a16="http://schemas.microsoft.com/office/drawing/2014/main" xmlns=""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5640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Introduction Part Agenda</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17</a:t>
            </a:fld>
            <a:endParaRPr lang="en-US" altLang="ja-JP" dirty="0"/>
          </a:p>
        </p:txBody>
      </p:sp>
      <p:sp>
        <p:nvSpPr>
          <p:cNvPr id="34" name="テキスト ボックス 33">
            <a:extLst>
              <a:ext uri="{FF2B5EF4-FFF2-40B4-BE49-F238E27FC236}">
                <a16:creationId xmlns:a16="http://schemas.microsoft.com/office/drawing/2014/main" xmlns="" id="{BB09656B-958A-4AFD-9F25-79213744E826}"/>
              </a:ext>
            </a:extLst>
          </p:cNvPr>
          <p:cNvSpPr txBox="1"/>
          <p:nvPr/>
        </p:nvSpPr>
        <p:spPr>
          <a:xfrm>
            <a:off x="348344" y="934434"/>
            <a:ext cx="9388864" cy="3785652"/>
          </a:xfrm>
          <a:prstGeom prst="rect">
            <a:avLst/>
          </a:prstGeom>
          <a:noFill/>
        </p:spPr>
        <p:txBody>
          <a:bodyPr wrap="square" rtlCol="0">
            <a:spAutoFit/>
          </a:bodyPr>
          <a:lstStyle/>
          <a:p>
            <a:pPr marL="342900" indent="-342900" algn="l">
              <a:buFont typeface="+mj-lt"/>
              <a:buAutoNum type="arabicPeriod"/>
            </a:pPr>
            <a:r>
              <a:rPr lang="ja-JP" altLang="en-US"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a:latin typeface="Fujitsu Sans" panose="020B0404060202020204" pitchFamily="34" charset="0"/>
                <a:ea typeface="Meiryo UI" panose="020B0604030504040204" pitchFamily="50" charset="-128"/>
                <a:cs typeface="Meiryo UI" panose="020B0604030504040204" pitchFamily="50" charset="-128"/>
              </a:rPr>
              <a:t>Back Ground</a:t>
            </a:r>
            <a:endParaRPr lang="ja-JP" altLang="en-US" sz="4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48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a:latin typeface="Fujitsu Sans" panose="020B0404060202020204" pitchFamily="34" charset="0"/>
                <a:ea typeface="Meiryo UI" panose="020B0604030504040204" pitchFamily="50" charset="-128"/>
                <a:cs typeface="Meiryo UI" panose="020B0604030504040204" pitchFamily="50" charset="-128"/>
              </a:rPr>
              <a:t>Common</a:t>
            </a:r>
            <a:r>
              <a:rPr lang="ja-JP" altLang="en-US"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a:latin typeface="Fujitsu Sans" panose="020B0404060202020204" pitchFamily="34" charset="0"/>
                <a:ea typeface="Meiryo UI" panose="020B0604030504040204" pitchFamily="50" charset="-128"/>
                <a:cs typeface="Meiryo UI" panose="020B0604030504040204" pitchFamily="50" charset="-128"/>
              </a:rPr>
              <a:t>Part</a:t>
            </a:r>
            <a:endParaRPr lang="ja-JP" altLang="en-US" sz="4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4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48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48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48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48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4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05735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Background</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a:t>Situation surrounding </a:t>
            </a:r>
            <a:br>
              <a:rPr kumimoji="1" lang="en-US" altLang="ja-JP" dirty="0"/>
            </a:br>
            <a:r>
              <a:rPr kumimoji="1" lang="en-US" altLang="ja-JP" dirty="0"/>
              <a:t>our SI business</a:t>
            </a:r>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Common</a:t>
            </a: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Part</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99020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Sel</a:t>
            </a:r>
            <a:r>
              <a:rPr lang="en-US" altLang="ja-JP" dirty="0"/>
              <a:t>f</a:t>
            </a:r>
            <a:br>
              <a:rPr lang="en-US" altLang="ja-JP" dirty="0"/>
            </a:br>
            <a:r>
              <a:rPr lang="en-US" altLang="ja-JP" dirty="0"/>
              <a:t>Introduction</a:t>
            </a:r>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1123719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Need Rapid Release and Get earlier Feedback</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19</a:t>
            </a:fld>
            <a:endParaRPr lang="en-US" altLang="ja-JP" dirty="0"/>
          </a:p>
        </p:txBody>
      </p:sp>
      <p:sp>
        <p:nvSpPr>
          <p:cNvPr id="34" name="正方形/長方形 33">
            <a:extLst>
              <a:ext uri="{FF2B5EF4-FFF2-40B4-BE49-F238E27FC236}">
                <a16:creationId xmlns:a16="http://schemas.microsoft.com/office/drawing/2014/main" xmlns="" id="{88CF83DB-99CF-450B-A367-AFB6A1309CF0}"/>
              </a:ext>
            </a:extLst>
          </p:cNvPr>
          <p:cNvSpPr/>
          <p:nvPr/>
        </p:nvSpPr>
        <p:spPr bwMode="gray">
          <a:xfrm>
            <a:off x="170935" y="1050652"/>
            <a:ext cx="9446924" cy="72548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solidFill>
                  <a:schemeClr val="bg1"/>
                </a:solidFill>
                <a:latin typeface="Fujitsu Sans" panose="020B0404060202020204" pitchFamily="34" charset="0"/>
                <a:ea typeface="Meiryo UI" panose="020B0604030504040204" pitchFamily="50" charset="-128"/>
              </a:rPr>
              <a:t>Our Customers Situation</a:t>
            </a:r>
            <a:endParaRPr kumimoji="1"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a16="http://schemas.microsoft.com/office/drawing/2014/main" xmlns="" id="{2E957DB7-A2AB-4B1E-B100-48C48E9BC95A}"/>
              </a:ext>
            </a:extLst>
          </p:cNvPr>
          <p:cNvSpPr/>
          <p:nvPr/>
        </p:nvSpPr>
        <p:spPr bwMode="gray">
          <a:xfrm>
            <a:off x="170935" y="4267254"/>
            <a:ext cx="9446924" cy="72548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Need to shift toward </a:t>
            </a:r>
            <a:endParaRPr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a16="http://schemas.microsoft.com/office/drawing/2014/main" xmlns="" id="{DAF62B1F-852C-4E4D-B532-5833E5C9089E}"/>
              </a:ext>
            </a:extLst>
          </p:cNvPr>
          <p:cNvSpPr/>
          <p:nvPr/>
        </p:nvSpPr>
        <p:spPr bwMode="gray">
          <a:xfrm>
            <a:off x="170935" y="1968680"/>
            <a:ext cx="4524829" cy="2066396"/>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xmlns="" id="{92026ACE-24BC-4D5C-9175-0AACDE8C84FF}"/>
              </a:ext>
            </a:extLst>
          </p:cNvPr>
          <p:cNvSpPr/>
          <p:nvPr/>
        </p:nvSpPr>
        <p:spPr bwMode="gray">
          <a:xfrm>
            <a:off x="4833651" y="1968680"/>
            <a:ext cx="4784208" cy="2066396"/>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xmlns="" id="{9E32725B-8F23-4273-94B3-3C653642B4B1}"/>
              </a:ext>
            </a:extLst>
          </p:cNvPr>
          <p:cNvSpPr/>
          <p:nvPr/>
        </p:nvSpPr>
        <p:spPr bwMode="gray">
          <a:xfrm>
            <a:off x="308822" y="2171967"/>
            <a:ext cx="1436914" cy="165982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800" b="1" kern="0" dirty="0">
                <a:latin typeface="Fujitsu Sans" panose="020B0404060202020204" pitchFamily="34" charset="0"/>
                <a:ea typeface="Meiryo UI" panose="020B0604030504040204" pitchFamily="50" charset="-128"/>
              </a:rPr>
              <a:t>B2C</a:t>
            </a:r>
            <a:endParaRPr kumimoji="1" lang="ja-JP" altLang="en-US" sz="4800" b="1" kern="0" dirty="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D62683FE-C42F-4EBC-A136-A3A8AFD2D328}"/>
              </a:ext>
            </a:extLst>
          </p:cNvPr>
          <p:cNvSpPr/>
          <p:nvPr/>
        </p:nvSpPr>
        <p:spPr bwMode="gray">
          <a:xfrm>
            <a:off x="5007823" y="2171967"/>
            <a:ext cx="1436914" cy="165982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800" b="1" kern="0" dirty="0">
                <a:latin typeface="Fujitsu Sans" panose="020B0404060202020204" pitchFamily="34" charset="0"/>
                <a:ea typeface="Meiryo UI" panose="020B0604030504040204" pitchFamily="50" charset="-128"/>
              </a:rPr>
              <a:t>B2B</a:t>
            </a:r>
          </a:p>
          <a:p>
            <a:r>
              <a:rPr lang="en-US" altLang="ja-JP" sz="4800" b="1" kern="0" dirty="0" err="1">
                <a:latin typeface="Fujitsu Sans" panose="020B0404060202020204" pitchFamily="34" charset="0"/>
                <a:ea typeface="Meiryo UI" panose="020B0604030504040204" pitchFamily="50" charset="-128"/>
              </a:rPr>
              <a:t>inB</a:t>
            </a:r>
            <a:endParaRPr kumimoji="1" lang="ja-JP" altLang="en-US" sz="4800" b="1" kern="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a16="http://schemas.microsoft.com/office/drawing/2014/main" xmlns="" id="{661DDB51-7FBF-4E1A-9891-A30A5A57965B}"/>
              </a:ext>
            </a:extLst>
          </p:cNvPr>
          <p:cNvSpPr/>
          <p:nvPr/>
        </p:nvSpPr>
        <p:spPr bwMode="gray">
          <a:xfrm>
            <a:off x="1919907" y="2171967"/>
            <a:ext cx="2619829" cy="165982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800" kern="0" dirty="0">
                <a:latin typeface="Fujitsu Sans" panose="020B0404060202020204" pitchFamily="34" charset="0"/>
                <a:ea typeface="Meiryo UI" panose="020B0604030504040204" pitchFamily="50" charset="-128"/>
              </a:rPr>
              <a:t>- Unclear User Demand</a:t>
            </a:r>
          </a:p>
          <a:p>
            <a:pPr algn="l"/>
            <a:r>
              <a:rPr kumimoji="1" lang="en-US" altLang="ja-JP" sz="1800" kern="0" dirty="0">
                <a:latin typeface="Fujitsu Sans" panose="020B0404060202020204" pitchFamily="34" charset="0"/>
                <a:ea typeface="Meiryo UI" panose="020B0604030504040204" pitchFamily="50" charset="-128"/>
              </a:rPr>
              <a:t>- Various types of Users</a:t>
            </a:r>
          </a:p>
          <a:p>
            <a:pPr algn="l"/>
            <a:r>
              <a:rPr kumimoji="1" lang="en-US" altLang="ja-JP" sz="1800" kern="0" dirty="0">
                <a:latin typeface="Fujitsu Sans" panose="020B0404060202020204" pitchFamily="34" charset="0"/>
                <a:ea typeface="Meiryo UI" panose="020B0604030504040204" pitchFamily="50" charset="-128"/>
              </a:rPr>
              <a:t>- Trend is moving rapidly</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Various competitors</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(ventures)</a:t>
            </a:r>
            <a:endParaRPr kumimoji="1" lang="ja-JP" altLang="en-US" sz="1800"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a16="http://schemas.microsoft.com/office/drawing/2014/main" xmlns="" id="{327058FC-9192-4439-9D5F-F0FE32D3A3F2}"/>
              </a:ext>
            </a:extLst>
          </p:cNvPr>
          <p:cNvSpPr/>
          <p:nvPr/>
        </p:nvSpPr>
        <p:spPr bwMode="gray">
          <a:xfrm>
            <a:off x="6582624" y="2171967"/>
            <a:ext cx="2913743" cy="165982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r>
              <a:rPr lang="en-US" altLang="ja-JP" sz="1800" kern="0" dirty="0">
                <a:latin typeface="Fujitsu Sans" panose="020B0404060202020204" pitchFamily="34" charset="0"/>
                <a:ea typeface="Meiryo UI" panose="020B0604030504040204" pitchFamily="50" charset="-128"/>
              </a:rPr>
              <a:t>- Big and Complex system</a:t>
            </a:r>
          </a:p>
          <a:p>
            <a:pPr lvl="0" algn="l"/>
            <a:r>
              <a:rPr lang="en-US" altLang="ja-JP" sz="1800" kern="0" dirty="0">
                <a:latin typeface="Fujitsu Sans" panose="020B0404060202020204" pitchFamily="34" charset="0"/>
                <a:ea typeface="Meiryo UI" panose="020B0604030504040204" pitchFamily="50" charset="-128"/>
              </a:rPr>
              <a:t>   and business</a:t>
            </a:r>
          </a:p>
          <a:p>
            <a:pPr lvl="0" algn="l"/>
            <a:r>
              <a:rPr lang="en-US" altLang="ja-JP" sz="1800" kern="0" dirty="0">
                <a:latin typeface="Fujitsu Sans" panose="020B0404060202020204" pitchFamily="34" charset="0"/>
                <a:ea typeface="Meiryo UI" panose="020B0604030504040204" pitchFamily="50" charset="-128"/>
              </a:rPr>
              <a:t>- Hard to get clear demand</a:t>
            </a:r>
            <a:br>
              <a:rPr lang="en-US" altLang="ja-JP" sz="1800" kern="0" dirty="0">
                <a:latin typeface="Fujitsu Sans" panose="020B0404060202020204" pitchFamily="34" charset="0"/>
                <a:ea typeface="Meiryo UI" panose="020B0604030504040204" pitchFamily="50" charset="-128"/>
              </a:rPr>
            </a:br>
            <a:r>
              <a:rPr lang="en-US" altLang="ja-JP" sz="1800" kern="0" dirty="0">
                <a:latin typeface="Fujitsu Sans" panose="020B0404060202020204" pitchFamily="34" charset="0"/>
                <a:ea typeface="Meiryo UI" panose="020B0604030504040204" pitchFamily="50" charset="-128"/>
              </a:rPr>
              <a:t>   from business dept. </a:t>
            </a:r>
          </a:p>
          <a:p>
            <a:pPr lvl="0" algn="l"/>
            <a:r>
              <a:rPr lang="en-US" altLang="ja-JP" sz="1800" kern="0" dirty="0">
                <a:latin typeface="Fujitsu Sans" panose="020B0404060202020204" pitchFamily="34" charset="0"/>
                <a:ea typeface="Meiryo UI" panose="020B0604030504040204" pitchFamily="50" charset="-128"/>
              </a:rPr>
              <a:t>- Need to change rapidly</a:t>
            </a:r>
            <a:br>
              <a:rPr lang="en-US" altLang="ja-JP" sz="1800" kern="0" dirty="0">
                <a:latin typeface="Fujitsu Sans" panose="020B0404060202020204" pitchFamily="34" charset="0"/>
                <a:ea typeface="Meiryo UI" panose="020B0604030504040204" pitchFamily="50" charset="-128"/>
              </a:rPr>
            </a:br>
            <a:r>
              <a:rPr lang="en-US" altLang="ja-JP" sz="1800" kern="0" dirty="0">
                <a:latin typeface="Fujitsu Sans" panose="020B0404060202020204" pitchFamily="34" charset="0"/>
                <a:ea typeface="Meiryo UI" panose="020B0604030504040204" pitchFamily="50" charset="-128"/>
              </a:rPr>
              <a:t>  In accordance with env.</a:t>
            </a:r>
            <a:endParaRPr lang="ja-JP" altLang="en-US" sz="1800"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F247EA75-54C5-4071-A63D-32455B3BF21B}"/>
              </a:ext>
            </a:extLst>
          </p:cNvPr>
          <p:cNvSpPr/>
          <p:nvPr/>
        </p:nvSpPr>
        <p:spPr bwMode="gray">
          <a:xfrm>
            <a:off x="170935" y="5224921"/>
            <a:ext cx="9446924" cy="526909"/>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3200" kern="0" dirty="0">
                <a:latin typeface="Fujitsu Sans" panose="020B0404060202020204" pitchFamily="34" charset="0"/>
                <a:ea typeface="Meiryo UI" panose="020B0604030504040204" pitchFamily="50" charset="-128"/>
              </a:rPr>
              <a:t>Release rapidly with minimum viable functionalities</a:t>
            </a:r>
            <a:endParaRPr kumimoji="1" lang="ja-JP" altLang="en-US" sz="3200"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C8C89E22-B059-4920-BC5C-8047A4723E57}"/>
              </a:ext>
            </a:extLst>
          </p:cNvPr>
          <p:cNvSpPr/>
          <p:nvPr/>
        </p:nvSpPr>
        <p:spPr bwMode="gray">
          <a:xfrm>
            <a:off x="170935" y="5999280"/>
            <a:ext cx="9446924" cy="526909"/>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3200" kern="0" dirty="0">
                <a:latin typeface="Fujitsu Sans" panose="020B0404060202020204" pitchFamily="34" charset="0"/>
                <a:ea typeface="Meiryo UI" panose="020B0604030504040204" pitchFamily="50" charset="-128"/>
              </a:rPr>
              <a:t>Get feedbacks and CONTINUOUSLY improve</a:t>
            </a:r>
            <a:endParaRPr kumimoji="1" lang="ja-JP" altLang="en-US" sz="3200" kern="0" dirty="0">
              <a:latin typeface="Fujitsu Sans" panose="020B0404060202020204" pitchFamily="34" charset="0"/>
              <a:ea typeface="Meiryo UI" panose="020B0604030504040204" pitchFamily="50" charset="-128"/>
            </a:endParaRPr>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solidFill>
                  <a:schemeClr val="lt1"/>
                </a:solidFill>
                <a:latin typeface="Fujitsu Sans" panose="020B0404060202020204" pitchFamily="34" charset="0"/>
                <a:ea typeface="Roboto Black" panose="02000000000000000000" pitchFamily="2" charset="0"/>
                <a:cs typeface="Calibri" panose="020F0502020204030204" pitchFamily="34" charset="0"/>
              </a:rPr>
              <a:t>Background</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691665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Important things to do That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20</a:t>
            </a:fld>
            <a:endParaRPr lang="en-US" altLang="ja-JP" dirty="0"/>
          </a:p>
        </p:txBody>
      </p:sp>
      <p:sp>
        <p:nvSpPr>
          <p:cNvPr id="40" name="正方形/長方形 39">
            <a:extLst>
              <a:ext uri="{FF2B5EF4-FFF2-40B4-BE49-F238E27FC236}">
                <a16:creationId xmlns:a16="http://schemas.microsoft.com/office/drawing/2014/main" xmlns="" id="{661DDB51-7FBF-4E1A-9891-A30A5A57965B}"/>
              </a:ext>
            </a:extLst>
          </p:cNvPr>
          <p:cNvSpPr/>
          <p:nvPr/>
        </p:nvSpPr>
        <p:spPr bwMode="gray">
          <a:xfrm>
            <a:off x="170935" y="4221037"/>
            <a:ext cx="9446924" cy="114804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800" kern="0" dirty="0">
                <a:latin typeface="Fujitsu Sans" panose="020B0404060202020204" pitchFamily="34" charset="0"/>
                <a:ea typeface="Meiryo UI" panose="020B0604030504040204" pitchFamily="50" charset="-128"/>
              </a:rPr>
              <a:t>- To improve systems without breaking previous functionalities</a:t>
            </a:r>
          </a:p>
          <a:p>
            <a:pPr algn="l"/>
            <a:r>
              <a:rPr kumimoji="1" lang="en-US" altLang="ja-JP" sz="1800" kern="0" dirty="0">
                <a:latin typeface="Fujitsu Sans" panose="020B0404060202020204" pitchFamily="34" charset="0"/>
                <a:ea typeface="Meiryo UI" panose="020B0604030504040204" pitchFamily="50" charset="-128"/>
              </a:rPr>
              <a:t>- To make systems easily be refactored</a:t>
            </a:r>
            <a:endParaRPr kumimoji="1" lang="ja-JP" altLang="en-US" sz="1800" kern="0" dirty="0">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a16="http://schemas.microsoft.com/office/drawing/2014/main" xmlns="" id="{150844AD-4FE2-4A52-A4A3-AA78CAEC4A85}"/>
              </a:ext>
            </a:extLst>
          </p:cNvPr>
          <p:cNvSpPr/>
          <p:nvPr/>
        </p:nvSpPr>
        <p:spPr bwMode="gray">
          <a:xfrm>
            <a:off x="170935" y="2146282"/>
            <a:ext cx="9446924" cy="86295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800" kern="0" dirty="0">
                <a:latin typeface="Fujitsu Sans" panose="020B0404060202020204" pitchFamily="34" charset="0"/>
                <a:ea typeface="Meiryo UI" panose="020B0604030504040204" pitchFamily="50" charset="-128"/>
              </a:rPr>
              <a:t>- Keep developers away from routine works, related un-valuable tasks</a:t>
            </a:r>
          </a:p>
          <a:p>
            <a:pPr algn="l"/>
            <a:r>
              <a:rPr kumimoji="1" lang="en-US" altLang="ja-JP" sz="1800" kern="0" dirty="0">
                <a:latin typeface="Fujitsu Sans" panose="020B0404060202020204" pitchFamily="34" charset="0"/>
                <a:ea typeface="Meiryo UI" panose="020B0604030504040204" pitchFamily="50" charset="-128"/>
              </a:rPr>
              <a:t>- Let them focusing on the development “for core value”</a:t>
            </a:r>
          </a:p>
        </p:txBody>
      </p:sp>
      <p:sp>
        <p:nvSpPr>
          <p:cNvPr id="20" name="正方形/長方形 19">
            <a:extLst>
              <a:ext uri="{FF2B5EF4-FFF2-40B4-BE49-F238E27FC236}">
                <a16:creationId xmlns:a16="http://schemas.microsoft.com/office/drawing/2014/main" xmlns="" id="{9B8EAA3B-8777-43E7-9A7C-EB659CE4F72B}"/>
              </a:ext>
            </a:extLst>
          </p:cNvPr>
          <p:cNvSpPr/>
          <p:nvPr/>
        </p:nvSpPr>
        <p:spPr bwMode="gray">
          <a:xfrm>
            <a:off x="170935" y="1551361"/>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Focus on the Core Value Development</a:t>
            </a:r>
          </a:p>
        </p:txBody>
      </p:sp>
      <p:sp>
        <p:nvSpPr>
          <p:cNvPr id="21" name="正方形/長方形 20">
            <a:extLst>
              <a:ext uri="{FF2B5EF4-FFF2-40B4-BE49-F238E27FC236}">
                <a16:creationId xmlns:a16="http://schemas.microsoft.com/office/drawing/2014/main" xmlns="" id="{5558D30A-BEBF-4D0D-95AB-7911067863B4}"/>
              </a:ext>
            </a:extLst>
          </p:cNvPr>
          <p:cNvSpPr/>
          <p:nvPr/>
        </p:nvSpPr>
        <p:spPr bwMode="gray">
          <a:xfrm>
            <a:off x="170935" y="3604160"/>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System Enhancement, Refactoring w/o DEGRADE</a:t>
            </a:r>
          </a:p>
        </p:txBody>
      </p:sp>
      <p:sp>
        <p:nvSpPr>
          <p:cNvPr id="24" name="右矢印 10">
            <a:extLst>
              <a:ext uri="{FF2B5EF4-FFF2-40B4-BE49-F238E27FC236}">
                <a16:creationId xmlns:a16="http://schemas.microsoft.com/office/drawing/2014/main" xmlns="" id="{8FD302C1-FB54-4077-AB60-73A5FDAD6EDA}"/>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solidFill>
                  <a:schemeClr val="lt1"/>
                </a:solidFill>
                <a:latin typeface="Fujitsu Sans" panose="020B0404060202020204" pitchFamily="34" charset="0"/>
                <a:ea typeface="Roboto Black" panose="02000000000000000000" pitchFamily="2" charset="0"/>
                <a:cs typeface="Calibri" panose="020F0502020204030204" pitchFamily="34" charset="0"/>
              </a:rPr>
              <a:t>Background</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62569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Automation and Continuous is the Key Factor</a:t>
            </a:r>
            <a:endParaRPr kumimoji="1" lang="ja-JP" altLang="en-US"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21</a:t>
            </a:fld>
            <a:endParaRPr lang="en-US" altLang="ja-JP" dirty="0"/>
          </a:p>
        </p:txBody>
      </p:sp>
      <p:sp>
        <p:nvSpPr>
          <p:cNvPr id="14" name="右矢印 10">
            <a:extLst>
              <a:ext uri="{FF2B5EF4-FFF2-40B4-BE49-F238E27FC236}">
                <a16:creationId xmlns:a16="http://schemas.microsoft.com/office/drawing/2014/main" xmlns="" id="{9BCE862B-3015-4D5E-8D9E-C3273C78B499}"/>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solidFill>
                  <a:schemeClr val="lt1"/>
                </a:solidFill>
                <a:latin typeface="Fujitsu Sans" panose="020B0404060202020204" pitchFamily="34" charset="0"/>
                <a:ea typeface="Roboto Black" panose="02000000000000000000" pitchFamily="2" charset="0"/>
                <a:cs typeface="Calibri" panose="020F0502020204030204" pitchFamily="34" charset="0"/>
              </a:rPr>
              <a:t>Background</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15" name="正方形/長方形 14">
            <a:extLst>
              <a:ext uri="{FF2B5EF4-FFF2-40B4-BE49-F238E27FC236}">
                <a16:creationId xmlns:a16="http://schemas.microsoft.com/office/drawing/2014/main" xmlns="" id="{6FABA030-5051-4F58-9CCA-199DBDC17490}"/>
              </a:ext>
            </a:extLst>
          </p:cNvPr>
          <p:cNvSpPr/>
          <p:nvPr/>
        </p:nvSpPr>
        <p:spPr bwMode="gray">
          <a:xfrm>
            <a:off x="2802980" y="2309555"/>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Build</a:t>
            </a:r>
          </a:p>
        </p:txBody>
      </p:sp>
      <p:sp>
        <p:nvSpPr>
          <p:cNvPr id="16" name="正方形/長方形 15">
            <a:extLst>
              <a:ext uri="{FF2B5EF4-FFF2-40B4-BE49-F238E27FC236}">
                <a16:creationId xmlns:a16="http://schemas.microsoft.com/office/drawing/2014/main" xmlns="" id="{ADE6DC12-5A60-4968-8229-EF54187BD6A7}"/>
              </a:ext>
            </a:extLst>
          </p:cNvPr>
          <p:cNvSpPr/>
          <p:nvPr/>
        </p:nvSpPr>
        <p:spPr bwMode="gray">
          <a:xfrm>
            <a:off x="2802980" y="2826112"/>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Unit Test</a:t>
            </a:r>
          </a:p>
        </p:txBody>
      </p:sp>
      <p:sp>
        <p:nvSpPr>
          <p:cNvPr id="17" name="正方形/長方形 16">
            <a:extLst>
              <a:ext uri="{FF2B5EF4-FFF2-40B4-BE49-F238E27FC236}">
                <a16:creationId xmlns:a16="http://schemas.microsoft.com/office/drawing/2014/main" xmlns="" id="{7F8000B8-1964-4284-A15A-25BB008BD46F}"/>
              </a:ext>
            </a:extLst>
          </p:cNvPr>
          <p:cNvSpPr/>
          <p:nvPr/>
        </p:nvSpPr>
        <p:spPr bwMode="gray">
          <a:xfrm>
            <a:off x="2802980" y="3342669"/>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Deploy(Testing Env)</a:t>
            </a:r>
          </a:p>
        </p:txBody>
      </p:sp>
      <p:sp>
        <p:nvSpPr>
          <p:cNvPr id="18" name="正方形/長方形 17">
            <a:extLst>
              <a:ext uri="{FF2B5EF4-FFF2-40B4-BE49-F238E27FC236}">
                <a16:creationId xmlns:a16="http://schemas.microsoft.com/office/drawing/2014/main" xmlns="" id="{C1855E43-BE6D-42CB-A992-C13C8BA66263}"/>
              </a:ext>
            </a:extLst>
          </p:cNvPr>
          <p:cNvSpPr/>
          <p:nvPr/>
        </p:nvSpPr>
        <p:spPr bwMode="gray">
          <a:xfrm>
            <a:off x="2802980" y="3859226"/>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Integration</a:t>
            </a:r>
            <a:r>
              <a:rPr lang="ja-JP" altLang="en-US" sz="2400" b="1" kern="0" dirty="0">
                <a:solidFill>
                  <a:schemeClr val="bg1"/>
                </a:solidFill>
                <a:latin typeface="Fujitsu Sans" panose="020B0404060202020204" pitchFamily="34" charset="0"/>
                <a:ea typeface="Meiryo UI" panose="020B0604030504040204" pitchFamily="50" charset="-128"/>
              </a:rPr>
              <a:t> </a:t>
            </a:r>
            <a:r>
              <a:rPr lang="en-US" altLang="ja-JP" sz="2400" b="1" kern="0" dirty="0">
                <a:solidFill>
                  <a:schemeClr val="bg1"/>
                </a:solidFill>
                <a:latin typeface="Fujitsu Sans" panose="020B0404060202020204" pitchFamily="34" charset="0"/>
                <a:ea typeface="Meiryo UI" panose="020B0604030504040204" pitchFamily="50" charset="-128"/>
              </a:rPr>
              <a:t>Test</a:t>
            </a:r>
          </a:p>
        </p:txBody>
      </p:sp>
      <p:sp>
        <p:nvSpPr>
          <p:cNvPr id="19" name="正方形/長方形 18">
            <a:extLst>
              <a:ext uri="{FF2B5EF4-FFF2-40B4-BE49-F238E27FC236}">
                <a16:creationId xmlns:a16="http://schemas.microsoft.com/office/drawing/2014/main" xmlns="" id="{9E616C63-E6C0-426F-BCED-520C0C4ECF22}"/>
              </a:ext>
            </a:extLst>
          </p:cNvPr>
          <p:cNvSpPr/>
          <p:nvPr/>
        </p:nvSpPr>
        <p:spPr bwMode="gray">
          <a:xfrm>
            <a:off x="2802980" y="4375782"/>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Deploy(Staging Env)</a:t>
            </a:r>
          </a:p>
        </p:txBody>
      </p:sp>
      <p:sp>
        <p:nvSpPr>
          <p:cNvPr id="20" name="正方形/長方形 19">
            <a:extLst>
              <a:ext uri="{FF2B5EF4-FFF2-40B4-BE49-F238E27FC236}">
                <a16:creationId xmlns:a16="http://schemas.microsoft.com/office/drawing/2014/main" xmlns="" id="{992E9855-7D16-4240-9256-807409A23DFD}"/>
              </a:ext>
            </a:extLst>
          </p:cNvPr>
          <p:cNvSpPr/>
          <p:nvPr/>
        </p:nvSpPr>
        <p:spPr bwMode="gray">
          <a:xfrm>
            <a:off x="2802980" y="4892338"/>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err="1">
                <a:solidFill>
                  <a:schemeClr val="bg1"/>
                </a:solidFill>
                <a:latin typeface="Fujitsu Sans" panose="020B0404060202020204" pitchFamily="34" charset="0"/>
                <a:ea typeface="Meiryo UI" panose="020B0604030504040204" pitchFamily="50" charset="-128"/>
              </a:rPr>
              <a:t>UnFunctional</a:t>
            </a:r>
            <a:r>
              <a:rPr lang="ja-JP" altLang="en-US" sz="2400" b="1" kern="0" dirty="0">
                <a:solidFill>
                  <a:schemeClr val="bg1"/>
                </a:solidFill>
                <a:latin typeface="Fujitsu Sans" panose="020B0404060202020204" pitchFamily="34" charset="0"/>
                <a:ea typeface="Meiryo UI" panose="020B0604030504040204" pitchFamily="50" charset="-128"/>
              </a:rPr>
              <a:t> </a:t>
            </a:r>
            <a:r>
              <a:rPr lang="en-US" altLang="ja-JP" sz="2400" b="1" kern="0" dirty="0">
                <a:solidFill>
                  <a:schemeClr val="bg1"/>
                </a:solidFill>
                <a:latin typeface="Fujitsu Sans" panose="020B0404060202020204" pitchFamily="34" charset="0"/>
                <a:ea typeface="Meiryo UI" panose="020B0604030504040204" pitchFamily="50" charset="-128"/>
              </a:rPr>
              <a:t>Test</a:t>
            </a:r>
          </a:p>
        </p:txBody>
      </p:sp>
      <p:sp>
        <p:nvSpPr>
          <p:cNvPr id="21" name="正方形/長方形 20">
            <a:extLst>
              <a:ext uri="{FF2B5EF4-FFF2-40B4-BE49-F238E27FC236}">
                <a16:creationId xmlns:a16="http://schemas.microsoft.com/office/drawing/2014/main" xmlns="" id="{98C7494C-52D2-4F53-BA75-06A2C00C3BAA}"/>
              </a:ext>
            </a:extLst>
          </p:cNvPr>
          <p:cNvSpPr/>
          <p:nvPr/>
        </p:nvSpPr>
        <p:spPr bwMode="gray">
          <a:xfrm>
            <a:off x="2802980" y="5408894"/>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Deploy(Production Env)</a:t>
            </a:r>
          </a:p>
        </p:txBody>
      </p:sp>
      <p:sp>
        <p:nvSpPr>
          <p:cNvPr id="4" name="正方形/長方形 3">
            <a:extLst>
              <a:ext uri="{FF2B5EF4-FFF2-40B4-BE49-F238E27FC236}">
                <a16:creationId xmlns:a16="http://schemas.microsoft.com/office/drawing/2014/main" xmlns="" id="{E0098B71-4879-4C69-90E7-EFFDB45E4925}"/>
              </a:ext>
            </a:extLst>
          </p:cNvPr>
          <p:cNvSpPr/>
          <p:nvPr/>
        </p:nvSpPr>
        <p:spPr bwMode="gray">
          <a:xfrm>
            <a:off x="319315" y="2309555"/>
            <a:ext cx="2380343" cy="3983295"/>
          </a:xfrm>
          <a:prstGeom prst="rect">
            <a:avLst/>
          </a:prstGeom>
          <a:solidFill>
            <a:srgbClr val="FF000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3200" b="1" kern="0" dirty="0">
                <a:solidFill>
                  <a:schemeClr val="bg1"/>
                </a:solidFill>
                <a:latin typeface="Meiryo UI" panose="020B0604030504040204" pitchFamily="50" charset="-128"/>
                <a:ea typeface="Meiryo UI" panose="020B0604030504040204" pitchFamily="50" charset="-128"/>
              </a:rPr>
              <a:t>Automate</a:t>
            </a:r>
            <a:endParaRPr kumimoji="1" lang="ja-JP" altLang="en-US" sz="3200" b="1" kern="0" dirty="0">
              <a:solidFill>
                <a:schemeClr val="bg1"/>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xmlns="" id="{7B11AABE-83C5-4070-8283-A405E30B5EDB}"/>
              </a:ext>
            </a:extLst>
          </p:cNvPr>
          <p:cNvSpPr/>
          <p:nvPr/>
        </p:nvSpPr>
        <p:spPr bwMode="gray">
          <a:xfrm>
            <a:off x="2802980" y="1755927"/>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Coding</a:t>
            </a:r>
          </a:p>
        </p:txBody>
      </p:sp>
      <p:sp>
        <p:nvSpPr>
          <p:cNvPr id="25" name="正方形/長方形 24">
            <a:extLst>
              <a:ext uri="{FF2B5EF4-FFF2-40B4-BE49-F238E27FC236}">
                <a16:creationId xmlns:a16="http://schemas.microsoft.com/office/drawing/2014/main" xmlns="" id="{0643E82E-8BBA-4DDB-92E6-DBC7C5F052CB}"/>
              </a:ext>
            </a:extLst>
          </p:cNvPr>
          <p:cNvSpPr/>
          <p:nvPr/>
        </p:nvSpPr>
        <p:spPr bwMode="gray">
          <a:xfrm>
            <a:off x="2802980" y="1265671"/>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Design</a:t>
            </a:r>
          </a:p>
        </p:txBody>
      </p:sp>
      <p:sp>
        <p:nvSpPr>
          <p:cNvPr id="26" name="正方形/長方形 25">
            <a:extLst>
              <a:ext uri="{FF2B5EF4-FFF2-40B4-BE49-F238E27FC236}">
                <a16:creationId xmlns:a16="http://schemas.microsoft.com/office/drawing/2014/main" xmlns="" id="{2FD76722-27BE-4900-820A-FDC159EF20E2}"/>
              </a:ext>
            </a:extLst>
          </p:cNvPr>
          <p:cNvSpPr/>
          <p:nvPr/>
        </p:nvSpPr>
        <p:spPr bwMode="gray">
          <a:xfrm>
            <a:off x="2802980" y="5899150"/>
            <a:ext cx="4889591" cy="393700"/>
          </a:xfrm>
          <a:prstGeom prst="rect">
            <a:avLst/>
          </a:prstGeom>
          <a:solidFill>
            <a:schemeClr val="tx1">
              <a:lumMod val="75000"/>
              <a:lumOff val="25000"/>
            </a:schemeClr>
          </a:solidFill>
          <a:ln w="9525" cap="flat" cmpd="sng" algn="ctr">
            <a:solidFill>
              <a:schemeClr val="tx1">
                <a:lumMod val="95000"/>
                <a:lumOff val="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Operation</a:t>
            </a:r>
          </a:p>
        </p:txBody>
      </p:sp>
      <p:sp>
        <p:nvSpPr>
          <p:cNvPr id="7" name="フローチャート: 結合子 6">
            <a:extLst>
              <a:ext uri="{FF2B5EF4-FFF2-40B4-BE49-F238E27FC236}">
                <a16:creationId xmlns:a16="http://schemas.microsoft.com/office/drawing/2014/main" xmlns="" id="{54331EA3-2CE1-4874-B6F6-78B564079993}"/>
              </a:ext>
            </a:extLst>
          </p:cNvPr>
          <p:cNvSpPr/>
          <p:nvPr/>
        </p:nvSpPr>
        <p:spPr bwMode="gray">
          <a:xfrm>
            <a:off x="6328229" y="2729556"/>
            <a:ext cx="2975428" cy="2976482"/>
          </a:xfrm>
          <a:prstGeom prst="flowChartConnector">
            <a:avLst/>
          </a:prstGeom>
          <a:solidFill>
            <a:srgbClr val="FFFFFF">
              <a:alpha val="43922"/>
            </a:srgb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b="1" kern="0" dirty="0">
                <a:latin typeface="Fujitsu Sans" panose="020B0404060202020204" pitchFamily="34" charset="0"/>
                <a:ea typeface="Meiryo UI" panose="020B0604030504040204" pitchFamily="50" charset="-128"/>
              </a:rPr>
              <a:t>Repeat</a:t>
            </a:r>
          </a:p>
          <a:p>
            <a:r>
              <a:rPr lang="en-US" altLang="ja-JP" sz="2800" b="1" kern="0" dirty="0">
                <a:latin typeface="Fujitsu Sans" panose="020B0404060202020204" pitchFamily="34" charset="0"/>
                <a:ea typeface="Meiryo UI" panose="020B0604030504040204" pitchFamily="50" charset="-128"/>
              </a:rPr>
              <a:t>Continuously</a:t>
            </a:r>
            <a:endParaRPr kumimoji="1" lang="ja-JP" altLang="en-US" sz="2800" b="1" kern="0" dirty="0">
              <a:latin typeface="Fujitsu Sans" panose="020B0404060202020204" pitchFamily="34" charset="0"/>
              <a:ea typeface="Meiryo UI" panose="020B0604030504040204" pitchFamily="50" charset="-128"/>
            </a:endParaRPr>
          </a:p>
        </p:txBody>
      </p:sp>
      <p:sp>
        <p:nvSpPr>
          <p:cNvPr id="5" name="矢印: 環状 4">
            <a:extLst>
              <a:ext uri="{FF2B5EF4-FFF2-40B4-BE49-F238E27FC236}">
                <a16:creationId xmlns:a16="http://schemas.microsoft.com/office/drawing/2014/main" xmlns="" id="{4E3D9DD8-C0DE-4F83-A783-92933B62B5CB}"/>
              </a:ext>
            </a:extLst>
          </p:cNvPr>
          <p:cNvSpPr/>
          <p:nvPr/>
        </p:nvSpPr>
        <p:spPr bwMode="gray">
          <a:xfrm flipH="1">
            <a:off x="5349056" y="2023155"/>
            <a:ext cx="4687030" cy="4556094"/>
          </a:xfrm>
          <a:prstGeom prst="circularArrow">
            <a:avLst>
              <a:gd name="adj1" fmla="val 12234"/>
              <a:gd name="adj2" fmla="val 1018696"/>
              <a:gd name="adj3" fmla="val 8830097"/>
              <a:gd name="adj4" fmla="val 9829663"/>
              <a:gd name="adj5" fmla="val 17265"/>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1974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Challenges for Automation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22</a:t>
            </a:fld>
            <a:endParaRPr lang="en-US" altLang="ja-JP" dirty="0"/>
          </a:p>
        </p:txBody>
      </p:sp>
      <p:sp>
        <p:nvSpPr>
          <p:cNvPr id="9" name="右矢印 10">
            <a:extLst>
              <a:ext uri="{FF2B5EF4-FFF2-40B4-BE49-F238E27FC236}">
                <a16:creationId xmlns:a16="http://schemas.microsoft.com/office/drawing/2014/main" xmlns="" id="{7EF947CF-D5F9-4059-8BA7-E39F4FB3421D}"/>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solidFill>
                  <a:schemeClr val="lt1"/>
                </a:solidFill>
                <a:latin typeface="Fujitsu Sans" panose="020B0404060202020204" pitchFamily="34" charset="0"/>
                <a:ea typeface="Roboto Black" panose="02000000000000000000" pitchFamily="2" charset="0"/>
                <a:cs typeface="Calibri" panose="020F0502020204030204" pitchFamily="34" charset="0"/>
              </a:rPr>
              <a:t>Background</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10" name="正方形/長方形 9">
            <a:extLst>
              <a:ext uri="{FF2B5EF4-FFF2-40B4-BE49-F238E27FC236}">
                <a16:creationId xmlns:a16="http://schemas.microsoft.com/office/drawing/2014/main" xmlns="" id="{7ABFB7E1-3BFE-4A4D-9320-287E9AB4DAE2}"/>
              </a:ext>
            </a:extLst>
          </p:cNvPr>
          <p:cNvSpPr/>
          <p:nvPr/>
        </p:nvSpPr>
        <p:spPr bwMode="gray">
          <a:xfrm>
            <a:off x="457556" y="1220968"/>
            <a:ext cx="4332158"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Technology Variety</a:t>
            </a:r>
          </a:p>
        </p:txBody>
      </p:sp>
      <p:sp>
        <p:nvSpPr>
          <p:cNvPr id="16" name="正方形/長方形 15">
            <a:extLst>
              <a:ext uri="{FF2B5EF4-FFF2-40B4-BE49-F238E27FC236}">
                <a16:creationId xmlns:a16="http://schemas.microsoft.com/office/drawing/2014/main" xmlns="" id="{873BAA83-42AA-43D6-8756-1B7BE2FA1095}"/>
              </a:ext>
            </a:extLst>
          </p:cNvPr>
          <p:cNvSpPr/>
          <p:nvPr/>
        </p:nvSpPr>
        <p:spPr bwMode="gray">
          <a:xfrm>
            <a:off x="457556" y="3298371"/>
            <a:ext cx="8990890"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Creation/Maintenance for Automation assets</a:t>
            </a:r>
          </a:p>
        </p:txBody>
      </p:sp>
      <p:sp>
        <p:nvSpPr>
          <p:cNvPr id="17" name="正方形/長方形 16">
            <a:extLst>
              <a:ext uri="{FF2B5EF4-FFF2-40B4-BE49-F238E27FC236}">
                <a16:creationId xmlns:a16="http://schemas.microsoft.com/office/drawing/2014/main" xmlns="" id="{FDFF9CA0-B4BD-4A99-BD87-A0B1BC029DF2}"/>
              </a:ext>
            </a:extLst>
          </p:cNvPr>
          <p:cNvSpPr/>
          <p:nvPr/>
        </p:nvSpPr>
        <p:spPr bwMode="gray">
          <a:xfrm>
            <a:off x="5116288" y="1220968"/>
            <a:ext cx="4332158"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Technology Speed</a:t>
            </a:r>
          </a:p>
        </p:txBody>
      </p:sp>
      <p:sp>
        <p:nvSpPr>
          <p:cNvPr id="18" name="正方形/長方形 17">
            <a:extLst>
              <a:ext uri="{FF2B5EF4-FFF2-40B4-BE49-F238E27FC236}">
                <a16:creationId xmlns:a16="http://schemas.microsoft.com/office/drawing/2014/main" xmlns="" id="{31CA669A-0A2E-43F7-A82C-08A537E66478}"/>
              </a:ext>
            </a:extLst>
          </p:cNvPr>
          <p:cNvSpPr/>
          <p:nvPr/>
        </p:nvSpPr>
        <p:spPr bwMode="gray">
          <a:xfrm>
            <a:off x="463622" y="1837844"/>
            <a:ext cx="4326092" cy="1152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800" kern="0" dirty="0">
                <a:latin typeface="Fujitsu Sans" panose="020B0404060202020204" pitchFamily="34" charset="0"/>
                <a:ea typeface="Meiryo UI" panose="020B0604030504040204" pitchFamily="50" charset="-128"/>
              </a:rPr>
              <a:t>causes following costs</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Research, Choose, Configure, Integrate, </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Training members</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operate environment</a:t>
            </a:r>
          </a:p>
        </p:txBody>
      </p:sp>
      <p:sp>
        <p:nvSpPr>
          <p:cNvPr id="19" name="正方形/長方形 18">
            <a:extLst>
              <a:ext uri="{FF2B5EF4-FFF2-40B4-BE49-F238E27FC236}">
                <a16:creationId xmlns:a16="http://schemas.microsoft.com/office/drawing/2014/main" xmlns="" id="{7974C0F0-F175-4741-B828-28EF33C64822}"/>
              </a:ext>
            </a:extLst>
          </p:cNvPr>
          <p:cNvSpPr/>
          <p:nvPr/>
        </p:nvSpPr>
        <p:spPr bwMode="gray">
          <a:xfrm>
            <a:off x="5122354" y="1837844"/>
            <a:ext cx="4326092" cy="11520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800" kern="0" dirty="0">
                <a:latin typeface="Fujitsu Sans" panose="020B0404060202020204" pitchFamily="34" charset="0"/>
                <a:ea typeface="Meiryo UI" panose="020B0604030504040204" pitchFamily="50" charset="-128"/>
              </a:rPr>
              <a:t>causes following challenges</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a:t>
            </a:r>
            <a:r>
              <a:rPr lang="en-US" altLang="ja-JP" sz="1800" kern="0" dirty="0">
                <a:latin typeface="Fujitsu Sans" panose="020B0404060202020204" pitchFamily="34" charset="0"/>
                <a:ea typeface="Meiryo UI" panose="020B0604030504040204" pitchFamily="50" charset="-128"/>
              </a:rPr>
              <a:t>If update one tool , other tool break</a:t>
            </a:r>
            <a:br>
              <a:rPr lang="en-US" altLang="ja-JP" sz="1800" kern="0" dirty="0">
                <a:latin typeface="Fujitsu Sans" panose="020B0404060202020204" pitchFamily="34" charset="0"/>
                <a:ea typeface="Meiryo UI" panose="020B0604030504040204" pitchFamily="50" charset="-128"/>
              </a:rPr>
            </a:br>
            <a:r>
              <a:rPr lang="en-US" altLang="ja-JP" sz="1800" kern="0" dirty="0">
                <a:latin typeface="Fujitsu Sans" panose="020B0404060202020204" pitchFamily="34" charset="0"/>
                <a:ea typeface="Meiryo UI" panose="020B0604030504040204" pitchFamily="50" charset="-128"/>
              </a:rPr>
              <a:t>- Cannot follow entire updates</a:t>
            </a:r>
            <a:br>
              <a:rPr lang="en-US" altLang="ja-JP" sz="1800" kern="0" dirty="0">
                <a:latin typeface="Fujitsu Sans" panose="020B0404060202020204" pitchFamily="34" charset="0"/>
                <a:ea typeface="Meiryo UI" panose="020B0604030504040204" pitchFamily="50" charset="-128"/>
              </a:rPr>
            </a:br>
            <a:r>
              <a:rPr lang="en-US" altLang="ja-JP" sz="1800" kern="0" dirty="0">
                <a:latin typeface="Fujitsu Sans" panose="020B0404060202020204" pitchFamily="34" charset="0"/>
                <a:ea typeface="Meiryo UI" panose="020B0604030504040204" pitchFamily="50" charset="-128"/>
              </a:rPr>
              <a:t>- Cannot follow newer useful tools</a:t>
            </a:r>
            <a:endParaRPr kumimoji="1" lang="en-US" altLang="ja-JP"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a16="http://schemas.microsoft.com/office/drawing/2014/main" xmlns="" id="{78FB52F2-43CD-4DC2-9754-E553E3B9CB7F}"/>
              </a:ext>
            </a:extLst>
          </p:cNvPr>
          <p:cNvSpPr/>
          <p:nvPr/>
        </p:nvSpPr>
        <p:spPr bwMode="gray">
          <a:xfrm>
            <a:off x="457554" y="3874416"/>
            <a:ext cx="8984822" cy="90078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800" kern="0" dirty="0">
                <a:latin typeface="Fujitsu Sans" panose="020B0404060202020204" pitchFamily="34" charset="0"/>
                <a:ea typeface="Meiryo UI" panose="020B0604030504040204" pitchFamily="50" charset="-128"/>
              </a:rPr>
              <a:t>It’s not easy to create automation assets like testing script, deploy script etc.</a:t>
            </a:r>
          </a:p>
          <a:p>
            <a:pPr algn="l"/>
            <a:r>
              <a:rPr lang="en-US" altLang="ja-JP" sz="1800" kern="0" dirty="0">
                <a:latin typeface="Fujitsu Sans" panose="020B0404060202020204" pitchFamily="34" charset="0"/>
                <a:ea typeface="Meiryo UI" panose="020B0604030504040204" pitchFamily="50" charset="-128"/>
              </a:rPr>
              <a:t>And it’s also hard to maintenance and keep them ALIVE, after creation.</a:t>
            </a:r>
            <a:endParaRPr kumimoji="1" lang="en-US" altLang="ja-JP" sz="1800" kern="0" dirty="0">
              <a:latin typeface="Fujitsu Sans" panose="020B0404060202020204" pitchFamily="34" charset="0"/>
              <a:ea typeface="Meiryo UI" panose="020B0604030504040204" pitchFamily="50" charset="-128"/>
            </a:endParaRPr>
          </a:p>
        </p:txBody>
      </p:sp>
      <p:sp>
        <p:nvSpPr>
          <p:cNvPr id="21" name="正方形/長方形 20">
            <a:extLst>
              <a:ext uri="{FF2B5EF4-FFF2-40B4-BE49-F238E27FC236}">
                <a16:creationId xmlns:a16="http://schemas.microsoft.com/office/drawing/2014/main" xmlns="" id="{49F2F369-1674-478B-B159-F17F90CC8688}"/>
              </a:ext>
            </a:extLst>
          </p:cNvPr>
          <p:cNvSpPr/>
          <p:nvPr/>
        </p:nvSpPr>
        <p:spPr bwMode="gray">
          <a:xfrm>
            <a:off x="457556" y="5723517"/>
            <a:ext cx="8990890"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Providing </a:t>
            </a:r>
            <a:r>
              <a:rPr lang="en-US" altLang="ja-JP" sz="3200" b="1" kern="0" dirty="0" err="1">
                <a:solidFill>
                  <a:schemeClr val="bg1"/>
                </a:solidFill>
                <a:latin typeface="Fujitsu Sans" panose="020B0404060202020204" pitchFamily="34" charset="0"/>
                <a:ea typeface="Meiryo UI" panose="020B0604030504040204" pitchFamily="50" charset="-128"/>
              </a:rPr>
              <a:t>DADock</a:t>
            </a:r>
            <a:r>
              <a:rPr lang="en-US" altLang="ja-JP" sz="3200" b="1" kern="0" dirty="0">
                <a:solidFill>
                  <a:schemeClr val="bg1"/>
                </a:solidFill>
                <a:latin typeface="Fujitsu Sans" panose="020B0404060202020204" pitchFamily="34" charset="0"/>
                <a:ea typeface="Meiryo UI" panose="020B0604030504040204" pitchFamily="50" charset="-128"/>
              </a:rPr>
              <a:t> and various Guides</a:t>
            </a:r>
          </a:p>
        </p:txBody>
      </p:sp>
      <p:sp>
        <p:nvSpPr>
          <p:cNvPr id="4" name="フローチャート: 組合せ 3">
            <a:extLst>
              <a:ext uri="{FF2B5EF4-FFF2-40B4-BE49-F238E27FC236}">
                <a16:creationId xmlns:a16="http://schemas.microsoft.com/office/drawing/2014/main" xmlns="" id="{46F03E3F-DEB2-4C7D-9F23-DEB428EE05C7}"/>
              </a:ext>
            </a:extLst>
          </p:cNvPr>
          <p:cNvSpPr/>
          <p:nvPr/>
        </p:nvSpPr>
        <p:spPr bwMode="gray">
          <a:xfrm>
            <a:off x="3854136" y="4944242"/>
            <a:ext cx="2191657" cy="610526"/>
          </a:xfrm>
          <a:prstGeom prst="flowChartMerge">
            <a:avLst/>
          </a:prstGeom>
          <a:solidFill>
            <a:srgbClr val="C0000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smtClean="0">
                <a:latin typeface="Meiryo UI" panose="020B0604030504040204" pitchFamily="50" charset="-128"/>
                <a:ea typeface="Meiryo UI" panose="020B0604030504040204" pitchFamily="50" charset="-128"/>
              </a:rPr>
              <a:t/>
            </a:r>
            <a:br>
              <a:rPr kumimoji="1" lang="en-US" altLang="ja-JP" sz="1600" b="1" kern="0" dirty="0" smtClean="0">
                <a:latin typeface="Meiryo UI" panose="020B0604030504040204" pitchFamily="50" charset="-128"/>
                <a:ea typeface="Meiryo UI" panose="020B0604030504040204" pitchFamily="50" charset="-128"/>
              </a:rPr>
            </a:br>
            <a:r>
              <a:rPr kumimoji="1" lang="en-US" altLang="ja-JP" sz="1600" b="1" kern="0" dirty="0" smtClean="0">
                <a:latin typeface="Meiryo UI" panose="020B0604030504040204" pitchFamily="50" charset="-128"/>
                <a:ea typeface="Meiryo UI" panose="020B0604030504040204" pitchFamily="50" charset="-128"/>
              </a:rPr>
              <a:t>In </a:t>
            </a:r>
            <a:r>
              <a:rPr kumimoji="1" lang="en-US" altLang="ja-JP" sz="1600" b="1" kern="0" dirty="0">
                <a:latin typeface="Meiryo UI" panose="020B0604030504040204" pitchFamily="50" charset="-128"/>
                <a:ea typeface="Meiryo UI" panose="020B0604030504040204" pitchFamily="50" charset="-128"/>
              </a:rPr>
              <a:t>order to </a:t>
            </a:r>
            <a:br>
              <a:rPr kumimoji="1" lang="en-US" altLang="ja-JP" sz="1600" b="1" kern="0" dirty="0">
                <a:latin typeface="Meiryo UI" panose="020B0604030504040204" pitchFamily="50" charset="-128"/>
                <a:ea typeface="Meiryo UI" panose="020B0604030504040204" pitchFamily="50" charset="-128"/>
              </a:rPr>
            </a:br>
            <a:r>
              <a:rPr kumimoji="1" lang="en-US" altLang="ja-JP" sz="1600" b="1" kern="0" dirty="0">
                <a:latin typeface="Meiryo UI" panose="020B0604030504040204" pitchFamily="50" charset="-128"/>
                <a:ea typeface="Meiryo UI" panose="020B0604030504040204" pitchFamily="50" charset="-128"/>
              </a:rPr>
              <a:t>solve/make it easier</a:t>
            </a:r>
            <a:endParaRPr kumimoji="1" lang="ja-JP" altLang="en-US" sz="1600" b="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7480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54489"/>
            <a:ext cx="4600575" cy="1536699"/>
          </a:xfrm>
        </p:spPr>
        <p:txBody>
          <a:bodyPr/>
          <a:lstStyle/>
          <a:p>
            <a:r>
              <a:rPr kumimoji="1" lang="en-US" altLang="ja-JP" dirty="0" err="1"/>
              <a:t>DADock</a:t>
            </a:r>
            <a:r>
              <a:rPr kumimoji="1" lang="en-US" altLang="ja-JP" dirty="0"/>
              <a:t/>
            </a:r>
            <a:br>
              <a:rPr kumimoji="1" lang="en-US" altLang="ja-JP" dirty="0"/>
            </a:br>
            <a:r>
              <a:rPr kumimoji="1" lang="en-US" altLang="ja-JP" dirty="0"/>
              <a:t>Introduction</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a:t>What’s </a:t>
            </a:r>
            <a:r>
              <a:rPr kumimoji="1" lang="en-US" altLang="ja-JP" dirty="0" err="1"/>
              <a:t>DADock</a:t>
            </a:r>
            <a:r>
              <a:rPr kumimoji="1" lang="en-US" altLang="ja-JP" dirty="0"/>
              <a:t>?</a:t>
            </a:r>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410075"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99525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What’s </a:t>
            </a:r>
            <a:r>
              <a:rPr lang="en-US" altLang="ja-JP" dirty="0" err="1"/>
              <a:t>DADock</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24</a:t>
            </a:fld>
            <a:endParaRPr lang="en-US" altLang="ja-JP" dirty="0"/>
          </a:p>
        </p:txBody>
      </p:sp>
      <p:sp>
        <p:nvSpPr>
          <p:cNvPr id="5" name="コンテンツ プレースホルダー 2"/>
          <p:cNvSpPr txBox="1">
            <a:spLocks/>
          </p:cNvSpPr>
          <p:nvPr/>
        </p:nvSpPr>
        <p:spPr>
          <a:xfrm>
            <a:off x="320675" y="1086691"/>
            <a:ext cx="9259888" cy="5308600"/>
          </a:xfrm>
          <a:prstGeom prst="rect">
            <a:avLst/>
          </a:prstGeom>
        </p:spPr>
        <p:txBody>
          <a:bodyPr/>
          <a:lst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altLang="ja-JP" sz="2000" b="1" kern="0" dirty="0" smtClean="0">
                <a:latin typeface="Fujitsu Sans" panose="020B0404060202020204" pitchFamily="34" charset="0"/>
              </a:rPr>
              <a:t>Features of the </a:t>
            </a:r>
            <a:r>
              <a:rPr lang="en-US" altLang="ja-JP" sz="2000" b="1" kern="0" dirty="0" err="1" smtClean="0">
                <a:latin typeface="Fujitsu Sans" panose="020B0404060202020204" pitchFamily="34" charset="0"/>
              </a:rPr>
              <a:t>DADock</a:t>
            </a:r>
            <a:endParaRPr lang="en-US" altLang="ja-JP" sz="2000" b="1" kern="0" dirty="0" smtClean="0">
              <a:latin typeface="Fujitsu Sans" panose="020B0404060202020204" pitchFamily="34" charset="0"/>
            </a:endParaRPr>
          </a:p>
          <a:p>
            <a:pPr lvl="1"/>
            <a:r>
              <a:rPr lang="en-US" altLang="ja-JP" sz="1400" kern="0" dirty="0" smtClean="0">
                <a:latin typeface="Fujitsu Sans" panose="020B0404060202020204" pitchFamily="34" charset="0"/>
              </a:rPr>
              <a:t>A Development Platform which is comprised of the tools (paid/unpaid) that can be used for each scenes of Configuration Management, Pipeline Control(*), Test Automation, Development Process Management,  and Operation Maintenance.</a:t>
            </a:r>
          </a:p>
          <a:p>
            <a:pPr marL="190500" lvl="1" indent="0">
              <a:buFont typeface="Wingdings" panose="05000000000000000000" pitchFamily="2" charset="2"/>
              <a:buNone/>
            </a:pPr>
            <a:endParaRPr lang="en-US" altLang="ja-JP" sz="1400" kern="0" dirty="0" smtClean="0">
              <a:latin typeface="Fujitsu Sans" panose="020B0404060202020204" pitchFamily="34" charset="0"/>
            </a:endParaRPr>
          </a:p>
          <a:p>
            <a:pPr marL="190500" lvl="1" indent="0">
              <a:buFont typeface="Wingdings" panose="05000000000000000000" pitchFamily="2" charset="2"/>
              <a:buNone/>
            </a:pPr>
            <a:r>
              <a:rPr lang="ja-JP" altLang="en-US" sz="1400" kern="0" dirty="0" err="1" smtClean="0">
                <a:latin typeface="Fujitsu Sans" panose="020B0404060202020204" pitchFamily="34" charset="0"/>
              </a:rPr>
              <a:t>。</a:t>
            </a:r>
            <a:endParaRPr lang="en-US" altLang="ja-JP" sz="1400" kern="0" dirty="0" smtClean="0">
              <a:latin typeface="Fujitsu Sans" panose="020B0404060202020204" pitchFamily="34" charset="0"/>
            </a:endParaRPr>
          </a:p>
        </p:txBody>
      </p:sp>
      <p:pic>
        <p:nvPicPr>
          <p:cNvPr id="6" name="図 5"/>
          <p:cNvPicPr>
            <a:picLocks noChangeAspect="1"/>
          </p:cNvPicPr>
          <p:nvPr/>
        </p:nvPicPr>
        <p:blipFill rotWithShape="1">
          <a:blip r:embed="rId3"/>
          <a:srcRect t="29389" b="41531"/>
          <a:stretch/>
        </p:blipFill>
        <p:spPr>
          <a:xfrm>
            <a:off x="576001" y="2335656"/>
            <a:ext cx="8910856" cy="1278256"/>
          </a:xfrm>
          <a:prstGeom prst="rect">
            <a:avLst/>
          </a:prstGeom>
          <a:solidFill>
            <a:schemeClr val="bg1"/>
          </a:solidFill>
          <a:effectLst>
            <a:softEdge rad="63500"/>
          </a:effectLst>
        </p:spPr>
      </p:pic>
      <p:sp>
        <p:nvSpPr>
          <p:cNvPr id="7" name="テキスト ボックス 6"/>
          <p:cNvSpPr txBox="1"/>
          <p:nvPr/>
        </p:nvSpPr>
        <p:spPr>
          <a:xfrm>
            <a:off x="2066972" y="6066142"/>
            <a:ext cx="7492621" cy="276999"/>
          </a:xfrm>
          <a:prstGeom prst="rect">
            <a:avLst/>
          </a:prstGeom>
          <a:noFill/>
        </p:spPr>
        <p:txBody>
          <a:bodyPr wrap="square" rtlCol="0">
            <a:spAutoFit/>
          </a:bodyPr>
          <a:lstStyle/>
          <a:p>
            <a:pPr algn="r"/>
            <a:r>
              <a:rPr lang="en-US" altLang="ja-JP" sz="1200" dirty="0">
                <a:latin typeface="Fujitsu Sans" panose="020B0404060202020204" pitchFamily="34" charset="0"/>
              </a:rPr>
              <a:t>* Controls the process sequence and series of the program such as its build-test-deploy.</a:t>
            </a:r>
            <a:endParaRPr lang="ja-JP" altLang="ja-JP" sz="1200" dirty="0">
              <a:latin typeface="Fujitsu Sans" panose="020B0404060202020204" pitchFamily="34" charset="0"/>
            </a:endParaRPr>
          </a:p>
        </p:txBody>
      </p:sp>
      <p:grpSp>
        <p:nvGrpSpPr>
          <p:cNvPr id="8" name="グループ化 7"/>
          <p:cNvGrpSpPr/>
          <p:nvPr/>
        </p:nvGrpSpPr>
        <p:grpSpPr>
          <a:xfrm>
            <a:off x="825822" y="3759396"/>
            <a:ext cx="5095395" cy="2657302"/>
            <a:chOff x="2177407" y="3549656"/>
            <a:chExt cx="6737348" cy="2846383"/>
          </a:xfrm>
        </p:grpSpPr>
        <p:sp>
          <p:nvSpPr>
            <p:cNvPr id="9" name="正方形/長方形 8"/>
            <p:cNvSpPr/>
            <p:nvPr/>
          </p:nvSpPr>
          <p:spPr bwMode="auto">
            <a:xfrm>
              <a:off x="2177407" y="3549656"/>
              <a:ext cx="3740149" cy="812800"/>
            </a:xfrm>
            <a:prstGeom prst="rect">
              <a:avLst/>
            </a:prstGeom>
            <a:solidFill>
              <a:schemeClr val="tx1">
                <a:lumMod val="50000"/>
                <a:lumOff val="5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fontAlgn="base"/>
              <a:endParaRPr kumimoji="0" lang="ja-JP" altLang="en-US" b="1" kern="0" dirty="0">
                <a:solidFill>
                  <a:srgbClr val="FFFFFF"/>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正方形/長方形 9"/>
            <p:cNvSpPr/>
            <p:nvPr/>
          </p:nvSpPr>
          <p:spPr bwMode="auto">
            <a:xfrm>
              <a:off x="2177407" y="5583238"/>
              <a:ext cx="3740149" cy="812800"/>
            </a:xfrm>
            <a:prstGeom prst="rect">
              <a:avLst/>
            </a:prstGeom>
            <a:solidFill>
              <a:schemeClr val="tx1">
                <a:lumMod val="50000"/>
                <a:lumOff val="5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fontAlgn="base"/>
              <a:endParaRPr kumimoji="0" lang="ja-JP" altLang="en-US" b="1" kern="0" dirty="0">
                <a:solidFill>
                  <a:srgbClr val="FFFFFF"/>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正方形/長方形 10"/>
            <p:cNvSpPr/>
            <p:nvPr/>
          </p:nvSpPr>
          <p:spPr bwMode="auto">
            <a:xfrm>
              <a:off x="5917556" y="3549657"/>
              <a:ext cx="1479550" cy="2846382"/>
            </a:xfrm>
            <a:prstGeom prst="rect">
              <a:avLst/>
            </a:prstGeom>
            <a:solidFill>
              <a:schemeClr val="tx1">
                <a:lumMod val="50000"/>
                <a:lumOff val="5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fontAlgn="base"/>
              <a:endParaRPr kumimoji="0" lang="ja-JP" altLang="en-US" b="1" kern="0" dirty="0">
                <a:solidFill>
                  <a:srgbClr val="FFFFFF"/>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2" name="正方形/長方形 11"/>
            <p:cNvSpPr/>
            <p:nvPr/>
          </p:nvSpPr>
          <p:spPr bwMode="auto">
            <a:xfrm>
              <a:off x="7619355" y="3549657"/>
              <a:ext cx="1295400" cy="2846382"/>
            </a:xfrm>
            <a:prstGeom prst="rect">
              <a:avLst/>
            </a:prstGeom>
            <a:solidFill>
              <a:schemeClr val="tx1">
                <a:lumMod val="50000"/>
                <a:lumOff val="5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fontAlgn="base"/>
              <a:endParaRPr kumimoji="0" lang="ja-JP" altLang="en-US" b="1" kern="0" dirty="0">
                <a:solidFill>
                  <a:srgbClr val="FFFFFF"/>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正方形/長方形 12"/>
            <p:cNvSpPr/>
            <p:nvPr/>
          </p:nvSpPr>
          <p:spPr bwMode="auto">
            <a:xfrm>
              <a:off x="2317107" y="3706816"/>
              <a:ext cx="4860923" cy="49847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Development Process Management</a:t>
              </a:r>
              <a:endParaRPr kumimoji="1" lang="ja-JP" altLang="en-US" sz="1600"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正方形/長方形 13"/>
            <p:cNvSpPr/>
            <p:nvPr/>
          </p:nvSpPr>
          <p:spPr bwMode="auto">
            <a:xfrm>
              <a:off x="6028681" y="4362457"/>
              <a:ext cx="1149350" cy="1220782"/>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Test</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200" b="1" dirty="0" smtClean="0">
                  <a:solidFill>
                    <a:srgbClr val="000000"/>
                  </a:solidFill>
                  <a:latin typeface="Fujitsu Sans" panose="020B0404060202020204" pitchFamily="34" charset="0"/>
                  <a:ea typeface="Meiryo UI" panose="020B0604030504040204" pitchFamily="50" charset="-128"/>
                  <a:cs typeface="Meiryo UI" panose="020B0604030504040204" pitchFamily="50" charset="-128"/>
                </a:rPr>
                <a:t>Automation</a:t>
              </a:r>
              <a:endParaRPr kumimoji="1" lang="ja-JP" altLang="en-US" sz="1200"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15" name="正方形/長方形 14"/>
            <p:cNvSpPr/>
            <p:nvPr/>
          </p:nvSpPr>
          <p:spPr bwMode="auto">
            <a:xfrm>
              <a:off x="4202928" y="5740400"/>
              <a:ext cx="2975103" cy="49847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Pipeline Control</a:t>
              </a:r>
              <a:endParaRPr kumimoji="1" lang="ja-JP" altLang="en-US" sz="1600"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正方形/長方形 15"/>
            <p:cNvSpPr/>
            <p:nvPr/>
          </p:nvSpPr>
          <p:spPr bwMode="auto">
            <a:xfrm>
              <a:off x="2269054" y="5740400"/>
              <a:ext cx="1829927" cy="49847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Configuration </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Management</a:t>
              </a:r>
              <a:endParaRPr kumimoji="1" lang="ja-JP" altLang="en-US" b="1"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正方形/長方形 16"/>
            <p:cNvSpPr/>
            <p:nvPr/>
          </p:nvSpPr>
          <p:spPr bwMode="auto">
            <a:xfrm>
              <a:off x="7787789" y="3706816"/>
              <a:ext cx="984250" cy="253206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950" b="1" dirty="0" smtClean="0">
                  <a:latin typeface="Fujitsu Sans" panose="020B0404060202020204" pitchFamily="34" charset="0"/>
                  <a:ea typeface="Meiryo UI" panose="020B0604030504040204" pitchFamily="50" charset="-128"/>
                  <a:cs typeface="Meiryo UI" panose="020B0604030504040204" pitchFamily="50" charset="-128"/>
                </a:rPr>
                <a:t>Operation</a:t>
              </a:r>
              <a:endParaRPr lang="en-US" altLang="ja-JP" sz="950" b="1" dirty="0">
                <a:latin typeface="Fujitsu Sans" panose="020B0404060202020204" pitchFamily="34" charset="0"/>
                <a:ea typeface="Meiryo UI" panose="020B0604030504040204" pitchFamily="50" charset="-128"/>
                <a:cs typeface="Meiryo UI" panose="020B0604030504040204" pitchFamily="50" charset="-128"/>
              </a:endParaRPr>
            </a:p>
            <a:p>
              <a:r>
                <a:rPr lang="en-US" altLang="ja-JP" sz="950" b="1" dirty="0">
                  <a:latin typeface="Fujitsu Sans" panose="020B0404060202020204" pitchFamily="34" charset="0"/>
                  <a:ea typeface="Meiryo UI" panose="020B0604030504040204" pitchFamily="50" charset="-128"/>
                  <a:cs typeface="Meiryo UI" panose="020B0604030504040204" pitchFamily="50" charset="-128"/>
                </a:rPr>
                <a:t>Maintenance</a:t>
              </a:r>
            </a:p>
            <a:p>
              <a:r>
                <a:rPr lang="en-US" altLang="ja-JP" sz="950" b="1" dirty="0">
                  <a:latin typeface="Fujitsu Sans" panose="020B0404060202020204" pitchFamily="34" charset="0"/>
                  <a:ea typeface="Meiryo UI" panose="020B0604030504040204" pitchFamily="50" charset="-128"/>
                  <a:cs typeface="Meiryo UI" panose="020B0604030504040204" pitchFamily="50" charset="-128"/>
                </a:rPr>
                <a:t>Functions</a:t>
              </a:r>
              <a:endParaRPr lang="ja-JP" altLang="en-US" sz="950" b="1" dirty="0">
                <a:latin typeface="Fujitsu Sans" panose="020B0404060202020204" pitchFamily="34" charset="0"/>
                <a:ea typeface="Meiryo UI" panose="020B0604030504040204" pitchFamily="50" charset="-128"/>
                <a:cs typeface="Meiryo UI" panose="020B0604030504040204" pitchFamily="50" charset="-128"/>
              </a:endParaRPr>
            </a:p>
          </p:txBody>
        </p:sp>
      </p:grpSp>
      <p:sp>
        <p:nvSpPr>
          <p:cNvPr id="18" name="フリーフォーム 17"/>
          <p:cNvSpPr/>
          <p:nvPr/>
        </p:nvSpPr>
        <p:spPr bwMode="gray">
          <a:xfrm>
            <a:off x="723706" y="3637904"/>
            <a:ext cx="5335667" cy="2842761"/>
          </a:xfrm>
          <a:custGeom>
            <a:avLst/>
            <a:gdLst>
              <a:gd name="connsiteX0" fmla="*/ 0 w 5190814"/>
              <a:gd name="connsiteY0" fmla="*/ 0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3793106 w 5190814"/>
              <a:gd name="connsiteY11" fmla="*/ 1710993 h 2318994"/>
              <a:gd name="connsiteX12" fmla="*/ 3793106 w 5190814"/>
              <a:gd name="connsiteY12" fmla="*/ 1610483 h 2318994"/>
              <a:gd name="connsiteX13" fmla="*/ 3790804 w 5190814"/>
              <a:gd name="connsiteY13" fmla="*/ 1610483 h 2318994"/>
              <a:gd name="connsiteX14" fmla="*/ 3790804 w 5190814"/>
              <a:gd name="connsiteY14" fmla="*/ 608001 h 2318994"/>
              <a:gd name="connsiteX15" fmla="*/ 0 w 5190814"/>
              <a:gd name="connsiteY15" fmla="*/ 608001 h 2318994"/>
              <a:gd name="connsiteX0" fmla="*/ 0 w 5190814"/>
              <a:gd name="connsiteY0" fmla="*/ 0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3793106 w 5190814"/>
              <a:gd name="connsiteY11" fmla="*/ 1710993 h 2318994"/>
              <a:gd name="connsiteX12" fmla="*/ 3793106 w 5190814"/>
              <a:gd name="connsiteY12" fmla="*/ 1610483 h 2318994"/>
              <a:gd name="connsiteX13" fmla="*/ 3790804 w 5190814"/>
              <a:gd name="connsiteY13" fmla="*/ 1610483 h 2318994"/>
              <a:gd name="connsiteX14" fmla="*/ 2903896 w 5190814"/>
              <a:gd name="connsiteY14" fmla="*/ 608001 h 2318994"/>
              <a:gd name="connsiteX15" fmla="*/ 0 w 5190814"/>
              <a:gd name="connsiteY15" fmla="*/ 608001 h 2318994"/>
              <a:gd name="connsiteX16" fmla="*/ 0 w 5190814"/>
              <a:gd name="connsiteY16" fmla="*/ 0 h 2318994"/>
              <a:gd name="connsiteX0" fmla="*/ 0 w 5190814"/>
              <a:gd name="connsiteY0" fmla="*/ 0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906198 w 5190814"/>
              <a:gd name="connsiteY11" fmla="*/ 1710993 h 2318994"/>
              <a:gd name="connsiteX12" fmla="*/ 3793106 w 5190814"/>
              <a:gd name="connsiteY12" fmla="*/ 1610483 h 2318994"/>
              <a:gd name="connsiteX13" fmla="*/ 3790804 w 5190814"/>
              <a:gd name="connsiteY13" fmla="*/ 1610483 h 2318994"/>
              <a:gd name="connsiteX14" fmla="*/ 2903896 w 5190814"/>
              <a:gd name="connsiteY14" fmla="*/ 608001 h 2318994"/>
              <a:gd name="connsiteX15" fmla="*/ 0 w 5190814"/>
              <a:gd name="connsiteY15" fmla="*/ 608001 h 2318994"/>
              <a:gd name="connsiteX16" fmla="*/ 0 w 5190814"/>
              <a:gd name="connsiteY16" fmla="*/ 0 h 2318994"/>
              <a:gd name="connsiteX0" fmla="*/ 0 w 5190814"/>
              <a:gd name="connsiteY0" fmla="*/ 0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906198 w 5190814"/>
              <a:gd name="connsiteY11" fmla="*/ 1710993 h 2318994"/>
              <a:gd name="connsiteX12" fmla="*/ 3793106 w 5190814"/>
              <a:gd name="connsiteY12" fmla="*/ 1610483 h 2318994"/>
              <a:gd name="connsiteX13" fmla="*/ 2906853 w 5190814"/>
              <a:gd name="connsiteY13" fmla="*/ 1633343 h 2318994"/>
              <a:gd name="connsiteX14" fmla="*/ 2903896 w 5190814"/>
              <a:gd name="connsiteY14" fmla="*/ 608001 h 2318994"/>
              <a:gd name="connsiteX15" fmla="*/ 0 w 5190814"/>
              <a:gd name="connsiteY15" fmla="*/ 608001 h 2318994"/>
              <a:gd name="connsiteX16" fmla="*/ 0 w 5190814"/>
              <a:gd name="connsiteY16" fmla="*/ 0 h 2318994"/>
              <a:gd name="connsiteX0" fmla="*/ 0 w 5190814"/>
              <a:gd name="connsiteY0" fmla="*/ 0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906198 w 5190814"/>
              <a:gd name="connsiteY11" fmla="*/ 1710993 h 2318994"/>
              <a:gd name="connsiteX12" fmla="*/ 2903242 w 5190814"/>
              <a:gd name="connsiteY12" fmla="*/ 1629533 h 2318994"/>
              <a:gd name="connsiteX13" fmla="*/ 2906853 w 5190814"/>
              <a:gd name="connsiteY13" fmla="*/ 1633343 h 2318994"/>
              <a:gd name="connsiteX14" fmla="*/ 2903896 w 5190814"/>
              <a:gd name="connsiteY14" fmla="*/ 608001 h 2318994"/>
              <a:gd name="connsiteX15" fmla="*/ 0 w 5190814"/>
              <a:gd name="connsiteY15" fmla="*/ 608001 h 2318994"/>
              <a:gd name="connsiteX16" fmla="*/ 0 w 5190814"/>
              <a:gd name="connsiteY16" fmla="*/ 0 h 2318994"/>
              <a:gd name="connsiteX0" fmla="*/ 0 w 5190814"/>
              <a:gd name="connsiteY0" fmla="*/ 0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906198 w 5190814"/>
              <a:gd name="connsiteY11" fmla="*/ 1710993 h 2318994"/>
              <a:gd name="connsiteX12" fmla="*/ 2903242 w 5190814"/>
              <a:gd name="connsiteY12" fmla="*/ 1629533 h 2318994"/>
              <a:gd name="connsiteX13" fmla="*/ 2906853 w 5190814"/>
              <a:gd name="connsiteY13" fmla="*/ 1633343 h 2318994"/>
              <a:gd name="connsiteX14" fmla="*/ 2903896 w 5190814"/>
              <a:gd name="connsiteY14" fmla="*/ 608001 h 2318994"/>
              <a:gd name="connsiteX15" fmla="*/ 139787 w 5190814"/>
              <a:gd name="connsiteY15" fmla="*/ 801669 h 2318994"/>
              <a:gd name="connsiteX16" fmla="*/ 0 w 5190814"/>
              <a:gd name="connsiteY16" fmla="*/ 0 h 2318994"/>
              <a:gd name="connsiteX0" fmla="*/ 163086 w 5190814"/>
              <a:gd name="connsiteY0" fmla="*/ 79228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906198 w 5190814"/>
              <a:gd name="connsiteY11" fmla="*/ 1710993 h 2318994"/>
              <a:gd name="connsiteX12" fmla="*/ 2903242 w 5190814"/>
              <a:gd name="connsiteY12" fmla="*/ 1629533 h 2318994"/>
              <a:gd name="connsiteX13" fmla="*/ 2906853 w 5190814"/>
              <a:gd name="connsiteY13" fmla="*/ 1633343 h 2318994"/>
              <a:gd name="connsiteX14" fmla="*/ 2903896 w 5190814"/>
              <a:gd name="connsiteY14" fmla="*/ 608001 h 2318994"/>
              <a:gd name="connsiteX15" fmla="*/ 139787 w 5190814"/>
              <a:gd name="connsiteY15" fmla="*/ 801669 h 2318994"/>
              <a:gd name="connsiteX16" fmla="*/ 163086 w 5190814"/>
              <a:gd name="connsiteY16" fmla="*/ 79228 h 2318994"/>
              <a:gd name="connsiteX0" fmla="*/ 163086 w 5190814"/>
              <a:gd name="connsiteY0" fmla="*/ 79228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906198 w 5190814"/>
              <a:gd name="connsiteY11" fmla="*/ 1710993 h 2318994"/>
              <a:gd name="connsiteX12" fmla="*/ 2903242 w 5190814"/>
              <a:gd name="connsiteY12" fmla="*/ 1629533 h 2318994"/>
              <a:gd name="connsiteX13" fmla="*/ 2906853 w 5190814"/>
              <a:gd name="connsiteY13" fmla="*/ 1633343 h 2318994"/>
              <a:gd name="connsiteX14" fmla="*/ 2822353 w 5190814"/>
              <a:gd name="connsiteY14" fmla="*/ 801670 h 2318994"/>
              <a:gd name="connsiteX15" fmla="*/ 139787 w 5190814"/>
              <a:gd name="connsiteY15" fmla="*/ 801669 h 2318994"/>
              <a:gd name="connsiteX16" fmla="*/ 163086 w 5190814"/>
              <a:gd name="connsiteY16" fmla="*/ 79228 h 2318994"/>
              <a:gd name="connsiteX0" fmla="*/ 163086 w 5190814"/>
              <a:gd name="connsiteY0" fmla="*/ 79228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801357 w 5190814"/>
              <a:gd name="connsiteY11" fmla="*/ 1561340 h 2318994"/>
              <a:gd name="connsiteX12" fmla="*/ 2903242 w 5190814"/>
              <a:gd name="connsiteY12" fmla="*/ 1629533 h 2318994"/>
              <a:gd name="connsiteX13" fmla="*/ 2906853 w 5190814"/>
              <a:gd name="connsiteY13" fmla="*/ 1633343 h 2318994"/>
              <a:gd name="connsiteX14" fmla="*/ 2822353 w 5190814"/>
              <a:gd name="connsiteY14" fmla="*/ 801670 h 2318994"/>
              <a:gd name="connsiteX15" fmla="*/ 139787 w 5190814"/>
              <a:gd name="connsiteY15" fmla="*/ 801669 h 2318994"/>
              <a:gd name="connsiteX16" fmla="*/ 163086 w 5190814"/>
              <a:gd name="connsiteY16" fmla="*/ 79228 h 2318994"/>
              <a:gd name="connsiteX0" fmla="*/ 163086 w 5190814"/>
              <a:gd name="connsiteY0" fmla="*/ 79228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801357 w 5190814"/>
              <a:gd name="connsiteY11" fmla="*/ 1561340 h 2318994"/>
              <a:gd name="connsiteX12" fmla="*/ 2903242 w 5190814"/>
              <a:gd name="connsiteY12" fmla="*/ 1629533 h 2318994"/>
              <a:gd name="connsiteX13" fmla="*/ 2822353 w 5190814"/>
              <a:gd name="connsiteY13" fmla="*/ 801670 h 2318994"/>
              <a:gd name="connsiteX14" fmla="*/ 139787 w 5190814"/>
              <a:gd name="connsiteY14" fmla="*/ 801669 h 2318994"/>
              <a:gd name="connsiteX15" fmla="*/ 163086 w 5190814"/>
              <a:gd name="connsiteY15" fmla="*/ 79228 h 2318994"/>
              <a:gd name="connsiteX0" fmla="*/ 163086 w 5190814"/>
              <a:gd name="connsiteY0" fmla="*/ 79228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0 w 5190814"/>
              <a:gd name="connsiteY10" fmla="*/ 1710993 h 2318994"/>
              <a:gd name="connsiteX11" fmla="*/ 2801357 w 5190814"/>
              <a:gd name="connsiteY11" fmla="*/ 1561340 h 2318994"/>
              <a:gd name="connsiteX12" fmla="*/ 2822353 w 5190814"/>
              <a:gd name="connsiteY12" fmla="*/ 801670 h 2318994"/>
              <a:gd name="connsiteX13" fmla="*/ 139787 w 5190814"/>
              <a:gd name="connsiteY13" fmla="*/ 801669 h 2318994"/>
              <a:gd name="connsiteX14" fmla="*/ 163086 w 5190814"/>
              <a:gd name="connsiteY14" fmla="*/ 79228 h 2318994"/>
              <a:gd name="connsiteX0" fmla="*/ 163086 w 5190814"/>
              <a:gd name="connsiteY0" fmla="*/ 79228 h 2318994"/>
              <a:gd name="connsiteX1" fmla="*/ 5190814 w 5190814"/>
              <a:gd name="connsiteY1" fmla="*/ 0 h 2318994"/>
              <a:gd name="connsiteX2" fmla="*/ 5190814 w 5190814"/>
              <a:gd name="connsiteY2" fmla="*/ 200774 h 2318994"/>
              <a:gd name="connsiteX3" fmla="*/ 5190814 w 5190814"/>
              <a:gd name="connsiteY3" fmla="*/ 608001 h 2318994"/>
              <a:gd name="connsiteX4" fmla="*/ 5190814 w 5190814"/>
              <a:gd name="connsiteY4" fmla="*/ 1475296 h 2318994"/>
              <a:gd name="connsiteX5" fmla="*/ 5190814 w 5190814"/>
              <a:gd name="connsiteY5" fmla="*/ 1610483 h 2318994"/>
              <a:gd name="connsiteX6" fmla="*/ 5190814 w 5190814"/>
              <a:gd name="connsiteY6" fmla="*/ 1710993 h 2318994"/>
              <a:gd name="connsiteX7" fmla="*/ 5190814 w 5190814"/>
              <a:gd name="connsiteY7" fmla="*/ 2083297 h 2318994"/>
              <a:gd name="connsiteX8" fmla="*/ 5190814 w 5190814"/>
              <a:gd name="connsiteY8" fmla="*/ 2318994 h 2318994"/>
              <a:gd name="connsiteX9" fmla="*/ 0 w 5190814"/>
              <a:gd name="connsiteY9" fmla="*/ 2318994 h 2318994"/>
              <a:gd name="connsiteX10" fmla="*/ 58244 w 5190814"/>
              <a:gd name="connsiteY10" fmla="*/ 1552537 h 2318994"/>
              <a:gd name="connsiteX11" fmla="*/ 2801357 w 5190814"/>
              <a:gd name="connsiteY11" fmla="*/ 1561340 h 2318994"/>
              <a:gd name="connsiteX12" fmla="*/ 2822353 w 5190814"/>
              <a:gd name="connsiteY12" fmla="*/ 801670 h 2318994"/>
              <a:gd name="connsiteX13" fmla="*/ 139787 w 5190814"/>
              <a:gd name="connsiteY13" fmla="*/ 801669 h 2318994"/>
              <a:gd name="connsiteX14" fmla="*/ 163086 w 5190814"/>
              <a:gd name="connsiteY14" fmla="*/ 79228 h 2318994"/>
              <a:gd name="connsiteX0" fmla="*/ 104842 w 5132570"/>
              <a:gd name="connsiteY0" fmla="*/ 79228 h 2318994"/>
              <a:gd name="connsiteX1" fmla="*/ 5132570 w 5132570"/>
              <a:gd name="connsiteY1" fmla="*/ 0 h 2318994"/>
              <a:gd name="connsiteX2" fmla="*/ 5132570 w 5132570"/>
              <a:gd name="connsiteY2" fmla="*/ 200774 h 2318994"/>
              <a:gd name="connsiteX3" fmla="*/ 5132570 w 5132570"/>
              <a:gd name="connsiteY3" fmla="*/ 608001 h 2318994"/>
              <a:gd name="connsiteX4" fmla="*/ 5132570 w 5132570"/>
              <a:gd name="connsiteY4" fmla="*/ 1475296 h 2318994"/>
              <a:gd name="connsiteX5" fmla="*/ 5132570 w 5132570"/>
              <a:gd name="connsiteY5" fmla="*/ 1610483 h 2318994"/>
              <a:gd name="connsiteX6" fmla="*/ 5132570 w 5132570"/>
              <a:gd name="connsiteY6" fmla="*/ 1710993 h 2318994"/>
              <a:gd name="connsiteX7" fmla="*/ 5132570 w 5132570"/>
              <a:gd name="connsiteY7" fmla="*/ 2083297 h 2318994"/>
              <a:gd name="connsiteX8" fmla="*/ 5132570 w 5132570"/>
              <a:gd name="connsiteY8" fmla="*/ 2318994 h 2318994"/>
              <a:gd name="connsiteX9" fmla="*/ 81544 w 5132570"/>
              <a:gd name="connsiteY9" fmla="*/ 2213356 h 2318994"/>
              <a:gd name="connsiteX10" fmla="*/ 0 w 5132570"/>
              <a:gd name="connsiteY10" fmla="*/ 1552537 h 2318994"/>
              <a:gd name="connsiteX11" fmla="*/ 2743113 w 5132570"/>
              <a:gd name="connsiteY11" fmla="*/ 1561340 h 2318994"/>
              <a:gd name="connsiteX12" fmla="*/ 2764109 w 5132570"/>
              <a:gd name="connsiteY12" fmla="*/ 801670 h 2318994"/>
              <a:gd name="connsiteX13" fmla="*/ 81543 w 5132570"/>
              <a:gd name="connsiteY13" fmla="*/ 801669 h 2318994"/>
              <a:gd name="connsiteX14" fmla="*/ 104842 w 5132570"/>
              <a:gd name="connsiteY14" fmla="*/ 79228 h 2318994"/>
              <a:gd name="connsiteX0" fmla="*/ 104842 w 5132570"/>
              <a:gd name="connsiteY0" fmla="*/ 79228 h 2318994"/>
              <a:gd name="connsiteX1" fmla="*/ 5132570 w 5132570"/>
              <a:gd name="connsiteY1" fmla="*/ 0 h 2318994"/>
              <a:gd name="connsiteX2" fmla="*/ 5132570 w 5132570"/>
              <a:gd name="connsiteY2" fmla="*/ 608001 h 2318994"/>
              <a:gd name="connsiteX3" fmla="*/ 5132570 w 5132570"/>
              <a:gd name="connsiteY3" fmla="*/ 1475296 h 2318994"/>
              <a:gd name="connsiteX4" fmla="*/ 5132570 w 5132570"/>
              <a:gd name="connsiteY4" fmla="*/ 1610483 h 2318994"/>
              <a:gd name="connsiteX5" fmla="*/ 5132570 w 5132570"/>
              <a:gd name="connsiteY5" fmla="*/ 1710993 h 2318994"/>
              <a:gd name="connsiteX6" fmla="*/ 5132570 w 5132570"/>
              <a:gd name="connsiteY6" fmla="*/ 2083297 h 2318994"/>
              <a:gd name="connsiteX7" fmla="*/ 5132570 w 5132570"/>
              <a:gd name="connsiteY7" fmla="*/ 2318994 h 2318994"/>
              <a:gd name="connsiteX8" fmla="*/ 81544 w 5132570"/>
              <a:gd name="connsiteY8" fmla="*/ 2213356 h 2318994"/>
              <a:gd name="connsiteX9" fmla="*/ 0 w 5132570"/>
              <a:gd name="connsiteY9" fmla="*/ 1552537 h 2318994"/>
              <a:gd name="connsiteX10" fmla="*/ 2743113 w 5132570"/>
              <a:gd name="connsiteY10" fmla="*/ 1561340 h 2318994"/>
              <a:gd name="connsiteX11" fmla="*/ 2764109 w 5132570"/>
              <a:gd name="connsiteY11" fmla="*/ 801670 h 2318994"/>
              <a:gd name="connsiteX12" fmla="*/ 81543 w 5132570"/>
              <a:gd name="connsiteY12" fmla="*/ 801669 h 2318994"/>
              <a:gd name="connsiteX13" fmla="*/ 104842 w 5132570"/>
              <a:gd name="connsiteY13" fmla="*/ 79228 h 2318994"/>
              <a:gd name="connsiteX0" fmla="*/ 104842 w 5132570"/>
              <a:gd name="connsiteY0" fmla="*/ 79228 h 2318994"/>
              <a:gd name="connsiteX1" fmla="*/ 5132570 w 5132570"/>
              <a:gd name="connsiteY1" fmla="*/ 0 h 2318994"/>
              <a:gd name="connsiteX2" fmla="*/ 5132570 w 5132570"/>
              <a:gd name="connsiteY2" fmla="*/ 1475296 h 2318994"/>
              <a:gd name="connsiteX3" fmla="*/ 5132570 w 5132570"/>
              <a:gd name="connsiteY3" fmla="*/ 1610483 h 2318994"/>
              <a:gd name="connsiteX4" fmla="*/ 5132570 w 5132570"/>
              <a:gd name="connsiteY4" fmla="*/ 1710993 h 2318994"/>
              <a:gd name="connsiteX5" fmla="*/ 5132570 w 5132570"/>
              <a:gd name="connsiteY5" fmla="*/ 2083297 h 2318994"/>
              <a:gd name="connsiteX6" fmla="*/ 5132570 w 5132570"/>
              <a:gd name="connsiteY6" fmla="*/ 2318994 h 2318994"/>
              <a:gd name="connsiteX7" fmla="*/ 81544 w 5132570"/>
              <a:gd name="connsiteY7" fmla="*/ 2213356 h 2318994"/>
              <a:gd name="connsiteX8" fmla="*/ 0 w 5132570"/>
              <a:gd name="connsiteY8" fmla="*/ 1552537 h 2318994"/>
              <a:gd name="connsiteX9" fmla="*/ 2743113 w 5132570"/>
              <a:gd name="connsiteY9" fmla="*/ 1561340 h 2318994"/>
              <a:gd name="connsiteX10" fmla="*/ 2764109 w 5132570"/>
              <a:gd name="connsiteY10" fmla="*/ 801670 h 2318994"/>
              <a:gd name="connsiteX11" fmla="*/ 81543 w 5132570"/>
              <a:gd name="connsiteY11" fmla="*/ 801669 h 2318994"/>
              <a:gd name="connsiteX12" fmla="*/ 104842 w 5132570"/>
              <a:gd name="connsiteY12" fmla="*/ 79228 h 2318994"/>
              <a:gd name="connsiteX0" fmla="*/ 104842 w 5132570"/>
              <a:gd name="connsiteY0" fmla="*/ 79228 h 2318994"/>
              <a:gd name="connsiteX1" fmla="*/ 5132570 w 5132570"/>
              <a:gd name="connsiteY1" fmla="*/ 0 h 2318994"/>
              <a:gd name="connsiteX2" fmla="*/ 5132570 w 5132570"/>
              <a:gd name="connsiteY2" fmla="*/ 1610483 h 2318994"/>
              <a:gd name="connsiteX3" fmla="*/ 5132570 w 5132570"/>
              <a:gd name="connsiteY3" fmla="*/ 1710993 h 2318994"/>
              <a:gd name="connsiteX4" fmla="*/ 5132570 w 5132570"/>
              <a:gd name="connsiteY4" fmla="*/ 2083297 h 2318994"/>
              <a:gd name="connsiteX5" fmla="*/ 5132570 w 5132570"/>
              <a:gd name="connsiteY5" fmla="*/ 2318994 h 2318994"/>
              <a:gd name="connsiteX6" fmla="*/ 81544 w 5132570"/>
              <a:gd name="connsiteY6" fmla="*/ 2213356 h 2318994"/>
              <a:gd name="connsiteX7" fmla="*/ 0 w 5132570"/>
              <a:gd name="connsiteY7" fmla="*/ 1552537 h 2318994"/>
              <a:gd name="connsiteX8" fmla="*/ 2743113 w 5132570"/>
              <a:gd name="connsiteY8" fmla="*/ 1561340 h 2318994"/>
              <a:gd name="connsiteX9" fmla="*/ 2764109 w 5132570"/>
              <a:gd name="connsiteY9" fmla="*/ 801670 h 2318994"/>
              <a:gd name="connsiteX10" fmla="*/ 81543 w 5132570"/>
              <a:gd name="connsiteY10" fmla="*/ 801669 h 2318994"/>
              <a:gd name="connsiteX11" fmla="*/ 104842 w 5132570"/>
              <a:gd name="connsiteY11" fmla="*/ 79228 h 2318994"/>
              <a:gd name="connsiteX0" fmla="*/ 104842 w 5132570"/>
              <a:gd name="connsiteY0" fmla="*/ 79228 h 2318994"/>
              <a:gd name="connsiteX1" fmla="*/ 5132570 w 5132570"/>
              <a:gd name="connsiteY1" fmla="*/ 0 h 2318994"/>
              <a:gd name="connsiteX2" fmla="*/ 5132570 w 5132570"/>
              <a:gd name="connsiteY2" fmla="*/ 1710993 h 2318994"/>
              <a:gd name="connsiteX3" fmla="*/ 5132570 w 5132570"/>
              <a:gd name="connsiteY3" fmla="*/ 2083297 h 2318994"/>
              <a:gd name="connsiteX4" fmla="*/ 5132570 w 5132570"/>
              <a:gd name="connsiteY4" fmla="*/ 2318994 h 2318994"/>
              <a:gd name="connsiteX5" fmla="*/ 81544 w 5132570"/>
              <a:gd name="connsiteY5" fmla="*/ 2213356 h 2318994"/>
              <a:gd name="connsiteX6" fmla="*/ 0 w 5132570"/>
              <a:gd name="connsiteY6" fmla="*/ 1552537 h 2318994"/>
              <a:gd name="connsiteX7" fmla="*/ 2743113 w 5132570"/>
              <a:gd name="connsiteY7" fmla="*/ 1561340 h 2318994"/>
              <a:gd name="connsiteX8" fmla="*/ 2764109 w 5132570"/>
              <a:gd name="connsiteY8" fmla="*/ 801670 h 2318994"/>
              <a:gd name="connsiteX9" fmla="*/ 81543 w 5132570"/>
              <a:gd name="connsiteY9" fmla="*/ 801669 h 2318994"/>
              <a:gd name="connsiteX10" fmla="*/ 104842 w 5132570"/>
              <a:gd name="connsiteY10" fmla="*/ 79228 h 2318994"/>
              <a:gd name="connsiteX0" fmla="*/ 104842 w 5132570"/>
              <a:gd name="connsiteY0" fmla="*/ 79228 h 2318994"/>
              <a:gd name="connsiteX1" fmla="*/ 5132570 w 5132570"/>
              <a:gd name="connsiteY1" fmla="*/ 0 h 2318994"/>
              <a:gd name="connsiteX2" fmla="*/ 5132570 w 5132570"/>
              <a:gd name="connsiteY2" fmla="*/ 2083297 h 2318994"/>
              <a:gd name="connsiteX3" fmla="*/ 5132570 w 5132570"/>
              <a:gd name="connsiteY3" fmla="*/ 2318994 h 2318994"/>
              <a:gd name="connsiteX4" fmla="*/ 81544 w 5132570"/>
              <a:gd name="connsiteY4" fmla="*/ 2213356 h 2318994"/>
              <a:gd name="connsiteX5" fmla="*/ 0 w 5132570"/>
              <a:gd name="connsiteY5" fmla="*/ 1552537 h 2318994"/>
              <a:gd name="connsiteX6" fmla="*/ 2743113 w 5132570"/>
              <a:gd name="connsiteY6" fmla="*/ 1561340 h 2318994"/>
              <a:gd name="connsiteX7" fmla="*/ 2764109 w 5132570"/>
              <a:gd name="connsiteY7" fmla="*/ 801670 h 2318994"/>
              <a:gd name="connsiteX8" fmla="*/ 81543 w 5132570"/>
              <a:gd name="connsiteY8" fmla="*/ 801669 h 2318994"/>
              <a:gd name="connsiteX9" fmla="*/ 104842 w 5132570"/>
              <a:gd name="connsiteY9" fmla="*/ 79228 h 2318994"/>
              <a:gd name="connsiteX0" fmla="*/ 104842 w 5132570"/>
              <a:gd name="connsiteY0" fmla="*/ 79228 h 2318994"/>
              <a:gd name="connsiteX1" fmla="*/ 5132570 w 5132570"/>
              <a:gd name="connsiteY1" fmla="*/ 0 h 2318994"/>
              <a:gd name="connsiteX2" fmla="*/ 5132570 w 5132570"/>
              <a:gd name="connsiteY2" fmla="*/ 2083297 h 2318994"/>
              <a:gd name="connsiteX3" fmla="*/ 5132570 w 5132570"/>
              <a:gd name="connsiteY3" fmla="*/ 2318994 h 2318994"/>
              <a:gd name="connsiteX4" fmla="*/ 81544 w 5132570"/>
              <a:gd name="connsiteY4" fmla="*/ 2213356 h 2318994"/>
              <a:gd name="connsiteX5" fmla="*/ 0 w 5132570"/>
              <a:gd name="connsiteY5" fmla="*/ 1552537 h 2318994"/>
              <a:gd name="connsiteX6" fmla="*/ 2743113 w 5132570"/>
              <a:gd name="connsiteY6" fmla="*/ 1561340 h 2318994"/>
              <a:gd name="connsiteX7" fmla="*/ 2764109 w 5132570"/>
              <a:gd name="connsiteY7" fmla="*/ 801670 h 2318994"/>
              <a:gd name="connsiteX8" fmla="*/ 81543 w 5132570"/>
              <a:gd name="connsiteY8" fmla="*/ 801669 h 2318994"/>
              <a:gd name="connsiteX9" fmla="*/ 104842 w 5132570"/>
              <a:gd name="connsiteY9" fmla="*/ 79228 h 2318994"/>
              <a:gd name="connsiteX0" fmla="*/ 104842 w 5132570"/>
              <a:gd name="connsiteY0" fmla="*/ 79228 h 2318994"/>
              <a:gd name="connsiteX1" fmla="*/ 5132570 w 5132570"/>
              <a:gd name="connsiteY1" fmla="*/ 0 h 2318994"/>
              <a:gd name="connsiteX2" fmla="*/ 5132570 w 5132570"/>
              <a:gd name="connsiteY2" fmla="*/ 2318994 h 2318994"/>
              <a:gd name="connsiteX3" fmla="*/ 81544 w 5132570"/>
              <a:gd name="connsiteY3" fmla="*/ 2213356 h 2318994"/>
              <a:gd name="connsiteX4" fmla="*/ 0 w 5132570"/>
              <a:gd name="connsiteY4" fmla="*/ 1552537 h 2318994"/>
              <a:gd name="connsiteX5" fmla="*/ 2743113 w 5132570"/>
              <a:gd name="connsiteY5" fmla="*/ 1561340 h 2318994"/>
              <a:gd name="connsiteX6" fmla="*/ 2764109 w 5132570"/>
              <a:gd name="connsiteY6" fmla="*/ 801670 h 2318994"/>
              <a:gd name="connsiteX7" fmla="*/ 81543 w 5132570"/>
              <a:gd name="connsiteY7" fmla="*/ 801669 h 2318994"/>
              <a:gd name="connsiteX8" fmla="*/ 104842 w 5132570"/>
              <a:gd name="connsiteY8" fmla="*/ 79228 h 2318994"/>
              <a:gd name="connsiteX0" fmla="*/ 104842 w 5132570"/>
              <a:gd name="connsiteY0" fmla="*/ 79228 h 2222160"/>
              <a:gd name="connsiteX1" fmla="*/ 5132570 w 5132570"/>
              <a:gd name="connsiteY1" fmla="*/ 0 h 2222160"/>
              <a:gd name="connsiteX2" fmla="*/ 5132570 w 5132570"/>
              <a:gd name="connsiteY2" fmla="*/ 2222160 h 2222160"/>
              <a:gd name="connsiteX3" fmla="*/ 81544 w 5132570"/>
              <a:gd name="connsiteY3" fmla="*/ 2213356 h 2222160"/>
              <a:gd name="connsiteX4" fmla="*/ 0 w 5132570"/>
              <a:gd name="connsiteY4" fmla="*/ 1552537 h 2222160"/>
              <a:gd name="connsiteX5" fmla="*/ 2743113 w 5132570"/>
              <a:gd name="connsiteY5" fmla="*/ 1561340 h 2222160"/>
              <a:gd name="connsiteX6" fmla="*/ 2764109 w 5132570"/>
              <a:gd name="connsiteY6" fmla="*/ 801670 h 2222160"/>
              <a:gd name="connsiteX7" fmla="*/ 81543 w 5132570"/>
              <a:gd name="connsiteY7" fmla="*/ 801669 h 2222160"/>
              <a:gd name="connsiteX8" fmla="*/ 104842 w 5132570"/>
              <a:gd name="connsiteY8" fmla="*/ 79228 h 2222160"/>
              <a:gd name="connsiteX0" fmla="*/ 104842 w 5132570"/>
              <a:gd name="connsiteY0" fmla="*/ 0 h 2142932"/>
              <a:gd name="connsiteX1" fmla="*/ 5016081 w 5132570"/>
              <a:gd name="connsiteY1" fmla="*/ 8804 h 2142932"/>
              <a:gd name="connsiteX2" fmla="*/ 5132570 w 5132570"/>
              <a:gd name="connsiteY2" fmla="*/ 2142932 h 2142932"/>
              <a:gd name="connsiteX3" fmla="*/ 81544 w 5132570"/>
              <a:gd name="connsiteY3" fmla="*/ 2134128 h 2142932"/>
              <a:gd name="connsiteX4" fmla="*/ 0 w 5132570"/>
              <a:gd name="connsiteY4" fmla="*/ 1473309 h 2142932"/>
              <a:gd name="connsiteX5" fmla="*/ 2743113 w 5132570"/>
              <a:gd name="connsiteY5" fmla="*/ 1482112 h 2142932"/>
              <a:gd name="connsiteX6" fmla="*/ 2764109 w 5132570"/>
              <a:gd name="connsiteY6" fmla="*/ 722442 h 2142932"/>
              <a:gd name="connsiteX7" fmla="*/ 81543 w 5132570"/>
              <a:gd name="connsiteY7" fmla="*/ 722441 h 2142932"/>
              <a:gd name="connsiteX8" fmla="*/ 104842 w 5132570"/>
              <a:gd name="connsiteY8" fmla="*/ 0 h 2142932"/>
              <a:gd name="connsiteX0" fmla="*/ 104842 w 5039378"/>
              <a:gd name="connsiteY0" fmla="*/ 0 h 2169341"/>
              <a:gd name="connsiteX1" fmla="*/ 5016081 w 5039378"/>
              <a:gd name="connsiteY1" fmla="*/ 8804 h 2169341"/>
              <a:gd name="connsiteX2" fmla="*/ 5039378 w 5039378"/>
              <a:gd name="connsiteY2" fmla="*/ 2169341 h 2169341"/>
              <a:gd name="connsiteX3" fmla="*/ 81544 w 5039378"/>
              <a:gd name="connsiteY3" fmla="*/ 2134128 h 2169341"/>
              <a:gd name="connsiteX4" fmla="*/ 0 w 5039378"/>
              <a:gd name="connsiteY4" fmla="*/ 1473309 h 2169341"/>
              <a:gd name="connsiteX5" fmla="*/ 2743113 w 5039378"/>
              <a:gd name="connsiteY5" fmla="*/ 1482112 h 2169341"/>
              <a:gd name="connsiteX6" fmla="*/ 2764109 w 5039378"/>
              <a:gd name="connsiteY6" fmla="*/ 722442 h 2169341"/>
              <a:gd name="connsiteX7" fmla="*/ 81543 w 5039378"/>
              <a:gd name="connsiteY7" fmla="*/ 722441 h 2169341"/>
              <a:gd name="connsiteX8" fmla="*/ 104842 w 5039378"/>
              <a:gd name="connsiteY8" fmla="*/ 0 h 2169341"/>
              <a:gd name="connsiteX0" fmla="*/ 23299 w 4957835"/>
              <a:gd name="connsiteY0" fmla="*/ 0 h 2169341"/>
              <a:gd name="connsiteX1" fmla="*/ 4934538 w 4957835"/>
              <a:gd name="connsiteY1" fmla="*/ 8804 h 2169341"/>
              <a:gd name="connsiteX2" fmla="*/ 4957835 w 4957835"/>
              <a:gd name="connsiteY2" fmla="*/ 2169341 h 2169341"/>
              <a:gd name="connsiteX3" fmla="*/ 1 w 4957835"/>
              <a:gd name="connsiteY3" fmla="*/ 2134128 h 2169341"/>
              <a:gd name="connsiteX4" fmla="*/ 46595 w 4957835"/>
              <a:gd name="connsiteY4" fmla="*/ 1464507 h 2169341"/>
              <a:gd name="connsiteX5" fmla="*/ 2661570 w 4957835"/>
              <a:gd name="connsiteY5" fmla="*/ 1482112 h 2169341"/>
              <a:gd name="connsiteX6" fmla="*/ 2682566 w 4957835"/>
              <a:gd name="connsiteY6" fmla="*/ 722442 h 2169341"/>
              <a:gd name="connsiteX7" fmla="*/ 0 w 4957835"/>
              <a:gd name="connsiteY7" fmla="*/ 722441 h 2169341"/>
              <a:gd name="connsiteX8" fmla="*/ 23299 w 4957835"/>
              <a:gd name="connsiteY8" fmla="*/ 0 h 2169341"/>
              <a:gd name="connsiteX0" fmla="*/ 23299 w 4934538"/>
              <a:gd name="connsiteY0" fmla="*/ 0 h 2169341"/>
              <a:gd name="connsiteX1" fmla="*/ 4934538 w 4934538"/>
              <a:gd name="connsiteY1" fmla="*/ 8804 h 2169341"/>
              <a:gd name="connsiteX2" fmla="*/ 4911239 w 4934538"/>
              <a:gd name="connsiteY2" fmla="*/ 2169341 h 2169341"/>
              <a:gd name="connsiteX3" fmla="*/ 1 w 4934538"/>
              <a:gd name="connsiteY3" fmla="*/ 2134128 h 2169341"/>
              <a:gd name="connsiteX4" fmla="*/ 46595 w 4934538"/>
              <a:gd name="connsiteY4" fmla="*/ 1464507 h 2169341"/>
              <a:gd name="connsiteX5" fmla="*/ 2661570 w 4934538"/>
              <a:gd name="connsiteY5" fmla="*/ 1482112 h 2169341"/>
              <a:gd name="connsiteX6" fmla="*/ 2682566 w 4934538"/>
              <a:gd name="connsiteY6" fmla="*/ 722442 h 2169341"/>
              <a:gd name="connsiteX7" fmla="*/ 0 w 4934538"/>
              <a:gd name="connsiteY7" fmla="*/ 722441 h 2169341"/>
              <a:gd name="connsiteX8" fmla="*/ 23299 w 4934538"/>
              <a:gd name="connsiteY8" fmla="*/ 0 h 2169341"/>
              <a:gd name="connsiteX0" fmla="*/ 23299 w 4934538"/>
              <a:gd name="connsiteY0" fmla="*/ 0 h 2195750"/>
              <a:gd name="connsiteX1" fmla="*/ 4934538 w 4934538"/>
              <a:gd name="connsiteY1" fmla="*/ 8804 h 2195750"/>
              <a:gd name="connsiteX2" fmla="*/ 4911239 w 4934538"/>
              <a:gd name="connsiteY2" fmla="*/ 2169341 h 2195750"/>
              <a:gd name="connsiteX3" fmla="*/ 69895 w 4934538"/>
              <a:gd name="connsiteY3" fmla="*/ 2195750 h 2195750"/>
              <a:gd name="connsiteX4" fmla="*/ 46595 w 4934538"/>
              <a:gd name="connsiteY4" fmla="*/ 1464507 h 2195750"/>
              <a:gd name="connsiteX5" fmla="*/ 2661570 w 4934538"/>
              <a:gd name="connsiteY5" fmla="*/ 1482112 h 2195750"/>
              <a:gd name="connsiteX6" fmla="*/ 2682566 w 4934538"/>
              <a:gd name="connsiteY6" fmla="*/ 722442 h 2195750"/>
              <a:gd name="connsiteX7" fmla="*/ 0 w 4934538"/>
              <a:gd name="connsiteY7" fmla="*/ 722441 h 2195750"/>
              <a:gd name="connsiteX8" fmla="*/ 23299 w 4934538"/>
              <a:gd name="connsiteY8" fmla="*/ 0 h 2195750"/>
              <a:gd name="connsiteX0" fmla="*/ 23299 w 4934538"/>
              <a:gd name="connsiteY0" fmla="*/ 0 h 2169341"/>
              <a:gd name="connsiteX1" fmla="*/ 4934538 w 4934538"/>
              <a:gd name="connsiteY1" fmla="*/ 8804 h 2169341"/>
              <a:gd name="connsiteX2" fmla="*/ 4911239 w 4934538"/>
              <a:gd name="connsiteY2" fmla="*/ 2169341 h 2169341"/>
              <a:gd name="connsiteX3" fmla="*/ 58246 w 4934538"/>
              <a:gd name="connsiteY3" fmla="*/ 2160537 h 2169341"/>
              <a:gd name="connsiteX4" fmla="*/ 46595 w 4934538"/>
              <a:gd name="connsiteY4" fmla="*/ 1464507 h 2169341"/>
              <a:gd name="connsiteX5" fmla="*/ 2661570 w 4934538"/>
              <a:gd name="connsiteY5" fmla="*/ 1482112 h 2169341"/>
              <a:gd name="connsiteX6" fmla="*/ 2682566 w 4934538"/>
              <a:gd name="connsiteY6" fmla="*/ 722442 h 2169341"/>
              <a:gd name="connsiteX7" fmla="*/ 0 w 4934538"/>
              <a:gd name="connsiteY7" fmla="*/ 722441 h 2169341"/>
              <a:gd name="connsiteX8" fmla="*/ 23299 w 4934538"/>
              <a:gd name="connsiteY8" fmla="*/ 0 h 2169341"/>
              <a:gd name="connsiteX0" fmla="*/ 23299 w 4934538"/>
              <a:gd name="connsiteY0" fmla="*/ 0 h 2169341"/>
              <a:gd name="connsiteX1" fmla="*/ 4934538 w 4934538"/>
              <a:gd name="connsiteY1" fmla="*/ 8804 h 2169341"/>
              <a:gd name="connsiteX2" fmla="*/ 4911239 w 4934538"/>
              <a:gd name="connsiteY2" fmla="*/ 2169341 h 2169341"/>
              <a:gd name="connsiteX3" fmla="*/ 58246 w 4934538"/>
              <a:gd name="connsiteY3" fmla="*/ 2160537 h 2169341"/>
              <a:gd name="connsiteX4" fmla="*/ 46595 w 4934538"/>
              <a:gd name="connsiteY4" fmla="*/ 1464507 h 2169341"/>
              <a:gd name="connsiteX5" fmla="*/ 2661570 w 4934538"/>
              <a:gd name="connsiteY5" fmla="*/ 1482112 h 2169341"/>
              <a:gd name="connsiteX6" fmla="*/ 2682566 w 4934538"/>
              <a:gd name="connsiteY6" fmla="*/ 722442 h 2169341"/>
              <a:gd name="connsiteX7" fmla="*/ 0 w 4934538"/>
              <a:gd name="connsiteY7" fmla="*/ 740047 h 2169341"/>
              <a:gd name="connsiteX8" fmla="*/ 23299 w 4934538"/>
              <a:gd name="connsiteY8" fmla="*/ 0 h 2169341"/>
              <a:gd name="connsiteX0" fmla="*/ 0 w 4911239"/>
              <a:gd name="connsiteY0" fmla="*/ 0 h 2169341"/>
              <a:gd name="connsiteX1" fmla="*/ 4911239 w 4911239"/>
              <a:gd name="connsiteY1" fmla="*/ 8804 h 2169341"/>
              <a:gd name="connsiteX2" fmla="*/ 4887940 w 4911239"/>
              <a:gd name="connsiteY2" fmla="*/ 2169341 h 2169341"/>
              <a:gd name="connsiteX3" fmla="*/ 34947 w 4911239"/>
              <a:gd name="connsiteY3" fmla="*/ 2160537 h 2169341"/>
              <a:gd name="connsiteX4" fmla="*/ 23296 w 4911239"/>
              <a:gd name="connsiteY4" fmla="*/ 1464507 h 2169341"/>
              <a:gd name="connsiteX5" fmla="*/ 2638271 w 4911239"/>
              <a:gd name="connsiteY5" fmla="*/ 1482112 h 2169341"/>
              <a:gd name="connsiteX6" fmla="*/ 2659267 w 4911239"/>
              <a:gd name="connsiteY6" fmla="*/ 722442 h 2169341"/>
              <a:gd name="connsiteX7" fmla="*/ 11648 w 4911239"/>
              <a:gd name="connsiteY7" fmla="*/ 740047 h 2169341"/>
              <a:gd name="connsiteX8" fmla="*/ 0 w 4911239"/>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34948 w 4911240"/>
              <a:gd name="connsiteY3" fmla="*/ 2160537 h 2169341"/>
              <a:gd name="connsiteX4" fmla="*/ 23297 w 4911240"/>
              <a:gd name="connsiteY4" fmla="*/ 1464507 h 2169341"/>
              <a:gd name="connsiteX5" fmla="*/ 2638272 w 4911240"/>
              <a:gd name="connsiteY5" fmla="*/ 1482112 h 2169341"/>
              <a:gd name="connsiteX6" fmla="*/ 2659268 w 4911240"/>
              <a:gd name="connsiteY6" fmla="*/ 722442 h 2169341"/>
              <a:gd name="connsiteX7" fmla="*/ 0 w 4911240"/>
              <a:gd name="connsiteY7" fmla="*/ 731244 h 2169341"/>
              <a:gd name="connsiteX8" fmla="*/ 1 w 4911240"/>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11651 w 4911240"/>
              <a:gd name="connsiteY3" fmla="*/ 2160537 h 2169341"/>
              <a:gd name="connsiteX4" fmla="*/ 23297 w 4911240"/>
              <a:gd name="connsiteY4" fmla="*/ 1464507 h 2169341"/>
              <a:gd name="connsiteX5" fmla="*/ 2638272 w 4911240"/>
              <a:gd name="connsiteY5" fmla="*/ 1482112 h 2169341"/>
              <a:gd name="connsiteX6" fmla="*/ 2659268 w 4911240"/>
              <a:gd name="connsiteY6" fmla="*/ 722442 h 2169341"/>
              <a:gd name="connsiteX7" fmla="*/ 0 w 4911240"/>
              <a:gd name="connsiteY7" fmla="*/ 731244 h 2169341"/>
              <a:gd name="connsiteX8" fmla="*/ 1 w 4911240"/>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11651 w 4911240"/>
              <a:gd name="connsiteY3" fmla="*/ 2160537 h 2169341"/>
              <a:gd name="connsiteX4" fmla="*/ 11647 w 4911240"/>
              <a:gd name="connsiteY4" fmla="*/ 1464507 h 2169341"/>
              <a:gd name="connsiteX5" fmla="*/ 2638272 w 4911240"/>
              <a:gd name="connsiteY5" fmla="*/ 1482112 h 2169341"/>
              <a:gd name="connsiteX6" fmla="*/ 2659268 w 4911240"/>
              <a:gd name="connsiteY6" fmla="*/ 722442 h 2169341"/>
              <a:gd name="connsiteX7" fmla="*/ 0 w 4911240"/>
              <a:gd name="connsiteY7" fmla="*/ 731244 h 2169341"/>
              <a:gd name="connsiteX8" fmla="*/ 1 w 4911240"/>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11651 w 4911240"/>
              <a:gd name="connsiteY3" fmla="*/ 2160537 h 2169341"/>
              <a:gd name="connsiteX4" fmla="*/ 11647 w 4911240"/>
              <a:gd name="connsiteY4" fmla="*/ 1464507 h 2169341"/>
              <a:gd name="connsiteX5" fmla="*/ 2638272 w 4911240"/>
              <a:gd name="connsiteY5" fmla="*/ 1482112 h 2169341"/>
              <a:gd name="connsiteX6" fmla="*/ 2635971 w 4911240"/>
              <a:gd name="connsiteY6" fmla="*/ 722442 h 2169341"/>
              <a:gd name="connsiteX7" fmla="*/ 0 w 4911240"/>
              <a:gd name="connsiteY7" fmla="*/ 731244 h 2169341"/>
              <a:gd name="connsiteX8" fmla="*/ 1 w 4911240"/>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11651 w 4911240"/>
              <a:gd name="connsiteY3" fmla="*/ 2160537 h 2169341"/>
              <a:gd name="connsiteX4" fmla="*/ 11647 w 4911240"/>
              <a:gd name="connsiteY4" fmla="*/ 1464507 h 2169341"/>
              <a:gd name="connsiteX5" fmla="*/ 2661570 w 4911240"/>
              <a:gd name="connsiteY5" fmla="*/ 1446899 h 2169341"/>
              <a:gd name="connsiteX6" fmla="*/ 2635971 w 4911240"/>
              <a:gd name="connsiteY6" fmla="*/ 722442 h 2169341"/>
              <a:gd name="connsiteX7" fmla="*/ 0 w 4911240"/>
              <a:gd name="connsiteY7" fmla="*/ 731244 h 2169341"/>
              <a:gd name="connsiteX8" fmla="*/ 1 w 4911240"/>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11651 w 4911240"/>
              <a:gd name="connsiteY3" fmla="*/ 2160537 h 2169341"/>
              <a:gd name="connsiteX4" fmla="*/ 11647 w 4911240"/>
              <a:gd name="connsiteY4" fmla="*/ 1464507 h 2169341"/>
              <a:gd name="connsiteX5" fmla="*/ 2638273 w 4911240"/>
              <a:gd name="connsiteY5" fmla="*/ 1482111 h 2169341"/>
              <a:gd name="connsiteX6" fmla="*/ 2635971 w 4911240"/>
              <a:gd name="connsiteY6" fmla="*/ 722442 h 2169341"/>
              <a:gd name="connsiteX7" fmla="*/ 0 w 4911240"/>
              <a:gd name="connsiteY7" fmla="*/ 731244 h 2169341"/>
              <a:gd name="connsiteX8" fmla="*/ 1 w 4911240"/>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11651 w 4911240"/>
              <a:gd name="connsiteY3" fmla="*/ 2160537 h 2169341"/>
              <a:gd name="connsiteX4" fmla="*/ 11647 w 4911240"/>
              <a:gd name="connsiteY4" fmla="*/ 1464507 h 2169341"/>
              <a:gd name="connsiteX5" fmla="*/ 2638274 w 4911240"/>
              <a:gd name="connsiteY5" fmla="*/ 1464505 h 2169341"/>
              <a:gd name="connsiteX6" fmla="*/ 2635971 w 4911240"/>
              <a:gd name="connsiteY6" fmla="*/ 722442 h 2169341"/>
              <a:gd name="connsiteX7" fmla="*/ 0 w 4911240"/>
              <a:gd name="connsiteY7" fmla="*/ 731244 h 2169341"/>
              <a:gd name="connsiteX8" fmla="*/ 1 w 4911240"/>
              <a:gd name="connsiteY8" fmla="*/ 0 h 2169341"/>
              <a:gd name="connsiteX0" fmla="*/ 1 w 4911240"/>
              <a:gd name="connsiteY0" fmla="*/ 0 h 2169341"/>
              <a:gd name="connsiteX1" fmla="*/ 4911240 w 4911240"/>
              <a:gd name="connsiteY1" fmla="*/ 8804 h 2169341"/>
              <a:gd name="connsiteX2" fmla="*/ 4887941 w 4911240"/>
              <a:gd name="connsiteY2" fmla="*/ 2169341 h 2169341"/>
              <a:gd name="connsiteX3" fmla="*/ 11651 w 4911240"/>
              <a:gd name="connsiteY3" fmla="*/ 2160537 h 2169341"/>
              <a:gd name="connsiteX4" fmla="*/ 11647 w 4911240"/>
              <a:gd name="connsiteY4" fmla="*/ 1464507 h 2169341"/>
              <a:gd name="connsiteX5" fmla="*/ 2638274 w 4911240"/>
              <a:gd name="connsiteY5" fmla="*/ 1464505 h 2169341"/>
              <a:gd name="connsiteX6" fmla="*/ 2647621 w 4911240"/>
              <a:gd name="connsiteY6" fmla="*/ 722442 h 2169341"/>
              <a:gd name="connsiteX7" fmla="*/ 0 w 4911240"/>
              <a:gd name="connsiteY7" fmla="*/ 731244 h 2169341"/>
              <a:gd name="connsiteX8" fmla="*/ 1 w 4911240"/>
              <a:gd name="connsiteY8" fmla="*/ 0 h 2169341"/>
              <a:gd name="connsiteX0" fmla="*/ 1 w 4934537"/>
              <a:gd name="connsiteY0" fmla="*/ 0 h 2160538"/>
              <a:gd name="connsiteX1" fmla="*/ 4911240 w 4934537"/>
              <a:gd name="connsiteY1" fmla="*/ 8804 h 2160538"/>
              <a:gd name="connsiteX2" fmla="*/ 4934537 w 4934537"/>
              <a:gd name="connsiteY2" fmla="*/ 2160538 h 2160538"/>
              <a:gd name="connsiteX3" fmla="*/ 11651 w 4934537"/>
              <a:gd name="connsiteY3" fmla="*/ 2160537 h 2160538"/>
              <a:gd name="connsiteX4" fmla="*/ 11647 w 4934537"/>
              <a:gd name="connsiteY4" fmla="*/ 1464507 h 2160538"/>
              <a:gd name="connsiteX5" fmla="*/ 2638274 w 4934537"/>
              <a:gd name="connsiteY5" fmla="*/ 1464505 h 2160538"/>
              <a:gd name="connsiteX6" fmla="*/ 2647621 w 4934537"/>
              <a:gd name="connsiteY6" fmla="*/ 722442 h 2160538"/>
              <a:gd name="connsiteX7" fmla="*/ 0 w 4934537"/>
              <a:gd name="connsiteY7" fmla="*/ 731244 h 2160538"/>
              <a:gd name="connsiteX8" fmla="*/ 1 w 4934537"/>
              <a:gd name="connsiteY8" fmla="*/ 0 h 2160538"/>
              <a:gd name="connsiteX0" fmla="*/ 1 w 4911240"/>
              <a:gd name="connsiteY0" fmla="*/ 0 h 2160537"/>
              <a:gd name="connsiteX1" fmla="*/ 4911240 w 4911240"/>
              <a:gd name="connsiteY1" fmla="*/ 8804 h 2160537"/>
              <a:gd name="connsiteX2" fmla="*/ 4899590 w 4911240"/>
              <a:gd name="connsiteY2" fmla="*/ 2142931 h 2160537"/>
              <a:gd name="connsiteX3" fmla="*/ 11651 w 4911240"/>
              <a:gd name="connsiteY3" fmla="*/ 2160537 h 2160537"/>
              <a:gd name="connsiteX4" fmla="*/ 11647 w 4911240"/>
              <a:gd name="connsiteY4" fmla="*/ 1464507 h 2160537"/>
              <a:gd name="connsiteX5" fmla="*/ 2638274 w 4911240"/>
              <a:gd name="connsiteY5" fmla="*/ 1464505 h 2160537"/>
              <a:gd name="connsiteX6" fmla="*/ 2647621 w 4911240"/>
              <a:gd name="connsiteY6" fmla="*/ 722442 h 2160537"/>
              <a:gd name="connsiteX7" fmla="*/ 0 w 4911240"/>
              <a:gd name="connsiteY7" fmla="*/ 731244 h 2160537"/>
              <a:gd name="connsiteX8" fmla="*/ 1 w 4911240"/>
              <a:gd name="connsiteY8" fmla="*/ 0 h 2160537"/>
              <a:gd name="connsiteX0" fmla="*/ 1 w 4934873"/>
              <a:gd name="connsiteY0" fmla="*/ 0 h 2160537"/>
              <a:gd name="connsiteX1" fmla="*/ 4911240 w 4934873"/>
              <a:gd name="connsiteY1" fmla="*/ 8804 h 2160537"/>
              <a:gd name="connsiteX2" fmla="*/ 4934537 w 4934873"/>
              <a:gd name="connsiteY2" fmla="*/ 2125325 h 2160537"/>
              <a:gd name="connsiteX3" fmla="*/ 11651 w 4934873"/>
              <a:gd name="connsiteY3" fmla="*/ 2160537 h 2160537"/>
              <a:gd name="connsiteX4" fmla="*/ 11647 w 4934873"/>
              <a:gd name="connsiteY4" fmla="*/ 1464507 h 2160537"/>
              <a:gd name="connsiteX5" fmla="*/ 2638274 w 4934873"/>
              <a:gd name="connsiteY5" fmla="*/ 1464505 h 2160537"/>
              <a:gd name="connsiteX6" fmla="*/ 2647621 w 4934873"/>
              <a:gd name="connsiteY6" fmla="*/ 722442 h 2160537"/>
              <a:gd name="connsiteX7" fmla="*/ 0 w 4934873"/>
              <a:gd name="connsiteY7" fmla="*/ 731244 h 2160537"/>
              <a:gd name="connsiteX8" fmla="*/ 1 w 4934873"/>
              <a:gd name="connsiteY8" fmla="*/ 0 h 2160537"/>
              <a:gd name="connsiteX0" fmla="*/ 1 w 4912360"/>
              <a:gd name="connsiteY0" fmla="*/ 0 h 2186947"/>
              <a:gd name="connsiteX1" fmla="*/ 4911240 w 4912360"/>
              <a:gd name="connsiteY1" fmla="*/ 8804 h 2186947"/>
              <a:gd name="connsiteX2" fmla="*/ 4911239 w 4912360"/>
              <a:gd name="connsiteY2" fmla="*/ 2186947 h 2186947"/>
              <a:gd name="connsiteX3" fmla="*/ 11651 w 4912360"/>
              <a:gd name="connsiteY3" fmla="*/ 2160537 h 2186947"/>
              <a:gd name="connsiteX4" fmla="*/ 11647 w 4912360"/>
              <a:gd name="connsiteY4" fmla="*/ 1464507 h 2186947"/>
              <a:gd name="connsiteX5" fmla="*/ 2638274 w 4912360"/>
              <a:gd name="connsiteY5" fmla="*/ 1464505 h 2186947"/>
              <a:gd name="connsiteX6" fmla="*/ 2647621 w 4912360"/>
              <a:gd name="connsiteY6" fmla="*/ 722442 h 2186947"/>
              <a:gd name="connsiteX7" fmla="*/ 0 w 4912360"/>
              <a:gd name="connsiteY7" fmla="*/ 731244 h 2186947"/>
              <a:gd name="connsiteX8" fmla="*/ 1 w 4912360"/>
              <a:gd name="connsiteY8" fmla="*/ 0 h 2186947"/>
              <a:gd name="connsiteX0" fmla="*/ 1 w 4923404"/>
              <a:gd name="connsiteY0" fmla="*/ 0 h 2160537"/>
              <a:gd name="connsiteX1" fmla="*/ 4911240 w 4923404"/>
              <a:gd name="connsiteY1" fmla="*/ 8804 h 2160537"/>
              <a:gd name="connsiteX2" fmla="*/ 4922888 w 4923404"/>
              <a:gd name="connsiteY2" fmla="*/ 2160537 h 2160537"/>
              <a:gd name="connsiteX3" fmla="*/ 11651 w 4923404"/>
              <a:gd name="connsiteY3" fmla="*/ 2160537 h 2160537"/>
              <a:gd name="connsiteX4" fmla="*/ 11647 w 4923404"/>
              <a:gd name="connsiteY4" fmla="*/ 1464507 h 2160537"/>
              <a:gd name="connsiteX5" fmla="*/ 2638274 w 4923404"/>
              <a:gd name="connsiteY5" fmla="*/ 1464505 h 2160537"/>
              <a:gd name="connsiteX6" fmla="*/ 2647621 w 4923404"/>
              <a:gd name="connsiteY6" fmla="*/ 722442 h 2160537"/>
              <a:gd name="connsiteX7" fmla="*/ 0 w 4923404"/>
              <a:gd name="connsiteY7" fmla="*/ 731244 h 2160537"/>
              <a:gd name="connsiteX8" fmla="*/ 1 w 4923404"/>
              <a:gd name="connsiteY8" fmla="*/ 0 h 2160537"/>
              <a:gd name="connsiteX0" fmla="*/ 1 w 4923404"/>
              <a:gd name="connsiteY0" fmla="*/ 0 h 2160537"/>
              <a:gd name="connsiteX1" fmla="*/ 4911240 w 4923404"/>
              <a:gd name="connsiteY1" fmla="*/ 8804 h 2160537"/>
              <a:gd name="connsiteX2" fmla="*/ 4922888 w 4923404"/>
              <a:gd name="connsiteY2" fmla="*/ 2160537 h 2160537"/>
              <a:gd name="connsiteX3" fmla="*/ 11651 w 4923404"/>
              <a:gd name="connsiteY3" fmla="*/ 2160537 h 2160537"/>
              <a:gd name="connsiteX4" fmla="*/ 11647 w 4923404"/>
              <a:gd name="connsiteY4" fmla="*/ 1464507 h 2160537"/>
              <a:gd name="connsiteX5" fmla="*/ 2638274 w 4923404"/>
              <a:gd name="connsiteY5" fmla="*/ 1464505 h 2160537"/>
              <a:gd name="connsiteX6" fmla="*/ 2612674 w 4923404"/>
              <a:gd name="connsiteY6" fmla="*/ 713638 h 2160537"/>
              <a:gd name="connsiteX7" fmla="*/ 0 w 4923404"/>
              <a:gd name="connsiteY7" fmla="*/ 731244 h 2160537"/>
              <a:gd name="connsiteX8" fmla="*/ 1 w 4923404"/>
              <a:gd name="connsiteY8" fmla="*/ 0 h 2160537"/>
              <a:gd name="connsiteX0" fmla="*/ 1 w 4923404"/>
              <a:gd name="connsiteY0" fmla="*/ 0 h 2160537"/>
              <a:gd name="connsiteX1" fmla="*/ 4911240 w 4923404"/>
              <a:gd name="connsiteY1" fmla="*/ 8804 h 2160537"/>
              <a:gd name="connsiteX2" fmla="*/ 4922888 w 4923404"/>
              <a:gd name="connsiteY2" fmla="*/ 2160537 h 2160537"/>
              <a:gd name="connsiteX3" fmla="*/ 11651 w 4923404"/>
              <a:gd name="connsiteY3" fmla="*/ 2160537 h 2160537"/>
              <a:gd name="connsiteX4" fmla="*/ 11647 w 4923404"/>
              <a:gd name="connsiteY4" fmla="*/ 1464507 h 2160537"/>
              <a:gd name="connsiteX5" fmla="*/ 2614977 w 4923404"/>
              <a:gd name="connsiteY5" fmla="*/ 1464505 h 2160537"/>
              <a:gd name="connsiteX6" fmla="*/ 2612674 w 4923404"/>
              <a:gd name="connsiteY6" fmla="*/ 713638 h 2160537"/>
              <a:gd name="connsiteX7" fmla="*/ 0 w 4923404"/>
              <a:gd name="connsiteY7" fmla="*/ 731244 h 2160537"/>
              <a:gd name="connsiteX8" fmla="*/ 1 w 4923404"/>
              <a:gd name="connsiteY8" fmla="*/ 0 h 2160537"/>
              <a:gd name="connsiteX0" fmla="*/ 1 w 4923404"/>
              <a:gd name="connsiteY0" fmla="*/ 0 h 2160537"/>
              <a:gd name="connsiteX1" fmla="*/ 4911240 w 4923404"/>
              <a:gd name="connsiteY1" fmla="*/ 8804 h 2160537"/>
              <a:gd name="connsiteX2" fmla="*/ 4922888 w 4923404"/>
              <a:gd name="connsiteY2" fmla="*/ 2160537 h 2160537"/>
              <a:gd name="connsiteX3" fmla="*/ 11651 w 4923404"/>
              <a:gd name="connsiteY3" fmla="*/ 2160537 h 2160537"/>
              <a:gd name="connsiteX4" fmla="*/ 11647 w 4923404"/>
              <a:gd name="connsiteY4" fmla="*/ 1464507 h 2160537"/>
              <a:gd name="connsiteX5" fmla="*/ 2614977 w 4923404"/>
              <a:gd name="connsiteY5" fmla="*/ 1464505 h 2160537"/>
              <a:gd name="connsiteX6" fmla="*/ 2612674 w 4923404"/>
              <a:gd name="connsiteY6" fmla="*/ 740047 h 2160537"/>
              <a:gd name="connsiteX7" fmla="*/ 0 w 4923404"/>
              <a:gd name="connsiteY7" fmla="*/ 731244 h 2160537"/>
              <a:gd name="connsiteX8" fmla="*/ 1 w 4923404"/>
              <a:gd name="connsiteY8" fmla="*/ 0 h 2160537"/>
              <a:gd name="connsiteX0" fmla="*/ 1 w 4923404"/>
              <a:gd name="connsiteY0" fmla="*/ 0 h 2160537"/>
              <a:gd name="connsiteX1" fmla="*/ 4911240 w 4923404"/>
              <a:gd name="connsiteY1" fmla="*/ 8804 h 2160537"/>
              <a:gd name="connsiteX2" fmla="*/ 4922888 w 4923404"/>
              <a:gd name="connsiteY2" fmla="*/ 2160537 h 2160537"/>
              <a:gd name="connsiteX3" fmla="*/ 11651 w 4923404"/>
              <a:gd name="connsiteY3" fmla="*/ 2160537 h 2160537"/>
              <a:gd name="connsiteX4" fmla="*/ 11647 w 4923404"/>
              <a:gd name="connsiteY4" fmla="*/ 1464507 h 2160537"/>
              <a:gd name="connsiteX5" fmla="*/ 2614977 w 4923404"/>
              <a:gd name="connsiteY5" fmla="*/ 1464505 h 2160537"/>
              <a:gd name="connsiteX6" fmla="*/ 2612674 w 4923404"/>
              <a:gd name="connsiteY6" fmla="*/ 731244 h 2160537"/>
              <a:gd name="connsiteX7" fmla="*/ 0 w 4923404"/>
              <a:gd name="connsiteY7" fmla="*/ 731244 h 2160537"/>
              <a:gd name="connsiteX8" fmla="*/ 1 w 4923404"/>
              <a:gd name="connsiteY8" fmla="*/ 0 h 216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3404" h="2160537">
                <a:moveTo>
                  <a:pt x="1" y="0"/>
                </a:moveTo>
                <a:lnTo>
                  <a:pt x="4911240" y="8804"/>
                </a:lnTo>
                <a:cubicBezTo>
                  <a:pt x="4907357" y="720180"/>
                  <a:pt x="4926771" y="1449161"/>
                  <a:pt x="4922888" y="2160537"/>
                </a:cubicBezTo>
                <a:lnTo>
                  <a:pt x="11651" y="2160537"/>
                </a:lnTo>
                <a:cubicBezTo>
                  <a:pt x="11650" y="1928527"/>
                  <a:pt x="11648" y="1696517"/>
                  <a:pt x="11647" y="1464507"/>
                </a:cubicBezTo>
                <a:lnTo>
                  <a:pt x="2614977" y="1464505"/>
                </a:lnTo>
                <a:cubicBezTo>
                  <a:pt x="2614210" y="1211282"/>
                  <a:pt x="2613441" y="984467"/>
                  <a:pt x="2612674" y="731244"/>
                </a:cubicBezTo>
                <a:lnTo>
                  <a:pt x="0" y="731244"/>
                </a:lnTo>
                <a:cubicBezTo>
                  <a:pt x="0" y="487496"/>
                  <a:pt x="1" y="243748"/>
                  <a:pt x="1" y="0"/>
                </a:cubicBezTo>
                <a:close/>
              </a:path>
            </a:pathLst>
          </a:custGeom>
          <a:noFill/>
          <a:ln w="38100" cap="flat" cmpd="sng" algn="ctr">
            <a:solidFill>
              <a:srgbClr val="0070C0"/>
            </a:solidFill>
            <a:prstDash val="solid"/>
            <a:round/>
            <a:headEnd type="none" w="med" len="med"/>
            <a:tailEnd type="none" w="med" len="med"/>
          </a:ln>
          <a:effectLst>
            <a:glow rad="63500">
              <a:srgbClr val="0070C0">
                <a:alpha val="40000"/>
              </a:srgbClr>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ja-JP" altLang="en-US" sz="1800" b="1"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2" name="テキスト ボックス 66"/>
          <p:cNvSpPr txBox="1"/>
          <p:nvPr/>
        </p:nvSpPr>
        <p:spPr>
          <a:xfrm>
            <a:off x="684408" y="2463006"/>
            <a:ext cx="6625085" cy="1015663"/>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2000" dirty="0" smtClean="0">
                <a:solidFill>
                  <a:srgbClr val="002060"/>
                </a:solidFill>
                <a:effectLst>
                  <a:outerShdw blurRad="38100" dist="38100" dir="2700000" algn="tl">
                    <a:srgbClr val="000000">
                      <a:alpha val="43137"/>
                    </a:srgbClr>
                  </a:outerShdw>
                </a:effectLst>
                <a:latin typeface="Fujitsu Sans" panose="020B0404060202020204" pitchFamily="34" charset="0"/>
                <a:ea typeface="Meiryo UI" panose="020B0604030504040204" pitchFamily="50" charset="-128"/>
                <a:cs typeface="Meiryo UI" panose="020B0604030504040204" pitchFamily="50" charset="-128"/>
              </a:rPr>
              <a:t>～ </a:t>
            </a:r>
            <a:r>
              <a:rPr lang="en-US" altLang="ja-JP" sz="2000" dirty="0" smtClean="0">
                <a:solidFill>
                  <a:srgbClr val="002060"/>
                </a:solidFill>
                <a:effectLst>
                  <a:outerShdw blurRad="38100" dist="38100" dir="2700000" algn="tl">
                    <a:srgbClr val="000000">
                      <a:alpha val="43137"/>
                    </a:srgbClr>
                  </a:outerShdw>
                </a:effectLst>
                <a:latin typeface="Fujitsu Sans" panose="020B0404060202020204" pitchFamily="34" charset="0"/>
                <a:ea typeface="Meiryo UI" panose="020B0604030504040204" pitchFamily="50" charset="-128"/>
                <a:cs typeface="Meiryo UI" panose="020B0604030504040204" pitchFamily="50" charset="-128"/>
              </a:rPr>
              <a:t>A Dock that prepares the Applications in sailing to the vast ocean that is called the Business Market.</a:t>
            </a:r>
            <a:r>
              <a:rPr lang="ja-JP" altLang="en-US" sz="2000" dirty="0" smtClean="0">
                <a:solidFill>
                  <a:srgbClr val="002060"/>
                </a:solidFill>
                <a:effectLst>
                  <a:outerShdw blurRad="38100" dist="38100" dir="2700000" algn="tl">
                    <a:srgbClr val="000000">
                      <a:alpha val="43137"/>
                    </a:srgbClr>
                  </a:outerShdw>
                </a:effectLst>
                <a:latin typeface="Fujitsu Sans" panose="020B0404060202020204" pitchFamily="34" charset="0"/>
                <a:ea typeface="Meiryo UI" panose="020B0604030504040204" pitchFamily="50" charset="-128"/>
                <a:cs typeface="Meiryo UI" panose="020B0604030504040204" pitchFamily="50" charset="-128"/>
              </a:rPr>
              <a:t>～</a:t>
            </a:r>
            <a:endParaRPr lang="en-US" altLang="ja-JP" sz="2000" dirty="0">
              <a:solidFill>
                <a:srgbClr val="002060"/>
              </a:solidFill>
              <a:effectLst>
                <a:outerShdw blurRad="38100" dist="38100" dir="2700000" algn="tl">
                  <a:srgbClr val="000000">
                    <a:alpha val="43137"/>
                  </a:srgbClr>
                </a:outerShdw>
              </a:effectLst>
              <a:latin typeface="Fujitsu Sans" panose="020B0404060202020204" pitchFamily="34" charset="0"/>
              <a:ea typeface="Meiryo UI" panose="020B0604030504040204" pitchFamily="50" charset="-128"/>
              <a:cs typeface="Meiryo UI" panose="020B0604030504040204" pitchFamily="50" charset="-128"/>
            </a:endParaRPr>
          </a:p>
          <a:p>
            <a:endParaRPr lang="en-US" altLang="ja-JP" sz="2000" b="1" dirty="0">
              <a:ln w="9525">
                <a:solidFill>
                  <a:schemeClr val="bg1"/>
                </a:solidFill>
                <a:prstDash val="solid"/>
              </a:ln>
              <a:solidFill>
                <a:srgbClr val="002060"/>
              </a:solidFill>
              <a:effectLst>
                <a:outerShdw blurRad="38100" dist="38100" dir="2700000" algn="tl" rotWithShape="0">
                  <a:srgbClr val="000000">
                    <a:alpha val="43137"/>
                  </a:srgbClr>
                </a:outerShdw>
              </a:effectLst>
              <a:latin typeface="Fujitsu Sans" panose="020B0404060202020204" pitchFamily="34" charset="0"/>
              <a:ea typeface="Meiryo UI" panose="020B0604030504040204" pitchFamily="50" charset="-128"/>
              <a:cs typeface="Meiryo UI" panose="020B0604030504040204" pitchFamily="50" charset="-128"/>
            </a:endParaRPr>
          </a:p>
        </p:txBody>
      </p:sp>
      <p:grpSp>
        <p:nvGrpSpPr>
          <p:cNvPr id="23" name="グループ化 22"/>
          <p:cNvGrpSpPr>
            <a:grpSpLocks noChangeAspect="1"/>
          </p:cNvGrpSpPr>
          <p:nvPr/>
        </p:nvGrpSpPr>
        <p:grpSpPr>
          <a:xfrm>
            <a:off x="8076728" y="2451282"/>
            <a:ext cx="704964" cy="922113"/>
            <a:chOff x="7620000" y="762196"/>
            <a:chExt cx="1095375" cy="1390651"/>
          </a:xfrm>
        </p:grpSpPr>
        <p:sp>
          <p:nvSpPr>
            <p:cNvPr id="24" name="円柱 23"/>
            <p:cNvSpPr/>
            <p:nvPr/>
          </p:nvSpPr>
          <p:spPr>
            <a:xfrm>
              <a:off x="8323599" y="925801"/>
              <a:ext cx="239863" cy="26995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latin typeface="Fujitsu Sans" panose="020B0404060202020204" pitchFamily="34" charset="0"/>
              </a:endParaRPr>
            </a:p>
          </p:txBody>
        </p:sp>
        <p:sp>
          <p:nvSpPr>
            <p:cNvPr id="25" name="円柱 24"/>
            <p:cNvSpPr/>
            <p:nvPr/>
          </p:nvSpPr>
          <p:spPr>
            <a:xfrm>
              <a:off x="7867859" y="1007604"/>
              <a:ext cx="183894" cy="26995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latin typeface="Fujitsu Sans" panose="020B0404060202020204" pitchFamily="34" charset="0"/>
              </a:endParaRPr>
            </a:p>
          </p:txBody>
        </p:sp>
        <p:sp>
          <p:nvSpPr>
            <p:cNvPr id="26" name="円柱 25"/>
            <p:cNvSpPr/>
            <p:nvPr/>
          </p:nvSpPr>
          <p:spPr>
            <a:xfrm>
              <a:off x="7907836" y="999424"/>
              <a:ext cx="79954" cy="108798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latin typeface="Fujitsu Sans" panose="020B0404060202020204" pitchFamily="34" charset="0"/>
              </a:endParaRPr>
            </a:p>
          </p:txBody>
        </p:sp>
        <p:sp>
          <p:nvSpPr>
            <p:cNvPr id="27" name="直方体 26"/>
            <p:cNvSpPr/>
            <p:nvPr/>
          </p:nvSpPr>
          <p:spPr>
            <a:xfrm rot="4721604">
              <a:off x="8030894" y="479197"/>
              <a:ext cx="277782" cy="1070917"/>
            </a:xfrm>
            <a:prstGeom prst="cub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latin typeface="Fujitsu Sans" panose="020B0404060202020204" pitchFamily="34" charset="0"/>
              </a:endParaRPr>
            </a:p>
          </p:txBody>
        </p:sp>
        <p:sp>
          <p:nvSpPr>
            <p:cNvPr id="28" name="直方体 27"/>
            <p:cNvSpPr/>
            <p:nvPr/>
          </p:nvSpPr>
          <p:spPr>
            <a:xfrm rot="5029755">
              <a:off x="8095884" y="995778"/>
              <a:ext cx="193069" cy="847516"/>
            </a:xfrm>
            <a:prstGeom prst="cub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latin typeface="Fujitsu Sans" panose="020B0404060202020204" pitchFamily="34" charset="0"/>
              </a:endParaRPr>
            </a:p>
          </p:txBody>
        </p:sp>
        <p:sp>
          <p:nvSpPr>
            <p:cNvPr id="29" name="直方体 28"/>
            <p:cNvSpPr/>
            <p:nvPr/>
          </p:nvSpPr>
          <p:spPr>
            <a:xfrm>
              <a:off x="7620000" y="942162"/>
              <a:ext cx="247859" cy="1153422"/>
            </a:xfrm>
            <a:prstGeom prst="cub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latin typeface="Fujitsu Sans" panose="020B0404060202020204" pitchFamily="34" charset="0"/>
              </a:endParaRPr>
            </a:p>
          </p:txBody>
        </p:sp>
        <p:sp>
          <p:nvSpPr>
            <p:cNvPr id="30" name="直方体 29"/>
            <p:cNvSpPr/>
            <p:nvPr/>
          </p:nvSpPr>
          <p:spPr>
            <a:xfrm>
              <a:off x="8395557" y="762196"/>
              <a:ext cx="319818" cy="1390651"/>
            </a:xfrm>
            <a:prstGeom prst="cub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latin typeface="Fujitsu Sans" panose="020B0404060202020204" pitchFamily="34" charset="0"/>
              </a:endParaRPr>
            </a:p>
          </p:txBody>
        </p:sp>
      </p:grpSp>
      <p:pic>
        <p:nvPicPr>
          <p:cNvPr id="31" name="図 30"/>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259678" y="2871841"/>
            <a:ext cx="1042388" cy="452104"/>
          </a:xfrm>
          <a:prstGeom prst="rect">
            <a:avLst/>
          </a:prstGeom>
        </p:spPr>
      </p:pic>
      <p:sp>
        <p:nvSpPr>
          <p:cNvPr id="32" name="テキスト ボックス 31"/>
          <p:cNvSpPr txBox="1"/>
          <p:nvPr/>
        </p:nvSpPr>
        <p:spPr>
          <a:xfrm>
            <a:off x="5891243" y="3331460"/>
            <a:ext cx="3595613" cy="307777"/>
          </a:xfrm>
          <a:prstGeom prst="rect">
            <a:avLst/>
          </a:prstGeom>
          <a:noFill/>
        </p:spPr>
        <p:txBody>
          <a:bodyPr wrap="square" rtlCol="0">
            <a:spAutoFit/>
          </a:bodyPr>
          <a:lstStyle/>
          <a:p>
            <a:pPr algn="l"/>
            <a:r>
              <a:rPr kumimoji="1" lang="en-US" altLang="ja-JP"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DADock</a:t>
            </a:r>
            <a:r>
              <a:rPr lang="ja-JP" altLang="en-US"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D</a:t>
            </a:r>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igital  </a:t>
            </a:r>
            <a:r>
              <a:rPr kumimoji="1" lang="en-US" altLang="ja-JP"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A</a:t>
            </a:r>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pplications </a:t>
            </a:r>
            <a:r>
              <a:rPr kumimoji="1" lang="en-US" altLang="ja-JP"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Dock</a:t>
            </a:r>
            <a:r>
              <a:rPr kumimoji="1" lang="ja-JP" altLang="en-US"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a:t>
            </a:r>
          </a:p>
        </p:txBody>
      </p:sp>
      <p:sp>
        <p:nvSpPr>
          <p:cNvPr id="33" name="正方形/長方形 32"/>
          <p:cNvSpPr/>
          <p:nvPr/>
        </p:nvSpPr>
        <p:spPr bwMode="gray">
          <a:xfrm>
            <a:off x="708466" y="3320733"/>
            <a:ext cx="2272225" cy="309353"/>
          </a:xfrm>
          <a:prstGeom prst="rect">
            <a:avLst/>
          </a:prstGeom>
          <a:solidFill>
            <a:srgbClr val="0070C0"/>
          </a:solidFill>
          <a:ln w="571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rgbClr val="FFFFFF"/>
                </a:solidFill>
                <a:latin typeface="Fujitsu Sans" panose="020B0404060202020204" pitchFamily="34" charset="0"/>
                <a:ea typeface="Meiryo UI" panose="020B0604030504040204" pitchFamily="50" charset="-128"/>
                <a:cs typeface="Meiryo UI" panose="020B0604030504040204" pitchFamily="50" charset="-128"/>
              </a:rPr>
              <a:t>DADock</a:t>
            </a:r>
            <a:endParaRPr lang="ja-JP" altLang="en-US" sz="1800" b="1" dirty="0" smtClean="0">
              <a:solidFill>
                <a:srgbClr val="FFFFFF"/>
              </a:solidFill>
              <a:latin typeface="Fujitsu Sans" panose="020B0404060202020204" pitchFamily="34" charset="0"/>
              <a:ea typeface="Meiryo UI" panose="020B0604030504040204" pitchFamily="50" charset="-128"/>
              <a:cs typeface="Meiryo UI" panose="020B0604030504040204" pitchFamily="50" charset="-128"/>
            </a:endParaRPr>
          </a:p>
        </p:txBody>
      </p:sp>
      <p:grpSp>
        <p:nvGrpSpPr>
          <p:cNvPr id="34" name="グループ化 33">
            <a:extLst>
              <a:ext uri="{FF2B5EF4-FFF2-40B4-BE49-F238E27FC236}">
                <a16:creationId xmlns:a16="http://schemas.microsoft.com/office/drawing/2014/main" xmlns="" id="{60E8CD11-80DC-4526-9221-78385F7C62C1}"/>
              </a:ext>
            </a:extLst>
          </p:cNvPr>
          <p:cNvGrpSpPr/>
          <p:nvPr/>
        </p:nvGrpSpPr>
        <p:grpSpPr>
          <a:xfrm>
            <a:off x="6227458" y="3740991"/>
            <a:ext cx="3521190" cy="801666"/>
            <a:chOff x="5026602" y="1184627"/>
            <a:chExt cx="4565858" cy="673427"/>
          </a:xfrm>
        </p:grpSpPr>
        <p:sp>
          <p:nvSpPr>
            <p:cNvPr id="35" name="正方形/長方形 34">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kern="0" dirty="0" smtClean="0">
                  <a:latin typeface="Fujitsu Sans" panose="020B0404060202020204" pitchFamily="34" charset="0"/>
                  <a:ea typeface="Meiryo UI" panose="020B0604030504040204" pitchFamily="50" charset="-128"/>
                </a:rPr>
                <a:t>Easy to Start</a:t>
              </a:r>
              <a:br>
                <a:rPr kumimoji="1" lang="en-US" altLang="ja-JP" sz="2000" kern="0" dirty="0" smtClean="0">
                  <a:latin typeface="Fujitsu Sans" panose="020B0404060202020204" pitchFamily="34" charset="0"/>
                  <a:ea typeface="Meiryo UI" panose="020B0604030504040204" pitchFamily="50" charset="-128"/>
                </a:rPr>
              </a:br>
              <a:r>
                <a:rPr kumimoji="1" lang="en-US" altLang="ja-JP" sz="1200" kern="0" dirty="0" smtClean="0">
                  <a:latin typeface="Fujitsu Sans" panose="020B0404060202020204" pitchFamily="34" charset="0"/>
                  <a:ea typeface="Meiryo UI" panose="020B0604030504040204" pitchFamily="50" charset="-128"/>
                </a:rPr>
                <a:t>- Packaged Installer</a:t>
              </a:r>
              <a:br>
                <a:rPr kumimoji="1" lang="en-US" altLang="ja-JP" sz="1200" kern="0" dirty="0" smtClean="0">
                  <a:latin typeface="Fujitsu Sans" panose="020B0404060202020204" pitchFamily="34" charset="0"/>
                  <a:ea typeface="Meiryo UI" panose="020B0604030504040204" pitchFamily="50" charset="-128"/>
                </a:rPr>
              </a:br>
              <a:r>
                <a:rPr kumimoji="1" lang="en-US" altLang="ja-JP" sz="1200" kern="0" dirty="0" smtClean="0">
                  <a:latin typeface="Fujitsu Sans" panose="020B0404060202020204" pitchFamily="34" charset="0"/>
                  <a:ea typeface="Meiryo UI" panose="020B0604030504040204" pitchFamily="50" charset="-128"/>
                </a:rPr>
                <a:t>- Auto Update</a:t>
              </a:r>
              <a:br>
                <a:rPr kumimoji="1" lang="en-US" altLang="ja-JP" sz="1200" kern="0" dirty="0" smtClean="0">
                  <a:latin typeface="Fujitsu Sans" panose="020B0404060202020204" pitchFamily="34" charset="0"/>
                  <a:ea typeface="Meiryo UI" panose="020B0604030504040204" pitchFamily="50" charset="-128"/>
                </a:rPr>
              </a:br>
              <a:r>
                <a:rPr kumimoji="1" lang="en-US" altLang="ja-JP" sz="1200" kern="0" dirty="0" smtClean="0">
                  <a:latin typeface="Fujitsu Sans" panose="020B0404060202020204" pitchFamily="34" charset="0"/>
                  <a:ea typeface="Meiryo UI" panose="020B0604030504040204" pitchFamily="50" charset="-128"/>
                </a:rPr>
                <a:t>- Various Manuals</a:t>
              </a:r>
            </a:p>
          </p:txBody>
        </p:sp>
        <p:sp>
          <p:nvSpPr>
            <p:cNvPr id="36" name="正方形/長方形 35">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kern="0" dirty="0">
                <a:solidFill>
                  <a:schemeClr val="bg1"/>
                </a:solidFill>
                <a:latin typeface="Fujitsu Sans" panose="020B0404060202020204" pitchFamily="34" charset="0"/>
                <a:ea typeface="Meiryo UI" panose="020B0604030504040204" pitchFamily="50" charset="-128"/>
              </a:endParaRPr>
            </a:p>
          </p:txBody>
        </p:sp>
      </p:grpSp>
      <p:grpSp>
        <p:nvGrpSpPr>
          <p:cNvPr id="37" name="グループ化 36">
            <a:extLst>
              <a:ext uri="{FF2B5EF4-FFF2-40B4-BE49-F238E27FC236}">
                <a16:creationId xmlns:a16="http://schemas.microsoft.com/office/drawing/2014/main" xmlns="" id="{60E8CD11-80DC-4526-9221-78385F7C62C1}"/>
              </a:ext>
            </a:extLst>
          </p:cNvPr>
          <p:cNvGrpSpPr/>
          <p:nvPr/>
        </p:nvGrpSpPr>
        <p:grpSpPr>
          <a:xfrm>
            <a:off x="6227458" y="4722514"/>
            <a:ext cx="3521190" cy="801666"/>
            <a:chOff x="5026602" y="1184627"/>
            <a:chExt cx="4565858" cy="673427"/>
          </a:xfrm>
        </p:grpSpPr>
        <p:sp>
          <p:nvSpPr>
            <p:cNvPr id="38" name="正方形/長方形 37">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kern="0" dirty="0" smtClean="0">
                  <a:latin typeface="Fujitsu Sans" panose="020B0404060202020204" pitchFamily="34" charset="0"/>
                  <a:ea typeface="Meiryo UI" panose="020B0604030504040204" pitchFamily="50" charset="-128"/>
                </a:rPr>
                <a:t>Reliable</a:t>
              </a:r>
            </a:p>
            <a:p>
              <a:pPr algn="l"/>
              <a:r>
                <a:rPr lang="en-US" altLang="ja-JP" sz="1200" kern="0" dirty="0" smtClean="0">
                  <a:latin typeface="Fujitsu Sans" panose="020B0404060202020204" pitchFamily="34" charset="0"/>
                  <a:ea typeface="Meiryo UI" panose="020B0604030504040204" pitchFamily="50" charset="-128"/>
                </a:rPr>
                <a:t>- Combination of de-facto OSSs</a:t>
              </a:r>
            </a:p>
            <a:p>
              <a:pPr algn="l"/>
              <a:r>
                <a:rPr kumimoji="1" lang="en-US" altLang="ja-JP" sz="1200" kern="0" dirty="0" smtClean="0">
                  <a:latin typeface="Fujitsu Sans" panose="020B0404060202020204" pitchFamily="34" charset="0"/>
                  <a:ea typeface="Meiryo UI" panose="020B0604030504040204" pitchFamily="50" charset="-128"/>
                </a:rPr>
                <a:t>- Support from India GDC</a:t>
              </a:r>
              <a:endParaRPr kumimoji="1" lang="ja-JP" altLang="en-US" sz="1200" kern="0" dirty="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kern="0" dirty="0">
                <a:solidFill>
                  <a:schemeClr val="bg1"/>
                </a:solidFill>
                <a:latin typeface="Fujitsu Sans" panose="020B0404060202020204" pitchFamily="34" charset="0"/>
                <a:ea typeface="Meiryo UI" panose="020B0604030504040204" pitchFamily="50" charset="-128"/>
              </a:endParaRPr>
            </a:p>
          </p:txBody>
        </p:sp>
      </p:grpSp>
      <p:grpSp>
        <p:nvGrpSpPr>
          <p:cNvPr id="40" name="グループ化 39">
            <a:extLst>
              <a:ext uri="{FF2B5EF4-FFF2-40B4-BE49-F238E27FC236}">
                <a16:creationId xmlns:a16="http://schemas.microsoft.com/office/drawing/2014/main" xmlns="" id="{60E8CD11-80DC-4526-9221-78385F7C62C1}"/>
              </a:ext>
            </a:extLst>
          </p:cNvPr>
          <p:cNvGrpSpPr/>
          <p:nvPr/>
        </p:nvGrpSpPr>
        <p:grpSpPr>
          <a:xfrm>
            <a:off x="6227458" y="5684188"/>
            <a:ext cx="3521190" cy="801666"/>
            <a:chOff x="5026602" y="1184627"/>
            <a:chExt cx="4565858" cy="673427"/>
          </a:xfrm>
        </p:grpSpPr>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kern="0" dirty="0" smtClean="0">
                  <a:latin typeface="Fujitsu Sans" panose="020B0404060202020204" pitchFamily="34" charset="0"/>
                  <a:ea typeface="Meiryo UI" panose="020B0604030504040204" pitchFamily="50" charset="-128"/>
                </a:rPr>
                <a:t>For Any Projects</a:t>
              </a:r>
              <a:br>
                <a:rPr lang="en-US" altLang="ja-JP" sz="2000" kern="0" dirty="0" smtClean="0">
                  <a:latin typeface="Fujitsu Sans" panose="020B0404060202020204" pitchFamily="34" charset="0"/>
                  <a:ea typeface="Meiryo UI" panose="020B0604030504040204" pitchFamily="50" charset="-128"/>
                </a:rPr>
              </a:br>
              <a:r>
                <a:rPr lang="en-US" altLang="ja-JP" sz="1200" kern="0" dirty="0" smtClean="0">
                  <a:latin typeface="Fujitsu Sans" panose="020B0404060202020204" pitchFamily="34" charset="0"/>
                  <a:ea typeface="Meiryo UI" panose="020B0604030504040204" pitchFamily="50" charset="-128"/>
                </a:rPr>
                <a:t>- Java/</a:t>
              </a:r>
              <a:r>
                <a:rPr lang="en-US" altLang="ja-JP" sz="1200" kern="0" dirty="0" err="1" smtClean="0">
                  <a:latin typeface="Fujitsu Sans" panose="020B0404060202020204" pitchFamily="34" charset="0"/>
                  <a:ea typeface="Meiryo UI" panose="020B0604030504040204" pitchFamily="50" charset="-128"/>
                </a:rPr>
                <a:t>.Net</a:t>
              </a:r>
              <a:r>
                <a:rPr lang="en-US" altLang="ja-JP" sz="1200" kern="0" dirty="0" smtClean="0">
                  <a:latin typeface="Fujitsu Sans" panose="020B0404060202020204" pitchFamily="34" charset="0"/>
                  <a:ea typeface="Meiryo UI" panose="020B0604030504040204" pitchFamily="50" charset="-128"/>
                </a:rPr>
                <a:t>/Ruby/etc.</a:t>
              </a:r>
              <a:br>
                <a:rPr lang="en-US" altLang="ja-JP" sz="1200" kern="0" dirty="0" smtClean="0">
                  <a:latin typeface="Fujitsu Sans" panose="020B0404060202020204" pitchFamily="34" charset="0"/>
                  <a:ea typeface="Meiryo UI" panose="020B0604030504040204" pitchFamily="50" charset="-128"/>
                </a:rPr>
              </a:br>
              <a:r>
                <a:rPr lang="en-US" altLang="ja-JP" sz="1200" kern="0" dirty="0" smtClean="0">
                  <a:latin typeface="Fujitsu Sans" panose="020B0404060202020204" pitchFamily="34" charset="0"/>
                  <a:ea typeface="Meiryo UI" panose="020B0604030504040204" pitchFamily="50" charset="-128"/>
                </a:rPr>
                <a:t>- Agile/WF</a:t>
              </a:r>
              <a:endParaRPr kumimoji="1" lang="ja-JP" altLang="en-US" sz="1200"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kern="0" dirty="0">
                <a:solidFill>
                  <a:schemeClr val="bg1"/>
                </a:solidFill>
                <a:latin typeface="Fujitsu Sans" panose="020B0404060202020204" pitchFamily="34" charset="0"/>
                <a:ea typeface="Meiryo UI" panose="020B0604030504040204" pitchFamily="50" charset="-128"/>
              </a:endParaRPr>
            </a:p>
          </p:txBody>
        </p:sp>
      </p:grpSp>
      <p:sp>
        <p:nvSpPr>
          <p:cNvPr id="43" name="右矢印 10">
            <a:extLst>
              <a:ext uri="{FF2B5EF4-FFF2-40B4-BE49-F238E27FC236}">
                <a16:creationId xmlns:a16="http://schemas.microsoft.com/office/drawing/2014/main" xmlns="" id="{7EF947CF-D5F9-4059-8BA7-E39F4FB3421D}"/>
              </a:ext>
            </a:extLst>
          </p:cNvPr>
          <p:cNvSpPr/>
          <p:nvPr/>
        </p:nvSpPr>
        <p:spPr bwMode="gray">
          <a:xfrm>
            <a:off x="0" y="70186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DADock</a:t>
            </a:r>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 Introduction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046004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What’s </a:t>
            </a:r>
            <a:r>
              <a:rPr lang="en-US" altLang="ja-JP" dirty="0" err="1"/>
              <a:t>DADock</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25</a:t>
            </a:fld>
            <a:endParaRPr lang="en-US" altLang="ja-JP" dirty="0"/>
          </a:p>
        </p:txBody>
      </p:sp>
      <p:sp>
        <p:nvSpPr>
          <p:cNvPr id="34" name="ホームベース 33"/>
          <p:cNvSpPr/>
          <p:nvPr/>
        </p:nvSpPr>
        <p:spPr bwMode="gray">
          <a:xfrm>
            <a:off x="1100574"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Implement</a:t>
            </a:r>
            <a:endParaRPr kumimoji="0" lang="ja-JP" altLang="en-US"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テキスト ボックス 34"/>
          <p:cNvSpPr txBox="1"/>
          <p:nvPr/>
        </p:nvSpPr>
        <p:spPr>
          <a:xfrm>
            <a:off x="332744" y="2652541"/>
            <a:ext cx="2403193" cy="400110"/>
          </a:xfrm>
          <a:prstGeom prst="rect">
            <a:avLst/>
          </a:prstGeom>
          <a:noFill/>
        </p:spPr>
        <p:txBody>
          <a:bodyPr wrap="square" rtlCol="0">
            <a:spAutoFit/>
          </a:bodyPr>
          <a:lstStyle/>
          <a:p>
            <a:pPr algn="l" defTabSz="913995" fontAlgn="auto">
              <a:spcBef>
                <a:spcPts val="0"/>
              </a:spcBef>
              <a:spcAft>
                <a:spcPts val="0"/>
              </a:spcAft>
            </a:pPr>
            <a:r>
              <a:rPr lang="en-US" altLang="ja-JP" sz="2000" b="1" dirty="0" smtClean="0">
                <a:latin typeface="Fujitsu Sans" panose="020B0404060202020204" pitchFamily="34" charset="0"/>
                <a:ea typeface="Meiryo UI" panose="020B0604030504040204" pitchFamily="50" charset="-128"/>
                <a:cs typeface="Meiryo UI" panose="020B0604030504040204" pitchFamily="50" charset="-128"/>
              </a:rPr>
              <a:t>DADock</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角丸四角形 35"/>
          <p:cNvSpPr/>
          <p:nvPr/>
        </p:nvSpPr>
        <p:spPr bwMode="gray">
          <a:xfrm>
            <a:off x="370025" y="3024202"/>
            <a:ext cx="8998282" cy="2169276"/>
          </a:xfrm>
          <a:prstGeom prst="roundRect">
            <a:avLst>
              <a:gd name="adj" fmla="val 0"/>
            </a:avLst>
          </a:prstGeom>
          <a:solidFill>
            <a:srgbClr val="FFFFFF">
              <a:lumMod val="95000"/>
            </a:srgbClr>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正方形/長方形 36"/>
          <p:cNvSpPr/>
          <p:nvPr/>
        </p:nvSpPr>
        <p:spPr>
          <a:xfrm>
            <a:off x="1395884" y="3098843"/>
            <a:ext cx="1673874" cy="746709"/>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GitLab</a:t>
            </a:r>
            <a:endParaRPr kumimoji="0" lang="ja-JP" altLang="en-US" sz="1200" b="1" kern="0" dirty="0">
              <a:solidFill>
                <a:srgbClr val="FFFFFF"/>
              </a:solidFill>
              <a:latin typeface="Fujitsu Sans" panose="020B0404060202020204" pitchFamily="34" charset="0"/>
              <a:ea typeface="Meiryo UI"/>
              <a:cs typeface="Arial"/>
            </a:endParaRPr>
          </a:p>
        </p:txBody>
      </p:sp>
      <p:sp>
        <p:nvSpPr>
          <p:cNvPr id="38" name="正方形/長方形 37"/>
          <p:cNvSpPr/>
          <p:nvPr/>
        </p:nvSpPr>
        <p:spPr bwMode="auto">
          <a:xfrm>
            <a:off x="370025" y="1749923"/>
            <a:ext cx="8998282" cy="783335"/>
          </a:xfrm>
          <a:prstGeom prst="rect">
            <a:avLst/>
          </a:prstGeom>
          <a:solidFill>
            <a:srgbClr val="000000">
              <a:lumMod val="75000"/>
              <a:lumOff val="25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smtClean="0">
              <a:ln>
                <a:noFill/>
              </a:ln>
              <a:solidFill>
                <a:srgbClr val="FFFFFF"/>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9" name="円柱 38"/>
          <p:cNvSpPr/>
          <p:nvPr/>
        </p:nvSpPr>
        <p:spPr>
          <a:xfrm>
            <a:off x="1534341" y="3351946"/>
            <a:ext cx="1344418" cy="425738"/>
          </a:xfrm>
          <a:prstGeom prst="can">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Source Code</a:t>
            </a:r>
            <a:r>
              <a:rPr kumimoji="0" lang="en-US" altLang="ja-JP" sz="1000" b="1" i="0" u="none" strike="noStrike" kern="0" cap="none" spc="0" normalizeH="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Repository</a:t>
            </a:r>
            <a:endPar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ホームベース 39"/>
          <p:cNvSpPr/>
          <p:nvPr/>
        </p:nvSpPr>
        <p:spPr bwMode="gray">
          <a:xfrm>
            <a:off x="414308"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Plan/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Design</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1" name="ホームベース 40"/>
          <p:cNvSpPr/>
          <p:nvPr/>
        </p:nvSpPr>
        <p:spPr bwMode="gray">
          <a:xfrm>
            <a:off x="1786840"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Commit</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2" name="ホームベース 41"/>
          <p:cNvSpPr/>
          <p:nvPr/>
        </p:nvSpPr>
        <p:spPr bwMode="gray">
          <a:xfrm>
            <a:off x="3159372"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Build</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3" name="ホームベース 42"/>
          <p:cNvSpPr/>
          <p:nvPr/>
        </p:nvSpPr>
        <p:spPr bwMode="gray">
          <a:xfrm>
            <a:off x="3845638"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Unit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4" name="正方形/長方形 43"/>
          <p:cNvSpPr/>
          <p:nvPr/>
        </p:nvSpPr>
        <p:spPr>
          <a:xfrm>
            <a:off x="2144031" y="3917127"/>
            <a:ext cx="897290" cy="570102"/>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Artifactory</a:t>
            </a:r>
            <a:endParaRPr kumimoji="0" lang="ja-JP" altLang="en-US" sz="1200" b="1" kern="0" dirty="0">
              <a:solidFill>
                <a:srgbClr val="FFFFFF"/>
              </a:solidFill>
              <a:latin typeface="Fujitsu Sans" panose="020B0404060202020204" pitchFamily="34" charset="0"/>
              <a:ea typeface="Meiryo UI"/>
              <a:cs typeface="Arial"/>
            </a:endParaRPr>
          </a:p>
        </p:txBody>
      </p:sp>
      <p:sp>
        <p:nvSpPr>
          <p:cNvPr id="45" name="正方形/長方形 44"/>
          <p:cNvSpPr/>
          <p:nvPr/>
        </p:nvSpPr>
        <p:spPr>
          <a:xfrm>
            <a:off x="470204" y="4557691"/>
            <a:ext cx="8846507" cy="282681"/>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GitLab</a:t>
            </a:r>
            <a:r>
              <a:rPr kumimoji="0" lang="en-US" altLang="ja-JP" sz="1200" b="1" kern="0" dirty="0" smtClean="0">
                <a:solidFill>
                  <a:srgbClr val="FFFFFF"/>
                </a:solidFill>
                <a:latin typeface="Fujitsu Sans" panose="020B0404060202020204" pitchFamily="34" charset="0"/>
                <a:ea typeface="Meiryo UI"/>
                <a:cs typeface="Arial"/>
              </a:rPr>
              <a:t> Issues</a:t>
            </a:r>
            <a:endParaRPr kumimoji="0" lang="ja-JP" altLang="en-US" sz="1200" b="1" kern="0" dirty="0">
              <a:solidFill>
                <a:srgbClr val="FFFFFF"/>
              </a:solidFill>
              <a:latin typeface="Fujitsu Sans" panose="020B0404060202020204" pitchFamily="34" charset="0"/>
              <a:ea typeface="Meiryo UI"/>
              <a:cs typeface="Arial"/>
            </a:endParaRPr>
          </a:p>
        </p:txBody>
      </p:sp>
      <p:sp>
        <p:nvSpPr>
          <p:cNvPr id="46" name="正方形/長方形 45"/>
          <p:cNvSpPr/>
          <p:nvPr/>
        </p:nvSpPr>
        <p:spPr>
          <a:xfrm>
            <a:off x="470204" y="4917416"/>
            <a:ext cx="8846509"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Mattermost</a:t>
            </a:r>
            <a:endParaRPr kumimoji="0" lang="ja-JP" altLang="en-US" sz="1200" b="1" kern="0" dirty="0">
              <a:solidFill>
                <a:srgbClr val="FFFFFF"/>
              </a:solidFill>
              <a:latin typeface="Fujitsu Sans" panose="020B0404060202020204" pitchFamily="34" charset="0"/>
              <a:ea typeface="Meiryo UI"/>
              <a:cs typeface="Arial"/>
            </a:endParaRPr>
          </a:p>
        </p:txBody>
      </p:sp>
      <p:sp>
        <p:nvSpPr>
          <p:cNvPr id="47" name="正方形/長方形 46"/>
          <p:cNvSpPr/>
          <p:nvPr/>
        </p:nvSpPr>
        <p:spPr>
          <a:xfrm>
            <a:off x="357158" y="5763475"/>
            <a:ext cx="1816538" cy="407912"/>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defTabSz="913995" fontAlgn="base">
              <a:spcBef>
                <a:spcPts val="0"/>
              </a:spcBef>
              <a:spcAft>
                <a:spcPts val="0"/>
              </a:spcAft>
            </a:pPr>
            <a:endParaRPr kumimoji="0" lang="en-US" altLang="ja-JP" sz="1800" b="1" kern="0" dirty="0" smtClean="0">
              <a:solidFill>
                <a:srgbClr val="FFFFFF"/>
              </a:solidFill>
              <a:latin typeface="Fujitsu Sans" panose="020B0404060202020204" pitchFamily="34" charset="0"/>
              <a:ea typeface="Meiryo UI"/>
              <a:cs typeface="Arial"/>
            </a:endParaRPr>
          </a:p>
          <a:p>
            <a:pPr defTabSz="913995" fontAlgn="base">
              <a:spcBef>
                <a:spcPts val="0"/>
              </a:spcBef>
              <a:spcAft>
                <a:spcPts val="0"/>
              </a:spcAft>
            </a:pPr>
            <a:r>
              <a:rPr kumimoji="0" lang="en-US" altLang="ja-JP" sz="1800" b="1" kern="0" dirty="0" smtClean="0">
                <a:solidFill>
                  <a:srgbClr val="FFFFFF"/>
                </a:solidFill>
                <a:latin typeface="Fujitsu Sans" panose="020B0404060202020204" pitchFamily="34" charset="0"/>
                <a:ea typeface="Meiryo UI"/>
                <a:cs typeface="Arial"/>
              </a:rPr>
              <a:t>Dashboard</a:t>
            </a:r>
            <a:endParaRPr kumimoji="0" lang="ja-JP" altLang="en-US" sz="1800" b="1" kern="0" dirty="0">
              <a:solidFill>
                <a:srgbClr val="FFFFFF"/>
              </a:solidFill>
              <a:latin typeface="Fujitsu Sans" panose="020B0404060202020204" pitchFamily="34" charset="0"/>
              <a:ea typeface="Meiryo UI"/>
              <a:cs typeface="Arial"/>
            </a:endParaRPr>
          </a:p>
        </p:txBody>
      </p:sp>
      <p:sp>
        <p:nvSpPr>
          <p:cNvPr id="48" name="ホームベース 47"/>
          <p:cNvSpPr/>
          <p:nvPr/>
        </p:nvSpPr>
        <p:spPr bwMode="gray">
          <a:xfrm>
            <a:off x="4531904"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Deploy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ホームベース 48"/>
          <p:cNvSpPr/>
          <p:nvPr/>
        </p:nvSpPr>
        <p:spPr bwMode="gray">
          <a:xfrm>
            <a:off x="5218170"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Integration</a:t>
            </a:r>
            <a:endParaRPr kumimoji="0" lang="en-US" altLang="ja-JP"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0" name="ホームベース 49"/>
          <p:cNvSpPr/>
          <p:nvPr/>
        </p:nvSpPr>
        <p:spPr bwMode="gray">
          <a:xfrm>
            <a:off x="2473106"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Review</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1" name="ホームベース 50"/>
          <p:cNvSpPr/>
          <p:nvPr/>
        </p:nvSpPr>
        <p:spPr bwMode="gray">
          <a:xfrm>
            <a:off x="7276968"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Deploy</a:t>
            </a:r>
            <a:b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br>
            <a:r>
              <a:rPr kumimoji="0" lang="en-US" altLang="ja-JP" sz="800" b="1" kern="0" dirty="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(Production)</a:t>
            </a:r>
            <a:endParaRPr kumimoji="0" lang="ja-JP" altLang="en-US" sz="800" b="1" kern="0" dirty="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52" name="ホームベース 51"/>
          <p:cNvSpPr/>
          <p:nvPr/>
        </p:nvSpPr>
        <p:spPr bwMode="gray">
          <a:xfrm>
            <a:off x="7963234"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Monitoring</a:t>
            </a:r>
            <a:endParaRPr kumimoji="0" lang="ja-JP" altLang="en-US" sz="9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3" name="ホームベース 52"/>
          <p:cNvSpPr/>
          <p:nvPr/>
        </p:nvSpPr>
        <p:spPr bwMode="gray">
          <a:xfrm>
            <a:off x="8649496"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Incident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Management</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4" name="ホームベース 53"/>
          <p:cNvSpPr/>
          <p:nvPr/>
        </p:nvSpPr>
        <p:spPr bwMode="gray">
          <a:xfrm>
            <a:off x="5904436" y="186304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Deploy</a:t>
            </a:r>
            <a:endPar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(Staging)</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5" name="ホームベース 54"/>
          <p:cNvSpPr/>
          <p:nvPr/>
        </p:nvSpPr>
        <p:spPr bwMode="gray">
          <a:xfrm>
            <a:off x="6590702" y="18630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Non-functional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Checking</a:t>
            </a:r>
            <a:endParaRPr kumimoji="0" lang="ja-JP" altLang="en-US"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6" name="角丸四角形 55"/>
          <p:cNvSpPr/>
          <p:nvPr/>
        </p:nvSpPr>
        <p:spPr bwMode="gray">
          <a:xfrm>
            <a:off x="5922414" y="5857223"/>
            <a:ext cx="1300624" cy="333240"/>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Staging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7" name="角丸四角形 56"/>
          <p:cNvSpPr/>
          <p:nvPr/>
        </p:nvSpPr>
        <p:spPr bwMode="gray">
          <a:xfrm>
            <a:off x="7312924" y="5857223"/>
            <a:ext cx="1300620" cy="333240"/>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Operation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8" name="下矢印 57"/>
          <p:cNvSpPr/>
          <p:nvPr/>
        </p:nvSpPr>
        <p:spPr bwMode="auto">
          <a:xfrm>
            <a:off x="3266883" y="2522198"/>
            <a:ext cx="342530" cy="1396098"/>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9" name="下矢印 58"/>
          <p:cNvSpPr/>
          <p:nvPr/>
        </p:nvSpPr>
        <p:spPr bwMode="auto">
          <a:xfrm>
            <a:off x="6059222" y="2523567"/>
            <a:ext cx="342530" cy="333365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0" name="下矢印 59"/>
          <p:cNvSpPr/>
          <p:nvPr/>
        </p:nvSpPr>
        <p:spPr bwMode="auto">
          <a:xfrm>
            <a:off x="7423436" y="2522519"/>
            <a:ext cx="342530" cy="334533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1" name="角丸四角形 60"/>
          <p:cNvSpPr/>
          <p:nvPr/>
        </p:nvSpPr>
        <p:spPr bwMode="gray">
          <a:xfrm>
            <a:off x="4531903" y="5857223"/>
            <a:ext cx="1300625" cy="333240"/>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Verification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sz="11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62" name="下矢印 61"/>
          <p:cNvSpPr/>
          <p:nvPr/>
        </p:nvSpPr>
        <p:spPr bwMode="auto">
          <a:xfrm>
            <a:off x="4697901" y="252356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3" name="下矢印 62"/>
          <p:cNvSpPr/>
          <p:nvPr/>
        </p:nvSpPr>
        <p:spPr bwMode="auto">
          <a:xfrm>
            <a:off x="8707701" y="2522198"/>
            <a:ext cx="342530" cy="2035494"/>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4" name="下矢印 63"/>
          <p:cNvSpPr/>
          <p:nvPr/>
        </p:nvSpPr>
        <p:spPr bwMode="auto">
          <a:xfrm>
            <a:off x="3947518" y="2522519"/>
            <a:ext cx="342530" cy="1394608"/>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5" name="下矢印 64"/>
          <p:cNvSpPr/>
          <p:nvPr/>
        </p:nvSpPr>
        <p:spPr bwMode="auto">
          <a:xfrm>
            <a:off x="1902811" y="2533258"/>
            <a:ext cx="342530" cy="57551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6" name="正方形/長方形 65"/>
          <p:cNvSpPr/>
          <p:nvPr/>
        </p:nvSpPr>
        <p:spPr>
          <a:xfrm>
            <a:off x="3161541" y="3918296"/>
            <a:ext cx="1370363" cy="570102"/>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SonarQube</a:t>
            </a:r>
            <a:endParaRPr kumimoji="0" lang="ja-JP" altLang="en-US" sz="1200" b="1" kern="0" dirty="0">
              <a:solidFill>
                <a:srgbClr val="FFFFFF"/>
              </a:solidFill>
              <a:latin typeface="Fujitsu Sans" panose="020B0404060202020204" pitchFamily="34" charset="0"/>
              <a:ea typeface="Meiryo UI"/>
              <a:cs typeface="Arial"/>
            </a:endParaRPr>
          </a:p>
        </p:txBody>
      </p:sp>
      <p:sp>
        <p:nvSpPr>
          <p:cNvPr id="67" name="円柱 66"/>
          <p:cNvSpPr/>
          <p:nvPr/>
        </p:nvSpPr>
        <p:spPr>
          <a:xfrm>
            <a:off x="3222563" y="4144237"/>
            <a:ext cx="1248320" cy="325110"/>
          </a:xfrm>
          <a:prstGeom prst="can">
            <a:avLst>
              <a:gd name="adj" fmla="val 13281"/>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Quality Information</a:t>
            </a:r>
            <a:br>
              <a:rPr kumimoji="0" lang="en-US" altLang="ja-JP" sz="105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br>
            <a:r>
              <a:rPr kumimoji="0" lang="en-US" altLang="ja-JP" sz="6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(Matrix/Test Results/Coverage)</a:t>
            </a:r>
            <a:endParaRPr kumimoji="0" lang="ja-JP" altLang="en-US" sz="6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68" name="円柱 67"/>
          <p:cNvSpPr/>
          <p:nvPr/>
        </p:nvSpPr>
        <p:spPr>
          <a:xfrm>
            <a:off x="2305439" y="4162119"/>
            <a:ext cx="574473" cy="289347"/>
          </a:xfrm>
          <a:prstGeom prst="can">
            <a:avLst>
              <a:gd name="adj" fmla="val 11833"/>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Library</a:t>
            </a:r>
          </a:p>
        </p:txBody>
      </p:sp>
      <p:sp>
        <p:nvSpPr>
          <p:cNvPr id="69" name="正方形/長方形 68"/>
          <p:cNvSpPr/>
          <p:nvPr/>
        </p:nvSpPr>
        <p:spPr>
          <a:xfrm>
            <a:off x="3161541" y="3359377"/>
            <a:ext cx="684097"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Gradle</a:t>
            </a:r>
            <a:endParaRPr kumimoji="0" lang="ja-JP" altLang="en-US" sz="1200" b="1" kern="0" dirty="0">
              <a:solidFill>
                <a:srgbClr val="FFFFFF"/>
              </a:solidFill>
              <a:latin typeface="Fujitsu Sans" panose="020B0404060202020204" pitchFamily="34" charset="0"/>
              <a:ea typeface="Meiryo UI"/>
              <a:cs typeface="Arial"/>
            </a:endParaRPr>
          </a:p>
        </p:txBody>
      </p:sp>
      <p:sp>
        <p:nvSpPr>
          <p:cNvPr id="70" name="正方形/長方形 69"/>
          <p:cNvSpPr/>
          <p:nvPr/>
        </p:nvSpPr>
        <p:spPr>
          <a:xfrm>
            <a:off x="3906660" y="3359377"/>
            <a:ext cx="564222"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a:solidFill>
                  <a:srgbClr val="FFFFFF"/>
                </a:solidFill>
                <a:latin typeface="Fujitsu Sans" panose="020B0404060202020204" pitchFamily="34" charset="0"/>
                <a:ea typeface="Meiryo UI"/>
                <a:cs typeface="Arial"/>
              </a:rPr>
              <a:t>J</a:t>
            </a:r>
            <a:r>
              <a:rPr kumimoji="0" lang="en-US" altLang="ja-JP" sz="1200" b="1" kern="0" dirty="0" smtClean="0">
                <a:solidFill>
                  <a:srgbClr val="FFFFFF"/>
                </a:solidFill>
                <a:latin typeface="Fujitsu Sans" panose="020B0404060202020204" pitchFamily="34" charset="0"/>
                <a:ea typeface="Meiryo UI"/>
                <a:cs typeface="Arial"/>
              </a:rPr>
              <a:t>Unit</a:t>
            </a:r>
            <a:endParaRPr kumimoji="0" lang="ja-JP" altLang="en-US" sz="1200" b="1" kern="0" dirty="0">
              <a:solidFill>
                <a:srgbClr val="FFFFFF"/>
              </a:solidFill>
              <a:latin typeface="Fujitsu Sans" panose="020B0404060202020204" pitchFamily="34" charset="0"/>
              <a:ea typeface="Meiryo UI"/>
              <a:cs typeface="Arial"/>
            </a:endParaRPr>
          </a:p>
        </p:txBody>
      </p:sp>
      <p:sp>
        <p:nvSpPr>
          <p:cNvPr id="71" name="下矢印 70"/>
          <p:cNvSpPr/>
          <p:nvPr/>
        </p:nvSpPr>
        <p:spPr bwMode="auto">
          <a:xfrm>
            <a:off x="8091656" y="252356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2" name="正方形/長方形 71"/>
          <p:cNvSpPr/>
          <p:nvPr/>
        </p:nvSpPr>
        <p:spPr>
          <a:xfrm>
            <a:off x="8001335" y="3425587"/>
            <a:ext cx="532954" cy="696968"/>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800" b="1" kern="0" dirty="0" smtClean="0">
                <a:solidFill>
                  <a:srgbClr val="FFFFFF"/>
                </a:solidFill>
                <a:latin typeface="Fujitsu Sans" panose="020B0404060202020204" pitchFamily="34" charset="0"/>
                <a:ea typeface="Meiryo UI"/>
                <a:cs typeface="Arial"/>
              </a:rPr>
              <a:t>Operation</a:t>
            </a:r>
          </a:p>
          <a:p>
            <a:pPr defTabSz="913995" fontAlgn="base">
              <a:spcBef>
                <a:spcPts val="0"/>
              </a:spcBef>
              <a:spcAft>
                <a:spcPts val="0"/>
              </a:spcAft>
            </a:pPr>
            <a:r>
              <a:rPr kumimoji="0" lang="en-US" altLang="ja-JP" sz="800" b="1" kern="0" dirty="0" smtClean="0">
                <a:solidFill>
                  <a:srgbClr val="FFFFFF"/>
                </a:solidFill>
                <a:latin typeface="Fujitsu Sans" panose="020B0404060202020204" pitchFamily="34" charset="0"/>
                <a:ea typeface="Meiryo UI"/>
                <a:cs typeface="Arial"/>
              </a:rPr>
              <a:t>Monitoring</a:t>
            </a:r>
          </a:p>
          <a:p>
            <a:pPr defTabSz="913995" fontAlgn="base">
              <a:spcBef>
                <a:spcPts val="0"/>
              </a:spcBef>
              <a:spcAft>
                <a:spcPts val="0"/>
              </a:spcAft>
            </a:pPr>
            <a:r>
              <a:rPr kumimoji="0" lang="en-US" altLang="ja-JP" sz="800" b="1" kern="0" dirty="0" smtClean="0">
                <a:solidFill>
                  <a:srgbClr val="FFFFFF"/>
                </a:solidFill>
                <a:latin typeface="Fujitsu Sans" panose="020B0404060202020204" pitchFamily="34" charset="0"/>
                <a:ea typeface="Meiryo UI"/>
                <a:cs typeface="Arial"/>
              </a:rPr>
              <a:t>Tool</a:t>
            </a:r>
            <a:endParaRPr kumimoji="0" lang="ja-JP" altLang="en-US" sz="800" b="1" kern="0" dirty="0">
              <a:solidFill>
                <a:srgbClr val="FFFFFF"/>
              </a:solidFill>
              <a:latin typeface="Fujitsu Sans" panose="020B0404060202020204" pitchFamily="34" charset="0"/>
              <a:ea typeface="Meiryo UI"/>
              <a:cs typeface="Arial"/>
            </a:endParaRPr>
          </a:p>
        </p:txBody>
      </p:sp>
      <p:sp>
        <p:nvSpPr>
          <p:cNvPr id="73" name="円柱 72"/>
          <p:cNvSpPr/>
          <p:nvPr/>
        </p:nvSpPr>
        <p:spPr>
          <a:xfrm>
            <a:off x="1699323" y="4602928"/>
            <a:ext cx="454752" cy="192208"/>
          </a:xfrm>
          <a:prstGeom prst="can">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Ticket</a:t>
            </a:r>
          </a:p>
        </p:txBody>
      </p:sp>
      <p:sp>
        <p:nvSpPr>
          <p:cNvPr id="74" name="下矢印 73"/>
          <p:cNvSpPr/>
          <p:nvPr/>
        </p:nvSpPr>
        <p:spPr bwMode="auto">
          <a:xfrm>
            <a:off x="2592676" y="2533258"/>
            <a:ext cx="342530" cy="57551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5" name="曲折矢印 74"/>
          <p:cNvSpPr/>
          <p:nvPr/>
        </p:nvSpPr>
        <p:spPr bwMode="auto">
          <a:xfrm rot="10800000">
            <a:off x="2173692" y="5193475"/>
            <a:ext cx="1115133" cy="996988"/>
          </a:xfrm>
          <a:prstGeom prst="bentArrow">
            <a:avLst>
              <a:gd name="adj1" fmla="val 22408"/>
              <a:gd name="adj2" fmla="val 22848"/>
              <a:gd name="adj3" fmla="val 25000"/>
              <a:gd name="adj4" fmla="val 4375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76" name="直線矢印コネクタ 75"/>
          <p:cNvCxnSpPr/>
          <p:nvPr/>
        </p:nvCxnSpPr>
        <p:spPr bwMode="auto">
          <a:xfrm flipH="1">
            <a:off x="2009294" y="3777684"/>
            <a:ext cx="326798" cy="1985791"/>
          </a:xfrm>
          <a:prstGeom prst="straightConnector1">
            <a:avLst/>
          </a:prstGeom>
          <a:gradFill rotWithShape="0">
            <a:gsLst>
              <a:gs pos="0">
                <a:srgbClr val="FFFFFF"/>
              </a:gs>
              <a:gs pos="100000">
                <a:srgbClr val="CACAC7"/>
              </a:gs>
            </a:gsLst>
            <a:lin ang="5400000" scaled="1"/>
          </a:gradFill>
          <a:ln w="38100" cap="flat" cmpd="sng" algn="ctr">
            <a:solidFill>
              <a:srgbClr val="FFFFFF">
                <a:lumMod val="50000"/>
              </a:srgbClr>
            </a:solidFill>
            <a:prstDash val="solid"/>
            <a:round/>
            <a:headEnd type="oval" w="med" len="med"/>
            <a:tailEnd type="oval"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7" name="直線矢印コネクタ 76"/>
          <p:cNvCxnSpPr/>
          <p:nvPr/>
        </p:nvCxnSpPr>
        <p:spPr bwMode="auto">
          <a:xfrm flipH="1">
            <a:off x="2144031" y="4469347"/>
            <a:ext cx="1702693" cy="1294128"/>
          </a:xfrm>
          <a:prstGeom prst="straightConnector1">
            <a:avLst/>
          </a:prstGeom>
          <a:gradFill rotWithShape="0">
            <a:gsLst>
              <a:gs pos="0">
                <a:srgbClr val="FFFFFF"/>
              </a:gs>
              <a:gs pos="100000">
                <a:srgbClr val="CACAC7"/>
              </a:gs>
            </a:gsLst>
            <a:lin ang="5400000" scaled="1"/>
          </a:gradFill>
          <a:ln w="38100" cap="flat" cmpd="sng" algn="ctr">
            <a:solidFill>
              <a:srgbClr val="FFFFFF">
                <a:lumMod val="50000"/>
              </a:srgbClr>
            </a:solidFill>
            <a:prstDash val="solid"/>
            <a:round/>
            <a:headEnd type="oval" w="med" len="med"/>
            <a:tailEnd type="oval"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8" name="下矢印 77"/>
          <p:cNvSpPr/>
          <p:nvPr/>
        </p:nvSpPr>
        <p:spPr bwMode="auto">
          <a:xfrm>
            <a:off x="5390038" y="252356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9" name="下矢印 78"/>
          <p:cNvSpPr/>
          <p:nvPr/>
        </p:nvSpPr>
        <p:spPr bwMode="auto">
          <a:xfrm>
            <a:off x="6762570" y="252356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0" name="正方形/長方形 79"/>
          <p:cNvSpPr/>
          <p:nvPr/>
        </p:nvSpPr>
        <p:spPr>
          <a:xfrm>
            <a:off x="5064409" y="3359377"/>
            <a:ext cx="993788"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smtClean="0">
                <a:solidFill>
                  <a:srgbClr val="FFFFFF"/>
                </a:solidFill>
                <a:latin typeface="Fujitsu Sans" panose="020B0404060202020204" pitchFamily="34" charset="0"/>
                <a:ea typeface="Meiryo UI"/>
                <a:cs typeface="Arial"/>
              </a:rPr>
              <a:t>Selenium</a:t>
            </a:r>
            <a:endParaRPr kumimoji="0" lang="ja-JP" altLang="en-US" sz="1200" b="1" kern="0" dirty="0">
              <a:solidFill>
                <a:srgbClr val="FFFFFF"/>
              </a:solidFill>
              <a:latin typeface="Fujitsu Sans" panose="020B0404060202020204" pitchFamily="34" charset="0"/>
              <a:ea typeface="Meiryo UI"/>
              <a:cs typeface="Arial"/>
            </a:endParaRPr>
          </a:p>
        </p:txBody>
      </p:sp>
      <p:sp>
        <p:nvSpPr>
          <p:cNvPr id="81" name="正方形/長方形 80"/>
          <p:cNvSpPr/>
          <p:nvPr/>
        </p:nvSpPr>
        <p:spPr>
          <a:xfrm>
            <a:off x="6425027" y="3351946"/>
            <a:ext cx="1017616" cy="20395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900" b="1" kern="0" dirty="0" err="1" smtClean="0">
                <a:solidFill>
                  <a:srgbClr val="FFFFFF"/>
                </a:solidFill>
                <a:latin typeface="Fujitsu Sans" panose="020B0404060202020204" pitchFamily="34" charset="0"/>
                <a:ea typeface="Meiryo UI"/>
                <a:cs typeface="Arial"/>
              </a:rPr>
              <a:t>AppScan</a:t>
            </a:r>
            <a:r>
              <a:rPr kumimoji="0" lang="en-US" altLang="ja-JP" sz="900" b="1" kern="0" dirty="0" smtClean="0">
                <a:solidFill>
                  <a:srgbClr val="FFFFFF"/>
                </a:solidFill>
                <a:latin typeface="Fujitsu Sans" panose="020B0404060202020204" pitchFamily="34" charset="0"/>
                <a:ea typeface="Meiryo UI"/>
                <a:cs typeface="Arial"/>
              </a:rPr>
              <a:t>/</a:t>
            </a:r>
            <a:r>
              <a:rPr kumimoji="0" lang="en-US" altLang="ja-JP" sz="900" b="1" kern="0" dirty="0" err="1" smtClean="0">
                <a:solidFill>
                  <a:srgbClr val="FFFFFF"/>
                </a:solidFill>
                <a:latin typeface="Fujitsu Sans" panose="020B0404060202020204" pitchFamily="34" charset="0"/>
                <a:ea typeface="Meiryo UI"/>
                <a:cs typeface="Arial"/>
              </a:rPr>
              <a:t>JMeter</a:t>
            </a:r>
            <a:endParaRPr kumimoji="0" lang="ja-JP" altLang="en-US" sz="900" b="1" kern="0" dirty="0">
              <a:solidFill>
                <a:srgbClr val="FFFFFF"/>
              </a:solidFill>
              <a:latin typeface="Fujitsu Sans" panose="020B0404060202020204" pitchFamily="34" charset="0"/>
              <a:ea typeface="Meiryo UI"/>
              <a:cs typeface="Arial"/>
            </a:endParaRPr>
          </a:p>
        </p:txBody>
      </p:sp>
      <p:sp>
        <p:nvSpPr>
          <p:cNvPr id="82" name="正方形/長方形 81"/>
          <p:cNvSpPr/>
          <p:nvPr/>
        </p:nvSpPr>
        <p:spPr>
          <a:xfrm>
            <a:off x="4584725" y="4273044"/>
            <a:ext cx="3356263"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Ansible</a:t>
            </a:r>
            <a:endParaRPr kumimoji="0" lang="ja-JP" altLang="en-US" sz="1200" b="1" kern="0" dirty="0">
              <a:solidFill>
                <a:srgbClr val="FFFFFF"/>
              </a:solidFill>
              <a:latin typeface="Fujitsu Sans" panose="020B0404060202020204" pitchFamily="34" charset="0"/>
              <a:ea typeface="Meiryo UI"/>
              <a:cs typeface="Arial"/>
            </a:endParaRPr>
          </a:p>
        </p:txBody>
      </p:sp>
      <p:sp>
        <p:nvSpPr>
          <p:cNvPr id="83" name="正方形/長方形 82"/>
          <p:cNvSpPr/>
          <p:nvPr/>
        </p:nvSpPr>
        <p:spPr>
          <a:xfrm>
            <a:off x="4584725" y="3680673"/>
            <a:ext cx="3356263" cy="513148"/>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100" b="1" kern="0" dirty="0" err="1" smtClean="0">
                <a:solidFill>
                  <a:srgbClr val="FFFFFF"/>
                </a:solidFill>
                <a:latin typeface="Fujitsu Sans" panose="020B0404060202020204" pitchFamily="34" charset="0"/>
                <a:ea typeface="Meiryo UI"/>
                <a:cs typeface="Arial"/>
              </a:rPr>
              <a:t>GitLab</a:t>
            </a:r>
            <a:r>
              <a:rPr kumimoji="0" lang="en-US" altLang="ja-JP" sz="1100" b="1" kern="0" dirty="0" smtClean="0">
                <a:solidFill>
                  <a:srgbClr val="FFFFFF"/>
                </a:solidFill>
                <a:latin typeface="Fujitsu Sans" panose="020B0404060202020204" pitchFamily="34" charset="0"/>
                <a:ea typeface="Meiryo UI"/>
                <a:cs typeface="Arial"/>
              </a:rPr>
              <a:t> Container Registry</a:t>
            </a:r>
            <a:endParaRPr kumimoji="0" lang="en-US" altLang="ja-JP" sz="1000" b="1" kern="0" dirty="0" smtClean="0">
              <a:solidFill>
                <a:srgbClr val="FFFFFF"/>
              </a:solidFill>
              <a:latin typeface="Fujitsu Sans" panose="020B0404060202020204" pitchFamily="34" charset="0"/>
              <a:ea typeface="Meiryo UI"/>
              <a:cs typeface="Arial"/>
            </a:endParaRPr>
          </a:p>
          <a:p>
            <a:pPr defTabSz="913995" fontAlgn="base">
              <a:spcBef>
                <a:spcPts val="0"/>
              </a:spcBef>
              <a:spcAft>
                <a:spcPts val="0"/>
              </a:spcAft>
            </a:pPr>
            <a:r>
              <a:rPr kumimoji="0" lang="en-US" altLang="ja-JP" sz="1000" b="1" kern="0" dirty="0" smtClean="0">
                <a:solidFill>
                  <a:srgbClr val="FFFFFF"/>
                </a:solidFill>
                <a:latin typeface="Fujitsu Sans" panose="020B0404060202020204" pitchFamily="34" charset="0"/>
                <a:ea typeface="Meiryo UI"/>
                <a:cs typeface="Arial"/>
              </a:rPr>
              <a:t>                                                   	          *Sample in case</a:t>
            </a:r>
          </a:p>
          <a:p>
            <a:pPr defTabSz="913995" fontAlgn="base">
              <a:spcBef>
                <a:spcPts val="0"/>
              </a:spcBef>
              <a:spcAft>
                <a:spcPts val="0"/>
              </a:spcAft>
            </a:pPr>
            <a:r>
              <a:rPr kumimoji="0" lang="en-US" altLang="ja-JP" sz="1000" b="1" kern="0" dirty="0">
                <a:solidFill>
                  <a:srgbClr val="FFFFFF"/>
                </a:solidFill>
                <a:latin typeface="Fujitsu Sans" panose="020B0404060202020204" pitchFamily="34" charset="0"/>
                <a:ea typeface="Meiryo UI"/>
                <a:cs typeface="Arial"/>
              </a:rPr>
              <a:t>	</a:t>
            </a:r>
            <a:r>
              <a:rPr kumimoji="0" lang="en-US" altLang="ja-JP" sz="1000" b="1" kern="0" dirty="0" smtClean="0">
                <a:solidFill>
                  <a:srgbClr val="FFFFFF"/>
                </a:solidFill>
                <a:latin typeface="Fujitsu Sans" panose="020B0404060202020204" pitchFamily="34" charset="0"/>
                <a:ea typeface="Meiryo UI"/>
                <a:cs typeface="Arial"/>
              </a:rPr>
              <a:t>	          of Docker</a:t>
            </a:r>
          </a:p>
        </p:txBody>
      </p:sp>
      <p:sp>
        <p:nvSpPr>
          <p:cNvPr id="84" name="円柱 83"/>
          <p:cNvSpPr/>
          <p:nvPr/>
        </p:nvSpPr>
        <p:spPr>
          <a:xfrm>
            <a:off x="5724925" y="3897049"/>
            <a:ext cx="1124022" cy="219647"/>
          </a:xfrm>
          <a:prstGeom prst="can">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Docker Image</a:t>
            </a:r>
          </a:p>
        </p:txBody>
      </p:sp>
      <p:sp>
        <p:nvSpPr>
          <p:cNvPr id="85" name="正方形/長方形 84"/>
          <p:cNvSpPr/>
          <p:nvPr/>
        </p:nvSpPr>
        <p:spPr>
          <a:xfrm>
            <a:off x="3159373" y="3098843"/>
            <a:ext cx="4772229"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GitLab</a:t>
            </a:r>
            <a:r>
              <a:rPr kumimoji="0" lang="en-US" altLang="ja-JP" sz="1200" b="1" kern="0" dirty="0" smtClean="0">
                <a:solidFill>
                  <a:srgbClr val="FFFFFF"/>
                </a:solidFill>
                <a:latin typeface="Fujitsu Sans" panose="020B0404060202020204" pitchFamily="34" charset="0"/>
                <a:ea typeface="Meiryo UI"/>
                <a:cs typeface="Arial"/>
              </a:rPr>
              <a:t> CI</a:t>
            </a:r>
            <a:endParaRPr kumimoji="0" lang="ja-JP" altLang="en-US" sz="1200" b="1" kern="0" dirty="0">
              <a:solidFill>
                <a:srgbClr val="FFFFFF"/>
              </a:solidFill>
              <a:latin typeface="Fujitsu Sans" panose="020B0404060202020204" pitchFamily="34" charset="0"/>
              <a:ea typeface="Meiryo UI"/>
              <a:cs typeface="Arial"/>
            </a:endParaRPr>
          </a:p>
        </p:txBody>
      </p:sp>
      <p:sp>
        <p:nvSpPr>
          <p:cNvPr id="86" name="正方形/長方形 85"/>
          <p:cNvSpPr/>
          <p:nvPr/>
        </p:nvSpPr>
        <p:spPr bwMode="auto">
          <a:xfrm>
            <a:off x="3355755" y="231094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smtClean="0">
                <a:solidFill>
                  <a:srgbClr val="FFFFFF"/>
                </a:solidFill>
                <a:latin typeface="Fujitsu Sans" panose="020B0404060202020204" pitchFamily="34" charset="0"/>
                <a:ea typeface="Meiryo UI"/>
                <a:cs typeface="Arial"/>
              </a:rPr>
              <a:t>Automate</a:t>
            </a:r>
            <a:endParaRPr kumimoji="0" lang="ja-JP" altLang="en-US" sz="700" b="1" kern="0" dirty="0">
              <a:solidFill>
                <a:srgbClr val="FFFFFF"/>
              </a:solidFill>
              <a:latin typeface="Fujitsu Sans" panose="020B0404060202020204" pitchFamily="34" charset="0"/>
              <a:ea typeface="Meiryo UI"/>
              <a:cs typeface="Arial"/>
            </a:endParaRPr>
          </a:p>
        </p:txBody>
      </p:sp>
      <p:sp>
        <p:nvSpPr>
          <p:cNvPr id="87" name="正方形/長方形 86"/>
          <p:cNvSpPr/>
          <p:nvPr/>
        </p:nvSpPr>
        <p:spPr bwMode="auto">
          <a:xfrm>
            <a:off x="4066236" y="231094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smtClean="0">
                <a:solidFill>
                  <a:srgbClr val="FFFFFF"/>
                </a:solidFill>
                <a:latin typeface="Fujitsu Sans" panose="020B0404060202020204" pitchFamily="34" charset="0"/>
                <a:ea typeface="Meiryo UI"/>
                <a:cs typeface="Arial"/>
              </a:rPr>
              <a:t>Automate</a:t>
            </a:r>
            <a:endParaRPr kumimoji="0" lang="ja-JP" altLang="en-US" sz="700" b="1" kern="0" dirty="0">
              <a:solidFill>
                <a:srgbClr val="FFFFFF"/>
              </a:solidFill>
              <a:latin typeface="Fujitsu Sans" panose="020B0404060202020204" pitchFamily="34" charset="0"/>
              <a:ea typeface="Meiryo UI"/>
              <a:cs typeface="Arial"/>
            </a:endParaRPr>
          </a:p>
        </p:txBody>
      </p:sp>
      <p:sp>
        <p:nvSpPr>
          <p:cNvPr id="88" name="正方形/長方形 87"/>
          <p:cNvSpPr/>
          <p:nvPr/>
        </p:nvSpPr>
        <p:spPr bwMode="auto">
          <a:xfrm>
            <a:off x="4713387" y="231094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700" b="1" kern="0" dirty="0">
              <a:solidFill>
                <a:srgbClr val="FFFFFF"/>
              </a:solidFill>
              <a:latin typeface="Fujitsu Sans" panose="020B0404060202020204" pitchFamily="34" charset="0"/>
              <a:ea typeface="Meiryo UI"/>
              <a:cs typeface="Arial"/>
            </a:endParaRPr>
          </a:p>
        </p:txBody>
      </p:sp>
      <p:sp>
        <p:nvSpPr>
          <p:cNvPr id="89" name="正方形/長方形 88"/>
          <p:cNvSpPr/>
          <p:nvPr/>
        </p:nvSpPr>
        <p:spPr bwMode="auto">
          <a:xfrm>
            <a:off x="5415085" y="231094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Automation</a:t>
            </a:r>
          </a:p>
        </p:txBody>
      </p:sp>
      <p:sp>
        <p:nvSpPr>
          <p:cNvPr id="90" name="正方形/長方形 89"/>
          <p:cNvSpPr/>
          <p:nvPr/>
        </p:nvSpPr>
        <p:spPr bwMode="auto">
          <a:xfrm>
            <a:off x="6109267" y="231094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1000" b="1" kern="0" dirty="0">
              <a:solidFill>
                <a:srgbClr val="FFFFFF"/>
              </a:solidFill>
              <a:latin typeface="Fujitsu Sans" panose="020B0404060202020204" pitchFamily="34" charset="0"/>
              <a:ea typeface="Meiryo UI"/>
              <a:cs typeface="Arial"/>
            </a:endParaRPr>
          </a:p>
        </p:txBody>
      </p:sp>
      <p:sp>
        <p:nvSpPr>
          <p:cNvPr id="91" name="正方形/長方形 90"/>
          <p:cNvSpPr/>
          <p:nvPr/>
        </p:nvSpPr>
        <p:spPr bwMode="auto">
          <a:xfrm>
            <a:off x="6776786" y="231094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Automation</a:t>
            </a:r>
          </a:p>
        </p:txBody>
      </p:sp>
      <p:sp>
        <p:nvSpPr>
          <p:cNvPr id="92" name="正方形/長方形 91"/>
          <p:cNvSpPr/>
          <p:nvPr/>
        </p:nvSpPr>
        <p:spPr bwMode="auto">
          <a:xfrm>
            <a:off x="7485584" y="231094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1000" b="1" kern="0" dirty="0">
              <a:solidFill>
                <a:srgbClr val="FFFFFF"/>
              </a:solidFill>
              <a:latin typeface="Fujitsu Sans" panose="020B0404060202020204" pitchFamily="34" charset="0"/>
              <a:ea typeface="Meiryo UI"/>
              <a:cs typeface="Arial"/>
            </a:endParaRPr>
          </a:p>
        </p:txBody>
      </p:sp>
      <p:sp>
        <p:nvSpPr>
          <p:cNvPr id="93" name="正方形/長方形 92"/>
          <p:cNvSpPr/>
          <p:nvPr/>
        </p:nvSpPr>
        <p:spPr bwMode="auto">
          <a:xfrm>
            <a:off x="8182087" y="2311895"/>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1000" b="1" kern="0" dirty="0">
              <a:solidFill>
                <a:srgbClr val="FFFFFF"/>
              </a:solidFill>
              <a:latin typeface="Fujitsu Sans" panose="020B0404060202020204" pitchFamily="34" charset="0"/>
              <a:ea typeface="Meiryo UI"/>
              <a:cs typeface="Arial"/>
            </a:endParaRPr>
          </a:p>
        </p:txBody>
      </p:sp>
      <p:sp>
        <p:nvSpPr>
          <p:cNvPr id="94" name="正方形/長方形 93"/>
          <p:cNvSpPr/>
          <p:nvPr/>
        </p:nvSpPr>
        <p:spPr bwMode="auto">
          <a:xfrm>
            <a:off x="8899269" y="231094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Automation</a:t>
            </a:r>
          </a:p>
        </p:txBody>
      </p:sp>
      <p:sp>
        <p:nvSpPr>
          <p:cNvPr id="95" name="正方形/長方形 94"/>
          <p:cNvSpPr/>
          <p:nvPr/>
        </p:nvSpPr>
        <p:spPr bwMode="auto">
          <a:xfrm>
            <a:off x="2701568" y="231094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smtClean="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smtClean="0">
                <a:solidFill>
                  <a:srgbClr val="FFFFFF"/>
                </a:solidFill>
                <a:latin typeface="Fujitsu Sans" panose="020B0404060202020204" pitchFamily="34" charset="0"/>
                <a:ea typeface="Meiryo UI"/>
                <a:cs typeface="Arial"/>
              </a:rPr>
              <a:t>Automation</a:t>
            </a:r>
          </a:p>
        </p:txBody>
      </p:sp>
      <p:sp>
        <p:nvSpPr>
          <p:cNvPr id="96" name="正方形/長方形 95"/>
          <p:cNvSpPr/>
          <p:nvPr/>
        </p:nvSpPr>
        <p:spPr bwMode="gray">
          <a:xfrm>
            <a:off x="1100574" y="971551"/>
            <a:ext cx="3939857" cy="5244894"/>
          </a:xfrm>
          <a:prstGeom prst="rect">
            <a:avLst/>
          </a:prstGeom>
          <a:noFill/>
          <a:ln w="3810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endParaRPr kumimoji="1" lang="ja-JP" altLang="en-US" sz="2000" b="1" kern="0" dirty="0" smtClean="0">
              <a:solidFill>
                <a:schemeClr val="bg1"/>
              </a:solidFill>
              <a:latin typeface="Fujitsu Sans" panose="020B0404060202020204" pitchFamily="34" charset="0"/>
              <a:ea typeface="Meiryo UI" panose="020B0604030504040204" pitchFamily="50" charset="-128"/>
            </a:endParaRPr>
          </a:p>
        </p:txBody>
      </p:sp>
      <p:sp>
        <p:nvSpPr>
          <p:cNvPr id="97" name="ホームベース 96"/>
          <p:cNvSpPr/>
          <p:nvPr/>
        </p:nvSpPr>
        <p:spPr bwMode="auto">
          <a:xfrm>
            <a:off x="1095485" y="971551"/>
            <a:ext cx="3944946" cy="665520"/>
          </a:xfrm>
          <a:prstGeom prst="homePlate">
            <a:avLst>
              <a:gd name="adj" fmla="val 0"/>
            </a:avLst>
          </a:prstGeom>
          <a:ln/>
          <a:extLst/>
        </p:spPr>
        <p:style>
          <a:lnRef idx="1">
            <a:schemeClr val="accent2"/>
          </a:lnRef>
          <a:fillRef idx="3">
            <a:schemeClr val="accent2"/>
          </a:fillRef>
          <a:effectRef idx="2">
            <a:schemeClr val="accent2"/>
          </a:effectRef>
          <a:fontRef idx="minor">
            <a:schemeClr val="lt1"/>
          </a:fontRef>
        </p:style>
        <p:txBody>
          <a:bodyPr rtlCol="0" anchor="ctr" anchorCtr="0"/>
          <a:lstStyle/>
          <a:p>
            <a:pPr algn="l"/>
            <a:r>
              <a:rPr lang="en-US" altLang="ja-JP" sz="2000" b="1" kern="0" dirty="0">
                <a:solidFill>
                  <a:schemeClr val="bg1"/>
                </a:solidFill>
                <a:latin typeface="Fujitsu Sans" panose="020B0404060202020204" pitchFamily="34" charset="0"/>
                <a:ea typeface="Meiryo UI" panose="020B0604030504040204" pitchFamily="50" charset="-128"/>
              </a:rPr>
              <a:t>V1.0 </a:t>
            </a:r>
            <a:r>
              <a:rPr lang="en-US" altLang="ja-JP" sz="2000" b="1" kern="0" dirty="0" smtClean="0">
                <a:solidFill>
                  <a:schemeClr val="bg1"/>
                </a:solidFill>
                <a:latin typeface="Fujitsu Sans" panose="020B0404060202020204" pitchFamily="34" charset="0"/>
                <a:ea typeface="Meiryo UI" panose="020B0604030504040204" pitchFamily="50" charset="-128"/>
              </a:rPr>
              <a:t>October 16, 2017</a:t>
            </a:r>
            <a:endParaRPr lang="en-US" altLang="ja-JP" sz="2000" b="1" kern="0" dirty="0">
              <a:solidFill>
                <a:schemeClr val="bg1"/>
              </a:solidFill>
              <a:latin typeface="Fujitsu Sans" panose="020B0404060202020204" pitchFamily="34" charset="0"/>
              <a:ea typeface="Meiryo UI" panose="020B0604030504040204" pitchFamily="50" charset="-128"/>
            </a:endParaRPr>
          </a:p>
          <a:p>
            <a:pPr algn="l"/>
            <a:r>
              <a:rPr lang="ja-JP" altLang="en-US" sz="2000" b="1" kern="0" dirty="0">
                <a:solidFill>
                  <a:schemeClr val="bg1"/>
                </a:solidFill>
                <a:latin typeface="Fujitsu Sans" panose="020B0404060202020204" pitchFamily="34" charset="0"/>
                <a:ea typeface="Meiryo UI" panose="020B0604030504040204" pitchFamily="50" charset="-128"/>
              </a:rPr>
              <a:t>　</a:t>
            </a:r>
            <a:r>
              <a:rPr lang="en-US" altLang="ja-JP" sz="2000" b="1" kern="0" dirty="0" smtClean="0">
                <a:solidFill>
                  <a:schemeClr val="bg1"/>
                </a:solidFill>
                <a:latin typeface="Fujitsu Sans" panose="020B0404060202020204" pitchFamily="34" charset="0"/>
                <a:ea typeface="Meiryo UI" panose="020B0604030504040204" pitchFamily="50" charset="-128"/>
              </a:rPr>
              <a:t>Continuous Integration</a:t>
            </a:r>
            <a:endParaRPr lang="ja-JP" altLang="en-US" sz="2000" b="1" kern="0" dirty="0">
              <a:solidFill>
                <a:schemeClr val="bg1"/>
              </a:solidFill>
              <a:latin typeface="Fujitsu Sans" panose="020B0404060202020204" pitchFamily="34" charset="0"/>
              <a:ea typeface="Meiryo UI" panose="020B0604030504040204" pitchFamily="50" charset="-128"/>
            </a:endParaRPr>
          </a:p>
        </p:txBody>
      </p:sp>
      <p:sp>
        <p:nvSpPr>
          <p:cNvPr id="98" name="正方形/長方形 97"/>
          <p:cNvSpPr/>
          <p:nvPr/>
        </p:nvSpPr>
        <p:spPr bwMode="gray">
          <a:xfrm>
            <a:off x="5135172" y="971551"/>
            <a:ext cx="2767856" cy="5244894"/>
          </a:xfrm>
          <a:prstGeom prst="rect">
            <a:avLst/>
          </a:prstGeom>
          <a:noFill/>
          <a:ln w="3810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endParaRPr kumimoji="1" lang="ja-JP" altLang="en-US" sz="2000" b="1" kern="0" dirty="0" smtClean="0">
              <a:solidFill>
                <a:schemeClr val="bg1"/>
              </a:solidFill>
              <a:latin typeface="Fujitsu Sans" panose="020B0404060202020204" pitchFamily="34" charset="0"/>
              <a:ea typeface="Meiryo UI" panose="020B0604030504040204" pitchFamily="50" charset="-128"/>
            </a:endParaRPr>
          </a:p>
        </p:txBody>
      </p:sp>
      <p:sp>
        <p:nvSpPr>
          <p:cNvPr id="99" name="ホームベース 98"/>
          <p:cNvSpPr/>
          <p:nvPr/>
        </p:nvSpPr>
        <p:spPr bwMode="auto">
          <a:xfrm>
            <a:off x="5130082" y="971551"/>
            <a:ext cx="2771431" cy="665520"/>
          </a:xfrm>
          <a:prstGeom prst="homePlate">
            <a:avLst>
              <a:gd name="adj" fmla="val 0"/>
            </a:avLst>
          </a:prstGeom>
          <a:ln/>
          <a:extLst/>
        </p:spPr>
        <p:style>
          <a:lnRef idx="1">
            <a:schemeClr val="accent2"/>
          </a:lnRef>
          <a:fillRef idx="3">
            <a:schemeClr val="accent2"/>
          </a:fillRef>
          <a:effectRef idx="2">
            <a:schemeClr val="accent2"/>
          </a:effectRef>
          <a:fontRef idx="minor">
            <a:schemeClr val="lt1"/>
          </a:fontRef>
        </p:style>
        <p:txBody>
          <a:bodyPr rtlCol="0" anchor="ctr" anchorCtr="0"/>
          <a:lstStyle/>
          <a:p>
            <a:pPr algn="l"/>
            <a:r>
              <a:rPr lang="en-US" altLang="ja-JP" sz="1800" b="1" kern="0" dirty="0">
                <a:solidFill>
                  <a:schemeClr val="bg1"/>
                </a:solidFill>
                <a:latin typeface="Fujitsu Sans" panose="020B0404060202020204" pitchFamily="34" charset="0"/>
                <a:ea typeface="Meiryo UI" panose="020B0604030504040204" pitchFamily="50" charset="-128"/>
              </a:rPr>
              <a:t>V2.0 </a:t>
            </a:r>
            <a:r>
              <a:rPr lang="en-US" altLang="ja-JP" sz="1800" b="1" kern="0" dirty="0" smtClean="0">
                <a:solidFill>
                  <a:schemeClr val="bg1"/>
                </a:solidFill>
                <a:latin typeface="Fujitsu Sans" panose="020B0404060202020204" pitchFamily="34" charset="0"/>
                <a:ea typeface="Meiryo UI" panose="020B0604030504040204" pitchFamily="50" charset="-128"/>
              </a:rPr>
              <a:t>April 2018 (Planned)</a:t>
            </a:r>
            <a:endParaRPr lang="en-US" altLang="ja-JP" sz="1800" b="1" kern="0" dirty="0">
              <a:solidFill>
                <a:schemeClr val="bg1"/>
              </a:solidFill>
              <a:latin typeface="Fujitsu Sans" panose="020B0404060202020204" pitchFamily="34" charset="0"/>
              <a:ea typeface="Meiryo UI" panose="020B0604030504040204" pitchFamily="50" charset="-128"/>
            </a:endParaRPr>
          </a:p>
          <a:p>
            <a:pPr algn="l"/>
            <a:r>
              <a:rPr lang="ja-JP" altLang="en-US" sz="2000" b="1" kern="0" dirty="0" smtClean="0">
                <a:solidFill>
                  <a:schemeClr val="bg1"/>
                </a:solidFill>
                <a:latin typeface="Fujitsu Sans" panose="020B0404060202020204" pitchFamily="34" charset="0"/>
                <a:ea typeface="Meiryo UI" panose="020B0604030504040204" pitchFamily="50" charset="-128"/>
              </a:rPr>
              <a:t>　</a:t>
            </a:r>
            <a:r>
              <a:rPr lang="en-US" altLang="ja-JP" sz="2000" b="1" kern="0" dirty="0" smtClean="0">
                <a:solidFill>
                  <a:schemeClr val="bg1"/>
                </a:solidFill>
                <a:latin typeface="Fujitsu Sans" panose="020B0404060202020204" pitchFamily="34" charset="0"/>
                <a:ea typeface="Meiryo UI" panose="020B0604030504040204" pitchFamily="50" charset="-128"/>
              </a:rPr>
              <a:t>Continuous Delivery</a:t>
            </a:r>
            <a:endParaRPr lang="ja-JP" altLang="en-US" sz="2000" b="1" kern="0" dirty="0">
              <a:solidFill>
                <a:schemeClr val="bg1"/>
              </a:solidFill>
              <a:latin typeface="Fujitsu Sans" panose="020B0404060202020204" pitchFamily="34" charset="0"/>
              <a:ea typeface="Meiryo UI" panose="020B0604030504040204" pitchFamily="50" charset="-128"/>
            </a:endParaRPr>
          </a:p>
        </p:txBody>
      </p:sp>
      <p:sp>
        <p:nvSpPr>
          <p:cNvPr id="100" name="正方形/長方形 99"/>
          <p:cNvSpPr/>
          <p:nvPr/>
        </p:nvSpPr>
        <p:spPr bwMode="gray">
          <a:xfrm>
            <a:off x="8001335" y="971551"/>
            <a:ext cx="1504352" cy="5244894"/>
          </a:xfrm>
          <a:prstGeom prst="rect">
            <a:avLst/>
          </a:prstGeom>
          <a:noFill/>
          <a:ln w="3810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endParaRPr kumimoji="1" lang="ja-JP" altLang="en-US" sz="2000" b="1" kern="0" dirty="0" smtClean="0">
              <a:solidFill>
                <a:schemeClr val="bg1"/>
              </a:solidFill>
              <a:latin typeface="Fujitsu Sans" panose="020B0404060202020204" pitchFamily="34" charset="0"/>
              <a:ea typeface="Meiryo UI" panose="020B0604030504040204" pitchFamily="50" charset="-128"/>
            </a:endParaRPr>
          </a:p>
        </p:txBody>
      </p:sp>
      <p:sp>
        <p:nvSpPr>
          <p:cNvPr id="101" name="ホームベース 100"/>
          <p:cNvSpPr/>
          <p:nvPr/>
        </p:nvSpPr>
        <p:spPr bwMode="auto">
          <a:xfrm>
            <a:off x="7997955" y="971551"/>
            <a:ext cx="1506295" cy="665520"/>
          </a:xfrm>
          <a:prstGeom prst="homePlate">
            <a:avLst>
              <a:gd name="adj" fmla="val 0"/>
            </a:avLst>
          </a:prstGeom>
          <a:ln/>
          <a:extLst/>
        </p:spPr>
        <p:style>
          <a:lnRef idx="1">
            <a:schemeClr val="accent2"/>
          </a:lnRef>
          <a:fillRef idx="3">
            <a:schemeClr val="accent2"/>
          </a:fillRef>
          <a:effectRef idx="2">
            <a:schemeClr val="accent2"/>
          </a:effectRef>
          <a:fontRef idx="minor">
            <a:schemeClr val="lt1"/>
          </a:fontRef>
        </p:style>
        <p:txBody>
          <a:bodyPr rtlCol="0" anchor="ctr" anchorCtr="0"/>
          <a:lstStyle/>
          <a:p>
            <a:pPr algn="l"/>
            <a:r>
              <a:rPr lang="en-US" altLang="ja-JP" sz="2000" b="1" kern="0" dirty="0" smtClean="0">
                <a:solidFill>
                  <a:schemeClr val="bg1"/>
                </a:solidFill>
                <a:latin typeface="Fujitsu Sans" panose="020B0404060202020204" pitchFamily="34" charset="0"/>
                <a:ea typeface="Meiryo UI" panose="020B0604030504040204" pitchFamily="50" charset="-128"/>
              </a:rPr>
              <a:t>V3.0 </a:t>
            </a:r>
            <a:endParaRPr lang="en-US" altLang="ja-JP" sz="2000" b="1" kern="0" dirty="0">
              <a:solidFill>
                <a:schemeClr val="bg1"/>
              </a:solidFill>
              <a:latin typeface="Fujitsu Sans" panose="020B0404060202020204" pitchFamily="34" charset="0"/>
              <a:ea typeface="Meiryo UI" panose="020B0604030504040204" pitchFamily="50" charset="-128"/>
            </a:endParaRPr>
          </a:p>
          <a:p>
            <a:pPr algn="l"/>
            <a:r>
              <a:rPr lang="en-US" altLang="ja-JP" sz="2000" b="1" kern="0" dirty="0">
                <a:solidFill>
                  <a:schemeClr val="bg1"/>
                </a:solidFill>
                <a:latin typeface="Fujitsu Sans" panose="020B0404060202020204" pitchFamily="34" charset="0"/>
                <a:ea typeface="Meiryo UI" panose="020B0604030504040204" pitchFamily="50" charset="-128"/>
              </a:rPr>
              <a:t>DevOps</a:t>
            </a:r>
          </a:p>
        </p:txBody>
      </p:sp>
      <p:sp>
        <p:nvSpPr>
          <p:cNvPr id="102" name="ホームベース 101"/>
          <p:cNvSpPr/>
          <p:nvPr/>
        </p:nvSpPr>
        <p:spPr bwMode="gray">
          <a:xfrm>
            <a:off x="1098599" y="187293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Implement</a:t>
            </a:r>
            <a:endParaRPr kumimoji="0" lang="ja-JP" altLang="en-US"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03" name="テキスト ボックス 102"/>
          <p:cNvSpPr txBox="1"/>
          <p:nvPr/>
        </p:nvSpPr>
        <p:spPr>
          <a:xfrm>
            <a:off x="2066972" y="6264556"/>
            <a:ext cx="7492621" cy="276999"/>
          </a:xfrm>
          <a:prstGeom prst="rect">
            <a:avLst/>
          </a:prstGeom>
          <a:noFill/>
        </p:spPr>
        <p:txBody>
          <a:bodyPr wrap="square" rtlCol="0">
            <a:spAutoFit/>
          </a:bodyPr>
          <a:lstStyle/>
          <a:p>
            <a:pPr algn="r"/>
            <a:r>
              <a:rPr lang="en-US" altLang="ja-JP" sz="1200" dirty="0">
                <a:latin typeface="Fujitsu Sans" panose="020B0404060202020204" pitchFamily="34" charset="0"/>
              </a:rPr>
              <a:t>* </a:t>
            </a:r>
            <a:r>
              <a:rPr lang="en-US" altLang="ja-JP" sz="1200" dirty="0" smtClean="0">
                <a:latin typeface="Fujitsu Sans" panose="020B0404060202020204" pitchFamily="34" charset="0"/>
              </a:rPr>
              <a:t>Case</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Example</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for</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Java</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Projects</a:t>
            </a:r>
            <a:endParaRPr lang="ja-JP" altLang="ja-JP" sz="1200" dirty="0">
              <a:latin typeface="Fujitsu Sans" panose="020B0404060202020204" pitchFamily="34" charset="0"/>
            </a:endParaRPr>
          </a:p>
        </p:txBody>
      </p:sp>
      <p:sp>
        <p:nvSpPr>
          <p:cNvPr id="104" name="右矢印 10">
            <a:extLst>
              <a:ext uri="{FF2B5EF4-FFF2-40B4-BE49-F238E27FC236}">
                <a16:creationId xmlns:a16="http://schemas.microsoft.com/office/drawing/2014/main" xmlns="" id="{7EF947CF-D5F9-4059-8BA7-E39F4FB3421D}"/>
              </a:ext>
            </a:extLst>
          </p:cNvPr>
          <p:cNvSpPr/>
          <p:nvPr/>
        </p:nvSpPr>
        <p:spPr bwMode="gray">
          <a:xfrm>
            <a:off x="0" y="70186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DADock</a:t>
            </a:r>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 Introduction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923494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FYI</a:t>
            </a:r>
            <a:r>
              <a:rPr lang="en-US" altLang="ja-JP" dirty="0" smtClean="0"/>
              <a:t>: Guides to </a:t>
            </a:r>
            <a:r>
              <a:rPr lang="en-US" altLang="ja-JP" dirty="0"/>
              <a:t>use </a:t>
            </a:r>
            <a:r>
              <a:rPr lang="en-US" altLang="ja-JP" dirty="0" err="1"/>
              <a:t>DADock</a:t>
            </a:r>
            <a:r>
              <a:rPr lang="en-US" altLang="ja-JP" dirty="0"/>
              <a:t> effectively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26</a:t>
            </a:fld>
            <a:endParaRPr lang="en-US" altLang="ja-JP" dirty="0"/>
          </a:p>
        </p:txBody>
      </p:sp>
      <p:sp>
        <p:nvSpPr>
          <p:cNvPr id="104" name="右矢印 10">
            <a:extLst>
              <a:ext uri="{FF2B5EF4-FFF2-40B4-BE49-F238E27FC236}">
                <a16:creationId xmlns:a16="http://schemas.microsoft.com/office/drawing/2014/main" xmlns="" id="{7EF947CF-D5F9-4059-8BA7-E39F4FB3421D}"/>
              </a:ext>
            </a:extLst>
          </p:cNvPr>
          <p:cNvSpPr/>
          <p:nvPr/>
        </p:nvSpPr>
        <p:spPr bwMode="gray">
          <a:xfrm>
            <a:off x="0" y="70186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DADock</a:t>
            </a:r>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 Introduction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4" name="図 3"/>
          <p:cNvPicPr>
            <a:picLocks noChangeAspect="1"/>
          </p:cNvPicPr>
          <p:nvPr/>
        </p:nvPicPr>
        <p:blipFill>
          <a:blip r:embed="rId3"/>
          <a:stretch>
            <a:fillRect/>
          </a:stretch>
        </p:blipFill>
        <p:spPr>
          <a:xfrm>
            <a:off x="589388" y="1066632"/>
            <a:ext cx="8383587" cy="5513314"/>
          </a:xfrm>
          <a:prstGeom prst="rect">
            <a:avLst/>
          </a:prstGeom>
        </p:spPr>
      </p:pic>
    </p:spTree>
    <p:extLst>
      <p:ext uri="{BB962C8B-B14F-4D97-AF65-F5344CB8AC3E}">
        <p14:creationId xmlns:p14="http://schemas.microsoft.com/office/powerpoint/2010/main" val="3549822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FYI</a:t>
            </a:r>
            <a:r>
              <a:rPr lang="en-US" altLang="ja-JP" dirty="0" smtClean="0"/>
              <a:t>: Guides to </a:t>
            </a:r>
            <a:r>
              <a:rPr lang="en-US" altLang="ja-JP" dirty="0"/>
              <a:t>use </a:t>
            </a:r>
            <a:r>
              <a:rPr lang="en-US" altLang="ja-JP" dirty="0" err="1"/>
              <a:t>DADock</a:t>
            </a:r>
            <a:r>
              <a:rPr lang="en-US" altLang="ja-JP" dirty="0"/>
              <a:t> effectively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27</a:t>
            </a:fld>
            <a:endParaRPr lang="en-US" altLang="ja-JP" dirty="0"/>
          </a:p>
        </p:txBody>
      </p:sp>
      <p:sp>
        <p:nvSpPr>
          <p:cNvPr id="104" name="右矢印 10">
            <a:extLst>
              <a:ext uri="{FF2B5EF4-FFF2-40B4-BE49-F238E27FC236}">
                <a16:creationId xmlns:a16="http://schemas.microsoft.com/office/drawing/2014/main" xmlns="" id="{7EF947CF-D5F9-4059-8BA7-E39F4FB3421D}"/>
              </a:ext>
            </a:extLst>
          </p:cNvPr>
          <p:cNvSpPr/>
          <p:nvPr/>
        </p:nvSpPr>
        <p:spPr bwMode="gray">
          <a:xfrm>
            <a:off x="0" y="70186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DADock</a:t>
            </a:r>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 Introduction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4" name="図 3"/>
          <p:cNvPicPr>
            <a:picLocks noChangeAspect="1"/>
          </p:cNvPicPr>
          <p:nvPr/>
        </p:nvPicPr>
        <p:blipFill>
          <a:blip r:embed="rId3"/>
          <a:stretch>
            <a:fillRect/>
          </a:stretch>
        </p:blipFill>
        <p:spPr>
          <a:xfrm>
            <a:off x="589388" y="1066632"/>
            <a:ext cx="8383587" cy="5513314"/>
          </a:xfrm>
          <a:prstGeom prst="rect">
            <a:avLst/>
          </a:prstGeom>
        </p:spPr>
      </p:pic>
      <p:sp>
        <p:nvSpPr>
          <p:cNvPr id="6" name="正方形/長方形 5"/>
          <p:cNvSpPr/>
          <p:nvPr/>
        </p:nvSpPr>
        <p:spPr bwMode="gray">
          <a:xfrm>
            <a:off x="323210" y="2039595"/>
            <a:ext cx="9254743" cy="297599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effectLst/>
              <a:latin typeface="Arial" charset="0"/>
              <a:ea typeface="ＭＳ Ｐゴシック" pitchFamily="50" charset="-128"/>
            </a:endParaRPr>
          </a:p>
        </p:txBody>
      </p:sp>
      <p:sp>
        <p:nvSpPr>
          <p:cNvPr id="7" name="正方形/長方形 6"/>
          <p:cNvSpPr/>
          <p:nvPr/>
        </p:nvSpPr>
        <p:spPr>
          <a:xfrm>
            <a:off x="415173" y="3682049"/>
            <a:ext cx="7120859" cy="523220"/>
          </a:xfrm>
          <a:prstGeom prst="rect">
            <a:avLst/>
          </a:prstGeom>
        </p:spPr>
        <p:txBody>
          <a:bodyPr wrap="none">
            <a:spAutoFit/>
          </a:bodyPr>
          <a:lstStyle/>
          <a:p>
            <a:r>
              <a:rPr lang="en-US" altLang="ja-JP" sz="2800" b="1" u="sng" kern="0" dirty="0" smtClean="0">
                <a:latin typeface="Meiryo UI" panose="020B0604030504040204" pitchFamily="50" charset="-128"/>
                <a:ea typeface="Meiryo UI" panose="020B0604030504040204" pitchFamily="50" charset="-128"/>
                <a:cs typeface="+mj-cs"/>
              </a:rPr>
              <a:t>To join DevOps</a:t>
            </a:r>
            <a:r>
              <a:rPr lang="ja-JP" altLang="en-US" sz="2800" b="1" u="sng" kern="0" dirty="0" smtClean="0">
                <a:latin typeface="Meiryo UI" panose="020B0604030504040204" pitchFamily="50" charset="-128"/>
                <a:ea typeface="Meiryo UI" panose="020B0604030504040204" pitchFamily="50" charset="-128"/>
                <a:cs typeface="+mj-cs"/>
              </a:rPr>
              <a:t> </a:t>
            </a:r>
            <a:r>
              <a:rPr lang="en-US" altLang="ja-JP" sz="2800" b="1" u="sng" kern="0" dirty="0">
                <a:latin typeface="Meiryo UI" panose="020B0604030504040204" pitchFamily="50" charset="-128"/>
                <a:ea typeface="Meiryo UI" panose="020B0604030504040204" pitchFamily="50" charset="-128"/>
                <a:cs typeface="+mj-cs"/>
              </a:rPr>
              <a:t>Practice Community </a:t>
            </a:r>
            <a:endParaRPr lang="ja-JP" altLang="en-US" u="sng" dirty="0"/>
          </a:p>
        </p:txBody>
      </p:sp>
      <p:sp>
        <p:nvSpPr>
          <p:cNvPr id="8" name="正方形/長方形 7"/>
          <p:cNvSpPr/>
          <p:nvPr/>
        </p:nvSpPr>
        <p:spPr>
          <a:xfrm>
            <a:off x="589388" y="4342345"/>
            <a:ext cx="7528536" cy="369332"/>
          </a:xfrm>
          <a:prstGeom prst="rect">
            <a:avLst/>
          </a:prstGeom>
        </p:spPr>
        <p:txBody>
          <a:bodyPr wrap="none">
            <a:spAutoFit/>
          </a:bodyPr>
          <a:lstStyle/>
          <a:p>
            <a:r>
              <a:rPr lang="en-US" altLang="ja-JP" sz="1800" u="sng" dirty="0">
                <a:solidFill>
                  <a:srgbClr val="0563C1"/>
                </a:solidFill>
                <a:latin typeface="Arial" panose="020B0604020202020204" pitchFamily="34" charset="0"/>
                <a:hlinkClick r:id="rId4"/>
              </a:rPr>
              <a:t>http://devops-community.pages.wadatsumi.dat.css.fujitsu.com/en-guide/</a:t>
            </a:r>
            <a:endParaRPr lang="ja-JP" altLang="en-US" sz="3200" dirty="0"/>
          </a:p>
        </p:txBody>
      </p:sp>
      <p:sp>
        <p:nvSpPr>
          <p:cNvPr id="9" name="正方形/長方形 8"/>
          <p:cNvSpPr/>
          <p:nvPr/>
        </p:nvSpPr>
        <p:spPr>
          <a:xfrm>
            <a:off x="415173" y="2039594"/>
            <a:ext cx="7895110" cy="523220"/>
          </a:xfrm>
          <a:prstGeom prst="rect">
            <a:avLst/>
          </a:prstGeom>
        </p:spPr>
        <p:txBody>
          <a:bodyPr wrap="none">
            <a:spAutoFit/>
          </a:bodyPr>
          <a:lstStyle/>
          <a:p>
            <a:r>
              <a:rPr lang="en-US" altLang="ja-JP" sz="2800" b="1" u="sng" kern="0" dirty="0" smtClean="0">
                <a:latin typeface="Meiryo UI" panose="020B0604030504040204" pitchFamily="50" charset="-128"/>
                <a:ea typeface="Meiryo UI" panose="020B0604030504040204" pitchFamily="50" charset="-128"/>
                <a:cs typeface="+mj-cs"/>
              </a:rPr>
              <a:t>To Download DevOps </a:t>
            </a:r>
            <a:r>
              <a:rPr lang="en-US" altLang="ja-JP" sz="2800" b="1" u="sng" kern="0" dirty="0">
                <a:latin typeface="Meiryo UI" panose="020B0604030504040204" pitchFamily="50" charset="-128"/>
                <a:ea typeface="Meiryo UI" panose="020B0604030504040204" pitchFamily="50" charset="-128"/>
                <a:cs typeface="+mj-cs"/>
              </a:rPr>
              <a:t>Practice Reference</a:t>
            </a:r>
            <a:endParaRPr lang="ja-JP" altLang="en-US" u="sng" dirty="0"/>
          </a:p>
        </p:txBody>
      </p:sp>
      <p:sp>
        <p:nvSpPr>
          <p:cNvPr id="10" name="正方形/長方形 9">
            <a:hlinkClick r:id="rId5"/>
          </p:cNvPr>
          <p:cNvSpPr/>
          <p:nvPr/>
        </p:nvSpPr>
        <p:spPr>
          <a:xfrm>
            <a:off x="617099" y="2864602"/>
            <a:ext cx="8768495" cy="369332"/>
          </a:xfrm>
          <a:prstGeom prst="rect">
            <a:avLst/>
          </a:prstGeom>
        </p:spPr>
        <p:txBody>
          <a:bodyPr wrap="square">
            <a:spAutoFit/>
          </a:bodyPr>
          <a:lstStyle/>
          <a:p>
            <a:pPr algn="l"/>
            <a:r>
              <a:rPr lang="en-US" altLang="ja-JP" sz="1800" dirty="0">
                <a:hlinkClick r:id="rId5"/>
              </a:rPr>
              <a:t>http://devops-community.pages.wadatsumi.dat.css.fujitsu.com/en-devops-reference</a:t>
            </a:r>
            <a:r>
              <a:rPr lang="en-US" altLang="ja-JP" sz="1800" dirty="0" smtClean="0">
                <a:hlinkClick r:id="rId5"/>
              </a:rPr>
              <a:t>/</a:t>
            </a:r>
            <a:endParaRPr lang="en-US" altLang="ja-JP" sz="1800" dirty="0" smtClean="0"/>
          </a:p>
        </p:txBody>
      </p:sp>
    </p:spTree>
    <p:extLst>
      <p:ext uri="{BB962C8B-B14F-4D97-AF65-F5344CB8AC3E}">
        <p14:creationId xmlns:p14="http://schemas.microsoft.com/office/powerpoint/2010/main" val="3523790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Covering Area of </a:t>
            </a:r>
            <a:r>
              <a:rPr lang="en-US" altLang="ja-JP" dirty="0" err="1"/>
              <a:t>DADock</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28</a:t>
            </a:fld>
            <a:endParaRPr lang="en-US" altLang="ja-JP" dirty="0"/>
          </a:p>
        </p:txBody>
      </p:sp>
      <p:sp>
        <p:nvSpPr>
          <p:cNvPr id="5" name="正方形/長方形 4">
            <a:extLst>
              <a:ext uri="{FF2B5EF4-FFF2-40B4-BE49-F238E27FC236}">
                <a16:creationId xmlns:a16="http://schemas.microsoft.com/office/drawing/2014/main" xmlns="" id="{CE428942-4BE8-4466-9FF4-EF48C0EBAFB1}"/>
              </a:ext>
            </a:extLst>
          </p:cNvPr>
          <p:cNvSpPr/>
          <p:nvPr/>
        </p:nvSpPr>
        <p:spPr bwMode="gray">
          <a:xfrm>
            <a:off x="457556" y="1235724"/>
            <a:ext cx="8827602"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800" b="1" kern="0" dirty="0">
                <a:solidFill>
                  <a:schemeClr val="bg1"/>
                </a:solidFill>
                <a:latin typeface="Fujitsu Sans" panose="020B0404060202020204" pitchFamily="34" charset="0"/>
                <a:ea typeface="Meiryo UI" panose="020B0604030504040204" pitchFamily="50" charset="-128"/>
              </a:rPr>
              <a:t> </a:t>
            </a:r>
            <a:r>
              <a:rPr lang="en-US" altLang="ja-JP" sz="2800" b="1" kern="0" dirty="0" smtClean="0">
                <a:solidFill>
                  <a:schemeClr val="bg1"/>
                </a:solidFill>
                <a:latin typeface="Fujitsu Sans" panose="020B0404060202020204" pitchFamily="34" charset="0"/>
                <a:ea typeface="Meiryo UI" panose="020B0604030504040204" pitchFamily="50" charset="-128"/>
              </a:rPr>
              <a:t>Basic </a:t>
            </a:r>
            <a:r>
              <a:rPr lang="en-US" altLang="ja-JP" sz="2800" b="1" kern="0" dirty="0">
                <a:solidFill>
                  <a:schemeClr val="bg1"/>
                </a:solidFill>
                <a:latin typeface="Fujitsu Sans" panose="020B0404060202020204" pitchFamily="34" charset="0"/>
                <a:ea typeface="Meiryo UI" panose="020B0604030504040204" pitchFamily="50" charset="-128"/>
              </a:rPr>
              <a:t>Platform</a:t>
            </a:r>
          </a:p>
        </p:txBody>
      </p:sp>
      <p:sp>
        <p:nvSpPr>
          <p:cNvPr id="6" name="正方形/長方形 5">
            <a:extLst>
              <a:ext uri="{FF2B5EF4-FFF2-40B4-BE49-F238E27FC236}">
                <a16:creationId xmlns:a16="http://schemas.microsoft.com/office/drawing/2014/main" xmlns="" id="{F86669EC-274F-40A7-91C1-8CBC9357DE35}"/>
              </a:ext>
            </a:extLst>
          </p:cNvPr>
          <p:cNvSpPr/>
          <p:nvPr/>
        </p:nvSpPr>
        <p:spPr bwMode="gray">
          <a:xfrm>
            <a:off x="457556" y="3042469"/>
            <a:ext cx="4332158" cy="603237"/>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 Continuous </a:t>
            </a:r>
            <a:r>
              <a:rPr lang="en-US" altLang="ja-JP" sz="2400" b="1" kern="0" dirty="0">
                <a:solidFill>
                  <a:schemeClr val="bg1"/>
                </a:solidFill>
                <a:latin typeface="Fujitsu Sans" panose="020B0404060202020204" pitchFamily="34" charset="0"/>
                <a:ea typeface="Meiryo UI" panose="020B0604030504040204" pitchFamily="50" charset="-128"/>
              </a:rPr>
              <a:t>Integration</a:t>
            </a:r>
            <a:r>
              <a:rPr lang="ja-JP" altLang="en-US" sz="2400" b="1" kern="0" dirty="0">
                <a:solidFill>
                  <a:schemeClr val="bg1"/>
                </a:solidFill>
                <a:latin typeface="Fujitsu Sans" panose="020B0404060202020204" pitchFamily="34" charset="0"/>
                <a:ea typeface="Meiryo UI" panose="020B0604030504040204" pitchFamily="50" charset="-128"/>
              </a:rPr>
              <a:t> </a:t>
            </a:r>
            <a:r>
              <a:rPr lang="en-US" altLang="ja-JP" sz="2400" b="1" kern="0" dirty="0">
                <a:solidFill>
                  <a:schemeClr val="bg1"/>
                </a:solidFill>
                <a:latin typeface="Fujitsu Sans" panose="020B0404060202020204" pitchFamily="34" charset="0"/>
                <a:ea typeface="Meiryo UI" panose="020B0604030504040204" pitchFamily="50" charset="-128"/>
              </a:rPr>
              <a:t>(CI</a:t>
            </a:r>
            <a:r>
              <a:rPr lang="en-US" altLang="ja-JP" sz="2400" b="1" kern="0" dirty="0" smtClean="0">
                <a:solidFill>
                  <a:schemeClr val="bg1"/>
                </a:solidFill>
                <a:latin typeface="Fujitsu Sans" panose="020B0404060202020204" pitchFamily="34" charset="0"/>
                <a:ea typeface="Meiryo UI" panose="020B0604030504040204" pitchFamily="50" charset="-128"/>
              </a:rPr>
              <a:t>)</a:t>
            </a:r>
            <a:endParaRPr lang="en-US" altLang="ja-JP" sz="2400" b="1"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79E1D7D1-8717-49C0-8191-2498699DC60C}"/>
              </a:ext>
            </a:extLst>
          </p:cNvPr>
          <p:cNvSpPr/>
          <p:nvPr/>
        </p:nvSpPr>
        <p:spPr bwMode="gray">
          <a:xfrm>
            <a:off x="4953000" y="3042469"/>
            <a:ext cx="4332158" cy="603237"/>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a:solidFill>
                  <a:schemeClr val="bg1"/>
                </a:solidFill>
                <a:latin typeface="Fujitsu Sans" panose="020B0404060202020204" pitchFamily="34" charset="0"/>
                <a:ea typeface="Meiryo UI" panose="020B0604030504040204" pitchFamily="50" charset="-128"/>
              </a:rPr>
              <a:t>Continuous Delivery (CD</a:t>
            </a:r>
            <a:r>
              <a:rPr lang="en-US" altLang="ja-JP" sz="2400" b="1" kern="0" dirty="0" smtClean="0">
                <a:solidFill>
                  <a:schemeClr val="bg1"/>
                </a:solidFill>
                <a:latin typeface="Fujitsu Sans" panose="020B0404060202020204" pitchFamily="34" charset="0"/>
                <a:ea typeface="Meiryo UI" panose="020B0604030504040204" pitchFamily="50" charset="-128"/>
              </a:rPr>
              <a:t>)*</a:t>
            </a:r>
            <a:endParaRPr lang="en-US" altLang="ja-JP" sz="24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xmlns="" id="{B6D05BA4-0012-4380-BCD4-7244B018BEE9}"/>
              </a:ext>
            </a:extLst>
          </p:cNvPr>
          <p:cNvSpPr/>
          <p:nvPr/>
        </p:nvSpPr>
        <p:spPr bwMode="gray">
          <a:xfrm>
            <a:off x="457556" y="1852600"/>
            <a:ext cx="8827602" cy="84884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800" b="1" kern="0" dirty="0">
                <a:latin typeface="Fujitsu Sans" panose="020B0404060202020204" pitchFamily="34" charset="0"/>
                <a:ea typeface="Meiryo UI" panose="020B0604030504040204" pitchFamily="50" charset="-128"/>
              </a:rPr>
              <a:t>- Version Control of </a:t>
            </a:r>
            <a:r>
              <a:rPr kumimoji="1" lang="en-US" altLang="ja-JP" sz="1800" b="1" kern="0" dirty="0" err="1">
                <a:latin typeface="Fujitsu Sans" panose="020B0404060202020204" pitchFamily="34" charset="0"/>
                <a:ea typeface="Meiryo UI" panose="020B0604030504040204" pitchFamily="50" charset="-128"/>
              </a:rPr>
              <a:t>Rersources</a:t>
            </a:r>
            <a:endParaRPr kumimoji="1" lang="en-US" altLang="ja-JP" sz="1800" b="1" kern="0" dirty="0">
              <a:latin typeface="Fujitsu Sans" panose="020B0404060202020204" pitchFamily="34" charset="0"/>
              <a:ea typeface="Meiryo UI" panose="020B0604030504040204" pitchFamily="50" charset="-128"/>
            </a:endParaRPr>
          </a:p>
          <a:p>
            <a:pPr algn="l"/>
            <a:r>
              <a:rPr kumimoji="1" lang="en-US" altLang="ja-JP" sz="1800" b="1" kern="0" dirty="0">
                <a:latin typeface="Fujitsu Sans" panose="020B0404060202020204" pitchFamily="34" charset="0"/>
                <a:ea typeface="Meiryo UI" panose="020B0604030504040204" pitchFamily="50" charset="-128"/>
              </a:rPr>
              <a:t>- Ticket Management</a:t>
            </a:r>
            <a:br>
              <a:rPr kumimoji="1" lang="en-US" altLang="ja-JP" sz="1800" b="1" kern="0" dirty="0">
                <a:latin typeface="Fujitsu Sans" panose="020B0404060202020204" pitchFamily="34" charset="0"/>
                <a:ea typeface="Meiryo UI" panose="020B0604030504040204" pitchFamily="50" charset="-128"/>
              </a:rPr>
            </a:br>
            <a:r>
              <a:rPr kumimoji="1" lang="en-US" altLang="ja-JP" sz="1800" b="1" kern="0" dirty="0">
                <a:latin typeface="Fujitsu Sans" panose="020B0404060202020204" pitchFamily="34" charset="0"/>
                <a:ea typeface="Meiryo UI" panose="020B0604030504040204" pitchFamily="50" charset="-128"/>
              </a:rPr>
              <a:t>- Chat</a:t>
            </a:r>
          </a:p>
        </p:txBody>
      </p:sp>
      <p:sp>
        <p:nvSpPr>
          <p:cNvPr id="9" name="正方形/長方形 8">
            <a:extLst>
              <a:ext uri="{FF2B5EF4-FFF2-40B4-BE49-F238E27FC236}">
                <a16:creationId xmlns:a16="http://schemas.microsoft.com/office/drawing/2014/main" xmlns="" id="{5FECBE14-37FB-4259-B966-41FBFA903699}"/>
              </a:ext>
            </a:extLst>
          </p:cNvPr>
          <p:cNvSpPr/>
          <p:nvPr/>
        </p:nvSpPr>
        <p:spPr bwMode="gray">
          <a:xfrm>
            <a:off x="457556" y="3645706"/>
            <a:ext cx="4332158" cy="187234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latin typeface="Fujitsu Sans" panose="020B0404060202020204" pitchFamily="34" charset="0"/>
                <a:ea typeface="Meiryo UI" panose="020B0604030504040204" pitchFamily="50" charset="-128"/>
              </a:rPr>
              <a:t>- Build</a:t>
            </a:r>
            <a:br>
              <a:rPr kumimoji="1" lang="en-US" altLang="ja-JP" sz="1800" b="1" kern="0" dirty="0">
                <a:latin typeface="Fujitsu Sans" panose="020B0404060202020204" pitchFamily="34" charset="0"/>
                <a:ea typeface="Meiryo UI" panose="020B0604030504040204" pitchFamily="50" charset="-128"/>
              </a:rPr>
            </a:br>
            <a:r>
              <a:rPr kumimoji="1" lang="en-US" altLang="ja-JP" sz="1800" b="1" kern="0" dirty="0">
                <a:latin typeface="Fujitsu Sans" panose="020B0404060202020204" pitchFamily="34" charset="0"/>
                <a:ea typeface="Meiryo UI" panose="020B0604030504040204" pitchFamily="50" charset="-128"/>
              </a:rPr>
              <a:t>- Unit Test</a:t>
            </a:r>
            <a:br>
              <a:rPr kumimoji="1" lang="en-US" altLang="ja-JP" sz="1800" b="1" kern="0" dirty="0">
                <a:latin typeface="Fujitsu Sans" panose="020B0404060202020204" pitchFamily="34" charset="0"/>
                <a:ea typeface="Meiryo UI" panose="020B0604030504040204" pitchFamily="50" charset="-128"/>
              </a:rPr>
            </a:br>
            <a:r>
              <a:rPr kumimoji="1" lang="en-US" altLang="ja-JP" sz="1800" b="1" kern="0" dirty="0">
                <a:latin typeface="Fujitsu Sans" panose="020B0404060202020204" pitchFamily="34" charset="0"/>
                <a:ea typeface="Meiryo UI" panose="020B0604030504040204" pitchFamily="50" charset="-128"/>
              </a:rPr>
              <a:t>- Code </a:t>
            </a:r>
            <a:r>
              <a:rPr kumimoji="1" lang="en-US" altLang="ja-JP" sz="1800" b="1" kern="0" dirty="0" err="1">
                <a:latin typeface="Fujitsu Sans" panose="020B0404060202020204" pitchFamily="34" charset="0"/>
                <a:ea typeface="Meiryo UI" panose="020B0604030504040204" pitchFamily="50" charset="-128"/>
              </a:rPr>
              <a:t>Analycis</a:t>
            </a:r>
            <a:endParaRPr kumimoji="1" lang="en-US" altLang="ja-JP" sz="1800" b="1" kern="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A0A79DA8-5244-43AB-8309-7B30305EB042}"/>
              </a:ext>
            </a:extLst>
          </p:cNvPr>
          <p:cNvSpPr/>
          <p:nvPr/>
        </p:nvSpPr>
        <p:spPr bwMode="gray">
          <a:xfrm>
            <a:off x="4953000" y="3645706"/>
            <a:ext cx="4332158" cy="187234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latin typeface="Fujitsu Sans" panose="020B0404060202020204" pitchFamily="34" charset="0"/>
                <a:ea typeface="Meiryo UI" panose="020B0604030504040204" pitchFamily="50" charset="-128"/>
              </a:rPr>
              <a:t>- Package</a:t>
            </a:r>
            <a:br>
              <a:rPr kumimoji="1" lang="en-US" altLang="ja-JP" sz="1800" b="1" kern="0" dirty="0">
                <a:latin typeface="Fujitsu Sans" panose="020B0404060202020204" pitchFamily="34" charset="0"/>
                <a:ea typeface="Meiryo UI" panose="020B0604030504040204" pitchFamily="50" charset="-128"/>
              </a:rPr>
            </a:br>
            <a:r>
              <a:rPr kumimoji="1" lang="en-US" altLang="ja-JP" sz="1800" b="1" kern="0" dirty="0">
                <a:latin typeface="Fujitsu Sans" panose="020B0404060202020204" pitchFamily="34" charset="0"/>
                <a:ea typeface="Meiryo UI" panose="020B0604030504040204" pitchFamily="50" charset="-128"/>
              </a:rPr>
              <a:t>- Deploy(Testing env)</a:t>
            </a:r>
            <a:br>
              <a:rPr kumimoji="1" lang="en-US" altLang="ja-JP" sz="1800" b="1" kern="0" dirty="0">
                <a:latin typeface="Fujitsu Sans" panose="020B0404060202020204" pitchFamily="34" charset="0"/>
                <a:ea typeface="Meiryo UI" panose="020B0604030504040204" pitchFamily="50" charset="-128"/>
              </a:rPr>
            </a:br>
            <a:r>
              <a:rPr kumimoji="1" lang="en-US" altLang="ja-JP" sz="1800" b="1" kern="0" dirty="0">
                <a:latin typeface="Fujitsu Sans" panose="020B0404060202020204" pitchFamily="34" charset="0"/>
                <a:ea typeface="Meiryo UI" panose="020B0604030504040204" pitchFamily="50" charset="-128"/>
              </a:rPr>
              <a:t>- Integration Test</a:t>
            </a:r>
            <a:br>
              <a:rPr kumimoji="1" lang="en-US" altLang="ja-JP" sz="1800" b="1"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Deploy(Staging env)</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Unfunctional Testing</a:t>
            </a:r>
            <a:br>
              <a:rPr kumimoji="1" lang="en-US" altLang="ja-JP" sz="1800" kern="0" dirty="0">
                <a:latin typeface="Fujitsu Sans" panose="020B0404060202020204" pitchFamily="34" charset="0"/>
                <a:ea typeface="Meiryo UI" panose="020B0604030504040204" pitchFamily="50" charset="-128"/>
              </a:rPr>
            </a:br>
            <a:r>
              <a:rPr kumimoji="1" lang="en-US" altLang="ja-JP" sz="1800" kern="0" dirty="0">
                <a:latin typeface="Fujitsu Sans" panose="020B0404060202020204" pitchFamily="34" charset="0"/>
                <a:ea typeface="Meiryo UI" panose="020B0604030504040204" pitchFamily="50" charset="-128"/>
              </a:rPr>
              <a:t>- Deploy(Production env)</a:t>
            </a:r>
          </a:p>
        </p:txBody>
      </p:sp>
      <p:sp>
        <p:nvSpPr>
          <p:cNvPr id="11" name="正方形/長方形 10">
            <a:extLst>
              <a:ext uri="{FF2B5EF4-FFF2-40B4-BE49-F238E27FC236}">
                <a16:creationId xmlns:a16="http://schemas.microsoft.com/office/drawing/2014/main" xmlns="" id="{5196B018-4296-4DCB-8BD3-BF543E23944C}"/>
              </a:ext>
            </a:extLst>
          </p:cNvPr>
          <p:cNvSpPr/>
          <p:nvPr/>
        </p:nvSpPr>
        <p:spPr bwMode="gray">
          <a:xfrm>
            <a:off x="457556" y="5795048"/>
            <a:ext cx="8990890"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Fujitsu Sans" panose="020B0404060202020204" pitchFamily="34" charset="0"/>
                <a:ea typeface="Meiryo UI" panose="020B0604030504040204" pitchFamily="50" charset="-128"/>
              </a:rPr>
              <a:t>Will Introduce Each Elements in </a:t>
            </a:r>
            <a:r>
              <a:rPr lang="en-US" altLang="ja-JP" sz="3200" b="1" kern="0" dirty="0" smtClean="0">
                <a:solidFill>
                  <a:schemeClr val="bg1"/>
                </a:solidFill>
                <a:latin typeface="Fujitsu Sans" panose="020B0404060202020204" pitchFamily="34" charset="0"/>
                <a:ea typeface="Meiryo UI" panose="020B0604030504040204" pitchFamily="50" charset="-128"/>
              </a:rPr>
              <a:t>General</a:t>
            </a:r>
            <a:endParaRPr lang="en-US" altLang="ja-JP" sz="3200" b="1" kern="0" dirty="0">
              <a:solidFill>
                <a:schemeClr val="bg1"/>
              </a:solidFill>
              <a:latin typeface="Fujitsu Sans" panose="020B0404060202020204" pitchFamily="34" charset="0"/>
              <a:ea typeface="Meiryo UI" panose="020B0604030504040204" pitchFamily="50" charset="-128"/>
            </a:endParaRPr>
          </a:p>
        </p:txBody>
      </p:sp>
      <p:sp>
        <p:nvSpPr>
          <p:cNvPr id="12" name="テキスト ボックス 11"/>
          <p:cNvSpPr txBox="1"/>
          <p:nvPr/>
        </p:nvSpPr>
        <p:spPr>
          <a:xfrm>
            <a:off x="1827678" y="5518049"/>
            <a:ext cx="7492621" cy="276999"/>
          </a:xfrm>
          <a:prstGeom prst="rect">
            <a:avLst/>
          </a:prstGeom>
          <a:noFill/>
        </p:spPr>
        <p:txBody>
          <a:bodyPr wrap="square" rtlCol="0">
            <a:spAutoFit/>
          </a:bodyPr>
          <a:lstStyle/>
          <a:p>
            <a:pPr algn="r"/>
            <a:r>
              <a:rPr lang="en-US" altLang="ja-JP" sz="1200" dirty="0">
                <a:latin typeface="Fujitsu Sans" panose="020B0404060202020204" pitchFamily="34" charset="0"/>
              </a:rPr>
              <a:t>* </a:t>
            </a:r>
            <a:r>
              <a:rPr lang="en-US" altLang="ja-JP" sz="1200" dirty="0" smtClean="0">
                <a:latin typeface="Fujitsu Sans" panose="020B0404060202020204" pitchFamily="34" charset="0"/>
              </a:rPr>
              <a:t>Partially supported</a:t>
            </a:r>
            <a:endParaRPr lang="ja-JP" altLang="ja-JP" sz="1200" dirty="0">
              <a:latin typeface="Fujitsu Sans" panose="020B0404060202020204" pitchFamily="34" charset="0"/>
            </a:endParaRPr>
          </a:p>
        </p:txBody>
      </p:sp>
      <p:sp>
        <p:nvSpPr>
          <p:cNvPr id="13" name="右矢印 10">
            <a:extLst>
              <a:ext uri="{FF2B5EF4-FFF2-40B4-BE49-F238E27FC236}">
                <a16:creationId xmlns:a16="http://schemas.microsoft.com/office/drawing/2014/main" xmlns="" id="{7EF947CF-D5F9-4059-8BA7-E39F4FB3421D}"/>
              </a:ext>
            </a:extLst>
          </p:cNvPr>
          <p:cNvSpPr/>
          <p:nvPr/>
        </p:nvSpPr>
        <p:spPr bwMode="gray">
          <a:xfrm>
            <a:off x="0" y="70186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DADock</a:t>
            </a:r>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 Introduction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17108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Organization: Service Technology Unit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dirty="0"/>
              <a:t>PAGE    </a:t>
            </a:r>
            <a:fld id="{08DF107D-060D-43D3-997D-8A34C269D30F}" type="slidenum">
              <a:rPr lang="en-US" altLang="ja-JP" smtClean="0"/>
              <a:pPr/>
              <a:t>2</a:t>
            </a:fld>
            <a:endParaRPr lang="en-US" altLang="ja-JP" dirty="0"/>
          </a:p>
        </p:txBody>
      </p:sp>
      <p:sp>
        <p:nvSpPr>
          <p:cNvPr id="6" name="コンテンツ プレースホルダー 2"/>
          <p:cNvSpPr txBox="1">
            <a:spLocks/>
          </p:cNvSpPr>
          <p:nvPr/>
        </p:nvSpPr>
        <p:spPr bwMode="gray">
          <a:xfrm>
            <a:off x="409474" y="1245316"/>
            <a:ext cx="8964488" cy="4616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72568" marR="0" indent="-272568" algn="l" defTabSz="844083" rtl="0" eaLnBrk="1" fontAlgn="auto" latinLnBrk="0" hangingPunct="1">
              <a:lnSpc>
                <a:spcPct val="100000"/>
              </a:lnSpc>
              <a:spcBef>
                <a:spcPts val="0"/>
              </a:spcBef>
              <a:spcAft>
                <a:spcPts val="554"/>
              </a:spcAft>
              <a:buClr>
                <a:srgbClr val="C00000"/>
              </a:buClr>
              <a:buSzTx/>
              <a:buFont typeface="Wingdings 2" pitchFamily="18" charset="2"/>
              <a:buChar char="¾"/>
              <a:tabLst/>
              <a:defRPr kumimoji="1" sz="2215">
                <a:solidFill>
                  <a:schemeClr val="tx1"/>
                </a:solidFill>
                <a:latin typeface="Fujitsu Sans" panose="020B0404060202020204" pitchFamily="34" charset="0"/>
                <a:ea typeface="+mn-ea"/>
                <a:cs typeface="+mn-cs"/>
              </a:defRPr>
            </a:lvl1pPr>
            <a:lvl2pPr marL="659440" indent="-237398" algn="l" defTabSz="457200" rtl="0" fontAlgn="auto">
              <a:lnSpc>
                <a:spcPct val="100000"/>
              </a:lnSpc>
              <a:spcBef>
                <a:spcPts val="0"/>
              </a:spcBef>
              <a:spcAft>
                <a:spcPts val="554"/>
              </a:spcAft>
              <a:buClr>
                <a:schemeClr val="tx1">
                  <a:lumMod val="50000"/>
                  <a:lumOff val="50000"/>
                </a:schemeClr>
              </a:buClr>
              <a:buFont typeface="Wingdings 2" pitchFamily="18" charset="2"/>
              <a:buChar char="¾"/>
              <a:defRPr kumimoji="1" sz="1846">
                <a:solidFill>
                  <a:schemeClr val="tx1"/>
                </a:solidFill>
                <a:latin typeface="Adobe Hebrew" panose="02040503050201020203" pitchFamily="18" charset="-79"/>
                <a:ea typeface="+mn-ea"/>
                <a:cs typeface="Adobe Hebrew" panose="02040503050201020203" pitchFamily="18" charset="-79"/>
              </a:defRPr>
            </a:lvl2pPr>
            <a:lvl3pPr marL="940800"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a:solidFill>
                  <a:schemeClr val="tx1"/>
                </a:solidFill>
                <a:latin typeface="Adobe Hebrew" panose="02040503050201020203" pitchFamily="18" charset="-79"/>
                <a:ea typeface="+mn-ea"/>
                <a:cs typeface="Adobe Hebrew" panose="02040503050201020203" pitchFamily="18" charset="-79"/>
              </a:defRPr>
            </a:lvl3pPr>
            <a:lvl4pPr marL="1310087"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baseline="30000">
                <a:solidFill>
                  <a:schemeClr val="tx1"/>
                </a:solidFill>
                <a:latin typeface="Adobe Hebrew" panose="02040503050201020203" pitchFamily="18" charset="-79"/>
                <a:ea typeface="+mn-ea"/>
                <a:cs typeface="Adobe Hebrew" panose="02040503050201020203" pitchFamily="18" charset="-79"/>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charset="0"/>
                <a:ea typeface="Fujitsu Sans" charset="0"/>
                <a:cs typeface="Fujitsu Sans" charset="0"/>
              </a:rPr>
              <a:t>Create </a:t>
            </a:r>
            <a:r>
              <a:rPr kumimoji="1" lang="en-US" altLang="ja-JP" sz="2000" b="0" i="0" u="none" strike="noStrike" kern="0" cap="none" spc="0" normalizeH="0" baseline="0" noProof="0" dirty="0" smtClean="0">
                <a:ln>
                  <a:noFill/>
                </a:ln>
                <a:solidFill>
                  <a:srgbClr val="FF0000"/>
                </a:solidFill>
                <a:effectLst/>
                <a:uLnTx/>
                <a:uFillTx/>
                <a:latin typeface="Fujitsu Sans" charset="0"/>
                <a:ea typeface="Fujitsu Sans" charset="0"/>
                <a:cs typeface="Fujitsu Sans" charset="0"/>
              </a:rPr>
              <a:t>globally competitive system integration and management practice </a:t>
            </a:r>
            <a:r>
              <a:rPr kumimoji="1" lang="en-US" altLang="ja-JP" sz="2000" b="0" i="0" u="none" strike="noStrike" kern="0" cap="none" spc="0" normalizeH="0" baseline="0" noProof="0" dirty="0" smtClean="0">
                <a:ln>
                  <a:noFill/>
                </a:ln>
                <a:solidFill>
                  <a:srgbClr val="000000"/>
                </a:solidFill>
                <a:effectLst/>
                <a:uLnTx/>
                <a:uFillTx/>
                <a:latin typeface="Fujitsu Sans" charset="0"/>
                <a:ea typeface="Fujitsu Sans" charset="0"/>
                <a:cs typeface="Fujitsu Sans" charset="0"/>
              </a:rPr>
              <a:t>with latest technology and techniques that are used and developed by internet native companies on top of the Fujitsu SI practice developed in last 50 years.</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endPar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endParaRP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Such practice is shared and enhanced using latest digital technologies.</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endPar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endParaRP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Using it, Fujitsu can help customers compete against internet native competitors who are disruptor in their industry and is positioned as the IT partner for digital transformation.</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endPar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endParaRP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At the same time, members of </a:t>
            </a:r>
            <a:r>
              <a:rPr kumimoji="1" lang="en-US" altLang="ja-JP" sz="2000" b="0" i="0" u="none" strike="noStrike" kern="0" cap="none" spc="0" normalizeH="0" baseline="0" noProof="0" dirty="0" smtClean="0">
                <a:ln>
                  <a:noFill/>
                </a:ln>
                <a:solidFill>
                  <a:srgbClr val="FF0000"/>
                </a:solidFill>
                <a:effectLst/>
                <a:uLnTx/>
                <a:uFillTx/>
                <a:latin typeface="Fujitsu Sans" panose="020B0404060202020204" pitchFamily="34" charset="0"/>
                <a:ea typeface="ＭＳ Ｐゴシック"/>
                <a:cs typeface="Arial"/>
              </a:rPr>
              <a:t>STU becomes </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FF0000"/>
                </a:solidFill>
                <a:effectLst/>
                <a:uLnTx/>
                <a:uFillTx/>
                <a:latin typeface="Fujitsu Sans" panose="020B0404060202020204" pitchFamily="34" charset="0"/>
                <a:ea typeface="ＭＳ Ｐゴシック"/>
                <a:cs typeface="Arial"/>
              </a:rPr>
              <a:t>true professionals respected in the market </a:t>
            </a: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and </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Fujitsu becomes famous on its technical expertise.</a:t>
            </a:r>
            <a:endParaRPr kumimoji="1" lang="en-US" altLang="ja-JP" sz="2000" b="0" i="0" u="none" strike="noStrike" kern="0" cap="none" spc="0" normalizeH="0" baseline="0" noProof="0" dirty="0">
              <a:ln>
                <a:noFill/>
              </a:ln>
              <a:solidFill>
                <a:srgbClr val="000000"/>
              </a:solidFill>
              <a:effectLst/>
              <a:uLnTx/>
              <a:uFillTx/>
              <a:latin typeface="Fujitsu Sans" panose="020B0404060202020204" pitchFamily="34" charset="0"/>
              <a:ea typeface="ＭＳ Ｐゴシック"/>
              <a:cs typeface="Arial"/>
            </a:endParaRPr>
          </a:p>
        </p:txBody>
      </p:sp>
      <p:sp>
        <p:nvSpPr>
          <p:cNvPr id="4" name="テキスト ボックス 3"/>
          <p:cNvSpPr txBox="1"/>
          <p:nvPr/>
        </p:nvSpPr>
        <p:spPr>
          <a:xfrm>
            <a:off x="409474" y="643442"/>
            <a:ext cx="3248125" cy="523220"/>
          </a:xfrm>
          <a:prstGeom prst="rect">
            <a:avLst/>
          </a:prstGeom>
          <a:noFill/>
        </p:spPr>
        <p:txBody>
          <a:bodyPr wrap="squar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Mission Statement</a:t>
            </a:r>
            <a:endParaRPr kumimoji="1" lang="ja-JP" altLang="en-US" sz="2800" b="1" dirty="0"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15701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dirty="0"/>
              <a:t>Basic Platform</a:t>
            </a:r>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a:t>VCS</a:t>
            </a:r>
            <a:r>
              <a:rPr lang="en-US" altLang="ja-JP" dirty="0"/>
              <a:t/>
            </a:r>
            <a:br>
              <a:rPr lang="en-US" altLang="ja-JP" dirty="0"/>
            </a:br>
            <a:r>
              <a:rPr lang="en-US" altLang="ja-JP" dirty="0"/>
              <a:t>Ticket Manage</a:t>
            </a:r>
            <a:br>
              <a:rPr lang="en-US" altLang="ja-JP" dirty="0"/>
            </a:br>
            <a:r>
              <a:rPr lang="en-US" altLang="ja-JP" dirty="0"/>
              <a:t>Chat</a:t>
            </a:r>
            <a:endParaRPr kumimoji="1"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95758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Version Control System(VCS)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30</a:t>
            </a:fld>
            <a:endParaRPr lang="en-US" altLang="ja-JP" dirty="0"/>
          </a:p>
        </p:txBody>
      </p:sp>
      <p:sp>
        <p:nvSpPr>
          <p:cNvPr id="4" name="テキスト ボックス 3"/>
          <p:cNvSpPr txBox="1"/>
          <p:nvPr/>
        </p:nvSpPr>
        <p:spPr>
          <a:xfrm>
            <a:off x="898464" y="5148510"/>
            <a:ext cx="1610826" cy="461665"/>
          </a:xfrm>
          <a:prstGeom prst="rect">
            <a:avLst/>
          </a:prstGeom>
          <a:noFill/>
        </p:spPr>
        <p:txBody>
          <a:bodyPr wrap="none" rtlCol="0">
            <a:spAutoFit/>
          </a:bodyPr>
          <a:lstStyle/>
          <a:p>
            <a:r>
              <a:rPr lang="en-US" altLang="ja-JP" sz="2400" b="1" dirty="0" smtClean="0">
                <a:solidFill>
                  <a:schemeClr val="accent4">
                    <a:lumMod val="50000"/>
                  </a:schemeClr>
                </a:solidFill>
                <a:latin typeface="Fujitsu Sans" panose="020B0404060202020204" pitchFamily="34" charset="0"/>
                <a:ea typeface="Meiryo UI" panose="020B0604030504040204" pitchFamily="50" charset="-128"/>
              </a:rPr>
              <a:t>Repository</a:t>
            </a:r>
            <a:endParaRPr kumimoji="1" lang="ja-JP" altLang="en-US" sz="2400" b="1" dirty="0" smtClean="0">
              <a:solidFill>
                <a:schemeClr val="accent4">
                  <a:lumMod val="50000"/>
                </a:schemeClr>
              </a:solidFill>
              <a:latin typeface="Fujitsu Sans" panose="020B0404060202020204" pitchFamily="34" charset="0"/>
              <a:ea typeface="Meiryo UI" panose="020B0604030504040204" pitchFamily="50" charset="-128"/>
            </a:endParaRPr>
          </a:p>
        </p:txBody>
      </p:sp>
      <p:sp>
        <p:nvSpPr>
          <p:cNvPr id="5" name="円弧 4"/>
          <p:cNvSpPr/>
          <p:nvPr/>
        </p:nvSpPr>
        <p:spPr bwMode="auto">
          <a:xfrm>
            <a:off x="2975033" y="4697608"/>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Fujitsu Sans" panose="020B0404060202020204" pitchFamily="34" charset="0"/>
            </a:endParaRPr>
          </a:p>
        </p:txBody>
      </p:sp>
      <p:cxnSp>
        <p:nvCxnSpPr>
          <p:cNvPr id="6" name="直線コネクタ 5"/>
          <p:cNvCxnSpPr/>
          <p:nvPr/>
        </p:nvCxnSpPr>
        <p:spPr bwMode="auto">
          <a:xfrm>
            <a:off x="3457614" y="4939687"/>
            <a:ext cx="0" cy="481241"/>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 name="円弧 6"/>
          <p:cNvSpPr/>
          <p:nvPr/>
        </p:nvSpPr>
        <p:spPr bwMode="auto">
          <a:xfrm rot="10800000">
            <a:off x="3457733" y="517005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Fujitsu Sans" panose="020B0404060202020204" pitchFamily="34" charset="0"/>
            </a:endParaRPr>
          </a:p>
        </p:txBody>
      </p:sp>
      <p:sp>
        <p:nvSpPr>
          <p:cNvPr id="8" name="円弧 7"/>
          <p:cNvSpPr/>
          <p:nvPr/>
        </p:nvSpPr>
        <p:spPr bwMode="auto">
          <a:xfrm rot="5400000">
            <a:off x="6634187" y="5173820"/>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Fujitsu Sans" panose="020B0404060202020204" pitchFamily="34" charset="0"/>
            </a:endParaRPr>
          </a:p>
        </p:txBody>
      </p:sp>
      <p:cxnSp>
        <p:nvCxnSpPr>
          <p:cNvPr id="9" name="直線コネクタ 8"/>
          <p:cNvCxnSpPr/>
          <p:nvPr/>
        </p:nvCxnSpPr>
        <p:spPr bwMode="auto">
          <a:xfrm>
            <a:off x="7122919" y="4939687"/>
            <a:ext cx="0" cy="481241"/>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 name="円弧 9"/>
          <p:cNvSpPr/>
          <p:nvPr/>
        </p:nvSpPr>
        <p:spPr bwMode="auto">
          <a:xfrm rot="16200000">
            <a:off x="7122919" y="4697608"/>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Fujitsu Sans" panose="020B0404060202020204" pitchFamily="34" charset="0"/>
            </a:endParaRPr>
          </a:p>
        </p:txBody>
      </p:sp>
      <p:cxnSp>
        <p:nvCxnSpPr>
          <p:cNvPr id="11" name="直線コネクタ 10"/>
          <p:cNvCxnSpPr/>
          <p:nvPr/>
        </p:nvCxnSpPr>
        <p:spPr bwMode="auto">
          <a:xfrm flipV="1">
            <a:off x="6460004" y="5351037"/>
            <a:ext cx="0" cy="1129"/>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 name="直線コネクタ 11"/>
          <p:cNvCxnSpPr/>
          <p:nvPr/>
        </p:nvCxnSpPr>
        <p:spPr bwMode="auto">
          <a:xfrm>
            <a:off x="2411760" y="4698778"/>
            <a:ext cx="5790112"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 name="円/楕円 12"/>
          <p:cNvSpPr/>
          <p:nvPr/>
        </p:nvSpPr>
        <p:spPr bwMode="gray">
          <a:xfrm>
            <a:off x="2913666" y="4584652"/>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cxnSp>
        <p:nvCxnSpPr>
          <p:cNvPr id="14" name="直線コネクタ 13"/>
          <p:cNvCxnSpPr/>
          <p:nvPr/>
        </p:nvCxnSpPr>
        <p:spPr bwMode="auto">
          <a:xfrm>
            <a:off x="3699082" y="5656520"/>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 name="円/楕円 14"/>
          <p:cNvSpPr/>
          <p:nvPr/>
        </p:nvSpPr>
        <p:spPr bwMode="gray">
          <a:xfrm>
            <a:off x="5139916" y="4573596"/>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sp>
        <p:nvSpPr>
          <p:cNvPr id="16" name="円/楕円 15"/>
          <p:cNvSpPr/>
          <p:nvPr/>
        </p:nvSpPr>
        <p:spPr bwMode="gray">
          <a:xfrm>
            <a:off x="7386051" y="4584651"/>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sp>
        <p:nvSpPr>
          <p:cNvPr id="17" name="円/楕円 16"/>
          <p:cNvSpPr/>
          <p:nvPr/>
        </p:nvSpPr>
        <p:spPr bwMode="gray">
          <a:xfrm>
            <a:off x="4030566" y="5531042"/>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sp>
        <p:nvSpPr>
          <p:cNvPr id="18" name="円/楕円 17"/>
          <p:cNvSpPr/>
          <p:nvPr/>
        </p:nvSpPr>
        <p:spPr bwMode="gray">
          <a:xfrm>
            <a:off x="6320419" y="5531042"/>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sp>
        <p:nvSpPr>
          <p:cNvPr id="19" name="フローチャート: 磁気ディスク 18"/>
          <p:cNvSpPr/>
          <p:nvPr/>
        </p:nvSpPr>
        <p:spPr bwMode="gray">
          <a:xfrm>
            <a:off x="1271825" y="4337519"/>
            <a:ext cx="864096" cy="747922"/>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pic>
        <p:nvPicPr>
          <p:cNvPr id="20" name="図 19"/>
          <p:cNvPicPr>
            <a:picLocks noChangeAspect="1"/>
          </p:cNvPicPr>
          <p:nvPr/>
        </p:nvPicPr>
        <p:blipFill>
          <a:blip r:embed="rId3"/>
          <a:stretch>
            <a:fillRect/>
          </a:stretch>
        </p:blipFill>
        <p:spPr>
          <a:xfrm>
            <a:off x="1502335" y="4633476"/>
            <a:ext cx="403076" cy="403076"/>
          </a:xfrm>
          <a:prstGeom prst="rect">
            <a:avLst/>
          </a:prstGeom>
        </p:spPr>
      </p:pic>
      <p:sp>
        <p:nvSpPr>
          <p:cNvPr id="21" name="円弧 20"/>
          <p:cNvSpPr/>
          <p:nvPr/>
        </p:nvSpPr>
        <p:spPr bwMode="auto">
          <a:xfrm>
            <a:off x="945945" y="3895218"/>
            <a:ext cx="755065" cy="725331"/>
          </a:xfrm>
          <a:prstGeom prst="arc">
            <a:avLst>
              <a:gd name="adj1" fmla="val 16664314"/>
              <a:gd name="adj2" fmla="val 21559089"/>
            </a:avLst>
          </a:prstGeom>
          <a:noFill/>
          <a:ln w="38100" cap="flat" cmpd="sng" algn="ctr">
            <a:solidFill>
              <a:schemeClr val="accent4">
                <a:lumMod val="50000"/>
              </a:schemeClr>
            </a:solidFill>
            <a:prstDash val="solid"/>
            <a:round/>
            <a:headEnd type="none" w="med" len="med"/>
            <a:tailEnd type="triangle" w="lg" len="lg"/>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Fujitsu Sans" panose="020B0404060202020204" pitchFamily="34" charset="0"/>
            </a:endParaRPr>
          </a:p>
        </p:txBody>
      </p:sp>
      <p:grpSp>
        <p:nvGrpSpPr>
          <p:cNvPr id="22" name="グループ化 21"/>
          <p:cNvGrpSpPr/>
          <p:nvPr/>
        </p:nvGrpSpPr>
        <p:grpSpPr>
          <a:xfrm>
            <a:off x="680412" y="3569979"/>
            <a:ext cx="579738" cy="657036"/>
            <a:chOff x="1187624" y="2420888"/>
            <a:chExt cx="701483" cy="795014"/>
          </a:xfrm>
        </p:grpSpPr>
        <p:sp>
          <p:nvSpPr>
            <p:cNvPr id="23" name="メモ 22"/>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cxnSp>
          <p:nvCxnSpPr>
            <p:cNvPr id="24" name="直線コネクタ 23"/>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直線コネクタ 24"/>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6" name="直線コネクタ 25"/>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27" name="グループ化 26"/>
          <p:cNvGrpSpPr/>
          <p:nvPr/>
        </p:nvGrpSpPr>
        <p:grpSpPr>
          <a:xfrm>
            <a:off x="2753222" y="3716286"/>
            <a:ext cx="579738" cy="657036"/>
            <a:chOff x="1187624" y="2420888"/>
            <a:chExt cx="701483" cy="795014"/>
          </a:xfrm>
        </p:grpSpPr>
        <p:sp>
          <p:nvSpPr>
            <p:cNvPr id="28" name="メモ 27"/>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cxnSp>
          <p:nvCxnSpPr>
            <p:cNvPr id="29" name="直線コネクタ 28"/>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 name="直線コネクタ 29"/>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直線コネクタ 30"/>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32" name="グループ化 31"/>
          <p:cNvGrpSpPr/>
          <p:nvPr/>
        </p:nvGrpSpPr>
        <p:grpSpPr>
          <a:xfrm>
            <a:off x="4975228" y="3716286"/>
            <a:ext cx="579738" cy="657036"/>
            <a:chOff x="1187624" y="2420888"/>
            <a:chExt cx="701483" cy="795014"/>
          </a:xfrm>
        </p:grpSpPr>
        <p:sp>
          <p:nvSpPr>
            <p:cNvPr id="33" name="メモ 32"/>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cxnSp>
          <p:nvCxnSpPr>
            <p:cNvPr id="34" name="直線コネクタ 33"/>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5" name="直線コネクタ 34"/>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6" name="直線コネクタ 35"/>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7" name="直線コネクタ 36"/>
            <p:cNvCxnSpPr/>
            <p:nvPr/>
          </p:nvCxnSpPr>
          <p:spPr bwMode="auto">
            <a:xfrm>
              <a:off x="1292909" y="3038870"/>
              <a:ext cx="502615"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38" name="テキスト ボックス 37"/>
          <p:cNvSpPr txBox="1"/>
          <p:nvPr/>
        </p:nvSpPr>
        <p:spPr>
          <a:xfrm>
            <a:off x="3674367" y="5083936"/>
            <a:ext cx="958916" cy="400110"/>
          </a:xfrm>
          <a:prstGeom prst="rect">
            <a:avLst/>
          </a:prstGeom>
          <a:noFill/>
        </p:spPr>
        <p:txBody>
          <a:bodyPr wrap="none" rtlCol="0">
            <a:spAutoFit/>
          </a:bodyPr>
          <a:lstStyle/>
          <a:p>
            <a:r>
              <a:rPr lang="en-US" altLang="ja-JP" sz="2000" b="1" dirty="0" smtClean="0">
                <a:solidFill>
                  <a:schemeClr val="accent4">
                    <a:lumMod val="50000"/>
                  </a:schemeClr>
                </a:solidFill>
                <a:latin typeface="Fujitsu Sans" panose="020B0404060202020204" pitchFamily="34" charset="0"/>
                <a:ea typeface="Meiryo UI" panose="020B0604030504040204" pitchFamily="50" charset="-128"/>
              </a:rPr>
              <a:t>Modify</a:t>
            </a:r>
            <a:endParaRPr kumimoji="1" lang="ja-JP" altLang="en-US" sz="2000" b="1" dirty="0" smtClean="0">
              <a:solidFill>
                <a:schemeClr val="accent4">
                  <a:lumMod val="50000"/>
                </a:schemeClr>
              </a:solidFill>
              <a:latin typeface="Fujitsu Sans" panose="020B0404060202020204" pitchFamily="34" charset="0"/>
              <a:ea typeface="Meiryo UI" panose="020B0604030504040204" pitchFamily="50" charset="-128"/>
            </a:endParaRPr>
          </a:p>
        </p:txBody>
      </p:sp>
      <p:sp>
        <p:nvSpPr>
          <p:cNvPr id="39" name="テキスト ボックス 38"/>
          <p:cNvSpPr txBox="1"/>
          <p:nvPr/>
        </p:nvSpPr>
        <p:spPr>
          <a:xfrm>
            <a:off x="5960432" y="5057602"/>
            <a:ext cx="958916" cy="400110"/>
          </a:xfrm>
          <a:prstGeom prst="rect">
            <a:avLst/>
          </a:prstGeom>
          <a:noFill/>
        </p:spPr>
        <p:txBody>
          <a:bodyPr wrap="none" rtlCol="0">
            <a:spAutoFit/>
          </a:bodyPr>
          <a:lstStyle/>
          <a:p>
            <a:r>
              <a:rPr lang="en-US" altLang="ja-JP" sz="2000" b="1" dirty="0" smtClean="0">
                <a:solidFill>
                  <a:schemeClr val="accent4">
                    <a:lumMod val="50000"/>
                  </a:schemeClr>
                </a:solidFill>
                <a:latin typeface="Fujitsu Sans" panose="020B0404060202020204" pitchFamily="34" charset="0"/>
                <a:ea typeface="Meiryo UI" panose="020B0604030504040204" pitchFamily="50" charset="-128"/>
              </a:rPr>
              <a:t>Modify</a:t>
            </a:r>
            <a:endParaRPr kumimoji="1" lang="ja-JP" altLang="en-US" sz="2000" b="1" dirty="0" smtClean="0">
              <a:solidFill>
                <a:schemeClr val="accent4">
                  <a:lumMod val="50000"/>
                </a:schemeClr>
              </a:solidFill>
              <a:latin typeface="Fujitsu Sans" panose="020B0404060202020204" pitchFamily="34" charset="0"/>
              <a:ea typeface="Meiryo UI" panose="020B0604030504040204" pitchFamily="50" charset="-128"/>
            </a:endParaRPr>
          </a:p>
        </p:txBody>
      </p:sp>
      <p:sp>
        <p:nvSpPr>
          <p:cNvPr id="40" name="テキスト ボックス 39"/>
          <p:cNvSpPr txBox="1"/>
          <p:nvPr/>
        </p:nvSpPr>
        <p:spPr>
          <a:xfrm>
            <a:off x="4786826" y="4855795"/>
            <a:ext cx="958916" cy="400110"/>
          </a:xfrm>
          <a:prstGeom prst="rect">
            <a:avLst/>
          </a:prstGeom>
          <a:noFill/>
        </p:spPr>
        <p:txBody>
          <a:bodyPr wrap="none" rtlCol="0">
            <a:spAutoFit/>
          </a:bodyPr>
          <a:lstStyle/>
          <a:p>
            <a:r>
              <a:rPr lang="en-US" altLang="ja-JP" sz="2000" b="1" dirty="0" smtClean="0">
                <a:solidFill>
                  <a:schemeClr val="accent4">
                    <a:lumMod val="50000"/>
                  </a:schemeClr>
                </a:solidFill>
                <a:latin typeface="Fujitsu Sans" panose="020B0404060202020204" pitchFamily="34" charset="0"/>
                <a:ea typeface="Meiryo UI" panose="020B0604030504040204" pitchFamily="50" charset="-128"/>
              </a:rPr>
              <a:t>Modify</a:t>
            </a:r>
            <a:endParaRPr kumimoji="1" lang="ja-JP" altLang="en-US" sz="2000" b="1" dirty="0" smtClean="0">
              <a:solidFill>
                <a:schemeClr val="accent4">
                  <a:lumMod val="50000"/>
                </a:schemeClr>
              </a:solidFill>
              <a:latin typeface="Fujitsu Sans" panose="020B0404060202020204" pitchFamily="34" charset="0"/>
              <a:ea typeface="Meiryo UI" panose="020B0604030504040204" pitchFamily="50" charset="-128"/>
            </a:endParaRPr>
          </a:p>
        </p:txBody>
      </p:sp>
      <p:sp>
        <p:nvSpPr>
          <p:cNvPr id="41" name="テキスト ボックス 40"/>
          <p:cNvSpPr txBox="1"/>
          <p:nvPr/>
        </p:nvSpPr>
        <p:spPr>
          <a:xfrm>
            <a:off x="7181660" y="4855525"/>
            <a:ext cx="891911" cy="400110"/>
          </a:xfrm>
          <a:prstGeom prst="rect">
            <a:avLst/>
          </a:prstGeom>
          <a:noFill/>
        </p:spPr>
        <p:txBody>
          <a:bodyPr wrap="none" rtlCol="0">
            <a:spAutoFit/>
          </a:bodyPr>
          <a:lstStyle/>
          <a:p>
            <a:r>
              <a:rPr lang="en-US" altLang="ja-JP" sz="2000" b="1" dirty="0" smtClean="0">
                <a:solidFill>
                  <a:schemeClr val="accent4">
                    <a:lumMod val="50000"/>
                  </a:schemeClr>
                </a:solidFill>
                <a:latin typeface="Fujitsu Sans" panose="020B0404060202020204" pitchFamily="34" charset="0"/>
                <a:ea typeface="Meiryo UI" panose="020B0604030504040204" pitchFamily="50" charset="-128"/>
              </a:rPr>
              <a:t>Merge</a:t>
            </a:r>
            <a:endParaRPr kumimoji="1" lang="ja-JP" altLang="en-US" sz="2000" b="1" dirty="0" smtClean="0">
              <a:solidFill>
                <a:schemeClr val="accent4">
                  <a:lumMod val="50000"/>
                </a:schemeClr>
              </a:solidFill>
              <a:latin typeface="Fujitsu Sans" panose="020B0404060202020204" pitchFamily="34" charset="0"/>
              <a:ea typeface="Meiryo UI" panose="020B0604030504040204" pitchFamily="50" charset="-128"/>
            </a:endParaRPr>
          </a:p>
        </p:txBody>
      </p:sp>
      <p:grpSp>
        <p:nvGrpSpPr>
          <p:cNvPr id="42" name="グループ化 41"/>
          <p:cNvGrpSpPr/>
          <p:nvPr/>
        </p:nvGrpSpPr>
        <p:grpSpPr>
          <a:xfrm>
            <a:off x="3863955" y="5895865"/>
            <a:ext cx="579738" cy="657036"/>
            <a:chOff x="1187624" y="2420888"/>
            <a:chExt cx="701483" cy="795014"/>
          </a:xfrm>
        </p:grpSpPr>
        <p:sp>
          <p:nvSpPr>
            <p:cNvPr id="43" name="メモ 42"/>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cxnSp>
          <p:nvCxnSpPr>
            <p:cNvPr id="44" name="直線コネクタ 43"/>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5" name="直線コネクタ 44"/>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6" name="直線コネクタ 45"/>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47" name="グループ化 46"/>
          <p:cNvGrpSpPr/>
          <p:nvPr/>
        </p:nvGrpSpPr>
        <p:grpSpPr>
          <a:xfrm>
            <a:off x="7243485" y="3716286"/>
            <a:ext cx="579738" cy="657036"/>
            <a:chOff x="7243485" y="3382612"/>
            <a:chExt cx="579738" cy="657036"/>
          </a:xfrm>
        </p:grpSpPr>
        <p:sp>
          <p:nvSpPr>
            <p:cNvPr id="48" name="メモ 47"/>
            <p:cNvSpPr/>
            <p:nvPr/>
          </p:nvSpPr>
          <p:spPr bwMode="gray">
            <a:xfrm>
              <a:off x="7243485" y="3382612"/>
              <a:ext cx="579738" cy="657036"/>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cxnSp>
          <p:nvCxnSpPr>
            <p:cNvPr id="49" name="直線コネクタ 48"/>
            <p:cNvCxnSpPr/>
            <p:nvPr/>
          </p:nvCxnSpPr>
          <p:spPr bwMode="auto">
            <a:xfrm>
              <a:off x="7330497" y="3639309"/>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線コネクタ 49"/>
            <p:cNvCxnSpPr/>
            <p:nvPr/>
          </p:nvCxnSpPr>
          <p:spPr bwMode="auto">
            <a:xfrm>
              <a:off x="7330497" y="3770936"/>
              <a:ext cx="334139"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1" name="直線コネクタ 50"/>
            <p:cNvCxnSpPr/>
            <p:nvPr/>
          </p:nvCxnSpPr>
          <p:spPr bwMode="auto">
            <a:xfrm>
              <a:off x="7330497" y="3507683"/>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コネクタ 51"/>
            <p:cNvCxnSpPr/>
            <p:nvPr/>
          </p:nvCxnSpPr>
          <p:spPr bwMode="auto">
            <a:xfrm>
              <a:off x="7318527" y="3893341"/>
              <a:ext cx="415384"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54" name="グループ化 53"/>
          <p:cNvGrpSpPr/>
          <p:nvPr/>
        </p:nvGrpSpPr>
        <p:grpSpPr>
          <a:xfrm>
            <a:off x="6150021" y="5895865"/>
            <a:ext cx="579738" cy="657036"/>
            <a:chOff x="1187624" y="2420888"/>
            <a:chExt cx="701483" cy="795014"/>
          </a:xfrm>
        </p:grpSpPr>
        <p:sp>
          <p:nvSpPr>
            <p:cNvPr id="55" name="メモ 54"/>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Fujitsu Sans" panose="020B0404060202020204" pitchFamily="34" charset="0"/>
                <a:ea typeface="+mn-ea"/>
              </a:endParaRPr>
            </a:p>
          </p:txBody>
        </p:sp>
        <p:cxnSp>
          <p:nvCxnSpPr>
            <p:cNvPr id="56" name="直線コネクタ 55"/>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7" name="直線コネクタ 56"/>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8" name="直線コネクタ 57"/>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59" name="正方形/長方形 58"/>
          <p:cNvSpPr/>
          <p:nvPr/>
        </p:nvSpPr>
        <p:spPr bwMode="gray">
          <a:xfrm>
            <a:off x="528827" y="3213068"/>
            <a:ext cx="8208912" cy="3377933"/>
          </a:xfrm>
          <a:prstGeom prst="rect">
            <a:avLst/>
          </a:prstGeom>
          <a:solidFill>
            <a:schemeClr val="bg1">
              <a:alpha val="6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60" name="角丸四角形 59"/>
          <p:cNvSpPr/>
          <p:nvPr/>
        </p:nvSpPr>
        <p:spPr bwMode="gray">
          <a:xfrm>
            <a:off x="2192812" y="2522972"/>
            <a:ext cx="1763828" cy="946090"/>
          </a:xfrm>
          <a:prstGeom prst="roundRect">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b="1" i="0" u="none" strike="noStrike" cap="none" normalizeH="0" baseline="0" dirty="0" smtClean="0">
                <a:ln>
                  <a:noFill/>
                </a:ln>
                <a:solidFill>
                  <a:schemeClr val="accent4">
                    <a:lumMod val="50000"/>
                  </a:schemeClr>
                </a:solidFill>
                <a:effectLst/>
                <a:latin typeface="Fujitsu Sans" panose="020B0404060202020204" pitchFamily="34" charset="0"/>
                <a:ea typeface="Meiryo UI" panose="020B0604030504040204" pitchFamily="50" charset="-128"/>
              </a:rPr>
              <a:t>9/19</a:t>
            </a:r>
            <a:r>
              <a:rPr lang="ja-JP" altLang="en-US" b="1" dirty="0" smtClean="0">
                <a:solidFill>
                  <a:schemeClr val="accent4">
                    <a:lumMod val="50000"/>
                  </a:schemeClr>
                </a:solidFill>
                <a:latin typeface="Fujitsu Sans" panose="020B0404060202020204" pitchFamily="34" charset="0"/>
                <a:ea typeface="Meiryo UI" panose="020B0604030504040204" pitchFamily="50" charset="-128"/>
              </a:rPr>
              <a:t> </a:t>
            </a:r>
            <a:r>
              <a:rPr lang="en-US" altLang="ja-JP" b="1" dirty="0" smtClean="0">
                <a:solidFill>
                  <a:schemeClr val="accent4">
                    <a:lumMod val="50000"/>
                  </a:schemeClr>
                </a:solidFill>
                <a:latin typeface="Fujitsu Sans" panose="020B0404060202020204" pitchFamily="34" charset="0"/>
                <a:ea typeface="Meiryo UI" panose="020B0604030504040204" pitchFamily="50" charset="-128"/>
              </a:rPr>
              <a:t>16:30</a:t>
            </a:r>
            <a:br>
              <a:rPr lang="en-US" altLang="ja-JP" b="1" dirty="0" smtClean="0">
                <a:solidFill>
                  <a:schemeClr val="accent4">
                    <a:lumMod val="50000"/>
                  </a:schemeClr>
                </a:solidFill>
                <a:latin typeface="Fujitsu Sans" panose="020B0404060202020204" pitchFamily="34" charset="0"/>
                <a:ea typeface="Meiryo UI" panose="020B0604030504040204" pitchFamily="50" charset="-128"/>
              </a:rPr>
            </a:br>
            <a:r>
              <a:rPr lang="en-US" altLang="ja-JP" b="1" dirty="0" err="1" smtClean="0">
                <a:solidFill>
                  <a:schemeClr val="accent4">
                    <a:lumMod val="50000"/>
                  </a:schemeClr>
                </a:solidFill>
                <a:latin typeface="Fujitsu Sans" panose="020B0404060202020204" pitchFamily="34" charset="0"/>
                <a:ea typeface="Meiryo UI" panose="020B0604030504040204" pitchFamily="50" charset="-128"/>
              </a:rPr>
              <a:t>uchiyama</a:t>
            </a:r>
            <a:r>
              <a:rPr lang="en-US" altLang="ja-JP" b="1" dirty="0">
                <a:solidFill>
                  <a:schemeClr val="accent4">
                    <a:lumMod val="50000"/>
                  </a:schemeClr>
                </a:solidFill>
                <a:latin typeface="Fujitsu Sans" panose="020B0404060202020204" pitchFamily="34" charset="0"/>
                <a:ea typeface="Meiryo UI" panose="020B0604030504040204" pitchFamily="50" charset="-128"/>
              </a:rPr>
              <a:t/>
            </a:r>
            <a:br>
              <a:rPr lang="en-US" altLang="ja-JP" b="1" dirty="0">
                <a:solidFill>
                  <a:schemeClr val="accent4">
                    <a:lumMod val="50000"/>
                  </a:schemeClr>
                </a:solidFill>
                <a:latin typeface="Fujitsu Sans" panose="020B0404060202020204" pitchFamily="34" charset="0"/>
                <a:ea typeface="Meiryo UI" panose="020B0604030504040204" pitchFamily="50" charset="-128"/>
              </a:rPr>
            </a:br>
            <a:r>
              <a:rPr lang="en-US" altLang="ja-JP" b="1" dirty="0" smtClean="0">
                <a:solidFill>
                  <a:schemeClr val="accent4">
                    <a:lumMod val="50000"/>
                  </a:schemeClr>
                </a:solidFill>
                <a:latin typeface="Fujitsu Sans" panose="020B0404060202020204" pitchFamily="34" charset="0"/>
                <a:ea typeface="Meiryo UI" panose="020B0604030504040204" pitchFamily="50" charset="-128"/>
              </a:rPr>
              <a:t>Initial commit</a:t>
            </a:r>
            <a:endParaRPr kumimoji="1" lang="ja-JP" altLang="en-US" b="1" i="0" u="none" strike="noStrike" cap="none" normalizeH="0" baseline="0" dirty="0" smtClean="0">
              <a:ln>
                <a:noFill/>
              </a:ln>
              <a:solidFill>
                <a:schemeClr val="accent4">
                  <a:lumMod val="50000"/>
                </a:schemeClr>
              </a:solidFill>
              <a:effectLst/>
              <a:latin typeface="Fujitsu Sans" panose="020B0404060202020204" pitchFamily="34" charset="0"/>
              <a:ea typeface="Meiryo UI" panose="020B0604030504040204" pitchFamily="50" charset="-128"/>
            </a:endParaRPr>
          </a:p>
        </p:txBody>
      </p:sp>
      <p:sp>
        <p:nvSpPr>
          <p:cNvPr id="61" name="角丸四角形 60"/>
          <p:cNvSpPr/>
          <p:nvPr/>
        </p:nvSpPr>
        <p:spPr bwMode="gray">
          <a:xfrm>
            <a:off x="4399922" y="2528361"/>
            <a:ext cx="1763828" cy="946366"/>
          </a:xfrm>
          <a:prstGeom prst="roundRect">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b="1" dirty="0">
                <a:solidFill>
                  <a:schemeClr val="accent4">
                    <a:lumMod val="50000"/>
                  </a:schemeClr>
                </a:solidFill>
                <a:latin typeface="Fujitsu Sans" panose="020B0404060202020204" pitchFamily="34" charset="0"/>
                <a:ea typeface="Meiryo UI" panose="020B0604030504040204" pitchFamily="50" charset="-128"/>
              </a:rPr>
              <a:t>9/19</a:t>
            </a:r>
            <a:r>
              <a:rPr lang="ja-JP" altLang="en-US" b="1" dirty="0">
                <a:solidFill>
                  <a:schemeClr val="accent4">
                    <a:lumMod val="50000"/>
                  </a:schemeClr>
                </a:solidFill>
                <a:latin typeface="Fujitsu Sans" panose="020B0404060202020204" pitchFamily="34" charset="0"/>
                <a:ea typeface="Meiryo UI" panose="020B0604030504040204" pitchFamily="50" charset="-128"/>
              </a:rPr>
              <a:t> </a:t>
            </a:r>
            <a:r>
              <a:rPr lang="en-US" altLang="ja-JP" b="1" dirty="0" smtClean="0">
                <a:solidFill>
                  <a:schemeClr val="accent4">
                    <a:lumMod val="50000"/>
                  </a:schemeClr>
                </a:solidFill>
                <a:latin typeface="Fujitsu Sans" panose="020B0404060202020204" pitchFamily="34" charset="0"/>
                <a:ea typeface="Meiryo UI" panose="020B0604030504040204" pitchFamily="50" charset="-128"/>
              </a:rPr>
              <a:t>16:35</a:t>
            </a:r>
            <a:r>
              <a:rPr lang="en-US" altLang="ja-JP" b="1" dirty="0">
                <a:solidFill>
                  <a:schemeClr val="accent4">
                    <a:lumMod val="50000"/>
                  </a:schemeClr>
                </a:solidFill>
                <a:latin typeface="Fujitsu Sans" panose="020B0404060202020204" pitchFamily="34" charset="0"/>
                <a:ea typeface="Meiryo UI" panose="020B0604030504040204" pitchFamily="50" charset="-128"/>
              </a:rPr>
              <a:t/>
            </a:r>
            <a:br>
              <a:rPr lang="en-US" altLang="ja-JP" b="1" dirty="0">
                <a:solidFill>
                  <a:schemeClr val="accent4">
                    <a:lumMod val="50000"/>
                  </a:schemeClr>
                </a:solidFill>
                <a:latin typeface="Fujitsu Sans" panose="020B0404060202020204" pitchFamily="34" charset="0"/>
                <a:ea typeface="Meiryo UI" panose="020B0604030504040204" pitchFamily="50" charset="-128"/>
              </a:rPr>
            </a:br>
            <a:r>
              <a:rPr lang="en-US" altLang="ja-JP" b="1" dirty="0" err="1" smtClean="0">
                <a:solidFill>
                  <a:schemeClr val="accent4">
                    <a:lumMod val="50000"/>
                  </a:schemeClr>
                </a:solidFill>
                <a:latin typeface="Fujitsu Sans" panose="020B0404060202020204" pitchFamily="34" charset="0"/>
                <a:ea typeface="Meiryo UI" panose="020B0604030504040204" pitchFamily="50" charset="-128"/>
              </a:rPr>
              <a:t>hirakawa</a:t>
            </a:r>
            <a:r>
              <a:rPr lang="en-US" altLang="ja-JP" b="1" dirty="0">
                <a:solidFill>
                  <a:schemeClr val="accent4">
                    <a:lumMod val="50000"/>
                  </a:schemeClr>
                </a:solidFill>
                <a:latin typeface="Fujitsu Sans" panose="020B0404060202020204" pitchFamily="34" charset="0"/>
                <a:ea typeface="Meiryo UI" panose="020B0604030504040204" pitchFamily="50" charset="-128"/>
              </a:rPr>
              <a:t/>
            </a:r>
            <a:br>
              <a:rPr lang="en-US" altLang="ja-JP" b="1" dirty="0">
                <a:solidFill>
                  <a:schemeClr val="accent4">
                    <a:lumMod val="50000"/>
                  </a:schemeClr>
                </a:solidFill>
                <a:latin typeface="Fujitsu Sans" panose="020B0404060202020204" pitchFamily="34" charset="0"/>
                <a:ea typeface="Meiryo UI" panose="020B0604030504040204" pitchFamily="50" charset="-128"/>
              </a:rPr>
            </a:br>
            <a:r>
              <a:rPr lang="en-US" altLang="ja-JP" b="1" dirty="0" smtClean="0">
                <a:solidFill>
                  <a:schemeClr val="accent4">
                    <a:lumMod val="50000"/>
                  </a:schemeClr>
                </a:solidFill>
                <a:latin typeface="Fujitsu Sans" panose="020B0404060202020204" pitchFamily="34" charset="0"/>
                <a:ea typeface="Meiryo UI" panose="020B0604030504040204" pitchFamily="50" charset="-128"/>
              </a:rPr>
              <a:t>Added xx</a:t>
            </a:r>
            <a:endParaRPr lang="ja-JP" altLang="en-US" b="1"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62" name="角丸四角形 61"/>
          <p:cNvSpPr/>
          <p:nvPr/>
        </p:nvSpPr>
        <p:spPr bwMode="gray">
          <a:xfrm>
            <a:off x="1777295" y="5829244"/>
            <a:ext cx="1763828" cy="946366"/>
          </a:xfrm>
          <a:prstGeom prst="roundRect">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b="1" dirty="0" smtClean="0">
                <a:solidFill>
                  <a:schemeClr val="accent4">
                    <a:lumMod val="50000"/>
                  </a:schemeClr>
                </a:solidFill>
                <a:latin typeface="Fujitsu Sans" panose="020B0404060202020204" pitchFamily="34" charset="0"/>
                <a:ea typeface="Meiryo UI" panose="020B0604030504040204" pitchFamily="50" charset="-128"/>
              </a:rPr>
              <a:t>9/20</a:t>
            </a:r>
            <a:r>
              <a:rPr lang="ja-JP" altLang="en-US" b="1" dirty="0" smtClean="0">
                <a:solidFill>
                  <a:schemeClr val="accent4">
                    <a:lumMod val="50000"/>
                  </a:schemeClr>
                </a:solidFill>
                <a:latin typeface="Fujitsu Sans" panose="020B0404060202020204" pitchFamily="34" charset="0"/>
                <a:ea typeface="Meiryo UI" panose="020B0604030504040204" pitchFamily="50" charset="-128"/>
              </a:rPr>
              <a:t> </a:t>
            </a:r>
            <a:r>
              <a:rPr lang="en-US" altLang="ja-JP" b="1" dirty="0" smtClean="0">
                <a:solidFill>
                  <a:schemeClr val="accent4">
                    <a:lumMod val="50000"/>
                  </a:schemeClr>
                </a:solidFill>
                <a:latin typeface="Fujitsu Sans" panose="020B0404060202020204" pitchFamily="34" charset="0"/>
                <a:ea typeface="Meiryo UI" panose="020B0604030504040204" pitchFamily="50" charset="-128"/>
              </a:rPr>
              <a:t>11:30</a:t>
            </a:r>
            <a:r>
              <a:rPr lang="en-US" altLang="ja-JP" b="1" dirty="0">
                <a:solidFill>
                  <a:schemeClr val="accent4">
                    <a:lumMod val="50000"/>
                  </a:schemeClr>
                </a:solidFill>
                <a:latin typeface="Fujitsu Sans" panose="020B0404060202020204" pitchFamily="34" charset="0"/>
                <a:ea typeface="Meiryo UI" panose="020B0604030504040204" pitchFamily="50" charset="-128"/>
              </a:rPr>
              <a:t/>
            </a:r>
            <a:br>
              <a:rPr lang="en-US" altLang="ja-JP" b="1" dirty="0">
                <a:solidFill>
                  <a:schemeClr val="accent4">
                    <a:lumMod val="50000"/>
                  </a:schemeClr>
                </a:solidFill>
                <a:latin typeface="Fujitsu Sans" panose="020B0404060202020204" pitchFamily="34" charset="0"/>
                <a:ea typeface="Meiryo UI" panose="020B0604030504040204" pitchFamily="50" charset="-128"/>
              </a:rPr>
            </a:br>
            <a:r>
              <a:rPr lang="en-US" altLang="ja-JP" b="1" dirty="0" err="1" smtClean="0">
                <a:solidFill>
                  <a:schemeClr val="accent4">
                    <a:lumMod val="50000"/>
                  </a:schemeClr>
                </a:solidFill>
                <a:latin typeface="Fujitsu Sans" panose="020B0404060202020204" pitchFamily="34" charset="0"/>
                <a:ea typeface="Meiryo UI" panose="020B0604030504040204" pitchFamily="50" charset="-128"/>
              </a:rPr>
              <a:t>tsutsui</a:t>
            </a:r>
            <a:r>
              <a:rPr lang="en-US" altLang="ja-JP" b="1" dirty="0">
                <a:solidFill>
                  <a:schemeClr val="accent4">
                    <a:lumMod val="50000"/>
                  </a:schemeClr>
                </a:solidFill>
                <a:latin typeface="Fujitsu Sans" panose="020B0404060202020204" pitchFamily="34" charset="0"/>
                <a:ea typeface="Meiryo UI" panose="020B0604030504040204" pitchFamily="50" charset="-128"/>
              </a:rPr>
              <a:t/>
            </a:r>
            <a:br>
              <a:rPr lang="en-US" altLang="ja-JP" b="1" dirty="0">
                <a:solidFill>
                  <a:schemeClr val="accent4">
                    <a:lumMod val="50000"/>
                  </a:schemeClr>
                </a:solidFill>
                <a:latin typeface="Fujitsu Sans" panose="020B0404060202020204" pitchFamily="34" charset="0"/>
                <a:ea typeface="Meiryo UI" panose="020B0604030504040204" pitchFamily="50" charset="-128"/>
              </a:rPr>
            </a:br>
            <a:r>
              <a:rPr lang="en-US" altLang="ja-JP" b="1" dirty="0" smtClean="0">
                <a:solidFill>
                  <a:schemeClr val="accent4">
                    <a:lumMod val="50000"/>
                  </a:schemeClr>
                </a:solidFill>
                <a:latin typeface="Fujitsu Sans" panose="020B0404060202020204" pitchFamily="34" charset="0"/>
                <a:ea typeface="Meiryo UI" panose="020B0604030504040204" pitchFamily="50" charset="-128"/>
              </a:rPr>
              <a:t>Fixed </a:t>
            </a:r>
            <a:r>
              <a:rPr lang="en-US" altLang="ja-JP" b="1" dirty="0" err="1" smtClean="0">
                <a:solidFill>
                  <a:schemeClr val="accent4">
                    <a:lumMod val="50000"/>
                  </a:schemeClr>
                </a:solidFill>
                <a:latin typeface="Fujitsu Sans" panose="020B0404060202020204" pitchFamily="34" charset="0"/>
                <a:ea typeface="Meiryo UI" panose="020B0604030504040204" pitchFamily="50" charset="-128"/>
              </a:rPr>
              <a:t>yy</a:t>
            </a:r>
            <a:endParaRPr lang="ja-JP" altLang="en-US" b="1" dirty="0">
              <a:solidFill>
                <a:schemeClr val="accent4">
                  <a:lumMod val="50000"/>
                </a:schemeClr>
              </a:solidFill>
              <a:latin typeface="Fujitsu Sans" panose="020B0404060202020204" pitchFamily="34" charset="0"/>
              <a:ea typeface="Meiryo UI" panose="020B0604030504040204" pitchFamily="50" charset="-128"/>
            </a:endParaRPr>
          </a:p>
        </p:txBody>
      </p:sp>
      <p:cxnSp>
        <p:nvCxnSpPr>
          <p:cNvPr id="63" name="直線コネクタ 62"/>
          <p:cNvCxnSpPr/>
          <p:nvPr/>
        </p:nvCxnSpPr>
        <p:spPr bwMode="auto">
          <a:xfrm>
            <a:off x="3057435" y="3467200"/>
            <a:ext cx="0" cy="141827"/>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oval"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4" name="直線コネクタ 63"/>
          <p:cNvCxnSpPr/>
          <p:nvPr/>
        </p:nvCxnSpPr>
        <p:spPr bwMode="auto">
          <a:xfrm>
            <a:off x="5274988" y="3467200"/>
            <a:ext cx="0" cy="141827"/>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oval"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5" name="直線コネクタ 64"/>
          <p:cNvCxnSpPr/>
          <p:nvPr/>
        </p:nvCxnSpPr>
        <p:spPr bwMode="auto">
          <a:xfrm>
            <a:off x="3541123" y="6295457"/>
            <a:ext cx="220227"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oval"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6" name="フローチャート: 結合子 65"/>
          <p:cNvSpPr/>
          <p:nvPr/>
        </p:nvSpPr>
        <p:spPr bwMode="gray">
          <a:xfrm>
            <a:off x="7533354" y="5161825"/>
            <a:ext cx="2275087" cy="1391076"/>
          </a:xfrm>
          <a:prstGeom prst="flowChartConnector">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smtClean="0">
                <a:solidFill>
                  <a:schemeClr val="bg1"/>
                </a:solidFill>
                <a:latin typeface="Fujitsu Sans" panose="020B0404060202020204" pitchFamily="34" charset="0"/>
                <a:ea typeface="+mn-ea"/>
              </a:rPr>
              <a:t>It’s also possible</a:t>
            </a:r>
          </a:p>
          <a:p>
            <a:r>
              <a:rPr kumimoji="1" lang="en-US" altLang="ja-JP" sz="2000" b="1" i="0" u="none" strike="noStrike" cap="none" normalizeH="0" baseline="0" dirty="0" smtClean="0">
                <a:ln>
                  <a:noFill/>
                </a:ln>
                <a:solidFill>
                  <a:schemeClr val="bg1"/>
                </a:solidFill>
                <a:effectLst/>
                <a:latin typeface="Fujitsu Sans" panose="020B0404060202020204" pitchFamily="34" charset="0"/>
                <a:ea typeface="+mn-ea"/>
              </a:rPr>
              <a:t>To revert to</a:t>
            </a:r>
          </a:p>
          <a:p>
            <a:r>
              <a:rPr lang="en-US" altLang="ja-JP" sz="2000" b="1" dirty="0" smtClean="0">
                <a:solidFill>
                  <a:schemeClr val="bg1"/>
                </a:solidFill>
                <a:latin typeface="Fujitsu Sans" panose="020B0404060202020204" pitchFamily="34" charset="0"/>
                <a:ea typeface="+mn-ea"/>
              </a:rPr>
              <a:t>Specific version</a:t>
            </a:r>
            <a:endParaRPr kumimoji="1" lang="ja-JP" altLang="en-US" sz="2000" b="1" i="0" u="none" strike="noStrike" cap="none" normalizeH="0" baseline="0" dirty="0" smtClean="0">
              <a:ln>
                <a:noFill/>
              </a:ln>
              <a:solidFill>
                <a:schemeClr val="bg1"/>
              </a:solidFill>
              <a:effectLst/>
              <a:latin typeface="Fujitsu Sans" panose="020B0404060202020204" pitchFamily="34" charset="0"/>
              <a:ea typeface="+mn-ea"/>
            </a:endParaRPr>
          </a:p>
        </p:txBody>
      </p:sp>
      <p:sp>
        <p:nvSpPr>
          <p:cNvPr id="67" name="角丸四角形 66"/>
          <p:cNvSpPr/>
          <p:nvPr/>
        </p:nvSpPr>
        <p:spPr bwMode="gray">
          <a:xfrm>
            <a:off x="502666" y="831683"/>
            <a:ext cx="7055799" cy="137483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800" dirty="0">
                <a:latin typeface="Fujitsu Sans" panose="020B0404060202020204" pitchFamily="34" charset="0"/>
                <a:ea typeface="Meiryo UI" panose="020B0604030504040204" pitchFamily="50" charset="-128"/>
              </a:rPr>
              <a:t>Enables to trace/manage </a:t>
            </a:r>
          </a:p>
          <a:p>
            <a:pPr lvl="0" algn="l"/>
            <a:r>
              <a:rPr lang="en-US" altLang="ja-JP" sz="2800" dirty="0">
                <a:latin typeface="Fujitsu Sans" panose="020B0404060202020204" pitchFamily="34" charset="0"/>
                <a:ea typeface="Meiryo UI" panose="020B0604030504040204" pitchFamily="50" charset="-128"/>
              </a:rPr>
              <a:t>the history of Source </a:t>
            </a:r>
            <a:r>
              <a:rPr lang="en-US" altLang="ja-JP" sz="2800" dirty="0" smtClean="0">
                <a:latin typeface="Fujitsu Sans" panose="020B0404060202020204" pitchFamily="34" charset="0"/>
                <a:ea typeface="Meiryo UI" panose="020B0604030504040204" pitchFamily="50" charset="-128"/>
              </a:rPr>
              <a:t>Code/Documents</a:t>
            </a:r>
            <a:endParaRPr lang="en-US" altLang="ja-JP" sz="2800" dirty="0">
              <a:latin typeface="Fujitsu Sans" panose="020B0404060202020204" pitchFamily="34" charset="0"/>
              <a:ea typeface="Meiryo UI" panose="020B0604030504040204" pitchFamily="50" charset="-128"/>
            </a:endParaRPr>
          </a:p>
          <a:p>
            <a:pPr lvl="0" algn="l"/>
            <a:r>
              <a:rPr lang="en-US" altLang="ja-JP" sz="2800" dirty="0">
                <a:latin typeface="Fujitsu Sans" panose="020B0404060202020204" pitchFamily="34" charset="0"/>
                <a:ea typeface="Meiryo UI" panose="020B0604030504040204" pitchFamily="50" charset="-128"/>
              </a:rPr>
              <a:t>“Who”, “When”, “Where”, “Why”</a:t>
            </a:r>
            <a:endParaRPr lang="ja-JP" altLang="en-US" sz="2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141514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Version Control System(VCS)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31</a:t>
            </a:fld>
            <a:endParaRPr lang="en-US" altLang="ja-JP" dirty="0"/>
          </a:p>
        </p:txBody>
      </p:sp>
      <p:sp>
        <p:nvSpPr>
          <p:cNvPr id="53" name="テキスト ボックス 52"/>
          <p:cNvSpPr txBox="1"/>
          <p:nvPr/>
        </p:nvSpPr>
        <p:spPr>
          <a:xfrm>
            <a:off x="584272" y="602207"/>
            <a:ext cx="8239243" cy="584775"/>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rPr>
              <a:t>In modern tools following features are trending</a:t>
            </a:r>
            <a:endParaRPr kumimoji="1" lang="ja-JP" altLang="en-US" sz="3200" dirty="0" smtClean="0">
              <a:latin typeface="Fujitsu Sans" panose="020B0404060202020204" pitchFamily="34" charset="0"/>
              <a:ea typeface="Meiryo UI" panose="020B0604030504040204" pitchFamily="50" charset="-128"/>
            </a:endParaRPr>
          </a:p>
        </p:txBody>
      </p:sp>
      <p:sp>
        <p:nvSpPr>
          <p:cNvPr id="69" name="正方形/長方形 68">
            <a:extLst>
              <a:ext uri="{FF2B5EF4-FFF2-40B4-BE49-F238E27FC236}">
                <a16:creationId xmlns:a16="http://schemas.microsoft.com/office/drawing/2014/main" xmlns="" id="{0F9C65CE-ACFE-49F0-8186-09321560DBDE}"/>
              </a:ext>
            </a:extLst>
          </p:cNvPr>
          <p:cNvSpPr/>
          <p:nvPr/>
        </p:nvSpPr>
        <p:spPr bwMode="gray">
          <a:xfrm>
            <a:off x="1454509" y="136226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Easy Branch Controls</a:t>
            </a:r>
            <a:endParaRPr kumimoji="1" lang="ja-JP" altLang="en-US" sz="3200" b="1" kern="0" dirty="0">
              <a:latin typeface="Fujitsu Sans" panose="020B0404060202020204" pitchFamily="34" charset="0"/>
              <a:ea typeface="Meiryo UI" panose="020B0604030504040204" pitchFamily="50" charset="-128"/>
            </a:endParaRPr>
          </a:p>
        </p:txBody>
      </p:sp>
      <p:sp>
        <p:nvSpPr>
          <p:cNvPr id="70" name="正方形/長方形 69">
            <a:extLst>
              <a:ext uri="{FF2B5EF4-FFF2-40B4-BE49-F238E27FC236}">
                <a16:creationId xmlns:a16="http://schemas.microsoft.com/office/drawing/2014/main" xmlns="" id="{904A1B75-ED39-455B-B23C-B7A0917C3507}"/>
              </a:ext>
            </a:extLst>
          </p:cNvPr>
          <p:cNvSpPr/>
          <p:nvPr/>
        </p:nvSpPr>
        <p:spPr bwMode="gray">
          <a:xfrm>
            <a:off x="584272" y="136226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1" name="正方形/長方形 70">
            <a:extLst>
              <a:ext uri="{FF2B5EF4-FFF2-40B4-BE49-F238E27FC236}">
                <a16:creationId xmlns:a16="http://schemas.microsoft.com/office/drawing/2014/main" xmlns="" id="{0F9C65CE-ACFE-49F0-8186-09321560DBDE}"/>
              </a:ext>
            </a:extLst>
          </p:cNvPr>
          <p:cNvSpPr/>
          <p:nvPr/>
        </p:nvSpPr>
        <p:spPr bwMode="gray">
          <a:xfrm>
            <a:off x="1454509" y="241001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Automated Merge</a:t>
            </a:r>
            <a:endParaRPr kumimoji="1" lang="ja-JP" altLang="en-US" sz="3200" b="1" kern="0" dirty="0">
              <a:latin typeface="Fujitsu Sans" panose="020B0404060202020204" pitchFamily="34" charset="0"/>
              <a:ea typeface="Meiryo UI" panose="020B0604030504040204" pitchFamily="50" charset="-128"/>
            </a:endParaRPr>
          </a:p>
        </p:txBody>
      </p:sp>
      <p:sp>
        <p:nvSpPr>
          <p:cNvPr id="72" name="正方形/長方形 71">
            <a:extLst>
              <a:ext uri="{FF2B5EF4-FFF2-40B4-BE49-F238E27FC236}">
                <a16:creationId xmlns:a16="http://schemas.microsoft.com/office/drawing/2014/main" xmlns="" id="{904A1B75-ED39-455B-B23C-B7A0917C3507}"/>
              </a:ext>
            </a:extLst>
          </p:cNvPr>
          <p:cNvSpPr/>
          <p:nvPr/>
        </p:nvSpPr>
        <p:spPr bwMode="gray">
          <a:xfrm>
            <a:off x="584272" y="241001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3" name="正方形/長方形 72">
            <a:extLst>
              <a:ext uri="{FF2B5EF4-FFF2-40B4-BE49-F238E27FC236}">
                <a16:creationId xmlns:a16="http://schemas.microsoft.com/office/drawing/2014/main" xmlns="" id="{0F9C65CE-ACFE-49F0-8186-09321560DBDE}"/>
              </a:ext>
            </a:extLst>
          </p:cNvPr>
          <p:cNvSpPr/>
          <p:nvPr/>
        </p:nvSpPr>
        <p:spPr bwMode="gray">
          <a:xfrm>
            <a:off x="1454509" y="345776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Distributed Development</a:t>
            </a:r>
            <a:endParaRPr kumimoji="1" lang="ja-JP" altLang="en-US" sz="3200" b="1" kern="0" dirty="0">
              <a:latin typeface="Fujitsu Sans" panose="020B0404060202020204" pitchFamily="34" charset="0"/>
              <a:ea typeface="Meiryo UI" panose="020B0604030504040204" pitchFamily="50" charset="-128"/>
            </a:endParaRPr>
          </a:p>
        </p:txBody>
      </p:sp>
      <p:sp>
        <p:nvSpPr>
          <p:cNvPr id="74" name="正方形/長方形 73">
            <a:extLst>
              <a:ext uri="{FF2B5EF4-FFF2-40B4-BE49-F238E27FC236}">
                <a16:creationId xmlns:a16="http://schemas.microsoft.com/office/drawing/2014/main" xmlns="" id="{904A1B75-ED39-455B-B23C-B7A0917C3507}"/>
              </a:ext>
            </a:extLst>
          </p:cNvPr>
          <p:cNvSpPr/>
          <p:nvPr/>
        </p:nvSpPr>
        <p:spPr bwMode="gray">
          <a:xfrm>
            <a:off x="584272" y="345776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5" name="正方形/長方形 74">
            <a:extLst>
              <a:ext uri="{FF2B5EF4-FFF2-40B4-BE49-F238E27FC236}">
                <a16:creationId xmlns:a16="http://schemas.microsoft.com/office/drawing/2014/main" xmlns="" id="{0F9C65CE-ACFE-49F0-8186-09321560DBDE}"/>
              </a:ext>
            </a:extLst>
          </p:cNvPr>
          <p:cNvSpPr/>
          <p:nvPr/>
        </p:nvSpPr>
        <p:spPr bwMode="gray">
          <a:xfrm>
            <a:off x="1454509" y="450551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On-line Code Review / Merge Request</a:t>
            </a:r>
            <a:endParaRPr kumimoji="1" lang="ja-JP" altLang="en-US" sz="3200" b="1" kern="0" dirty="0">
              <a:latin typeface="Fujitsu Sans" panose="020B0404060202020204" pitchFamily="34" charset="0"/>
              <a:ea typeface="Meiryo UI" panose="020B0604030504040204" pitchFamily="50" charset="-128"/>
            </a:endParaRPr>
          </a:p>
        </p:txBody>
      </p:sp>
      <p:sp>
        <p:nvSpPr>
          <p:cNvPr id="76" name="正方形/長方形 75">
            <a:extLst>
              <a:ext uri="{FF2B5EF4-FFF2-40B4-BE49-F238E27FC236}">
                <a16:creationId xmlns:a16="http://schemas.microsoft.com/office/drawing/2014/main" xmlns="" id="{904A1B75-ED39-455B-B23C-B7A0917C3507}"/>
              </a:ext>
            </a:extLst>
          </p:cNvPr>
          <p:cNvSpPr/>
          <p:nvPr/>
        </p:nvSpPr>
        <p:spPr bwMode="gray">
          <a:xfrm>
            <a:off x="584272" y="450551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7" name="正方形/長方形 76">
            <a:extLst>
              <a:ext uri="{FF2B5EF4-FFF2-40B4-BE49-F238E27FC236}">
                <a16:creationId xmlns:a16="http://schemas.microsoft.com/office/drawing/2014/main" xmlns="" id="{0F9C65CE-ACFE-49F0-8186-09321560DBDE}"/>
              </a:ext>
            </a:extLst>
          </p:cNvPr>
          <p:cNvSpPr/>
          <p:nvPr/>
        </p:nvSpPr>
        <p:spPr bwMode="gray">
          <a:xfrm>
            <a:off x="1454509" y="5601567"/>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Integration with other tools</a:t>
            </a:r>
            <a:r>
              <a:rPr kumimoji="1" lang="en-US" altLang="ja-JP" sz="2400" b="1" kern="0" dirty="0" smtClean="0">
                <a:latin typeface="Fujitsu Sans" panose="020B0404060202020204" pitchFamily="34" charset="0"/>
                <a:ea typeface="Meiryo UI" panose="020B0604030504040204" pitchFamily="50" charset="-128"/>
              </a:rPr>
              <a:t>(Ticket, CI, </a:t>
            </a:r>
            <a:r>
              <a:rPr kumimoji="1" lang="en-US" altLang="ja-JP" sz="2400" b="1" kern="0" dirty="0" err="1" smtClean="0">
                <a:latin typeface="Fujitsu Sans" panose="020B0404060202020204" pitchFamily="34" charset="0"/>
                <a:ea typeface="Meiryo UI" panose="020B0604030504040204" pitchFamily="50" charset="-128"/>
              </a:rPr>
              <a:t>chat,etc</a:t>
            </a:r>
            <a:r>
              <a:rPr kumimoji="1" lang="en-US" altLang="ja-JP" sz="2400" b="1" kern="0" dirty="0" smtClean="0">
                <a:latin typeface="Fujitsu Sans" panose="020B0404060202020204" pitchFamily="34" charset="0"/>
                <a:ea typeface="Meiryo UI" panose="020B0604030504040204" pitchFamily="50" charset="-128"/>
              </a:rPr>
              <a:t>)</a:t>
            </a:r>
            <a:endParaRPr kumimoji="1" lang="ja-JP" altLang="en-US" sz="3200" b="1" kern="0" dirty="0">
              <a:latin typeface="Fujitsu Sans" panose="020B0404060202020204" pitchFamily="34" charset="0"/>
              <a:ea typeface="Meiryo UI" panose="020B0604030504040204" pitchFamily="50" charset="-128"/>
            </a:endParaRPr>
          </a:p>
        </p:txBody>
      </p:sp>
      <p:sp>
        <p:nvSpPr>
          <p:cNvPr id="78" name="正方形/長方形 77">
            <a:extLst>
              <a:ext uri="{FF2B5EF4-FFF2-40B4-BE49-F238E27FC236}">
                <a16:creationId xmlns:a16="http://schemas.microsoft.com/office/drawing/2014/main" xmlns="" id="{904A1B75-ED39-455B-B23C-B7A0917C3507}"/>
              </a:ext>
            </a:extLst>
          </p:cNvPr>
          <p:cNvSpPr/>
          <p:nvPr/>
        </p:nvSpPr>
        <p:spPr bwMode="gray">
          <a:xfrm>
            <a:off x="584272" y="560156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139407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Ticket Management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32</a:t>
            </a:fld>
            <a:endParaRPr lang="en-US" altLang="ja-JP" dirty="0"/>
          </a:p>
        </p:txBody>
      </p:sp>
      <p:sp>
        <p:nvSpPr>
          <p:cNvPr id="4" name="角丸四角形 3"/>
          <p:cNvSpPr/>
          <p:nvPr/>
        </p:nvSpPr>
        <p:spPr bwMode="gray">
          <a:xfrm>
            <a:off x="502666" y="772536"/>
            <a:ext cx="9060434" cy="1005464"/>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a:latin typeface="Fujitsu Sans" panose="020B0404060202020204" pitchFamily="34" charset="0"/>
                <a:ea typeface="Meiryo UI" panose="020B0604030504040204" pitchFamily="50" charset="-128"/>
              </a:rPr>
              <a:t>Enables to trace/manage </a:t>
            </a:r>
            <a:r>
              <a:rPr lang="en-US" altLang="ja-JP" sz="2400" dirty="0" smtClean="0">
                <a:latin typeface="Fujitsu Sans" panose="020B0404060202020204" pitchFamily="34" charset="0"/>
                <a:ea typeface="Meiryo UI" panose="020B0604030504040204" pitchFamily="50" charset="-128"/>
              </a:rPr>
              <a:t>Tasks, Development Topics as Tickets.</a:t>
            </a:r>
          </a:p>
          <a:p>
            <a:pPr lvl="0" algn="l"/>
            <a:r>
              <a:rPr lang="en-US" altLang="ja-JP" sz="2400" dirty="0" smtClean="0">
                <a:latin typeface="Fujitsu Sans" panose="020B0404060202020204" pitchFamily="34" charset="0"/>
                <a:ea typeface="Meiryo UI" panose="020B0604030504040204" pitchFamily="50" charset="-128"/>
              </a:rPr>
              <a:t>To manage progress, prevent task missing, trace development, etc.</a:t>
            </a:r>
            <a:endParaRPr lang="ja-JP" altLang="en-US" sz="24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83916" y="2520709"/>
            <a:ext cx="1733758" cy="2686758"/>
          </a:xfrm>
          <a:prstGeom prst="rect">
            <a:avLst/>
          </a:prstGeom>
          <a:solidFill>
            <a:schemeClr val="bg1">
              <a:lumMod val="9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83916" y="2096315"/>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Back</a:t>
            </a:r>
            <a:r>
              <a:rPr lang="ja-JP" altLang="en-US" sz="2000" b="1" dirty="0">
                <a:solidFill>
                  <a:schemeClr val="bg1"/>
                </a:solidFill>
                <a:latin typeface="Fujitsu Sans" panose="020B0404060202020204" pitchFamily="34" charset="0"/>
                <a:ea typeface="Meiryo UI" panose="020B0604030504040204" pitchFamily="50" charset="-128"/>
              </a:rPr>
              <a:t> </a:t>
            </a: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Log</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2045767" y="2520709"/>
            <a:ext cx="1733758" cy="2686758"/>
          </a:xfrm>
          <a:prstGeom prst="rect">
            <a:avLst/>
          </a:prstGeom>
          <a:solidFill>
            <a:schemeClr val="bg1">
              <a:lumMod val="9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10" name="正方形/長方形 9"/>
          <p:cNvSpPr/>
          <p:nvPr/>
        </p:nvSpPr>
        <p:spPr bwMode="gray">
          <a:xfrm>
            <a:off x="2045767" y="2096315"/>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In Progress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11" name="正方形/長方形 10"/>
          <p:cNvSpPr/>
          <p:nvPr/>
        </p:nvSpPr>
        <p:spPr bwMode="gray">
          <a:xfrm>
            <a:off x="3907618" y="2520709"/>
            <a:ext cx="1733758" cy="2686758"/>
          </a:xfrm>
          <a:prstGeom prst="rect">
            <a:avLst/>
          </a:prstGeom>
          <a:solidFill>
            <a:schemeClr val="bg1">
              <a:lumMod val="9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12" name="正方形/長方形 11"/>
          <p:cNvSpPr/>
          <p:nvPr/>
        </p:nvSpPr>
        <p:spPr bwMode="gray">
          <a:xfrm>
            <a:off x="3907618" y="2096315"/>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Done</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13" name="メモ 12"/>
          <p:cNvSpPr/>
          <p:nvPr/>
        </p:nvSpPr>
        <p:spPr bwMode="gray">
          <a:xfrm>
            <a:off x="4015360" y="2663900"/>
            <a:ext cx="1517904" cy="650499"/>
          </a:xfrm>
          <a:prstGeom prst="foldedCorner">
            <a:avLst/>
          </a:prstGeom>
          <a:solidFill>
            <a:schemeClr val="bg1"/>
          </a:solidFill>
          <a:ln w="9525" cap="flat" cmpd="sng" algn="ctr">
            <a:solidFill>
              <a:schemeClr val="tx2">
                <a:lumMod val="85000"/>
                <a:lumOff val="15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kern="0" dirty="0">
                <a:latin typeface="Fujitsu Sans" panose="020B0404060202020204" pitchFamily="34" charset="0"/>
                <a:ea typeface="Meiryo UI" panose="020B0604030504040204" pitchFamily="50" charset="-128"/>
              </a:rPr>
              <a:t>Develop </a:t>
            </a:r>
            <a:r>
              <a:rPr lang="en-US" altLang="ja-JP" sz="1600" kern="0" dirty="0" err="1">
                <a:latin typeface="Fujitsu Sans" panose="020B0404060202020204" pitchFamily="34" charset="0"/>
                <a:ea typeface="Meiryo UI" panose="020B0604030504040204" pitchFamily="50" charset="-128"/>
              </a:rPr>
              <a:t>Func</a:t>
            </a:r>
            <a:r>
              <a:rPr lang="en-US" altLang="ja-JP" sz="1600" kern="0" dirty="0">
                <a:latin typeface="Fujitsu Sans" panose="020B0404060202020204" pitchFamily="34" charset="0"/>
                <a:ea typeface="Meiryo UI" panose="020B0604030504040204" pitchFamily="50" charset="-128"/>
              </a:rPr>
              <a:t> </a:t>
            </a:r>
            <a:r>
              <a:rPr lang="en-US" altLang="ja-JP" sz="1600" kern="0" dirty="0" smtClean="0">
                <a:latin typeface="Fujitsu Sans" panose="020B0404060202020204" pitchFamily="34" charset="0"/>
                <a:ea typeface="Meiryo UI" panose="020B0604030504040204" pitchFamily="50" charset="-128"/>
              </a:rPr>
              <a:t>A</a:t>
            </a:r>
          </a:p>
          <a:p>
            <a:pPr algn="l"/>
            <a:r>
              <a:rPr lang="en-US" altLang="ja-JP" sz="1600" kern="0" dirty="0" smtClean="0">
                <a:latin typeface="Fujitsu Sans" panose="020B0404060202020204" pitchFamily="34" charset="0"/>
                <a:ea typeface="Meiryo UI" panose="020B0604030504040204" pitchFamily="50" charset="-128"/>
              </a:rPr>
              <a:t>2018.10.10</a:t>
            </a:r>
            <a:r>
              <a:rPr lang="en-US" altLang="ja-JP" sz="1600" kern="0" dirty="0">
                <a:latin typeface="Fujitsu Sans" panose="020B0404060202020204" pitchFamily="34" charset="0"/>
                <a:ea typeface="Meiryo UI" panose="020B0604030504040204" pitchFamily="50" charset="-128"/>
              </a:rPr>
              <a:t/>
            </a:r>
            <a:br>
              <a:rPr lang="en-US" altLang="ja-JP" sz="1600" kern="0" dirty="0">
                <a:latin typeface="Fujitsu Sans" panose="020B0404060202020204" pitchFamily="34" charset="0"/>
                <a:ea typeface="Meiryo UI" panose="020B0604030504040204" pitchFamily="50" charset="-128"/>
              </a:rPr>
            </a:br>
            <a:endParaRPr lang="ja-JP" altLang="en-US" sz="1600" kern="0" dirty="0">
              <a:latin typeface="Fujitsu Sans" panose="020B0404060202020204" pitchFamily="34" charset="0"/>
              <a:ea typeface="Meiryo UI" panose="020B0604030504040204" pitchFamily="50" charset="-128"/>
            </a:endParaRPr>
          </a:p>
        </p:txBody>
      </p:sp>
      <p:sp>
        <p:nvSpPr>
          <p:cNvPr id="15" name="Freeform 2750"/>
          <p:cNvSpPr>
            <a:spLocks noEditPoints="1"/>
          </p:cNvSpPr>
          <p:nvPr/>
        </p:nvSpPr>
        <p:spPr bwMode="auto">
          <a:xfrm>
            <a:off x="5160433" y="2984648"/>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6" name="メモ 15"/>
          <p:cNvSpPr/>
          <p:nvPr/>
        </p:nvSpPr>
        <p:spPr bwMode="gray">
          <a:xfrm>
            <a:off x="2164526" y="2663900"/>
            <a:ext cx="1517904" cy="650499"/>
          </a:xfrm>
          <a:prstGeom prst="foldedCorner">
            <a:avLst/>
          </a:prstGeom>
          <a:solidFill>
            <a:schemeClr val="bg1"/>
          </a:solidFill>
          <a:ln w="9525" cap="flat" cmpd="sng" algn="ctr">
            <a:solidFill>
              <a:schemeClr val="tx2">
                <a:lumMod val="85000"/>
                <a:lumOff val="15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kern="0" dirty="0">
                <a:latin typeface="Fujitsu Sans" panose="020B0404060202020204" pitchFamily="34" charset="0"/>
                <a:ea typeface="Meiryo UI" panose="020B0604030504040204" pitchFamily="50" charset="-128"/>
              </a:rPr>
              <a:t>Develop </a:t>
            </a:r>
            <a:r>
              <a:rPr lang="en-US" altLang="ja-JP" sz="1600" kern="0" dirty="0" err="1">
                <a:latin typeface="Fujitsu Sans" panose="020B0404060202020204" pitchFamily="34" charset="0"/>
                <a:ea typeface="Meiryo UI" panose="020B0604030504040204" pitchFamily="50" charset="-128"/>
              </a:rPr>
              <a:t>Func</a:t>
            </a:r>
            <a:r>
              <a:rPr lang="en-US" altLang="ja-JP" sz="1600" kern="0" dirty="0">
                <a:latin typeface="Fujitsu Sans" panose="020B0404060202020204" pitchFamily="34" charset="0"/>
                <a:ea typeface="Meiryo UI" panose="020B0604030504040204" pitchFamily="50" charset="-128"/>
              </a:rPr>
              <a:t> </a:t>
            </a:r>
            <a:r>
              <a:rPr lang="en-US" altLang="ja-JP" sz="1600" kern="0" dirty="0" smtClean="0">
                <a:latin typeface="Fujitsu Sans" panose="020B0404060202020204" pitchFamily="34" charset="0"/>
                <a:ea typeface="Meiryo UI" panose="020B0604030504040204" pitchFamily="50" charset="-128"/>
              </a:rPr>
              <a:t>B</a:t>
            </a:r>
          </a:p>
          <a:p>
            <a:pPr algn="l"/>
            <a:r>
              <a:rPr lang="en-US" altLang="ja-JP" sz="1600" kern="0" dirty="0" smtClean="0">
                <a:latin typeface="Fujitsu Sans" panose="020B0404060202020204" pitchFamily="34" charset="0"/>
                <a:ea typeface="Meiryo UI" panose="020B0604030504040204" pitchFamily="50" charset="-128"/>
              </a:rPr>
              <a:t>2018.10.10</a:t>
            </a:r>
            <a:r>
              <a:rPr lang="en-US" altLang="ja-JP" sz="1600" kern="0" dirty="0">
                <a:latin typeface="Fujitsu Sans" panose="020B0404060202020204" pitchFamily="34" charset="0"/>
                <a:ea typeface="Meiryo UI" panose="020B0604030504040204" pitchFamily="50" charset="-128"/>
              </a:rPr>
              <a:t/>
            </a:r>
            <a:br>
              <a:rPr lang="en-US" altLang="ja-JP" sz="1600" kern="0" dirty="0">
                <a:latin typeface="Fujitsu Sans" panose="020B0404060202020204" pitchFamily="34" charset="0"/>
                <a:ea typeface="Meiryo UI" panose="020B0604030504040204" pitchFamily="50" charset="-128"/>
              </a:rPr>
            </a:br>
            <a:endParaRPr lang="ja-JP" altLang="en-US" sz="1600" kern="0" dirty="0">
              <a:latin typeface="Fujitsu Sans" panose="020B0404060202020204" pitchFamily="34" charset="0"/>
              <a:ea typeface="Meiryo UI" panose="020B0604030504040204" pitchFamily="50" charset="-128"/>
            </a:endParaRPr>
          </a:p>
        </p:txBody>
      </p:sp>
      <p:sp>
        <p:nvSpPr>
          <p:cNvPr id="17" name="Freeform 2750"/>
          <p:cNvSpPr>
            <a:spLocks noEditPoints="1"/>
          </p:cNvSpPr>
          <p:nvPr/>
        </p:nvSpPr>
        <p:spPr bwMode="auto">
          <a:xfrm>
            <a:off x="3309599" y="2984648"/>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8" name="メモ 17"/>
          <p:cNvSpPr/>
          <p:nvPr/>
        </p:nvSpPr>
        <p:spPr bwMode="gray">
          <a:xfrm>
            <a:off x="291659" y="2653937"/>
            <a:ext cx="1517904" cy="650499"/>
          </a:xfrm>
          <a:prstGeom prst="foldedCorner">
            <a:avLst/>
          </a:prstGeom>
          <a:solidFill>
            <a:schemeClr val="bg1"/>
          </a:solidFill>
          <a:ln w="9525" cap="flat" cmpd="sng" algn="ctr">
            <a:solidFill>
              <a:schemeClr val="tx2">
                <a:lumMod val="85000"/>
                <a:lumOff val="15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kern="0" dirty="0">
                <a:latin typeface="Fujitsu Sans" panose="020B0404060202020204" pitchFamily="34" charset="0"/>
                <a:ea typeface="Meiryo UI" panose="020B0604030504040204" pitchFamily="50" charset="-128"/>
              </a:rPr>
              <a:t>Develop </a:t>
            </a:r>
            <a:r>
              <a:rPr lang="en-US" altLang="ja-JP" sz="1600" kern="0" dirty="0" err="1">
                <a:latin typeface="Fujitsu Sans" panose="020B0404060202020204" pitchFamily="34" charset="0"/>
                <a:ea typeface="Meiryo UI" panose="020B0604030504040204" pitchFamily="50" charset="-128"/>
              </a:rPr>
              <a:t>Func</a:t>
            </a:r>
            <a:r>
              <a:rPr lang="en-US" altLang="ja-JP" sz="1600" kern="0" dirty="0">
                <a:latin typeface="Fujitsu Sans" panose="020B0404060202020204" pitchFamily="34" charset="0"/>
                <a:ea typeface="Meiryo UI" panose="020B0604030504040204" pitchFamily="50" charset="-128"/>
              </a:rPr>
              <a:t> </a:t>
            </a:r>
            <a:r>
              <a:rPr lang="en-US" altLang="ja-JP" sz="1600" kern="0" dirty="0" smtClean="0">
                <a:latin typeface="Fujitsu Sans" panose="020B0404060202020204" pitchFamily="34" charset="0"/>
                <a:ea typeface="Meiryo UI" panose="020B0604030504040204" pitchFamily="50" charset="-128"/>
              </a:rPr>
              <a:t>C</a:t>
            </a:r>
          </a:p>
          <a:p>
            <a:pPr algn="l"/>
            <a:r>
              <a:rPr lang="en-US" altLang="ja-JP" sz="1600" kern="0" dirty="0" smtClean="0">
                <a:latin typeface="Fujitsu Sans" panose="020B0404060202020204" pitchFamily="34" charset="0"/>
                <a:ea typeface="Meiryo UI" panose="020B0604030504040204" pitchFamily="50" charset="-128"/>
              </a:rPr>
              <a:t>2018.10.10</a:t>
            </a:r>
            <a:r>
              <a:rPr lang="en-US" altLang="ja-JP" sz="1600" kern="0" dirty="0">
                <a:latin typeface="Fujitsu Sans" panose="020B0404060202020204" pitchFamily="34" charset="0"/>
                <a:ea typeface="Meiryo UI" panose="020B0604030504040204" pitchFamily="50" charset="-128"/>
              </a:rPr>
              <a:t/>
            </a:r>
            <a:br>
              <a:rPr lang="en-US" altLang="ja-JP" sz="1600" kern="0" dirty="0">
                <a:latin typeface="Fujitsu Sans" panose="020B0404060202020204" pitchFamily="34" charset="0"/>
                <a:ea typeface="Meiryo UI" panose="020B0604030504040204" pitchFamily="50" charset="-128"/>
              </a:rPr>
            </a:br>
            <a:endParaRPr lang="ja-JP" altLang="en-US" sz="1600" kern="0" dirty="0">
              <a:latin typeface="Fujitsu Sans" panose="020B0404060202020204" pitchFamily="34" charset="0"/>
              <a:ea typeface="Meiryo UI" panose="020B0604030504040204" pitchFamily="50" charset="-128"/>
            </a:endParaRPr>
          </a:p>
        </p:txBody>
      </p:sp>
      <p:sp>
        <p:nvSpPr>
          <p:cNvPr id="19" name="Freeform 2750"/>
          <p:cNvSpPr>
            <a:spLocks noEditPoints="1"/>
          </p:cNvSpPr>
          <p:nvPr/>
        </p:nvSpPr>
        <p:spPr bwMode="auto">
          <a:xfrm>
            <a:off x="1436732" y="2974685"/>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20" name="メモ 19"/>
          <p:cNvSpPr/>
          <p:nvPr/>
        </p:nvSpPr>
        <p:spPr bwMode="gray">
          <a:xfrm>
            <a:off x="291659" y="3530070"/>
            <a:ext cx="1517904" cy="650499"/>
          </a:xfrm>
          <a:prstGeom prst="foldedCorner">
            <a:avLst/>
          </a:prstGeom>
          <a:solidFill>
            <a:schemeClr val="bg1"/>
          </a:solidFill>
          <a:ln w="9525" cap="flat" cmpd="sng" algn="ctr">
            <a:solidFill>
              <a:schemeClr val="tx2">
                <a:lumMod val="85000"/>
                <a:lumOff val="15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kern="0" dirty="0">
                <a:latin typeface="Fujitsu Sans" panose="020B0404060202020204" pitchFamily="34" charset="0"/>
                <a:ea typeface="Meiryo UI" panose="020B0604030504040204" pitchFamily="50" charset="-128"/>
              </a:rPr>
              <a:t>Develop </a:t>
            </a:r>
            <a:r>
              <a:rPr lang="en-US" altLang="ja-JP" sz="1600" kern="0" dirty="0" err="1">
                <a:latin typeface="Fujitsu Sans" panose="020B0404060202020204" pitchFamily="34" charset="0"/>
                <a:ea typeface="Meiryo UI" panose="020B0604030504040204" pitchFamily="50" charset="-128"/>
              </a:rPr>
              <a:t>Func</a:t>
            </a:r>
            <a:r>
              <a:rPr lang="en-US" altLang="ja-JP" sz="1600" kern="0" dirty="0">
                <a:latin typeface="Fujitsu Sans" panose="020B0404060202020204" pitchFamily="34" charset="0"/>
                <a:ea typeface="Meiryo UI" panose="020B0604030504040204" pitchFamily="50" charset="-128"/>
              </a:rPr>
              <a:t> </a:t>
            </a:r>
            <a:r>
              <a:rPr lang="en-US" altLang="ja-JP" sz="1600" kern="0" dirty="0" smtClean="0">
                <a:latin typeface="Fujitsu Sans" panose="020B0404060202020204" pitchFamily="34" charset="0"/>
                <a:ea typeface="Meiryo UI" panose="020B0604030504040204" pitchFamily="50" charset="-128"/>
              </a:rPr>
              <a:t>D</a:t>
            </a:r>
          </a:p>
          <a:p>
            <a:pPr algn="l"/>
            <a:r>
              <a:rPr lang="en-US" altLang="ja-JP" sz="1600" kern="0" dirty="0" smtClean="0">
                <a:latin typeface="Fujitsu Sans" panose="020B0404060202020204" pitchFamily="34" charset="0"/>
                <a:ea typeface="Meiryo UI" panose="020B0604030504040204" pitchFamily="50" charset="-128"/>
              </a:rPr>
              <a:t>2018.10.10</a:t>
            </a:r>
            <a:r>
              <a:rPr lang="en-US" altLang="ja-JP" sz="1600" kern="0" dirty="0">
                <a:latin typeface="Fujitsu Sans" panose="020B0404060202020204" pitchFamily="34" charset="0"/>
                <a:ea typeface="Meiryo UI" panose="020B0604030504040204" pitchFamily="50" charset="-128"/>
              </a:rPr>
              <a:t/>
            </a:r>
            <a:br>
              <a:rPr lang="en-US" altLang="ja-JP" sz="1600" kern="0" dirty="0">
                <a:latin typeface="Fujitsu Sans" panose="020B0404060202020204" pitchFamily="34" charset="0"/>
                <a:ea typeface="Meiryo UI" panose="020B0604030504040204" pitchFamily="50" charset="-128"/>
              </a:rPr>
            </a:br>
            <a:endParaRPr lang="ja-JP" altLang="en-US" sz="1600" kern="0" dirty="0">
              <a:latin typeface="Fujitsu Sans" panose="020B0404060202020204" pitchFamily="34" charset="0"/>
              <a:ea typeface="Meiryo UI" panose="020B0604030504040204" pitchFamily="50" charset="-128"/>
            </a:endParaRPr>
          </a:p>
        </p:txBody>
      </p:sp>
      <p:sp>
        <p:nvSpPr>
          <p:cNvPr id="21" name="Freeform 2750"/>
          <p:cNvSpPr>
            <a:spLocks noEditPoints="1"/>
          </p:cNvSpPr>
          <p:nvPr/>
        </p:nvSpPr>
        <p:spPr bwMode="auto">
          <a:xfrm>
            <a:off x="1436732" y="3850818"/>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22" name="メモ 21"/>
          <p:cNvSpPr/>
          <p:nvPr/>
        </p:nvSpPr>
        <p:spPr bwMode="gray">
          <a:xfrm>
            <a:off x="291659" y="4406203"/>
            <a:ext cx="1517904" cy="650499"/>
          </a:xfrm>
          <a:prstGeom prst="foldedCorner">
            <a:avLst/>
          </a:prstGeom>
          <a:solidFill>
            <a:schemeClr val="bg1"/>
          </a:solidFill>
          <a:ln w="9525" cap="flat" cmpd="sng" algn="ctr">
            <a:solidFill>
              <a:schemeClr val="tx2">
                <a:lumMod val="85000"/>
                <a:lumOff val="15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kern="0" dirty="0" smtClean="0">
                <a:latin typeface="Fujitsu Sans" panose="020B0404060202020204" pitchFamily="34" charset="0"/>
                <a:ea typeface="Meiryo UI" panose="020B0604030504040204" pitchFamily="50" charset="-128"/>
              </a:rPr>
              <a:t>Release V1.0</a:t>
            </a:r>
          </a:p>
          <a:p>
            <a:pPr algn="l"/>
            <a:r>
              <a:rPr lang="en-US" altLang="ja-JP" sz="1600" kern="0" dirty="0" smtClean="0">
                <a:latin typeface="Fujitsu Sans" panose="020B0404060202020204" pitchFamily="34" charset="0"/>
                <a:ea typeface="Meiryo UI" panose="020B0604030504040204" pitchFamily="50" charset="-128"/>
              </a:rPr>
              <a:t>2018.10.30</a:t>
            </a:r>
            <a:r>
              <a:rPr lang="en-US" altLang="ja-JP" sz="1600" kern="0" dirty="0">
                <a:latin typeface="Fujitsu Sans" panose="020B0404060202020204" pitchFamily="34" charset="0"/>
                <a:ea typeface="Meiryo UI" panose="020B0604030504040204" pitchFamily="50" charset="-128"/>
              </a:rPr>
              <a:t/>
            </a:r>
            <a:br>
              <a:rPr lang="en-US" altLang="ja-JP" sz="1600" kern="0" dirty="0">
                <a:latin typeface="Fujitsu Sans" panose="020B0404060202020204" pitchFamily="34" charset="0"/>
                <a:ea typeface="Meiryo UI" panose="020B0604030504040204" pitchFamily="50" charset="-128"/>
              </a:rPr>
            </a:br>
            <a:endParaRPr lang="ja-JP" altLang="en-US" sz="1600" kern="0" dirty="0">
              <a:latin typeface="Fujitsu Sans" panose="020B0404060202020204" pitchFamily="34" charset="0"/>
              <a:ea typeface="Meiryo UI" panose="020B0604030504040204" pitchFamily="50" charset="-128"/>
            </a:endParaRPr>
          </a:p>
        </p:txBody>
      </p:sp>
      <p:sp>
        <p:nvSpPr>
          <p:cNvPr id="23" name="Freeform 2750"/>
          <p:cNvSpPr>
            <a:spLocks noEditPoints="1"/>
          </p:cNvSpPr>
          <p:nvPr/>
        </p:nvSpPr>
        <p:spPr bwMode="auto">
          <a:xfrm>
            <a:off x="1436732" y="472695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24" name="正方形/長方形 23"/>
          <p:cNvSpPr/>
          <p:nvPr/>
        </p:nvSpPr>
        <p:spPr bwMode="gray">
          <a:xfrm>
            <a:off x="942684" y="5729607"/>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VCS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25" name="正方形/長方形 24"/>
          <p:cNvSpPr/>
          <p:nvPr/>
        </p:nvSpPr>
        <p:spPr bwMode="gray">
          <a:xfrm>
            <a:off x="3912940" y="5729475"/>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Chat</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14" name="フローチャート: 磁気ディスク 13"/>
          <p:cNvSpPr/>
          <p:nvPr/>
        </p:nvSpPr>
        <p:spPr bwMode="gray">
          <a:xfrm>
            <a:off x="942684" y="6301648"/>
            <a:ext cx="778639" cy="429658"/>
          </a:xfrm>
          <a:prstGeom prst="flowChartMagneticDisk">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altLang="ja-JP" sz="1100" kern="0" dirty="0">
                <a:solidFill>
                  <a:schemeClr val="tx1"/>
                </a:solidFill>
                <a:latin typeface="Fujitsu Sans" panose="020B0404060202020204" pitchFamily="34" charset="0"/>
                <a:ea typeface="Meiryo UI" panose="020B0604030504040204" pitchFamily="50" charset="-128"/>
              </a:rPr>
              <a:t>Branch B</a:t>
            </a:r>
            <a:endParaRPr lang="ja-JP" altLang="en-US" sz="1100" kern="0" dirty="0">
              <a:solidFill>
                <a:schemeClr val="tx1"/>
              </a:solidFill>
              <a:latin typeface="Fujitsu Sans" panose="020B0404060202020204" pitchFamily="34" charset="0"/>
              <a:ea typeface="Meiryo UI" panose="020B0604030504040204" pitchFamily="50" charset="-128"/>
            </a:endParaRPr>
          </a:p>
        </p:txBody>
      </p:sp>
      <p:sp>
        <p:nvSpPr>
          <p:cNvPr id="27" name="フローチャート: 磁気ディスク 26"/>
          <p:cNvSpPr/>
          <p:nvPr/>
        </p:nvSpPr>
        <p:spPr bwMode="gray">
          <a:xfrm>
            <a:off x="1917675" y="6301648"/>
            <a:ext cx="758768" cy="429658"/>
          </a:xfrm>
          <a:prstGeom prst="flowChartMagneticDisk">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100" kern="0" dirty="0" smtClean="0">
                <a:solidFill>
                  <a:schemeClr val="tx1"/>
                </a:solidFill>
                <a:latin typeface="Fujitsu Sans" panose="020B0404060202020204" pitchFamily="34" charset="0"/>
                <a:ea typeface="Meiryo UI" panose="020B0604030504040204" pitchFamily="50" charset="-128"/>
              </a:rPr>
              <a:t>Branch A</a:t>
            </a:r>
            <a:endParaRPr kumimoji="1" lang="ja-JP" altLang="en-US" sz="1100" kern="0" dirty="0" smtClean="0">
              <a:solidFill>
                <a:schemeClr val="tx1"/>
              </a:solidFill>
              <a:latin typeface="Fujitsu Sans" panose="020B0404060202020204" pitchFamily="34" charset="0"/>
              <a:ea typeface="Meiryo UI" panose="020B0604030504040204" pitchFamily="50" charset="-128"/>
            </a:endParaRPr>
          </a:p>
        </p:txBody>
      </p:sp>
      <p:cxnSp>
        <p:nvCxnSpPr>
          <p:cNvPr id="29" name="直線矢印コネクタ 28"/>
          <p:cNvCxnSpPr>
            <a:stCxn id="16" idx="2"/>
            <a:endCxn id="14" idx="1"/>
          </p:cNvCxnSpPr>
          <p:nvPr/>
        </p:nvCxnSpPr>
        <p:spPr bwMode="auto">
          <a:xfrm flipH="1">
            <a:off x="1332004" y="3314399"/>
            <a:ext cx="1591474" cy="29872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直線矢印コネクタ 30"/>
          <p:cNvCxnSpPr/>
          <p:nvPr/>
        </p:nvCxnSpPr>
        <p:spPr bwMode="auto">
          <a:xfrm flipH="1">
            <a:off x="2295793" y="3314399"/>
            <a:ext cx="1699216" cy="29872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3" name="直線矢印コネクタ 32"/>
          <p:cNvCxnSpPr>
            <a:stCxn id="13" idx="2"/>
            <a:endCxn id="25" idx="0"/>
          </p:cNvCxnSpPr>
          <p:nvPr/>
        </p:nvCxnSpPr>
        <p:spPr bwMode="auto">
          <a:xfrm>
            <a:off x="4774312" y="3314399"/>
            <a:ext cx="5507" cy="241507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7" name="テキスト ボックス 36"/>
          <p:cNvSpPr txBox="1"/>
          <p:nvPr/>
        </p:nvSpPr>
        <p:spPr>
          <a:xfrm>
            <a:off x="2373984" y="4325243"/>
            <a:ext cx="1014958"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Link / Trace</a:t>
            </a:r>
            <a:endParaRPr kumimoji="1" lang="ja-JP" altLang="en-US"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9" name="テキスト ボックス 38"/>
          <p:cNvSpPr txBox="1"/>
          <p:nvPr/>
        </p:nvSpPr>
        <p:spPr>
          <a:xfrm>
            <a:off x="4191385" y="4325243"/>
            <a:ext cx="629468"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Notify</a:t>
            </a:r>
            <a:endParaRPr kumimoji="1" lang="ja-JP" altLang="en-US"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正方形/長方形 39">
            <a:extLst>
              <a:ext uri="{FF2B5EF4-FFF2-40B4-BE49-F238E27FC236}">
                <a16:creationId xmlns:a16="http://schemas.microsoft.com/office/drawing/2014/main" xmlns="" id="{0F9C65CE-ACFE-49F0-8186-09321560DBDE}"/>
              </a:ext>
            </a:extLst>
          </p:cNvPr>
          <p:cNvSpPr/>
          <p:nvPr/>
        </p:nvSpPr>
        <p:spPr bwMode="gray">
          <a:xfrm>
            <a:off x="6826760" y="2096315"/>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Task Manage</a:t>
            </a:r>
            <a:endParaRPr kumimoji="1" lang="ja-JP" altLang="en-US" sz="2400"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a16="http://schemas.microsoft.com/office/drawing/2014/main" xmlns="" id="{904A1B75-ED39-455B-B23C-B7A0917C3507}"/>
              </a:ext>
            </a:extLst>
          </p:cNvPr>
          <p:cNvSpPr/>
          <p:nvPr/>
        </p:nvSpPr>
        <p:spPr bwMode="gray">
          <a:xfrm>
            <a:off x="5956524" y="209631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0F9C65CE-ACFE-49F0-8186-09321560DBDE}"/>
              </a:ext>
            </a:extLst>
          </p:cNvPr>
          <p:cNvSpPr/>
          <p:nvPr/>
        </p:nvSpPr>
        <p:spPr bwMode="gray">
          <a:xfrm>
            <a:off x="6826760" y="3080310"/>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Link/Trace with </a:t>
            </a:r>
            <a:r>
              <a:rPr lang="en-US" altLang="ja-JP" sz="2400" kern="0" dirty="0" smtClean="0">
                <a:latin typeface="Fujitsu Sans" panose="020B0404060202020204" pitchFamily="34" charset="0"/>
                <a:ea typeface="Meiryo UI" panose="020B0604030504040204" pitchFamily="50" charset="-128"/>
              </a:rPr>
              <a:t>VCS</a:t>
            </a:r>
            <a:endParaRPr kumimoji="1" lang="ja-JP" altLang="en-US" sz="2400"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904A1B75-ED39-455B-B23C-B7A0917C3507}"/>
              </a:ext>
            </a:extLst>
          </p:cNvPr>
          <p:cNvSpPr/>
          <p:nvPr/>
        </p:nvSpPr>
        <p:spPr bwMode="gray">
          <a:xfrm>
            <a:off x="5956524" y="308031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6826760" y="3988529"/>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Log Why?</a:t>
            </a:r>
            <a:endParaRPr kumimoji="1" lang="ja-JP" altLang="en-US" sz="2400" kern="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904A1B75-ED39-455B-B23C-B7A0917C3507}"/>
              </a:ext>
            </a:extLst>
          </p:cNvPr>
          <p:cNvSpPr/>
          <p:nvPr/>
        </p:nvSpPr>
        <p:spPr bwMode="gray">
          <a:xfrm>
            <a:off x="5956524" y="3988529"/>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0F9C65CE-ACFE-49F0-8186-09321560DBDE}"/>
              </a:ext>
            </a:extLst>
          </p:cNvPr>
          <p:cNvSpPr/>
          <p:nvPr/>
        </p:nvSpPr>
        <p:spPr bwMode="gray">
          <a:xfrm>
            <a:off x="6826760" y="4859377"/>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Kanban</a:t>
            </a:r>
            <a:endParaRPr kumimoji="1" lang="ja-JP" altLang="en-US" sz="2400" kern="0" dirty="0">
              <a:latin typeface="Fujitsu Sans" panose="020B0404060202020204" pitchFamily="34" charset="0"/>
              <a:ea typeface="Meiryo UI" panose="020B0604030504040204" pitchFamily="50" charset="-128"/>
            </a:endParaRPr>
          </a:p>
        </p:txBody>
      </p:sp>
      <p:sp>
        <p:nvSpPr>
          <p:cNvPr id="47" name="正方形/長方形 46">
            <a:extLst>
              <a:ext uri="{FF2B5EF4-FFF2-40B4-BE49-F238E27FC236}">
                <a16:creationId xmlns:a16="http://schemas.microsoft.com/office/drawing/2014/main" xmlns="" id="{904A1B75-ED39-455B-B23C-B7A0917C3507}"/>
              </a:ext>
            </a:extLst>
          </p:cNvPr>
          <p:cNvSpPr/>
          <p:nvPr/>
        </p:nvSpPr>
        <p:spPr bwMode="gray">
          <a:xfrm>
            <a:off x="5956524" y="485937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xmlns="" id="{0F9C65CE-ACFE-49F0-8186-09321560DBDE}"/>
              </a:ext>
            </a:extLst>
          </p:cNvPr>
          <p:cNvSpPr/>
          <p:nvPr/>
        </p:nvSpPr>
        <p:spPr bwMode="gray">
          <a:xfrm>
            <a:off x="6826760" y="5817154"/>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Integrate w/ Tools</a:t>
            </a:r>
            <a:endParaRPr kumimoji="1" lang="ja-JP" altLang="en-US" sz="2400" kern="0" dirty="0">
              <a:latin typeface="Fujitsu Sans" panose="020B0404060202020204" pitchFamily="34" charset="0"/>
              <a:ea typeface="Meiryo UI" panose="020B0604030504040204" pitchFamily="50" charset="-128"/>
            </a:endParaRPr>
          </a:p>
        </p:txBody>
      </p:sp>
      <p:sp>
        <p:nvSpPr>
          <p:cNvPr id="49" name="正方形/長方形 48">
            <a:extLst>
              <a:ext uri="{FF2B5EF4-FFF2-40B4-BE49-F238E27FC236}">
                <a16:creationId xmlns:a16="http://schemas.microsoft.com/office/drawing/2014/main" xmlns="" id="{904A1B75-ED39-455B-B23C-B7A0917C3507}"/>
              </a:ext>
            </a:extLst>
          </p:cNvPr>
          <p:cNvSpPr/>
          <p:nvPr/>
        </p:nvSpPr>
        <p:spPr bwMode="gray">
          <a:xfrm>
            <a:off x="5956524" y="5817154"/>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141465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33</a:t>
            </a:fld>
            <a:endParaRPr lang="en-US" altLang="ja-JP" dirty="0"/>
          </a:p>
        </p:txBody>
      </p:sp>
      <p:sp>
        <p:nvSpPr>
          <p:cNvPr id="4" name="角丸四角形 3"/>
          <p:cNvSpPr/>
          <p:nvPr/>
        </p:nvSpPr>
        <p:spPr bwMode="gray">
          <a:xfrm>
            <a:off x="502666" y="772536"/>
            <a:ext cx="9098534" cy="1005464"/>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Enables </a:t>
            </a:r>
            <a:r>
              <a:rPr lang="en-US" altLang="ja-JP" sz="2400" dirty="0" err="1" smtClean="0">
                <a:latin typeface="Fujitsu Sans" panose="020B0404060202020204" pitchFamily="34" charset="0"/>
                <a:ea typeface="Meiryo UI" panose="020B0604030504040204" pitchFamily="50" charset="-128"/>
              </a:rPr>
              <a:t>async</a:t>
            </a:r>
            <a:r>
              <a:rPr lang="en-US" altLang="ja-JP" sz="2400" dirty="0" smtClean="0">
                <a:latin typeface="Fujitsu Sans" panose="020B0404060202020204" pitchFamily="34" charset="0"/>
                <a:ea typeface="Meiryo UI" panose="020B0604030504040204" pitchFamily="50" charset="-128"/>
              </a:rPr>
              <a:t>/dynamic information/emotion sharing </a:t>
            </a:r>
          </a:p>
          <a:p>
            <a:pPr lvl="0" algn="l"/>
            <a:r>
              <a:rPr lang="en-US" altLang="ja-JP" sz="2400" dirty="0" smtClean="0">
                <a:latin typeface="Fujitsu Sans" panose="020B0404060202020204" pitchFamily="34" charset="0"/>
                <a:ea typeface="Meiryo UI" panose="020B0604030504040204" pitchFamily="50" charset="-128"/>
              </a:rPr>
              <a:t>among team members</a:t>
            </a:r>
            <a:endParaRPr lang="ja-JP" altLang="en-US" sz="2400" dirty="0">
              <a:latin typeface="Fujitsu Sans" panose="020B0404060202020204" pitchFamily="34" charset="0"/>
              <a:ea typeface="Meiryo UI" panose="020B0604030504040204" pitchFamily="50" charset="-128"/>
            </a:endParaRPr>
          </a:p>
        </p:txBody>
      </p:sp>
      <p:sp>
        <p:nvSpPr>
          <p:cNvPr id="6" name="正方形/長方形 5"/>
          <p:cNvSpPr/>
          <p:nvPr/>
        </p:nvSpPr>
        <p:spPr bwMode="gray">
          <a:xfrm>
            <a:off x="1917674" y="2105394"/>
            <a:ext cx="3860826" cy="2818669"/>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83916" y="2701810"/>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Team 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5" name="正方形/長方形 4"/>
          <p:cNvSpPr/>
          <p:nvPr/>
        </p:nvSpPr>
        <p:spPr bwMode="gray">
          <a:xfrm>
            <a:off x="183916" y="2105395"/>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a:solidFill>
                  <a:schemeClr val="bg1"/>
                </a:solidFill>
                <a:latin typeface="Fujitsu Sans" panose="020B0404060202020204" pitchFamily="34" charset="0"/>
                <a:ea typeface="Meiryo UI" panose="020B0604030504040204" pitchFamily="50" charset="-128"/>
              </a:rPr>
              <a:t>Team 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83916" y="3298225"/>
            <a:ext cx="1733758" cy="424393"/>
          </a:xfrm>
          <a:prstGeom prst="rect">
            <a:avLst/>
          </a:prstGeom>
          <a:solidFill>
            <a:schemeClr val="accent4">
              <a:lumMod val="2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a:solidFill>
                  <a:schemeClr val="bg1"/>
                </a:solidFill>
                <a:latin typeface="Fujitsu Sans" panose="020B0404060202020204" pitchFamily="34" charset="0"/>
                <a:ea typeface="Meiryo UI" panose="020B0604030504040204" pitchFamily="50" charset="-128"/>
              </a:rPr>
              <a:t>Team C</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83916" y="389894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Timeline John</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10" name="正方形/長方形 9"/>
          <p:cNvSpPr/>
          <p:nvPr/>
        </p:nvSpPr>
        <p:spPr bwMode="gray">
          <a:xfrm>
            <a:off x="183916" y="4499671"/>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a:solidFill>
                  <a:schemeClr val="bg1"/>
                </a:solidFill>
                <a:latin typeface="Fujitsu Sans" panose="020B0404060202020204" pitchFamily="34" charset="0"/>
                <a:ea typeface="Meiryo UI" panose="020B0604030504040204" pitchFamily="50" charset="-128"/>
              </a:rPr>
              <a:t>Timeline </a:t>
            </a:r>
            <a:r>
              <a:rPr lang="en-US" altLang="ja-JP" sz="2000" b="1" dirty="0" smtClean="0">
                <a:solidFill>
                  <a:schemeClr val="bg1"/>
                </a:solidFill>
                <a:latin typeface="Fujitsu Sans" panose="020B0404060202020204" pitchFamily="34" charset="0"/>
                <a:ea typeface="Meiryo UI" panose="020B0604030504040204" pitchFamily="50" charset="-128"/>
              </a:rPr>
              <a:t>Bob</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11" name="正方形/長方形 10"/>
          <p:cNvSpPr/>
          <p:nvPr/>
        </p:nvSpPr>
        <p:spPr bwMode="gray">
          <a:xfrm>
            <a:off x="2031987" y="2205938"/>
            <a:ext cx="3594113"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 2018.10.22 12:00</a:t>
            </a:r>
          </a:p>
          <a:p>
            <a:pPr algn="l"/>
            <a:r>
              <a:rPr kumimoji="1" lang="en-US" altLang="ja-JP" sz="1600" kern="0" dirty="0" smtClean="0">
                <a:latin typeface="Fujitsu Sans" panose="020B0404060202020204" pitchFamily="34" charset="0"/>
                <a:ea typeface="Meiryo UI" panose="020B0604030504040204" pitchFamily="50" charset="-128"/>
              </a:rPr>
              <a:t>      Hey @Bob how’s the progress on XX?</a:t>
            </a:r>
            <a:endParaRPr kumimoji="1" lang="ja-JP" altLang="en-US" sz="1600" kern="0" dirty="0" smtClean="0">
              <a:latin typeface="Fujitsu Sans" panose="020B0404060202020204" pitchFamily="34" charset="0"/>
              <a:ea typeface="Meiryo UI" panose="020B0604030504040204" pitchFamily="50" charset="-128"/>
            </a:endParaRPr>
          </a:p>
        </p:txBody>
      </p:sp>
      <p:sp>
        <p:nvSpPr>
          <p:cNvPr id="12" name="Freeform 2750"/>
          <p:cNvSpPr>
            <a:spLocks noEditPoints="1"/>
          </p:cNvSpPr>
          <p:nvPr/>
        </p:nvSpPr>
        <p:spPr bwMode="auto">
          <a:xfrm>
            <a:off x="2071732" y="2265380"/>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3" name="正方形/長方形 12"/>
          <p:cNvSpPr/>
          <p:nvPr/>
        </p:nvSpPr>
        <p:spPr bwMode="gray">
          <a:xfrm>
            <a:off x="2031987" y="3060298"/>
            <a:ext cx="3594113"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Bob 2018.10.22 13:00</a:t>
            </a:r>
          </a:p>
          <a:p>
            <a:pPr algn="l"/>
            <a:r>
              <a:rPr kumimoji="1" lang="en-US" altLang="ja-JP" sz="1600" kern="0" dirty="0" smtClean="0">
                <a:latin typeface="Fujitsu Sans" panose="020B0404060202020204" pitchFamily="34" charset="0"/>
                <a:ea typeface="Meiryo UI" panose="020B0604030504040204" pitchFamily="50" charset="-128"/>
              </a:rPr>
              <a:t>      Should be finished in YY !</a:t>
            </a:r>
            <a:endParaRPr kumimoji="1" lang="ja-JP" altLang="en-US" sz="1600" kern="0" dirty="0" smtClean="0">
              <a:latin typeface="Fujitsu Sans" panose="020B0404060202020204" pitchFamily="34" charset="0"/>
              <a:ea typeface="Meiryo UI" panose="020B0604030504040204" pitchFamily="50" charset="-128"/>
            </a:endParaRPr>
          </a:p>
        </p:txBody>
      </p:sp>
      <p:sp>
        <p:nvSpPr>
          <p:cNvPr id="14" name="Freeform 2750"/>
          <p:cNvSpPr>
            <a:spLocks noEditPoints="1"/>
          </p:cNvSpPr>
          <p:nvPr/>
        </p:nvSpPr>
        <p:spPr bwMode="auto">
          <a:xfrm>
            <a:off x="2071732" y="3119740"/>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5" name="正方形/長方形 14"/>
          <p:cNvSpPr/>
          <p:nvPr/>
        </p:nvSpPr>
        <p:spPr bwMode="gray">
          <a:xfrm>
            <a:off x="2031987" y="3923947"/>
            <a:ext cx="3594113"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 2018.10.22 15:00</a:t>
            </a:r>
          </a:p>
          <a:p>
            <a:pPr algn="l"/>
            <a:r>
              <a:rPr kumimoji="1" lang="en-US" altLang="ja-JP" sz="1600" kern="0" dirty="0" smtClean="0">
                <a:latin typeface="Fujitsu Sans" panose="020B0404060202020204" pitchFamily="34" charset="0"/>
                <a:ea typeface="Meiryo UI" panose="020B0604030504040204" pitchFamily="50" charset="-128"/>
              </a:rPr>
              <a:t>      Noted!</a:t>
            </a:r>
            <a:endParaRPr kumimoji="1" lang="ja-JP" altLang="en-US" sz="1600" kern="0" dirty="0" smtClean="0">
              <a:latin typeface="Fujitsu Sans" panose="020B0404060202020204" pitchFamily="34" charset="0"/>
              <a:ea typeface="Meiryo UI" panose="020B0604030504040204" pitchFamily="50" charset="-128"/>
            </a:endParaRPr>
          </a:p>
        </p:txBody>
      </p:sp>
      <p:sp>
        <p:nvSpPr>
          <p:cNvPr id="16" name="Freeform 2750"/>
          <p:cNvSpPr>
            <a:spLocks noEditPoints="1"/>
          </p:cNvSpPr>
          <p:nvPr/>
        </p:nvSpPr>
        <p:spPr bwMode="auto">
          <a:xfrm>
            <a:off x="2071732" y="398338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7" name="Freeform 2750"/>
          <p:cNvSpPr>
            <a:spLocks noEditPoints="1"/>
          </p:cNvSpPr>
          <p:nvPr/>
        </p:nvSpPr>
        <p:spPr bwMode="auto">
          <a:xfrm>
            <a:off x="219852" y="5543926"/>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8" name="Freeform 2750"/>
          <p:cNvSpPr>
            <a:spLocks noEditPoints="1"/>
          </p:cNvSpPr>
          <p:nvPr/>
        </p:nvSpPr>
        <p:spPr bwMode="auto">
          <a:xfrm>
            <a:off x="1005496" y="5543926"/>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9" name="Freeform 2750"/>
          <p:cNvSpPr>
            <a:spLocks noEditPoints="1"/>
          </p:cNvSpPr>
          <p:nvPr/>
        </p:nvSpPr>
        <p:spPr bwMode="auto">
          <a:xfrm>
            <a:off x="1791140" y="5543925"/>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20" name="Freeform 2750"/>
          <p:cNvSpPr>
            <a:spLocks noEditPoints="1"/>
          </p:cNvSpPr>
          <p:nvPr/>
        </p:nvSpPr>
        <p:spPr bwMode="auto">
          <a:xfrm>
            <a:off x="2513465" y="5543926"/>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24" name="直線矢印コネクタ 23"/>
          <p:cNvCxnSpPr>
            <a:endCxn id="17" idx="10"/>
          </p:cNvCxnSpPr>
          <p:nvPr/>
        </p:nvCxnSpPr>
        <p:spPr bwMode="auto">
          <a:xfrm flipH="1">
            <a:off x="516506" y="3722618"/>
            <a:ext cx="1697521" cy="182130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dash"/>
            <a:round/>
            <a:headEnd type="triangl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線矢印コネクタ 26"/>
          <p:cNvCxnSpPr/>
          <p:nvPr/>
        </p:nvCxnSpPr>
        <p:spPr bwMode="auto">
          <a:xfrm flipH="1">
            <a:off x="1291302" y="3722618"/>
            <a:ext cx="1093145" cy="177748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dash"/>
            <a:round/>
            <a:headEnd type="triangl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矢印コネクタ 28"/>
          <p:cNvCxnSpPr/>
          <p:nvPr/>
        </p:nvCxnSpPr>
        <p:spPr bwMode="auto">
          <a:xfrm flipH="1">
            <a:off x="2105812" y="3751824"/>
            <a:ext cx="466773" cy="174827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dash"/>
            <a:round/>
            <a:headEnd type="triangl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直線矢印コネクタ 30"/>
          <p:cNvCxnSpPr/>
          <p:nvPr/>
        </p:nvCxnSpPr>
        <p:spPr bwMode="auto">
          <a:xfrm>
            <a:off x="2824670" y="3742801"/>
            <a:ext cx="0" cy="17572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dash"/>
            <a:round/>
            <a:headEnd type="triangl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正方形/長方形 33">
            <a:extLst>
              <a:ext uri="{FF2B5EF4-FFF2-40B4-BE49-F238E27FC236}">
                <a16:creationId xmlns:a16="http://schemas.microsoft.com/office/drawing/2014/main" xmlns="" id="{0F9C65CE-ACFE-49F0-8186-09321560DBDE}"/>
              </a:ext>
            </a:extLst>
          </p:cNvPr>
          <p:cNvSpPr/>
          <p:nvPr/>
        </p:nvSpPr>
        <p:spPr bwMode="gray">
          <a:xfrm>
            <a:off x="6826760" y="2096315"/>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b="1" kern="0" dirty="0" smtClean="0">
                <a:solidFill>
                  <a:srgbClr val="FF0000"/>
                </a:solidFill>
                <a:latin typeface="Fujitsu Sans" panose="020B0404060202020204" pitchFamily="34" charset="0"/>
                <a:ea typeface="Meiryo UI" panose="020B0604030504040204" pitchFamily="50" charset="-128"/>
              </a:rPr>
              <a:t>Open</a:t>
            </a:r>
            <a:r>
              <a:rPr kumimoji="1" lang="en-US" altLang="ja-JP" sz="2400" kern="0" dirty="0" smtClean="0">
                <a:latin typeface="Fujitsu Sans" panose="020B0404060202020204" pitchFamily="34" charset="0"/>
                <a:ea typeface="Meiryo UI" panose="020B0604030504040204" pitchFamily="50" charset="-128"/>
              </a:rPr>
              <a:t> Communication</a:t>
            </a:r>
            <a:br>
              <a:rPr kumimoji="1" lang="en-US" altLang="ja-JP" sz="2400" kern="0" dirty="0" smtClean="0">
                <a:latin typeface="Fujitsu Sans" panose="020B0404060202020204" pitchFamily="34" charset="0"/>
                <a:ea typeface="Meiryo UI" panose="020B0604030504040204" pitchFamily="50" charset="-128"/>
              </a:rPr>
            </a:br>
            <a:r>
              <a:rPr kumimoji="1" lang="en-US" altLang="ja-JP" sz="2400" kern="0" dirty="0" smtClean="0">
                <a:latin typeface="Fujitsu Sans" panose="020B0404060202020204" pitchFamily="34" charset="0"/>
                <a:ea typeface="Meiryo UI" panose="020B0604030504040204" pitchFamily="50" charset="-128"/>
              </a:rPr>
              <a:t>(Emotion/Information)</a:t>
            </a:r>
            <a:endParaRPr kumimoji="1" lang="ja-JP" altLang="en-US" sz="24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a16="http://schemas.microsoft.com/office/drawing/2014/main" xmlns="" id="{904A1B75-ED39-455B-B23C-B7A0917C3507}"/>
              </a:ext>
            </a:extLst>
          </p:cNvPr>
          <p:cNvSpPr/>
          <p:nvPr/>
        </p:nvSpPr>
        <p:spPr bwMode="gray">
          <a:xfrm>
            <a:off x="5956524" y="209631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a16="http://schemas.microsoft.com/office/drawing/2014/main" xmlns="" id="{0F9C65CE-ACFE-49F0-8186-09321560DBDE}"/>
              </a:ext>
            </a:extLst>
          </p:cNvPr>
          <p:cNvSpPr/>
          <p:nvPr/>
        </p:nvSpPr>
        <p:spPr bwMode="gray">
          <a:xfrm>
            <a:off x="6826760" y="3089199"/>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b="1" kern="0" dirty="0" err="1" smtClean="0">
                <a:solidFill>
                  <a:srgbClr val="FF0000"/>
                </a:solidFill>
                <a:latin typeface="Fujitsu Sans" panose="020B0404060202020204" pitchFamily="34" charset="0"/>
                <a:ea typeface="Meiryo UI" panose="020B0604030504040204" pitchFamily="50" charset="-128"/>
              </a:rPr>
              <a:t>Async</a:t>
            </a:r>
            <a:r>
              <a:rPr kumimoji="1" lang="en-US" altLang="ja-JP" sz="2400" kern="0" dirty="0" smtClean="0">
                <a:latin typeface="Fujitsu Sans" panose="020B0404060202020204" pitchFamily="34" charset="0"/>
                <a:ea typeface="Meiryo UI" panose="020B0604030504040204" pitchFamily="50" charset="-128"/>
              </a:rPr>
              <a:t> Communication</a:t>
            </a:r>
            <a:endParaRPr kumimoji="1" lang="ja-JP" altLang="en-US" sz="2400" kern="0" dirty="0">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a16="http://schemas.microsoft.com/office/drawing/2014/main" xmlns="" id="{904A1B75-ED39-455B-B23C-B7A0917C3507}"/>
              </a:ext>
            </a:extLst>
          </p:cNvPr>
          <p:cNvSpPr/>
          <p:nvPr/>
        </p:nvSpPr>
        <p:spPr bwMode="gray">
          <a:xfrm>
            <a:off x="5956524" y="3089199"/>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0F9C65CE-ACFE-49F0-8186-09321560DBDE}"/>
              </a:ext>
            </a:extLst>
          </p:cNvPr>
          <p:cNvSpPr/>
          <p:nvPr/>
        </p:nvSpPr>
        <p:spPr bwMode="gray">
          <a:xfrm>
            <a:off x="6826760" y="4082083"/>
            <a:ext cx="291044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System Integration</a:t>
            </a:r>
            <a:endParaRPr kumimoji="1" lang="ja-JP" altLang="en-US" sz="2400" kern="0" dirty="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904A1B75-ED39-455B-B23C-B7A0917C3507}"/>
              </a:ext>
            </a:extLst>
          </p:cNvPr>
          <p:cNvSpPr/>
          <p:nvPr/>
        </p:nvSpPr>
        <p:spPr bwMode="gray">
          <a:xfrm>
            <a:off x="5956524" y="408208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105939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dirty="0"/>
              <a:t>CI 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smtClean="0"/>
              <a:t>What’s CI?</a:t>
            </a:r>
            <a:endParaRPr kumimoji="1"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783353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 is Continuous Integration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35</a:t>
            </a:fld>
            <a:endParaRPr lang="en-US" altLang="ja-JP" dirty="0"/>
          </a:p>
        </p:txBody>
      </p:sp>
      <p:sp>
        <p:nvSpPr>
          <p:cNvPr id="4" name="角丸四角形 3"/>
          <p:cNvSpPr/>
          <p:nvPr/>
        </p:nvSpPr>
        <p:spPr bwMode="gray">
          <a:xfrm>
            <a:off x="357523" y="1751437"/>
            <a:ext cx="9379685" cy="3889829"/>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In </a:t>
            </a:r>
            <a:r>
              <a:rPr lang="en-US" altLang="ja-JP" sz="2400" dirty="0">
                <a:latin typeface="Fujitsu Sans" panose="020B0404060202020204" pitchFamily="34" charset="0"/>
                <a:ea typeface="Meiryo UI" panose="020B0604030504040204" pitchFamily="50" charset="-128"/>
              </a:rPr>
              <a:t>software engineering, continuous integration (CI) is the practice of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merging </a:t>
            </a:r>
            <a:r>
              <a:rPr lang="en-US" altLang="ja-JP" sz="2400" dirty="0">
                <a:latin typeface="Fujitsu Sans" panose="020B0404060202020204" pitchFamily="34" charset="0"/>
                <a:ea typeface="Meiryo UI" panose="020B0604030504040204" pitchFamily="50" charset="-128"/>
              </a:rPr>
              <a:t>all developer working copies to a shared mainline several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times </a:t>
            </a:r>
            <a:r>
              <a:rPr lang="en-US" altLang="ja-JP" sz="2400" dirty="0">
                <a:latin typeface="Fujitsu Sans" panose="020B0404060202020204" pitchFamily="34" charset="0"/>
                <a:ea typeface="Meiryo UI" panose="020B0604030504040204" pitchFamily="50" charset="-128"/>
              </a:rPr>
              <a:t>a day.[1] </a:t>
            </a:r>
            <a:endParaRPr lang="en-US" altLang="ja-JP" sz="2400" dirty="0" smtClean="0">
              <a:latin typeface="Fujitsu Sans" panose="020B0404060202020204" pitchFamily="34" charset="0"/>
              <a:ea typeface="Meiryo UI" panose="020B0604030504040204" pitchFamily="50" charset="-128"/>
            </a:endParaRPr>
          </a:p>
          <a:p>
            <a:pPr lvl="0" algn="l"/>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Grady </a:t>
            </a:r>
            <a:r>
              <a:rPr lang="en-US" altLang="ja-JP" sz="2400" dirty="0" err="1">
                <a:latin typeface="Fujitsu Sans" panose="020B0404060202020204" pitchFamily="34" charset="0"/>
                <a:ea typeface="Meiryo UI" panose="020B0604030504040204" pitchFamily="50" charset="-128"/>
              </a:rPr>
              <a:t>Booch</a:t>
            </a:r>
            <a:r>
              <a:rPr lang="en-US" altLang="ja-JP" sz="2400" dirty="0">
                <a:latin typeface="Fujitsu Sans" panose="020B0404060202020204" pitchFamily="34" charset="0"/>
                <a:ea typeface="Meiryo UI" panose="020B0604030504040204" pitchFamily="50" charset="-128"/>
              </a:rPr>
              <a:t> first proposed the term CI in his 1991 method</a:t>
            </a:r>
            <a:r>
              <a:rPr lang="en-US" altLang="ja-JP" sz="2400" dirty="0" smtClean="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2]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although </a:t>
            </a:r>
            <a:r>
              <a:rPr lang="en-US" altLang="ja-JP" sz="2400" dirty="0">
                <a:latin typeface="Fujitsu Sans" panose="020B0404060202020204" pitchFamily="34" charset="0"/>
                <a:ea typeface="Meiryo UI" panose="020B0604030504040204" pitchFamily="50" charset="-128"/>
              </a:rPr>
              <a:t>he did not advocate integrating several times a day. </a:t>
            </a:r>
            <a:endParaRPr lang="en-US" altLang="ja-JP" sz="2400" dirty="0" smtClean="0">
              <a:latin typeface="Fujitsu Sans" panose="020B0404060202020204" pitchFamily="34" charset="0"/>
              <a:ea typeface="Meiryo UI" panose="020B0604030504040204" pitchFamily="50" charset="-128"/>
            </a:endParaRPr>
          </a:p>
          <a:p>
            <a:pPr lvl="0" algn="l"/>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Extreme </a:t>
            </a:r>
            <a:r>
              <a:rPr lang="en-US" altLang="ja-JP" sz="2400" dirty="0">
                <a:latin typeface="Fujitsu Sans" panose="020B0404060202020204" pitchFamily="34" charset="0"/>
                <a:ea typeface="Meiryo UI" panose="020B0604030504040204" pitchFamily="50" charset="-128"/>
              </a:rPr>
              <a:t>programming (XP) adopted the concept of CI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and </a:t>
            </a:r>
            <a:r>
              <a:rPr lang="en-US" altLang="ja-JP" sz="2400" dirty="0">
                <a:latin typeface="Fujitsu Sans" panose="020B0404060202020204" pitchFamily="34" charset="0"/>
                <a:ea typeface="Meiryo UI" panose="020B0604030504040204" pitchFamily="50" charset="-128"/>
              </a:rPr>
              <a:t>did advocate integrating more than once per </a:t>
            </a:r>
            <a:r>
              <a:rPr lang="en-US" altLang="ja-JP" sz="2400" dirty="0" smtClean="0">
                <a:latin typeface="Fujitsu Sans" panose="020B0404060202020204" pitchFamily="34" charset="0"/>
                <a:ea typeface="Meiryo UI" panose="020B0604030504040204" pitchFamily="50" charset="-128"/>
              </a:rPr>
              <a:t>day</a:t>
            </a:r>
          </a:p>
          <a:p>
            <a:pPr lvl="0" algn="l"/>
            <a:r>
              <a:rPr lang="en-US" altLang="ja-JP"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 perhaps as many as tens of times per day.</a:t>
            </a:r>
            <a:endParaRPr lang="ja-JP" altLang="en-US" sz="2400" dirty="0">
              <a:latin typeface="Fujitsu Sans" panose="020B0404060202020204" pitchFamily="34" charset="0"/>
              <a:ea typeface="Meiryo UI" panose="020B0604030504040204" pitchFamily="50" charset="-128"/>
            </a:endParaRPr>
          </a:p>
        </p:txBody>
      </p:sp>
      <p:sp>
        <p:nvSpPr>
          <p:cNvPr id="21" name="テキスト ボックス 20"/>
          <p:cNvSpPr txBox="1"/>
          <p:nvPr/>
        </p:nvSpPr>
        <p:spPr>
          <a:xfrm>
            <a:off x="357523" y="1166662"/>
            <a:ext cx="2781915" cy="584775"/>
          </a:xfrm>
          <a:prstGeom prst="rect">
            <a:avLst/>
          </a:prstGeom>
          <a:noFill/>
        </p:spPr>
        <p:txBody>
          <a:bodyPr wrap="none" rtlCol="0">
            <a:spAutoFit/>
          </a:bodyPr>
          <a:lstStyle/>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In Wikipedia...</a:t>
            </a:r>
            <a:endParaRPr kumimoji="1" lang="ja-JP" altLang="en-US" sz="3200" b="1" dirty="0"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21296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bwMode="gray">
          <a:xfrm>
            <a:off x="357523" y="1751437"/>
            <a:ext cx="9379685" cy="3889829"/>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In </a:t>
            </a:r>
            <a:r>
              <a:rPr lang="en-US" altLang="ja-JP" sz="2400" dirty="0">
                <a:latin typeface="Fujitsu Sans" panose="020B0404060202020204" pitchFamily="34" charset="0"/>
                <a:ea typeface="Meiryo UI" panose="020B0604030504040204" pitchFamily="50" charset="-128"/>
              </a:rPr>
              <a:t>software engineering, continuous integration (CI) is the practice of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merging </a:t>
            </a:r>
            <a:r>
              <a:rPr lang="en-US" altLang="ja-JP" sz="2400" dirty="0">
                <a:latin typeface="Fujitsu Sans" panose="020B0404060202020204" pitchFamily="34" charset="0"/>
                <a:ea typeface="Meiryo UI" panose="020B0604030504040204" pitchFamily="50" charset="-128"/>
              </a:rPr>
              <a:t>all developer working copies to a shared mainline several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times </a:t>
            </a:r>
            <a:r>
              <a:rPr lang="en-US" altLang="ja-JP" sz="2400" dirty="0">
                <a:latin typeface="Fujitsu Sans" panose="020B0404060202020204" pitchFamily="34" charset="0"/>
                <a:ea typeface="Meiryo UI" panose="020B0604030504040204" pitchFamily="50" charset="-128"/>
              </a:rPr>
              <a:t>a day.[1] </a:t>
            </a:r>
            <a:endParaRPr lang="en-US" altLang="ja-JP" sz="2400" dirty="0" smtClean="0">
              <a:latin typeface="Fujitsu Sans" panose="020B0404060202020204" pitchFamily="34" charset="0"/>
              <a:ea typeface="Meiryo UI" panose="020B0604030504040204" pitchFamily="50" charset="-128"/>
            </a:endParaRPr>
          </a:p>
          <a:p>
            <a:pPr lvl="0" algn="l"/>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Grady </a:t>
            </a:r>
            <a:r>
              <a:rPr lang="en-US" altLang="ja-JP" sz="2400" dirty="0" err="1">
                <a:latin typeface="Fujitsu Sans" panose="020B0404060202020204" pitchFamily="34" charset="0"/>
                <a:ea typeface="Meiryo UI" panose="020B0604030504040204" pitchFamily="50" charset="-128"/>
              </a:rPr>
              <a:t>Booch</a:t>
            </a:r>
            <a:r>
              <a:rPr lang="en-US" altLang="ja-JP" sz="2400" dirty="0">
                <a:latin typeface="Fujitsu Sans" panose="020B0404060202020204" pitchFamily="34" charset="0"/>
                <a:ea typeface="Meiryo UI" panose="020B0604030504040204" pitchFamily="50" charset="-128"/>
              </a:rPr>
              <a:t> first proposed the term CI in his 1991 method</a:t>
            </a:r>
            <a:r>
              <a:rPr lang="en-US" altLang="ja-JP" sz="2400" dirty="0" smtClean="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2]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although </a:t>
            </a:r>
            <a:r>
              <a:rPr lang="en-US" altLang="ja-JP" sz="2400" dirty="0">
                <a:latin typeface="Fujitsu Sans" panose="020B0404060202020204" pitchFamily="34" charset="0"/>
                <a:ea typeface="Meiryo UI" panose="020B0604030504040204" pitchFamily="50" charset="-128"/>
              </a:rPr>
              <a:t>he did not advocate integrating several times a day. </a:t>
            </a:r>
            <a:endParaRPr lang="en-US" altLang="ja-JP" sz="2400" dirty="0" smtClean="0">
              <a:latin typeface="Fujitsu Sans" panose="020B0404060202020204" pitchFamily="34" charset="0"/>
              <a:ea typeface="Meiryo UI" panose="020B0604030504040204" pitchFamily="50" charset="-128"/>
            </a:endParaRPr>
          </a:p>
          <a:p>
            <a:pPr lvl="0" algn="l"/>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Extreme </a:t>
            </a:r>
            <a:r>
              <a:rPr lang="en-US" altLang="ja-JP" sz="2400" dirty="0">
                <a:latin typeface="Fujitsu Sans" panose="020B0404060202020204" pitchFamily="34" charset="0"/>
                <a:ea typeface="Meiryo UI" panose="020B0604030504040204" pitchFamily="50" charset="-128"/>
              </a:rPr>
              <a:t>programming (XP) adopted the concept of CI </a:t>
            </a:r>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and </a:t>
            </a:r>
            <a:r>
              <a:rPr lang="en-US" altLang="ja-JP" sz="2400" dirty="0">
                <a:latin typeface="Fujitsu Sans" panose="020B0404060202020204" pitchFamily="34" charset="0"/>
                <a:ea typeface="Meiryo UI" panose="020B0604030504040204" pitchFamily="50" charset="-128"/>
              </a:rPr>
              <a:t>did advocate integrating more than once per </a:t>
            </a:r>
            <a:r>
              <a:rPr lang="en-US" altLang="ja-JP" sz="2400" dirty="0" smtClean="0">
                <a:latin typeface="Fujitsu Sans" panose="020B0404060202020204" pitchFamily="34" charset="0"/>
                <a:ea typeface="Meiryo UI" panose="020B0604030504040204" pitchFamily="50" charset="-128"/>
              </a:rPr>
              <a:t>day</a:t>
            </a:r>
          </a:p>
          <a:p>
            <a:pPr lvl="0" algn="l"/>
            <a:r>
              <a:rPr lang="en-US" altLang="ja-JP"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 perhaps as many as tens of times per day.</a:t>
            </a:r>
            <a:endParaRPr lang="ja-JP" altLang="en-US" sz="2400" dirty="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What is Continuous Integration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36</a:t>
            </a:fld>
            <a:endParaRPr lang="en-US" altLang="ja-JP" dirty="0"/>
          </a:p>
        </p:txBody>
      </p:sp>
      <p:sp>
        <p:nvSpPr>
          <p:cNvPr id="21" name="テキスト ボックス 20"/>
          <p:cNvSpPr txBox="1"/>
          <p:nvPr/>
        </p:nvSpPr>
        <p:spPr>
          <a:xfrm>
            <a:off x="357523" y="1166662"/>
            <a:ext cx="2781915" cy="584775"/>
          </a:xfrm>
          <a:prstGeom prst="rect">
            <a:avLst/>
          </a:prstGeom>
          <a:noFill/>
        </p:spPr>
        <p:txBody>
          <a:bodyPr wrap="none" rtlCol="0">
            <a:spAutoFit/>
          </a:bodyPr>
          <a:lstStyle/>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In Wikipedia...</a:t>
            </a:r>
            <a:endParaRPr kumimoji="1" lang="ja-JP" altLang="en-US" sz="3200" b="1"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 name="正方形/長方形 4"/>
          <p:cNvSpPr/>
          <p:nvPr/>
        </p:nvSpPr>
        <p:spPr bwMode="gray">
          <a:xfrm>
            <a:off x="1249189" y="2385455"/>
            <a:ext cx="7189218" cy="262179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1500" b="1" dirty="0" smtClean="0">
                <a:latin typeface="Fujitsu Sans" panose="020B0404060202020204" pitchFamily="34" charset="0"/>
                <a:ea typeface="Meiryo UI" panose="020B0604030504040204" pitchFamily="50" charset="-128"/>
              </a:rPr>
              <a:t>Too Long!!</a:t>
            </a:r>
            <a:endParaRPr kumimoji="1" lang="ja-JP" altLang="en-US" sz="115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666794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 is Continuous Integration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37</a:t>
            </a:fld>
            <a:endParaRPr lang="en-US" altLang="ja-JP" dirty="0"/>
          </a:p>
        </p:txBody>
      </p:sp>
      <p:sp>
        <p:nvSpPr>
          <p:cNvPr id="21" name="テキスト ボックス 20"/>
          <p:cNvSpPr txBox="1"/>
          <p:nvPr/>
        </p:nvSpPr>
        <p:spPr>
          <a:xfrm>
            <a:off x="357523" y="1166662"/>
            <a:ext cx="2222468" cy="584775"/>
          </a:xfrm>
          <a:prstGeom prst="rect">
            <a:avLst/>
          </a:prstGeom>
          <a:noFill/>
        </p:spPr>
        <p:txBody>
          <a:bodyPr wrap="none" rtlCol="0">
            <a:spAutoFit/>
          </a:bodyPr>
          <a:lstStyle/>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In 3 Lines...</a:t>
            </a:r>
            <a:endParaRPr kumimoji="1" lang="ja-JP" altLang="en-US" sz="3200" b="1"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角丸四角形 6"/>
          <p:cNvSpPr/>
          <p:nvPr/>
        </p:nvSpPr>
        <p:spPr bwMode="gray">
          <a:xfrm>
            <a:off x="357523" y="1751437"/>
            <a:ext cx="9379685" cy="3889829"/>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4400" b="1" dirty="0" smtClean="0">
                <a:solidFill>
                  <a:srgbClr val="FF0000"/>
                </a:solidFill>
                <a:latin typeface="Fujitsu Sans" panose="020B0404060202020204" pitchFamily="34" charset="0"/>
                <a:ea typeface="Meiryo UI" panose="020B0604030504040204" pitchFamily="50" charset="-128"/>
              </a:rPr>
              <a:t>Always</a:t>
            </a:r>
            <a:r>
              <a:rPr lang="en-US" altLang="ja-JP" sz="4400" b="1" dirty="0" smtClean="0">
                <a:latin typeface="Fujitsu Sans" panose="020B0404060202020204" pitchFamily="34" charset="0"/>
                <a:ea typeface="Meiryo UI" panose="020B0604030504040204" pitchFamily="50" charset="-128"/>
              </a:rPr>
              <a:t> (on every day, hour, commit)</a:t>
            </a:r>
          </a:p>
          <a:p>
            <a:pPr lvl="0" algn="l"/>
            <a:endParaRPr lang="en-US" altLang="ja-JP" sz="4400" b="1" dirty="0">
              <a:latin typeface="Fujitsu Sans" panose="020B0404060202020204" pitchFamily="34" charset="0"/>
              <a:ea typeface="Meiryo UI" panose="020B0604030504040204" pitchFamily="50" charset="-128"/>
            </a:endParaRPr>
          </a:p>
          <a:p>
            <a:pPr lvl="0" algn="l"/>
            <a:r>
              <a:rPr lang="en-US" altLang="ja-JP" sz="4400" b="1" dirty="0" smtClean="0">
                <a:latin typeface="Fujitsu Sans" panose="020B0404060202020204" pitchFamily="34" charset="0"/>
                <a:ea typeface="Meiryo UI" panose="020B0604030504040204" pitchFamily="50" charset="-128"/>
              </a:rPr>
              <a:t>Compile and Test </a:t>
            </a:r>
            <a:r>
              <a:rPr lang="en-US" altLang="ja-JP" sz="4400" b="1" dirty="0" smtClean="0">
                <a:solidFill>
                  <a:srgbClr val="FF0000"/>
                </a:solidFill>
                <a:latin typeface="Fujitsu Sans" panose="020B0404060202020204" pitchFamily="34" charset="0"/>
                <a:ea typeface="Meiryo UI" panose="020B0604030504040204" pitchFamily="50" charset="-128"/>
              </a:rPr>
              <a:t>Automatically</a:t>
            </a:r>
          </a:p>
          <a:p>
            <a:pPr lvl="0" algn="l"/>
            <a:endParaRPr lang="en-US" altLang="ja-JP" sz="4400" b="1" dirty="0">
              <a:latin typeface="Fujitsu Sans" panose="020B0404060202020204" pitchFamily="34" charset="0"/>
              <a:ea typeface="Meiryo UI" panose="020B0604030504040204" pitchFamily="50" charset="-128"/>
            </a:endParaRPr>
          </a:p>
          <a:p>
            <a:pPr lvl="0" algn="l"/>
            <a:r>
              <a:rPr lang="en-US" altLang="ja-JP" sz="4400" b="1" dirty="0" smtClean="0">
                <a:latin typeface="Fujitsu Sans" panose="020B0404060202020204" pitchFamily="34" charset="0"/>
                <a:ea typeface="Meiryo UI" panose="020B0604030504040204" pitchFamily="50" charset="-128"/>
              </a:rPr>
              <a:t>On </a:t>
            </a:r>
            <a:r>
              <a:rPr lang="en-US" altLang="ja-JP" sz="4400" b="1" dirty="0" smtClean="0">
                <a:solidFill>
                  <a:srgbClr val="FF0000"/>
                </a:solidFill>
                <a:latin typeface="Fujitsu Sans" panose="020B0404060202020204" pitchFamily="34" charset="0"/>
                <a:ea typeface="Meiryo UI" panose="020B0604030504040204" pitchFamily="50" charset="-128"/>
              </a:rPr>
              <a:t>Server</a:t>
            </a:r>
            <a:r>
              <a:rPr lang="en-US" altLang="ja-JP" sz="4400" b="1" dirty="0" smtClean="0">
                <a:latin typeface="Fujitsu Sans" panose="020B0404060202020204" pitchFamily="34" charset="0"/>
                <a:ea typeface="Meiryo UI" panose="020B0604030504040204" pitchFamily="50" charset="-128"/>
              </a:rPr>
              <a:t>!!</a:t>
            </a:r>
          </a:p>
        </p:txBody>
      </p:sp>
    </p:spTree>
    <p:extLst>
      <p:ext uri="{BB962C8B-B14F-4D97-AF65-F5344CB8AC3E}">
        <p14:creationId xmlns:p14="http://schemas.microsoft.com/office/powerpoint/2010/main" val="3679167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Purpose of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38</a:t>
            </a:fld>
            <a:endParaRPr lang="en-US" altLang="ja-JP" dirty="0"/>
          </a:p>
        </p:txBody>
      </p:sp>
      <p:sp>
        <p:nvSpPr>
          <p:cNvPr id="4" name="角丸四角形 3"/>
          <p:cNvSpPr/>
          <p:nvPr/>
        </p:nvSpPr>
        <p:spPr bwMode="gray">
          <a:xfrm>
            <a:off x="357524" y="859241"/>
            <a:ext cx="9221906" cy="1608188"/>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4400" b="1" dirty="0" smtClean="0">
                <a:latin typeface="Fujitsu Sans" panose="020B0404060202020204" pitchFamily="34" charset="0"/>
                <a:ea typeface="Meiryo UI" panose="020B0604030504040204" pitchFamily="50" charset="-128"/>
              </a:rPr>
              <a:t>Modify/Change Software </a:t>
            </a:r>
            <a:br>
              <a:rPr lang="en-US" altLang="ja-JP" sz="4400" b="1" dirty="0" smtClean="0">
                <a:latin typeface="Fujitsu Sans" panose="020B0404060202020204" pitchFamily="34" charset="0"/>
                <a:ea typeface="Meiryo UI" panose="020B0604030504040204" pitchFamily="50" charset="-128"/>
              </a:rPr>
            </a:br>
            <a:r>
              <a:rPr lang="en-US" altLang="ja-JP" sz="4400" b="1" dirty="0" smtClean="0">
                <a:latin typeface="Fujitsu Sans" panose="020B0404060202020204" pitchFamily="34" charset="0"/>
                <a:ea typeface="Meiryo UI" panose="020B0604030504040204" pitchFamily="50" charset="-128"/>
              </a:rPr>
              <a:t>without Lowering Quality</a:t>
            </a: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1127939" y="369368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Active Refactoring (reduce </a:t>
            </a:r>
            <a:r>
              <a:rPr lang="en-US" altLang="ja-JP" sz="3200" b="1" dirty="0"/>
              <a:t>Technical </a:t>
            </a:r>
            <a:r>
              <a:rPr lang="en-US" altLang="ja-JP" sz="3200" b="1" dirty="0" smtClean="0"/>
              <a:t>debts)</a:t>
            </a:r>
            <a:endParaRPr kumimoji="1" lang="ja-JP" altLang="en-US" sz="3200" b="1" kern="0" dirty="0">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904A1B75-ED39-455B-B23C-B7A0917C3507}"/>
              </a:ext>
            </a:extLst>
          </p:cNvPr>
          <p:cNvSpPr/>
          <p:nvPr/>
        </p:nvSpPr>
        <p:spPr bwMode="gray">
          <a:xfrm>
            <a:off x="257703" y="369368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1127939" y="474143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Preventing Degrade</a:t>
            </a:r>
            <a:endParaRPr kumimoji="1" lang="ja-JP" altLang="en-US" sz="3200" b="1"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xmlns="" id="{904A1B75-ED39-455B-B23C-B7A0917C3507}"/>
              </a:ext>
            </a:extLst>
          </p:cNvPr>
          <p:cNvSpPr/>
          <p:nvPr/>
        </p:nvSpPr>
        <p:spPr bwMode="gray">
          <a:xfrm>
            <a:off x="257703" y="474143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1127939" y="578918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Detecting/Solving code problem in early phase</a:t>
            </a:r>
            <a:endParaRPr kumimoji="1" lang="ja-JP" altLang="en-US" sz="3200" b="1" kern="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904A1B75-ED39-455B-B23C-B7A0917C3507}"/>
              </a:ext>
            </a:extLst>
          </p:cNvPr>
          <p:cNvSpPr/>
          <p:nvPr/>
        </p:nvSpPr>
        <p:spPr bwMode="gray">
          <a:xfrm>
            <a:off x="257703" y="578918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1" name="テキスト ボックス 10"/>
          <p:cNvSpPr txBox="1"/>
          <p:nvPr/>
        </p:nvSpPr>
        <p:spPr>
          <a:xfrm>
            <a:off x="170935" y="3019654"/>
            <a:ext cx="2347117" cy="584775"/>
          </a:xfrm>
          <a:prstGeom prst="rect">
            <a:avLst/>
          </a:prstGeom>
          <a:noFill/>
        </p:spPr>
        <p:txBody>
          <a:bodyPr wrap="none" rtlCol="0">
            <a:spAutoFit/>
          </a:bodyPr>
          <a:lstStyle/>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CI enables…</a:t>
            </a:r>
            <a:endParaRPr kumimoji="1" lang="ja-JP" altLang="en-US" sz="3200" b="1" dirty="0"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4606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Organization: Service Technology Unit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dirty="0"/>
              <a:t>PAGE    </a:t>
            </a:r>
            <a:fld id="{08DF107D-060D-43D3-997D-8A34C269D30F}" type="slidenum">
              <a:rPr lang="en-US" altLang="ja-JP" smtClean="0"/>
              <a:pPr/>
              <a:t>3</a:t>
            </a:fld>
            <a:endParaRPr lang="en-US" altLang="ja-JP" dirty="0"/>
          </a:p>
        </p:txBody>
      </p:sp>
      <p:sp>
        <p:nvSpPr>
          <p:cNvPr id="6" name="コンテンツ プレースホルダー 2"/>
          <p:cNvSpPr txBox="1">
            <a:spLocks/>
          </p:cNvSpPr>
          <p:nvPr/>
        </p:nvSpPr>
        <p:spPr bwMode="gray">
          <a:xfrm>
            <a:off x="409474" y="1245316"/>
            <a:ext cx="8964488" cy="4616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72568" marR="0" indent="-272568" algn="l" defTabSz="844083" rtl="0" eaLnBrk="1" fontAlgn="auto" latinLnBrk="0" hangingPunct="1">
              <a:lnSpc>
                <a:spcPct val="100000"/>
              </a:lnSpc>
              <a:spcBef>
                <a:spcPts val="0"/>
              </a:spcBef>
              <a:spcAft>
                <a:spcPts val="554"/>
              </a:spcAft>
              <a:buClr>
                <a:srgbClr val="C00000"/>
              </a:buClr>
              <a:buSzTx/>
              <a:buFont typeface="Wingdings 2" pitchFamily="18" charset="2"/>
              <a:buChar char="¾"/>
              <a:tabLst/>
              <a:defRPr kumimoji="1" sz="2215">
                <a:solidFill>
                  <a:schemeClr val="tx1"/>
                </a:solidFill>
                <a:latin typeface="Fujitsu Sans" panose="020B0404060202020204" pitchFamily="34" charset="0"/>
                <a:ea typeface="+mn-ea"/>
                <a:cs typeface="+mn-cs"/>
              </a:defRPr>
            </a:lvl1pPr>
            <a:lvl2pPr marL="659440" indent="-237398" algn="l" defTabSz="457200" rtl="0" fontAlgn="auto">
              <a:lnSpc>
                <a:spcPct val="100000"/>
              </a:lnSpc>
              <a:spcBef>
                <a:spcPts val="0"/>
              </a:spcBef>
              <a:spcAft>
                <a:spcPts val="554"/>
              </a:spcAft>
              <a:buClr>
                <a:schemeClr val="tx1">
                  <a:lumMod val="50000"/>
                  <a:lumOff val="50000"/>
                </a:schemeClr>
              </a:buClr>
              <a:buFont typeface="Wingdings 2" pitchFamily="18" charset="2"/>
              <a:buChar char="¾"/>
              <a:defRPr kumimoji="1" sz="1846">
                <a:solidFill>
                  <a:schemeClr val="tx1"/>
                </a:solidFill>
                <a:latin typeface="Adobe Hebrew" panose="02040503050201020203" pitchFamily="18" charset="-79"/>
                <a:ea typeface="+mn-ea"/>
                <a:cs typeface="Adobe Hebrew" panose="02040503050201020203" pitchFamily="18" charset="-79"/>
              </a:defRPr>
            </a:lvl2pPr>
            <a:lvl3pPr marL="940800"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a:solidFill>
                  <a:schemeClr val="tx1"/>
                </a:solidFill>
                <a:latin typeface="Adobe Hebrew" panose="02040503050201020203" pitchFamily="18" charset="-79"/>
                <a:ea typeface="+mn-ea"/>
                <a:cs typeface="Adobe Hebrew" panose="02040503050201020203" pitchFamily="18" charset="-79"/>
              </a:defRPr>
            </a:lvl3pPr>
            <a:lvl4pPr marL="1310087"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baseline="30000">
                <a:solidFill>
                  <a:schemeClr val="tx1"/>
                </a:solidFill>
                <a:latin typeface="Adobe Hebrew" panose="02040503050201020203" pitchFamily="18" charset="-79"/>
                <a:ea typeface="+mn-ea"/>
                <a:cs typeface="Adobe Hebrew" panose="02040503050201020203" pitchFamily="18" charset="-79"/>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charset="0"/>
                <a:ea typeface="Fujitsu Sans" charset="0"/>
                <a:cs typeface="Fujitsu Sans" charset="0"/>
              </a:rPr>
              <a:t>Create </a:t>
            </a:r>
            <a:r>
              <a:rPr kumimoji="1" lang="en-US" altLang="ja-JP" sz="2000" b="0" i="0" u="none" strike="noStrike" kern="0" cap="none" spc="0" normalizeH="0" baseline="0" noProof="0" dirty="0" smtClean="0">
                <a:ln>
                  <a:noFill/>
                </a:ln>
                <a:solidFill>
                  <a:srgbClr val="FF0000"/>
                </a:solidFill>
                <a:effectLst/>
                <a:uLnTx/>
                <a:uFillTx/>
                <a:latin typeface="Fujitsu Sans" charset="0"/>
                <a:ea typeface="Fujitsu Sans" charset="0"/>
                <a:cs typeface="Fujitsu Sans" charset="0"/>
              </a:rPr>
              <a:t>globally competitive system integration and management practice </a:t>
            </a:r>
            <a:r>
              <a:rPr kumimoji="1" lang="en-US" altLang="ja-JP" sz="2000" b="0" i="0" u="none" strike="noStrike" kern="0" cap="none" spc="0" normalizeH="0" baseline="0" noProof="0" dirty="0" smtClean="0">
                <a:ln>
                  <a:noFill/>
                </a:ln>
                <a:solidFill>
                  <a:srgbClr val="000000"/>
                </a:solidFill>
                <a:effectLst/>
                <a:uLnTx/>
                <a:uFillTx/>
                <a:latin typeface="Fujitsu Sans" charset="0"/>
                <a:ea typeface="Fujitsu Sans" charset="0"/>
                <a:cs typeface="Fujitsu Sans" charset="0"/>
              </a:rPr>
              <a:t>with latest technology and techniques that are used and developed by internet native companies on top of the Fujitsu SI practice developed in last 50 years.</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endPar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endParaRP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Such practice is shared and enhanced using latest digital technologies.</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endPar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endParaRP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Using it, Fujitsu can help customers compete against internet native competitors who are disruptor in their industry and is positioned as the IT partner for digital transformation.</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endPar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endParaRP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At the same time, members of </a:t>
            </a:r>
            <a:r>
              <a:rPr kumimoji="1" lang="en-US" altLang="ja-JP" sz="2000" b="0" i="0" u="none" strike="noStrike" kern="0" cap="none" spc="0" normalizeH="0" baseline="0" noProof="0" dirty="0" smtClean="0">
                <a:ln>
                  <a:noFill/>
                </a:ln>
                <a:solidFill>
                  <a:srgbClr val="FF0000"/>
                </a:solidFill>
                <a:effectLst/>
                <a:uLnTx/>
                <a:uFillTx/>
                <a:latin typeface="Fujitsu Sans" panose="020B0404060202020204" pitchFamily="34" charset="0"/>
                <a:ea typeface="ＭＳ Ｐゴシック"/>
                <a:cs typeface="Arial"/>
              </a:rPr>
              <a:t>STU becomes </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FF0000"/>
                </a:solidFill>
                <a:effectLst/>
                <a:uLnTx/>
                <a:uFillTx/>
                <a:latin typeface="Fujitsu Sans" panose="020B0404060202020204" pitchFamily="34" charset="0"/>
                <a:ea typeface="ＭＳ Ｐゴシック"/>
                <a:cs typeface="Arial"/>
              </a:rPr>
              <a:t>true professionals respected in the market </a:t>
            </a: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and </a:t>
            </a:r>
          </a:p>
          <a:p>
            <a:pPr marL="328221" marR="0" lvl="0" indent="0" algn="l" defTabSz="844083" rtl="0" eaLnBrk="1" fontAlgn="auto" latinLnBrk="0" hangingPunct="1">
              <a:lnSpc>
                <a:spcPct val="100000"/>
              </a:lnSpc>
              <a:spcBef>
                <a:spcPct val="0"/>
              </a:spcBef>
              <a:spcAft>
                <a:spcPts val="554"/>
              </a:spcAft>
              <a:buClr>
                <a:srgbClr val="C00000"/>
              </a:buClr>
              <a:buSzTx/>
              <a:buFont typeface="Wingdings 2" pitchFamily="18" charset="2"/>
              <a:buNone/>
              <a:tabLst/>
              <a:defRPr/>
            </a:pPr>
            <a:r>
              <a:rPr kumimoji="1" lang="en-US" altLang="ja-JP" sz="2000" b="0" i="0" u="none" strike="noStrike" kern="0" cap="none" spc="0" normalizeH="0" baseline="0" noProof="0" dirty="0" smtClean="0">
                <a:ln>
                  <a:noFill/>
                </a:ln>
                <a:solidFill>
                  <a:srgbClr val="000000"/>
                </a:solidFill>
                <a:effectLst/>
                <a:uLnTx/>
                <a:uFillTx/>
                <a:latin typeface="Fujitsu Sans" panose="020B0404060202020204" pitchFamily="34" charset="0"/>
                <a:ea typeface="ＭＳ Ｐゴシック"/>
                <a:cs typeface="Arial"/>
              </a:rPr>
              <a:t>Fujitsu becomes famous on its technical expertise.</a:t>
            </a:r>
            <a:endParaRPr kumimoji="1" lang="en-US" altLang="ja-JP" sz="2000" b="0" i="0" u="none" strike="noStrike" kern="0" cap="none" spc="0" normalizeH="0" baseline="0" noProof="0" dirty="0">
              <a:ln>
                <a:noFill/>
              </a:ln>
              <a:solidFill>
                <a:srgbClr val="000000"/>
              </a:solidFill>
              <a:effectLst/>
              <a:uLnTx/>
              <a:uFillTx/>
              <a:latin typeface="Fujitsu Sans" panose="020B0404060202020204" pitchFamily="34" charset="0"/>
              <a:ea typeface="ＭＳ Ｐゴシック"/>
              <a:cs typeface="Arial"/>
            </a:endParaRPr>
          </a:p>
        </p:txBody>
      </p:sp>
      <p:sp>
        <p:nvSpPr>
          <p:cNvPr id="4" name="テキスト ボックス 3"/>
          <p:cNvSpPr txBox="1"/>
          <p:nvPr/>
        </p:nvSpPr>
        <p:spPr>
          <a:xfrm>
            <a:off x="409474" y="643442"/>
            <a:ext cx="3248125" cy="523220"/>
          </a:xfrm>
          <a:prstGeom prst="rect">
            <a:avLst/>
          </a:prstGeom>
          <a:noFill/>
        </p:spPr>
        <p:txBody>
          <a:bodyPr wrap="squar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Mission Statement</a:t>
            </a:r>
            <a:endParaRPr kumimoji="1" lang="ja-JP" altLang="en-US" sz="2800" b="1"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 name="正方形/長方形 4"/>
          <p:cNvSpPr/>
          <p:nvPr/>
        </p:nvSpPr>
        <p:spPr bwMode="gray">
          <a:xfrm>
            <a:off x="552350" y="1892151"/>
            <a:ext cx="8678736" cy="371385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342900" indent="-342900" algn="l">
              <a:buFontTx/>
              <a:buChar char="-"/>
            </a:pPr>
            <a:r>
              <a:rPr kumimoji="1" lang="en-US" altLang="ja-JP" sz="4000" b="1" dirty="0" smtClean="0">
                <a:latin typeface="Fujitsu Sans" panose="020B0404060202020204" pitchFamily="34" charset="0"/>
                <a:ea typeface="Meiryo UI" panose="020B0604030504040204" pitchFamily="50" charset="-128"/>
              </a:rPr>
              <a:t>Gather practical knowledge across FJ</a:t>
            </a:r>
          </a:p>
          <a:p>
            <a:pPr marL="342900" indent="-342900" algn="l">
              <a:buFontTx/>
              <a:buChar char="-"/>
            </a:pPr>
            <a:r>
              <a:rPr lang="en-US" altLang="ja-JP" sz="4000" b="1" dirty="0" smtClean="0">
                <a:latin typeface="Fujitsu Sans" panose="020B0404060202020204" pitchFamily="34" charset="0"/>
                <a:ea typeface="Meiryo UI" panose="020B0604030504040204" pitchFamily="50" charset="-128"/>
              </a:rPr>
              <a:t>Organize those</a:t>
            </a:r>
          </a:p>
          <a:p>
            <a:pPr marL="342900" indent="-342900" algn="l">
              <a:buFontTx/>
              <a:buChar char="-"/>
            </a:pPr>
            <a:r>
              <a:rPr kumimoji="1" lang="en-US" altLang="ja-JP" sz="4000" b="1" dirty="0" smtClean="0">
                <a:latin typeface="Fujitsu Sans" panose="020B0404060202020204" pitchFamily="34" charset="0"/>
                <a:ea typeface="Meiryo UI" panose="020B0604030504040204" pitchFamily="50" charset="-128"/>
              </a:rPr>
              <a:t>Provide those toward FJ (</a:t>
            </a:r>
            <a:r>
              <a:rPr kumimoji="1" lang="en-US" altLang="ja-JP" sz="4000" b="1" dirty="0" smtClean="0">
                <a:solidFill>
                  <a:srgbClr val="FF0000"/>
                </a:solidFill>
                <a:latin typeface="Fujitsu Sans" panose="020B0404060202020204" pitchFamily="34" charset="0"/>
                <a:ea typeface="Meiryo UI" panose="020B0604030504040204" pitchFamily="50" charset="-128"/>
              </a:rPr>
              <a:t>Not force</a:t>
            </a:r>
            <a:r>
              <a:rPr kumimoji="1" lang="en-US" altLang="ja-JP" sz="4000" b="1" dirty="0" smtClean="0">
                <a:latin typeface="Fujitsu Sans" panose="020B0404060202020204" pitchFamily="34" charset="0"/>
                <a:ea typeface="Meiryo UI" panose="020B0604030504040204" pitchFamily="50" charset="-128"/>
              </a:rPr>
              <a:t>)</a:t>
            </a:r>
            <a:endParaRPr kumimoji="1" lang="ja-JP" altLang="en-US" sz="40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368434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Background of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39</a:t>
            </a:fld>
            <a:endParaRPr lang="en-US" altLang="ja-JP" dirty="0"/>
          </a:p>
        </p:txBody>
      </p:sp>
      <p:sp>
        <p:nvSpPr>
          <p:cNvPr id="6" name="Rectangle 27"/>
          <p:cNvSpPr>
            <a:spLocks noChangeArrowheads="1"/>
          </p:cNvSpPr>
          <p:nvPr/>
        </p:nvSpPr>
        <p:spPr bwMode="gray">
          <a:xfrm>
            <a:off x="347225" y="1033265"/>
            <a:ext cx="9071621" cy="2419350"/>
          </a:xfrm>
          <a:prstGeom prst="rect">
            <a:avLst/>
          </a:prstGeom>
          <a:solidFill>
            <a:schemeClr val="bg1">
              <a:lumMod val="95000"/>
            </a:schemeClr>
          </a:solidFill>
          <a:ln w="9525" algn="ctr">
            <a:solidFill>
              <a:srgbClr val="57564F"/>
            </a:solidFill>
            <a:miter lim="800000"/>
            <a:headEnd/>
            <a:tailEnd/>
          </a:ln>
          <a:effectLst/>
          <a:ex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400">
              <a:latin typeface="Fujitsu Sans" panose="020B0404060202020204" pitchFamily="34" charset="0"/>
            </a:endParaRPr>
          </a:p>
        </p:txBody>
      </p:sp>
      <p:sp>
        <p:nvSpPr>
          <p:cNvPr id="7" name="Rectangle 5"/>
          <p:cNvSpPr>
            <a:spLocks noChangeArrowheads="1"/>
          </p:cNvSpPr>
          <p:nvPr/>
        </p:nvSpPr>
        <p:spPr bwMode="gray">
          <a:xfrm>
            <a:off x="1427371" y="2663628"/>
            <a:ext cx="7127875" cy="457200"/>
          </a:xfrm>
          <a:prstGeom prst="rect">
            <a:avLst/>
          </a:prstGeom>
          <a:solidFill>
            <a:schemeClr val="accent2">
              <a:lumMod val="20000"/>
              <a:lumOff val="80000"/>
            </a:schemeClr>
          </a:solidFill>
          <a:ln w="9525" algn="ctr">
            <a:solidFill>
              <a:srgbClr val="E60000"/>
            </a:solidFill>
            <a:miter lim="800000"/>
            <a:headEnd/>
            <a:tailEnd/>
          </a:ln>
          <a:effectLst>
            <a:outerShdw dist="107763" dir="2700000" algn="ctr" rotWithShape="0">
              <a:schemeClr val="bg2">
                <a:alpha val="50000"/>
              </a:schemeClr>
            </a:outerShdw>
          </a:effec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2000">
              <a:latin typeface="Fujitsu Sans" panose="020B0404060202020204" pitchFamily="34" charset="0"/>
            </a:endParaRPr>
          </a:p>
        </p:txBody>
      </p:sp>
      <p:sp>
        <p:nvSpPr>
          <p:cNvPr id="8" name="AutoShape 6"/>
          <p:cNvSpPr>
            <a:spLocks noChangeArrowheads="1"/>
          </p:cNvSpPr>
          <p:nvPr/>
        </p:nvSpPr>
        <p:spPr bwMode="gray">
          <a:xfrm>
            <a:off x="1571834" y="2717603"/>
            <a:ext cx="766762"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Define Spec</a:t>
            </a:r>
          </a:p>
        </p:txBody>
      </p:sp>
      <p:sp>
        <p:nvSpPr>
          <p:cNvPr id="9" name="AutoShape 7"/>
          <p:cNvSpPr>
            <a:spLocks noChangeArrowheads="1"/>
          </p:cNvSpPr>
          <p:nvPr/>
        </p:nvSpPr>
        <p:spPr bwMode="gray">
          <a:xfrm>
            <a:off x="2483059" y="2717603"/>
            <a:ext cx="86360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UI</a:t>
            </a: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AutoShape 8"/>
          <p:cNvSpPr>
            <a:spLocks noChangeArrowheads="1"/>
          </p:cNvSpPr>
          <p:nvPr/>
        </p:nvSpPr>
        <p:spPr bwMode="gray">
          <a:xfrm>
            <a:off x="3491121" y="2717603"/>
            <a:ext cx="792163"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Program</a:t>
            </a:r>
          </a:p>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Design</a:t>
            </a: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Line 9"/>
          <p:cNvSpPr>
            <a:spLocks noChangeShapeType="1"/>
          </p:cNvSpPr>
          <p:nvPr/>
        </p:nvSpPr>
        <p:spPr bwMode="gray">
          <a:xfrm>
            <a:off x="2336164" y="2890640"/>
            <a:ext cx="154832" cy="1588"/>
          </a:xfrm>
          <a:prstGeom prst="line">
            <a:avLst/>
          </a:prstGeom>
          <a:noFill/>
          <a:ln w="9525">
            <a:solidFill>
              <a:srgbClr val="50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endParaRPr lang="ja-JP" altLang="en-US" sz="2000">
              <a:latin typeface="Fujitsu Sans" panose="020B0404060202020204" pitchFamily="34" charset="0"/>
            </a:endParaRPr>
          </a:p>
        </p:txBody>
      </p:sp>
      <p:sp>
        <p:nvSpPr>
          <p:cNvPr id="13" name="AutoShape 11"/>
          <p:cNvSpPr>
            <a:spLocks noChangeArrowheads="1"/>
          </p:cNvSpPr>
          <p:nvPr/>
        </p:nvSpPr>
        <p:spPr bwMode="gray">
          <a:xfrm>
            <a:off x="4426159" y="2717603"/>
            <a:ext cx="917575"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Coding</a:t>
            </a: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5" name="AutoShape 13"/>
          <p:cNvSpPr>
            <a:spLocks noChangeArrowheads="1"/>
          </p:cNvSpPr>
          <p:nvPr/>
        </p:nvSpPr>
        <p:spPr bwMode="gray">
          <a:xfrm>
            <a:off x="5548521" y="2717603"/>
            <a:ext cx="828675"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Unit</a:t>
            </a:r>
          </a:p>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Test</a:t>
            </a: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AutoShape 15"/>
          <p:cNvSpPr>
            <a:spLocks noChangeArrowheads="1"/>
          </p:cNvSpPr>
          <p:nvPr/>
        </p:nvSpPr>
        <p:spPr bwMode="gray">
          <a:xfrm>
            <a:off x="6508959" y="2717603"/>
            <a:ext cx="828675"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200" dirty="0" err="1" smtClean="0">
                <a:latin typeface="Fujitsu Sans" panose="020B0404060202020204" pitchFamily="34" charset="0"/>
                <a:ea typeface="Meiryo UI" panose="020B0604030504040204" pitchFamily="50" charset="-128"/>
                <a:cs typeface="Meiryo UI" panose="020B0604030504040204" pitchFamily="50" charset="-128"/>
              </a:rPr>
              <a:t>Integ</a:t>
            </a:r>
            <a:endParaRPr lang="en-US" altLang="ja-JP" sz="1200" dirty="0" smtClean="0">
              <a:latin typeface="Fujitsu Sans" panose="020B0404060202020204" pitchFamily="34" charset="0"/>
              <a:ea typeface="Meiryo UI" panose="020B0604030504040204" pitchFamily="50" charset="-128"/>
              <a:cs typeface="Meiryo UI" panose="020B0604030504040204" pitchFamily="50" charset="-128"/>
            </a:endParaRPr>
          </a:p>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Test</a:t>
            </a: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9" name="AutoShape 17"/>
          <p:cNvSpPr>
            <a:spLocks noChangeArrowheads="1"/>
          </p:cNvSpPr>
          <p:nvPr/>
        </p:nvSpPr>
        <p:spPr bwMode="gray">
          <a:xfrm>
            <a:off x="7559884" y="2717603"/>
            <a:ext cx="898525"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System</a:t>
            </a:r>
            <a:b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1200" dirty="0" smtClean="0">
                <a:latin typeface="Fujitsu Sans" panose="020B0404060202020204" pitchFamily="34" charset="0"/>
                <a:ea typeface="Meiryo UI" panose="020B0604030504040204" pitchFamily="50" charset="-128"/>
                <a:cs typeface="Meiryo UI" panose="020B0604030504040204" pitchFamily="50" charset="-128"/>
              </a:rPr>
              <a:t>Test</a:t>
            </a: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21" name="Line 19"/>
          <p:cNvSpPr>
            <a:spLocks noChangeShapeType="1"/>
          </p:cNvSpPr>
          <p:nvPr/>
        </p:nvSpPr>
        <p:spPr bwMode="gray">
          <a:xfrm flipV="1">
            <a:off x="1209884" y="3254178"/>
            <a:ext cx="7345362" cy="0"/>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2000">
              <a:latin typeface="Fujitsu Sans" panose="020B0404060202020204" pitchFamily="34" charset="0"/>
            </a:endParaRPr>
          </a:p>
        </p:txBody>
      </p:sp>
      <p:sp>
        <p:nvSpPr>
          <p:cNvPr id="22" name="Line 20"/>
          <p:cNvSpPr>
            <a:spLocks noChangeShapeType="1"/>
          </p:cNvSpPr>
          <p:nvPr/>
        </p:nvSpPr>
        <p:spPr bwMode="gray">
          <a:xfrm flipV="1">
            <a:off x="1138446" y="1142803"/>
            <a:ext cx="0" cy="2122487"/>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23" name="Text Box 21"/>
          <p:cNvSpPr txBox="1">
            <a:spLocks noChangeArrowheads="1"/>
          </p:cNvSpPr>
          <p:nvPr/>
        </p:nvSpPr>
        <p:spPr bwMode="gray">
          <a:xfrm>
            <a:off x="8689355" y="3114478"/>
            <a:ext cx="570798"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Time</a:t>
            </a:r>
            <a:endParaRPr lang="ja-JP" altLang="en-US" b="1" dirty="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24" name="Text Box 22"/>
          <p:cNvSpPr txBox="1">
            <a:spLocks noChangeArrowheads="1"/>
          </p:cNvSpPr>
          <p:nvPr/>
        </p:nvSpPr>
        <p:spPr bwMode="gray">
          <a:xfrm>
            <a:off x="370347" y="1896269"/>
            <a:ext cx="755335"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Quality</a:t>
            </a:r>
            <a:endParaRPr lang="ja-JP" altLang="en-US" b="1" dirty="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25" name="Line 23"/>
          <p:cNvSpPr>
            <a:spLocks noChangeShapeType="1"/>
          </p:cNvSpPr>
          <p:nvPr/>
        </p:nvSpPr>
        <p:spPr bwMode="gray">
          <a:xfrm flipV="1">
            <a:off x="1641684" y="1249165"/>
            <a:ext cx="6697662" cy="1333500"/>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26" name="Text Box 24"/>
          <p:cNvSpPr txBox="1">
            <a:spLocks noChangeArrowheads="1"/>
          </p:cNvSpPr>
          <p:nvPr/>
        </p:nvSpPr>
        <p:spPr bwMode="gray">
          <a:xfrm>
            <a:off x="8555246" y="1113523"/>
            <a:ext cx="790281"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400" b="1" dirty="0" smtClean="0">
                <a:solidFill>
                  <a:srgbClr val="4D4D4D"/>
                </a:solidFill>
                <a:latin typeface="Fujitsu Sans" panose="020B0404060202020204" pitchFamily="34" charset="0"/>
                <a:ea typeface="Meiryo UI" panose="020B0604030504040204" pitchFamily="50" charset="-128"/>
                <a:cs typeface="Meiryo UI" panose="020B0604030504040204" pitchFamily="50" charset="-128"/>
              </a:rPr>
              <a:t>Release</a:t>
            </a:r>
            <a:endParaRPr lang="ja-JP" altLang="en-US"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27" name="Rectangle 51"/>
          <p:cNvSpPr>
            <a:spLocks noChangeArrowheads="1"/>
          </p:cNvSpPr>
          <p:nvPr/>
        </p:nvSpPr>
        <p:spPr bwMode="gray">
          <a:xfrm>
            <a:off x="347225" y="4046340"/>
            <a:ext cx="9071621" cy="2492375"/>
          </a:xfrm>
          <a:prstGeom prst="rect">
            <a:avLst/>
          </a:prstGeom>
          <a:solidFill>
            <a:schemeClr val="bg1">
              <a:lumMod val="95000"/>
            </a:schemeClr>
          </a:solidFill>
          <a:ln w="9525" algn="ctr">
            <a:solidFill>
              <a:srgbClr val="57564F"/>
            </a:solidFill>
            <a:miter lim="800000"/>
            <a:headEnd/>
            <a:tailEnd/>
          </a:ln>
          <a:effectLst/>
          <a:ex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400">
              <a:latin typeface="Fujitsu Sans" panose="020B0404060202020204" pitchFamily="34" charset="0"/>
            </a:endParaRPr>
          </a:p>
        </p:txBody>
      </p:sp>
      <p:sp>
        <p:nvSpPr>
          <p:cNvPr id="29" name="Rectangle 53"/>
          <p:cNvSpPr>
            <a:spLocks noChangeArrowheads="1"/>
          </p:cNvSpPr>
          <p:nvPr/>
        </p:nvSpPr>
        <p:spPr bwMode="gray">
          <a:xfrm>
            <a:off x="1427371" y="5749728"/>
            <a:ext cx="1498657" cy="457200"/>
          </a:xfrm>
          <a:prstGeom prst="rect">
            <a:avLst/>
          </a:prstGeom>
          <a:solidFill>
            <a:schemeClr val="accent2">
              <a:lumMod val="20000"/>
              <a:lumOff val="80000"/>
            </a:schemeClr>
          </a:solidFill>
          <a:ln w="9525" algn="ctr">
            <a:solidFill>
              <a:srgbClr val="E60000"/>
            </a:solidFill>
            <a:miter lim="800000"/>
            <a:headEnd/>
            <a:tailEnd/>
          </a:ln>
          <a:effectLst>
            <a:outerShdw dist="107763" dir="2700000" algn="ctr" rotWithShape="0">
              <a:schemeClr val="bg2">
                <a:alpha val="50000"/>
              </a:schemeClr>
            </a:outerShdw>
          </a:effec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400">
              <a:latin typeface="Fujitsu Sans" panose="020B0404060202020204" pitchFamily="34" charset="0"/>
            </a:endParaRPr>
          </a:p>
        </p:txBody>
      </p:sp>
      <p:sp>
        <p:nvSpPr>
          <p:cNvPr id="30" name="AutoShape 54"/>
          <p:cNvSpPr>
            <a:spLocks noChangeArrowheads="1"/>
          </p:cNvSpPr>
          <p:nvPr/>
        </p:nvSpPr>
        <p:spPr bwMode="gray">
          <a:xfrm>
            <a:off x="1499761"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Line 67"/>
          <p:cNvSpPr>
            <a:spLocks noChangeShapeType="1"/>
          </p:cNvSpPr>
          <p:nvPr/>
        </p:nvSpPr>
        <p:spPr bwMode="gray">
          <a:xfrm>
            <a:off x="1211471" y="6351390"/>
            <a:ext cx="7415213" cy="0"/>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32" name="Line 68"/>
          <p:cNvSpPr>
            <a:spLocks noChangeShapeType="1"/>
          </p:cNvSpPr>
          <p:nvPr/>
        </p:nvSpPr>
        <p:spPr bwMode="gray">
          <a:xfrm flipV="1">
            <a:off x="1138446" y="4228903"/>
            <a:ext cx="0" cy="2122487"/>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33" name="Text Box 69"/>
          <p:cNvSpPr txBox="1">
            <a:spLocks noChangeArrowheads="1"/>
          </p:cNvSpPr>
          <p:nvPr/>
        </p:nvSpPr>
        <p:spPr bwMode="gray">
          <a:xfrm>
            <a:off x="8689355" y="6200578"/>
            <a:ext cx="570798"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Time</a:t>
            </a:r>
            <a:endParaRPr lang="ja-JP" altLang="en-US" b="1" dirty="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Text Box 72"/>
          <p:cNvSpPr txBox="1">
            <a:spLocks noChangeArrowheads="1"/>
          </p:cNvSpPr>
          <p:nvPr/>
        </p:nvSpPr>
        <p:spPr bwMode="gray">
          <a:xfrm>
            <a:off x="2740162" y="4226213"/>
            <a:ext cx="790281"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400" b="1" dirty="0" smtClean="0">
                <a:solidFill>
                  <a:srgbClr val="4D4D4D"/>
                </a:solidFill>
                <a:latin typeface="Fujitsu Sans" panose="020B0404060202020204" pitchFamily="34" charset="0"/>
                <a:ea typeface="Meiryo UI" panose="020B0604030504040204" pitchFamily="50" charset="-128"/>
                <a:cs typeface="Meiryo UI" panose="020B0604030504040204" pitchFamily="50" charset="-128"/>
              </a:rPr>
              <a:t>Release</a:t>
            </a:r>
            <a:endParaRPr lang="ja-JP" altLang="en-US"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endParaRPr>
          </a:p>
        </p:txBody>
      </p:sp>
      <p:grpSp>
        <p:nvGrpSpPr>
          <p:cNvPr id="59" name="グループ化 58"/>
          <p:cNvGrpSpPr/>
          <p:nvPr/>
        </p:nvGrpSpPr>
        <p:grpSpPr>
          <a:xfrm>
            <a:off x="1641684" y="4352729"/>
            <a:ext cx="5257800" cy="1316036"/>
            <a:chOff x="1641684" y="4335265"/>
            <a:chExt cx="5257800" cy="1333500"/>
          </a:xfrm>
        </p:grpSpPr>
        <p:sp>
          <p:nvSpPr>
            <p:cNvPr id="35" name="Line 71"/>
            <p:cNvSpPr>
              <a:spLocks noChangeShapeType="1"/>
            </p:cNvSpPr>
            <p:nvPr/>
          </p:nvSpPr>
          <p:spPr bwMode="gray">
            <a:xfrm flipV="1">
              <a:off x="1641684" y="4335265"/>
              <a:ext cx="720725" cy="1333500"/>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38" name="Line 86"/>
            <p:cNvSpPr>
              <a:spLocks noChangeShapeType="1"/>
            </p:cNvSpPr>
            <p:nvPr/>
          </p:nvSpPr>
          <p:spPr bwMode="gray">
            <a:xfrm flipV="1">
              <a:off x="3154571" y="4335265"/>
              <a:ext cx="720725" cy="1333500"/>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40" name="Line 89"/>
            <p:cNvSpPr>
              <a:spLocks noChangeShapeType="1"/>
            </p:cNvSpPr>
            <p:nvPr/>
          </p:nvSpPr>
          <p:spPr bwMode="gray">
            <a:xfrm flipV="1">
              <a:off x="4665871" y="4335265"/>
              <a:ext cx="720725" cy="1333500"/>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42" name="Line 92"/>
            <p:cNvSpPr>
              <a:spLocks noChangeShapeType="1"/>
            </p:cNvSpPr>
            <p:nvPr/>
          </p:nvSpPr>
          <p:spPr bwMode="gray">
            <a:xfrm flipV="1">
              <a:off x="6178759" y="4335265"/>
              <a:ext cx="720725" cy="1333500"/>
            </a:xfrm>
            <a:prstGeom prst="line">
              <a:avLst/>
            </a:prstGeom>
            <a:noFill/>
            <a:ln w="76200">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grpSp>
      <p:pic>
        <p:nvPicPr>
          <p:cNvPr id="43" name="Picture 47" descr="MC9004347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262644" y="1080890"/>
            <a:ext cx="350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8" descr="MC9004347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90996" y="4184938"/>
            <a:ext cx="350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72"/>
          <p:cNvSpPr txBox="1">
            <a:spLocks noChangeArrowheads="1"/>
          </p:cNvSpPr>
          <p:nvPr/>
        </p:nvSpPr>
        <p:spPr bwMode="gray">
          <a:xfrm>
            <a:off x="4253049" y="4226213"/>
            <a:ext cx="790281"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rPr>
              <a:t>Release</a:t>
            </a:r>
            <a:endParaRPr lang="ja-JP" altLang="en-US"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endParaRPr>
          </a:p>
        </p:txBody>
      </p:sp>
      <p:pic>
        <p:nvPicPr>
          <p:cNvPr id="46" name="Picture 50" descr="MC9004347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003884" y="4184938"/>
            <a:ext cx="3508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 Box 72"/>
          <p:cNvSpPr txBox="1">
            <a:spLocks noChangeArrowheads="1"/>
          </p:cNvSpPr>
          <p:nvPr/>
        </p:nvSpPr>
        <p:spPr bwMode="gray">
          <a:xfrm>
            <a:off x="5764349" y="4226213"/>
            <a:ext cx="790281"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rPr>
              <a:t>Release</a:t>
            </a:r>
            <a:endParaRPr lang="ja-JP" altLang="en-US"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endParaRPr>
          </a:p>
        </p:txBody>
      </p:sp>
      <p:pic>
        <p:nvPicPr>
          <p:cNvPr id="48" name="Picture 52" descr="MC9004347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515184" y="4184938"/>
            <a:ext cx="3508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72"/>
          <p:cNvSpPr txBox="1">
            <a:spLocks noChangeArrowheads="1"/>
          </p:cNvSpPr>
          <p:nvPr/>
        </p:nvSpPr>
        <p:spPr bwMode="gray">
          <a:xfrm>
            <a:off x="7277236" y="4226213"/>
            <a:ext cx="790281"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lang="en-US" altLang="ja-JP"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rPr>
              <a:t>Release</a:t>
            </a:r>
            <a:endParaRPr lang="ja-JP" altLang="en-US" sz="1400" b="1" dirty="0">
              <a:solidFill>
                <a:srgbClr val="4D4D4D"/>
              </a:solidFill>
              <a:latin typeface="Fujitsu Sans" panose="020B0404060202020204" pitchFamily="34" charset="0"/>
              <a:ea typeface="Meiryo UI" panose="020B0604030504040204" pitchFamily="50" charset="-128"/>
              <a:cs typeface="Meiryo UI" panose="020B0604030504040204" pitchFamily="50" charset="-128"/>
            </a:endParaRPr>
          </a:p>
        </p:txBody>
      </p:sp>
      <p:pic>
        <p:nvPicPr>
          <p:cNvPr id="50" name="Picture 54" descr="MC9004347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28071" y="4184938"/>
            <a:ext cx="350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22"/>
          <p:cNvSpPr txBox="1">
            <a:spLocks noChangeArrowheads="1"/>
          </p:cNvSpPr>
          <p:nvPr/>
        </p:nvSpPr>
        <p:spPr bwMode="gray">
          <a:xfrm>
            <a:off x="370347" y="5290146"/>
            <a:ext cx="755335" cy="30777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Quality</a:t>
            </a:r>
            <a:endParaRPr lang="ja-JP" altLang="en-US" b="1" dirty="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52" name="Line 9"/>
          <p:cNvSpPr>
            <a:spLocks noChangeShapeType="1"/>
          </p:cNvSpPr>
          <p:nvPr/>
        </p:nvSpPr>
        <p:spPr bwMode="gray">
          <a:xfrm>
            <a:off x="3334702" y="2890640"/>
            <a:ext cx="154832" cy="1588"/>
          </a:xfrm>
          <a:prstGeom prst="line">
            <a:avLst/>
          </a:prstGeom>
          <a:noFill/>
          <a:ln w="9525">
            <a:solidFill>
              <a:srgbClr val="50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endParaRPr lang="ja-JP" altLang="en-US" sz="2000">
              <a:latin typeface="Fujitsu Sans" panose="020B0404060202020204" pitchFamily="34" charset="0"/>
            </a:endParaRPr>
          </a:p>
        </p:txBody>
      </p:sp>
      <p:sp>
        <p:nvSpPr>
          <p:cNvPr id="53" name="Line 9"/>
          <p:cNvSpPr>
            <a:spLocks noChangeShapeType="1"/>
          </p:cNvSpPr>
          <p:nvPr/>
        </p:nvSpPr>
        <p:spPr bwMode="gray">
          <a:xfrm>
            <a:off x="4270012" y="2890640"/>
            <a:ext cx="154832" cy="1588"/>
          </a:xfrm>
          <a:prstGeom prst="line">
            <a:avLst/>
          </a:prstGeom>
          <a:noFill/>
          <a:ln w="9525">
            <a:solidFill>
              <a:srgbClr val="50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endParaRPr lang="ja-JP" altLang="en-US" sz="2000">
              <a:latin typeface="Fujitsu Sans" panose="020B0404060202020204" pitchFamily="34" charset="0"/>
            </a:endParaRPr>
          </a:p>
        </p:txBody>
      </p:sp>
      <p:sp>
        <p:nvSpPr>
          <p:cNvPr id="54" name="Line 9"/>
          <p:cNvSpPr>
            <a:spLocks noChangeShapeType="1"/>
          </p:cNvSpPr>
          <p:nvPr/>
        </p:nvSpPr>
        <p:spPr bwMode="gray">
          <a:xfrm>
            <a:off x="5359979" y="2890640"/>
            <a:ext cx="199419" cy="0"/>
          </a:xfrm>
          <a:prstGeom prst="line">
            <a:avLst/>
          </a:prstGeom>
          <a:noFill/>
          <a:ln w="9525">
            <a:solidFill>
              <a:srgbClr val="50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endParaRPr lang="ja-JP" altLang="en-US" sz="2000">
              <a:latin typeface="Fujitsu Sans" panose="020B0404060202020204" pitchFamily="34" charset="0"/>
            </a:endParaRPr>
          </a:p>
        </p:txBody>
      </p:sp>
      <p:sp>
        <p:nvSpPr>
          <p:cNvPr id="55" name="Line 9"/>
          <p:cNvSpPr>
            <a:spLocks noChangeShapeType="1"/>
          </p:cNvSpPr>
          <p:nvPr/>
        </p:nvSpPr>
        <p:spPr bwMode="gray">
          <a:xfrm>
            <a:off x="6377196" y="2890640"/>
            <a:ext cx="131763" cy="0"/>
          </a:xfrm>
          <a:prstGeom prst="line">
            <a:avLst/>
          </a:prstGeom>
          <a:noFill/>
          <a:ln w="9525">
            <a:solidFill>
              <a:srgbClr val="50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endParaRPr lang="ja-JP" altLang="en-US" sz="2000">
              <a:latin typeface="Fujitsu Sans" panose="020B0404060202020204" pitchFamily="34" charset="0"/>
            </a:endParaRPr>
          </a:p>
        </p:txBody>
      </p:sp>
      <p:sp>
        <p:nvSpPr>
          <p:cNvPr id="56" name="Line 9"/>
          <p:cNvSpPr>
            <a:spLocks noChangeShapeType="1"/>
          </p:cNvSpPr>
          <p:nvPr/>
        </p:nvSpPr>
        <p:spPr bwMode="gray">
          <a:xfrm>
            <a:off x="7337634" y="2890640"/>
            <a:ext cx="222250" cy="0"/>
          </a:xfrm>
          <a:prstGeom prst="line">
            <a:avLst/>
          </a:prstGeom>
          <a:noFill/>
          <a:ln w="9525">
            <a:solidFill>
              <a:srgbClr val="50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endParaRPr lang="ja-JP" altLang="en-US" sz="2000">
              <a:latin typeface="Fujitsu Sans" panose="020B0404060202020204" pitchFamily="34" charset="0"/>
            </a:endParaRPr>
          </a:p>
        </p:txBody>
      </p:sp>
      <p:sp>
        <p:nvSpPr>
          <p:cNvPr id="57" name="Text Box 52"/>
          <p:cNvSpPr txBox="1">
            <a:spLocks noChangeArrowheads="1"/>
          </p:cNvSpPr>
          <p:nvPr/>
        </p:nvSpPr>
        <p:spPr bwMode="gray">
          <a:xfrm>
            <a:off x="245769" y="631040"/>
            <a:ext cx="7076168"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In Waterfall, it is possible to increase quality gradually</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58" name="Text Box 52"/>
          <p:cNvSpPr txBox="1">
            <a:spLocks noChangeArrowheads="1"/>
          </p:cNvSpPr>
          <p:nvPr/>
        </p:nvSpPr>
        <p:spPr bwMode="gray">
          <a:xfrm>
            <a:off x="245769" y="3620086"/>
            <a:ext cx="9491766"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In Agile, it is needed to ”Ramp-up Quality fast” and “Modify w/o Degrade”</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0" name="AutoShape 54"/>
          <p:cNvSpPr>
            <a:spLocks noChangeArrowheads="1"/>
          </p:cNvSpPr>
          <p:nvPr/>
        </p:nvSpPr>
        <p:spPr bwMode="gray">
          <a:xfrm>
            <a:off x="1874297"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1" name="AutoShape 54"/>
          <p:cNvSpPr>
            <a:spLocks noChangeArrowheads="1"/>
          </p:cNvSpPr>
          <p:nvPr/>
        </p:nvSpPr>
        <p:spPr bwMode="gray">
          <a:xfrm>
            <a:off x="2248833"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2" name="AutoShape 54"/>
          <p:cNvSpPr>
            <a:spLocks noChangeArrowheads="1"/>
          </p:cNvSpPr>
          <p:nvPr/>
        </p:nvSpPr>
        <p:spPr bwMode="gray">
          <a:xfrm>
            <a:off x="2623369"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3" name="Rectangle 53"/>
          <p:cNvSpPr>
            <a:spLocks noChangeArrowheads="1"/>
          </p:cNvSpPr>
          <p:nvPr/>
        </p:nvSpPr>
        <p:spPr bwMode="gray">
          <a:xfrm>
            <a:off x="3110839" y="5749728"/>
            <a:ext cx="1498657" cy="457200"/>
          </a:xfrm>
          <a:prstGeom prst="rect">
            <a:avLst/>
          </a:prstGeom>
          <a:solidFill>
            <a:schemeClr val="accent2">
              <a:lumMod val="20000"/>
              <a:lumOff val="80000"/>
            </a:schemeClr>
          </a:solidFill>
          <a:ln w="9525" algn="ctr">
            <a:solidFill>
              <a:srgbClr val="E60000"/>
            </a:solidFill>
            <a:miter lim="800000"/>
            <a:headEnd/>
            <a:tailEnd/>
          </a:ln>
          <a:effectLst>
            <a:outerShdw dist="107763" dir="2700000" algn="ctr" rotWithShape="0">
              <a:schemeClr val="bg2">
                <a:alpha val="50000"/>
              </a:schemeClr>
            </a:outerShdw>
          </a:effec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400">
              <a:latin typeface="Fujitsu Sans" panose="020B0404060202020204" pitchFamily="34" charset="0"/>
            </a:endParaRPr>
          </a:p>
        </p:txBody>
      </p:sp>
      <p:sp>
        <p:nvSpPr>
          <p:cNvPr id="64" name="AutoShape 54"/>
          <p:cNvSpPr>
            <a:spLocks noChangeArrowheads="1"/>
          </p:cNvSpPr>
          <p:nvPr/>
        </p:nvSpPr>
        <p:spPr bwMode="gray">
          <a:xfrm>
            <a:off x="3183229"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5" name="AutoShape 54"/>
          <p:cNvSpPr>
            <a:spLocks noChangeArrowheads="1"/>
          </p:cNvSpPr>
          <p:nvPr/>
        </p:nvSpPr>
        <p:spPr bwMode="gray">
          <a:xfrm>
            <a:off x="3557765"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6" name="AutoShape 54"/>
          <p:cNvSpPr>
            <a:spLocks noChangeArrowheads="1"/>
          </p:cNvSpPr>
          <p:nvPr/>
        </p:nvSpPr>
        <p:spPr bwMode="gray">
          <a:xfrm>
            <a:off x="3932301"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7" name="AutoShape 54"/>
          <p:cNvSpPr>
            <a:spLocks noChangeArrowheads="1"/>
          </p:cNvSpPr>
          <p:nvPr/>
        </p:nvSpPr>
        <p:spPr bwMode="gray">
          <a:xfrm>
            <a:off x="4306837"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8" name="Rectangle 53"/>
          <p:cNvSpPr>
            <a:spLocks noChangeArrowheads="1"/>
          </p:cNvSpPr>
          <p:nvPr/>
        </p:nvSpPr>
        <p:spPr bwMode="gray">
          <a:xfrm>
            <a:off x="4774203" y="5749728"/>
            <a:ext cx="1498657" cy="457200"/>
          </a:xfrm>
          <a:prstGeom prst="rect">
            <a:avLst/>
          </a:prstGeom>
          <a:solidFill>
            <a:schemeClr val="accent2">
              <a:lumMod val="20000"/>
              <a:lumOff val="80000"/>
            </a:schemeClr>
          </a:solidFill>
          <a:ln w="9525" algn="ctr">
            <a:solidFill>
              <a:srgbClr val="E60000"/>
            </a:solidFill>
            <a:miter lim="800000"/>
            <a:headEnd/>
            <a:tailEnd/>
          </a:ln>
          <a:effectLst>
            <a:outerShdw dist="107763" dir="2700000" algn="ctr" rotWithShape="0">
              <a:schemeClr val="bg2">
                <a:alpha val="50000"/>
              </a:schemeClr>
            </a:outerShdw>
          </a:effec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400">
              <a:latin typeface="Fujitsu Sans" panose="020B0404060202020204" pitchFamily="34" charset="0"/>
            </a:endParaRPr>
          </a:p>
        </p:txBody>
      </p:sp>
      <p:sp>
        <p:nvSpPr>
          <p:cNvPr id="69" name="AutoShape 54"/>
          <p:cNvSpPr>
            <a:spLocks noChangeArrowheads="1"/>
          </p:cNvSpPr>
          <p:nvPr/>
        </p:nvSpPr>
        <p:spPr bwMode="gray">
          <a:xfrm>
            <a:off x="4846593"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0" name="AutoShape 54"/>
          <p:cNvSpPr>
            <a:spLocks noChangeArrowheads="1"/>
          </p:cNvSpPr>
          <p:nvPr/>
        </p:nvSpPr>
        <p:spPr bwMode="gray">
          <a:xfrm>
            <a:off x="5221129"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1" name="AutoShape 54"/>
          <p:cNvSpPr>
            <a:spLocks noChangeArrowheads="1"/>
          </p:cNvSpPr>
          <p:nvPr/>
        </p:nvSpPr>
        <p:spPr bwMode="gray">
          <a:xfrm>
            <a:off x="5595665"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2" name="AutoShape 54"/>
          <p:cNvSpPr>
            <a:spLocks noChangeArrowheads="1"/>
          </p:cNvSpPr>
          <p:nvPr/>
        </p:nvSpPr>
        <p:spPr bwMode="gray">
          <a:xfrm>
            <a:off x="5970201"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3" name="Rectangle 53"/>
          <p:cNvSpPr>
            <a:spLocks noChangeArrowheads="1"/>
          </p:cNvSpPr>
          <p:nvPr/>
        </p:nvSpPr>
        <p:spPr bwMode="gray">
          <a:xfrm>
            <a:off x="6493212" y="5749728"/>
            <a:ext cx="1498657" cy="457200"/>
          </a:xfrm>
          <a:prstGeom prst="rect">
            <a:avLst/>
          </a:prstGeom>
          <a:solidFill>
            <a:schemeClr val="accent2">
              <a:lumMod val="20000"/>
              <a:lumOff val="80000"/>
            </a:schemeClr>
          </a:solidFill>
          <a:ln w="9525" algn="ctr">
            <a:solidFill>
              <a:srgbClr val="E60000"/>
            </a:solidFill>
            <a:miter lim="800000"/>
            <a:headEnd/>
            <a:tailEnd/>
          </a:ln>
          <a:effectLst>
            <a:outerShdw dist="107763" dir="2700000" algn="ctr" rotWithShape="0">
              <a:schemeClr val="bg2">
                <a:alpha val="50000"/>
              </a:schemeClr>
            </a:outerShdw>
          </a:effec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400">
              <a:latin typeface="Fujitsu Sans" panose="020B0404060202020204" pitchFamily="34" charset="0"/>
            </a:endParaRPr>
          </a:p>
        </p:txBody>
      </p:sp>
      <p:sp>
        <p:nvSpPr>
          <p:cNvPr id="74" name="AutoShape 54"/>
          <p:cNvSpPr>
            <a:spLocks noChangeArrowheads="1"/>
          </p:cNvSpPr>
          <p:nvPr/>
        </p:nvSpPr>
        <p:spPr bwMode="gray">
          <a:xfrm>
            <a:off x="6565602"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5" name="AutoShape 54"/>
          <p:cNvSpPr>
            <a:spLocks noChangeArrowheads="1"/>
          </p:cNvSpPr>
          <p:nvPr/>
        </p:nvSpPr>
        <p:spPr bwMode="gray">
          <a:xfrm>
            <a:off x="6940138"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6" name="AutoShape 54"/>
          <p:cNvSpPr>
            <a:spLocks noChangeArrowheads="1"/>
          </p:cNvSpPr>
          <p:nvPr/>
        </p:nvSpPr>
        <p:spPr bwMode="gray">
          <a:xfrm>
            <a:off x="7314674"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7" name="AutoShape 54"/>
          <p:cNvSpPr>
            <a:spLocks noChangeArrowheads="1"/>
          </p:cNvSpPr>
          <p:nvPr/>
        </p:nvSpPr>
        <p:spPr bwMode="gray">
          <a:xfrm>
            <a:off x="7689210" y="5803703"/>
            <a:ext cx="245210" cy="331787"/>
          </a:xfrm>
          <a:prstGeom prst="roundRect">
            <a:avLst>
              <a:gd name="adj" fmla="val 16667"/>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71884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Effect of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40</a:t>
            </a:fld>
            <a:endParaRPr lang="en-US" altLang="ja-JP" dirty="0"/>
          </a:p>
        </p:txBody>
      </p:sp>
      <p:sp>
        <p:nvSpPr>
          <p:cNvPr id="4" name="正方形/長方形 3">
            <a:extLst>
              <a:ext uri="{FF2B5EF4-FFF2-40B4-BE49-F238E27FC236}">
                <a16:creationId xmlns:a16="http://schemas.microsoft.com/office/drawing/2014/main" xmlns="" id="{0F9C65CE-ACFE-49F0-8186-09321560DBDE}"/>
              </a:ext>
            </a:extLst>
          </p:cNvPr>
          <p:cNvSpPr/>
          <p:nvPr/>
        </p:nvSpPr>
        <p:spPr bwMode="gray">
          <a:xfrm>
            <a:off x="1454508" y="179583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Ramp-up quality Fast</a:t>
            </a:r>
            <a:endParaRPr kumimoji="1" lang="ja-JP" altLang="en-US" sz="3200" b="1" kern="0" dirty="0">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584272" y="179583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1454508" y="284358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Prevent breaking released software</a:t>
            </a:r>
            <a:endParaRPr kumimoji="1" lang="ja-JP" altLang="en-US" sz="3200" b="1" kern="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904A1B75-ED39-455B-B23C-B7A0917C3507}"/>
              </a:ext>
            </a:extLst>
          </p:cNvPr>
          <p:cNvSpPr/>
          <p:nvPr/>
        </p:nvSpPr>
        <p:spPr bwMode="gray">
          <a:xfrm>
            <a:off x="584272" y="284358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844403"/>
            <a:ext cx="8222438" cy="764274"/>
          </a:xfrm>
          <a:prstGeom prst="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4400" b="1" dirty="0" smtClean="0">
                <a:latin typeface="Fujitsu Sans" panose="020B0404060202020204" pitchFamily="34" charset="0"/>
                <a:ea typeface="Meiryo UI" panose="020B0604030504040204" pitchFamily="50" charset="-128"/>
              </a:rPr>
              <a:t>Agile Case</a:t>
            </a:r>
            <a:endParaRPr kumimoji="1" lang="ja-JP" altLang="en-US" sz="4400" b="1" dirty="0" smtClean="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70935" y="3959376"/>
            <a:ext cx="8222438" cy="764274"/>
          </a:xfrm>
          <a:prstGeom prst="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4400" b="1" dirty="0" smtClean="0">
                <a:latin typeface="Fujitsu Sans" panose="020B0404060202020204" pitchFamily="34" charset="0"/>
                <a:ea typeface="Meiryo UI" panose="020B0604030504040204" pitchFamily="50" charset="-128"/>
              </a:rPr>
              <a:t>Waterfall Case</a:t>
            </a:r>
            <a:endParaRPr kumimoji="1" lang="ja-JP" altLang="en-US" sz="4400" b="1" dirty="0" smtClean="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0F9C65CE-ACFE-49F0-8186-09321560DBDE}"/>
              </a:ext>
            </a:extLst>
          </p:cNvPr>
          <p:cNvSpPr/>
          <p:nvPr/>
        </p:nvSpPr>
        <p:spPr bwMode="gray">
          <a:xfrm>
            <a:off x="1454508" y="479168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Detect/solve problems on code in early phase</a:t>
            </a:r>
            <a:endParaRPr kumimoji="1" lang="ja-JP" altLang="en-US" sz="3200" b="1"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584272" y="479168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1454508" y="583943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Prevent breaking released software</a:t>
            </a:r>
            <a:endParaRPr lang="ja-JP" altLang="en-US" sz="3200" b="1"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904A1B75-ED39-455B-B23C-B7A0917C3507}"/>
              </a:ext>
            </a:extLst>
          </p:cNvPr>
          <p:cNvSpPr/>
          <p:nvPr/>
        </p:nvSpPr>
        <p:spPr bwMode="gray">
          <a:xfrm>
            <a:off x="584272" y="583943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24400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3817723" y="3902383"/>
            <a:ext cx="5810301" cy="2691519"/>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3817723" y="832219"/>
            <a:ext cx="5810301" cy="2702876"/>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How it works? </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41</a:t>
            </a:fld>
            <a:endParaRPr lang="en-US" altLang="ja-JP" dirty="0"/>
          </a:p>
        </p:txBody>
      </p:sp>
      <p:sp>
        <p:nvSpPr>
          <p:cNvPr id="4" name="正方形/長方形 3">
            <a:extLst>
              <a:ext uri="{FF2B5EF4-FFF2-40B4-BE49-F238E27FC236}">
                <a16:creationId xmlns:a16="http://schemas.microsoft.com/office/drawing/2014/main" xmlns="" id="{0F9C65CE-ACFE-49F0-8186-09321560DBDE}"/>
              </a:ext>
            </a:extLst>
          </p:cNvPr>
          <p:cNvSpPr/>
          <p:nvPr/>
        </p:nvSpPr>
        <p:spPr bwMode="gray">
          <a:xfrm>
            <a:off x="4128214" y="2923314"/>
            <a:ext cx="519980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CI Pipeline Controller</a:t>
            </a:r>
            <a:endParaRPr kumimoji="1" lang="ja-JP" altLang="en-US" sz="2800" kern="0" dirty="0">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4128214" y="1419367"/>
            <a:ext cx="5199799" cy="12753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smtClean="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0F9C65CE-ACFE-49F0-8186-09321560DBDE}"/>
              </a:ext>
            </a:extLst>
          </p:cNvPr>
          <p:cNvSpPr/>
          <p:nvPr/>
        </p:nvSpPr>
        <p:spPr bwMode="gray">
          <a:xfrm>
            <a:off x="197659" y="832219"/>
            <a:ext cx="3009563" cy="2083501"/>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4" name="メモ 13"/>
          <p:cNvSpPr/>
          <p:nvPr/>
        </p:nvSpPr>
        <p:spPr bwMode="gray">
          <a:xfrm>
            <a:off x="4279549" y="1604432"/>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5" name="メモ 14"/>
          <p:cNvSpPr/>
          <p:nvPr/>
        </p:nvSpPr>
        <p:spPr bwMode="gray">
          <a:xfrm>
            <a:off x="4279549" y="4036213"/>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0F9C65CE-ACFE-49F0-8186-09321560DBDE}"/>
              </a:ext>
            </a:extLst>
          </p:cNvPr>
          <p:cNvSpPr/>
          <p:nvPr/>
        </p:nvSpPr>
        <p:spPr bwMode="gray">
          <a:xfrm>
            <a:off x="445737" y="1419367"/>
            <a:ext cx="2625007" cy="12753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17" name="メモ 16"/>
          <p:cNvSpPr/>
          <p:nvPr/>
        </p:nvSpPr>
        <p:spPr bwMode="gray">
          <a:xfrm>
            <a:off x="1369278" y="1598255"/>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19" name="直線矢印コネクタ 18"/>
          <p:cNvCxnSpPr>
            <a:stCxn id="17" idx="3"/>
            <a:endCxn id="14" idx="1"/>
          </p:cNvCxnSpPr>
          <p:nvPr/>
        </p:nvCxnSpPr>
        <p:spPr bwMode="auto">
          <a:xfrm>
            <a:off x="2147201" y="1925819"/>
            <a:ext cx="2132348" cy="6177"/>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0" name="直線矢印コネクタ 19"/>
          <p:cNvCxnSpPr/>
          <p:nvPr/>
        </p:nvCxnSpPr>
        <p:spPr bwMode="auto">
          <a:xfrm>
            <a:off x="4699603" y="2259560"/>
            <a:ext cx="0" cy="663754"/>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2" name="テキスト ボックス 21"/>
          <p:cNvSpPr txBox="1"/>
          <p:nvPr/>
        </p:nvSpPr>
        <p:spPr>
          <a:xfrm>
            <a:off x="2565777" y="1521619"/>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3862014" y="3529027"/>
            <a:ext cx="688330"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24" name="直線矢印コネクタ 23"/>
          <p:cNvCxnSpPr>
            <a:stCxn id="15" idx="2"/>
          </p:cNvCxnSpPr>
          <p:nvPr/>
        </p:nvCxnSpPr>
        <p:spPr bwMode="auto">
          <a:xfrm>
            <a:off x="4668511" y="4443648"/>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4128214" y="5190022"/>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26" name="Freeform 2502"/>
          <p:cNvSpPr>
            <a:spLocks noEditPoints="1"/>
          </p:cNvSpPr>
          <p:nvPr/>
        </p:nvSpPr>
        <p:spPr bwMode="auto">
          <a:xfrm>
            <a:off x="4442472" y="5995086"/>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30" name="カギ線コネクタ 29"/>
          <p:cNvCxnSpPr>
            <a:stCxn id="4" idx="2"/>
            <a:endCxn id="26" idx="0"/>
          </p:cNvCxnSpPr>
          <p:nvPr/>
        </p:nvCxnSpPr>
        <p:spPr bwMode="auto">
          <a:xfrm rot="5400000">
            <a:off x="4385287" y="3933404"/>
            <a:ext cx="2838705"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 name="正方形/長方形 7">
            <a:extLst>
              <a:ext uri="{FF2B5EF4-FFF2-40B4-BE49-F238E27FC236}">
                <a16:creationId xmlns:a16="http://schemas.microsoft.com/office/drawing/2014/main" xmlns="" id="{0F9C65CE-ACFE-49F0-8186-09321560DBDE}"/>
              </a:ext>
            </a:extLst>
          </p:cNvPr>
          <p:cNvSpPr/>
          <p:nvPr/>
        </p:nvSpPr>
        <p:spPr bwMode="gray">
          <a:xfrm>
            <a:off x="5929059" y="5190022"/>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Test</a:t>
            </a:r>
            <a:endParaRPr kumimoji="1" lang="ja-JP" altLang="en-US" sz="2400" kern="0" dirty="0">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7586288" y="5190022"/>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39" name="直線矢印コネクタ 38"/>
          <p:cNvCxnSpPr/>
          <p:nvPr/>
        </p:nvCxnSpPr>
        <p:spPr bwMode="auto">
          <a:xfrm>
            <a:off x="4695807" y="3402529"/>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2" name="テキスト ボックス 41"/>
          <p:cNvSpPr txBox="1"/>
          <p:nvPr/>
        </p:nvSpPr>
        <p:spPr>
          <a:xfrm>
            <a:off x="3517713" y="2379668"/>
            <a:ext cx="1164742"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47" name="直線矢印コネクタ 46"/>
          <p:cNvCxnSpPr/>
          <p:nvPr/>
        </p:nvCxnSpPr>
        <p:spPr bwMode="auto">
          <a:xfrm>
            <a:off x="8445338" y="3430371"/>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128214" y="4605302"/>
            <a:ext cx="5359902"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Build Tool</a:t>
            </a:r>
            <a:endParaRPr kumimoji="1" lang="ja-JP" altLang="en-US" sz="2800" kern="0" dirty="0">
              <a:latin typeface="Fujitsu Sans" panose="020B0404060202020204" pitchFamily="34" charset="0"/>
              <a:ea typeface="Meiryo UI" panose="020B0604030504040204" pitchFamily="50" charset="-128"/>
            </a:endParaRPr>
          </a:p>
        </p:txBody>
      </p:sp>
      <p:sp>
        <p:nvSpPr>
          <p:cNvPr id="50" name="Freeform 2750"/>
          <p:cNvSpPr>
            <a:spLocks noEditPoints="1"/>
          </p:cNvSpPr>
          <p:nvPr/>
        </p:nvSpPr>
        <p:spPr bwMode="auto">
          <a:xfrm>
            <a:off x="444494" y="2977313"/>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51" name="直線矢印コネクタ 50"/>
          <p:cNvCxnSpPr/>
          <p:nvPr/>
        </p:nvCxnSpPr>
        <p:spPr bwMode="auto">
          <a:xfrm flipV="1">
            <a:off x="892769" y="2079336"/>
            <a:ext cx="809671" cy="934017"/>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0" name="直線矢印コネクタ 59"/>
          <p:cNvCxnSpPr/>
          <p:nvPr/>
        </p:nvCxnSpPr>
        <p:spPr bwMode="auto">
          <a:xfrm flipV="1">
            <a:off x="1053862" y="3225407"/>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2" name="テキスト ボックス 61"/>
          <p:cNvSpPr txBox="1"/>
          <p:nvPr/>
        </p:nvSpPr>
        <p:spPr>
          <a:xfrm>
            <a:off x="1366331" y="2858119"/>
            <a:ext cx="134023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3" name="Freeform 1167"/>
          <p:cNvSpPr>
            <a:spLocks noEditPoints="1"/>
          </p:cNvSpPr>
          <p:nvPr/>
        </p:nvSpPr>
        <p:spPr bwMode="auto">
          <a:xfrm>
            <a:off x="233147" y="895391"/>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6" name="Freeform 1508"/>
          <p:cNvSpPr>
            <a:spLocks noEditPoints="1"/>
          </p:cNvSpPr>
          <p:nvPr/>
        </p:nvSpPr>
        <p:spPr bwMode="auto">
          <a:xfrm>
            <a:off x="9133994" y="911379"/>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7" name="Freeform 1508"/>
          <p:cNvSpPr>
            <a:spLocks noEditPoints="1"/>
          </p:cNvSpPr>
          <p:nvPr/>
        </p:nvSpPr>
        <p:spPr bwMode="auto">
          <a:xfrm>
            <a:off x="9131325" y="3982036"/>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255505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Case Example without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42</a:t>
            </a:fld>
            <a:endParaRPr lang="en-US" altLang="ja-JP" dirty="0"/>
          </a:p>
        </p:txBody>
      </p:sp>
      <p:sp>
        <p:nvSpPr>
          <p:cNvPr id="24" name="正方形/長方形 23"/>
          <p:cNvSpPr/>
          <p:nvPr/>
        </p:nvSpPr>
        <p:spPr bwMode="gray">
          <a:xfrm>
            <a:off x="437322"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lang="en-US" altLang="ja-JP" sz="1800" dirty="0">
                <a:latin typeface="Fujitsu Sans" panose="020B0404060202020204" pitchFamily="34" charset="0"/>
                <a:ea typeface="Meiryo UI" panose="020B0604030504040204" pitchFamily="50" charset="-128"/>
              </a:rPr>
              <a:t>A</a:t>
            </a:r>
            <a:endParaRPr kumimoji="1" lang="ja-JP" altLang="en-US" sz="1800" dirty="0" smtClean="0">
              <a:latin typeface="Fujitsu Sans" panose="020B0404060202020204" pitchFamily="34" charset="0"/>
              <a:ea typeface="Meiryo UI" panose="020B0604030504040204" pitchFamily="50" charset="-128"/>
            </a:endParaRPr>
          </a:p>
        </p:txBody>
      </p:sp>
      <p:sp>
        <p:nvSpPr>
          <p:cNvPr id="25" name="正方形/長方形 24"/>
          <p:cNvSpPr/>
          <p:nvPr/>
        </p:nvSpPr>
        <p:spPr bwMode="gray">
          <a:xfrm>
            <a:off x="1550504"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B</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(Modified)</a:t>
            </a:r>
            <a:endParaRPr kumimoji="1" lang="ja-JP" altLang="en-US" sz="1800" dirty="0" smtClean="0">
              <a:latin typeface="Fujitsu Sans" panose="020B0404060202020204" pitchFamily="34" charset="0"/>
              <a:ea typeface="Meiryo UI" panose="020B0604030504040204" pitchFamily="50" charset="-128"/>
            </a:endParaRPr>
          </a:p>
        </p:txBody>
      </p:sp>
      <p:sp>
        <p:nvSpPr>
          <p:cNvPr id="26" name="正方形/長方形 25"/>
          <p:cNvSpPr/>
          <p:nvPr/>
        </p:nvSpPr>
        <p:spPr bwMode="gray">
          <a:xfrm>
            <a:off x="2663686"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C</a:t>
            </a:r>
            <a:endParaRPr kumimoji="1" lang="ja-JP" altLang="en-US" sz="1800" dirty="0" smtClean="0">
              <a:latin typeface="Fujitsu Sans" panose="020B0404060202020204" pitchFamily="34" charset="0"/>
              <a:ea typeface="Meiryo UI" panose="020B0604030504040204" pitchFamily="50" charset="-128"/>
            </a:endParaRPr>
          </a:p>
        </p:txBody>
      </p:sp>
      <p:sp>
        <p:nvSpPr>
          <p:cNvPr id="27" name="正方形/長方形 26"/>
          <p:cNvSpPr/>
          <p:nvPr/>
        </p:nvSpPr>
        <p:spPr bwMode="gray">
          <a:xfrm>
            <a:off x="3776868"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D</a:t>
            </a:r>
            <a:endParaRPr kumimoji="1" lang="ja-JP" altLang="en-US" sz="1800" dirty="0" smtClean="0">
              <a:latin typeface="Fujitsu Sans" panose="020B0404060202020204" pitchFamily="34" charset="0"/>
              <a:ea typeface="Meiryo UI" panose="020B0604030504040204" pitchFamily="50" charset="-128"/>
            </a:endParaRPr>
          </a:p>
        </p:txBody>
      </p:sp>
      <p:cxnSp>
        <p:nvCxnSpPr>
          <p:cNvPr id="29" name="直線コネクタ 28"/>
          <p:cNvCxnSpPr/>
          <p:nvPr/>
        </p:nvCxnSpPr>
        <p:spPr bwMode="auto">
          <a:xfrm>
            <a:off x="5108816" y="2411896"/>
            <a:ext cx="0" cy="314471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2" name="正方形/長方形 41"/>
          <p:cNvSpPr/>
          <p:nvPr/>
        </p:nvSpPr>
        <p:spPr bwMode="gray">
          <a:xfrm>
            <a:off x="437322"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kumimoji="1" lang="en-US" altLang="ja-JP" sz="1800" dirty="0" smtClean="0">
                <a:latin typeface="Fujitsu Sans" panose="020B0404060202020204" pitchFamily="34" charset="0"/>
                <a:ea typeface="Meiryo UI" panose="020B0604030504040204" pitchFamily="50" charset="-128"/>
              </a:rPr>
              <a:t>E</a:t>
            </a:r>
            <a:endParaRPr kumimoji="1" lang="ja-JP" altLang="en-US" sz="1800" dirty="0" smtClean="0">
              <a:latin typeface="Fujitsu Sans" panose="020B0404060202020204" pitchFamily="34" charset="0"/>
              <a:ea typeface="Meiryo UI" panose="020B0604030504040204" pitchFamily="50" charset="-128"/>
            </a:endParaRPr>
          </a:p>
        </p:txBody>
      </p:sp>
      <p:sp>
        <p:nvSpPr>
          <p:cNvPr id="43" name="正方形/長方形 42"/>
          <p:cNvSpPr/>
          <p:nvPr/>
        </p:nvSpPr>
        <p:spPr bwMode="gray">
          <a:xfrm>
            <a:off x="1550504"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F</a:t>
            </a:r>
            <a:endParaRPr kumimoji="1" lang="ja-JP" altLang="en-US" sz="1800" dirty="0" smtClean="0">
              <a:latin typeface="Fujitsu Sans" panose="020B0404060202020204" pitchFamily="34" charset="0"/>
              <a:ea typeface="Meiryo UI" panose="020B0604030504040204" pitchFamily="50" charset="-128"/>
            </a:endParaRPr>
          </a:p>
        </p:txBody>
      </p:sp>
      <p:sp>
        <p:nvSpPr>
          <p:cNvPr id="44" name="正方形/長方形 43"/>
          <p:cNvSpPr/>
          <p:nvPr/>
        </p:nvSpPr>
        <p:spPr bwMode="gray">
          <a:xfrm>
            <a:off x="2663686"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G</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(Modified)</a:t>
            </a:r>
            <a:endParaRPr kumimoji="1" lang="ja-JP" altLang="en-US" sz="1800" dirty="0" smtClean="0">
              <a:latin typeface="Fujitsu Sans" panose="020B0404060202020204" pitchFamily="34" charset="0"/>
              <a:ea typeface="Meiryo UI" panose="020B0604030504040204" pitchFamily="50" charset="-128"/>
            </a:endParaRPr>
          </a:p>
        </p:txBody>
      </p:sp>
      <p:sp>
        <p:nvSpPr>
          <p:cNvPr id="45" name="正方形/長方形 44"/>
          <p:cNvSpPr/>
          <p:nvPr/>
        </p:nvSpPr>
        <p:spPr bwMode="gray">
          <a:xfrm>
            <a:off x="3776868"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H</a:t>
            </a:r>
            <a:endParaRPr kumimoji="1" lang="ja-JP" altLang="en-US" sz="1800" dirty="0" smtClean="0">
              <a:latin typeface="Fujitsu Sans" panose="020B0404060202020204" pitchFamily="34" charset="0"/>
              <a:ea typeface="Meiryo UI" panose="020B0604030504040204" pitchFamily="50" charset="-128"/>
            </a:endParaRPr>
          </a:p>
        </p:txBody>
      </p:sp>
      <p:sp>
        <p:nvSpPr>
          <p:cNvPr id="46" name="正方形/長方形 45"/>
          <p:cNvSpPr/>
          <p:nvPr/>
        </p:nvSpPr>
        <p:spPr bwMode="gray">
          <a:xfrm>
            <a:off x="437322"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kumimoji="1" lang="en-US" altLang="ja-JP" sz="1800" dirty="0" smtClean="0">
                <a:latin typeface="Fujitsu Sans" panose="020B0404060202020204" pitchFamily="34" charset="0"/>
                <a:ea typeface="Meiryo UI" panose="020B0604030504040204" pitchFamily="50" charset="-128"/>
              </a:rPr>
              <a:t>I</a:t>
            </a:r>
            <a:endParaRPr kumimoji="1" lang="ja-JP" altLang="en-US" sz="1800" dirty="0" smtClean="0">
              <a:latin typeface="Fujitsu Sans" panose="020B0404060202020204" pitchFamily="34" charset="0"/>
              <a:ea typeface="Meiryo UI" panose="020B0604030504040204" pitchFamily="50" charset="-128"/>
            </a:endParaRPr>
          </a:p>
        </p:txBody>
      </p:sp>
      <p:sp>
        <p:nvSpPr>
          <p:cNvPr id="47" name="正方形/長方形 46"/>
          <p:cNvSpPr/>
          <p:nvPr/>
        </p:nvSpPr>
        <p:spPr bwMode="gray">
          <a:xfrm>
            <a:off x="1550504"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J</a:t>
            </a:r>
            <a:endParaRPr kumimoji="1" lang="ja-JP" altLang="en-US" sz="1800" dirty="0" smtClean="0">
              <a:latin typeface="Fujitsu Sans" panose="020B0404060202020204" pitchFamily="34" charset="0"/>
              <a:ea typeface="Meiryo UI" panose="020B0604030504040204" pitchFamily="50" charset="-128"/>
            </a:endParaRPr>
          </a:p>
        </p:txBody>
      </p:sp>
      <p:sp>
        <p:nvSpPr>
          <p:cNvPr id="48" name="正方形/長方形 47"/>
          <p:cNvSpPr/>
          <p:nvPr/>
        </p:nvSpPr>
        <p:spPr bwMode="gray">
          <a:xfrm>
            <a:off x="2663686"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K</a:t>
            </a:r>
            <a:endParaRPr kumimoji="1" lang="ja-JP" altLang="en-US" sz="1800" dirty="0" smtClean="0">
              <a:latin typeface="Fujitsu Sans" panose="020B0404060202020204" pitchFamily="34" charset="0"/>
              <a:ea typeface="Meiryo UI" panose="020B0604030504040204" pitchFamily="50" charset="-128"/>
            </a:endParaRPr>
          </a:p>
        </p:txBody>
      </p:sp>
      <p:sp>
        <p:nvSpPr>
          <p:cNvPr id="49" name="正方形/長方形 48"/>
          <p:cNvSpPr/>
          <p:nvPr/>
        </p:nvSpPr>
        <p:spPr bwMode="gray">
          <a:xfrm>
            <a:off x="3776868"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L</a:t>
            </a:r>
            <a:endParaRPr kumimoji="1" lang="ja-JP" altLang="en-US" sz="1800" dirty="0" smtClean="0">
              <a:latin typeface="Fujitsu Sans" panose="020B0404060202020204" pitchFamily="34" charset="0"/>
              <a:ea typeface="Meiryo UI" panose="020B0604030504040204" pitchFamily="50" charset="-128"/>
            </a:endParaRPr>
          </a:p>
        </p:txBody>
      </p:sp>
      <p:sp>
        <p:nvSpPr>
          <p:cNvPr id="54" name="テキスト ボックス 53"/>
          <p:cNvSpPr txBox="1"/>
          <p:nvPr/>
        </p:nvSpPr>
        <p:spPr>
          <a:xfrm>
            <a:off x="188653" y="1841193"/>
            <a:ext cx="4472487" cy="461665"/>
          </a:xfrm>
          <a:prstGeom prst="rect">
            <a:avLst/>
          </a:prstGeom>
          <a:noFill/>
        </p:spPr>
        <p:txBody>
          <a:bodyPr wrap="square" rtlCol="0">
            <a:spAutoFit/>
          </a:bodyPr>
          <a:lstStyle/>
          <a:p>
            <a:pPr algn="l"/>
            <a:r>
              <a:rPr kumimoji="1"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Case A: Range</a:t>
            </a:r>
            <a:r>
              <a:rPr kumimoji="1" lang="ja-JP" altLang="en-US" sz="2400" b="1" dirty="0" smtClean="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in</a:t>
            </a:r>
            <a:r>
              <a:rPr kumimoji="1" lang="ja-JP" altLang="en-US" sz="2400" b="1" dirty="0" smtClean="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the Test Cases</a:t>
            </a:r>
            <a:endParaRPr kumimoji="1" lang="ja-JP" altLang="en-US" sz="24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5" name="テキスト ボックス 54"/>
          <p:cNvSpPr txBox="1"/>
          <p:nvPr/>
        </p:nvSpPr>
        <p:spPr>
          <a:xfrm>
            <a:off x="5213834" y="1675180"/>
            <a:ext cx="3463855" cy="935454"/>
          </a:xfrm>
          <a:prstGeom prst="rect">
            <a:avLst/>
          </a:prstGeom>
          <a:noFill/>
        </p:spPr>
        <p:txBody>
          <a:bodyPr wrap="square" rtlCol="0">
            <a:spAutoFit/>
          </a:bodyPr>
          <a:lstStyle/>
          <a:p>
            <a:pPr algn="l"/>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6" name="テキスト ボックス 55"/>
          <p:cNvSpPr txBox="1"/>
          <p:nvPr/>
        </p:nvSpPr>
        <p:spPr>
          <a:xfrm>
            <a:off x="301936" y="744685"/>
            <a:ext cx="6854238" cy="461665"/>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Assuming Module B and G were modified…</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60" name="直線矢印コネクタ 59"/>
          <p:cNvCxnSpPr/>
          <p:nvPr/>
        </p:nvCxnSpPr>
        <p:spPr bwMode="auto">
          <a:xfrm flipH="1" flipV="1">
            <a:off x="3578086" y="4446747"/>
            <a:ext cx="377690" cy="30148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3" name="テキスト ボックス 62"/>
          <p:cNvSpPr txBox="1"/>
          <p:nvPr/>
        </p:nvSpPr>
        <p:spPr>
          <a:xfrm>
            <a:off x="5108815" y="1841193"/>
            <a:ext cx="4381821" cy="461665"/>
          </a:xfrm>
          <a:prstGeom prst="rect">
            <a:avLst/>
          </a:prstGeom>
          <a:noFill/>
        </p:spPr>
        <p:txBody>
          <a:bodyPr wrap="square" rtlCol="0">
            <a:spAutoFit/>
          </a:bodyPr>
          <a:lstStyle/>
          <a:p>
            <a:pPr algn="l"/>
            <a:r>
              <a:rPr kumimoji="1"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Case B: Test All Cases manually</a:t>
            </a:r>
            <a:endParaRPr kumimoji="1" lang="ja-JP" altLang="en-US" sz="24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5" name="Freeform 2819"/>
          <p:cNvSpPr>
            <a:spLocks noEditPoints="1"/>
          </p:cNvSpPr>
          <p:nvPr/>
        </p:nvSpPr>
        <p:spPr bwMode="auto">
          <a:xfrm>
            <a:off x="2335228" y="2334685"/>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6" name="Freeform 2819"/>
          <p:cNvSpPr>
            <a:spLocks noEditPoints="1"/>
          </p:cNvSpPr>
          <p:nvPr/>
        </p:nvSpPr>
        <p:spPr bwMode="auto">
          <a:xfrm>
            <a:off x="3418162" y="3465119"/>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8" name="Freeform 2819"/>
          <p:cNvSpPr>
            <a:spLocks noEditPoints="1"/>
          </p:cNvSpPr>
          <p:nvPr/>
        </p:nvSpPr>
        <p:spPr bwMode="auto">
          <a:xfrm>
            <a:off x="4568615" y="4590381"/>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0" name="テキスト ボックス 69"/>
          <p:cNvSpPr txBox="1"/>
          <p:nvPr/>
        </p:nvSpPr>
        <p:spPr>
          <a:xfrm>
            <a:off x="3268249" y="4488914"/>
            <a:ext cx="1101584"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Dependency</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1" name="Freeform 2883"/>
          <p:cNvSpPr>
            <a:spLocks noEditPoints="1"/>
          </p:cNvSpPr>
          <p:nvPr/>
        </p:nvSpPr>
        <p:spPr bwMode="auto">
          <a:xfrm>
            <a:off x="1182273" y="5098435"/>
            <a:ext cx="368231" cy="368231"/>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88 w 160"/>
              <a:gd name="T19" fmla="*/ 72 h 160"/>
              <a:gd name="T20" fmla="*/ 72 w 160"/>
              <a:gd name="T21" fmla="*/ 72 h 160"/>
              <a:gd name="T22" fmla="*/ 72 w 160"/>
              <a:gd name="T23" fmla="*/ 24 h 160"/>
              <a:gd name="T24" fmla="*/ 88 w 160"/>
              <a:gd name="T25" fmla="*/ 24 h 160"/>
              <a:gd name="T26" fmla="*/ 88 w 160"/>
              <a:gd name="T27" fmla="*/ 72 h 160"/>
              <a:gd name="T28" fmla="*/ 88 w 160"/>
              <a:gd name="T29" fmla="*/ 104 h 160"/>
              <a:gd name="T30" fmla="*/ 72 w 160"/>
              <a:gd name="T31" fmla="*/ 104 h 160"/>
              <a:gd name="T32" fmla="*/ 72 w 160"/>
              <a:gd name="T33" fmla="*/ 88 h 160"/>
              <a:gd name="T34" fmla="*/ 88 w 160"/>
              <a:gd name="T35" fmla="*/ 88 h 160"/>
              <a:gd name="T36" fmla="*/ 88 w 160"/>
              <a:gd name="T37"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88" y="72"/>
                </a:moveTo>
                <a:cubicBezTo>
                  <a:pt x="72" y="72"/>
                  <a:pt x="72" y="72"/>
                  <a:pt x="72" y="72"/>
                </a:cubicBezTo>
                <a:cubicBezTo>
                  <a:pt x="72" y="24"/>
                  <a:pt x="72" y="24"/>
                  <a:pt x="72" y="24"/>
                </a:cubicBezTo>
                <a:cubicBezTo>
                  <a:pt x="88" y="24"/>
                  <a:pt x="88" y="24"/>
                  <a:pt x="88" y="24"/>
                </a:cubicBezTo>
                <a:lnTo>
                  <a:pt x="88" y="72"/>
                </a:lnTo>
                <a:close/>
                <a:moveTo>
                  <a:pt x="88" y="104"/>
                </a:moveTo>
                <a:cubicBezTo>
                  <a:pt x="72" y="104"/>
                  <a:pt x="72" y="104"/>
                  <a:pt x="72" y="104"/>
                </a:cubicBezTo>
                <a:cubicBezTo>
                  <a:pt x="72" y="88"/>
                  <a:pt x="72" y="88"/>
                  <a:pt x="72" y="88"/>
                </a:cubicBezTo>
                <a:cubicBezTo>
                  <a:pt x="88" y="88"/>
                  <a:pt x="88" y="88"/>
                  <a:pt x="88" y="88"/>
                </a:cubicBezTo>
                <a:lnTo>
                  <a:pt x="88" y="104"/>
                </a:lnTo>
                <a:close/>
              </a:path>
            </a:pathLst>
          </a:custGeom>
          <a:solidFill>
            <a:srgbClr val="FF0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2" name="Freeform 2819"/>
          <p:cNvSpPr>
            <a:spLocks noEditPoints="1"/>
          </p:cNvSpPr>
          <p:nvPr/>
        </p:nvSpPr>
        <p:spPr bwMode="auto">
          <a:xfrm>
            <a:off x="3863964" y="2229004"/>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3" name="テキスト ボックス 72"/>
          <p:cNvSpPr txBox="1"/>
          <p:nvPr/>
        </p:nvSpPr>
        <p:spPr>
          <a:xfrm>
            <a:off x="4139913" y="2220718"/>
            <a:ext cx="792076"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 Tested</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74" name="直線矢印コネクタ 73"/>
          <p:cNvCxnSpPr/>
          <p:nvPr/>
        </p:nvCxnSpPr>
        <p:spPr bwMode="auto">
          <a:xfrm flipV="1">
            <a:off x="948012" y="3368645"/>
            <a:ext cx="602492" cy="136939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ysDash"/>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6" name="テキスト ボックス 75"/>
          <p:cNvSpPr txBox="1"/>
          <p:nvPr/>
        </p:nvSpPr>
        <p:spPr>
          <a:xfrm>
            <a:off x="741127" y="5822252"/>
            <a:ext cx="4553747" cy="646331"/>
          </a:xfrm>
          <a:prstGeom prst="rect">
            <a:avLst/>
          </a:prstGeom>
          <a:noFill/>
        </p:spPr>
        <p:txBody>
          <a:bodyPr wrap="none" rtlCol="0">
            <a:spAutoFit/>
          </a:bodyP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 Test </a:t>
            </a: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Case extraction </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by Human is not </a:t>
            </a: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perfect</a:t>
            </a:r>
            <a:r>
              <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Risk to miss(pass over) the potential bugs</a:t>
            </a:r>
          </a:p>
        </p:txBody>
      </p:sp>
      <p:sp>
        <p:nvSpPr>
          <p:cNvPr id="77" name="テキスト ボックス 76"/>
          <p:cNvSpPr txBox="1"/>
          <p:nvPr/>
        </p:nvSpPr>
        <p:spPr>
          <a:xfrm>
            <a:off x="525882" y="4291277"/>
            <a:ext cx="1101584" cy="523220"/>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Un </a:t>
            </a:r>
            <a:r>
              <a:rPr kumimoji="1" lang="en-US" altLang="ja-JP" dirty="0" err="1" smtClean="0">
                <a:latin typeface="Fujitsu Sans" panose="020B0404060202020204" pitchFamily="34" charset="0"/>
                <a:ea typeface="Meiryo UI" panose="020B0604030504040204" pitchFamily="50" charset="-128"/>
                <a:cs typeface="Meiryo UI" panose="020B0604030504040204" pitchFamily="50" charset="-128"/>
              </a:rPr>
              <a:t>awared</a:t>
            </a:r>
            <a:endPar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Dependency</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0" name="正方形/長方形 79"/>
          <p:cNvSpPr/>
          <p:nvPr/>
        </p:nvSpPr>
        <p:spPr bwMode="gray">
          <a:xfrm>
            <a:off x="5406053"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lang="en-US" altLang="ja-JP" sz="1800" dirty="0">
                <a:latin typeface="Fujitsu Sans" panose="020B0404060202020204" pitchFamily="34" charset="0"/>
                <a:ea typeface="Meiryo UI" panose="020B0604030504040204" pitchFamily="50" charset="-128"/>
              </a:rPr>
              <a:t>A</a:t>
            </a:r>
            <a:endParaRPr kumimoji="1" lang="ja-JP" altLang="en-US" sz="1800" dirty="0" smtClean="0">
              <a:latin typeface="Fujitsu Sans" panose="020B0404060202020204" pitchFamily="34" charset="0"/>
              <a:ea typeface="Meiryo UI" panose="020B0604030504040204" pitchFamily="50" charset="-128"/>
            </a:endParaRPr>
          </a:p>
        </p:txBody>
      </p:sp>
      <p:sp>
        <p:nvSpPr>
          <p:cNvPr id="81" name="正方形/長方形 80"/>
          <p:cNvSpPr/>
          <p:nvPr/>
        </p:nvSpPr>
        <p:spPr bwMode="gray">
          <a:xfrm>
            <a:off x="6519235"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B</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(Modified)</a:t>
            </a:r>
            <a:endParaRPr kumimoji="1" lang="ja-JP" altLang="en-US" sz="1800" dirty="0" smtClean="0">
              <a:latin typeface="Fujitsu Sans" panose="020B0404060202020204" pitchFamily="34" charset="0"/>
              <a:ea typeface="Meiryo UI" panose="020B0604030504040204" pitchFamily="50" charset="-128"/>
            </a:endParaRPr>
          </a:p>
        </p:txBody>
      </p:sp>
      <p:sp>
        <p:nvSpPr>
          <p:cNvPr id="82" name="正方形/長方形 81"/>
          <p:cNvSpPr/>
          <p:nvPr/>
        </p:nvSpPr>
        <p:spPr bwMode="gray">
          <a:xfrm>
            <a:off x="7632417"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C</a:t>
            </a:r>
            <a:endParaRPr kumimoji="1" lang="ja-JP" altLang="en-US" sz="1800" dirty="0" smtClean="0">
              <a:latin typeface="Fujitsu Sans" panose="020B0404060202020204" pitchFamily="34" charset="0"/>
              <a:ea typeface="Meiryo UI" panose="020B0604030504040204" pitchFamily="50" charset="-128"/>
            </a:endParaRPr>
          </a:p>
        </p:txBody>
      </p:sp>
      <p:sp>
        <p:nvSpPr>
          <p:cNvPr id="83" name="正方形/長方形 82"/>
          <p:cNvSpPr/>
          <p:nvPr/>
        </p:nvSpPr>
        <p:spPr bwMode="gray">
          <a:xfrm>
            <a:off x="8745599" y="252849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D</a:t>
            </a:r>
            <a:endParaRPr kumimoji="1" lang="ja-JP" altLang="en-US" sz="1800" dirty="0" smtClean="0">
              <a:latin typeface="Fujitsu Sans" panose="020B0404060202020204" pitchFamily="34" charset="0"/>
              <a:ea typeface="Meiryo UI" panose="020B0604030504040204" pitchFamily="50" charset="-128"/>
            </a:endParaRPr>
          </a:p>
        </p:txBody>
      </p:sp>
      <p:sp>
        <p:nvSpPr>
          <p:cNvPr id="84" name="正方形/長方形 83"/>
          <p:cNvSpPr/>
          <p:nvPr/>
        </p:nvSpPr>
        <p:spPr bwMode="gray">
          <a:xfrm>
            <a:off x="5406053"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kumimoji="1" lang="en-US" altLang="ja-JP" sz="1800" dirty="0" smtClean="0">
                <a:latin typeface="Fujitsu Sans" panose="020B0404060202020204" pitchFamily="34" charset="0"/>
                <a:ea typeface="Meiryo UI" panose="020B0604030504040204" pitchFamily="50" charset="-128"/>
              </a:rPr>
              <a:t>E</a:t>
            </a:r>
            <a:endParaRPr kumimoji="1" lang="ja-JP" altLang="en-US" sz="1800" dirty="0" smtClean="0">
              <a:latin typeface="Fujitsu Sans" panose="020B0404060202020204" pitchFamily="34" charset="0"/>
              <a:ea typeface="Meiryo UI" panose="020B0604030504040204" pitchFamily="50" charset="-128"/>
            </a:endParaRPr>
          </a:p>
        </p:txBody>
      </p:sp>
      <p:sp>
        <p:nvSpPr>
          <p:cNvPr id="85" name="正方形/長方形 84"/>
          <p:cNvSpPr/>
          <p:nvPr/>
        </p:nvSpPr>
        <p:spPr bwMode="gray">
          <a:xfrm>
            <a:off x="6519235"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F</a:t>
            </a:r>
            <a:endParaRPr kumimoji="1" lang="ja-JP" altLang="en-US" sz="1800" dirty="0" smtClean="0">
              <a:latin typeface="Fujitsu Sans" panose="020B0404060202020204" pitchFamily="34" charset="0"/>
              <a:ea typeface="Meiryo UI" panose="020B0604030504040204" pitchFamily="50" charset="-128"/>
            </a:endParaRPr>
          </a:p>
        </p:txBody>
      </p:sp>
      <p:sp>
        <p:nvSpPr>
          <p:cNvPr id="86" name="正方形/長方形 85"/>
          <p:cNvSpPr/>
          <p:nvPr/>
        </p:nvSpPr>
        <p:spPr bwMode="gray">
          <a:xfrm>
            <a:off x="7632417"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G</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(Modified)</a:t>
            </a:r>
            <a:endParaRPr kumimoji="1" lang="ja-JP" altLang="en-US" sz="1800" dirty="0" smtClean="0">
              <a:latin typeface="Fujitsu Sans" panose="020B0404060202020204" pitchFamily="34" charset="0"/>
              <a:ea typeface="Meiryo UI" panose="020B0604030504040204" pitchFamily="50" charset="-128"/>
            </a:endParaRPr>
          </a:p>
        </p:txBody>
      </p:sp>
      <p:sp>
        <p:nvSpPr>
          <p:cNvPr id="87" name="正方形/長方形 86"/>
          <p:cNvSpPr/>
          <p:nvPr/>
        </p:nvSpPr>
        <p:spPr bwMode="gray">
          <a:xfrm>
            <a:off x="8745599" y="3628426"/>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H</a:t>
            </a:r>
            <a:endParaRPr kumimoji="1" lang="ja-JP" altLang="en-US" sz="1800" dirty="0" smtClean="0">
              <a:latin typeface="Fujitsu Sans" panose="020B0404060202020204" pitchFamily="34" charset="0"/>
              <a:ea typeface="Meiryo UI" panose="020B0604030504040204" pitchFamily="50" charset="-128"/>
            </a:endParaRPr>
          </a:p>
        </p:txBody>
      </p:sp>
      <p:sp>
        <p:nvSpPr>
          <p:cNvPr id="88" name="正方形/長方形 87"/>
          <p:cNvSpPr/>
          <p:nvPr/>
        </p:nvSpPr>
        <p:spPr bwMode="gray">
          <a:xfrm>
            <a:off x="5406053"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kumimoji="1" lang="en-US" altLang="ja-JP" sz="1800" dirty="0" smtClean="0">
                <a:latin typeface="Fujitsu Sans" panose="020B0404060202020204" pitchFamily="34" charset="0"/>
                <a:ea typeface="Meiryo UI" panose="020B0604030504040204" pitchFamily="50" charset="-128"/>
              </a:rPr>
              <a:t>I</a:t>
            </a:r>
            <a:endParaRPr kumimoji="1" lang="ja-JP" altLang="en-US" sz="1800" dirty="0" smtClean="0">
              <a:latin typeface="Fujitsu Sans" panose="020B0404060202020204" pitchFamily="34" charset="0"/>
              <a:ea typeface="Meiryo UI" panose="020B0604030504040204" pitchFamily="50" charset="-128"/>
            </a:endParaRPr>
          </a:p>
        </p:txBody>
      </p:sp>
      <p:sp>
        <p:nvSpPr>
          <p:cNvPr id="89" name="正方形/長方形 88"/>
          <p:cNvSpPr/>
          <p:nvPr/>
        </p:nvSpPr>
        <p:spPr bwMode="gray">
          <a:xfrm>
            <a:off x="6519235"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J</a:t>
            </a:r>
            <a:endParaRPr kumimoji="1" lang="ja-JP" altLang="en-US" sz="1800" dirty="0" smtClean="0">
              <a:latin typeface="Fujitsu Sans" panose="020B0404060202020204" pitchFamily="34" charset="0"/>
              <a:ea typeface="Meiryo UI" panose="020B0604030504040204" pitchFamily="50" charset="-128"/>
            </a:endParaRPr>
          </a:p>
        </p:txBody>
      </p:sp>
      <p:sp>
        <p:nvSpPr>
          <p:cNvPr id="90" name="正方形/長方形 89"/>
          <p:cNvSpPr/>
          <p:nvPr/>
        </p:nvSpPr>
        <p:spPr bwMode="gray">
          <a:xfrm>
            <a:off x="7632417"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K</a:t>
            </a:r>
            <a:endParaRPr kumimoji="1" lang="ja-JP" altLang="en-US" sz="1800" dirty="0" smtClean="0">
              <a:latin typeface="Fujitsu Sans" panose="020B0404060202020204" pitchFamily="34" charset="0"/>
              <a:ea typeface="Meiryo UI" panose="020B0604030504040204" pitchFamily="50" charset="-128"/>
            </a:endParaRPr>
          </a:p>
        </p:txBody>
      </p:sp>
      <p:sp>
        <p:nvSpPr>
          <p:cNvPr id="91" name="正方形/長方形 90"/>
          <p:cNvSpPr/>
          <p:nvPr/>
        </p:nvSpPr>
        <p:spPr bwMode="gray">
          <a:xfrm>
            <a:off x="8745599" y="4748233"/>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L</a:t>
            </a:r>
            <a:endParaRPr kumimoji="1" lang="ja-JP" altLang="en-US" sz="1800" dirty="0" smtClean="0">
              <a:latin typeface="Fujitsu Sans" panose="020B0404060202020204" pitchFamily="34" charset="0"/>
              <a:ea typeface="Meiryo UI" panose="020B0604030504040204" pitchFamily="50" charset="-128"/>
            </a:endParaRPr>
          </a:p>
        </p:txBody>
      </p:sp>
      <p:cxnSp>
        <p:nvCxnSpPr>
          <p:cNvPr id="92" name="直線矢印コネクタ 91"/>
          <p:cNvCxnSpPr/>
          <p:nvPr/>
        </p:nvCxnSpPr>
        <p:spPr bwMode="auto">
          <a:xfrm flipH="1" flipV="1">
            <a:off x="8546817" y="4446747"/>
            <a:ext cx="377690" cy="30148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3" name="Freeform 2819"/>
          <p:cNvSpPr>
            <a:spLocks noEditPoints="1"/>
          </p:cNvSpPr>
          <p:nvPr/>
        </p:nvSpPr>
        <p:spPr bwMode="auto">
          <a:xfrm>
            <a:off x="7303959" y="2334685"/>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95" name="テキスト ボックス 94"/>
          <p:cNvSpPr txBox="1"/>
          <p:nvPr/>
        </p:nvSpPr>
        <p:spPr>
          <a:xfrm>
            <a:off x="8236980" y="4488914"/>
            <a:ext cx="1101584"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Dependency</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97" name="直線矢印コネクタ 96"/>
          <p:cNvCxnSpPr/>
          <p:nvPr/>
        </p:nvCxnSpPr>
        <p:spPr bwMode="auto">
          <a:xfrm flipV="1">
            <a:off x="5916743" y="3368645"/>
            <a:ext cx="602492" cy="136939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ysDash"/>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0" name="Freeform 2819"/>
          <p:cNvSpPr>
            <a:spLocks noEditPoints="1"/>
          </p:cNvSpPr>
          <p:nvPr/>
        </p:nvSpPr>
        <p:spPr bwMode="auto">
          <a:xfrm>
            <a:off x="6096322" y="2334685"/>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03" name="Freeform 2819"/>
          <p:cNvSpPr>
            <a:spLocks noEditPoints="1"/>
          </p:cNvSpPr>
          <p:nvPr/>
        </p:nvSpPr>
        <p:spPr bwMode="auto">
          <a:xfrm>
            <a:off x="8364632" y="2334685"/>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04" name="Freeform 2819"/>
          <p:cNvSpPr>
            <a:spLocks noEditPoints="1"/>
          </p:cNvSpPr>
          <p:nvPr/>
        </p:nvSpPr>
        <p:spPr bwMode="auto">
          <a:xfrm>
            <a:off x="9490637" y="2334685"/>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05" name="Freeform 2819"/>
          <p:cNvSpPr>
            <a:spLocks noEditPoints="1"/>
          </p:cNvSpPr>
          <p:nvPr/>
        </p:nvSpPr>
        <p:spPr bwMode="auto">
          <a:xfrm>
            <a:off x="7303959" y="351032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06" name="Freeform 2819"/>
          <p:cNvSpPr>
            <a:spLocks noEditPoints="1"/>
          </p:cNvSpPr>
          <p:nvPr/>
        </p:nvSpPr>
        <p:spPr bwMode="auto">
          <a:xfrm>
            <a:off x="6096322" y="351032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07" name="Freeform 2819"/>
          <p:cNvSpPr>
            <a:spLocks noEditPoints="1"/>
          </p:cNvSpPr>
          <p:nvPr/>
        </p:nvSpPr>
        <p:spPr bwMode="auto">
          <a:xfrm>
            <a:off x="8364632" y="351032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08" name="Freeform 2819"/>
          <p:cNvSpPr>
            <a:spLocks noEditPoints="1"/>
          </p:cNvSpPr>
          <p:nvPr/>
        </p:nvSpPr>
        <p:spPr bwMode="auto">
          <a:xfrm>
            <a:off x="9490637" y="351032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09" name="Freeform 2819"/>
          <p:cNvSpPr>
            <a:spLocks noEditPoints="1"/>
          </p:cNvSpPr>
          <p:nvPr/>
        </p:nvSpPr>
        <p:spPr bwMode="auto">
          <a:xfrm>
            <a:off x="7303959" y="4594336"/>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10" name="Freeform 2819"/>
          <p:cNvSpPr>
            <a:spLocks noEditPoints="1"/>
          </p:cNvSpPr>
          <p:nvPr/>
        </p:nvSpPr>
        <p:spPr bwMode="auto">
          <a:xfrm>
            <a:off x="6096322" y="4594336"/>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11" name="Freeform 2819"/>
          <p:cNvSpPr>
            <a:spLocks noEditPoints="1"/>
          </p:cNvSpPr>
          <p:nvPr/>
        </p:nvSpPr>
        <p:spPr bwMode="auto">
          <a:xfrm>
            <a:off x="8364632" y="4594336"/>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12" name="Freeform 2819"/>
          <p:cNvSpPr>
            <a:spLocks noEditPoints="1"/>
          </p:cNvSpPr>
          <p:nvPr/>
        </p:nvSpPr>
        <p:spPr bwMode="auto">
          <a:xfrm>
            <a:off x="9490637" y="4594336"/>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13" name="テキスト ボックス 112"/>
          <p:cNvSpPr txBox="1"/>
          <p:nvPr/>
        </p:nvSpPr>
        <p:spPr>
          <a:xfrm>
            <a:off x="6029227" y="5782253"/>
            <a:ext cx="3454022" cy="646331"/>
          </a:xfrm>
          <a:prstGeom prst="rect">
            <a:avLst/>
          </a:prstGeom>
          <a:noFill/>
        </p:spPr>
        <p:txBody>
          <a:bodyPr wrap="none" rtlCol="0">
            <a:spAutoFit/>
          </a:bodyPr>
          <a:lstStyle/>
          <a:p>
            <a:pPr algn="l"/>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Takes many Man-Hours</a:t>
            </a:r>
          </a:p>
          <a:p>
            <a:pPr algn="l"/>
            <a:r>
              <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Hard to repeat testing frequently</a:t>
            </a:r>
          </a:p>
        </p:txBody>
      </p:sp>
      <p:pic>
        <p:nvPicPr>
          <p:cNvPr id="11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266451" y="5818291"/>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5"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133516" y="5860972"/>
            <a:ext cx="607611" cy="60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6227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Case Example with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43</a:t>
            </a:fld>
            <a:endParaRPr lang="en-US" altLang="ja-JP" dirty="0"/>
          </a:p>
        </p:txBody>
      </p:sp>
      <p:sp>
        <p:nvSpPr>
          <p:cNvPr id="18" name="テキスト ボックス 17"/>
          <p:cNvSpPr txBox="1"/>
          <p:nvPr/>
        </p:nvSpPr>
        <p:spPr>
          <a:xfrm>
            <a:off x="1732044" y="1192445"/>
            <a:ext cx="6042521" cy="461665"/>
          </a:xfrm>
          <a:prstGeom prst="rect">
            <a:avLst/>
          </a:prstGeom>
          <a:noFill/>
        </p:spPr>
        <p:txBody>
          <a:bodyPr wrap="square" rtlCol="0">
            <a:spAutoFit/>
          </a:bodyPr>
          <a:lstStyle/>
          <a:p>
            <a:pPr algn="l"/>
            <a:r>
              <a:rPr kumimoji="1"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 Test All Cases Automatically and Frequently</a:t>
            </a:r>
            <a:endParaRPr kumimoji="1" lang="ja-JP" altLang="en-US" sz="24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9" name="正方形/長方形 18"/>
          <p:cNvSpPr/>
          <p:nvPr/>
        </p:nvSpPr>
        <p:spPr bwMode="gray">
          <a:xfrm>
            <a:off x="2531274" y="187974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lang="en-US" altLang="ja-JP" sz="1800" dirty="0">
                <a:latin typeface="Fujitsu Sans" panose="020B0404060202020204" pitchFamily="34" charset="0"/>
                <a:ea typeface="Meiryo UI" panose="020B0604030504040204" pitchFamily="50" charset="-128"/>
              </a:rPr>
              <a:t>A</a:t>
            </a:r>
            <a:endParaRPr kumimoji="1" lang="ja-JP" altLang="en-US" sz="1800" dirty="0" smtClean="0">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3644456" y="187974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B</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(Modified)</a:t>
            </a:r>
            <a:endParaRPr kumimoji="1" lang="ja-JP" altLang="en-US" sz="1800" dirty="0" smtClean="0">
              <a:latin typeface="Fujitsu Sans" panose="020B0404060202020204" pitchFamily="34" charset="0"/>
              <a:ea typeface="Meiryo UI" panose="020B0604030504040204" pitchFamily="50" charset="-128"/>
            </a:endParaRPr>
          </a:p>
        </p:txBody>
      </p:sp>
      <p:sp>
        <p:nvSpPr>
          <p:cNvPr id="21" name="正方形/長方形 20"/>
          <p:cNvSpPr/>
          <p:nvPr/>
        </p:nvSpPr>
        <p:spPr bwMode="gray">
          <a:xfrm>
            <a:off x="4757638" y="187974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C</a:t>
            </a:r>
            <a:endParaRPr kumimoji="1" lang="ja-JP" altLang="en-US" sz="1800" dirty="0" smtClean="0">
              <a:latin typeface="Fujitsu Sans" panose="020B0404060202020204" pitchFamily="34" charset="0"/>
              <a:ea typeface="Meiryo UI" panose="020B0604030504040204" pitchFamily="50" charset="-128"/>
            </a:endParaRPr>
          </a:p>
        </p:txBody>
      </p:sp>
      <p:sp>
        <p:nvSpPr>
          <p:cNvPr id="22" name="正方形/長方形 21"/>
          <p:cNvSpPr/>
          <p:nvPr/>
        </p:nvSpPr>
        <p:spPr bwMode="gray">
          <a:xfrm>
            <a:off x="5870820" y="187974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D</a:t>
            </a:r>
            <a:endParaRPr kumimoji="1" lang="ja-JP" altLang="en-US" sz="1800" dirty="0" smtClean="0">
              <a:latin typeface="Fujitsu Sans" panose="020B0404060202020204" pitchFamily="34" charset="0"/>
              <a:ea typeface="Meiryo UI" panose="020B0604030504040204" pitchFamily="50" charset="-128"/>
            </a:endParaRPr>
          </a:p>
        </p:txBody>
      </p:sp>
      <p:sp>
        <p:nvSpPr>
          <p:cNvPr id="23" name="正方形/長方形 22"/>
          <p:cNvSpPr/>
          <p:nvPr/>
        </p:nvSpPr>
        <p:spPr bwMode="gray">
          <a:xfrm>
            <a:off x="2531274" y="297967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kumimoji="1" lang="en-US" altLang="ja-JP" sz="1800" dirty="0" smtClean="0">
                <a:latin typeface="Fujitsu Sans" panose="020B0404060202020204" pitchFamily="34" charset="0"/>
                <a:ea typeface="Meiryo UI" panose="020B0604030504040204" pitchFamily="50" charset="-128"/>
              </a:rPr>
              <a:t>E</a:t>
            </a:r>
            <a:endParaRPr kumimoji="1" lang="ja-JP" altLang="en-US" sz="1800" dirty="0" smtClean="0">
              <a:latin typeface="Fujitsu Sans" panose="020B0404060202020204" pitchFamily="34" charset="0"/>
              <a:ea typeface="Meiryo UI" panose="020B0604030504040204" pitchFamily="50" charset="-128"/>
            </a:endParaRPr>
          </a:p>
        </p:txBody>
      </p:sp>
      <p:sp>
        <p:nvSpPr>
          <p:cNvPr id="24" name="正方形/長方形 23"/>
          <p:cNvSpPr/>
          <p:nvPr/>
        </p:nvSpPr>
        <p:spPr bwMode="gray">
          <a:xfrm>
            <a:off x="3644456" y="297967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F</a:t>
            </a:r>
            <a:endParaRPr kumimoji="1" lang="ja-JP" altLang="en-US" sz="1800" dirty="0" smtClean="0">
              <a:latin typeface="Fujitsu Sans" panose="020B0404060202020204" pitchFamily="34" charset="0"/>
              <a:ea typeface="Meiryo UI" panose="020B0604030504040204" pitchFamily="50" charset="-128"/>
            </a:endParaRPr>
          </a:p>
        </p:txBody>
      </p:sp>
      <p:sp>
        <p:nvSpPr>
          <p:cNvPr id="25" name="正方形/長方形 24"/>
          <p:cNvSpPr/>
          <p:nvPr/>
        </p:nvSpPr>
        <p:spPr bwMode="gray">
          <a:xfrm>
            <a:off x="4757638" y="297967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G</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(Modified)</a:t>
            </a:r>
            <a:endParaRPr kumimoji="1" lang="ja-JP" altLang="en-US" sz="1800" dirty="0" smtClean="0">
              <a:latin typeface="Fujitsu Sans" panose="020B0404060202020204" pitchFamily="34" charset="0"/>
              <a:ea typeface="Meiryo UI" panose="020B0604030504040204" pitchFamily="50" charset="-128"/>
            </a:endParaRPr>
          </a:p>
        </p:txBody>
      </p:sp>
      <p:sp>
        <p:nvSpPr>
          <p:cNvPr id="26" name="正方形/長方形 25"/>
          <p:cNvSpPr/>
          <p:nvPr/>
        </p:nvSpPr>
        <p:spPr bwMode="gray">
          <a:xfrm>
            <a:off x="5870820" y="2979678"/>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H</a:t>
            </a:r>
            <a:endParaRPr kumimoji="1" lang="ja-JP" altLang="en-US" sz="1800" dirty="0" smtClean="0">
              <a:latin typeface="Fujitsu Sans" panose="020B0404060202020204" pitchFamily="34" charset="0"/>
              <a:ea typeface="Meiryo UI" panose="020B0604030504040204" pitchFamily="50" charset="-128"/>
            </a:endParaRPr>
          </a:p>
        </p:txBody>
      </p:sp>
      <p:sp>
        <p:nvSpPr>
          <p:cNvPr id="27" name="正方形/長方形 26"/>
          <p:cNvSpPr/>
          <p:nvPr/>
        </p:nvSpPr>
        <p:spPr bwMode="gray">
          <a:xfrm>
            <a:off x="2531274" y="4099485"/>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p>
          <a:p>
            <a:r>
              <a:rPr kumimoji="1" lang="en-US" altLang="ja-JP" sz="1800" dirty="0" smtClean="0">
                <a:latin typeface="Fujitsu Sans" panose="020B0404060202020204" pitchFamily="34" charset="0"/>
                <a:ea typeface="Meiryo UI" panose="020B0604030504040204" pitchFamily="50" charset="-128"/>
              </a:rPr>
              <a:t>I</a:t>
            </a:r>
            <a:endParaRPr kumimoji="1" lang="ja-JP" altLang="en-US" sz="1800" dirty="0" smtClean="0">
              <a:latin typeface="Fujitsu Sans" panose="020B0404060202020204" pitchFamily="34" charset="0"/>
              <a:ea typeface="Meiryo UI" panose="020B0604030504040204" pitchFamily="50" charset="-128"/>
            </a:endParaRPr>
          </a:p>
        </p:txBody>
      </p:sp>
      <p:sp>
        <p:nvSpPr>
          <p:cNvPr id="28" name="正方形/長方形 27"/>
          <p:cNvSpPr/>
          <p:nvPr/>
        </p:nvSpPr>
        <p:spPr bwMode="gray">
          <a:xfrm>
            <a:off x="3644456" y="4099485"/>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J</a:t>
            </a:r>
            <a:endParaRPr kumimoji="1" lang="ja-JP" altLang="en-US" sz="1800" dirty="0" smtClean="0">
              <a:latin typeface="Fujitsu Sans" panose="020B0404060202020204" pitchFamily="34" charset="0"/>
              <a:ea typeface="Meiryo UI" panose="020B0604030504040204" pitchFamily="50" charset="-128"/>
            </a:endParaRPr>
          </a:p>
        </p:txBody>
      </p:sp>
      <p:sp>
        <p:nvSpPr>
          <p:cNvPr id="29" name="正方形/長方形 28"/>
          <p:cNvSpPr/>
          <p:nvPr/>
        </p:nvSpPr>
        <p:spPr bwMode="gray">
          <a:xfrm>
            <a:off x="4757638" y="4099485"/>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K</a:t>
            </a:r>
            <a:endParaRPr kumimoji="1" lang="ja-JP" altLang="en-US" sz="1800" dirty="0" smtClean="0">
              <a:latin typeface="Fujitsu Sans" panose="020B0404060202020204" pitchFamily="34" charset="0"/>
              <a:ea typeface="Meiryo UI" panose="020B0604030504040204" pitchFamily="50" charset="-128"/>
            </a:endParaRPr>
          </a:p>
        </p:txBody>
      </p:sp>
      <p:sp>
        <p:nvSpPr>
          <p:cNvPr id="30" name="正方形/長方形 29"/>
          <p:cNvSpPr/>
          <p:nvPr/>
        </p:nvSpPr>
        <p:spPr bwMode="gray">
          <a:xfrm>
            <a:off x="5870820" y="4099485"/>
            <a:ext cx="914400" cy="8083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Module</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L</a:t>
            </a:r>
            <a:endParaRPr kumimoji="1" lang="ja-JP" altLang="en-US" sz="1800" dirty="0" smtClean="0">
              <a:latin typeface="Fujitsu Sans" panose="020B0404060202020204" pitchFamily="34" charset="0"/>
              <a:ea typeface="Meiryo UI" panose="020B0604030504040204" pitchFamily="50" charset="-128"/>
            </a:endParaRPr>
          </a:p>
        </p:txBody>
      </p:sp>
      <p:cxnSp>
        <p:nvCxnSpPr>
          <p:cNvPr id="31" name="直線矢印コネクタ 30"/>
          <p:cNvCxnSpPr/>
          <p:nvPr/>
        </p:nvCxnSpPr>
        <p:spPr bwMode="auto">
          <a:xfrm flipH="1" flipV="1">
            <a:off x="5672038" y="3797999"/>
            <a:ext cx="377690" cy="30148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2" name="Freeform 2819"/>
          <p:cNvSpPr>
            <a:spLocks noEditPoints="1"/>
          </p:cNvSpPr>
          <p:nvPr/>
        </p:nvSpPr>
        <p:spPr bwMode="auto">
          <a:xfrm>
            <a:off x="4429180" y="1685937"/>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3" name="テキスト ボックス 32"/>
          <p:cNvSpPr txBox="1"/>
          <p:nvPr/>
        </p:nvSpPr>
        <p:spPr>
          <a:xfrm>
            <a:off x="5652248" y="3840166"/>
            <a:ext cx="1101584"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Dependency</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34" name="直線矢印コネクタ 33"/>
          <p:cNvCxnSpPr/>
          <p:nvPr/>
        </p:nvCxnSpPr>
        <p:spPr bwMode="auto">
          <a:xfrm flipV="1">
            <a:off x="3041964" y="2719897"/>
            <a:ext cx="602492" cy="136939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ysDash"/>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Freeform 2819"/>
          <p:cNvSpPr>
            <a:spLocks noEditPoints="1"/>
          </p:cNvSpPr>
          <p:nvPr/>
        </p:nvSpPr>
        <p:spPr bwMode="auto">
          <a:xfrm>
            <a:off x="3221543" y="1685937"/>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6" name="Freeform 2819"/>
          <p:cNvSpPr>
            <a:spLocks noEditPoints="1"/>
          </p:cNvSpPr>
          <p:nvPr/>
        </p:nvSpPr>
        <p:spPr bwMode="auto">
          <a:xfrm>
            <a:off x="5489853" y="1685937"/>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7" name="Freeform 2819"/>
          <p:cNvSpPr>
            <a:spLocks noEditPoints="1"/>
          </p:cNvSpPr>
          <p:nvPr/>
        </p:nvSpPr>
        <p:spPr bwMode="auto">
          <a:xfrm>
            <a:off x="6615858" y="1685937"/>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8" name="Freeform 2819"/>
          <p:cNvSpPr>
            <a:spLocks noEditPoints="1"/>
          </p:cNvSpPr>
          <p:nvPr/>
        </p:nvSpPr>
        <p:spPr bwMode="auto">
          <a:xfrm>
            <a:off x="4429180" y="2861580"/>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9" name="Freeform 2819"/>
          <p:cNvSpPr>
            <a:spLocks noEditPoints="1"/>
          </p:cNvSpPr>
          <p:nvPr/>
        </p:nvSpPr>
        <p:spPr bwMode="auto">
          <a:xfrm>
            <a:off x="3221543" y="2861580"/>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0" name="Freeform 2819"/>
          <p:cNvSpPr>
            <a:spLocks noEditPoints="1"/>
          </p:cNvSpPr>
          <p:nvPr/>
        </p:nvSpPr>
        <p:spPr bwMode="auto">
          <a:xfrm>
            <a:off x="5489853" y="2861580"/>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1" name="Freeform 2819"/>
          <p:cNvSpPr>
            <a:spLocks noEditPoints="1"/>
          </p:cNvSpPr>
          <p:nvPr/>
        </p:nvSpPr>
        <p:spPr bwMode="auto">
          <a:xfrm>
            <a:off x="6615858" y="2861580"/>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2" name="Freeform 2819"/>
          <p:cNvSpPr>
            <a:spLocks noEditPoints="1"/>
          </p:cNvSpPr>
          <p:nvPr/>
        </p:nvSpPr>
        <p:spPr bwMode="auto">
          <a:xfrm>
            <a:off x="4429180" y="394558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3" name="Freeform 2819"/>
          <p:cNvSpPr>
            <a:spLocks noEditPoints="1"/>
          </p:cNvSpPr>
          <p:nvPr/>
        </p:nvSpPr>
        <p:spPr bwMode="auto">
          <a:xfrm>
            <a:off x="3221543" y="394558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4" name="Freeform 2819"/>
          <p:cNvSpPr>
            <a:spLocks noEditPoints="1"/>
          </p:cNvSpPr>
          <p:nvPr/>
        </p:nvSpPr>
        <p:spPr bwMode="auto">
          <a:xfrm>
            <a:off x="5489853" y="394558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5" name="Freeform 2819"/>
          <p:cNvSpPr>
            <a:spLocks noEditPoints="1"/>
          </p:cNvSpPr>
          <p:nvPr/>
        </p:nvSpPr>
        <p:spPr bwMode="auto">
          <a:xfrm>
            <a:off x="6615858" y="3945588"/>
            <a:ext cx="275949" cy="27594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6" name="テキスト ボックス 45"/>
          <p:cNvSpPr txBox="1"/>
          <p:nvPr/>
        </p:nvSpPr>
        <p:spPr>
          <a:xfrm>
            <a:off x="3266765" y="5223946"/>
            <a:ext cx="6271129" cy="1200329"/>
          </a:xfrm>
          <a:prstGeom prst="rect">
            <a:avLst/>
          </a:prstGeom>
          <a:noFill/>
        </p:spPr>
        <p:txBody>
          <a:bodyPr wrap="square" rtlCol="0">
            <a:spAutoFit/>
          </a:bodyP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to test all cases</a:t>
            </a: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Easy to repeat testing frequently</a:t>
            </a:r>
            <a:b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Detect potential bugs in early phases</a:t>
            </a:r>
            <a:r>
              <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rPr>
              <a:t>- Gives developers “</a:t>
            </a:r>
            <a:r>
              <a:rPr lang="en-US" altLang="ja-JP" sz="1800" dirty="0" smtClean="0"/>
              <a:t>psychological safety” to refactor/enhance</a:t>
            </a:r>
            <a:endParaRPr kumimoji="1" lang="en-US" altLang="ja-JP" sz="1800" dirty="0" smtClean="0">
              <a:latin typeface="Fujitsu Sans" panose="020B0404060202020204" pitchFamily="34" charset="0"/>
              <a:ea typeface="Meiryo UI" panose="020B0604030504040204" pitchFamily="50" charset="-128"/>
              <a:cs typeface="Meiryo UI" panose="020B0604030504040204" pitchFamily="50" charset="-128"/>
            </a:endParaRPr>
          </a:p>
        </p:txBody>
      </p:sp>
      <p:pic>
        <p:nvPicPr>
          <p:cNvPr id="47"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20214" y="5223946"/>
            <a:ext cx="1042868" cy="104287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1107856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Core Elements for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44</a:t>
            </a:fld>
            <a:endParaRPr lang="en-US" altLang="ja-JP" dirty="0"/>
          </a:p>
        </p:txBody>
      </p:sp>
      <p:sp>
        <p:nvSpPr>
          <p:cNvPr id="48" name="正方形/長方形 47">
            <a:extLst>
              <a:ext uri="{FF2B5EF4-FFF2-40B4-BE49-F238E27FC236}">
                <a16:creationId xmlns:a16="http://schemas.microsoft.com/office/drawing/2014/main" xmlns="" id="{0F9C65CE-ACFE-49F0-8186-09321560DBDE}"/>
              </a:ext>
            </a:extLst>
          </p:cNvPr>
          <p:cNvSpPr/>
          <p:nvPr/>
        </p:nvSpPr>
        <p:spPr bwMode="gray">
          <a:xfrm>
            <a:off x="1242473" y="1552300"/>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CI Pipeline Control</a:t>
            </a:r>
            <a:endParaRPr kumimoji="1" lang="ja-JP" altLang="en-US" sz="3200" b="1" kern="0" dirty="0">
              <a:latin typeface="Fujitsu Sans" panose="020B0404060202020204" pitchFamily="34" charset="0"/>
              <a:ea typeface="Meiryo UI" panose="020B0604030504040204" pitchFamily="50" charset="-128"/>
            </a:endParaRPr>
          </a:p>
        </p:txBody>
      </p:sp>
      <p:sp>
        <p:nvSpPr>
          <p:cNvPr id="49" name="正方形/長方形 48">
            <a:extLst>
              <a:ext uri="{FF2B5EF4-FFF2-40B4-BE49-F238E27FC236}">
                <a16:creationId xmlns:a16="http://schemas.microsoft.com/office/drawing/2014/main" xmlns="" id="{904A1B75-ED39-455B-B23C-B7A0917C3507}"/>
              </a:ext>
            </a:extLst>
          </p:cNvPr>
          <p:cNvSpPr/>
          <p:nvPr/>
        </p:nvSpPr>
        <p:spPr bwMode="gray">
          <a:xfrm>
            <a:off x="372237" y="15523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50" name="正方形/長方形 49">
            <a:extLst>
              <a:ext uri="{FF2B5EF4-FFF2-40B4-BE49-F238E27FC236}">
                <a16:creationId xmlns:a16="http://schemas.microsoft.com/office/drawing/2014/main" xmlns="" id="{0F9C65CE-ACFE-49F0-8186-09321560DBDE}"/>
              </a:ext>
            </a:extLst>
          </p:cNvPr>
          <p:cNvSpPr/>
          <p:nvPr/>
        </p:nvSpPr>
        <p:spPr bwMode="gray">
          <a:xfrm>
            <a:off x="1242473" y="2546213"/>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Auto Build</a:t>
            </a:r>
            <a:endParaRPr kumimoji="1" lang="ja-JP" altLang="en-US" sz="3200" b="1" kern="0" dirty="0">
              <a:latin typeface="Fujitsu Sans" panose="020B0404060202020204" pitchFamily="34" charset="0"/>
              <a:ea typeface="Meiryo UI" panose="020B0604030504040204" pitchFamily="50" charset="-128"/>
            </a:endParaRPr>
          </a:p>
        </p:txBody>
      </p:sp>
      <p:sp>
        <p:nvSpPr>
          <p:cNvPr id="51" name="正方形/長方形 50">
            <a:extLst>
              <a:ext uri="{FF2B5EF4-FFF2-40B4-BE49-F238E27FC236}">
                <a16:creationId xmlns:a16="http://schemas.microsoft.com/office/drawing/2014/main" xmlns="" id="{904A1B75-ED39-455B-B23C-B7A0917C3507}"/>
              </a:ext>
            </a:extLst>
          </p:cNvPr>
          <p:cNvSpPr/>
          <p:nvPr/>
        </p:nvSpPr>
        <p:spPr bwMode="gray">
          <a:xfrm>
            <a:off x="372237" y="254621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52" name="正方形/長方形 51">
            <a:extLst>
              <a:ext uri="{FF2B5EF4-FFF2-40B4-BE49-F238E27FC236}">
                <a16:creationId xmlns:a16="http://schemas.microsoft.com/office/drawing/2014/main" xmlns="" id="{0F9C65CE-ACFE-49F0-8186-09321560DBDE}"/>
              </a:ext>
            </a:extLst>
          </p:cNvPr>
          <p:cNvSpPr/>
          <p:nvPr/>
        </p:nvSpPr>
        <p:spPr bwMode="gray">
          <a:xfrm>
            <a:off x="1242473" y="3540126"/>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Auto Test</a:t>
            </a:r>
            <a:endParaRPr kumimoji="1" lang="ja-JP" altLang="en-US" sz="3200" b="1" kern="0" dirty="0">
              <a:latin typeface="Fujitsu Sans" panose="020B0404060202020204" pitchFamily="34" charset="0"/>
              <a:ea typeface="Meiryo UI" panose="020B0604030504040204" pitchFamily="50" charset="-128"/>
            </a:endParaRPr>
          </a:p>
        </p:txBody>
      </p:sp>
      <p:sp>
        <p:nvSpPr>
          <p:cNvPr id="53" name="正方形/長方形 52">
            <a:extLst>
              <a:ext uri="{FF2B5EF4-FFF2-40B4-BE49-F238E27FC236}">
                <a16:creationId xmlns:a16="http://schemas.microsoft.com/office/drawing/2014/main" xmlns="" id="{904A1B75-ED39-455B-B23C-B7A0917C3507}"/>
              </a:ext>
            </a:extLst>
          </p:cNvPr>
          <p:cNvSpPr/>
          <p:nvPr/>
        </p:nvSpPr>
        <p:spPr bwMode="gray">
          <a:xfrm>
            <a:off x="372237" y="3540126"/>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54" name="正方形/長方形 53"/>
          <p:cNvSpPr/>
          <p:nvPr/>
        </p:nvSpPr>
        <p:spPr bwMode="gray">
          <a:xfrm>
            <a:off x="5670157" y="1349517"/>
            <a:ext cx="1733758" cy="3089961"/>
          </a:xfrm>
          <a:prstGeom prst="rect">
            <a:avLst/>
          </a:prstGeom>
          <a:noFill/>
          <a:ln w="9525" cap="flat" cmpd="sng" algn="ctr">
            <a:solidFill>
              <a:schemeClr val="bg1">
                <a:lumMod val="65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55" name="正方形/長方形 54"/>
          <p:cNvSpPr/>
          <p:nvPr/>
        </p:nvSpPr>
        <p:spPr bwMode="gray">
          <a:xfrm>
            <a:off x="5670157" y="925123"/>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Effect</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56" name="正方形/長方形 55"/>
          <p:cNvSpPr/>
          <p:nvPr/>
        </p:nvSpPr>
        <p:spPr bwMode="gray">
          <a:xfrm>
            <a:off x="7791415" y="1349517"/>
            <a:ext cx="1733758" cy="3089961"/>
          </a:xfrm>
          <a:prstGeom prst="rect">
            <a:avLst/>
          </a:prstGeom>
          <a:noFill/>
          <a:ln w="9525" cap="flat" cmpd="sng" algn="ctr">
            <a:solidFill>
              <a:schemeClr val="bg1">
                <a:lumMod val="65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57" name="正方形/長方形 56"/>
          <p:cNvSpPr/>
          <p:nvPr/>
        </p:nvSpPr>
        <p:spPr bwMode="gray">
          <a:xfrm>
            <a:off x="7791415" y="925123"/>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bg1"/>
                </a:solidFill>
                <a:effectLst/>
                <a:latin typeface="Fujitsu Sans" panose="020B0404060202020204" pitchFamily="34" charset="0"/>
                <a:ea typeface="Meiryo UI" panose="020B0604030504040204" pitchFamily="50" charset="-128"/>
              </a:rPr>
              <a:t>Cost</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58" name="Freeform 2711"/>
          <p:cNvSpPr>
            <a:spLocks/>
          </p:cNvSpPr>
          <p:nvPr/>
        </p:nvSpPr>
        <p:spPr bwMode="auto">
          <a:xfrm>
            <a:off x="5736418" y="1655722"/>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59" name="Freeform 2711"/>
          <p:cNvSpPr>
            <a:spLocks/>
          </p:cNvSpPr>
          <p:nvPr/>
        </p:nvSpPr>
        <p:spPr bwMode="auto">
          <a:xfrm>
            <a:off x="6307560" y="1655722"/>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0" name="Freeform 2711"/>
          <p:cNvSpPr>
            <a:spLocks/>
          </p:cNvSpPr>
          <p:nvPr/>
        </p:nvSpPr>
        <p:spPr bwMode="auto">
          <a:xfrm>
            <a:off x="6878703" y="1655722"/>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1" name="Freeform 2711"/>
          <p:cNvSpPr>
            <a:spLocks/>
          </p:cNvSpPr>
          <p:nvPr/>
        </p:nvSpPr>
        <p:spPr bwMode="auto">
          <a:xfrm>
            <a:off x="5736418" y="2665481"/>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2" name="Freeform 2711"/>
          <p:cNvSpPr>
            <a:spLocks/>
          </p:cNvSpPr>
          <p:nvPr/>
        </p:nvSpPr>
        <p:spPr bwMode="auto">
          <a:xfrm>
            <a:off x="6307560" y="2665481"/>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3" name="Freeform 2711"/>
          <p:cNvSpPr>
            <a:spLocks/>
          </p:cNvSpPr>
          <p:nvPr/>
        </p:nvSpPr>
        <p:spPr bwMode="auto">
          <a:xfrm>
            <a:off x="6878703" y="2665481"/>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4" name="Freeform 2711"/>
          <p:cNvSpPr>
            <a:spLocks/>
          </p:cNvSpPr>
          <p:nvPr/>
        </p:nvSpPr>
        <p:spPr bwMode="auto">
          <a:xfrm>
            <a:off x="5736418" y="3647718"/>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5" name="Freeform 2711"/>
          <p:cNvSpPr>
            <a:spLocks/>
          </p:cNvSpPr>
          <p:nvPr/>
        </p:nvSpPr>
        <p:spPr bwMode="auto">
          <a:xfrm>
            <a:off x="6307560" y="3647718"/>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6" name="Freeform 2711"/>
          <p:cNvSpPr>
            <a:spLocks/>
          </p:cNvSpPr>
          <p:nvPr/>
        </p:nvSpPr>
        <p:spPr bwMode="auto">
          <a:xfrm>
            <a:off x="6878703" y="3647718"/>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7" name="Freeform 2711"/>
          <p:cNvSpPr>
            <a:spLocks/>
          </p:cNvSpPr>
          <p:nvPr/>
        </p:nvSpPr>
        <p:spPr bwMode="auto">
          <a:xfrm>
            <a:off x="7882550" y="1655722"/>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8" name="Freeform 2711"/>
          <p:cNvSpPr>
            <a:spLocks/>
          </p:cNvSpPr>
          <p:nvPr/>
        </p:nvSpPr>
        <p:spPr bwMode="auto">
          <a:xfrm>
            <a:off x="8453692" y="1655722"/>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9" name="Freeform 2711"/>
          <p:cNvSpPr>
            <a:spLocks/>
          </p:cNvSpPr>
          <p:nvPr/>
        </p:nvSpPr>
        <p:spPr bwMode="auto">
          <a:xfrm>
            <a:off x="9024835" y="1655722"/>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70" name="Freeform 2711"/>
          <p:cNvSpPr>
            <a:spLocks/>
          </p:cNvSpPr>
          <p:nvPr/>
        </p:nvSpPr>
        <p:spPr bwMode="auto">
          <a:xfrm>
            <a:off x="7882550" y="2665481"/>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1" name="Freeform 2711"/>
          <p:cNvSpPr>
            <a:spLocks/>
          </p:cNvSpPr>
          <p:nvPr/>
        </p:nvSpPr>
        <p:spPr bwMode="auto">
          <a:xfrm>
            <a:off x="8453692" y="2665481"/>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72" name="Freeform 2711"/>
          <p:cNvSpPr>
            <a:spLocks/>
          </p:cNvSpPr>
          <p:nvPr/>
        </p:nvSpPr>
        <p:spPr bwMode="auto">
          <a:xfrm>
            <a:off x="9024835" y="2665481"/>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73" name="Freeform 2711"/>
          <p:cNvSpPr>
            <a:spLocks/>
          </p:cNvSpPr>
          <p:nvPr/>
        </p:nvSpPr>
        <p:spPr bwMode="auto">
          <a:xfrm>
            <a:off x="7882550" y="3647718"/>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4" name="Freeform 2711"/>
          <p:cNvSpPr>
            <a:spLocks/>
          </p:cNvSpPr>
          <p:nvPr/>
        </p:nvSpPr>
        <p:spPr bwMode="auto">
          <a:xfrm>
            <a:off x="8453692" y="3647718"/>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5" name="Freeform 2711"/>
          <p:cNvSpPr>
            <a:spLocks/>
          </p:cNvSpPr>
          <p:nvPr/>
        </p:nvSpPr>
        <p:spPr bwMode="auto">
          <a:xfrm>
            <a:off x="9024835" y="3647718"/>
            <a:ext cx="447330" cy="426028"/>
          </a:xfrm>
          <a:custGeom>
            <a:avLst/>
            <a:gdLst>
              <a:gd name="T0" fmla="*/ 241 w 483"/>
              <a:gd name="T1" fmla="*/ 369 h 460"/>
              <a:gd name="T2" fmla="*/ 389 w 483"/>
              <a:gd name="T3" fmla="*/ 460 h 460"/>
              <a:gd name="T4" fmla="*/ 350 w 483"/>
              <a:gd name="T5" fmla="*/ 291 h 460"/>
              <a:gd name="T6" fmla="*/ 483 w 483"/>
              <a:gd name="T7" fmla="*/ 176 h 460"/>
              <a:gd name="T8" fmla="*/ 308 w 483"/>
              <a:gd name="T9" fmla="*/ 160 h 460"/>
              <a:gd name="T10" fmla="*/ 241 w 483"/>
              <a:gd name="T11" fmla="*/ 0 h 460"/>
              <a:gd name="T12" fmla="*/ 175 w 483"/>
              <a:gd name="T13" fmla="*/ 160 h 460"/>
              <a:gd name="T14" fmla="*/ 0 w 483"/>
              <a:gd name="T15" fmla="*/ 176 h 460"/>
              <a:gd name="T16" fmla="*/ 133 w 483"/>
              <a:gd name="T17" fmla="*/ 291 h 460"/>
              <a:gd name="T18" fmla="*/ 93 w 483"/>
              <a:gd name="T19" fmla="*/ 460 h 460"/>
              <a:gd name="T20" fmla="*/ 241 w 483"/>
              <a:gd name="T21" fmla="*/ 3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460">
                <a:moveTo>
                  <a:pt x="241" y="369"/>
                </a:moveTo>
                <a:lnTo>
                  <a:pt x="389" y="460"/>
                </a:lnTo>
                <a:lnTo>
                  <a:pt x="350" y="291"/>
                </a:lnTo>
                <a:lnTo>
                  <a:pt x="483" y="176"/>
                </a:lnTo>
                <a:lnTo>
                  <a:pt x="308" y="160"/>
                </a:lnTo>
                <a:lnTo>
                  <a:pt x="241" y="0"/>
                </a:lnTo>
                <a:lnTo>
                  <a:pt x="175" y="160"/>
                </a:lnTo>
                <a:lnTo>
                  <a:pt x="0" y="176"/>
                </a:lnTo>
                <a:lnTo>
                  <a:pt x="133" y="291"/>
                </a:lnTo>
                <a:lnTo>
                  <a:pt x="93" y="460"/>
                </a:lnTo>
                <a:lnTo>
                  <a:pt x="241" y="369"/>
                </a:lnTo>
                <a:close/>
              </a:path>
            </a:pathLst>
          </a:custGeom>
          <a:solidFill>
            <a:srgbClr val="FFC00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 name="正方形/長方形 3"/>
          <p:cNvSpPr/>
          <p:nvPr/>
        </p:nvSpPr>
        <p:spPr bwMode="gray">
          <a:xfrm>
            <a:off x="257604" y="3438347"/>
            <a:ext cx="9566273" cy="1203914"/>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b"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Most Important</a:t>
            </a:r>
            <a:endParaRPr kumimoji="1" lang="ja-JP" altLang="en-US" sz="2400" dirty="0" smtClean="0">
              <a:latin typeface="Fujitsu Sans" panose="020B0404060202020204" pitchFamily="34" charset="0"/>
              <a:ea typeface="Meiryo UI" panose="020B0604030504040204" pitchFamily="50" charset="-128"/>
            </a:endParaRPr>
          </a:p>
        </p:txBody>
      </p:sp>
      <p:sp>
        <p:nvSpPr>
          <p:cNvPr id="76" name="テキスト ボックス 75"/>
          <p:cNvSpPr txBox="1"/>
          <p:nvPr/>
        </p:nvSpPr>
        <p:spPr>
          <a:xfrm>
            <a:off x="195060" y="6007186"/>
            <a:ext cx="6042521" cy="461665"/>
          </a:xfrm>
          <a:prstGeom prst="rect">
            <a:avLst/>
          </a:prstGeom>
          <a:noFill/>
        </p:spPr>
        <p:txBody>
          <a:bodyPr wrap="square" rtlCol="0">
            <a:spAutoFit/>
          </a:bodyPr>
          <a:lstStyle/>
          <a:p>
            <a:pPr algn="l"/>
            <a:r>
              <a:rPr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Will explain each elements…</a:t>
            </a:r>
            <a:endParaRPr kumimoji="1" lang="ja-JP" altLang="en-US" sz="24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680831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dirty="0"/>
              <a:t>CI 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smtClean="0"/>
              <a:t>CI </a:t>
            </a:r>
            <a:r>
              <a:rPr kumimoji="1" lang="en-US" altLang="ja-JP" smtClean="0"/>
              <a:t>Pipeline Controller</a:t>
            </a:r>
            <a:endParaRPr kumimoji="1"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15664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CI Pipeline Controller(CI Tool)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46</a:t>
            </a:fld>
            <a:endParaRPr lang="en-US" altLang="ja-JP" dirty="0"/>
          </a:p>
        </p:txBody>
      </p:sp>
      <p:sp>
        <p:nvSpPr>
          <p:cNvPr id="4" name="正方形/長方形 3">
            <a:extLst>
              <a:ext uri="{FF2B5EF4-FFF2-40B4-BE49-F238E27FC236}">
                <a16:creationId xmlns:a16="http://schemas.microsoft.com/office/drawing/2014/main" xmlns="" id="{0F9C65CE-ACFE-49F0-8186-09321560DBDE}"/>
              </a:ext>
            </a:extLst>
          </p:cNvPr>
          <p:cNvSpPr/>
          <p:nvPr/>
        </p:nvSpPr>
        <p:spPr bwMode="gray">
          <a:xfrm>
            <a:off x="3817723" y="4165904"/>
            <a:ext cx="5810301" cy="24474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3817723" y="1615084"/>
            <a:ext cx="5810301" cy="21835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128214" y="3186835"/>
            <a:ext cx="5199800"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solidFill>
                  <a:schemeClr val="bg1"/>
                </a:solidFill>
                <a:latin typeface="Fujitsu Sans" panose="020B0404060202020204" pitchFamily="34" charset="0"/>
                <a:ea typeface="Meiryo UI" panose="020B0604030504040204" pitchFamily="50" charset="-128"/>
              </a:rPr>
              <a:t>CI Pipeline Controller</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4128214" y="2017432"/>
            <a:ext cx="5199799" cy="9407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smtClean="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xmlns="" id="{0F9C65CE-ACFE-49F0-8186-09321560DBDE}"/>
              </a:ext>
            </a:extLst>
          </p:cNvPr>
          <p:cNvSpPr/>
          <p:nvPr/>
        </p:nvSpPr>
        <p:spPr bwMode="gray">
          <a:xfrm>
            <a:off x="197659" y="1566647"/>
            <a:ext cx="3009563" cy="168316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9" name="メモ 8"/>
          <p:cNvSpPr/>
          <p:nvPr/>
        </p:nvSpPr>
        <p:spPr bwMode="gray">
          <a:xfrm>
            <a:off x="4279549" y="2162392"/>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0" name="メモ 9"/>
          <p:cNvSpPr/>
          <p:nvPr/>
        </p:nvSpPr>
        <p:spPr bwMode="gray">
          <a:xfrm>
            <a:off x="4279549" y="4299734"/>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0F9C65CE-ACFE-49F0-8186-09321560DBDE}"/>
              </a:ext>
            </a:extLst>
          </p:cNvPr>
          <p:cNvSpPr/>
          <p:nvPr/>
        </p:nvSpPr>
        <p:spPr bwMode="gray">
          <a:xfrm>
            <a:off x="445737" y="2017432"/>
            <a:ext cx="2625007" cy="1011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12" name="メモ 11"/>
          <p:cNvSpPr/>
          <p:nvPr/>
        </p:nvSpPr>
        <p:spPr bwMode="gray">
          <a:xfrm>
            <a:off x="1369278" y="2162392"/>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13" name="直線矢印コネクタ 12"/>
          <p:cNvCxnSpPr>
            <a:stCxn id="12" idx="3"/>
            <a:endCxn id="9" idx="1"/>
          </p:cNvCxnSpPr>
          <p:nvPr/>
        </p:nvCxnSpPr>
        <p:spPr bwMode="auto">
          <a:xfrm>
            <a:off x="2147201" y="2489956"/>
            <a:ext cx="2132348"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 name="直線矢印コネクタ 13"/>
          <p:cNvCxnSpPr>
            <a:stCxn id="9" idx="2"/>
          </p:cNvCxnSpPr>
          <p:nvPr/>
        </p:nvCxnSpPr>
        <p:spPr bwMode="auto">
          <a:xfrm>
            <a:off x="4668511" y="2817520"/>
            <a:ext cx="13944" cy="36931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 name="テキスト ボックス 14"/>
          <p:cNvSpPr txBox="1"/>
          <p:nvPr/>
        </p:nvSpPr>
        <p:spPr>
          <a:xfrm>
            <a:off x="2565777" y="2010062"/>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862014" y="3792548"/>
            <a:ext cx="688330"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7" name="直線矢印コネクタ 16"/>
          <p:cNvCxnSpPr>
            <a:stCxn id="10" idx="2"/>
          </p:cNvCxnSpPr>
          <p:nvPr/>
        </p:nvCxnSpPr>
        <p:spPr bwMode="auto">
          <a:xfrm>
            <a:off x="4668511" y="4707169"/>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 name="正方形/長方形 17">
            <a:extLst>
              <a:ext uri="{FF2B5EF4-FFF2-40B4-BE49-F238E27FC236}">
                <a16:creationId xmlns:a16="http://schemas.microsoft.com/office/drawing/2014/main" xmlns="" id="{0F9C65CE-ACFE-49F0-8186-09321560DBDE}"/>
              </a:ext>
            </a:extLst>
          </p:cNvPr>
          <p:cNvSpPr/>
          <p:nvPr/>
        </p:nvSpPr>
        <p:spPr bwMode="gray">
          <a:xfrm>
            <a:off x="4128214" y="5453543"/>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19" name="Freeform 2502"/>
          <p:cNvSpPr>
            <a:spLocks noEditPoints="1"/>
          </p:cNvSpPr>
          <p:nvPr/>
        </p:nvSpPr>
        <p:spPr bwMode="auto">
          <a:xfrm>
            <a:off x="4442472" y="6028578"/>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20" name="カギ線コネクタ 19"/>
          <p:cNvCxnSpPr>
            <a:stCxn id="6" idx="2"/>
            <a:endCxn id="19" idx="0"/>
          </p:cNvCxnSpPr>
          <p:nvPr/>
        </p:nvCxnSpPr>
        <p:spPr bwMode="auto">
          <a:xfrm rot="5400000">
            <a:off x="4500301" y="4081911"/>
            <a:ext cx="2608676"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1" name="正方形/長方形 20">
            <a:extLst>
              <a:ext uri="{FF2B5EF4-FFF2-40B4-BE49-F238E27FC236}">
                <a16:creationId xmlns:a16="http://schemas.microsoft.com/office/drawing/2014/main" xmlns="" id="{0F9C65CE-ACFE-49F0-8186-09321560DBDE}"/>
              </a:ext>
            </a:extLst>
          </p:cNvPr>
          <p:cNvSpPr/>
          <p:nvPr/>
        </p:nvSpPr>
        <p:spPr bwMode="gray">
          <a:xfrm>
            <a:off x="5929059" y="5453543"/>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Test</a:t>
            </a:r>
            <a:endParaRPr kumimoji="1" lang="ja-JP" altLang="en-US" sz="2400" kern="0" dirty="0">
              <a:latin typeface="Fujitsu Sans" panose="020B0404060202020204" pitchFamily="34" charset="0"/>
              <a:ea typeface="Meiryo UI" panose="020B0604030504040204" pitchFamily="50" charset="-128"/>
            </a:endParaRPr>
          </a:p>
        </p:txBody>
      </p:sp>
      <p:sp>
        <p:nvSpPr>
          <p:cNvPr id="22" name="正方形/長方形 21">
            <a:extLst>
              <a:ext uri="{FF2B5EF4-FFF2-40B4-BE49-F238E27FC236}">
                <a16:creationId xmlns:a16="http://schemas.microsoft.com/office/drawing/2014/main" xmlns="" id="{0F9C65CE-ACFE-49F0-8186-09321560DBDE}"/>
              </a:ext>
            </a:extLst>
          </p:cNvPr>
          <p:cNvSpPr/>
          <p:nvPr/>
        </p:nvSpPr>
        <p:spPr bwMode="gray">
          <a:xfrm>
            <a:off x="7586288" y="5453543"/>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23" name="直線矢印コネクタ 22"/>
          <p:cNvCxnSpPr/>
          <p:nvPr/>
        </p:nvCxnSpPr>
        <p:spPr bwMode="auto">
          <a:xfrm>
            <a:off x="4695807" y="3666050"/>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4" name="テキスト ボックス 23"/>
          <p:cNvSpPr txBox="1"/>
          <p:nvPr/>
        </p:nvSpPr>
        <p:spPr>
          <a:xfrm>
            <a:off x="3517713" y="2803136"/>
            <a:ext cx="1164742"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25" name="直線矢印コネクタ 24"/>
          <p:cNvCxnSpPr/>
          <p:nvPr/>
        </p:nvCxnSpPr>
        <p:spPr bwMode="auto">
          <a:xfrm>
            <a:off x="8445338" y="3693892"/>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正方形/長方形 25">
            <a:extLst>
              <a:ext uri="{FF2B5EF4-FFF2-40B4-BE49-F238E27FC236}">
                <a16:creationId xmlns:a16="http://schemas.microsoft.com/office/drawing/2014/main" xmlns="" id="{0F9C65CE-ACFE-49F0-8186-09321560DBDE}"/>
              </a:ext>
            </a:extLst>
          </p:cNvPr>
          <p:cNvSpPr/>
          <p:nvPr/>
        </p:nvSpPr>
        <p:spPr bwMode="gray">
          <a:xfrm>
            <a:off x="4128214" y="4868823"/>
            <a:ext cx="5359902"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Build Tool</a:t>
            </a:r>
            <a:endParaRPr kumimoji="1" lang="ja-JP" altLang="en-US" sz="2800" kern="0" dirty="0">
              <a:latin typeface="Fujitsu Sans" panose="020B0404060202020204" pitchFamily="34" charset="0"/>
              <a:ea typeface="Meiryo UI" panose="020B0604030504040204" pitchFamily="50" charset="-128"/>
            </a:endParaRPr>
          </a:p>
        </p:txBody>
      </p:sp>
      <p:sp>
        <p:nvSpPr>
          <p:cNvPr id="27" name="Freeform 2750"/>
          <p:cNvSpPr>
            <a:spLocks noEditPoints="1"/>
          </p:cNvSpPr>
          <p:nvPr/>
        </p:nvSpPr>
        <p:spPr bwMode="auto">
          <a:xfrm>
            <a:off x="444494" y="3240834"/>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28" name="直線矢印コネクタ 27"/>
          <p:cNvCxnSpPr/>
          <p:nvPr/>
        </p:nvCxnSpPr>
        <p:spPr bwMode="auto">
          <a:xfrm flipV="1">
            <a:off x="892769" y="2694407"/>
            <a:ext cx="455523" cy="65304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矢印コネクタ 28"/>
          <p:cNvCxnSpPr/>
          <p:nvPr/>
        </p:nvCxnSpPr>
        <p:spPr bwMode="auto">
          <a:xfrm flipV="1">
            <a:off x="1053862" y="3488928"/>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0" name="テキスト ボックス 29"/>
          <p:cNvSpPr txBox="1"/>
          <p:nvPr/>
        </p:nvSpPr>
        <p:spPr>
          <a:xfrm>
            <a:off x="1366331" y="3121640"/>
            <a:ext cx="134023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Freeform 1167"/>
          <p:cNvSpPr>
            <a:spLocks noEditPoints="1"/>
          </p:cNvSpPr>
          <p:nvPr/>
        </p:nvSpPr>
        <p:spPr bwMode="auto">
          <a:xfrm>
            <a:off x="233147" y="1628829"/>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2" name="Freeform 1508"/>
          <p:cNvSpPr>
            <a:spLocks noEditPoints="1"/>
          </p:cNvSpPr>
          <p:nvPr/>
        </p:nvSpPr>
        <p:spPr bwMode="auto">
          <a:xfrm>
            <a:off x="9133994" y="1660786"/>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3" name="Freeform 1508"/>
          <p:cNvSpPr>
            <a:spLocks noEditPoints="1"/>
          </p:cNvSpPr>
          <p:nvPr/>
        </p:nvSpPr>
        <p:spPr bwMode="auto">
          <a:xfrm>
            <a:off x="9131325" y="4245557"/>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4" name="Text Box 52"/>
          <p:cNvSpPr txBox="1">
            <a:spLocks noChangeArrowheads="1"/>
          </p:cNvSpPr>
          <p:nvPr/>
        </p:nvSpPr>
        <p:spPr bwMode="gray">
          <a:xfrm>
            <a:off x="562000" y="606977"/>
            <a:ext cx="8185831" cy="83099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CI Tool controls each CI process(build, test, etc.) triggered </a:t>
            </a:r>
            <a:br>
              <a:rPr lang="en-US" altLang="ja-JP"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  by configured timing and shows/notifies the result of pipeline</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テキスト ボックス 34"/>
          <p:cNvSpPr txBox="1"/>
          <p:nvPr/>
        </p:nvSpPr>
        <p:spPr>
          <a:xfrm>
            <a:off x="342331" y="4707169"/>
            <a:ext cx="2525178" cy="1815882"/>
          </a:xfrm>
          <a:prstGeom prst="rect">
            <a:avLst/>
          </a:prstGeom>
          <a:noFill/>
        </p:spPr>
        <p:txBody>
          <a:bodyPr wrap="none" rtlCol="0">
            <a:spAutoFit/>
          </a:bodyPr>
          <a:lstStyle/>
          <a:p>
            <a:pPr algn="l"/>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Famous CI Tools</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a:latin typeface="Fujitsu Sans" panose="020B0404060202020204" pitchFamily="34" charset="0"/>
                <a:ea typeface="Meiryo UI" panose="020B0604030504040204" pitchFamily="50" charset="-128"/>
                <a:cs typeface="Meiryo UI" panose="020B0604030504040204" pitchFamily="50" charset="-128"/>
              </a:rPr>
              <a:t>- Jenkins</a:t>
            </a:r>
            <a:br>
              <a:rPr lang="en-US" altLang="ja-JP" sz="2800" dirty="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a:latin typeface="Fujitsu Sans" panose="020B0404060202020204" pitchFamily="34" charset="0"/>
                <a:ea typeface="Meiryo UI" panose="020B0604030504040204" pitchFamily="50" charset="-128"/>
                <a:cs typeface="Meiryo UI" panose="020B0604030504040204" pitchFamily="50" charset="-128"/>
              </a:rPr>
              <a:t>- Bamboo</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GitLab</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CI</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97990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What’s CI Pipeline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47</a:t>
            </a:fld>
            <a:endParaRPr lang="en-US" altLang="ja-JP" dirty="0"/>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562000" y="2225120"/>
            <a:ext cx="8869749" cy="161903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kern="0" dirty="0" smtClean="0">
                <a:solidFill>
                  <a:schemeClr val="bg1"/>
                </a:solidFill>
                <a:latin typeface="Fujitsu Sans" panose="020B0404060202020204" pitchFamily="34" charset="0"/>
                <a:ea typeface="Meiryo UI" panose="020B0604030504040204" pitchFamily="50" charset="-128"/>
              </a:rPr>
              <a:t>CI Pipeline</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740962"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Auto </a:t>
            </a:r>
            <a:br>
              <a:rPr kumimoji="1" lang="en-US" altLang="ja-JP" sz="2800" kern="0" dirty="0" smtClean="0">
                <a:latin typeface="Fujitsu Sans" panose="020B0404060202020204" pitchFamily="34" charset="0"/>
                <a:ea typeface="Meiryo UI" panose="020B0604030504040204" pitchFamily="50" charset="-128"/>
              </a:rPr>
            </a:br>
            <a:r>
              <a:rPr kumimoji="1" lang="en-US" altLang="ja-JP" sz="2800" kern="0" dirty="0" smtClean="0">
                <a:latin typeface="Fujitsu Sans" panose="020B0404060202020204" pitchFamily="34" charset="0"/>
                <a:ea typeface="Meiryo UI" panose="020B0604030504040204" pitchFamily="50" charset="-128"/>
              </a:rPr>
              <a:t>Build</a:t>
            </a:r>
            <a:endParaRPr kumimoji="1" lang="ja-JP" altLang="en-US" sz="2800" kern="0" dirty="0">
              <a:latin typeface="Fujitsu Sans" panose="020B0404060202020204" pitchFamily="34" charset="0"/>
              <a:ea typeface="Meiryo UI" panose="020B0604030504040204" pitchFamily="50" charset="-128"/>
            </a:endParaRPr>
          </a:p>
        </p:txBody>
      </p:sp>
      <p:sp>
        <p:nvSpPr>
          <p:cNvPr id="34" name="Text Box 52"/>
          <p:cNvSpPr txBox="1">
            <a:spLocks noChangeArrowheads="1"/>
          </p:cNvSpPr>
          <p:nvPr/>
        </p:nvSpPr>
        <p:spPr bwMode="gray">
          <a:xfrm>
            <a:off x="562000" y="704997"/>
            <a:ext cx="9002849"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CI Pipeline is a process chain which includes entire </a:t>
            </a:r>
            <a:r>
              <a:rPr lang="en-US" altLang="ja-JP" dirty="0" err="1" smtClean="0">
                <a:latin typeface="Fujitsu Sans" panose="020B0404060202020204" pitchFamily="34" charset="0"/>
                <a:ea typeface="Meiryo UI" panose="020B0604030504040204" pitchFamily="50" charset="-128"/>
                <a:cs typeface="Meiryo UI" panose="020B0604030504040204" pitchFamily="50" charset="-128"/>
              </a:rPr>
              <a:t>proccess</a:t>
            </a: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 of your CI.</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562000" y="1630316"/>
            <a:ext cx="3506024" cy="523220"/>
          </a:xfrm>
          <a:prstGeom prst="rect">
            <a:avLst/>
          </a:prstGeom>
          <a:noFill/>
        </p:spPr>
        <p:txBody>
          <a:bodyPr wrap="none" rtlCol="0">
            <a:spAutoFit/>
          </a:bodyPr>
          <a:lstStyle/>
          <a:p>
            <a:pPr algn="l"/>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Example of CI Pipeline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2941916"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Auto </a:t>
            </a:r>
            <a:br>
              <a:rPr kumimoji="1" lang="en-US" altLang="ja-JP" sz="2800" kern="0" dirty="0" smtClean="0">
                <a:latin typeface="Fujitsu Sans" panose="020B0404060202020204" pitchFamily="34" charset="0"/>
                <a:ea typeface="Meiryo UI" panose="020B0604030504040204" pitchFamily="50" charset="-128"/>
              </a:rPr>
            </a:br>
            <a:r>
              <a:rPr kumimoji="1" lang="en-US" altLang="ja-JP" sz="2800" kern="0" dirty="0" smtClean="0">
                <a:latin typeface="Fujitsu Sans" panose="020B0404060202020204" pitchFamily="34" charset="0"/>
                <a:ea typeface="Meiryo UI" panose="020B0604030504040204" pitchFamily="50" charset="-128"/>
              </a:rPr>
              <a:t>Test</a:t>
            </a:r>
            <a:endParaRPr kumimoji="1" lang="ja-JP" altLang="en-US" sz="2800" kern="0" dirty="0">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0F9C65CE-ACFE-49F0-8186-09321560DBDE}"/>
              </a:ext>
            </a:extLst>
          </p:cNvPr>
          <p:cNvSpPr/>
          <p:nvPr/>
        </p:nvSpPr>
        <p:spPr bwMode="gray">
          <a:xfrm>
            <a:off x="5192628"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smtClean="0">
                <a:latin typeface="Fujitsu Sans" panose="020B0404060202020204" pitchFamily="34" charset="0"/>
                <a:ea typeface="Meiryo UI" panose="020B0604030504040204" pitchFamily="50" charset="-128"/>
              </a:rPr>
              <a:t>Code</a:t>
            </a:r>
            <a:br>
              <a:rPr lang="en-US" altLang="ja-JP" sz="2800" kern="0" dirty="0" smtClean="0">
                <a:latin typeface="Fujitsu Sans" panose="020B0404060202020204" pitchFamily="34" charset="0"/>
                <a:ea typeface="Meiryo UI" panose="020B0604030504040204" pitchFamily="50" charset="-128"/>
              </a:rPr>
            </a:br>
            <a:r>
              <a:rPr lang="en-US" altLang="ja-JP" sz="2800" kern="0" dirty="0" smtClean="0">
                <a:latin typeface="Fujitsu Sans" panose="020B0404060202020204" pitchFamily="34" charset="0"/>
                <a:ea typeface="Meiryo UI" panose="020B0604030504040204" pitchFamily="50" charset="-128"/>
              </a:rPr>
              <a:t>Analysis</a:t>
            </a:r>
            <a:endParaRPr kumimoji="1" lang="ja-JP" altLang="en-US" sz="2800" kern="0" dirty="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0F9C65CE-ACFE-49F0-8186-09321560DBDE}"/>
              </a:ext>
            </a:extLst>
          </p:cNvPr>
          <p:cNvSpPr/>
          <p:nvPr/>
        </p:nvSpPr>
        <p:spPr bwMode="gray">
          <a:xfrm>
            <a:off x="7312189"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smtClean="0">
                <a:latin typeface="Fujitsu Sans" panose="020B0404060202020204" pitchFamily="34" charset="0"/>
                <a:ea typeface="Meiryo UI" panose="020B0604030504040204" pitchFamily="50" charset="-128"/>
              </a:rPr>
              <a:t>Publishing</a:t>
            </a:r>
            <a:br>
              <a:rPr lang="en-US" altLang="ja-JP" sz="2800" kern="0" dirty="0" smtClean="0">
                <a:latin typeface="Fujitsu Sans" panose="020B0404060202020204" pitchFamily="34" charset="0"/>
                <a:ea typeface="Meiryo UI" panose="020B0604030504040204" pitchFamily="50" charset="-128"/>
              </a:rPr>
            </a:br>
            <a:r>
              <a:rPr lang="en-US" altLang="ja-JP" sz="2800" kern="0" dirty="0" smtClean="0">
                <a:latin typeface="Fujitsu Sans" panose="020B0404060202020204" pitchFamily="34" charset="0"/>
                <a:ea typeface="Meiryo UI" panose="020B0604030504040204" pitchFamily="50" charset="-128"/>
              </a:rPr>
              <a:t>Jars</a:t>
            </a:r>
            <a:endParaRPr kumimoji="1" lang="ja-JP" altLang="en-US" sz="2800" kern="0" dirty="0">
              <a:latin typeface="Fujitsu Sans" panose="020B0404060202020204" pitchFamily="34" charset="0"/>
              <a:ea typeface="Meiryo UI" panose="020B0604030504040204" pitchFamily="50" charset="-128"/>
            </a:endParaRPr>
          </a:p>
        </p:txBody>
      </p:sp>
      <p:cxnSp>
        <p:nvCxnSpPr>
          <p:cNvPr id="41" name="直線矢印コネクタ 40"/>
          <p:cNvCxnSpPr>
            <a:stCxn id="7" idx="3"/>
            <a:endCxn id="37" idx="1"/>
          </p:cNvCxnSpPr>
          <p:nvPr/>
        </p:nvCxnSpPr>
        <p:spPr bwMode="auto">
          <a:xfrm>
            <a:off x="2572196" y="3203119"/>
            <a:ext cx="369720"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2" name="直線矢印コネクタ 41"/>
          <p:cNvCxnSpPr/>
          <p:nvPr/>
        </p:nvCxnSpPr>
        <p:spPr bwMode="auto">
          <a:xfrm>
            <a:off x="4773150" y="3203119"/>
            <a:ext cx="419478"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5" name="直線矢印コネクタ 44"/>
          <p:cNvCxnSpPr>
            <a:stCxn id="38" idx="3"/>
            <a:endCxn id="39" idx="1"/>
          </p:cNvCxnSpPr>
          <p:nvPr/>
        </p:nvCxnSpPr>
        <p:spPr bwMode="auto">
          <a:xfrm>
            <a:off x="7023862" y="3203119"/>
            <a:ext cx="288327"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8" name="テキスト ボックス 47"/>
          <p:cNvSpPr txBox="1"/>
          <p:nvPr/>
        </p:nvSpPr>
        <p:spPr>
          <a:xfrm>
            <a:off x="442731" y="4034122"/>
            <a:ext cx="5574283" cy="1631216"/>
          </a:xfrm>
          <a:prstGeom prst="rect">
            <a:avLst/>
          </a:prstGeom>
          <a:noFill/>
        </p:spPr>
        <p:txBody>
          <a:bodyPr wrap="none" rtlCol="0">
            <a:spAutoFit/>
          </a:bodyPr>
          <a:lstStyle/>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It varies by many elements</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Projects’ strategy</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Frameworks/Languages/Application Architectures</a:t>
            </a:r>
          </a:p>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Branch strategies</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etc.</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テキスト ボックス 48"/>
          <p:cNvSpPr txBox="1"/>
          <p:nvPr/>
        </p:nvSpPr>
        <p:spPr>
          <a:xfrm>
            <a:off x="562000" y="5855303"/>
            <a:ext cx="8865697" cy="523220"/>
          </a:xfrm>
          <a:prstGeom prst="rect">
            <a:avLst/>
          </a:prstGeom>
          <a:noFill/>
        </p:spPr>
        <p:txBody>
          <a:bodyPr wrap="non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You can configure the contents of CI Pipeline as you like</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9540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Role of CI Tool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48</a:t>
            </a:fld>
            <a:endParaRPr lang="en-US" altLang="ja-JP" dirty="0"/>
          </a:p>
        </p:txBody>
      </p:sp>
      <p:sp>
        <p:nvSpPr>
          <p:cNvPr id="4" name="Text Box 52"/>
          <p:cNvSpPr txBox="1">
            <a:spLocks noChangeArrowheads="1"/>
          </p:cNvSpPr>
          <p:nvPr/>
        </p:nvSpPr>
        <p:spPr bwMode="gray">
          <a:xfrm>
            <a:off x="562000" y="5167450"/>
            <a:ext cx="8811258" cy="83099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CI Tool delegates the actual process toward build tools/testing tools.</a:t>
            </a:r>
            <a:br>
              <a:rPr lang="en-US" altLang="ja-JP"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(It doesn’t do it by itself)</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5" name="Text Placeholder 4"/>
          <p:cNvSpPr txBox="1">
            <a:spLocks/>
          </p:cNvSpPr>
          <p:nvPr/>
        </p:nvSpPr>
        <p:spPr bwMode="gray">
          <a:xfrm>
            <a:off x="562000" y="1423276"/>
            <a:ext cx="944157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72568" marR="0" indent="-272568" algn="l" defTabSz="844083" rtl="0" eaLnBrk="1" fontAlgn="auto" latinLnBrk="0" hangingPunct="1">
              <a:lnSpc>
                <a:spcPct val="100000"/>
              </a:lnSpc>
              <a:spcBef>
                <a:spcPts val="0"/>
              </a:spcBef>
              <a:spcAft>
                <a:spcPts val="554"/>
              </a:spcAft>
              <a:buClr>
                <a:srgbClr val="C00000"/>
              </a:buClr>
              <a:buSzTx/>
              <a:buFont typeface="Wingdings 2" pitchFamily="18" charset="2"/>
              <a:buChar char="¾"/>
              <a:tabLst/>
              <a:defRPr kumimoji="1" sz="2215">
                <a:solidFill>
                  <a:schemeClr val="tx1"/>
                </a:solidFill>
                <a:latin typeface="Fujitsu Sans" panose="020B0404060202020204" pitchFamily="34" charset="0"/>
                <a:ea typeface="+mn-ea"/>
                <a:cs typeface="+mn-cs"/>
              </a:defRPr>
            </a:lvl1pPr>
            <a:lvl2pPr marL="659440" indent="-237398" algn="l" defTabSz="457200" rtl="0" fontAlgn="auto">
              <a:lnSpc>
                <a:spcPct val="100000"/>
              </a:lnSpc>
              <a:spcBef>
                <a:spcPts val="0"/>
              </a:spcBef>
              <a:spcAft>
                <a:spcPts val="554"/>
              </a:spcAft>
              <a:buClr>
                <a:schemeClr val="tx1">
                  <a:lumMod val="50000"/>
                  <a:lumOff val="50000"/>
                </a:schemeClr>
              </a:buClr>
              <a:buFont typeface="Wingdings 2" pitchFamily="18" charset="2"/>
              <a:buChar char="¾"/>
              <a:defRPr kumimoji="1" sz="1846">
                <a:solidFill>
                  <a:schemeClr val="tx1"/>
                </a:solidFill>
                <a:latin typeface="Adobe Hebrew" panose="02040503050201020203" pitchFamily="18" charset="-79"/>
                <a:ea typeface="+mn-ea"/>
                <a:cs typeface="Adobe Hebrew" panose="02040503050201020203" pitchFamily="18" charset="-79"/>
              </a:defRPr>
            </a:lvl2pPr>
            <a:lvl3pPr marL="940800"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a:solidFill>
                  <a:schemeClr val="tx1"/>
                </a:solidFill>
                <a:latin typeface="Adobe Hebrew" panose="02040503050201020203" pitchFamily="18" charset="-79"/>
                <a:ea typeface="+mn-ea"/>
                <a:cs typeface="Adobe Hebrew" panose="02040503050201020203" pitchFamily="18" charset="-79"/>
              </a:defRPr>
            </a:lvl3pPr>
            <a:lvl4pPr marL="1310087"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baseline="30000">
                <a:solidFill>
                  <a:schemeClr val="tx1"/>
                </a:solidFill>
                <a:latin typeface="Adobe Hebrew" panose="02040503050201020203" pitchFamily="18" charset="-79"/>
                <a:ea typeface="+mn-ea"/>
                <a:cs typeface="Adobe Hebrew" panose="02040503050201020203" pitchFamily="18" charset="-79"/>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272568" marR="0" lvl="0" indent="-272568" algn="l" defTabSz="844083" rtl="0" eaLnBrk="1" fontAlgn="auto" latinLnBrk="0" hangingPunct="1">
              <a:lnSpc>
                <a:spcPct val="100000"/>
              </a:lnSpc>
              <a:spcBef>
                <a:spcPts val="0"/>
              </a:spcBef>
              <a:spcAft>
                <a:spcPts val="554"/>
              </a:spcAft>
              <a:buClr>
                <a:srgbClr val="C00000"/>
              </a:buClr>
              <a:buSzTx/>
              <a:buFont typeface="Wingdings 2" pitchFamily="18" charset="2"/>
              <a:buChar char="¾"/>
              <a:tabLst/>
              <a:defRPr/>
            </a:pP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 Check Conditions</a:t>
            </a:r>
            <a:r>
              <a:rPr kumimoji="1" lang="en-US" altLang="ja-JP" sz="2400" b="0" i="0" u="none" strike="noStrike" kern="0" cap="none" spc="0" normalizeH="0" noProof="0" dirty="0" smtClean="0">
                <a:ln>
                  <a:noFill/>
                </a:ln>
                <a:solidFill>
                  <a:srgbClr val="000000"/>
                </a:solidFill>
                <a:effectLst/>
                <a:uLnTx/>
                <a:uFillTx/>
                <a:latin typeface="+mj-lt"/>
                <a:ea typeface="ＭＳ Ｐゴシック"/>
                <a:cs typeface="Arial"/>
              </a:rPr>
              <a:t> and </a:t>
            </a:r>
            <a:r>
              <a:rPr lang="en-US" altLang="ja-JP" sz="2400" kern="0" dirty="0" smtClean="0">
                <a:solidFill>
                  <a:srgbClr val="000000"/>
                </a:solidFill>
                <a:latin typeface="+mj-lt"/>
                <a:ea typeface="ＭＳ Ｐゴシック"/>
                <a:cs typeface="Arial"/>
              </a:rPr>
              <a:t>Start</a:t>
            </a: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 CI Pipeline</a:t>
            </a:r>
          </a:p>
          <a:p>
            <a:pPr lvl="1" indent="-272568" defTabSz="844083">
              <a:buClr>
                <a:srgbClr val="C00000"/>
              </a:buClr>
              <a:defRPr/>
            </a:pPr>
            <a:r>
              <a:rPr lang="en-US" altLang="ja-JP" sz="2400" kern="0" dirty="0" smtClean="0">
                <a:solidFill>
                  <a:srgbClr val="000000"/>
                </a:solidFill>
                <a:latin typeface="+mj-lt"/>
                <a:ea typeface="ＭＳ Ｐゴシック"/>
                <a:cs typeface="Arial"/>
              </a:rPr>
              <a:t>e.g. When the source code was committed to VCS</a:t>
            </a:r>
          </a:p>
          <a:p>
            <a:pPr lvl="1" indent="-272568" defTabSz="844083">
              <a:buClr>
                <a:srgbClr val="C00000"/>
              </a:buClr>
              <a:defRPr/>
            </a:pP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e.g. Specified</a:t>
            </a:r>
            <a:r>
              <a:rPr kumimoji="1" lang="en-US" altLang="ja-JP" sz="2400" b="0" i="0" u="none" strike="noStrike" kern="0" cap="none" spc="0" normalizeH="0" noProof="0" dirty="0" smtClean="0">
                <a:ln>
                  <a:noFill/>
                </a:ln>
                <a:solidFill>
                  <a:srgbClr val="000000"/>
                </a:solidFill>
                <a:effectLst/>
                <a:uLnTx/>
                <a:uFillTx/>
                <a:latin typeface="+mj-lt"/>
                <a:ea typeface="ＭＳ Ｐゴシック"/>
                <a:cs typeface="Arial"/>
              </a:rPr>
              <a:t> date/time</a:t>
            </a:r>
          </a:p>
          <a:p>
            <a:pPr lvl="1" indent="-272568" defTabSz="844083">
              <a:buClr>
                <a:srgbClr val="C00000"/>
              </a:buClr>
              <a:defRPr/>
            </a:pPr>
            <a:r>
              <a:rPr lang="en-US" altLang="ja-JP" sz="2400" kern="0" baseline="0" dirty="0" smtClean="0">
                <a:solidFill>
                  <a:srgbClr val="000000"/>
                </a:solidFill>
                <a:latin typeface="+mj-lt"/>
                <a:ea typeface="ＭＳ Ｐゴシック"/>
                <a:cs typeface="Arial"/>
              </a:rPr>
              <a:t>e.g. By manually triggered</a:t>
            </a:r>
            <a:endPar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endParaRPr>
          </a:p>
          <a:p>
            <a:pPr lvl="0">
              <a:defRPr/>
            </a:pPr>
            <a:r>
              <a:rPr lang="en-US" altLang="ja-JP" sz="2400" kern="0" dirty="0">
                <a:solidFill>
                  <a:srgbClr val="000000"/>
                </a:solidFill>
                <a:latin typeface="+mj-lt"/>
                <a:cs typeface="Adobe Hebrew" panose="02040503050201020203" pitchFamily="18" charset="-79"/>
              </a:rPr>
              <a:t> Checkout the </a:t>
            </a:r>
            <a:r>
              <a:rPr lang="en-US" altLang="ja-JP" sz="2400" kern="0" dirty="0" smtClean="0">
                <a:solidFill>
                  <a:srgbClr val="000000"/>
                </a:solidFill>
                <a:latin typeface="+mj-lt"/>
                <a:cs typeface="Adobe Hebrew" panose="02040503050201020203" pitchFamily="18" charset="-79"/>
              </a:rPr>
              <a:t>resources from VCS </a:t>
            </a:r>
            <a:r>
              <a:rPr lang="en-US" altLang="ja-JP" sz="2400" kern="0" dirty="0">
                <a:solidFill>
                  <a:srgbClr val="000000"/>
                </a:solidFill>
                <a:latin typeface="+mj-lt"/>
                <a:cs typeface="Adobe Hebrew" panose="02040503050201020203" pitchFamily="18" charset="-79"/>
              </a:rPr>
              <a:t>and put them </a:t>
            </a:r>
            <a:r>
              <a:rPr lang="en-US" altLang="ja-JP" sz="2400" kern="0" dirty="0" smtClean="0">
                <a:solidFill>
                  <a:srgbClr val="000000"/>
                </a:solidFill>
                <a:latin typeface="+mj-lt"/>
                <a:cs typeface="Adobe Hebrew" panose="02040503050201020203" pitchFamily="18" charset="-79"/>
              </a:rPr>
              <a:t>into Build Environment</a:t>
            </a:r>
          </a:p>
          <a:p>
            <a:pPr lvl="0">
              <a:defRPr/>
            </a:pP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 Kick each tools(Build</a:t>
            </a:r>
            <a:r>
              <a:rPr kumimoji="1" lang="en-US" altLang="ja-JP" sz="2400" b="0" i="0" u="none" strike="noStrike" kern="0" cap="none" spc="0" normalizeH="0" noProof="0" dirty="0" smtClean="0">
                <a:ln>
                  <a:noFill/>
                </a:ln>
                <a:solidFill>
                  <a:srgbClr val="000000"/>
                </a:solidFill>
                <a:effectLst/>
                <a:uLnTx/>
                <a:uFillTx/>
                <a:latin typeface="+mj-lt"/>
                <a:ea typeface="ＭＳ Ｐゴシック"/>
                <a:cs typeface="Arial"/>
              </a:rPr>
              <a:t> tool, Test tool, etc.</a:t>
            </a: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a:t>
            </a:r>
          </a:p>
          <a:p>
            <a:pPr lvl="0">
              <a:defRPr/>
            </a:pPr>
            <a:r>
              <a:rPr lang="en-US" altLang="ja-JP" sz="2400" kern="0" dirty="0" smtClean="0">
                <a:solidFill>
                  <a:srgbClr val="000000"/>
                </a:solidFill>
                <a:latin typeface="+mj-lt"/>
                <a:ea typeface="ＭＳ Ｐゴシック"/>
                <a:cs typeface="Arial"/>
              </a:rPr>
              <a:t> Gather the results of each tools and show/notify them</a:t>
            </a:r>
            <a:endParaRPr kumimoji="1" lang="en-US" altLang="ja-JP" sz="1800" b="0" i="0" u="none" strike="noStrike" kern="0" cap="none" spc="0" normalizeH="0" baseline="0" noProof="0" dirty="0">
              <a:ln>
                <a:noFill/>
              </a:ln>
              <a:solidFill>
                <a:srgbClr val="000000"/>
              </a:solidFill>
              <a:effectLst/>
              <a:uLnTx/>
              <a:uFillTx/>
              <a:latin typeface="+mj-lt"/>
              <a:ea typeface="ＭＳ Ｐゴシック"/>
              <a:cs typeface="Adobe Hebrew" panose="02040503050201020203" pitchFamily="18" charset="-79"/>
            </a:endParaRPr>
          </a:p>
        </p:txBody>
      </p:sp>
      <p:sp>
        <p:nvSpPr>
          <p:cNvPr id="6" name="テキスト ボックス 5"/>
          <p:cNvSpPr txBox="1"/>
          <p:nvPr/>
        </p:nvSpPr>
        <p:spPr>
          <a:xfrm>
            <a:off x="331900" y="846476"/>
            <a:ext cx="1837491" cy="523220"/>
          </a:xfrm>
          <a:prstGeom prst="rect">
            <a:avLst/>
          </a:prstGeom>
          <a:noFill/>
        </p:spPr>
        <p:txBody>
          <a:bodyPr wrap="non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CI Tools do</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04050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Organization: Service Technology Unit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dirty="0"/>
              <a:t>PAGE    </a:t>
            </a:r>
            <a:fld id="{08DF107D-060D-43D3-997D-8A34C269D30F}" type="slidenum">
              <a:rPr lang="en-US" altLang="ja-JP" smtClean="0"/>
              <a:pPr/>
              <a:t>4</a:t>
            </a:fld>
            <a:endParaRPr lang="en-US" altLang="ja-JP" dirty="0"/>
          </a:p>
        </p:txBody>
      </p:sp>
      <p:sp>
        <p:nvSpPr>
          <p:cNvPr id="4" name="正方形/長方形 3"/>
          <p:cNvSpPr/>
          <p:nvPr/>
        </p:nvSpPr>
        <p:spPr bwMode="gray">
          <a:xfrm>
            <a:off x="6222983" y="2137748"/>
            <a:ext cx="2195586" cy="4486785"/>
          </a:xfrm>
          <a:prstGeom prst="rect">
            <a:avLst/>
          </a:prstGeom>
          <a:solidFill>
            <a:srgbClr val="FFFFFF"/>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65231"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endParaRPr kumimoji="0" lang="ja-JP" altLang="en-US" sz="1477" i="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gray">
          <a:xfrm>
            <a:off x="2610889" y="2137748"/>
            <a:ext cx="3741404" cy="4486785"/>
          </a:xfrm>
          <a:prstGeom prst="rect">
            <a:avLst/>
          </a:prstGeom>
          <a:solidFill>
            <a:srgbClr val="FFFFFF"/>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65231"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endParaRPr kumimoji="0" lang="ja-JP" altLang="en-US" sz="1477" b="1" i="1" kern="0" dirty="0" err="1">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bwMode="gray">
          <a:xfrm>
            <a:off x="854185" y="2137748"/>
            <a:ext cx="1918502" cy="4486785"/>
          </a:xfrm>
          <a:prstGeom prst="rect">
            <a:avLst/>
          </a:prstGeom>
          <a:solidFill>
            <a:srgbClr val="FFFFFF"/>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65231"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endParaRPr kumimoji="0" lang="ja-JP" altLang="en-US" sz="1477" i="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gray">
          <a:xfrm>
            <a:off x="7015974" y="2915735"/>
            <a:ext cx="1149338" cy="3554106"/>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399" tIns="42199" rIns="84399" bIns="42199"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kern="0" dirty="0">
                <a:latin typeface="Meiryo UI" panose="020B0604030504040204" pitchFamily="50" charset="-128"/>
                <a:ea typeface="Meiryo UI" panose="020B0604030504040204" pitchFamily="50" charset="-128"/>
                <a:cs typeface="Meiryo UI" panose="020B0604030504040204" pitchFamily="50" charset="-128"/>
              </a:rPr>
              <a:t>   </a:t>
            </a:r>
          </a:p>
          <a:p>
            <a:pPr algn="l" defTabSz="844000" fontAlgn="auto">
              <a:spcBef>
                <a:spcPts val="0"/>
              </a:spcBef>
              <a:spcAft>
                <a:spcPts val="0"/>
              </a:spcAft>
              <a:defRPr/>
            </a:pPr>
            <a:r>
              <a:rPr kumimoji="0" lang="en-US" altLang="ja-JP" kern="0" dirty="0">
                <a:latin typeface="Meiryo UI" panose="020B0604030504040204" pitchFamily="50" charset="-128"/>
                <a:ea typeface="Meiryo UI" panose="020B0604030504040204" pitchFamily="50" charset="-128"/>
                <a:cs typeface="Meiryo UI" panose="020B0604030504040204" pitchFamily="50" charset="-128"/>
              </a:rPr>
              <a:t>     </a:t>
            </a:r>
          </a:p>
        </p:txBody>
      </p:sp>
      <p:sp>
        <p:nvSpPr>
          <p:cNvPr id="8" name="ホームベース 7"/>
          <p:cNvSpPr/>
          <p:nvPr/>
        </p:nvSpPr>
        <p:spPr bwMode="gray">
          <a:xfrm>
            <a:off x="6222869" y="1868215"/>
            <a:ext cx="2195586" cy="550276"/>
          </a:xfrm>
          <a:prstGeom prst="homePlate">
            <a:avLst/>
          </a:prstGeom>
          <a:solidFill>
            <a:srgbClr val="57564F"/>
          </a:solidFill>
          <a:ln w="9525" cap="flat" cmpd="sng" algn="ctr">
            <a:solidFill>
              <a:srgbClr val="57564F"/>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477"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Deploy</a:t>
            </a:r>
            <a:endParaRPr kumimoji="0" lang="ja-JP" altLang="en-US" sz="1477"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bwMode="gray">
          <a:xfrm>
            <a:off x="2781480" y="1868215"/>
            <a:ext cx="3857550" cy="550276"/>
          </a:xfrm>
          <a:prstGeom prst="homePlate">
            <a:avLst/>
          </a:prstGeom>
          <a:solidFill>
            <a:srgbClr val="57564F"/>
          </a:solidFill>
          <a:ln w="9525" cap="flat" cmpd="sng" algn="ctr">
            <a:solidFill>
              <a:srgbClr val="57564F"/>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477"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Build Know-how</a:t>
            </a:r>
            <a:endParaRPr kumimoji="0" lang="ja-JP" altLang="en-US" sz="1477"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bwMode="gray">
          <a:xfrm>
            <a:off x="845279" y="1868215"/>
            <a:ext cx="2195586" cy="550276"/>
          </a:xfrm>
          <a:prstGeom prst="homePlate">
            <a:avLst/>
          </a:prstGeom>
          <a:solidFill>
            <a:srgbClr val="57564F"/>
          </a:solidFill>
          <a:ln w="9525" cap="flat" cmpd="sng" algn="ctr">
            <a:solidFill>
              <a:srgbClr val="57564F"/>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477"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Excavate</a:t>
            </a:r>
            <a:endParaRPr kumimoji="0" lang="ja-JP" altLang="en-US" sz="1477"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bwMode="gray">
          <a:xfrm>
            <a:off x="2278819" y="2927119"/>
            <a:ext cx="4719294" cy="1163077"/>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dist="53882" dir="2700000" algn="ctr" rotWithShape="0">
              <a:srgbClr val="EEEEEE">
                <a:alpha val="50000"/>
              </a:srgb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sz="1477" kern="0" dirty="0">
                <a:latin typeface="Meiryo UI" panose="020B0604030504040204" pitchFamily="50" charset="-128"/>
                <a:ea typeface="Meiryo UI" panose="020B0604030504040204" pitchFamily="50" charset="-128"/>
                <a:cs typeface="Meiryo UI" panose="020B0604030504040204" pitchFamily="50" charset="-128"/>
              </a:rPr>
              <a:t>New Digital Application</a:t>
            </a:r>
          </a:p>
        </p:txBody>
      </p:sp>
      <p:sp>
        <p:nvSpPr>
          <p:cNvPr id="12" name="正方形/長方形 11"/>
          <p:cNvSpPr/>
          <p:nvPr/>
        </p:nvSpPr>
        <p:spPr bwMode="gray">
          <a:xfrm>
            <a:off x="3397232" y="3241025"/>
            <a:ext cx="2425846"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633000" fontAlgn="auto">
              <a:spcBef>
                <a:spcPts val="0"/>
              </a:spcBef>
              <a:spcAft>
                <a:spcPts val="0"/>
              </a:spcAft>
              <a:defRPr/>
            </a:pPr>
            <a:r>
              <a:rPr lang="en-US" altLang="ja-JP" sz="1100" b="1" dirty="0">
                <a:solidFill>
                  <a:schemeClr val="tx1"/>
                </a:solidFill>
                <a:latin typeface="Fujitsu Sans" panose="020B0404060202020204" pitchFamily="34" charset="0"/>
                <a:ea typeface="FUJI-新ゴ M" panose="020B0500000000000000"/>
                <a:cs typeface="Meiryo UI" panose="020B0604030504040204" pitchFamily="50" charset="-128"/>
              </a:rPr>
              <a:t>Connected Services Technology </a:t>
            </a:r>
            <a:r>
              <a:rPr lang="en-US" altLang="ja-JP" sz="1100" b="1" dirty="0" smtClean="0">
                <a:solidFill>
                  <a:schemeClr val="tx1"/>
                </a:solidFill>
                <a:latin typeface="Fujitsu Sans" panose="020B0404060202020204" pitchFamily="34" charset="0"/>
                <a:ea typeface="FUJI-新ゴ M" panose="020B0500000000000000"/>
                <a:cs typeface="Meiryo UI" panose="020B0604030504040204" pitchFamily="50" charset="-128"/>
              </a:rPr>
              <a:t>Division</a:t>
            </a:r>
            <a:endParaRPr lang="en-US" altLang="ja-JP" sz="1100" b="1" dirty="0">
              <a:solidFill>
                <a:schemeClr val="tx1"/>
              </a:solidFill>
              <a:latin typeface="Fujitsu Sans" panose="020B0404060202020204" pitchFamily="34" charset="0"/>
              <a:ea typeface="FUJI-新ゴ M" panose="020B0500000000000000"/>
              <a:cs typeface="Meiryo UI" panose="020B0604030504040204" pitchFamily="50" charset="-128"/>
            </a:endParaRPr>
          </a:p>
        </p:txBody>
      </p:sp>
      <p:sp>
        <p:nvSpPr>
          <p:cNvPr id="13" name="正方形/長方形 12"/>
          <p:cNvSpPr/>
          <p:nvPr/>
        </p:nvSpPr>
        <p:spPr bwMode="gray">
          <a:xfrm>
            <a:off x="2284557" y="5324072"/>
            <a:ext cx="4719294" cy="1163077"/>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dist="53882" dir="2700000" algn="ctr" rotWithShape="0">
              <a:srgbClr val="EEEEEE">
                <a:alpha val="50000"/>
              </a:srgb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sz="1477" kern="0" dirty="0" smtClean="0">
                <a:latin typeface="Meiryo UI" panose="020B0604030504040204" pitchFamily="50" charset="-128"/>
                <a:ea typeface="Meiryo UI" panose="020B0604030504040204" pitchFamily="50" charset="-128"/>
                <a:cs typeface="Meiryo UI" panose="020B0604030504040204" pitchFamily="50" charset="-128"/>
              </a:rPr>
              <a:t>Infrastructure Services</a:t>
            </a:r>
            <a:endParaRPr kumimoji="0" lang="ja-JP" altLang="en-US" sz="1477" kern="0" dirty="0">
              <a:latin typeface="Meiryo UI" panose="020B0604030504040204" pitchFamily="50" charset="-128"/>
              <a:ea typeface="Meiryo UI" panose="020B0604030504040204" pitchFamily="50" charset="-128"/>
              <a:cs typeface="Meiryo UI" panose="020B0604030504040204" pitchFamily="50" charset="-128"/>
            </a:endParaRPr>
          </a:p>
          <a:p>
            <a:pPr algn="l" defTabSz="844000" fontAlgn="auto">
              <a:spcBef>
                <a:spcPts val="0"/>
              </a:spcBef>
              <a:spcAft>
                <a:spcPts val="0"/>
              </a:spcAft>
              <a:defRPr/>
            </a:pPr>
            <a:endParaRPr kumimoji="0" lang="ja-JP" altLang="en-US" sz="1477" kern="0" dirty="0" err="1">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bwMode="gray">
          <a:xfrm>
            <a:off x="3397232" y="5644157"/>
            <a:ext cx="2425846"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a:defRPr/>
            </a:pPr>
            <a:r>
              <a:rPr lang="en-US" altLang="ja-JP" sz="1108" b="1" dirty="0">
                <a:latin typeface="Fujitsu Sans" panose="020B0404060202020204" pitchFamily="34" charset="0"/>
                <a:ea typeface="FUJI-新ゴ M" panose="020B0500000000000000"/>
                <a:cs typeface="Meiryo UI" panose="020B0604030504040204" pitchFamily="50" charset="-128"/>
              </a:rPr>
              <a:t>Digital Infrastructure </a:t>
            </a:r>
            <a:r>
              <a:rPr lang="en-US" altLang="ja-JP" sz="1108" b="1" dirty="0" smtClean="0">
                <a:latin typeface="Fujitsu Sans" panose="020B0404060202020204" pitchFamily="34" charset="0"/>
                <a:ea typeface="FUJI-新ゴ M" panose="020B0500000000000000"/>
                <a:cs typeface="Meiryo UI" panose="020B0604030504040204" pitchFamily="50" charset="-128"/>
              </a:rPr>
              <a:t>Division</a:t>
            </a:r>
            <a:endParaRPr lang="en-US" altLang="ja-JP" sz="1108" b="1" dirty="0">
              <a:latin typeface="Fujitsu Sans" panose="020B0404060202020204" pitchFamily="34" charset="0"/>
              <a:ea typeface="FUJI-新ゴ M" panose="020B0500000000000000"/>
              <a:cs typeface="Meiryo UI" panose="020B0604030504040204" pitchFamily="50" charset="-128"/>
            </a:endParaRPr>
          </a:p>
        </p:txBody>
      </p:sp>
      <p:sp>
        <p:nvSpPr>
          <p:cNvPr id="15" name="正方形/長方形 14"/>
          <p:cNvSpPr/>
          <p:nvPr/>
        </p:nvSpPr>
        <p:spPr bwMode="gray">
          <a:xfrm>
            <a:off x="2284557" y="4130037"/>
            <a:ext cx="4719294" cy="1163077"/>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dist="53882" dir="2700000" algn="ctr" rotWithShape="0">
              <a:srgbClr val="EEEEEE">
                <a:alpha val="50000"/>
              </a:srgb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sz="1477" kern="0" dirty="0">
                <a:latin typeface="Meiryo UI" panose="020B0604030504040204" pitchFamily="50" charset="-128"/>
                <a:ea typeface="Meiryo UI" panose="020B0604030504040204" pitchFamily="50" charset="-128"/>
                <a:cs typeface="Meiryo UI" panose="020B0604030504040204" pitchFamily="50" charset="-128"/>
              </a:rPr>
              <a:t>Existing System Integration &amp; Management </a:t>
            </a:r>
            <a:endParaRPr kumimoji="0" lang="ja-JP" altLang="en-US" sz="1477"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bwMode="gray">
          <a:xfrm>
            <a:off x="3397232" y="4440768"/>
            <a:ext cx="2425846"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633000" fontAlgn="auto">
              <a:spcBef>
                <a:spcPts val="0"/>
              </a:spcBef>
              <a:spcAft>
                <a:spcPts val="0"/>
              </a:spcAft>
              <a:defRPr/>
            </a:pPr>
            <a:r>
              <a:rPr lang="en-US" altLang="ja-JP" sz="1100" b="1" dirty="0">
                <a:latin typeface="Fujitsu Sans" panose="020B0404060202020204" pitchFamily="34" charset="0"/>
                <a:ea typeface="FUJI-新ゴ M" panose="020B0500000000000000"/>
                <a:cs typeface="Meiryo UI" panose="020B0604030504040204" pitchFamily="50" charset="-128"/>
              </a:rPr>
              <a:t>System Integration Technology </a:t>
            </a:r>
            <a:r>
              <a:rPr lang="en-US" altLang="ja-JP" sz="1100" b="1" dirty="0" smtClean="0">
                <a:latin typeface="Fujitsu Sans" panose="020B0404060202020204" pitchFamily="34" charset="0"/>
                <a:ea typeface="FUJI-新ゴ M" panose="020B0500000000000000"/>
                <a:cs typeface="Meiryo UI" panose="020B0604030504040204" pitchFamily="50" charset="-128"/>
              </a:rPr>
              <a:t>Division</a:t>
            </a:r>
            <a:endParaRPr lang="en-US" altLang="ja-JP" sz="1100" b="1" dirty="0">
              <a:latin typeface="Fujitsu Sans" panose="020B0404060202020204" pitchFamily="34" charset="0"/>
              <a:ea typeface="FUJI-新ゴ M" panose="020B0500000000000000"/>
              <a:cs typeface="Meiryo UI" panose="020B0604030504040204" pitchFamily="50" charset="-128"/>
            </a:endParaRPr>
          </a:p>
        </p:txBody>
      </p:sp>
      <p:sp>
        <p:nvSpPr>
          <p:cNvPr id="17" name="正方形/長方形 16"/>
          <p:cNvSpPr/>
          <p:nvPr/>
        </p:nvSpPr>
        <p:spPr bwMode="gray">
          <a:xfrm>
            <a:off x="1176848" y="2927120"/>
            <a:ext cx="1101973" cy="3572530"/>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399" tIns="42199" rIns="84399" bIns="42199" numCol="1" spcCol="0" rtlCol="0" fromWordArt="0" anchor="ctr" anchorCtr="0" forceAA="0" compatLnSpc="1">
            <a:prstTxWarp prst="textNoShape">
              <a:avLst/>
            </a:prstTxWarp>
            <a:noAutofit/>
          </a:bodyPr>
          <a:lstStyle/>
          <a:p>
            <a:pPr algn="l" defTabSz="844000" fontAlgn="auto">
              <a:spcBef>
                <a:spcPts val="0"/>
              </a:spcBef>
              <a:spcAft>
                <a:spcPts val="0"/>
              </a:spcAft>
              <a:defRPr/>
            </a:pPr>
            <a:endParaRPr kumimoji="0" lang="ja-JP" altLang="en-US"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bwMode="gray">
          <a:xfrm>
            <a:off x="938348" y="2528966"/>
            <a:ext cx="7396058" cy="360073"/>
          </a:xfrm>
          <a:prstGeom prst="rect">
            <a:avLst/>
          </a:prstGeom>
          <a:noFill/>
          <a:ln w="9525" cap="flat" cmpd="sng" algn="ctr">
            <a:no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algn="l" defTabSz="844000" fontAlgn="auto">
              <a:spcBef>
                <a:spcPts val="0"/>
              </a:spcBef>
              <a:spcAft>
                <a:spcPts val="0"/>
              </a:spcAft>
            </a:pPr>
            <a:r>
              <a:rPr lang="en-US" altLang="ja-JP" sz="1477" dirty="0">
                <a:latin typeface="Fujitsu Sans" panose="020B0404060202020204" pitchFamily="34" charset="0"/>
                <a:ea typeface="FUJI-新ゴ M" panose="020B0500000000000000"/>
              </a:rPr>
              <a:t> </a:t>
            </a:r>
            <a:r>
              <a:rPr lang="ja-JP" altLang="en-US" sz="1477" dirty="0" smtClean="0">
                <a:latin typeface="Fujitsu Sans" panose="020B0404060202020204" pitchFamily="34" charset="0"/>
                <a:ea typeface="FUJI-新ゴ M" panose="020B0500000000000000"/>
              </a:rPr>
              <a:t>　　</a:t>
            </a:r>
            <a:r>
              <a:rPr lang="en-US" altLang="ja-JP" sz="1477" dirty="0" smtClean="0">
                <a:latin typeface="Fujitsu Sans" panose="020B0404060202020204" pitchFamily="34" charset="0"/>
                <a:ea typeface="FUJI-新ゴ M" panose="020B0500000000000000"/>
              </a:rPr>
              <a:t>Enablement                                 </a:t>
            </a:r>
            <a:r>
              <a:rPr lang="en-US" altLang="ja-JP" sz="1477" dirty="0">
                <a:latin typeface="Fujitsu Sans" panose="020B0404060202020204" pitchFamily="34" charset="0"/>
                <a:ea typeface="FUJI-新ゴ M" panose="020B0500000000000000"/>
              </a:rPr>
              <a:t>Knowledge Creation                                 </a:t>
            </a:r>
            <a:r>
              <a:rPr lang="ja-JP" altLang="en-US" sz="1477" dirty="0" smtClean="0">
                <a:latin typeface="Fujitsu Sans" panose="020B0404060202020204" pitchFamily="34" charset="0"/>
                <a:ea typeface="FUJI-新ゴ M" panose="020B0500000000000000"/>
              </a:rPr>
              <a:t>　</a:t>
            </a:r>
            <a:r>
              <a:rPr lang="en-US" altLang="ja-JP" sz="1477" dirty="0" smtClean="0">
                <a:latin typeface="Fujitsu Sans" panose="020B0404060202020204" pitchFamily="34" charset="0"/>
                <a:ea typeface="FUJI-新ゴ M" panose="020B0500000000000000"/>
              </a:rPr>
              <a:t>Research</a:t>
            </a:r>
            <a:endParaRPr kumimoji="0" lang="ja-JP" altLang="en-US" sz="1477"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二等辺三角形 18"/>
          <p:cNvSpPr/>
          <p:nvPr/>
        </p:nvSpPr>
        <p:spPr bwMode="gray">
          <a:xfrm>
            <a:off x="7007090" y="2923916"/>
            <a:ext cx="1149785" cy="3554715"/>
          </a:xfrm>
          <a:prstGeom prst="triangle">
            <a:avLst>
              <a:gd name="adj" fmla="val 1702"/>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b" anchorCtr="0" forceAA="0" compatLnSpc="1">
            <a:prstTxWarp prst="textNoShape">
              <a:avLst/>
            </a:prstTxWarp>
            <a:noAutofit/>
          </a:bodyPr>
          <a:lstStyle/>
          <a:p>
            <a:pPr algn="l" fontAlgn="auto">
              <a:spcBef>
                <a:spcPts val="0"/>
              </a:spcBef>
              <a:spcAft>
                <a:spcPts val="0"/>
              </a:spcAft>
            </a:pPr>
            <a:r>
              <a:rPr kumimoji="0" lang="en-US" altLang="ja-JP" dirty="0">
                <a:latin typeface="Meiryo UI" panose="020B0604030504040204" pitchFamily="50" charset="-128"/>
                <a:ea typeface="Meiryo UI" panose="020B0604030504040204" pitchFamily="50" charset="-128"/>
                <a:cs typeface="Meiryo UI" panose="020B0604030504040204" pitchFamily="50" charset="-128"/>
              </a:rPr>
              <a:t/>
            </a:r>
            <a:br>
              <a:rPr kumimoji="0" lang="en-US" altLang="ja-JP" dirty="0">
                <a:latin typeface="Meiryo UI" panose="020B0604030504040204" pitchFamily="50" charset="-128"/>
                <a:ea typeface="Meiryo UI" panose="020B0604030504040204" pitchFamily="50" charset="-128"/>
                <a:cs typeface="Meiryo UI" panose="020B0604030504040204" pitchFamily="50" charset="-128"/>
              </a:rPr>
            </a:br>
            <a:endParaRPr kumimoji="0"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0" name="図 19"/>
          <p:cNvPicPr>
            <a:picLocks/>
          </p:cNvPicPr>
          <p:nvPr/>
        </p:nvPicPr>
        <p:blipFill>
          <a:blip r:embed="rId3" cstate="print">
            <a:extLst>
              <a:ext uri="{28A0092B-C50C-407E-A947-70E740481C1C}">
                <a14:useLocalDpi xmlns:a14="http://schemas.microsoft.com/office/drawing/2010/main"/>
              </a:ext>
            </a:extLst>
          </a:blip>
          <a:stretch>
            <a:fillRect/>
          </a:stretch>
        </p:blipFill>
        <p:spPr>
          <a:xfrm>
            <a:off x="6522741" y="3001602"/>
            <a:ext cx="432000" cy="432000"/>
          </a:xfrm>
          <a:prstGeom prst="rect">
            <a:avLst/>
          </a:prstGeom>
        </p:spPr>
      </p:pic>
      <p:pic>
        <p:nvPicPr>
          <p:cNvPr id="21"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b="13184"/>
          <a:stretch/>
        </p:blipFill>
        <p:spPr bwMode="auto">
          <a:xfrm>
            <a:off x="6512413" y="4142654"/>
            <a:ext cx="432000" cy="48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522741" y="5361122"/>
            <a:ext cx="43200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descr="ユーザーの写真"/>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17430" t="5271" r="20507" b="25795"/>
          <a:stretch/>
        </p:blipFill>
        <p:spPr bwMode="auto">
          <a:xfrm>
            <a:off x="7029272" y="4530537"/>
            <a:ext cx="452245" cy="4984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l="50104" t="60871" r="43399" b="26625"/>
          <a:stretch/>
        </p:blipFill>
        <p:spPr bwMode="auto">
          <a:xfrm>
            <a:off x="7657351" y="2939469"/>
            <a:ext cx="432000" cy="46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l="50104" t="60871" r="43399" b="26625"/>
          <a:stretch/>
        </p:blipFill>
        <p:spPr bwMode="auto">
          <a:xfrm>
            <a:off x="1813491" y="2971543"/>
            <a:ext cx="432000" cy="46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gray">
          <a:xfrm>
            <a:off x="854184" y="1219782"/>
            <a:ext cx="457689" cy="598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図 26"/>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bwMode="gray">
          <a:xfrm>
            <a:off x="3125632" y="1198636"/>
            <a:ext cx="458585" cy="640448"/>
          </a:xfrm>
          <a:prstGeom prst="rect">
            <a:avLst/>
          </a:prstGeom>
        </p:spPr>
      </p:pic>
      <p:pic>
        <p:nvPicPr>
          <p:cNvPr id="28" name="図 27"/>
          <p:cNvPicPr>
            <a:picLocks/>
          </p:cNvPicPr>
          <p:nvPr/>
        </p:nvPicPr>
        <p:blipFill>
          <a:blip r:embed="rId10" cstate="print">
            <a:extLst>
              <a:ext uri="{28A0092B-C50C-407E-A947-70E740481C1C}">
                <a14:useLocalDpi xmlns:a14="http://schemas.microsoft.com/office/drawing/2010/main"/>
              </a:ext>
            </a:extLst>
          </a:blip>
          <a:stretch>
            <a:fillRect/>
          </a:stretch>
        </p:blipFill>
        <p:spPr bwMode="gray">
          <a:xfrm>
            <a:off x="5397977" y="1219782"/>
            <a:ext cx="564923" cy="598154"/>
          </a:xfrm>
          <a:prstGeom prst="rect">
            <a:avLst/>
          </a:prstGeom>
        </p:spPr>
      </p:pic>
      <p:sp>
        <p:nvSpPr>
          <p:cNvPr id="29" name="正方形/長方形 28"/>
          <p:cNvSpPr/>
          <p:nvPr/>
        </p:nvSpPr>
        <p:spPr bwMode="gray">
          <a:xfrm>
            <a:off x="1127234" y="3706577"/>
            <a:ext cx="1212922"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108" kern="0" dirty="0" smtClean="0">
                <a:latin typeface="Meiryo UI" panose="020B0604030504040204" pitchFamily="50" charset="-128"/>
                <a:ea typeface="Meiryo UI" panose="020B0604030504040204" pitchFamily="50" charset="-128"/>
                <a:cs typeface="Meiryo UI" panose="020B0604030504040204" pitchFamily="50" charset="-128"/>
              </a:rPr>
              <a:t>Technology </a:t>
            </a:r>
          </a:p>
          <a:p>
            <a:pPr defTabSz="844000" fontAlgn="auto">
              <a:spcBef>
                <a:spcPts val="0"/>
              </a:spcBef>
              <a:spcAft>
                <a:spcPts val="0"/>
              </a:spcAft>
            </a:pPr>
            <a:r>
              <a:rPr kumimoji="0" lang="en-US" altLang="ja-JP" sz="1108" kern="0" dirty="0" smtClean="0">
                <a:latin typeface="Meiryo UI" panose="020B0604030504040204" pitchFamily="50" charset="-128"/>
                <a:ea typeface="Meiryo UI" panose="020B0604030504040204" pitchFamily="50" charset="-128"/>
                <a:cs typeface="Meiryo UI" panose="020B0604030504040204" pitchFamily="50" charset="-128"/>
              </a:rPr>
              <a:t>Strategy Office</a:t>
            </a:r>
            <a:endParaRPr kumimoji="0" lang="ja-JP" altLang="en-US" sz="1108"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bwMode="gray">
          <a:xfrm>
            <a:off x="7247510" y="3713893"/>
            <a:ext cx="1212922" cy="498462"/>
          </a:xfrm>
          <a:prstGeom prst="rect">
            <a:avLst/>
          </a:prstGeom>
          <a:solidFill>
            <a:srgbClr val="C00000"/>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108" kern="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Field </a:t>
            </a:r>
          </a:p>
          <a:p>
            <a:pPr defTabSz="844000" fontAlgn="auto">
              <a:spcBef>
                <a:spcPts val="0"/>
              </a:spcBef>
              <a:spcAft>
                <a:spcPts val="0"/>
              </a:spcAft>
            </a:pPr>
            <a:r>
              <a:rPr kumimoji="0" lang="en-US" altLang="ja-JP" sz="1108" kern="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Engagement </a:t>
            </a:r>
            <a:r>
              <a:rPr kumimoji="0" lang="en-US" altLang="ja-JP" sz="1108" kern="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Div</a:t>
            </a:r>
            <a:endParaRPr kumimoji="0" lang="ja-JP" altLang="en-US" sz="1108"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bwMode="gray">
          <a:xfrm>
            <a:off x="7051757" y="5361122"/>
            <a:ext cx="1212922"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108" kern="0" dirty="0" smtClean="0">
                <a:latin typeface="Meiryo UI" panose="020B0604030504040204" pitchFamily="50" charset="-128"/>
                <a:ea typeface="Meiryo UI" panose="020B0604030504040204" pitchFamily="50" charset="-128"/>
                <a:cs typeface="Meiryo UI" panose="020B0604030504040204" pitchFamily="50" charset="-128"/>
              </a:rPr>
              <a:t>Field Service </a:t>
            </a:r>
            <a:r>
              <a:rPr kumimoji="0" lang="en-US" altLang="ja-JP" sz="1108" kern="0" dirty="0" err="1" smtClean="0">
                <a:latin typeface="Meiryo UI" panose="020B0604030504040204" pitchFamily="50" charset="-128"/>
                <a:ea typeface="Meiryo UI" panose="020B0604030504040204" pitchFamily="50" charset="-128"/>
                <a:cs typeface="Meiryo UI" panose="020B0604030504040204" pitchFamily="50" charset="-128"/>
              </a:rPr>
              <a:t>Div</a:t>
            </a:r>
            <a:endParaRPr kumimoji="0" lang="ja-JP" altLang="en-US" sz="1108"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1490585" y="4235836"/>
            <a:ext cx="673582"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3</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7</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6170680" y="3679385"/>
            <a:ext cx="761747"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x 60</a:t>
            </a: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13</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p:cNvSpPr txBox="1"/>
          <p:nvPr/>
        </p:nvSpPr>
        <p:spPr>
          <a:xfrm>
            <a:off x="6201695" y="4869885"/>
            <a:ext cx="675185"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x 113</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0</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p:cNvSpPr txBox="1"/>
          <p:nvPr/>
        </p:nvSpPr>
        <p:spPr>
          <a:xfrm>
            <a:off x="6217972" y="6086303"/>
            <a:ext cx="747320"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 </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64</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18</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7454865" y="4241326"/>
            <a:ext cx="673582"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 </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54</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 8</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テキスト ボックス 36"/>
          <p:cNvSpPr txBox="1"/>
          <p:nvPr/>
        </p:nvSpPr>
        <p:spPr>
          <a:xfrm>
            <a:off x="7223289" y="5900824"/>
            <a:ext cx="673582"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47</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x 0</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テキスト ボックス 37"/>
          <p:cNvSpPr txBox="1"/>
          <p:nvPr/>
        </p:nvSpPr>
        <p:spPr>
          <a:xfrm>
            <a:off x="1364562" y="1405674"/>
            <a:ext cx="1053494" cy="433324"/>
          </a:xfrm>
          <a:prstGeom prst="rect">
            <a:avLst/>
          </a:prstGeom>
          <a:noFill/>
        </p:spPr>
        <p:txBody>
          <a:bodyPr wrap="none" rtlCol="0">
            <a:spAutoFit/>
          </a:bodyPr>
          <a:lstStyle/>
          <a:p>
            <a:pPr algn="l" fontAlgn="auto">
              <a:spcBef>
                <a:spcPts val="0"/>
              </a:spcBef>
              <a:spcAft>
                <a:spcPts val="0"/>
              </a:spcAft>
            </a:pPr>
            <a:r>
              <a:rPr lang="en-US" altLang="ja-JP" sz="1108" dirty="0" err="1" smtClean="0">
                <a:latin typeface="Meiryo UI" panose="020B0604030504040204" pitchFamily="50" charset="-128"/>
                <a:ea typeface="Meiryo UI" panose="020B0604030504040204" pitchFamily="50" charset="-128"/>
                <a:cs typeface="Meiryo UI" panose="020B0604030504040204" pitchFamily="50" charset="-128"/>
              </a:rPr>
              <a:t>M.Tokuda</a:t>
            </a:r>
            <a:endParaRPr lang="en-US" altLang="ja-JP" sz="1108" dirty="0" smtClean="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1108" dirty="0" smtClean="0">
                <a:latin typeface="Meiryo UI" panose="020B0604030504040204" pitchFamily="50" charset="-128"/>
                <a:ea typeface="Meiryo UI" panose="020B0604030504040204" pitchFamily="50" charset="-128"/>
                <a:cs typeface="Meiryo UI" panose="020B0604030504040204" pitchFamily="50" charset="-128"/>
              </a:rPr>
              <a:t>Head of Unit</a:t>
            </a:r>
            <a:endParaRPr lang="ja-JP" altLang="en-US" sz="110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p:cNvSpPr txBox="1"/>
          <p:nvPr/>
        </p:nvSpPr>
        <p:spPr>
          <a:xfrm>
            <a:off x="1401740" y="3464040"/>
            <a:ext cx="737381"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D.Concordel</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7345020" y="3464040"/>
            <a:ext cx="737381"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D.Concorde</a:t>
            </a:r>
            <a:r>
              <a:rPr lang="en-US" altLang="ja-JP" sz="969" dirty="0" err="1">
                <a:latin typeface="Meiryo UI" panose="020B0604030504040204" pitchFamily="50" charset="-128"/>
                <a:ea typeface="Meiryo UI" panose="020B0604030504040204" pitchFamily="50" charset="-128"/>
                <a:cs typeface="Meiryo UI" panose="020B0604030504040204" pitchFamily="50" charset="-128"/>
              </a:rPr>
              <a:t>l</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a:xfrm>
            <a:off x="7033281" y="5082587"/>
            <a:ext cx="556243"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smtClean="0">
                <a:latin typeface="Meiryo UI" panose="020B0604030504040204" pitchFamily="50" charset="-128"/>
                <a:ea typeface="Meiryo UI" panose="020B0604030504040204" pitchFamily="50" charset="-128"/>
                <a:cs typeface="Meiryo UI" panose="020B0604030504040204" pitchFamily="50" charset="-128"/>
              </a:rPr>
              <a:t>H. Nakao</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6138185" y="3464040"/>
            <a:ext cx="841577"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smtClean="0">
                <a:latin typeface="Meiryo UI" panose="020B0604030504040204" pitchFamily="50" charset="-128"/>
                <a:ea typeface="Meiryo UI" panose="020B0604030504040204" pitchFamily="50" charset="-128"/>
                <a:cs typeface="Meiryo UI" panose="020B0604030504040204" pitchFamily="50" charset="-128"/>
              </a:rPr>
              <a:t>M. Yamamoto</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6370537" y="4663347"/>
            <a:ext cx="585097"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I.Igarashi</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6253806" y="5863672"/>
            <a:ext cx="676467"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smtClean="0">
                <a:latin typeface="Meiryo UI" panose="020B0604030504040204" pitchFamily="50" charset="-128"/>
                <a:ea typeface="Meiryo UI" panose="020B0604030504040204" pitchFamily="50" charset="-128"/>
                <a:cs typeface="Meiryo UI" panose="020B0604030504040204" pitchFamily="50" charset="-128"/>
              </a:rPr>
              <a:t>A. </a:t>
            </a: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Brabban</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テキスト ボックス 51"/>
          <p:cNvSpPr txBox="1"/>
          <p:nvPr/>
        </p:nvSpPr>
        <p:spPr>
          <a:xfrm>
            <a:off x="3674047" y="1402615"/>
            <a:ext cx="1199367" cy="433324"/>
          </a:xfrm>
          <a:prstGeom prst="rect">
            <a:avLst/>
          </a:prstGeom>
          <a:noFill/>
        </p:spPr>
        <p:txBody>
          <a:bodyPr wrap="none" rtlCol="0">
            <a:spAutoFit/>
          </a:bodyPr>
          <a:lstStyle/>
          <a:p>
            <a:pPr algn="l" fontAlgn="auto">
              <a:spcBef>
                <a:spcPts val="0"/>
              </a:spcBef>
              <a:spcAft>
                <a:spcPts val="0"/>
              </a:spcAft>
              <a:defRPr/>
            </a:pPr>
            <a:r>
              <a:rPr lang="en-US" altLang="ja-JP" sz="1108" b="1" dirty="0">
                <a:latin typeface="Fujitsu Sans" panose="020B0404060202020204" pitchFamily="34" charset="0"/>
                <a:ea typeface="FUJI-新ゴ M" panose="020B0500000000000000"/>
                <a:cs typeface="Meiryo UI" panose="020B0604030504040204" pitchFamily="50" charset="-128"/>
              </a:rPr>
              <a:t>J.O’Halloran</a:t>
            </a:r>
          </a:p>
          <a:p>
            <a:pPr algn="l" fontAlgn="auto">
              <a:spcBef>
                <a:spcPts val="0"/>
              </a:spcBef>
              <a:spcAft>
                <a:spcPts val="0"/>
              </a:spcAft>
              <a:defRPr/>
            </a:pPr>
            <a:r>
              <a:rPr lang="en-US" altLang="ja-JP" sz="1108" dirty="0">
                <a:latin typeface="Fujitsu Sans" panose="020B0404060202020204" pitchFamily="34" charset="0"/>
                <a:ea typeface="FUJI-新ゴ M" panose="020B0500000000000000"/>
                <a:cs typeface="Meiryo UI" panose="020B0604030504040204" pitchFamily="50" charset="-128"/>
              </a:rPr>
              <a:t>Vice Head of Unit</a:t>
            </a:r>
            <a:endParaRPr lang="ja-JP" altLang="en-US" sz="1108" dirty="0">
              <a:latin typeface="Fujitsu Sans" panose="020B0404060202020204" pitchFamily="34" charset="0"/>
              <a:ea typeface="FUJI-新ゴ M" panose="020B0500000000000000"/>
              <a:cs typeface="Meiryo UI" panose="020B0604030504040204" pitchFamily="50" charset="-128"/>
            </a:endParaRPr>
          </a:p>
        </p:txBody>
      </p:sp>
      <p:sp>
        <p:nvSpPr>
          <p:cNvPr id="46" name="テキスト ボックス 52"/>
          <p:cNvSpPr txBox="1"/>
          <p:nvPr/>
        </p:nvSpPr>
        <p:spPr>
          <a:xfrm>
            <a:off x="5947975" y="1394337"/>
            <a:ext cx="1382110" cy="433324"/>
          </a:xfrm>
          <a:prstGeom prst="rect">
            <a:avLst/>
          </a:prstGeom>
          <a:noFill/>
        </p:spPr>
        <p:txBody>
          <a:bodyPr wrap="none" rtlCol="0">
            <a:spAutoFit/>
          </a:bodyPr>
          <a:lstStyle/>
          <a:p>
            <a:pPr algn="l" fontAlgn="auto">
              <a:spcBef>
                <a:spcPts val="0"/>
              </a:spcBef>
              <a:spcAft>
                <a:spcPts val="0"/>
              </a:spcAft>
              <a:defRPr/>
            </a:pPr>
            <a:r>
              <a:rPr lang="en-US" altLang="ja-JP" sz="1108" b="1" dirty="0">
                <a:latin typeface="Fujitsu Sans" panose="020B0404060202020204" pitchFamily="34" charset="0"/>
                <a:ea typeface="FUJI-新ゴ M" panose="020B0500000000000000"/>
                <a:cs typeface="Meiryo UI" panose="020B0604030504040204" pitchFamily="50" charset="-128"/>
              </a:rPr>
              <a:t>T.Maemura</a:t>
            </a:r>
          </a:p>
          <a:p>
            <a:pPr algn="l" fontAlgn="auto">
              <a:spcBef>
                <a:spcPts val="0"/>
              </a:spcBef>
              <a:spcAft>
                <a:spcPts val="0"/>
              </a:spcAft>
              <a:defRPr/>
            </a:pPr>
            <a:r>
              <a:rPr lang="en-US" altLang="ja-JP" sz="1108" dirty="0">
                <a:latin typeface="Fujitsu Sans" panose="020B0404060202020204" pitchFamily="34" charset="0"/>
                <a:ea typeface="FUJI-新ゴ M" panose="020B0500000000000000"/>
                <a:cs typeface="Meiryo UI" panose="020B0604030504040204" pitchFamily="50" charset="-128"/>
              </a:rPr>
              <a:t>Deputy Head of Unit</a:t>
            </a:r>
            <a:endParaRPr lang="ja-JP" altLang="en-US" sz="1108" dirty="0">
              <a:latin typeface="Fujitsu Sans" panose="020B0404060202020204" pitchFamily="34" charset="0"/>
              <a:ea typeface="FUJI-新ゴ M" panose="020B0500000000000000"/>
              <a:cs typeface="Meiryo UI" panose="020B0604030504040204" pitchFamily="50" charset="-128"/>
            </a:endParaRPr>
          </a:p>
        </p:txBody>
      </p:sp>
      <p:sp>
        <p:nvSpPr>
          <p:cNvPr id="47" name="テキスト ボックス 59"/>
          <p:cNvSpPr txBox="1"/>
          <p:nvPr/>
        </p:nvSpPr>
        <p:spPr>
          <a:xfrm>
            <a:off x="7437203" y="1264395"/>
            <a:ext cx="1332416" cy="603820"/>
          </a:xfrm>
          <a:prstGeom prst="rect">
            <a:avLst/>
          </a:prstGeom>
          <a:noFill/>
        </p:spPr>
        <p:txBody>
          <a:bodyPr wrap="none" rtlCol="0">
            <a:spAutoFit/>
          </a:bodyPr>
          <a:lstStyle/>
          <a:p>
            <a:pPr algn="r" fontAlgn="auto">
              <a:spcBef>
                <a:spcPts val="0"/>
              </a:spcBef>
              <a:spcAft>
                <a:spcPts val="0"/>
              </a:spcAft>
              <a:defRPr/>
            </a:pP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 HC</a:t>
            </a:r>
          </a:p>
          <a:p>
            <a:pPr algn="r" fontAlgn="auto">
              <a:spcBef>
                <a:spcPts val="0"/>
              </a:spcBef>
              <a:spcAft>
                <a:spcPts val="0"/>
              </a:spcAft>
              <a:tabLst>
                <a:tab pos="580307" algn="l"/>
              </a:tabLst>
              <a:defRPr/>
            </a:pP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JP</a:t>
            </a: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	x </a:t>
            </a:r>
            <a:r>
              <a:rPr lang="en-US" altLang="ja-JP" sz="1108" b="1" dirty="0" smtClean="0">
                <a:solidFill>
                  <a:srgbClr val="002060"/>
                </a:solidFill>
                <a:latin typeface="Fujitsu Sans" panose="020B0404060202020204" pitchFamily="34" charset="0"/>
                <a:ea typeface="FUJI-新ゴ M" panose="020B0500000000000000"/>
                <a:cs typeface="Meiryo UI" panose="020B0604030504040204" pitchFamily="50" charset="-128"/>
              </a:rPr>
              <a:t>354</a:t>
            </a:r>
            <a:endPar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endParaRPr>
          </a:p>
          <a:p>
            <a:pPr algn="r" fontAlgn="auto">
              <a:spcBef>
                <a:spcPts val="0"/>
              </a:spcBef>
              <a:spcAft>
                <a:spcPts val="0"/>
              </a:spcAft>
              <a:defRPr/>
            </a:pP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ROW</a:t>
            </a: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x  </a:t>
            </a:r>
            <a:r>
              <a:rPr lang="en-US" altLang="ja-JP" sz="1108" b="1" dirty="0" smtClean="0">
                <a:solidFill>
                  <a:srgbClr val="002060"/>
                </a:solidFill>
                <a:latin typeface="Fujitsu Sans" panose="020B0404060202020204" pitchFamily="34" charset="0"/>
                <a:ea typeface="FUJI-新ゴ M" panose="020B0500000000000000"/>
                <a:cs typeface="Meiryo UI" panose="020B0604030504040204" pitchFamily="50" charset="-128"/>
              </a:rPr>
              <a:t>46</a:t>
            </a:r>
            <a:endPar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endParaRPr>
          </a:p>
        </p:txBody>
      </p:sp>
      <p:sp>
        <p:nvSpPr>
          <p:cNvPr id="49" name="テキスト ボックス 48"/>
          <p:cNvSpPr txBox="1"/>
          <p:nvPr/>
        </p:nvSpPr>
        <p:spPr>
          <a:xfrm>
            <a:off x="409474" y="643442"/>
            <a:ext cx="3248125" cy="523220"/>
          </a:xfrm>
          <a:prstGeom prst="rect">
            <a:avLst/>
          </a:prstGeom>
          <a:noFill/>
        </p:spPr>
        <p:txBody>
          <a:bodyPr wrap="squar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Organization</a:t>
            </a:r>
            <a:r>
              <a:rPr kumimoji="1" lang="ja-JP" altLang="en-US" sz="2800" b="1" dirty="0" smtClean="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Chart</a:t>
            </a:r>
            <a:endParaRPr kumimoji="1" lang="ja-JP" altLang="en-US" sz="2800" b="1" dirty="0"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365833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Typical CI Tool</a:t>
            </a:r>
            <a:r>
              <a:rPr lang="ja-JP" altLang="en-US" dirty="0" smtClean="0"/>
              <a:t>’</a:t>
            </a:r>
            <a:r>
              <a:rPr lang="en-US" altLang="ja-JP" dirty="0" smtClean="0"/>
              <a:t>s server Architecture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49</a:t>
            </a:fld>
            <a:endParaRPr lang="en-US" altLang="ja-JP" dirty="0"/>
          </a:p>
        </p:txBody>
      </p:sp>
      <p:sp>
        <p:nvSpPr>
          <p:cNvPr id="4" name="正方形/長方形 3">
            <a:extLst>
              <a:ext uri="{FF2B5EF4-FFF2-40B4-BE49-F238E27FC236}">
                <a16:creationId xmlns:a16="http://schemas.microsoft.com/office/drawing/2014/main" xmlns="" id="{0F9C65CE-ACFE-49F0-8186-09321560DBDE}"/>
              </a:ext>
            </a:extLst>
          </p:cNvPr>
          <p:cNvSpPr/>
          <p:nvPr/>
        </p:nvSpPr>
        <p:spPr bwMode="gray">
          <a:xfrm>
            <a:off x="4668511" y="4734163"/>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a:solidFill>
                  <a:schemeClr val="bg1"/>
                </a:solidFill>
                <a:latin typeface="Fujitsu Sans" panose="020B0404060202020204" pitchFamily="34" charset="0"/>
                <a:ea typeface="Meiryo UI" panose="020B0604030504040204" pitchFamily="50" charset="-128"/>
              </a:rPr>
              <a:t>Build 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183748" y="2016182"/>
            <a:ext cx="3826074" cy="175628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393664" y="3107947"/>
            <a:ext cx="3424060"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solidFill>
                  <a:schemeClr val="bg1"/>
                </a:solidFill>
                <a:latin typeface="Fujitsu Sans" panose="020B0404060202020204" pitchFamily="34" charset="0"/>
                <a:ea typeface="Meiryo UI" panose="020B0604030504040204" pitchFamily="50" charset="-128"/>
              </a:rPr>
              <a:t>CI Pipeline Controller</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393664" y="2538362"/>
            <a:ext cx="3424059" cy="41928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VCS</a:t>
            </a:r>
            <a:endParaRPr kumimoji="1" lang="ja-JP" altLang="en-US" sz="2400"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4886876" y="6013872"/>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0F9C65CE-ACFE-49F0-8186-09321560DBDE}"/>
              </a:ext>
            </a:extLst>
          </p:cNvPr>
          <p:cNvSpPr/>
          <p:nvPr/>
        </p:nvSpPr>
        <p:spPr bwMode="gray">
          <a:xfrm>
            <a:off x="6291818" y="6013872"/>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a16="http://schemas.microsoft.com/office/drawing/2014/main" xmlns="" id="{0F9C65CE-ACFE-49F0-8186-09321560DBDE}"/>
              </a:ext>
            </a:extLst>
          </p:cNvPr>
          <p:cNvSpPr/>
          <p:nvPr/>
        </p:nvSpPr>
        <p:spPr bwMode="gray">
          <a:xfrm>
            <a:off x="7730316" y="6013872"/>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a16="http://schemas.microsoft.com/office/drawing/2014/main" xmlns="" id="{0F9C65CE-ACFE-49F0-8186-09321560DBDE}"/>
              </a:ext>
            </a:extLst>
          </p:cNvPr>
          <p:cNvSpPr/>
          <p:nvPr/>
        </p:nvSpPr>
        <p:spPr bwMode="gray">
          <a:xfrm>
            <a:off x="4886875" y="5585796"/>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a16="http://schemas.microsoft.com/office/drawing/2014/main" xmlns="" id="{0F9C65CE-ACFE-49F0-8186-09321560DBDE}"/>
              </a:ext>
            </a:extLst>
          </p:cNvPr>
          <p:cNvSpPr/>
          <p:nvPr/>
        </p:nvSpPr>
        <p:spPr bwMode="gray">
          <a:xfrm>
            <a:off x="4668511" y="2733113"/>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a:t>
            </a:r>
            <a:r>
              <a:rPr lang="en-US" altLang="ja-JP" sz="2800" b="1" kern="0" dirty="0">
                <a:solidFill>
                  <a:schemeClr val="bg1"/>
                </a:solidFill>
                <a:latin typeface="Fujitsu Sans" panose="020B0404060202020204" pitchFamily="34" charset="0"/>
                <a:ea typeface="Meiryo UI" panose="020B0604030504040204" pitchFamily="50" charset="-128"/>
              </a:rPr>
              <a:t>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a:p>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xmlns="" id="{0F9C65CE-ACFE-49F0-8186-09321560DBDE}"/>
              </a:ext>
            </a:extLst>
          </p:cNvPr>
          <p:cNvSpPr/>
          <p:nvPr/>
        </p:nvSpPr>
        <p:spPr bwMode="gray">
          <a:xfrm>
            <a:off x="4886876" y="404948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xmlns="" id="{0F9C65CE-ACFE-49F0-8186-09321560DBDE}"/>
              </a:ext>
            </a:extLst>
          </p:cNvPr>
          <p:cNvSpPr/>
          <p:nvPr/>
        </p:nvSpPr>
        <p:spPr bwMode="gray">
          <a:xfrm>
            <a:off x="6291818" y="404948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a16="http://schemas.microsoft.com/office/drawing/2014/main" xmlns="" id="{0F9C65CE-ACFE-49F0-8186-09321560DBDE}"/>
              </a:ext>
            </a:extLst>
          </p:cNvPr>
          <p:cNvSpPr/>
          <p:nvPr/>
        </p:nvSpPr>
        <p:spPr bwMode="gray">
          <a:xfrm>
            <a:off x="7730316" y="4049483"/>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a16="http://schemas.microsoft.com/office/drawing/2014/main" xmlns="" id="{0F9C65CE-ACFE-49F0-8186-09321560DBDE}"/>
              </a:ext>
            </a:extLst>
          </p:cNvPr>
          <p:cNvSpPr/>
          <p:nvPr/>
        </p:nvSpPr>
        <p:spPr bwMode="gray">
          <a:xfrm>
            <a:off x="4886875" y="3621407"/>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a16="http://schemas.microsoft.com/office/drawing/2014/main" xmlns="" id="{0F9C65CE-ACFE-49F0-8186-09321560DBDE}"/>
              </a:ext>
            </a:extLst>
          </p:cNvPr>
          <p:cNvSpPr/>
          <p:nvPr/>
        </p:nvSpPr>
        <p:spPr bwMode="gray">
          <a:xfrm>
            <a:off x="4668511" y="762829"/>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a16="http://schemas.microsoft.com/office/drawing/2014/main" xmlns="" id="{0F9C65CE-ACFE-49F0-8186-09321560DBDE}"/>
              </a:ext>
            </a:extLst>
          </p:cNvPr>
          <p:cNvSpPr/>
          <p:nvPr/>
        </p:nvSpPr>
        <p:spPr bwMode="gray">
          <a:xfrm>
            <a:off x="4886876" y="206907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a16="http://schemas.microsoft.com/office/drawing/2014/main" xmlns="" id="{0F9C65CE-ACFE-49F0-8186-09321560DBDE}"/>
              </a:ext>
            </a:extLst>
          </p:cNvPr>
          <p:cNvSpPr/>
          <p:nvPr/>
        </p:nvSpPr>
        <p:spPr bwMode="gray">
          <a:xfrm>
            <a:off x="6291818" y="206907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a16="http://schemas.microsoft.com/office/drawing/2014/main" xmlns="" id="{0F9C65CE-ACFE-49F0-8186-09321560DBDE}"/>
              </a:ext>
            </a:extLst>
          </p:cNvPr>
          <p:cNvSpPr/>
          <p:nvPr/>
        </p:nvSpPr>
        <p:spPr bwMode="gray">
          <a:xfrm>
            <a:off x="7730316" y="2069070"/>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a16="http://schemas.microsoft.com/office/drawing/2014/main" xmlns="" id="{0F9C65CE-ACFE-49F0-8186-09321560DBDE}"/>
              </a:ext>
            </a:extLst>
          </p:cNvPr>
          <p:cNvSpPr/>
          <p:nvPr/>
        </p:nvSpPr>
        <p:spPr bwMode="gray">
          <a:xfrm>
            <a:off x="4886875" y="1640994"/>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a16="http://schemas.microsoft.com/office/drawing/2014/main" xmlns="" id="{0F9C65CE-ACFE-49F0-8186-09321560DBDE}"/>
              </a:ext>
            </a:extLst>
          </p:cNvPr>
          <p:cNvSpPr/>
          <p:nvPr/>
        </p:nvSpPr>
        <p:spPr bwMode="gray">
          <a:xfrm>
            <a:off x="4886875" y="1238047"/>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a:solidFill>
                  <a:schemeClr val="bg1"/>
                </a:solidFill>
                <a:latin typeface="Fujitsu Sans" panose="020B0404060202020204" pitchFamily="34" charset="0"/>
                <a:ea typeface="Meiryo UI" panose="020B0604030504040204" pitchFamily="50" charset="-128"/>
              </a:rPr>
              <a:t>CI Pipeline Agent</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4886875" y="3210302"/>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a:solidFill>
                  <a:schemeClr val="bg1"/>
                </a:solidFill>
                <a:latin typeface="Fujitsu Sans" panose="020B0404060202020204" pitchFamily="34" charset="0"/>
                <a:ea typeface="Meiryo UI" panose="020B0604030504040204" pitchFamily="50" charset="-128"/>
              </a:rPr>
              <a:t>CI Pipeline Agent</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0F9C65CE-ACFE-49F0-8186-09321560DBDE}"/>
              </a:ext>
            </a:extLst>
          </p:cNvPr>
          <p:cNvSpPr/>
          <p:nvPr/>
        </p:nvSpPr>
        <p:spPr bwMode="gray">
          <a:xfrm>
            <a:off x="4886875" y="5205380"/>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a:solidFill>
                  <a:schemeClr val="bg1"/>
                </a:solidFill>
                <a:latin typeface="Fujitsu Sans" panose="020B0404060202020204" pitchFamily="34" charset="0"/>
                <a:ea typeface="Meiryo UI" panose="020B0604030504040204" pitchFamily="50" charset="-128"/>
              </a:rPr>
              <a:t>CI Pipeline Agent</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3817724" y="1392634"/>
            <a:ext cx="1069151" cy="197242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37" idx="1"/>
          </p:cNvCxnSpPr>
          <p:nvPr/>
        </p:nvCxnSpPr>
        <p:spPr bwMode="auto">
          <a:xfrm flipV="1">
            <a:off x="3817724" y="3364889"/>
            <a:ext cx="1069151" cy="1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6" idx="3"/>
            <a:endCxn id="38" idx="1"/>
          </p:cNvCxnSpPr>
          <p:nvPr/>
        </p:nvCxnSpPr>
        <p:spPr bwMode="auto">
          <a:xfrm>
            <a:off x="3817724" y="3365054"/>
            <a:ext cx="1069151" cy="199491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1" name="テキスト ボックス 50"/>
          <p:cNvSpPr txBox="1"/>
          <p:nvPr/>
        </p:nvSpPr>
        <p:spPr>
          <a:xfrm>
            <a:off x="170935" y="710976"/>
            <a:ext cx="3731526" cy="1200329"/>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Modern CI tools separate the master CI Pipeline Controller and workers</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183748" y="5564246"/>
            <a:ext cx="4248280" cy="1200329"/>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It enables</a:t>
            </a:r>
          </a:p>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Architecture independency</a:t>
            </a:r>
          </a:p>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Scaling of Build Environment</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3" name="角丸四角形吹き出し 52"/>
          <p:cNvSpPr/>
          <p:nvPr/>
        </p:nvSpPr>
        <p:spPr bwMode="gray">
          <a:xfrm>
            <a:off x="239451" y="3899178"/>
            <a:ext cx="3020583" cy="814747"/>
          </a:xfrm>
          <a:prstGeom prst="wedgeRoundRectCallout">
            <a:avLst>
              <a:gd name="adj1" fmla="val 11354"/>
              <a:gd name="adj2" fmla="val -9214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e.g. </a:t>
            </a:r>
            <a:r>
              <a:rPr kumimoji="1" lang="en-US" altLang="ja-JP" sz="2000" dirty="0" err="1" smtClean="0">
                <a:latin typeface="Fujitsu Sans" panose="020B0404060202020204" pitchFamily="34" charset="0"/>
                <a:ea typeface="Meiryo UI" panose="020B0604030504040204" pitchFamily="50" charset="-128"/>
              </a:rPr>
              <a:t>GitLab</a:t>
            </a:r>
            <a:r>
              <a:rPr kumimoji="1" lang="en-US" altLang="ja-JP" sz="2000" dirty="0" smtClean="0">
                <a:latin typeface="Fujitsu Sans" panose="020B0404060202020204" pitchFamily="34" charset="0"/>
                <a:ea typeface="Meiryo UI" panose="020B0604030504040204" pitchFamily="50" charset="-128"/>
              </a:rPr>
              <a:t> CI</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e.g. Jenkins(Master)</a:t>
            </a:r>
            <a:endParaRPr kumimoji="1" lang="ja-JP" altLang="en-US" sz="2000" dirty="0" smtClean="0">
              <a:latin typeface="Fujitsu Sans" panose="020B0404060202020204" pitchFamily="34" charset="0"/>
              <a:ea typeface="Meiryo UI" panose="020B0604030504040204" pitchFamily="50" charset="-128"/>
            </a:endParaRPr>
          </a:p>
        </p:txBody>
      </p:sp>
      <p:sp>
        <p:nvSpPr>
          <p:cNvPr id="54" name="角丸四角形吹き出し 53"/>
          <p:cNvSpPr/>
          <p:nvPr/>
        </p:nvSpPr>
        <p:spPr bwMode="gray">
          <a:xfrm>
            <a:off x="6716625" y="1739516"/>
            <a:ext cx="3020583" cy="887171"/>
          </a:xfrm>
          <a:prstGeom prst="wedgeRoundRectCallout">
            <a:avLst>
              <a:gd name="adj1" fmla="val -30325"/>
              <a:gd name="adj2" fmla="val -76544"/>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e.g. </a:t>
            </a:r>
            <a:r>
              <a:rPr kumimoji="1" lang="en-US" altLang="ja-JP" sz="2000" dirty="0" err="1" smtClean="0">
                <a:latin typeface="Fujitsu Sans" panose="020B0404060202020204" pitchFamily="34" charset="0"/>
                <a:ea typeface="Meiryo UI" panose="020B0604030504040204" pitchFamily="50" charset="-128"/>
              </a:rPr>
              <a:t>GitLab</a:t>
            </a:r>
            <a:r>
              <a:rPr kumimoji="1" lang="en-US" altLang="ja-JP" sz="2000" dirty="0" smtClean="0">
                <a:latin typeface="Fujitsu Sans" panose="020B0404060202020204" pitchFamily="34" charset="0"/>
                <a:ea typeface="Meiryo UI" panose="020B0604030504040204" pitchFamily="50" charset="-128"/>
              </a:rPr>
              <a:t> CI Runner</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e.g. Jenkins(Slave)</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910771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Pipeline as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50</a:t>
            </a:fld>
            <a:endParaRPr lang="en-US" altLang="ja-JP" dirty="0"/>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921001" y="1236692"/>
            <a:ext cx="5379472" cy="175628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1130917" y="2328457"/>
            <a:ext cx="2969696"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solidFill>
                  <a:schemeClr val="bg1"/>
                </a:solidFill>
                <a:latin typeface="Fujitsu Sans" panose="020B0404060202020204" pitchFamily="34" charset="0"/>
                <a:ea typeface="Meiryo UI" panose="020B0604030504040204" pitchFamily="50" charset="-128"/>
              </a:rPr>
              <a:t>CI Pipeline Controller</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1130917" y="1758872"/>
            <a:ext cx="2969695" cy="41928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VCS</a:t>
            </a:r>
            <a:endParaRPr kumimoji="1" lang="ja-JP" altLang="en-US" sz="2000" kern="0" dirty="0">
              <a:latin typeface="Fujitsu Sans" panose="020B0404060202020204" pitchFamily="34" charset="0"/>
              <a:ea typeface="Meiryo UI" panose="020B0604030504040204" pitchFamily="50" charset="-128"/>
            </a:endParaRPr>
          </a:p>
        </p:txBody>
      </p:sp>
      <p:sp>
        <p:nvSpPr>
          <p:cNvPr id="51" name="テキスト ボックス 50"/>
          <p:cNvSpPr txBox="1"/>
          <p:nvPr/>
        </p:nvSpPr>
        <p:spPr>
          <a:xfrm>
            <a:off x="170935" y="710976"/>
            <a:ext cx="3731526" cy="461665"/>
          </a:xfrm>
          <a:prstGeom prst="rect">
            <a:avLst/>
          </a:prstGeom>
          <a:noFill/>
        </p:spPr>
        <p:txBody>
          <a:bodyPr wrap="square" rtlCol="0">
            <a:spAutoFit/>
          </a:bodyPr>
          <a:lstStyle/>
          <a:p>
            <a:pPr algn="l"/>
            <a:r>
              <a:rPr kumimoji="1"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In Legacy CI Tools</a:t>
            </a:r>
            <a:endParaRPr kumimoji="1" lang="ja-JP" altLang="en-US" sz="24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6359395" y="1149132"/>
            <a:ext cx="3502480" cy="1569660"/>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Problem</a:t>
            </a:r>
          </a:p>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Hard to re-use pipelines</a:t>
            </a:r>
            <a:b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Hard to sync w/ </a:t>
            </a:r>
            <a:b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production codes version</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3" name="角丸四角形吹き出し 52"/>
          <p:cNvSpPr/>
          <p:nvPr/>
        </p:nvSpPr>
        <p:spPr bwMode="gray">
          <a:xfrm>
            <a:off x="2948585" y="741758"/>
            <a:ext cx="3351888" cy="814747"/>
          </a:xfrm>
          <a:prstGeom prst="wedgeRoundRectCallout">
            <a:avLst>
              <a:gd name="adj1" fmla="val -51434"/>
              <a:gd name="adj2" fmla="val 14447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Configure CI Pipeline by GUI</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and</a:t>
            </a:r>
            <a:r>
              <a:rPr lang="en-US" altLang="ja-JP" sz="2000" dirty="0">
                <a:latin typeface="Fujitsu Sans" panose="020B0404060202020204" pitchFamily="34" charset="0"/>
                <a:ea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rPr>
              <a:t>save it into tool own DB</a:t>
            </a:r>
            <a:endParaRPr kumimoji="1" lang="ja-JP" altLang="en-US" sz="2000" dirty="0" smtClean="0">
              <a:latin typeface="Fujitsu Sans" panose="020B0404060202020204" pitchFamily="34" charset="0"/>
              <a:ea typeface="Meiryo UI" panose="020B0604030504040204" pitchFamily="50" charset="-128"/>
            </a:endParaRPr>
          </a:p>
        </p:txBody>
      </p:sp>
      <p:sp>
        <p:nvSpPr>
          <p:cNvPr id="43" name="Freeform 2750"/>
          <p:cNvSpPr>
            <a:spLocks noEditPoints="1"/>
          </p:cNvSpPr>
          <p:nvPr/>
        </p:nvSpPr>
        <p:spPr bwMode="auto">
          <a:xfrm>
            <a:off x="222736" y="2288910"/>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8" name="フローチャート: 磁気ディスク 7"/>
          <p:cNvSpPr/>
          <p:nvPr/>
        </p:nvSpPr>
        <p:spPr bwMode="gray">
          <a:xfrm>
            <a:off x="4341884" y="2014330"/>
            <a:ext cx="1762540" cy="903492"/>
          </a:xfrm>
          <a:prstGeom prst="flowChartMagneticDisk">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Pipeline </a:t>
            </a:r>
            <a:r>
              <a:rPr kumimoji="1" lang="en-US" altLang="ja-JP" sz="1800" dirty="0" err="1" smtClean="0">
                <a:latin typeface="Fujitsu Sans" panose="020B0404060202020204" pitchFamily="34" charset="0"/>
                <a:ea typeface="Meiryo UI" panose="020B0604030504040204" pitchFamily="50" charset="-128"/>
              </a:rPr>
              <a:t>Config</a:t>
            </a:r>
            <a:endParaRPr kumimoji="1" lang="ja-JP" altLang="en-US" sz="1800" dirty="0" smtClean="0">
              <a:latin typeface="Fujitsu Sans" panose="020B0404060202020204" pitchFamily="34" charset="0"/>
              <a:ea typeface="Meiryo UI" panose="020B0604030504040204" pitchFamily="50" charset="-128"/>
            </a:endParaRPr>
          </a:p>
        </p:txBody>
      </p:sp>
      <p:sp>
        <p:nvSpPr>
          <p:cNvPr id="48" name="テキスト ボックス 47"/>
          <p:cNvSpPr txBox="1"/>
          <p:nvPr/>
        </p:nvSpPr>
        <p:spPr>
          <a:xfrm>
            <a:off x="170935" y="3338683"/>
            <a:ext cx="3731526" cy="461665"/>
          </a:xfrm>
          <a:prstGeom prst="rect">
            <a:avLst/>
          </a:prstGeom>
          <a:noFill/>
        </p:spPr>
        <p:txBody>
          <a:bodyPr wrap="square" rtlCol="0">
            <a:spAutoFit/>
          </a:bodyPr>
          <a:lstStyle/>
          <a:p>
            <a:pPr algn="l"/>
            <a:r>
              <a:rPr kumimoji="1"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In Modern CI Tools</a:t>
            </a:r>
            <a:endParaRPr kumimoji="1" lang="ja-JP" altLang="en-US" sz="24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0" name="直線矢印コネクタ 9"/>
          <p:cNvCxnSpPr>
            <a:stCxn id="43" idx="13"/>
            <a:endCxn id="6" idx="1"/>
          </p:cNvCxnSpPr>
          <p:nvPr/>
        </p:nvCxnSpPr>
        <p:spPr bwMode="auto">
          <a:xfrm>
            <a:off x="816043" y="2585564"/>
            <a:ext cx="314874"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5" name="直線矢印コネクタ 54"/>
          <p:cNvCxnSpPr>
            <a:stCxn id="6" idx="3"/>
          </p:cNvCxnSpPr>
          <p:nvPr/>
        </p:nvCxnSpPr>
        <p:spPr bwMode="auto">
          <a:xfrm>
            <a:off x="4100613" y="2585564"/>
            <a:ext cx="241271"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正方形/長方形 55">
            <a:extLst>
              <a:ext uri="{FF2B5EF4-FFF2-40B4-BE49-F238E27FC236}">
                <a16:creationId xmlns:a16="http://schemas.microsoft.com/office/drawing/2014/main" xmlns="" id="{0F9C65CE-ACFE-49F0-8186-09321560DBDE}"/>
              </a:ext>
            </a:extLst>
          </p:cNvPr>
          <p:cNvSpPr/>
          <p:nvPr/>
        </p:nvSpPr>
        <p:spPr bwMode="gray">
          <a:xfrm>
            <a:off x="921001" y="3770613"/>
            <a:ext cx="5379472" cy="23386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7" name="正方形/長方形 56">
            <a:extLst>
              <a:ext uri="{FF2B5EF4-FFF2-40B4-BE49-F238E27FC236}">
                <a16:creationId xmlns:a16="http://schemas.microsoft.com/office/drawing/2014/main" xmlns="" id="{0F9C65CE-ACFE-49F0-8186-09321560DBDE}"/>
              </a:ext>
            </a:extLst>
          </p:cNvPr>
          <p:cNvSpPr/>
          <p:nvPr/>
        </p:nvSpPr>
        <p:spPr bwMode="gray">
          <a:xfrm>
            <a:off x="1130917" y="5416138"/>
            <a:ext cx="2969696"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solidFill>
                  <a:schemeClr val="bg1"/>
                </a:solidFill>
                <a:latin typeface="Fujitsu Sans" panose="020B0404060202020204" pitchFamily="34" charset="0"/>
                <a:ea typeface="Meiryo UI" panose="020B0604030504040204" pitchFamily="50" charset="-128"/>
              </a:rPr>
              <a:t>CI Pipeline Controller</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xmlns="" id="{0F9C65CE-ACFE-49F0-8186-09321560DBDE}"/>
              </a:ext>
            </a:extLst>
          </p:cNvPr>
          <p:cNvSpPr/>
          <p:nvPr/>
        </p:nvSpPr>
        <p:spPr bwMode="gray">
          <a:xfrm>
            <a:off x="1130917" y="4292792"/>
            <a:ext cx="2969695" cy="9794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VCS</a:t>
            </a:r>
            <a:endParaRPr kumimoji="1" lang="ja-JP" altLang="en-US" sz="2000" kern="0" dirty="0">
              <a:latin typeface="Fujitsu Sans" panose="020B0404060202020204" pitchFamily="34" charset="0"/>
              <a:ea typeface="Meiryo UI" panose="020B0604030504040204" pitchFamily="50" charset="-128"/>
            </a:endParaRPr>
          </a:p>
        </p:txBody>
      </p:sp>
      <p:sp>
        <p:nvSpPr>
          <p:cNvPr id="59" name="Freeform 2750"/>
          <p:cNvSpPr>
            <a:spLocks noEditPoints="1"/>
          </p:cNvSpPr>
          <p:nvPr/>
        </p:nvSpPr>
        <p:spPr bwMode="auto">
          <a:xfrm>
            <a:off x="222736" y="4822831"/>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3" name="メモ 62"/>
          <p:cNvSpPr/>
          <p:nvPr/>
        </p:nvSpPr>
        <p:spPr bwMode="gray">
          <a:xfrm>
            <a:off x="1258775" y="4638500"/>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smtClean="0">
                <a:latin typeface="Fujitsu Sans" panose="020B0404060202020204" pitchFamily="34" charset="0"/>
                <a:ea typeface="Meiryo UI" panose="020B0604030504040204" pitchFamily="50" charset="-128"/>
              </a:rPr>
              <a:t>Production</a:t>
            </a:r>
          </a:p>
          <a:p>
            <a:r>
              <a:rPr kumimoji="1" lang="en-US" altLang="ja-JP" sz="1600" dirty="0" smtClean="0">
                <a:latin typeface="Fujitsu Sans" panose="020B0404060202020204" pitchFamily="34" charset="0"/>
                <a:ea typeface="Meiryo UI" panose="020B0604030504040204" pitchFamily="50" charset="-128"/>
              </a:rPr>
              <a:t>Code</a:t>
            </a:r>
            <a:endParaRPr kumimoji="1" lang="ja-JP" altLang="en-US" sz="1600" dirty="0" smtClean="0">
              <a:latin typeface="Fujitsu Sans" panose="020B0404060202020204" pitchFamily="34" charset="0"/>
              <a:ea typeface="Meiryo UI" panose="020B0604030504040204" pitchFamily="50" charset="-128"/>
            </a:endParaRPr>
          </a:p>
        </p:txBody>
      </p:sp>
      <p:sp>
        <p:nvSpPr>
          <p:cNvPr id="64" name="メモ 63"/>
          <p:cNvSpPr/>
          <p:nvPr/>
        </p:nvSpPr>
        <p:spPr bwMode="gray">
          <a:xfrm>
            <a:off x="2615764" y="4638500"/>
            <a:ext cx="1373415" cy="576379"/>
          </a:xfrm>
          <a:prstGeom prst="foldedCorner">
            <a:avLst/>
          </a:prstGeom>
          <a:solidFill>
            <a:schemeClr val="bg1"/>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smtClean="0">
                <a:latin typeface="Fujitsu Sans" panose="020B0404060202020204" pitchFamily="34" charset="0"/>
                <a:ea typeface="Meiryo UI" panose="020B0604030504040204" pitchFamily="50" charset="-128"/>
              </a:rPr>
              <a:t>Pipeline as</a:t>
            </a:r>
          </a:p>
          <a:p>
            <a:r>
              <a:rPr lang="en-US" altLang="ja-JP" sz="1600" dirty="0" smtClean="0">
                <a:latin typeface="Fujitsu Sans" panose="020B0404060202020204" pitchFamily="34" charset="0"/>
                <a:ea typeface="Meiryo UI" panose="020B0604030504040204" pitchFamily="50" charset="-128"/>
              </a:rPr>
              <a:t>Code</a:t>
            </a:r>
            <a:endParaRPr kumimoji="1" lang="ja-JP" altLang="en-US" sz="1600" dirty="0" smtClean="0">
              <a:latin typeface="Fujitsu Sans" panose="020B0404060202020204" pitchFamily="34" charset="0"/>
              <a:ea typeface="Meiryo UI" panose="020B0604030504040204" pitchFamily="50" charset="-128"/>
            </a:endParaRPr>
          </a:p>
        </p:txBody>
      </p:sp>
      <p:cxnSp>
        <p:nvCxnSpPr>
          <p:cNvPr id="61" name="直線矢印コネクタ 60"/>
          <p:cNvCxnSpPr>
            <a:stCxn id="59" idx="13"/>
          </p:cNvCxnSpPr>
          <p:nvPr/>
        </p:nvCxnSpPr>
        <p:spPr bwMode="auto">
          <a:xfrm>
            <a:off x="816043" y="5119485"/>
            <a:ext cx="1799721"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6" name="角丸四角形吹き出し 65"/>
          <p:cNvSpPr/>
          <p:nvPr/>
        </p:nvSpPr>
        <p:spPr bwMode="gray">
          <a:xfrm>
            <a:off x="2769235" y="5702592"/>
            <a:ext cx="3351888" cy="1101096"/>
          </a:xfrm>
          <a:prstGeom prst="wedgeRoundRectCallout">
            <a:avLst>
              <a:gd name="adj1" fmla="val -30649"/>
              <a:gd name="adj2" fmla="val -10301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Write CI Pipeline as Code </a:t>
            </a:r>
          </a:p>
          <a:p>
            <a:pPr algn="l"/>
            <a:r>
              <a:rPr lang="en-US" altLang="ja-JP" sz="2000" dirty="0" smtClean="0">
                <a:latin typeface="Fujitsu Sans" panose="020B0404060202020204" pitchFamily="34" charset="0"/>
                <a:ea typeface="Meiryo UI" panose="020B0604030504040204" pitchFamily="50" charset="-128"/>
              </a:rPr>
              <a:t>and </a:t>
            </a:r>
            <a:r>
              <a:rPr kumimoji="1" lang="en-US" altLang="ja-JP" sz="2000" dirty="0" smtClean="0">
                <a:latin typeface="Fujitsu Sans" panose="020B0404060202020204" pitchFamily="34" charset="0"/>
                <a:ea typeface="Meiryo UI" panose="020B0604030504040204" pitchFamily="50" charset="-128"/>
              </a:rPr>
              <a:t>save it into VCS </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as same as production codes</a:t>
            </a:r>
            <a:endParaRPr kumimoji="1" lang="ja-JP" altLang="en-US" sz="2000" dirty="0" smtClean="0">
              <a:latin typeface="Fujitsu Sans" panose="020B0404060202020204" pitchFamily="34" charset="0"/>
              <a:ea typeface="Meiryo UI" panose="020B0604030504040204" pitchFamily="50" charset="-128"/>
            </a:endParaRPr>
          </a:p>
        </p:txBody>
      </p:sp>
      <p:sp>
        <p:nvSpPr>
          <p:cNvPr id="67" name="テキスト ボックス 66"/>
          <p:cNvSpPr txBox="1"/>
          <p:nvPr/>
        </p:nvSpPr>
        <p:spPr>
          <a:xfrm>
            <a:off x="6359395" y="3822070"/>
            <a:ext cx="3502480" cy="2308324"/>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Merit</a:t>
            </a:r>
          </a:p>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Easy to re-use pipelines</a:t>
            </a:r>
            <a:b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Easy to sync w/ </a:t>
            </a:r>
            <a:b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production codes version</a:t>
            </a:r>
            <a:b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Easy to code pipelines </a:t>
            </a:r>
            <a:b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for each Branch</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173456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Container Technologies and Pipeline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51</a:t>
            </a:fld>
            <a:endParaRPr lang="en-US" altLang="ja-JP" dirty="0"/>
          </a:p>
        </p:txBody>
      </p:sp>
      <p:sp>
        <p:nvSpPr>
          <p:cNvPr id="52" name="テキスト ボックス 51"/>
          <p:cNvSpPr txBox="1"/>
          <p:nvPr/>
        </p:nvSpPr>
        <p:spPr>
          <a:xfrm>
            <a:off x="335965" y="1156181"/>
            <a:ext cx="8837063" cy="461665"/>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Container technologies such as “Docker” has following advantages</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xmlns="" id="{0F9C65CE-ACFE-49F0-8186-09321560DBDE}"/>
              </a:ext>
            </a:extLst>
          </p:cNvPr>
          <p:cNvSpPr/>
          <p:nvPr/>
        </p:nvSpPr>
        <p:spPr bwMode="gray">
          <a:xfrm>
            <a:off x="4064000" y="1813704"/>
            <a:ext cx="5544023" cy="523975"/>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Same results when repeat</a:t>
            </a:r>
            <a:endParaRPr kumimoji="1" lang="ja-JP" altLang="en-US" sz="3200" kern="0" dirty="0">
              <a:latin typeface="Fujitsu Sans" panose="020B0404060202020204" pitchFamily="34" charset="0"/>
              <a:ea typeface="Meiryo UI" panose="020B0604030504040204" pitchFamily="50" charset="-128"/>
            </a:endParaRPr>
          </a:p>
        </p:txBody>
      </p:sp>
      <p:sp>
        <p:nvSpPr>
          <p:cNvPr id="25" name="正方形/長方形 24">
            <a:extLst>
              <a:ext uri="{FF2B5EF4-FFF2-40B4-BE49-F238E27FC236}">
                <a16:creationId xmlns:a16="http://schemas.microsoft.com/office/drawing/2014/main" xmlns="" id="{904A1B75-ED39-455B-B23C-B7A0917C3507}"/>
              </a:ext>
            </a:extLst>
          </p:cNvPr>
          <p:cNvSpPr/>
          <p:nvPr/>
        </p:nvSpPr>
        <p:spPr bwMode="gray">
          <a:xfrm>
            <a:off x="335965" y="1813704"/>
            <a:ext cx="3363614" cy="523975"/>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4000" b="1" kern="0" dirty="0" err="1" smtClean="0">
                <a:solidFill>
                  <a:schemeClr val="bg1"/>
                </a:solidFill>
                <a:latin typeface="Fujitsu Sans" panose="020B0404060202020204" pitchFamily="34" charset="0"/>
                <a:ea typeface="Meiryo UI" panose="020B0604030504040204" pitchFamily="50" charset="-128"/>
              </a:rPr>
              <a:t>Idempotency</a:t>
            </a:r>
            <a:r>
              <a:rPr lang="en-US" altLang="ja-JP" sz="4000" b="1" kern="0" dirty="0" smtClean="0">
                <a:solidFill>
                  <a:schemeClr val="bg1"/>
                </a:solidFill>
                <a:latin typeface="Fujitsu Sans" panose="020B0404060202020204" pitchFamily="34" charset="0"/>
                <a:ea typeface="Meiryo UI" panose="020B0604030504040204" pitchFamily="50" charset="-128"/>
              </a:rPr>
              <a:t> </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a16="http://schemas.microsoft.com/office/drawing/2014/main" xmlns="" id="{0F9C65CE-ACFE-49F0-8186-09321560DBDE}"/>
              </a:ext>
            </a:extLst>
          </p:cNvPr>
          <p:cNvSpPr/>
          <p:nvPr/>
        </p:nvSpPr>
        <p:spPr bwMode="gray">
          <a:xfrm>
            <a:off x="4064000" y="2533537"/>
            <a:ext cx="5544023" cy="523975"/>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Infrastructure as Code</a:t>
            </a:r>
            <a:endParaRPr kumimoji="1" lang="ja-JP" altLang="en-US" sz="3200" kern="0" dirty="0">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xmlns="" id="{904A1B75-ED39-455B-B23C-B7A0917C3507}"/>
              </a:ext>
            </a:extLst>
          </p:cNvPr>
          <p:cNvSpPr/>
          <p:nvPr/>
        </p:nvSpPr>
        <p:spPr bwMode="gray">
          <a:xfrm>
            <a:off x="335965" y="2533537"/>
            <a:ext cx="3363614" cy="523975"/>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4000" b="1" kern="0" dirty="0" err="1" smtClean="0">
                <a:solidFill>
                  <a:schemeClr val="bg1"/>
                </a:solidFill>
                <a:latin typeface="Fujitsu Sans" panose="020B0404060202020204" pitchFamily="34" charset="0"/>
                <a:ea typeface="Meiryo UI" panose="020B0604030504040204" pitchFamily="50" charset="-128"/>
              </a:rPr>
              <a:t>Codable</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xmlns="" id="{0F9C65CE-ACFE-49F0-8186-09321560DBDE}"/>
              </a:ext>
            </a:extLst>
          </p:cNvPr>
          <p:cNvSpPr/>
          <p:nvPr/>
        </p:nvSpPr>
        <p:spPr bwMode="gray">
          <a:xfrm>
            <a:off x="4064000" y="3253370"/>
            <a:ext cx="5544023" cy="523975"/>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Don’t dirty host OS</a:t>
            </a:r>
            <a:endParaRPr kumimoji="1" lang="ja-JP" altLang="en-US" sz="32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a16="http://schemas.microsoft.com/office/drawing/2014/main" xmlns="" id="{904A1B75-ED39-455B-B23C-B7A0917C3507}"/>
              </a:ext>
            </a:extLst>
          </p:cNvPr>
          <p:cNvSpPr/>
          <p:nvPr/>
        </p:nvSpPr>
        <p:spPr bwMode="gray">
          <a:xfrm>
            <a:off x="335965" y="3253370"/>
            <a:ext cx="3363614" cy="523975"/>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4000" b="1" kern="0" dirty="0" smtClean="0">
                <a:solidFill>
                  <a:schemeClr val="bg1"/>
                </a:solidFill>
                <a:latin typeface="Fujitsu Sans" panose="020B0404060202020204" pitchFamily="34" charset="0"/>
                <a:ea typeface="Meiryo UI" panose="020B0604030504040204" pitchFamily="50" charset="-128"/>
              </a:rPr>
              <a:t>Independency</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30" name="テキスト ボックス 29"/>
          <p:cNvSpPr txBox="1"/>
          <p:nvPr/>
        </p:nvSpPr>
        <p:spPr>
          <a:xfrm>
            <a:off x="335965" y="4875091"/>
            <a:ext cx="8837063" cy="461665"/>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utilize container to build server, it brings various </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merrit</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274753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Column : Container Technologies and Pipeline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52</a:t>
            </a:fld>
            <a:endParaRPr lang="en-US" altLang="ja-JP" dirty="0"/>
          </a:p>
        </p:txBody>
      </p:sp>
      <p:sp>
        <p:nvSpPr>
          <p:cNvPr id="4" name="正方形/長方形 3">
            <a:extLst>
              <a:ext uri="{FF2B5EF4-FFF2-40B4-BE49-F238E27FC236}">
                <a16:creationId xmlns:a16="http://schemas.microsoft.com/office/drawing/2014/main" xmlns="" id="{0F9C65CE-ACFE-49F0-8186-09321560DBDE}"/>
              </a:ext>
            </a:extLst>
          </p:cNvPr>
          <p:cNvSpPr/>
          <p:nvPr/>
        </p:nvSpPr>
        <p:spPr bwMode="gray">
          <a:xfrm>
            <a:off x="4668511" y="665855"/>
            <a:ext cx="4959513" cy="3875314"/>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a:solidFill>
                  <a:schemeClr val="bg1"/>
                </a:solidFill>
                <a:latin typeface="Fujitsu Sans" panose="020B0404060202020204" pitchFamily="34" charset="0"/>
                <a:ea typeface="Meiryo UI" panose="020B0604030504040204" pitchFamily="50" charset="-128"/>
              </a:rPr>
              <a:t>Build 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183748" y="665855"/>
            <a:ext cx="3826074" cy="3236255"/>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393664" y="3203834"/>
            <a:ext cx="3424060"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solidFill>
                  <a:schemeClr val="bg1"/>
                </a:solidFill>
                <a:latin typeface="Fujitsu Sans" panose="020B0404060202020204" pitchFamily="34" charset="0"/>
                <a:ea typeface="Meiryo UI" panose="020B0604030504040204" pitchFamily="50" charset="-128"/>
              </a:rPr>
              <a:t>CI Pipeline Controller</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393664" y="1188035"/>
            <a:ext cx="3424059" cy="183173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VCS</a:t>
            </a:r>
            <a:endParaRPr kumimoji="1" lang="ja-JP" altLang="en-US" sz="2400"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4886875" y="2528466"/>
            <a:ext cx="4491853" cy="84313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Test Tool(Container)</a:t>
            </a:r>
            <a:endParaRPr kumimoji="1" lang="ja-JP" altLang="en-US" sz="20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0F9C65CE-ACFE-49F0-8186-09321560DBDE}"/>
              </a:ext>
            </a:extLst>
          </p:cNvPr>
          <p:cNvSpPr/>
          <p:nvPr/>
        </p:nvSpPr>
        <p:spPr bwMode="gray">
          <a:xfrm>
            <a:off x="4993454" y="2903591"/>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a16="http://schemas.microsoft.com/office/drawing/2014/main" xmlns="" id="{0F9C65CE-ACFE-49F0-8186-09321560DBDE}"/>
              </a:ext>
            </a:extLst>
          </p:cNvPr>
          <p:cNvSpPr/>
          <p:nvPr/>
        </p:nvSpPr>
        <p:spPr bwMode="gray">
          <a:xfrm>
            <a:off x="4886875" y="1539824"/>
            <a:ext cx="4491853" cy="817448"/>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Tool(Container)</a:t>
            </a:r>
            <a:endParaRPr kumimoji="1" lang="ja-JP" altLang="en-US" sz="2000" kern="0" dirty="0">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0F9C65CE-ACFE-49F0-8186-09321560DBDE}"/>
              </a:ext>
            </a:extLst>
          </p:cNvPr>
          <p:cNvSpPr/>
          <p:nvPr/>
        </p:nvSpPr>
        <p:spPr bwMode="gray">
          <a:xfrm>
            <a:off x="4886875" y="1156302"/>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a:solidFill>
                  <a:schemeClr val="bg1"/>
                </a:solidFill>
                <a:latin typeface="Fujitsu Sans" panose="020B0404060202020204" pitchFamily="34" charset="0"/>
                <a:ea typeface="Meiryo UI" panose="020B0604030504040204" pitchFamily="50" charset="-128"/>
              </a:rPr>
              <a:t>CI Pipeline Agent</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0F9C65CE-ACFE-49F0-8186-09321560DBDE}"/>
              </a:ext>
            </a:extLst>
          </p:cNvPr>
          <p:cNvSpPr/>
          <p:nvPr/>
        </p:nvSpPr>
        <p:spPr bwMode="gray">
          <a:xfrm>
            <a:off x="4886875" y="3530769"/>
            <a:ext cx="4491853" cy="89615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Packaging Tool(Container)</a:t>
            </a:r>
            <a:endParaRPr kumimoji="1" lang="ja-JP" altLang="en-US" sz="2000" kern="0" dirty="0">
              <a:latin typeface="Fujitsu Sans" panose="020B0404060202020204" pitchFamily="34" charset="0"/>
              <a:ea typeface="Meiryo UI" panose="020B0604030504040204" pitchFamily="50" charset="-128"/>
            </a:endParaRPr>
          </a:p>
        </p:txBody>
      </p:sp>
      <p:cxnSp>
        <p:nvCxnSpPr>
          <p:cNvPr id="9" name="直線矢印コネクタ 8"/>
          <p:cNvCxnSpPr>
            <a:stCxn id="20" idx="2"/>
            <a:endCxn id="13" idx="0"/>
          </p:cNvCxnSpPr>
          <p:nvPr/>
        </p:nvCxnSpPr>
        <p:spPr bwMode="auto">
          <a:xfrm>
            <a:off x="7132802" y="2357272"/>
            <a:ext cx="0" cy="17119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2" name="直線矢印コネクタ 41"/>
          <p:cNvCxnSpPr/>
          <p:nvPr/>
        </p:nvCxnSpPr>
        <p:spPr bwMode="auto">
          <a:xfrm>
            <a:off x="7132802" y="3355670"/>
            <a:ext cx="0" cy="21054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 name="正方形/長方形 16">
            <a:extLst>
              <a:ext uri="{FF2B5EF4-FFF2-40B4-BE49-F238E27FC236}">
                <a16:creationId xmlns:a16="http://schemas.microsoft.com/office/drawing/2014/main" xmlns="" id="{0F9C65CE-ACFE-49F0-8186-09321560DBDE}"/>
              </a:ext>
            </a:extLst>
          </p:cNvPr>
          <p:cNvSpPr/>
          <p:nvPr/>
        </p:nvSpPr>
        <p:spPr bwMode="gray">
          <a:xfrm>
            <a:off x="6526960" y="2899807"/>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0F9C65CE-ACFE-49F0-8186-09321560DBDE}"/>
              </a:ext>
            </a:extLst>
          </p:cNvPr>
          <p:cNvSpPr/>
          <p:nvPr/>
        </p:nvSpPr>
        <p:spPr bwMode="gray">
          <a:xfrm>
            <a:off x="4993454" y="189025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Compile</a:t>
            </a:r>
            <a:endParaRPr kumimoji="1" lang="ja-JP" altLang="en-US" sz="1800" kern="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0F9C65CE-ACFE-49F0-8186-09321560DBDE}"/>
              </a:ext>
            </a:extLst>
          </p:cNvPr>
          <p:cNvSpPr/>
          <p:nvPr/>
        </p:nvSpPr>
        <p:spPr bwMode="gray">
          <a:xfrm>
            <a:off x="6526960" y="1890253"/>
            <a:ext cx="2631554"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a:t>
            </a:r>
            <a:r>
              <a:rPr lang="en-US" altLang="ja-JP" sz="1800" kern="0" dirty="0" smtClean="0">
                <a:latin typeface="Fujitsu Sans" panose="020B0404060202020204" pitchFamily="34" charset="0"/>
                <a:ea typeface="Meiryo UI" panose="020B0604030504040204" pitchFamily="50" charset="-128"/>
              </a:rPr>
              <a:t>Dependency Resolve</a:t>
            </a:r>
            <a:endParaRPr kumimoji="1" lang="ja-JP" altLang="en-US" sz="1800"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0F9C65CE-ACFE-49F0-8186-09321560DBDE}"/>
              </a:ext>
            </a:extLst>
          </p:cNvPr>
          <p:cNvSpPr/>
          <p:nvPr/>
        </p:nvSpPr>
        <p:spPr bwMode="gray">
          <a:xfrm>
            <a:off x="4993454" y="390211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Package</a:t>
            </a:r>
            <a:endParaRPr kumimoji="1" lang="ja-JP" altLang="en-US" sz="1800" kern="0" dirty="0">
              <a:latin typeface="Fujitsu Sans" panose="020B0404060202020204" pitchFamily="34" charset="0"/>
              <a:ea typeface="Meiryo UI" panose="020B0604030504040204" pitchFamily="50" charset="-128"/>
            </a:endParaRPr>
          </a:p>
        </p:txBody>
      </p:sp>
      <p:sp>
        <p:nvSpPr>
          <p:cNvPr id="47" name="メモ 46"/>
          <p:cNvSpPr/>
          <p:nvPr/>
        </p:nvSpPr>
        <p:spPr bwMode="gray">
          <a:xfrm>
            <a:off x="518368" y="1602062"/>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smtClean="0">
                <a:latin typeface="Fujitsu Sans" panose="020B0404060202020204" pitchFamily="34" charset="0"/>
                <a:ea typeface="Meiryo UI" panose="020B0604030504040204" pitchFamily="50" charset="-128"/>
              </a:rPr>
              <a:t>Production</a:t>
            </a:r>
          </a:p>
          <a:p>
            <a:r>
              <a:rPr kumimoji="1" lang="en-US" altLang="ja-JP" sz="1600" dirty="0" smtClean="0">
                <a:latin typeface="Fujitsu Sans" panose="020B0404060202020204" pitchFamily="34" charset="0"/>
                <a:ea typeface="Meiryo UI" panose="020B0604030504040204" pitchFamily="50" charset="-128"/>
              </a:rPr>
              <a:t>Code</a:t>
            </a:r>
            <a:endParaRPr kumimoji="1" lang="ja-JP" altLang="en-US" sz="1600" dirty="0" smtClean="0">
              <a:latin typeface="Fujitsu Sans" panose="020B0404060202020204" pitchFamily="34" charset="0"/>
              <a:ea typeface="Meiryo UI" panose="020B0604030504040204" pitchFamily="50" charset="-128"/>
            </a:endParaRPr>
          </a:p>
        </p:txBody>
      </p:sp>
      <p:sp>
        <p:nvSpPr>
          <p:cNvPr id="48" name="メモ 47"/>
          <p:cNvSpPr/>
          <p:nvPr/>
        </p:nvSpPr>
        <p:spPr bwMode="gray">
          <a:xfrm>
            <a:off x="531864" y="2315322"/>
            <a:ext cx="103336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Pipeline as</a:t>
            </a:r>
          </a:p>
          <a:p>
            <a:r>
              <a:rPr lang="en-US" altLang="ja-JP" sz="1600" dirty="0">
                <a:latin typeface="Fujitsu Sans" panose="020B0404060202020204" pitchFamily="34" charset="0"/>
                <a:ea typeface="Meiryo UI" panose="020B0604030504040204" pitchFamily="50" charset="-128"/>
              </a:rPr>
              <a:t>Code</a:t>
            </a:r>
            <a:endParaRPr lang="ja-JP" altLang="en-US" sz="1600" dirty="0">
              <a:latin typeface="Fujitsu Sans" panose="020B0404060202020204" pitchFamily="34" charset="0"/>
              <a:ea typeface="Meiryo UI" panose="020B0604030504040204" pitchFamily="50" charset="-128"/>
            </a:endParaRPr>
          </a:p>
        </p:txBody>
      </p:sp>
      <p:sp>
        <p:nvSpPr>
          <p:cNvPr id="49" name="メモ 48"/>
          <p:cNvSpPr/>
          <p:nvPr/>
        </p:nvSpPr>
        <p:spPr bwMode="gray">
          <a:xfrm>
            <a:off x="1933345" y="1602063"/>
            <a:ext cx="1320285" cy="576379"/>
          </a:xfrm>
          <a:prstGeom prst="foldedCorner">
            <a:avLst/>
          </a:prstGeom>
          <a:solidFill>
            <a:schemeClr val="bg1"/>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smtClean="0">
                <a:latin typeface="Fujitsu Sans" panose="020B0404060202020204" pitchFamily="34" charset="0"/>
                <a:ea typeface="Meiryo UI" panose="020B0604030504040204" pitchFamily="50" charset="-128"/>
              </a:rPr>
              <a:t>Container</a:t>
            </a:r>
          </a:p>
          <a:p>
            <a:r>
              <a:rPr lang="en-US" altLang="ja-JP" sz="1600" dirty="0" smtClean="0">
                <a:latin typeface="Fujitsu Sans" panose="020B0404060202020204" pitchFamily="34" charset="0"/>
                <a:ea typeface="Meiryo UI" panose="020B0604030504040204" pitchFamily="50" charset="-128"/>
              </a:rPr>
              <a:t>Configuration</a:t>
            </a:r>
            <a:endParaRPr kumimoji="1" lang="ja-JP" altLang="en-US" sz="1600" dirty="0" smtClean="0">
              <a:latin typeface="Fujitsu Sans" panose="020B0404060202020204" pitchFamily="34" charset="0"/>
              <a:ea typeface="Meiryo UI" panose="020B0604030504040204" pitchFamily="50" charset="-128"/>
            </a:endParaRPr>
          </a:p>
        </p:txBody>
      </p:sp>
      <p:cxnSp>
        <p:nvCxnSpPr>
          <p:cNvPr id="18" name="直線矢印コネクタ 17"/>
          <p:cNvCxnSpPr>
            <a:stCxn id="49" idx="3"/>
          </p:cNvCxnSpPr>
          <p:nvPr/>
        </p:nvCxnSpPr>
        <p:spPr bwMode="auto">
          <a:xfrm>
            <a:off x="3253630" y="1890253"/>
            <a:ext cx="1633245"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線矢印コネクタ 49"/>
          <p:cNvCxnSpPr>
            <a:stCxn id="49" idx="3"/>
            <a:endCxn id="13" idx="1"/>
          </p:cNvCxnSpPr>
          <p:nvPr/>
        </p:nvCxnSpPr>
        <p:spPr bwMode="auto">
          <a:xfrm>
            <a:off x="3253630" y="1890253"/>
            <a:ext cx="1633245" cy="1059783"/>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5" name="直線矢印コネクタ 54"/>
          <p:cNvCxnSpPr>
            <a:stCxn id="49" idx="3"/>
          </p:cNvCxnSpPr>
          <p:nvPr/>
        </p:nvCxnSpPr>
        <p:spPr bwMode="auto">
          <a:xfrm>
            <a:off x="3253630" y="1890253"/>
            <a:ext cx="1633245" cy="2100578"/>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テキスト ボックス 55"/>
          <p:cNvSpPr txBox="1"/>
          <p:nvPr/>
        </p:nvSpPr>
        <p:spPr>
          <a:xfrm>
            <a:off x="0" y="4281337"/>
            <a:ext cx="7029104" cy="2554545"/>
          </a:xfrm>
          <a:prstGeom prst="rect">
            <a:avLst/>
          </a:prstGeom>
          <a:noFill/>
        </p:spPr>
        <p:txBody>
          <a:bodyPr wrap="none" rtlCol="0">
            <a:spAutoFit/>
          </a:bodyPr>
          <a:lstStyle/>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Easy to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Keep Build Environment Clean</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Not need to install many tools to Build Server</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e.g. use various different version of Java SDK on one Server</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Previous build results don’t affect following builds</a:t>
            </a:r>
          </a:p>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Easy to scale-out Build Servers</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Easy to add Build Server in according with load situation</a:t>
            </a:r>
          </a:p>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Easy to re-create old Build Environments</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Easy to re-create old Build Environments for old version Code</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7" name="角丸四角形吹き出し 56"/>
          <p:cNvSpPr/>
          <p:nvPr/>
        </p:nvSpPr>
        <p:spPr bwMode="gray">
          <a:xfrm>
            <a:off x="469789" y="3748641"/>
            <a:ext cx="3879282" cy="532696"/>
          </a:xfrm>
          <a:prstGeom prst="wedgeRoundRectCallout">
            <a:avLst>
              <a:gd name="adj1" fmla="val 25266"/>
              <a:gd name="adj2" fmla="val -37048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Deploy on each Pipeline Execution</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4615451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dirty="0"/>
              <a:t>CI 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smtClean="0"/>
              <a:t>Auto </a:t>
            </a:r>
            <a:r>
              <a:rPr lang="en-US" altLang="ja-JP" dirty="0" smtClean="0"/>
              <a:t>Build</a:t>
            </a:r>
            <a:br>
              <a:rPr lang="en-US" altLang="ja-JP" dirty="0" smtClean="0"/>
            </a:br>
            <a:r>
              <a:rPr lang="en-US" altLang="ja-JP" dirty="0" smtClean="0"/>
              <a:t>(Build Tool)</a:t>
            </a:r>
            <a:endParaRPr kumimoji="1" lang="en-US" altLang="ja-JP" dirty="0" smtClean="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80407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Position in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54</a:t>
            </a:fld>
            <a:endParaRPr lang="en-US" altLang="ja-JP" dirty="0"/>
          </a:p>
        </p:txBody>
      </p:sp>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3817723" y="3701048"/>
            <a:ext cx="5810301" cy="24474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0F9C65CE-ACFE-49F0-8186-09321560DBDE}"/>
              </a:ext>
            </a:extLst>
          </p:cNvPr>
          <p:cNvSpPr/>
          <p:nvPr/>
        </p:nvSpPr>
        <p:spPr bwMode="gray">
          <a:xfrm>
            <a:off x="3817723" y="1150228"/>
            <a:ext cx="5810301" cy="21835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0F9C65CE-ACFE-49F0-8186-09321560DBDE}"/>
              </a:ext>
            </a:extLst>
          </p:cNvPr>
          <p:cNvSpPr/>
          <p:nvPr/>
        </p:nvSpPr>
        <p:spPr bwMode="gray">
          <a:xfrm>
            <a:off x="4128214" y="2721979"/>
            <a:ext cx="519980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CI Pipeline Controller</a:t>
            </a:r>
            <a:endParaRPr lang="ja-JP" altLang="en-US" sz="2400" kern="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a16="http://schemas.microsoft.com/office/drawing/2014/main" xmlns="" id="{0F9C65CE-ACFE-49F0-8186-09321560DBDE}"/>
              </a:ext>
            </a:extLst>
          </p:cNvPr>
          <p:cNvSpPr/>
          <p:nvPr/>
        </p:nvSpPr>
        <p:spPr bwMode="gray">
          <a:xfrm>
            <a:off x="4128214" y="1552576"/>
            <a:ext cx="5199799" cy="9407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smtClean="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197659" y="1101791"/>
            <a:ext cx="3009563" cy="168316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2" name="メモ 41"/>
          <p:cNvSpPr/>
          <p:nvPr/>
        </p:nvSpPr>
        <p:spPr bwMode="gray">
          <a:xfrm>
            <a:off x="4279549" y="169753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43" name="メモ 42"/>
          <p:cNvSpPr/>
          <p:nvPr/>
        </p:nvSpPr>
        <p:spPr bwMode="gray">
          <a:xfrm>
            <a:off x="4279549" y="383487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445737" y="1552576"/>
            <a:ext cx="2625007" cy="1011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45" name="メモ 44"/>
          <p:cNvSpPr/>
          <p:nvPr/>
        </p:nvSpPr>
        <p:spPr bwMode="gray">
          <a:xfrm>
            <a:off x="1369278" y="169753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46" name="直線矢印コネクタ 45"/>
          <p:cNvCxnSpPr>
            <a:stCxn id="45" idx="3"/>
            <a:endCxn id="42" idx="1"/>
          </p:cNvCxnSpPr>
          <p:nvPr/>
        </p:nvCxnSpPr>
        <p:spPr bwMode="auto">
          <a:xfrm>
            <a:off x="2147201" y="2025100"/>
            <a:ext cx="2132348"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線矢印コネクタ 46"/>
          <p:cNvCxnSpPr>
            <a:stCxn id="42" idx="2"/>
          </p:cNvCxnSpPr>
          <p:nvPr/>
        </p:nvCxnSpPr>
        <p:spPr bwMode="auto">
          <a:xfrm>
            <a:off x="4668511" y="2352664"/>
            <a:ext cx="13944" cy="36931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8" name="テキスト ボックス 47"/>
          <p:cNvSpPr txBox="1"/>
          <p:nvPr/>
        </p:nvSpPr>
        <p:spPr>
          <a:xfrm>
            <a:off x="2565777" y="1545206"/>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テキスト ボックス 48"/>
          <p:cNvSpPr txBox="1"/>
          <p:nvPr/>
        </p:nvSpPr>
        <p:spPr>
          <a:xfrm>
            <a:off x="3862014" y="3327692"/>
            <a:ext cx="688330"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50" name="直線矢印コネクタ 49"/>
          <p:cNvCxnSpPr>
            <a:stCxn id="43" idx="2"/>
          </p:cNvCxnSpPr>
          <p:nvPr/>
        </p:nvCxnSpPr>
        <p:spPr bwMode="auto">
          <a:xfrm>
            <a:off x="4668511" y="4242313"/>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5" name="正方形/長方形 54">
            <a:extLst>
              <a:ext uri="{FF2B5EF4-FFF2-40B4-BE49-F238E27FC236}">
                <a16:creationId xmlns:a16="http://schemas.microsoft.com/office/drawing/2014/main" xmlns="" id="{0F9C65CE-ACFE-49F0-8186-09321560DBDE}"/>
              </a:ext>
            </a:extLst>
          </p:cNvPr>
          <p:cNvSpPr/>
          <p:nvPr/>
        </p:nvSpPr>
        <p:spPr bwMode="gray">
          <a:xfrm>
            <a:off x="4128214" y="4988687"/>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56" name="Freeform 2502"/>
          <p:cNvSpPr>
            <a:spLocks noEditPoints="1"/>
          </p:cNvSpPr>
          <p:nvPr/>
        </p:nvSpPr>
        <p:spPr bwMode="auto">
          <a:xfrm>
            <a:off x="4442472" y="5563722"/>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57" name="カギ線コネクタ 56"/>
          <p:cNvCxnSpPr>
            <a:stCxn id="39" idx="2"/>
            <a:endCxn id="56" idx="0"/>
          </p:cNvCxnSpPr>
          <p:nvPr/>
        </p:nvCxnSpPr>
        <p:spPr bwMode="auto">
          <a:xfrm rot="5400000">
            <a:off x="4500301" y="3617055"/>
            <a:ext cx="2608676"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2" name="正方形/長方形 61">
            <a:extLst>
              <a:ext uri="{FF2B5EF4-FFF2-40B4-BE49-F238E27FC236}">
                <a16:creationId xmlns:a16="http://schemas.microsoft.com/office/drawing/2014/main" xmlns="" id="{0F9C65CE-ACFE-49F0-8186-09321560DBDE}"/>
              </a:ext>
            </a:extLst>
          </p:cNvPr>
          <p:cNvSpPr/>
          <p:nvPr/>
        </p:nvSpPr>
        <p:spPr bwMode="gray">
          <a:xfrm>
            <a:off x="5929059" y="4988687"/>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Test</a:t>
            </a:r>
            <a:endParaRPr kumimoji="1" lang="ja-JP" altLang="en-US" sz="2400" kern="0" dirty="0">
              <a:latin typeface="Fujitsu Sans" panose="020B0404060202020204" pitchFamily="34" charset="0"/>
              <a:ea typeface="Meiryo UI" panose="020B0604030504040204" pitchFamily="50" charset="-128"/>
            </a:endParaRPr>
          </a:p>
        </p:txBody>
      </p:sp>
      <p:sp>
        <p:nvSpPr>
          <p:cNvPr id="63" name="正方形/長方形 62">
            <a:extLst>
              <a:ext uri="{FF2B5EF4-FFF2-40B4-BE49-F238E27FC236}">
                <a16:creationId xmlns:a16="http://schemas.microsoft.com/office/drawing/2014/main" xmlns="" id="{0F9C65CE-ACFE-49F0-8186-09321560DBDE}"/>
              </a:ext>
            </a:extLst>
          </p:cNvPr>
          <p:cNvSpPr/>
          <p:nvPr/>
        </p:nvSpPr>
        <p:spPr bwMode="gray">
          <a:xfrm>
            <a:off x="7586288" y="4988687"/>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64" name="直線矢印コネクタ 63"/>
          <p:cNvCxnSpPr/>
          <p:nvPr/>
        </p:nvCxnSpPr>
        <p:spPr bwMode="auto">
          <a:xfrm>
            <a:off x="4695807" y="3201194"/>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5" name="テキスト ボックス 64"/>
          <p:cNvSpPr txBox="1"/>
          <p:nvPr/>
        </p:nvSpPr>
        <p:spPr>
          <a:xfrm>
            <a:off x="3517713" y="2338280"/>
            <a:ext cx="1164742"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66" name="直線矢印コネクタ 65"/>
          <p:cNvCxnSpPr/>
          <p:nvPr/>
        </p:nvCxnSpPr>
        <p:spPr bwMode="auto">
          <a:xfrm>
            <a:off x="8445338" y="3229036"/>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7" name="正方形/長方形 66">
            <a:extLst>
              <a:ext uri="{FF2B5EF4-FFF2-40B4-BE49-F238E27FC236}">
                <a16:creationId xmlns:a16="http://schemas.microsoft.com/office/drawing/2014/main" xmlns="" id="{0F9C65CE-ACFE-49F0-8186-09321560DBDE}"/>
              </a:ext>
            </a:extLst>
          </p:cNvPr>
          <p:cNvSpPr/>
          <p:nvPr/>
        </p:nvSpPr>
        <p:spPr bwMode="gray">
          <a:xfrm>
            <a:off x="4128214" y="4403967"/>
            <a:ext cx="5359902"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a:solidFill>
                  <a:schemeClr val="bg1"/>
                </a:solidFill>
                <a:latin typeface="Fujitsu Sans" panose="020B0404060202020204" pitchFamily="34" charset="0"/>
                <a:ea typeface="Meiryo UI" panose="020B0604030504040204" pitchFamily="50" charset="-128"/>
              </a:rPr>
              <a:t>Build Tool</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444494" y="2775978"/>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69" name="直線矢印コネクタ 68"/>
          <p:cNvCxnSpPr/>
          <p:nvPr/>
        </p:nvCxnSpPr>
        <p:spPr bwMode="auto">
          <a:xfrm flipV="1">
            <a:off x="892769" y="2229551"/>
            <a:ext cx="455523" cy="65304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矢印コネクタ 69"/>
          <p:cNvCxnSpPr/>
          <p:nvPr/>
        </p:nvCxnSpPr>
        <p:spPr bwMode="auto">
          <a:xfrm flipV="1">
            <a:off x="1053862" y="3024072"/>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テキスト ボックス 70"/>
          <p:cNvSpPr txBox="1"/>
          <p:nvPr/>
        </p:nvSpPr>
        <p:spPr>
          <a:xfrm>
            <a:off x="1366331" y="2656784"/>
            <a:ext cx="134023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2" name="Freeform 1167"/>
          <p:cNvSpPr>
            <a:spLocks noEditPoints="1"/>
          </p:cNvSpPr>
          <p:nvPr/>
        </p:nvSpPr>
        <p:spPr bwMode="auto">
          <a:xfrm>
            <a:off x="233147" y="1163973"/>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73" name="Freeform 1508"/>
          <p:cNvSpPr>
            <a:spLocks noEditPoints="1"/>
          </p:cNvSpPr>
          <p:nvPr/>
        </p:nvSpPr>
        <p:spPr bwMode="auto">
          <a:xfrm>
            <a:off x="9133994" y="1195930"/>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4" name="Freeform 1508"/>
          <p:cNvSpPr>
            <a:spLocks noEditPoints="1"/>
          </p:cNvSpPr>
          <p:nvPr/>
        </p:nvSpPr>
        <p:spPr bwMode="auto">
          <a:xfrm>
            <a:off x="9131325" y="3780701"/>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19491800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 is Build Tool?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55</a:t>
            </a:fld>
            <a:endParaRPr lang="en-US" altLang="ja-JP" dirty="0"/>
          </a:p>
        </p:txBody>
      </p:sp>
      <p:grpSp>
        <p:nvGrpSpPr>
          <p:cNvPr id="8" name="グループ化 7"/>
          <p:cNvGrpSpPr/>
          <p:nvPr/>
        </p:nvGrpSpPr>
        <p:grpSpPr>
          <a:xfrm>
            <a:off x="1010249" y="1264483"/>
            <a:ext cx="7544273" cy="499562"/>
            <a:chOff x="372237" y="893292"/>
            <a:chExt cx="9262093" cy="673427"/>
          </a:xfrm>
        </p:grpSpPr>
        <p:sp>
          <p:nvSpPr>
            <p:cNvPr id="27" name="正方形/長方形 26">
              <a:extLst>
                <a:ext uri="{FF2B5EF4-FFF2-40B4-BE49-F238E27FC236}">
                  <a16:creationId xmlns:a16="http://schemas.microsoft.com/office/drawing/2014/main" xmlns="" id="{0F9C65CE-ACFE-49F0-8186-09321560DBDE}"/>
                </a:ext>
              </a:extLst>
            </p:cNvPr>
            <p:cNvSpPr/>
            <p:nvPr/>
          </p:nvSpPr>
          <p:spPr bwMode="gray">
            <a:xfrm>
              <a:off x="1242473" y="893292"/>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Resolve Dependency(jar, </a:t>
              </a:r>
              <a:r>
                <a:rPr kumimoji="1" lang="en-US" altLang="ja-JP" sz="3200" b="1" kern="0" dirty="0" err="1" smtClean="0">
                  <a:latin typeface="Fujitsu Sans" panose="020B0404060202020204" pitchFamily="34" charset="0"/>
                  <a:ea typeface="Meiryo UI" panose="020B0604030504040204" pitchFamily="50" charset="-128"/>
                </a:rPr>
                <a:t>dll</a:t>
              </a:r>
              <a:r>
                <a:rPr kumimoji="1" lang="en-US" altLang="ja-JP" sz="3200" b="1" kern="0" dirty="0" smtClean="0">
                  <a:latin typeface="Fujitsu Sans" panose="020B0404060202020204" pitchFamily="34" charset="0"/>
                  <a:ea typeface="Meiryo UI" panose="020B0604030504040204" pitchFamily="50" charset="-128"/>
                </a:rPr>
                <a:t>, etc.)</a:t>
              </a:r>
              <a:endParaRPr kumimoji="1" lang="ja-JP" altLang="en-US" sz="3200" b="1"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xmlns="" id="{904A1B75-ED39-455B-B23C-B7A0917C3507}"/>
                </a:ext>
              </a:extLst>
            </p:cNvPr>
            <p:cNvSpPr/>
            <p:nvPr/>
          </p:nvSpPr>
          <p:spPr bwMode="gray">
            <a:xfrm>
              <a:off x="372237" y="893292"/>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 name="グループ化 9"/>
          <p:cNvGrpSpPr/>
          <p:nvPr/>
        </p:nvGrpSpPr>
        <p:grpSpPr>
          <a:xfrm>
            <a:off x="1010249" y="1918101"/>
            <a:ext cx="7544273" cy="499562"/>
            <a:chOff x="372237" y="1822429"/>
            <a:chExt cx="9262093" cy="673427"/>
          </a:xfrm>
        </p:grpSpPr>
        <p:sp>
          <p:nvSpPr>
            <p:cNvPr id="29" name="正方形/長方形 28">
              <a:extLst>
                <a:ext uri="{FF2B5EF4-FFF2-40B4-BE49-F238E27FC236}">
                  <a16:creationId xmlns:a16="http://schemas.microsoft.com/office/drawing/2014/main" xmlns="" id="{0F9C65CE-ACFE-49F0-8186-09321560DBDE}"/>
                </a:ext>
              </a:extLst>
            </p:cNvPr>
            <p:cNvSpPr/>
            <p:nvPr/>
          </p:nvSpPr>
          <p:spPr bwMode="gray">
            <a:xfrm>
              <a:off x="1242473" y="1822429"/>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Compile Source Code</a:t>
              </a:r>
              <a:endParaRPr kumimoji="1" lang="ja-JP" altLang="en-US" sz="3200" b="1"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a16="http://schemas.microsoft.com/office/drawing/2014/main" xmlns="" id="{904A1B75-ED39-455B-B23C-B7A0917C3507}"/>
                </a:ext>
              </a:extLst>
            </p:cNvPr>
            <p:cNvSpPr/>
            <p:nvPr/>
          </p:nvSpPr>
          <p:spPr bwMode="gray">
            <a:xfrm>
              <a:off x="372237" y="1822429"/>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1" name="グループ化 10"/>
          <p:cNvGrpSpPr/>
          <p:nvPr/>
        </p:nvGrpSpPr>
        <p:grpSpPr>
          <a:xfrm>
            <a:off x="1010249" y="2571719"/>
            <a:ext cx="7544273" cy="499562"/>
            <a:chOff x="372237" y="2751567"/>
            <a:chExt cx="9262093" cy="673427"/>
          </a:xfrm>
        </p:grpSpPr>
        <p:sp>
          <p:nvSpPr>
            <p:cNvPr id="31" name="正方形/長方形 30">
              <a:extLst>
                <a:ext uri="{FF2B5EF4-FFF2-40B4-BE49-F238E27FC236}">
                  <a16:creationId xmlns:a16="http://schemas.microsoft.com/office/drawing/2014/main" xmlns="" id="{0F9C65CE-ACFE-49F0-8186-09321560DBDE}"/>
                </a:ext>
              </a:extLst>
            </p:cNvPr>
            <p:cNvSpPr/>
            <p:nvPr/>
          </p:nvSpPr>
          <p:spPr bwMode="gray">
            <a:xfrm>
              <a:off x="1242473" y="2751567"/>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Quality Analysis</a:t>
              </a:r>
              <a:endParaRPr kumimoji="1" lang="ja-JP" altLang="en-US" sz="3200" b="1" kern="0" dirty="0">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a16="http://schemas.microsoft.com/office/drawing/2014/main" xmlns="" id="{904A1B75-ED39-455B-B23C-B7A0917C3507}"/>
                </a:ext>
              </a:extLst>
            </p:cNvPr>
            <p:cNvSpPr/>
            <p:nvPr/>
          </p:nvSpPr>
          <p:spPr bwMode="gray">
            <a:xfrm>
              <a:off x="372237" y="275156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2" name="グループ化 11"/>
          <p:cNvGrpSpPr/>
          <p:nvPr/>
        </p:nvGrpSpPr>
        <p:grpSpPr>
          <a:xfrm>
            <a:off x="1010249" y="3225337"/>
            <a:ext cx="7544273" cy="499562"/>
            <a:chOff x="372237" y="3680705"/>
            <a:chExt cx="9262093" cy="673427"/>
          </a:xfrm>
        </p:grpSpPr>
        <p:sp>
          <p:nvSpPr>
            <p:cNvPr id="33" name="正方形/長方形 32">
              <a:extLst>
                <a:ext uri="{FF2B5EF4-FFF2-40B4-BE49-F238E27FC236}">
                  <a16:creationId xmlns:a16="http://schemas.microsoft.com/office/drawing/2014/main" xmlns="" id="{0F9C65CE-ACFE-49F0-8186-09321560DBDE}"/>
                </a:ext>
              </a:extLst>
            </p:cNvPr>
            <p:cNvSpPr/>
            <p:nvPr/>
          </p:nvSpPr>
          <p:spPr bwMode="gray">
            <a:xfrm>
              <a:off x="1242473" y="3680705"/>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Trigger Auto Tests</a:t>
              </a:r>
              <a:endParaRPr kumimoji="1" lang="ja-JP" altLang="en-US" sz="3200" b="1"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a16="http://schemas.microsoft.com/office/drawing/2014/main" xmlns="" id="{904A1B75-ED39-455B-B23C-B7A0917C3507}"/>
                </a:ext>
              </a:extLst>
            </p:cNvPr>
            <p:cNvSpPr/>
            <p:nvPr/>
          </p:nvSpPr>
          <p:spPr bwMode="gray">
            <a:xfrm>
              <a:off x="372237" y="368070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4" name="グループ化 13"/>
          <p:cNvGrpSpPr/>
          <p:nvPr/>
        </p:nvGrpSpPr>
        <p:grpSpPr>
          <a:xfrm>
            <a:off x="1010249" y="3878955"/>
            <a:ext cx="7544273" cy="499562"/>
            <a:chOff x="372237" y="4397521"/>
            <a:chExt cx="9262093" cy="673427"/>
          </a:xfrm>
        </p:grpSpPr>
        <p:sp>
          <p:nvSpPr>
            <p:cNvPr id="35" name="正方形/長方形 34">
              <a:extLst>
                <a:ext uri="{FF2B5EF4-FFF2-40B4-BE49-F238E27FC236}">
                  <a16:creationId xmlns:a16="http://schemas.microsoft.com/office/drawing/2014/main" xmlns="" id="{0F9C65CE-ACFE-49F0-8186-09321560DBDE}"/>
                </a:ext>
              </a:extLst>
            </p:cNvPr>
            <p:cNvSpPr/>
            <p:nvPr/>
          </p:nvSpPr>
          <p:spPr bwMode="gray">
            <a:xfrm>
              <a:off x="1242473" y="4397521"/>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Generate Documents</a:t>
              </a:r>
              <a:endParaRPr kumimoji="1" lang="ja-JP" altLang="en-US" sz="3200" b="1"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a16="http://schemas.microsoft.com/office/drawing/2014/main" xmlns="" id="{904A1B75-ED39-455B-B23C-B7A0917C3507}"/>
                </a:ext>
              </a:extLst>
            </p:cNvPr>
            <p:cNvSpPr/>
            <p:nvPr/>
          </p:nvSpPr>
          <p:spPr bwMode="gray">
            <a:xfrm>
              <a:off x="372237" y="439752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1" name="グループ化 50"/>
          <p:cNvGrpSpPr/>
          <p:nvPr/>
        </p:nvGrpSpPr>
        <p:grpSpPr>
          <a:xfrm>
            <a:off x="1010249" y="4532573"/>
            <a:ext cx="7544273" cy="499562"/>
            <a:chOff x="372237" y="4397521"/>
            <a:chExt cx="9262093" cy="673427"/>
          </a:xfrm>
        </p:grpSpPr>
        <p:sp>
          <p:nvSpPr>
            <p:cNvPr id="52" name="正方形/長方形 51">
              <a:extLst>
                <a:ext uri="{FF2B5EF4-FFF2-40B4-BE49-F238E27FC236}">
                  <a16:creationId xmlns:a16="http://schemas.microsoft.com/office/drawing/2014/main" xmlns="" id="{0F9C65CE-ACFE-49F0-8186-09321560DBDE}"/>
                </a:ext>
              </a:extLst>
            </p:cNvPr>
            <p:cNvSpPr/>
            <p:nvPr/>
          </p:nvSpPr>
          <p:spPr bwMode="gray">
            <a:xfrm>
              <a:off x="1242473" y="4397521"/>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Packaging</a:t>
              </a:r>
              <a:endParaRPr kumimoji="1" lang="ja-JP" altLang="en-US" sz="3200" b="1" kern="0" dirty="0">
                <a:latin typeface="Fujitsu Sans" panose="020B0404060202020204" pitchFamily="34" charset="0"/>
                <a:ea typeface="Meiryo UI" panose="020B0604030504040204" pitchFamily="50" charset="-128"/>
              </a:endParaRPr>
            </a:p>
          </p:txBody>
        </p:sp>
        <p:sp>
          <p:nvSpPr>
            <p:cNvPr id="53" name="正方形/長方形 52">
              <a:extLst>
                <a:ext uri="{FF2B5EF4-FFF2-40B4-BE49-F238E27FC236}">
                  <a16:creationId xmlns:a16="http://schemas.microsoft.com/office/drawing/2014/main" xmlns="" id="{904A1B75-ED39-455B-B23C-B7A0917C3507}"/>
                </a:ext>
              </a:extLst>
            </p:cNvPr>
            <p:cNvSpPr/>
            <p:nvPr/>
          </p:nvSpPr>
          <p:spPr bwMode="gray">
            <a:xfrm>
              <a:off x="372237" y="439752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4" name="グループ化 53"/>
          <p:cNvGrpSpPr/>
          <p:nvPr/>
        </p:nvGrpSpPr>
        <p:grpSpPr>
          <a:xfrm>
            <a:off x="1010249" y="5186192"/>
            <a:ext cx="7544273" cy="499562"/>
            <a:chOff x="372237" y="4397521"/>
            <a:chExt cx="9262093" cy="673427"/>
          </a:xfrm>
        </p:grpSpPr>
        <p:sp>
          <p:nvSpPr>
            <p:cNvPr id="58" name="正方形/長方形 57">
              <a:extLst>
                <a:ext uri="{FF2B5EF4-FFF2-40B4-BE49-F238E27FC236}">
                  <a16:creationId xmlns:a16="http://schemas.microsoft.com/office/drawing/2014/main" xmlns="" id="{0F9C65CE-ACFE-49F0-8186-09321560DBDE}"/>
                </a:ext>
              </a:extLst>
            </p:cNvPr>
            <p:cNvSpPr/>
            <p:nvPr/>
          </p:nvSpPr>
          <p:spPr bwMode="gray">
            <a:xfrm>
              <a:off x="1242473" y="4397521"/>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Etc.</a:t>
              </a:r>
              <a:endParaRPr kumimoji="1" lang="ja-JP" altLang="en-US" sz="3200" b="1" kern="0" dirty="0">
                <a:latin typeface="Fujitsu Sans" panose="020B0404060202020204" pitchFamily="34" charset="0"/>
                <a:ea typeface="Meiryo UI" panose="020B0604030504040204" pitchFamily="50" charset="-128"/>
              </a:endParaRPr>
            </a:p>
          </p:txBody>
        </p:sp>
        <p:sp>
          <p:nvSpPr>
            <p:cNvPr id="59" name="正方形/長方形 58">
              <a:extLst>
                <a:ext uri="{FF2B5EF4-FFF2-40B4-BE49-F238E27FC236}">
                  <a16:creationId xmlns:a16="http://schemas.microsoft.com/office/drawing/2014/main" xmlns="" id="{904A1B75-ED39-455B-B23C-B7A0917C3507}"/>
                </a:ext>
              </a:extLst>
            </p:cNvPr>
            <p:cNvSpPr/>
            <p:nvPr/>
          </p:nvSpPr>
          <p:spPr bwMode="gray">
            <a:xfrm>
              <a:off x="372237" y="439752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60" name="テキスト ボックス 59"/>
          <p:cNvSpPr txBox="1"/>
          <p:nvPr/>
        </p:nvSpPr>
        <p:spPr>
          <a:xfrm>
            <a:off x="580572" y="665140"/>
            <a:ext cx="5801012"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Build Tools automates following tasks</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1" name="テキスト ボックス 60"/>
          <p:cNvSpPr txBox="1"/>
          <p:nvPr/>
        </p:nvSpPr>
        <p:spPr>
          <a:xfrm>
            <a:off x="580572" y="5839811"/>
            <a:ext cx="8602227" cy="584775"/>
          </a:xfrm>
          <a:prstGeom prst="rect">
            <a:avLst/>
          </a:prstGeom>
          <a:noFill/>
        </p:spPr>
        <p:txBody>
          <a:bodyPr wrap="none" rtlCol="0">
            <a:spAutoFit/>
          </a:bodyPr>
          <a:lstStyle/>
          <a:p>
            <a:pPr algn="l"/>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Not just </a:t>
            </a: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compile source code and build binaries</a:t>
            </a:r>
            <a:endParaRPr kumimoji="1" lang="ja-JP" altLang="en-US" sz="32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542529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a:extLst>
              <a:ext uri="{FF2B5EF4-FFF2-40B4-BE49-F238E27FC236}">
                <a16:creationId xmlns:a16="http://schemas.microsoft.com/office/drawing/2014/main" xmlns="" id="{0F9C65CE-ACFE-49F0-8186-09321560DBDE}"/>
              </a:ext>
            </a:extLst>
          </p:cNvPr>
          <p:cNvSpPr/>
          <p:nvPr/>
        </p:nvSpPr>
        <p:spPr bwMode="gray">
          <a:xfrm>
            <a:off x="321966" y="5332050"/>
            <a:ext cx="9201591" cy="1224785"/>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Artifact Repository on internet(e.g. maven central rep)</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How it works?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56</a:t>
            </a:fld>
            <a:endParaRPr lang="en-US" altLang="ja-JP" dirty="0"/>
          </a:p>
        </p:txBody>
      </p:sp>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321966" y="1059448"/>
            <a:ext cx="9201591" cy="405334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8" name="メモ 37"/>
          <p:cNvSpPr/>
          <p:nvPr/>
        </p:nvSpPr>
        <p:spPr bwMode="gray">
          <a:xfrm>
            <a:off x="668548" y="1635545"/>
            <a:ext cx="1929147" cy="79133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Production</a:t>
            </a:r>
          </a:p>
          <a:p>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0F9C65CE-ACFE-49F0-8186-09321560DBDE}"/>
              </a:ext>
            </a:extLst>
          </p:cNvPr>
          <p:cNvSpPr/>
          <p:nvPr/>
        </p:nvSpPr>
        <p:spPr bwMode="gray">
          <a:xfrm>
            <a:off x="632458" y="3196631"/>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2365323" y="3196631"/>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Test</a:t>
            </a:r>
            <a:endParaRPr kumimoji="1" lang="ja-JP" altLang="en-US" sz="2400"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0F9C65CE-ACFE-49F0-8186-09321560DBDE}"/>
              </a:ext>
            </a:extLst>
          </p:cNvPr>
          <p:cNvSpPr/>
          <p:nvPr/>
        </p:nvSpPr>
        <p:spPr bwMode="gray">
          <a:xfrm>
            <a:off x="4098188" y="3196631"/>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0F9C65CE-ACFE-49F0-8186-09321560DBDE}"/>
              </a:ext>
            </a:extLst>
          </p:cNvPr>
          <p:cNvSpPr/>
          <p:nvPr/>
        </p:nvSpPr>
        <p:spPr bwMode="gray">
          <a:xfrm>
            <a:off x="632457" y="2611911"/>
            <a:ext cx="8702415"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a:solidFill>
                  <a:schemeClr val="bg1"/>
                </a:solidFill>
                <a:latin typeface="Fujitsu Sans" panose="020B0404060202020204" pitchFamily="34" charset="0"/>
                <a:ea typeface="Meiryo UI" panose="020B0604030504040204" pitchFamily="50" charset="-128"/>
              </a:rPr>
              <a:t>Build Tool</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7882987" y="3196631"/>
            <a:ext cx="1451885"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smtClean="0">
                <a:latin typeface="Fujitsu Sans" panose="020B0404060202020204" pitchFamily="34" charset="0"/>
                <a:ea typeface="Meiryo UI" panose="020B0604030504040204" pitchFamily="50" charset="-128"/>
              </a:rPr>
              <a:t>Generate</a:t>
            </a:r>
            <a:br>
              <a:rPr lang="en-US" altLang="ja-JP" sz="2400" kern="0" dirty="0" smtClean="0">
                <a:latin typeface="Fujitsu Sans" panose="020B0404060202020204" pitchFamily="34" charset="0"/>
                <a:ea typeface="Meiryo UI" panose="020B0604030504040204" pitchFamily="50" charset="-128"/>
              </a:rPr>
            </a:br>
            <a:r>
              <a:rPr lang="en-US" altLang="ja-JP" sz="2400" kern="0" dirty="0" smtClean="0">
                <a:latin typeface="Fujitsu Sans" panose="020B0404060202020204" pitchFamily="34" charset="0"/>
                <a:ea typeface="Meiryo UI" panose="020B0604030504040204" pitchFamily="50" charset="-128"/>
              </a:rPr>
              <a:t>Docs</a:t>
            </a:r>
            <a:endParaRPr kumimoji="1" lang="ja-JP" altLang="en-US" sz="2400" kern="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0F9C65CE-ACFE-49F0-8186-09321560DBDE}"/>
              </a:ext>
            </a:extLst>
          </p:cNvPr>
          <p:cNvSpPr/>
          <p:nvPr/>
        </p:nvSpPr>
        <p:spPr bwMode="gray">
          <a:xfrm>
            <a:off x="6215559" y="3196631"/>
            <a:ext cx="1451885"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a:t>
            </a:r>
            <a:endParaRPr kumimoji="1" lang="ja-JP" altLang="en-US" sz="2400" kern="0" dirty="0">
              <a:latin typeface="Fujitsu Sans" panose="020B0404060202020204" pitchFamily="34" charset="0"/>
              <a:ea typeface="Meiryo UI" panose="020B0604030504040204" pitchFamily="50" charset="-128"/>
            </a:endParaRPr>
          </a:p>
        </p:txBody>
      </p:sp>
      <p:sp>
        <p:nvSpPr>
          <p:cNvPr id="62" name="メモ 61"/>
          <p:cNvSpPr/>
          <p:nvPr/>
        </p:nvSpPr>
        <p:spPr bwMode="gray">
          <a:xfrm>
            <a:off x="5332966"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63" name="メモ 62"/>
          <p:cNvSpPr/>
          <p:nvPr/>
        </p:nvSpPr>
        <p:spPr bwMode="gray">
          <a:xfrm>
            <a:off x="6256753"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66" name="メモ 65"/>
          <p:cNvSpPr/>
          <p:nvPr/>
        </p:nvSpPr>
        <p:spPr bwMode="gray">
          <a:xfrm>
            <a:off x="7180540"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67" name="メモ 66"/>
          <p:cNvSpPr/>
          <p:nvPr/>
        </p:nvSpPr>
        <p:spPr bwMode="gray">
          <a:xfrm>
            <a:off x="8104327"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68" name="メモ 67"/>
          <p:cNvSpPr/>
          <p:nvPr/>
        </p:nvSpPr>
        <p:spPr bwMode="gray">
          <a:xfrm>
            <a:off x="2881324" y="1635545"/>
            <a:ext cx="1929147" cy="79133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Test</a:t>
            </a:r>
          </a:p>
          <a:p>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69" name="メモ 68"/>
          <p:cNvSpPr/>
          <p:nvPr/>
        </p:nvSpPr>
        <p:spPr bwMode="gray">
          <a:xfrm>
            <a:off x="5012355" y="1635545"/>
            <a:ext cx="1929147" cy="79133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Build</a:t>
            </a:r>
          </a:p>
          <a:p>
            <a:r>
              <a:rPr lang="en-US" altLang="ja-JP" sz="2400" dirty="0" smtClean="0">
                <a:latin typeface="Fujitsu Sans" panose="020B0404060202020204" pitchFamily="34" charset="0"/>
                <a:ea typeface="Meiryo UI" panose="020B0604030504040204" pitchFamily="50" charset="-128"/>
              </a:rPr>
              <a:t>Script</a:t>
            </a:r>
            <a:endParaRPr kumimoji="1" lang="ja-JP" altLang="en-US" sz="2400" dirty="0" smtClean="0">
              <a:latin typeface="Fujitsu Sans" panose="020B0404060202020204" pitchFamily="34" charset="0"/>
              <a:ea typeface="Meiryo UI" panose="020B0604030504040204" pitchFamily="50" charset="-128"/>
            </a:endParaRPr>
          </a:p>
        </p:txBody>
      </p:sp>
      <p:cxnSp>
        <p:nvCxnSpPr>
          <p:cNvPr id="5" name="直線矢印コネクタ 4"/>
          <p:cNvCxnSpPr>
            <a:stCxn id="69" idx="2"/>
            <a:endCxn id="42" idx="0"/>
          </p:cNvCxnSpPr>
          <p:nvPr/>
        </p:nvCxnSpPr>
        <p:spPr bwMode="auto">
          <a:xfrm flipH="1">
            <a:off x="5049102" y="2426882"/>
            <a:ext cx="927827"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矢印コネクタ 69"/>
          <p:cNvCxnSpPr>
            <a:stCxn id="69" idx="2"/>
          </p:cNvCxnSpPr>
          <p:nvPr/>
        </p:nvCxnSpPr>
        <p:spPr bwMode="auto">
          <a:xfrm flipH="1">
            <a:off x="1391118" y="2426882"/>
            <a:ext cx="4585811"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1" name="直線矢印コネクタ 70"/>
          <p:cNvCxnSpPr>
            <a:stCxn id="69" idx="2"/>
            <a:endCxn id="41" idx="0"/>
          </p:cNvCxnSpPr>
          <p:nvPr/>
        </p:nvCxnSpPr>
        <p:spPr bwMode="auto">
          <a:xfrm flipH="1">
            <a:off x="3123984" y="2426882"/>
            <a:ext cx="2852945"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2" name="直線矢印コネクタ 71"/>
          <p:cNvCxnSpPr>
            <a:stCxn id="69" idx="2"/>
            <a:endCxn id="45" idx="0"/>
          </p:cNvCxnSpPr>
          <p:nvPr/>
        </p:nvCxnSpPr>
        <p:spPr bwMode="auto">
          <a:xfrm>
            <a:off x="5976929" y="2426882"/>
            <a:ext cx="964573"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直線矢印コネクタ 72"/>
          <p:cNvCxnSpPr>
            <a:stCxn id="69" idx="2"/>
            <a:endCxn id="44" idx="0"/>
          </p:cNvCxnSpPr>
          <p:nvPr/>
        </p:nvCxnSpPr>
        <p:spPr bwMode="auto">
          <a:xfrm>
            <a:off x="5976929" y="2426882"/>
            <a:ext cx="2632001"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4" name="直線矢印コネクタ 73"/>
          <p:cNvCxnSpPr>
            <a:endCxn id="75" idx="2"/>
          </p:cNvCxnSpPr>
          <p:nvPr/>
        </p:nvCxnSpPr>
        <p:spPr bwMode="auto">
          <a:xfrm flipV="1">
            <a:off x="1002156" y="4868963"/>
            <a:ext cx="1" cy="147875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5" name="メモ 74"/>
          <p:cNvSpPr/>
          <p:nvPr/>
        </p:nvSpPr>
        <p:spPr bwMode="gray">
          <a:xfrm>
            <a:off x="613195" y="446152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76" name="メモ 75"/>
          <p:cNvSpPr/>
          <p:nvPr/>
        </p:nvSpPr>
        <p:spPr bwMode="gray">
          <a:xfrm>
            <a:off x="1587400" y="447706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77" name="メモ 76"/>
          <p:cNvSpPr/>
          <p:nvPr/>
        </p:nvSpPr>
        <p:spPr bwMode="gray">
          <a:xfrm>
            <a:off x="2561605" y="447706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cxnSp>
        <p:nvCxnSpPr>
          <p:cNvPr id="78" name="直線矢印コネクタ 77"/>
          <p:cNvCxnSpPr>
            <a:endCxn id="76" idx="2"/>
          </p:cNvCxnSpPr>
          <p:nvPr/>
        </p:nvCxnSpPr>
        <p:spPr bwMode="auto">
          <a:xfrm flipH="1" flipV="1">
            <a:off x="1976362" y="4884504"/>
            <a:ext cx="974204" cy="146321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9" name="直線矢印コネクタ 78"/>
          <p:cNvCxnSpPr>
            <a:endCxn id="77" idx="2"/>
          </p:cNvCxnSpPr>
          <p:nvPr/>
        </p:nvCxnSpPr>
        <p:spPr bwMode="auto">
          <a:xfrm flipH="1" flipV="1">
            <a:off x="2950567" y="4884503"/>
            <a:ext cx="1872782" cy="146321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0" name="直線矢印コネクタ 79"/>
          <p:cNvCxnSpPr>
            <a:endCxn id="87" idx="0"/>
          </p:cNvCxnSpPr>
          <p:nvPr/>
        </p:nvCxnSpPr>
        <p:spPr bwMode="auto">
          <a:xfrm>
            <a:off x="1002156" y="2426882"/>
            <a:ext cx="1" cy="14450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6" name="メモ 45"/>
          <p:cNvSpPr/>
          <p:nvPr/>
        </p:nvSpPr>
        <p:spPr bwMode="gray">
          <a:xfrm>
            <a:off x="613195"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48" name="メモ 47"/>
          <p:cNvSpPr/>
          <p:nvPr/>
        </p:nvSpPr>
        <p:spPr bwMode="gray">
          <a:xfrm>
            <a:off x="1587400"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49" name="メモ 48"/>
          <p:cNvSpPr/>
          <p:nvPr/>
        </p:nvSpPr>
        <p:spPr bwMode="gray">
          <a:xfrm>
            <a:off x="2561605"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50" name="メモ 49"/>
          <p:cNvSpPr/>
          <p:nvPr/>
        </p:nvSpPr>
        <p:spPr bwMode="gray">
          <a:xfrm>
            <a:off x="3485392"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57" name="メモ 56"/>
          <p:cNvSpPr/>
          <p:nvPr/>
        </p:nvSpPr>
        <p:spPr bwMode="gray">
          <a:xfrm>
            <a:off x="4409179" y="595581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87" name="メモ 86"/>
          <p:cNvSpPr/>
          <p:nvPr/>
        </p:nvSpPr>
        <p:spPr bwMode="gray">
          <a:xfrm>
            <a:off x="613195" y="3871894"/>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400" dirty="0" smtClean="0">
                <a:latin typeface="Fujitsu Sans" panose="020B0404060202020204" pitchFamily="34" charset="0"/>
                <a:ea typeface="Meiryo UI" panose="020B0604030504040204" pitchFamily="50" charset="-128"/>
              </a:rPr>
              <a:t>class</a:t>
            </a:r>
            <a:endParaRPr kumimoji="1" lang="ja-JP" altLang="en-US" sz="2400" dirty="0" smtClean="0">
              <a:latin typeface="Fujitsu Sans" panose="020B0404060202020204" pitchFamily="34" charset="0"/>
              <a:ea typeface="Meiryo UI" panose="020B0604030504040204" pitchFamily="50" charset="-128"/>
            </a:endParaRPr>
          </a:p>
        </p:txBody>
      </p:sp>
      <p:cxnSp>
        <p:nvCxnSpPr>
          <p:cNvPr id="94" name="カギ線コネクタ 93"/>
          <p:cNvCxnSpPr>
            <a:stCxn id="41" idx="2"/>
            <a:endCxn id="87" idx="3"/>
          </p:cNvCxnSpPr>
          <p:nvPr/>
        </p:nvCxnSpPr>
        <p:spPr bwMode="auto">
          <a:xfrm rot="5400000">
            <a:off x="2077057" y="3028684"/>
            <a:ext cx="360989" cy="1732866"/>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6" name="メモ 95"/>
          <p:cNvSpPr/>
          <p:nvPr/>
        </p:nvSpPr>
        <p:spPr bwMode="gray">
          <a:xfrm>
            <a:off x="7882988" y="4477068"/>
            <a:ext cx="1512330"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JavaDoc</a:t>
            </a:r>
            <a:endParaRPr kumimoji="1" lang="ja-JP" altLang="en-US" sz="2400" dirty="0" smtClean="0">
              <a:latin typeface="Fujitsu Sans" panose="020B0404060202020204" pitchFamily="34" charset="0"/>
              <a:ea typeface="Meiryo UI" panose="020B0604030504040204" pitchFamily="50" charset="-128"/>
            </a:endParaRPr>
          </a:p>
        </p:txBody>
      </p:sp>
      <p:sp>
        <p:nvSpPr>
          <p:cNvPr id="97" name="テキスト ボックス 96"/>
          <p:cNvSpPr txBox="1"/>
          <p:nvPr/>
        </p:nvSpPr>
        <p:spPr>
          <a:xfrm>
            <a:off x="309877" y="617665"/>
            <a:ext cx="3921779"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Example for Java Projects</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98" name="角丸四角形吹き出し 97"/>
          <p:cNvSpPr/>
          <p:nvPr/>
        </p:nvSpPr>
        <p:spPr bwMode="gray">
          <a:xfrm>
            <a:off x="6415004" y="971100"/>
            <a:ext cx="3250368" cy="770050"/>
          </a:xfrm>
          <a:prstGeom prst="wedgeRoundRectCallout">
            <a:avLst>
              <a:gd name="adj1" fmla="val -50339"/>
              <a:gd name="adj2" fmla="val 9707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Execute tasks described</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in Build Script</a:t>
            </a:r>
            <a:endParaRPr kumimoji="1" lang="ja-JP" altLang="en-US" sz="2000" dirty="0" smtClean="0">
              <a:latin typeface="Fujitsu Sans" panose="020B0404060202020204" pitchFamily="34" charset="0"/>
              <a:ea typeface="Meiryo UI" panose="020B0604030504040204" pitchFamily="50" charset="-128"/>
            </a:endParaRPr>
          </a:p>
        </p:txBody>
      </p:sp>
      <p:sp>
        <p:nvSpPr>
          <p:cNvPr id="99" name="角丸四角形吹き出し 98"/>
          <p:cNvSpPr/>
          <p:nvPr/>
        </p:nvSpPr>
        <p:spPr bwMode="gray">
          <a:xfrm>
            <a:off x="3535568" y="4206738"/>
            <a:ext cx="3250368" cy="770050"/>
          </a:xfrm>
          <a:prstGeom prst="wedgeRoundRectCallout">
            <a:avLst>
              <a:gd name="adj1" fmla="val -47893"/>
              <a:gd name="adj2" fmla="val 7814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Gather depending libraries</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from Repository</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706260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Build Tools enable…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57</a:t>
            </a:fld>
            <a:endParaRPr lang="en-US" altLang="ja-JP" dirty="0"/>
          </a:p>
        </p:txBody>
      </p:sp>
      <p:grpSp>
        <p:nvGrpSpPr>
          <p:cNvPr id="4" name="グループ化 3"/>
          <p:cNvGrpSpPr/>
          <p:nvPr/>
        </p:nvGrpSpPr>
        <p:grpSpPr>
          <a:xfrm>
            <a:off x="372237" y="971000"/>
            <a:ext cx="9116320" cy="673427"/>
            <a:chOff x="372237" y="971000"/>
            <a:chExt cx="8798267" cy="673427"/>
          </a:xfrm>
        </p:grpSpPr>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Everyone is able to execute</a:t>
              </a:r>
              <a:endParaRPr kumimoji="1" lang="ja-JP" altLang="en-US" sz="3200" b="1" kern="0" dirty="0">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0" name="グループ化 39"/>
          <p:cNvGrpSpPr/>
          <p:nvPr/>
        </p:nvGrpSpPr>
        <p:grpSpPr>
          <a:xfrm>
            <a:off x="372237" y="1863491"/>
            <a:ext cx="9116320" cy="673427"/>
            <a:chOff x="372237" y="971000"/>
            <a:chExt cx="8798267" cy="673427"/>
          </a:xfrm>
        </p:grpSpPr>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Prevent mistakes due to manual work</a:t>
              </a:r>
              <a:endParaRPr kumimoji="1" lang="ja-JP" altLang="en-US" sz="3200" b="1"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3" name="グループ化 42"/>
          <p:cNvGrpSpPr/>
          <p:nvPr/>
        </p:nvGrpSpPr>
        <p:grpSpPr>
          <a:xfrm>
            <a:off x="372237" y="2755982"/>
            <a:ext cx="9116320" cy="673427"/>
            <a:chOff x="372237" y="971000"/>
            <a:chExt cx="8798267" cy="673427"/>
          </a:xfrm>
        </p:grpSpPr>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Clearly state Library Dependency as Code</a:t>
              </a:r>
              <a:endParaRPr kumimoji="1" lang="ja-JP" altLang="en-US" sz="3200" b="1" kern="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6" name="グループ化 45"/>
          <p:cNvGrpSpPr/>
          <p:nvPr/>
        </p:nvGrpSpPr>
        <p:grpSpPr>
          <a:xfrm>
            <a:off x="372237" y="3648473"/>
            <a:ext cx="9116320" cy="673427"/>
            <a:chOff x="372237" y="971000"/>
            <a:chExt cx="8798267" cy="673427"/>
          </a:xfrm>
        </p:grpSpPr>
        <p:sp>
          <p:nvSpPr>
            <p:cNvPr id="47" name="正方形/長方形 46">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Automatically gather 3</a:t>
              </a:r>
              <a:r>
                <a:rPr kumimoji="1" lang="en-US" altLang="ja-JP" sz="3200" b="1" kern="0" baseline="30000" dirty="0" smtClean="0">
                  <a:latin typeface="Fujitsu Sans" panose="020B0404060202020204" pitchFamily="34" charset="0"/>
                  <a:ea typeface="Meiryo UI" panose="020B0604030504040204" pitchFamily="50" charset="-128"/>
                </a:rPr>
                <a:t>rd</a:t>
              </a:r>
              <a:r>
                <a:rPr kumimoji="1" lang="en-US" altLang="ja-JP" sz="3200" b="1" kern="0" dirty="0" smtClean="0">
                  <a:latin typeface="Fujitsu Sans" panose="020B0404060202020204" pitchFamily="34" charset="0"/>
                  <a:ea typeface="Meiryo UI" panose="020B0604030504040204" pitchFamily="50" charset="-128"/>
                </a:rPr>
                <a:t> Party libraries</a:t>
              </a:r>
              <a:endParaRPr kumimoji="1" lang="ja-JP" altLang="en-US" sz="3200" b="1" kern="0" dirty="0">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9" name="グループ化 48"/>
          <p:cNvGrpSpPr/>
          <p:nvPr/>
        </p:nvGrpSpPr>
        <p:grpSpPr>
          <a:xfrm>
            <a:off x="372237" y="4540964"/>
            <a:ext cx="9116320" cy="673427"/>
            <a:chOff x="372237" y="971000"/>
            <a:chExt cx="8798267" cy="673427"/>
          </a:xfrm>
        </p:grpSpPr>
        <p:sp>
          <p:nvSpPr>
            <p:cNvPr id="50" name="正方形/長方形 49">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Sharing created libraries with team members</a:t>
              </a:r>
              <a:endParaRPr kumimoji="1" lang="ja-JP" altLang="en-US" sz="3200" b="1" kern="0" dirty="0">
                <a:latin typeface="Fujitsu Sans" panose="020B0404060202020204" pitchFamily="34" charset="0"/>
                <a:ea typeface="Meiryo UI" panose="020B0604030504040204" pitchFamily="50" charset="-128"/>
              </a:endParaRPr>
            </a:p>
          </p:txBody>
        </p:sp>
        <p:sp>
          <p:nvSpPr>
            <p:cNvPr id="55" name="正方形/長方形 54">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6" name="グループ化 55"/>
          <p:cNvGrpSpPr/>
          <p:nvPr/>
        </p:nvGrpSpPr>
        <p:grpSpPr>
          <a:xfrm>
            <a:off x="372237" y="5433455"/>
            <a:ext cx="9116320" cy="673427"/>
            <a:chOff x="372237" y="971000"/>
            <a:chExt cx="8798267" cy="673427"/>
          </a:xfrm>
        </p:grpSpPr>
        <p:sp>
          <p:nvSpPr>
            <p:cNvPr id="57" name="正方形/長方形 56">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Version control for created libraries</a:t>
              </a:r>
              <a:endParaRPr kumimoji="1" lang="ja-JP" altLang="en-US" sz="3200" b="1" kern="0" dirty="0">
                <a:latin typeface="Fujitsu Sans" panose="020B0404060202020204" pitchFamily="34" charset="0"/>
                <a:ea typeface="Meiryo UI" panose="020B0604030504040204" pitchFamily="50" charset="-128"/>
              </a:endParaRPr>
            </a:p>
          </p:txBody>
        </p:sp>
        <p:sp>
          <p:nvSpPr>
            <p:cNvPr id="62" name="正方形/長方形 61">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Tree>
    <p:extLst>
      <p:ext uri="{BB962C8B-B14F-4D97-AF65-F5344CB8AC3E}">
        <p14:creationId xmlns:p14="http://schemas.microsoft.com/office/powerpoint/2010/main" val="30888506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Merits of Build Tool</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58</a:t>
            </a:fld>
            <a:endParaRPr lang="en-US" altLang="ja-JP" dirty="0"/>
          </a:p>
        </p:txBody>
      </p:sp>
      <p:sp>
        <p:nvSpPr>
          <p:cNvPr id="49" name="Rounded Rectangle 32"/>
          <p:cNvSpPr/>
          <p:nvPr/>
        </p:nvSpPr>
        <p:spPr>
          <a:xfrm>
            <a:off x="637296" y="1446238"/>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n-lt"/>
                <a:cs typeface="Arial" pitchFamily="34" charset="0"/>
              </a:rPr>
              <a:t>Anyone</a:t>
            </a:r>
          </a:p>
        </p:txBody>
      </p:sp>
      <p:sp>
        <p:nvSpPr>
          <p:cNvPr id="4" name="正方形/長方形 3"/>
          <p:cNvSpPr/>
          <p:nvPr/>
        </p:nvSpPr>
        <p:spPr bwMode="gray">
          <a:xfrm>
            <a:off x="769393" y="2119745"/>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smtClean="0">
                <a:solidFill>
                  <a:schemeClr val="tx1"/>
                </a:solidFill>
                <a:latin typeface="Arial" pitchFamily="34" charset="0"/>
                <a:cs typeface="Arial" pitchFamily="34" charset="0"/>
              </a:rPr>
              <a:t>- Without Build Specialist</a:t>
            </a:r>
            <a:br>
              <a:rPr kumimoji="0" lang="en-US" altLang="ja-JP" sz="1799" kern="0" dirty="0" smtClean="0">
                <a:solidFill>
                  <a:schemeClr val="tx1"/>
                </a:solidFill>
                <a:latin typeface="Arial" pitchFamily="34" charset="0"/>
                <a:cs typeface="Arial" pitchFamily="34" charset="0"/>
              </a:rPr>
            </a:br>
            <a:r>
              <a:rPr kumimoji="0" lang="en-US" altLang="ja-JP" sz="1799" kern="0" dirty="0" smtClean="0">
                <a:solidFill>
                  <a:schemeClr val="tx1"/>
                </a:solidFill>
                <a:latin typeface="Arial" pitchFamily="34" charset="0"/>
                <a:cs typeface="Arial" pitchFamily="34" charset="0"/>
              </a:rPr>
              <a:t>- Free from manuals/maintenance</a:t>
            </a:r>
            <a:br>
              <a:rPr kumimoji="0" lang="en-US" altLang="ja-JP" sz="1799" kern="0" dirty="0" smtClean="0">
                <a:solidFill>
                  <a:schemeClr val="tx1"/>
                </a:solidFill>
                <a:latin typeface="Arial" pitchFamily="34" charset="0"/>
                <a:cs typeface="Arial" pitchFamily="34" charset="0"/>
              </a:rPr>
            </a:br>
            <a:r>
              <a:rPr kumimoji="0" lang="en-US" altLang="ja-JP" sz="1799" kern="0" dirty="0" smtClean="0">
                <a:solidFill>
                  <a:schemeClr val="tx1"/>
                </a:solidFill>
                <a:latin typeface="Arial" pitchFamily="34" charset="0"/>
                <a:cs typeface="Arial" pitchFamily="34" charset="0"/>
              </a:rPr>
              <a:t>- Prevents manual mistakes</a:t>
            </a:r>
            <a:endParaRPr kumimoji="0" lang="ja-JP" altLang="en-US" sz="1799" kern="0" dirty="0">
              <a:solidFill>
                <a:schemeClr val="tx1"/>
              </a:solidFill>
              <a:latin typeface="Arial" pitchFamily="34" charset="0"/>
              <a:cs typeface="Arial" pitchFamily="34" charset="0"/>
            </a:endParaRPr>
          </a:p>
        </p:txBody>
      </p:sp>
      <p:sp>
        <p:nvSpPr>
          <p:cNvPr id="71" name="Rounded Rectangle 32"/>
          <p:cNvSpPr/>
          <p:nvPr/>
        </p:nvSpPr>
        <p:spPr>
          <a:xfrm>
            <a:off x="5187252" y="1446238"/>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Anywhere </a:t>
            </a:r>
            <a:r>
              <a:rPr lang="en-US" altLang="ja-JP" sz="2800" b="1" kern="0" dirty="0">
                <a:solidFill>
                  <a:schemeClr val="bg1"/>
                </a:solidFill>
                <a:latin typeface="Fujitsu Sans" panose="020B0404060202020204" pitchFamily="34" charset="0"/>
                <a:ea typeface="Meiryo UI" panose="020B0604030504040204" pitchFamily="50" charset="-128"/>
              </a:rPr>
              <a:t>times</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72" name="正方形/長方形 71"/>
          <p:cNvSpPr/>
          <p:nvPr/>
        </p:nvSpPr>
        <p:spPr bwMode="gray">
          <a:xfrm>
            <a:off x="5319349" y="2119745"/>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smtClean="0">
                <a:solidFill>
                  <a:schemeClr val="tx1"/>
                </a:solidFill>
                <a:latin typeface="Arial" pitchFamily="34" charset="0"/>
                <a:cs typeface="Arial" pitchFamily="34" charset="0"/>
              </a:rPr>
              <a:t>- Any environments !!</a:t>
            </a:r>
            <a:br>
              <a:rPr kumimoji="0" lang="en-US" altLang="ja-JP" sz="1799" kern="0" dirty="0" smtClean="0">
                <a:solidFill>
                  <a:schemeClr val="tx1"/>
                </a:solidFill>
                <a:latin typeface="Arial" pitchFamily="34" charset="0"/>
                <a:cs typeface="Arial" pitchFamily="34" charset="0"/>
              </a:rPr>
            </a:br>
            <a:r>
              <a:rPr kumimoji="0" lang="en-US" altLang="ja-JP" sz="1799" kern="0" dirty="0" smtClean="0">
                <a:solidFill>
                  <a:schemeClr val="tx1"/>
                </a:solidFill>
                <a:latin typeface="Arial" pitchFamily="34" charset="0"/>
                <a:cs typeface="Arial" pitchFamily="34" charset="0"/>
              </a:rPr>
              <a:t>- Prevents bugs due to </a:t>
            </a:r>
            <a:br>
              <a:rPr kumimoji="0" lang="en-US" altLang="ja-JP" sz="1799" kern="0" dirty="0" smtClean="0">
                <a:solidFill>
                  <a:schemeClr val="tx1"/>
                </a:solidFill>
                <a:latin typeface="Arial" pitchFamily="34" charset="0"/>
                <a:cs typeface="Arial" pitchFamily="34" charset="0"/>
              </a:rPr>
            </a:br>
            <a:r>
              <a:rPr kumimoji="0" lang="en-US" altLang="ja-JP" sz="1799" kern="0" dirty="0" smtClean="0">
                <a:solidFill>
                  <a:schemeClr val="tx1"/>
                </a:solidFill>
                <a:latin typeface="Arial" pitchFamily="34" charset="0"/>
                <a:cs typeface="Arial" pitchFamily="34" charset="0"/>
              </a:rPr>
              <a:t>  environments’ difference</a:t>
            </a:r>
            <a:endParaRPr kumimoji="0" lang="ja-JP" altLang="en-US" sz="1799" kern="0" dirty="0">
              <a:solidFill>
                <a:schemeClr val="tx1"/>
              </a:solidFill>
              <a:latin typeface="Arial" pitchFamily="34" charset="0"/>
              <a:cs typeface="Arial" pitchFamily="34" charset="0"/>
            </a:endParaRPr>
          </a:p>
        </p:txBody>
      </p:sp>
      <p:sp>
        <p:nvSpPr>
          <p:cNvPr id="73" name="Rounded Rectangle 32"/>
          <p:cNvSpPr/>
          <p:nvPr/>
        </p:nvSpPr>
        <p:spPr>
          <a:xfrm>
            <a:off x="637296" y="4064747"/>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Anytime</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769393" y="4738254"/>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smtClean="0">
                <a:solidFill>
                  <a:schemeClr val="tx1"/>
                </a:solidFill>
                <a:latin typeface="Arial" pitchFamily="34" charset="0"/>
                <a:cs typeface="Arial" pitchFamily="34" charset="0"/>
              </a:rPr>
              <a:t>- On committed!!</a:t>
            </a:r>
            <a:br>
              <a:rPr kumimoji="0" lang="en-US" altLang="ja-JP" sz="1799" kern="0" dirty="0" smtClean="0">
                <a:solidFill>
                  <a:schemeClr val="tx1"/>
                </a:solidFill>
                <a:latin typeface="Arial" pitchFamily="34" charset="0"/>
                <a:cs typeface="Arial" pitchFamily="34" charset="0"/>
              </a:rPr>
            </a:br>
            <a:r>
              <a:rPr kumimoji="0" lang="en-US" altLang="ja-JP" sz="1799" kern="0" dirty="0" smtClean="0">
                <a:solidFill>
                  <a:schemeClr val="tx1"/>
                </a:solidFill>
                <a:latin typeface="Arial" pitchFamily="34" charset="0"/>
                <a:cs typeface="Arial" pitchFamily="34" charset="0"/>
              </a:rPr>
              <a:t>- On merged!!</a:t>
            </a:r>
            <a:br>
              <a:rPr kumimoji="0" lang="en-US" altLang="ja-JP" sz="1799" kern="0" dirty="0" smtClean="0">
                <a:solidFill>
                  <a:schemeClr val="tx1"/>
                </a:solidFill>
                <a:latin typeface="Arial" pitchFamily="34" charset="0"/>
                <a:cs typeface="Arial" pitchFamily="34" charset="0"/>
              </a:rPr>
            </a:br>
            <a:r>
              <a:rPr kumimoji="0" lang="en-US" altLang="ja-JP" sz="1799" kern="0" dirty="0" smtClean="0">
                <a:solidFill>
                  <a:schemeClr val="tx1"/>
                </a:solidFill>
                <a:latin typeface="Arial" pitchFamily="34" charset="0"/>
                <a:cs typeface="Arial" pitchFamily="34" charset="0"/>
              </a:rPr>
              <a:t>- On every regular time!!</a:t>
            </a:r>
            <a:endParaRPr kumimoji="0" lang="ja-JP" altLang="en-US" sz="1799" kern="0" dirty="0">
              <a:solidFill>
                <a:schemeClr val="tx1"/>
              </a:solidFill>
              <a:latin typeface="Arial" pitchFamily="34" charset="0"/>
              <a:cs typeface="Arial" pitchFamily="34" charset="0"/>
            </a:endParaRPr>
          </a:p>
        </p:txBody>
      </p:sp>
      <p:sp>
        <p:nvSpPr>
          <p:cNvPr id="75" name="Rounded Rectangle 32"/>
          <p:cNvSpPr/>
          <p:nvPr/>
        </p:nvSpPr>
        <p:spPr>
          <a:xfrm>
            <a:off x="5187252" y="4064747"/>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a:solidFill>
                  <a:schemeClr val="bg1"/>
                </a:solidFill>
                <a:latin typeface="Fujitsu Sans" panose="020B0404060202020204" pitchFamily="34" charset="0"/>
                <a:ea typeface="Meiryo UI" panose="020B0604030504040204" pitchFamily="50" charset="-128"/>
              </a:rPr>
              <a:t>Any number of</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76" name="正方形/長方形 75"/>
          <p:cNvSpPr/>
          <p:nvPr/>
        </p:nvSpPr>
        <p:spPr bwMode="gray">
          <a:xfrm>
            <a:off x="5319349" y="4738254"/>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smtClean="0">
                <a:solidFill>
                  <a:schemeClr val="tx1"/>
                </a:solidFill>
                <a:latin typeface="Arial" pitchFamily="34" charset="0"/>
                <a:cs typeface="Arial" pitchFamily="34" charset="0"/>
              </a:rPr>
              <a:t>- Free from manual reworks!!</a:t>
            </a:r>
            <a:endParaRPr kumimoji="0" lang="ja-JP" altLang="en-US" sz="1799" kern="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659745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Organization: Service Technology Unit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dirty="0"/>
              <a:t>PAGE    </a:t>
            </a:r>
            <a:fld id="{08DF107D-060D-43D3-997D-8A34C269D30F}" type="slidenum">
              <a:rPr lang="en-US" altLang="ja-JP" smtClean="0"/>
              <a:pPr/>
              <a:t>5</a:t>
            </a:fld>
            <a:endParaRPr lang="en-US" altLang="ja-JP" dirty="0"/>
          </a:p>
        </p:txBody>
      </p:sp>
      <p:sp>
        <p:nvSpPr>
          <p:cNvPr id="4" name="正方形/長方形 3"/>
          <p:cNvSpPr/>
          <p:nvPr/>
        </p:nvSpPr>
        <p:spPr bwMode="gray">
          <a:xfrm>
            <a:off x="6222983" y="2137748"/>
            <a:ext cx="2195586" cy="4486785"/>
          </a:xfrm>
          <a:prstGeom prst="rect">
            <a:avLst/>
          </a:prstGeom>
          <a:solidFill>
            <a:srgbClr val="FFFFFF"/>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65231"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endParaRPr kumimoji="0" lang="ja-JP" altLang="en-US" sz="1477" i="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gray">
          <a:xfrm>
            <a:off x="2610889" y="2137748"/>
            <a:ext cx="3741404" cy="4486785"/>
          </a:xfrm>
          <a:prstGeom prst="rect">
            <a:avLst/>
          </a:prstGeom>
          <a:solidFill>
            <a:srgbClr val="FFFFFF"/>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65231"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endParaRPr kumimoji="0" lang="ja-JP" altLang="en-US" sz="1477" b="1" i="1" kern="0" dirty="0" err="1">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bwMode="gray">
          <a:xfrm>
            <a:off x="854185" y="2137748"/>
            <a:ext cx="1918502" cy="4486785"/>
          </a:xfrm>
          <a:prstGeom prst="rect">
            <a:avLst/>
          </a:prstGeom>
          <a:solidFill>
            <a:srgbClr val="FFFFFF"/>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65231"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endParaRPr kumimoji="0" lang="ja-JP" altLang="en-US" sz="1477" i="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gray">
          <a:xfrm>
            <a:off x="7015974" y="2915735"/>
            <a:ext cx="1149338" cy="3554106"/>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399" tIns="42199" rIns="84399" bIns="42199"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kern="0" dirty="0">
                <a:latin typeface="Meiryo UI" panose="020B0604030504040204" pitchFamily="50" charset="-128"/>
                <a:ea typeface="Meiryo UI" panose="020B0604030504040204" pitchFamily="50" charset="-128"/>
                <a:cs typeface="Meiryo UI" panose="020B0604030504040204" pitchFamily="50" charset="-128"/>
              </a:rPr>
              <a:t>   </a:t>
            </a:r>
          </a:p>
          <a:p>
            <a:pPr algn="l" defTabSz="844000" fontAlgn="auto">
              <a:spcBef>
                <a:spcPts val="0"/>
              </a:spcBef>
              <a:spcAft>
                <a:spcPts val="0"/>
              </a:spcAft>
              <a:defRPr/>
            </a:pPr>
            <a:r>
              <a:rPr kumimoji="0" lang="en-US" altLang="ja-JP" kern="0" dirty="0">
                <a:latin typeface="Meiryo UI" panose="020B0604030504040204" pitchFamily="50" charset="-128"/>
                <a:ea typeface="Meiryo UI" panose="020B0604030504040204" pitchFamily="50" charset="-128"/>
                <a:cs typeface="Meiryo UI" panose="020B0604030504040204" pitchFamily="50" charset="-128"/>
              </a:rPr>
              <a:t>     </a:t>
            </a:r>
          </a:p>
        </p:txBody>
      </p:sp>
      <p:sp>
        <p:nvSpPr>
          <p:cNvPr id="8" name="ホームベース 7"/>
          <p:cNvSpPr/>
          <p:nvPr/>
        </p:nvSpPr>
        <p:spPr bwMode="gray">
          <a:xfrm>
            <a:off x="6222869" y="1868215"/>
            <a:ext cx="2195586" cy="550276"/>
          </a:xfrm>
          <a:prstGeom prst="homePlate">
            <a:avLst/>
          </a:prstGeom>
          <a:solidFill>
            <a:srgbClr val="57564F"/>
          </a:solidFill>
          <a:ln w="9525" cap="flat" cmpd="sng" algn="ctr">
            <a:solidFill>
              <a:srgbClr val="57564F"/>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477"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Deploy</a:t>
            </a:r>
            <a:endParaRPr kumimoji="0" lang="ja-JP" altLang="en-US" sz="1477"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bwMode="gray">
          <a:xfrm>
            <a:off x="2781480" y="1868215"/>
            <a:ext cx="3857550" cy="550276"/>
          </a:xfrm>
          <a:prstGeom prst="homePlate">
            <a:avLst/>
          </a:prstGeom>
          <a:solidFill>
            <a:srgbClr val="57564F"/>
          </a:solidFill>
          <a:ln w="9525" cap="flat" cmpd="sng" algn="ctr">
            <a:solidFill>
              <a:srgbClr val="57564F"/>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477"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Build Know-how</a:t>
            </a:r>
            <a:endParaRPr kumimoji="0" lang="ja-JP" altLang="en-US" sz="1477"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bwMode="gray">
          <a:xfrm>
            <a:off x="845279" y="1868215"/>
            <a:ext cx="2195586" cy="550276"/>
          </a:xfrm>
          <a:prstGeom prst="homePlate">
            <a:avLst/>
          </a:prstGeom>
          <a:solidFill>
            <a:srgbClr val="57564F"/>
          </a:solidFill>
          <a:ln w="9525" cap="flat" cmpd="sng" algn="ctr">
            <a:solidFill>
              <a:srgbClr val="57564F"/>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477"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Excavate</a:t>
            </a:r>
            <a:endParaRPr kumimoji="0" lang="ja-JP" altLang="en-US" sz="1477"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bwMode="gray">
          <a:xfrm>
            <a:off x="2278819" y="2927119"/>
            <a:ext cx="4719294" cy="1163077"/>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dist="53882" dir="2700000" algn="ctr" rotWithShape="0">
              <a:srgbClr val="EEEEEE">
                <a:alpha val="50000"/>
              </a:srgb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sz="1477" kern="0" dirty="0">
                <a:latin typeface="Meiryo UI" panose="020B0604030504040204" pitchFamily="50" charset="-128"/>
                <a:ea typeface="Meiryo UI" panose="020B0604030504040204" pitchFamily="50" charset="-128"/>
                <a:cs typeface="Meiryo UI" panose="020B0604030504040204" pitchFamily="50" charset="-128"/>
              </a:rPr>
              <a:t>New Digital Application</a:t>
            </a:r>
          </a:p>
        </p:txBody>
      </p:sp>
      <p:sp>
        <p:nvSpPr>
          <p:cNvPr id="12" name="正方形/長方形 11"/>
          <p:cNvSpPr/>
          <p:nvPr/>
        </p:nvSpPr>
        <p:spPr bwMode="gray">
          <a:xfrm>
            <a:off x="3397232" y="3241025"/>
            <a:ext cx="2425846"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633000" fontAlgn="auto">
              <a:spcBef>
                <a:spcPts val="0"/>
              </a:spcBef>
              <a:spcAft>
                <a:spcPts val="0"/>
              </a:spcAft>
              <a:defRPr/>
            </a:pPr>
            <a:r>
              <a:rPr lang="en-US" altLang="ja-JP" sz="1100" b="1" dirty="0">
                <a:solidFill>
                  <a:schemeClr val="tx1"/>
                </a:solidFill>
                <a:latin typeface="Fujitsu Sans" panose="020B0404060202020204" pitchFamily="34" charset="0"/>
                <a:ea typeface="FUJI-新ゴ M" panose="020B0500000000000000"/>
                <a:cs typeface="Meiryo UI" panose="020B0604030504040204" pitchFamily="50" charset="-128"/>
              </a:rPr>
              <a:t>Connected Services Technology </a:t>
            </a:r>
            <a:r>
              <a:rPr lang="en-US" altLang="ja-JP" sz="1100" b="1" dirty="0" smtClean="0">
                <a:solidFill>
                  <a:schemeClr val="tx1"/>
                </a:solidFill>
                <a:latin typeface="Fujitsu Sans" panose="020B0404060202020204" pitchFamily="34" charset="0"/>
                <a:ea typeface="FUJI-新ゴ M" panose="020B0500000000000000"/>
                <a:cs typeface="Meiryo UI" panose="020B0604030504040204" pitchFamily="50" charset="-128"/>
              </a:rPr>
              <a:t>Division</a:t>
            </a:r>
            <a:endParaRPr lang="en-US" altLang="ja-JP" sz="1100" b="1" dirty="0">
              <a:solidFill>
                <a:schemeClr val="tx1"/>
              </a:solidFill>
              <a:latin typeface="Fujitsu Sans" panose="020B0404060202020204" pitchFamily="34" charset="0"/>
              <a:ea typeface="FUJI-新ゴ M" panose="020B0500000000000000"/>
              <a:cs typeface="Meiryo UI" panose="020B0604030504040204" pitchFamily="50" charset="-128"/>
            </a:endParaRPr>
          </a:p>
        </p:txBody>
      </p:sp>
      <p:sp>
        <p:nvSpPr>
          <p:cNvPr id="13" name="正方形/長方形 12"/>
          <p:cNvSpPr/>
          <p:nvPr/>
        </p:nvSpPr>
        <p:spPr bwMode="gray">
          <a:xfrm>
            <a:off x="2284557" y="5324072"/>
            <a:ext cx="4719294" cy="1163077"/>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dist="53882" dir="2700000" algn="ctr" rotWithShape="0">
              <a:srgbClr val="EEEEEE">
                <a:alpha val="50000"/>
              </a:srgb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sz="1477" kern="0" dirty="0" smtClean="0">
                <a:latin typeface="Meiryo UI" panose="020B0604030504040204" pitchFamily="50" charset="-128"/>
                <a:ea typeface="Meiryo UI" panose="020B0604030504040204" pitchFamily="50" charset="-128"/>
                <a:cs typeface="Meiryo UI" panose="020B0604030504040204" pitchFamily="50" charset="-128"/>
              </a:rPr>
              <a:t>Infrastructure Services</a:t>
            </a:r>
            <a:endParaRPr kumimoji="0" lang="ja-JP" altLang="en-US" sz="1477" kern="0" dirty="0">
              <a:latin typeface="Meiryo UI" panose="020B0604030504040204" pitchFamily="50" charset="-128"/>
              <a:ea typeface="Meiryo UI" panose="020B0604030504040204" pitchFamily="50" charset="-128"/>
              <a:cs typeface="Meiryo UI" panose="020B0604030504040204" pitchFamily="50" charset="-128"/>
            </a:endParaRPr>
          </a:p>
          <a:p>
            <a:pPr algn="l" defTabSz="844000" fontAlgn="auto">
              <a:spcBef>
                <a:spcPts val="0"/>
              </a:spcBef>
              <a:spcAft>
                <a:spcPts val="0"/>
              </a:spcAft>
              <a:defRPr/>
            </a:pPr>
            <a:endParaRPr kumimoji="0" lang="ja-JP" altLang="en-US" sz="1477" kern="0" dirty="0" err="1">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bwMode="gray">
          <a:xfrm>
            <a:off x="3397232" y="5644157"/>
            <a:ext cx="2425846"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a:defRPr/>
            </a:pPr>
            <a:r>
              <a:rPr lang="en-US" altLang="ja-JP" sz="1108" b="1" dirty="0">
                <a:latin typeface="Fujitsu Sans" panose="020B0404060202020204" pitchFamily="34" charset="0"/>
                <a:ea typeface="FUJI-新ゴ M" panose="020B0500000000000000"/>
                <a:cs typeface="Meiryo UI" panose="020B0604030504040204" pitchFamily="50" charset="-128"/>
              </a:rPr>
              <a:t>Digital Infrastructure </a:t>
            </a:r>
            <a:r>
              <a:rPr lang="en-US" altLang="ja-JP" sz="1108" b="1" dirty="0" smtClean="0">
                <a:latin typeface="Fujitsu Sans" panose="020B0404060202020204" pitchFamily="34" charset="0"/>
                <a:ea typeface="FUJI-新ゴ M" panose="020B0500000000000000"/>
                <a:cs typeface="Meiryo UI" panose="020B0604030504040204" pitchFamily="50" charset="-128"/>
              </a:rPr>
              <a:t>Division</a:t>
            </a:r>
            <a:endParaRPr lang="en-US" altLang="ja-JP" sz="1108" b="1" dirty="0">
              <a:latin typeface="Fujitsu Sans" panose="020B0404060202020204" pitchFamily="34" charset="0"/>
              <a:ea typeface="FUJI-新ゴ M" panose="020B0500000000000000"/>
              <a:cs typeface="Meiryo UI" panose="020B0604030504040204" pitchFamily="50" charset="-128"/>
            </a:endParaRPr>
          </a:p>
        </p:txBody>
      </p:sp>
      <p:sp>
        <p:nvSpPr>
          <p:cNvPr id="15" name="正方形/長方形 14"/>
          <p:cNvSpPr/>
          <p:nvPr/>
        </p:nvSpPr>
        <p:spPr bwMode="gray">
          <a:xfrm>
            <a:off x="2284557" y="4130037"/>
            <a:ext cx="4719294" cy="1163077"/>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dist="53882" dir="2700000" algn="ctr" rotWithShape="0">
              <a:srgbClr val="EEEEEE">
                <a:alpha val="50000"/>
              </a:srgb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t" anchorCtr="0" forceAA="0" compatLnSpc="1">
            <a:prstTxWarp prst="textNoShape">
              <a:avLst/>
            </a:prstTxWarp>
            <a:noAutofit/>
          </a:bodyPr>
          <a:lstStyle/>
          <a:p>
            <a:pPr algn="l" defTabSz="844000" fontAlgn="auto">
              <a:spcBef>
                <a:spcPts val="0"/>
              </a:spcBef>
              <a:spcAft>
                <a:spcPts val="0"/>
              </a:spcAft>
              <a:defRPr/>
            </a:pPr>
            <a:r>
              <a:rPr kumimoji="0" lang="en-US" altLang="ja-JP" sz="1477" kern="0" dirty="0">
                <a:latin typeface="Meiryo UI" panose="020B0604030504040204" pitchFamily="50" charset="-128"/>
                <a:ea typeface="Meiryo UI" panose="020B0604030504040204" pitchFamily="50" charset="-128"/>
                <a:cs typeface="Meiryo UI" panose="020B0604030504040204" pitchFamily="50" charset="-128"/>
              </a:rPr>
              <a:t>Existing System Integration &amp; Management </a:t>
            </a:r>
            <a:endParaRPr kumimoji="0" lang="ja-JP" altLang="en-US" sz="1477"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bwMode="gray">
          <a:xfrm>
            <a:off x="3397232" y="4440768"/>
            <a:ext cx="2425846"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633000" fontAlgn="auto">
              <a:spcBef>
                <a:spcPts val="0"/>
              </a:spcBef>
              <a:spcAft>
                <a:spcPts val="0"/>
              </a:spcAft>
              <a:defRPr/>
            </a:pPr>
            <a:r>
              <a:rPr lang="en-US" altLang="ja-JP" sz="1100" b="1" dirty="0">
                <a:latin typeface="Fujitsu Sans" panose="020B0404060202020204" pitchFamily="34" charset="0"/>
                <a:ea typeface="FUJI-新ゴ M" panose="020B0500000000000000"/>
                <a:cs typeface="Meiryo UI" panose="020B0604030504040204" pitchFamily="50" charset="-128"/>
              </a:rPr>
              <a:t>System Integration Technology </a:t>
            </a:r>
            <a:r>
              <a:rPr lang="en-US" altLang="ja-JP" sz="1100" b="1" dirty="0" smtClean="0">
                <a:latin typeface="Fujitsu Sans" panose="020B0404060202020204" pitchFamily="34" charset="0"/>
                <a:ea typeface="FUJI-新ゴ M" panose="020B0500000000000000"/>
                <a:cs typeface="Meiryo UI" panose="020B0604030504040204" pitchFamily="50" charset="-128"/>
              </a:rPr>
              <a:t>Division</a:t>
            </a:r>
            <a:endParaRPr lang="en-US" altLang="ja-JP" sz="1100" b="1" dirty="0">
              <a:latin typeface="Fujitsu Sans" panose="020B0404060202020204" pitchFamily="34" charset="0"/>
              <a:ea typeface="FUJI-新ゴ M" panose="020B0500000000000000"/>
              <a:cs typeface="Meiryo UI" panose="020B0604030504040204" pitchFamily="50" charset="-128"/>
            </a:endParaRPr>
          </a:p>
        </p:txBody>
      </p:sp>
      <p:sp>
        <p:nvSpPr>
          <p:cNvPr id="17" name="正方形/長方形 16"/>
          <p:cNvSpPr/>
          <p:nvPr/>
        </p:nvSpPr>
        <p:spPr bwMode="gray">
          <a:xfrm>
            <a:off x="1176848" y="2927120"/>
            <a:ext cx="1101973" cy="3572530"/>
          </a:xfrm>
          <a:prstGeom prst="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399" tIns="42199" rIns="84399" bIns="42199" numCol="1" spcCol="0" rtlCol="0" fromWordArt="0" anchor="ctr" anchorCtr="0" forceAA="0" compatLnSpc="1">
            <a:prstTxWarp prst="textNoShape">
              <a:avLst/>
            </a:prstTxWarp>
            <a:noAutofit/>
          </a:bodyPr>
          <a:lstStyle/>
          <a:p>
            <a:pPr algn="l" defTabSz="844000" fontAlgn="auto">
              <a:spcBef>
                <a:spcPts val="0"/>
              </a:spcBef>
              <a:spcAft>
                <a:spcPts val="0"/>
              </a:spcAft>
              <a:defRPr/>
            </a:pPr>
            <a:endParaRPr kumimoji="0" lang="ja-JP" altLang="en-US"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bwMode="gray">
          <a:xfrm>
            <a:off x="938348" y="2528966"/>
            <a:ext cx="7396058" cy="360073"/>
          </a:xfrm>
          <a:prstGeom prst="rect">
            <a:avLst/>
          </a:prstGeom>
          <a:noFill/>
          <a:ln w="9525" cap="flat" cmpd="sng" algn="ctr">
            <a:no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algn="l" defTabSz="844000" fontAlgn="auto">
              <a:spcBef>
                <a:spcPts val="0"/>
              </a:spcBef>
              <a:spcAft>
                <a:spcPts val="0"/>
              </a:spcAft>
            </a:pPr>
            <a:r>
              <a:rPr lang="en-US" altLang="ja-JP" sz="1477" dirty="0">
                <a:latin typeface="Fujitsu Sans" panose="020B0404060202020204" pitchFamily="34" charset="0"/>
                <a:ea typeface="FUJI-新ゴ M" panose="020B0500000000000000"/>
              </a:rPr>
              <a:t> </a:t>
            </a:r>
            <a:r>
              <a:rPr lang="ja-JP" altLang="en-US" sz="1477" dirty="0" smtClean="0">
                <a:latin typeface="Fujitsu Sans" panose="020B0404060202020204" pitchFamily="34" charset="0"/>
                <a:ea typeface="FUJI-新ゴ M" panose="020B0500000000000000"/>
              </a:rPr>
              <a:t>　　</a:t>
            </a:r>
            <a:r>
              <a:rPr lang="en-US" altLang="ja-JP" sz="1477" dirty="0" smtClean="0">
                <a:latin typeface="Fujitsu Sans" panose="020B0404060202020204" pitchFamily="34" charset="0"/>
                <a:ea typeface="FUJI-新ゴ M" panose="020B0500000000000000"/>
              </a:rPr>
              <a:t>Enablement                                 </a:t>
            </a:r>
            <a:r>
              <a:rPr lang="en-US" altLang="ja-JP" sz="1477" dirty="0">
                <a:latin typeface="Fujitsu Sans" panose="020B0404060202020204" pitchFamily="34" charset="0"/>
                <a:ea typeface="FUJI-新ゴ M" panose="020B0500000000000000"/>
              </a:rPr>
              <a:t>Knowledge Creation                                 </a:t>
            </a:r>
            <a:r>
              <a:rPr lang="ja-JP" altLang="en-US" sz="1477" dirty="0" smtClean="0">
                <a:latin typeface="Fujitsu Sans" panose="020B0404060202020204" pitchFamily="34" charset="0"/>
                <a:ea typeface="FUJI-新ゴ M" panose="020B0500000000000000"/>
              </a:rPr>
              <a:t>　</a:t>
            </a:r>
            <a:r>
              <a:rPr lang="en-US" altLang="ja-JP" sz="1477" dirty="0" smtClean="0">
                <a:latin typeface="Fujitsu Sans" panose="020B0404060202020204" pitchFamily="34" charset="0"/>
                <a:ea typeface="FUJI-新ゴ M" panose="020B0500000000000000"/>
              </a:rPr>
              <a:t>Research</a:t>
            </a:r>
            <a:endParaRPr kumimoji="0" lang="ja-JP" altLang="en-US" sz="1477"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二等辺三角形 18"/>
          <p:cNvSpPr/>
          <p:nvPr/>
        </p:nvSpPr>
        <p:spPr bwMode="gray">
          <a:xfrm>
            <a:off x="7007090" y="2923916"/>
            <a:ext cx="1149785" cy="3554715"/>
          </a:xfrm>
          <a:prstGeom prst="triangle">
            <a:avLst>
              <a:gd name="adj" fmla="val 1702"/>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a:extLst/>
        </p:spPr>
        <p:txBody>
          <a:bodyPr rot="0" spcFirstLastPara="0" vertOverflow="overflow" horzOverflow="overflow" vert="horz" wrap="none" lIns="84406" tIns="42203" rIns="84406" bIns="42203" numCol="1" spcCol="0" rtlCol="0" fromWordArt="0" anchor="b" anchorCtr="0" forceAA="0" compatLnSpc="1">
            <a:prstTxWarp prst="textNoShape">
              <a:avLst/>
            </a:prstTxWarp>
            <a:noAutofit/>
          </a:bodyPr>
          <a:lstStyle/>
          <a:p>
            <a:pPr algn="l" fontAlgn="auto">
              <a:spcBef>
                <a:spcPts val="0"/>
              </a:spcBef>
              <a:spcAft>
                <a:spcPts val="0"/>
              </a:spcAft>
            </a:pPr>
            <a:r>
              <a:rPr kumimoji="0" lang="en-US" altLang="ja-JP" dirty="0">
                <a:latin typeface="Meiryo UI" panose="020B0604030504040204" pitchFamily="50" charset="-128"/>
                <a:ea typeface="Meiryo UI" panose="020B0604030504040204" pitchFamily="50" charset="-128"/>
                <a:cs typeface="Meiryo UI" panose="020B0604030504040204" pitchFamily="50" charset="-128"/>
              </a:rPr>
              <a:t/>
            </a:r>
            <a:br>
              <a:rPr kumimoji="0" lang="en-US" altLang="ja-JP" dirty="0">
                <a:latin typeface="Meiryo UI" panose="020B0604030504040204" pitchFamily="50" charset="-128"/>
                <a:ea typeface="Meiryo UI" panose="020B0604030504040204" pitchFamily="50" charset="-128"/>
                <a:cs typeface="Meiryo UI" panose="020B0604030504040204" pitchFamily="50" charset="-128"/>
              </a:rPr>
            </a:br>
            <a:endParaRPr kumimoji="0"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0" name="図 19"/>
          <p:cNvPicPr>
            <a:picLocks/>
          </p:cNvPicPr>
          <p:nvPr/>
        </p:nvPicPr>
        <p:blipFill>
          <a:blip r:embed="rId3" cstate="print">
            <a:extLst>
              <a:ext uri="{28A0092B-C50C-407E-A947-70E740481C1C}">
                <a14:useLocalDpi xmlns:a14="http://schemas.microsoft.com/office/drawing/2010/main"/>
              </a:ext>
            </a:extLst>
          </a:blip>
          <a:stretch>
            <a:fillRect/>
          </a:stretch>
        </p:blipFill>
        <p:spPr>
          <a:xfrm>
            <a:off x="6522741" y="3001602"/>
            <a:ext cx="432000" cy="432000"/>
          </a:xfrm>
          <a:prstGeom prst="rect">
            <a:avLst/>
          </a:prstGeom>
        </p:spPr>
      </p:pic>
      <p:pic>
        <p:nvPicPr>
          <p:cNvPr id="21"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b="13184"/>
          <a:stretch/>
        </p:blipFill>
        <p:spPr bwMode="auto">
          <a:xfrm>
            <a:off x="6512413" y="4142654"/>
            <a:ext cx="432000" cy="48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522741" y="5361122"/>
            <a:ext cx="43200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descr="ユーザーの写真"/>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17430" t="5271" r="20507" b="25795"/>
          <a:stretch/>
        </p:blipFill>
        <p:spPr bwMode="auto">
          <a:xfrm>
            <a:off x="7029272" y="4530537"/>
            <a:ext cx="452245" cy="4984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l="50104" t="60871" r="43399" b="26625"/>
          <a:stretch/>
        </p:blipFill>
        <p:spPr bwMode="auto">
          <a:xfrm>
            <a:off x="7657351" y="2939469"/>
            <a:ext cx="432000" cy="46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l="50104" t="60871" r="43399" b="26625"/>
          <a:stretch/>
        </p:blipFill>
        <p:spPr bwMode="auto">
          <a:xfrm>
            <a:off x="1813491" y="2971543"/>
            <a:ext cx="432000" cy="46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gray">
          <a:xfrm>
            <a:off x="854184" y="1219782"/>
            <a:ext cx="457689" cy="598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図 26"/>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bwMode="gray">
          <a:xfrm>
            <a:off x="3125632" y="1198636"/>
            <a:ext cx="458585" cy="640448"/>
          </a:xfrm>
          <a:prstGeom prst="rect">
            <a:avLst/>
          </a:prstGeom>
        </p:spPr>
      </p:pic>
      <p:pic>
        <p:nvPicPr>
          <p:cNvPr id="28" name="図 27"/>
          <p:cNvPicPr>
            <a:picLocks/>
          </p:cNvPicPr>
          <p:nvPr/>
        </p:nvPicPr>
        <p:blipFill>
          <a:blip r:embed="rId10" cstate="print">
            <a:extLst>
              <a:ext uri="{28A0092B-C50C-407E-A947-70E740481C1C}">
                <a14:useLocalDpi xmlns:a14="http://schemas.microsoft.com/office/drawing/2010/main"/>
              </a:ext>
            </a:extLst>
          </a:blip>
          <a:stretch>
            <a:fillRect/>
          </a:stretch>
        </p:blipFill>
        <p:spPr bwMode="gray">
          <a:xfrm>
            <a:off x="5397977" y="1219782"/>
            <a:ext cx="564923" cy="598154"/>
          </a:xfrm>
          <a:prstGeom prst="rect">
            <a:avLst/>
          </a:prstGeom>
        </p:spPr>
      </p:pic>
      <p:sp>
        <p:nvSpPr>
          <p:cNvPr id="29" name="正方形/長方形 28"/>
          <p:cNvSpPr/>
          <p:nvPr/>
        </p:nvSpPr>
        <p:spPr bwMode="gray">
          <a:xfrm>
            <a:off x="1127234" y="3706577"/>
            <a:ext cx="1212922"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108" kern="0" dirty="0" smtClean="0">
                <a:latin typeface="Meiryo UI" panose="020B0604030504040204" pitchFamily="50" charset="-128"/>
                <a:ea typeface="Meiryo UI" panose="020B0604030504040204" pitchFamily="50" charset="-128"/>
                <a:cs typeface="Meiryo UI" panose="020B0604030504040204" pitchFamily="50" charset="-128"/>
              </a:rPr>
              <a:t>Technology </a:t>
            </a:r>
          </a:p>
          <a:p>
            <a:pPr defTabSz="844000" fontAlgn="auto">
              <a:spcBef>
                <a:spcPts val="0"/>
              </a:spcBef>
              <a:spcAft>
                <a:spcPts val="0"/>
              </a:spcAft>
            </a:pPr>
            <a:r>
              <a:rPr kumimoji="0" lang="en-US" altLang="ja-JP" sz="1108" kern="0" dirty="0" smtClean="0">
                <a:latin typeface="Meiryo UI" panose="020B0604030504040204" pitchFamily="50" charset="-128"/>
                <a:ea typeface="Meiryo UI" panose="020B0604030504040204" pitchFamily="50" charset="-128"/>
                <a:cs typeface="Meiryo UI" panose="020B0604030504040204" pitchFamily="50" charset="-128"/>
              </a:rPr>
              <a:t>Strategy Office</a:t>
            </a:r>
            <a:endParaRPr kumimoji="0" lang="ja-JP" altLang="en-US" sz="1108"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bwMode="gray">
          <a:xfrm>
            <a:off x="7247510" y="3713893"/>
            <a:ext cx="1212922" cy="498462"/>
          </a:xfrm>
          <a:prstGeom prst="rect">
            <a:avLst/>
          </a:prstGeom>
          <a:solidFill>
            <a:srgbClr val="C00000"/>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108" kern="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Field </a:t>
            </a:r>
          </a:p>
          <a:p>
            <a:pPr defTabSz="844000" fontAlgn="auto">
              <a:spcBef>
                <a:spcPts val="0"/>
              </a:spcBef>
              <a:spcAft>
                <a:spcPts val="0"/>
              </a:spcAft>
            </a:pPr>
            <a:r>
              <a:rPr kumimoji="0" lang="en-US" altLang="ja-JP" sz="1108" kern="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Engagement </a:t>
            </a:r>
            <a:r>
              <a:rPr kumimoji="0" lang="en-US" altLang="ja-JP" sz="1108" kern="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Div</a:t>
            </a:r>
            <a:endParaRPr kumimoji="0" lang="ja-JP" altLang="en-US" sz="1108"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bwMode="gray">
          <a:xfrm>
            <a:off x="7051757" y="5361122"/>
            <a:ext cx="1212922" cy="498462"/>
          </a:xfrm>
          <a:prstGeom prst="rect">
            <a:avLst/>
          </a:prstGeom>
          <a:solidFill>
            <a:srgbClr val="FFFFFF"/>
          </a:solidFill>
          <a:ln w="9525" cap="flat" cmpd="sng" algn="ctr">
            <a:solidFill>
              <a:srgbClr val="B1B1AC"/>
            </a:solidFill>
            <a:prstDash val="solid"/>
            <a:round/>
            <a:headEnd type="none" w="med" len="med"/>
            <a:tailEnd type="none" w="med" len="med"/>
          </a:ln>
          <a:effectLst>
            <a:innerShdw blurRad="63500" dist="50800" dir="2700000">
              <a:prstClr val="black">
                <a:alpha val="50000"/>
              </a:prstClr>
            </a:innerShdw>
          </a:effectLst>
          <a:extLst/>
        </p:spPr>
        <p:txBody>
          <a:bodyPr rot="0" spcFirstLastPara="0" vertOverflow="overflow" horzOverflow="overflow" vert="horz" wrap="none" lIns="84406" tIns="42203" rIns="84406" bIns="42203" numCol="1" spcCol="0" rtlCol="0" fromWordArt="0" anchor="ctr" anchorCtr="0" forceAA="0" compatLnSpc="1">
            <a:prstTxWarp prst="textNoShape">
              <a:avLst/>
            </a:prstTxWarp>
            <a:noAutofit/>
          </a:bodyPr>
          <a:lstStyle/>
          <a:p>
            <a:pPr defTabSz="844000" fontAlgn="auto">
              <a:spcBef>
                <a:spcPts val="0"/>
              </a:spcBef>
              <a:spcAft>
                <a:spcPts val="0"/>
              </a:spcAft>
            </a:pPr>
            <a:r>
              <a:rPr kumimoji="0" lang="en-US" altLang="ja-JP" sz="1108" kern="0" dirty="0" smtClean="0">
                <a:latin typeface="Meiryo UI" panose="020B0604030504040204" pitchFamily="50" charset="-128"/>
                <a:ea typeface="Meiryo UI" panose="020B0604030504040204" pitchFamily="50" charset="-128"/>
                <a:cs typeface="Meiryo UI" panose="020B0604030504040204" pitchFamily="50" charset="-128"/>
              </a:rPr>
              <a:t>Field Service </a:t>
            </a:r>
            <a:r>
              <a:rPr kumimoji="0" lang="en-US" altLang="ja-JP" sz="1108" kern="0" dirty="0" err="1" smtClean="0">
                <a:latin typeface="Meiryo UI" panose="020B0604030504040204" pitchFamily="50" charset="-128"/>
                <a:ea typeface="Meiryo UI" panose="020B0604030504040204" pitchFamily="50" charset="-128"/>
                <a:cs typeface="Meiryo UI" panose="020B0604030504040204" pitchFamily="50" charset="-128"/>
              </a:rPr>
              <a:t>Div</a:t>
            </a:r>
            <a:endParaRPr kumimoji="0" lang="ja-JP" altLang="en-US" sz="1108"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1490585" y="4235836"/>
            <a:ext cx="673582"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3</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7</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6170680" y="3679385"/>
            <a:ext cx="761747"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x 60</a:t>
            </a: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13</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p:cNvSpPr txBox="1"/>
          <p:nvPr/>
        </p:nvSpPr>
        <p:spPr>
          <a:xfrm>
            <a:off x="6201695" y="4869885"/>
            <a:ext cx="675185"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x 113</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0</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p:cNvSpPr txBox="1"/>
          <p:nvPr/>
        </p:nvSpPr>
        <p:spPr>
          <a:xfrm>
            <a:off x="6217972" y="6086303"/>
            <a:ext cx="747320"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 </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64</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18</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7454865" y="4241326"/>
            <a:ext cx="673582"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 </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54</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 x 8</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テキスト ボックス 36"/>
          <p:cNvSpPr txBox="1"/>
          <p:nvPr/>
        </p:nvSpPr>
        <p:spPr>
          <a:xfrm>
            <a:off x="7223289" y="5900824"/>
            <a:ext cx="673582" cy="376385"/>
          </a:xfrm>
          <a:prstGeom prst="rect">
            <a:avLst/>
          </a:prstGeom>
          <a:noFill/>
        </p:spPr>
        <p:txBody>
          <a:bodyPr wrap="none" rtlCol="0">
            <a:spAutoFit/>
          </a:bodyPr>
          <a:lstStyle/>
          <a:p>
            <a:pPr algn="l" fontAlgn="auto">
              <a:spcBef>
                <a:spcPts val="0"/>
              </a:spcBef>
              <a:spcAft>
                <a:spcPts val="0"/>
              </a:spcAft>
            </a:pP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JP x</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47</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923" dirty="0" err="1" smtClean="0">
                <a:latin typeface="Meiryo UI" panose="020B0604030504040204" pitchFamily="50" charset="-128"/>
                <a:ea typeface="Meiryo UI" panose="020B0604030504040204" pitchFamily="50" charset="-128"/>
                <a:cs typeface="Meiryo UI" panose="020B0604030504040204" pitchFamily="50" charset="-128"/>
              </a:rPr>
              <a:t>RoW</a:t>
            </a:r>
            <a:r>
              <a:rPr lang="ja-JP" altLang="en-US" sz="923"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smtClean="0">
                <a:latin typeface="Meiryo UI" panose="020B0604030504040204" pitchFamily="50" charset="-128"/>
                <a:ea typeface="Meiryo UI" panose="020B0604030504040204" pitchFamily="50" charset="-128"/>
                <a:cs typeface="Meiryo UI" panose="020B0604030504040204" pitchFamily="50" charset="-128"/>
              </a:rPr>
              <a:t>x 0</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テキスト ボックス 37"/>
          <p:cNvSpPr txBox="1"/>
          <p:nvPr/>
        </p:nvSpPr>
        <p:spPr>
          <a:xfrm>
            <a:off x="1364562" y="1405674"/>
            <a:ext cx="1053494" cy="433324"/>
          </a:xfrm>
          <a:prstGeom prst="rect">
            <a:avLst/>
          </a:prstGeom>
          <a:noFill/>
        </p:spPr>
        <p:txBody>
          <a:bodyPr wrap="none" rtlCol="0">
            <a:spAutoFit/>
          </a:bodyPr>
          <a:lstStyle/>
          <a:p>
            <a:pPr algn="l" fontAlgn="auto">
              <a:spcBef>
                <a:spcPts val="0"/>
              </a:spcBef>
              <a:spcAft>
                <a:spcPts val="0"/>
              </a:spcAft>
            </a:pPr>
            <a:r>
              <a:rPr lang="en-US" altLang="ja-JP" sz="1108" dirty="0" err="1" smtClean="0">
                <a:latin typeface="Meiryo UI" panose="020B0604030504040204" pitchFamily="50" charset="-128"/>
                <a:ea typeface="Meiryo UI" panose="020B0604030504040204" pitchFamily="50" charset="-128"/>
                <a:cs typeface="Meiryo UI" panose="020B0604030504040204" pitchFamily="50" charset="-128"/>
              </a:rPr>
              <a:t>M.Tokuda</a:t>
            </a:r>
            <a:endParaRPr lang="en-US" altLang="ja-JP" sz="1108" dirty="0" smtClean="0">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0"/>
              </a:spcAft>
            </a:pPr>
            <a:r>
              <a:rPr lang="en-US" altLang="ja-JP" sz="1108" dirty="0" smtClean="0">
                <a:latin typeface="Meiryo UI" panose="020B0604030504040204" pitchFamily="50" charset="-128"/>
                <a:ea typeface="Meiryo UI" panose="020B0604030504040204" pitchFamily="50" charset="-128"/>
                <a:cs typeface="Meiryo UI" panose="020B0604030504040204" pitchFamily="50" charset="-128"/>
              </a:rPr>
              <a:t>Head of Unit</a:t>
            </a:r>
            <a:endParaRPr lang="ja-JP" altLang="en-US" sz="110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p:cNvSpPr txBox="1"/>
          <p:nvPr/>
        </p:nvSpPr>
        <p:spPr>
          <a:xfrm>
            <a:off x="1401740" y="3464040"/>
            <a:ext cx="737381"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D.Concordel</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7345020" y="3464040"/>
            <a:ext cx="737381"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D.Concorde</a:t>
            </a:r>
            <a:r>
              <a:rPr lang="en-US" altLang="ja-JP" sz="969" dirty="0" err="1">
                <a:latin typeface="Meiryo UI" panose="020B0604030504040204" pitchFamily="50" charset="-128"/>
                <a:ea typeface="Meiryo UI" panose="020B0604030504040204" pitchFamily="50" charset="-128"/>
                <a:cs typeface="Meiryo UI" panose="020B0604030504040204" pitchFamily="50" charset="-128"/>
              </a:rPr>
              <a:t>l</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a:xfrm>
            <a:off x="7033281" y="5082587"/>
            <a:ext cx="556243"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smtClean="0">
                <a:latin typeface="Meiryo UI" panose="020B0604030504040204" pitchFamily="50" charset="-128"/>
                <a:ea typeface="Meiryo UI" panose="020B0604030504040204" pitchFamily="50" charset="-128"/>
                <a:cs typeface="Meiryo UI" panose="020B0604030504040204" pitchFamily="50" charset="-128"/>
              </a:rPr>
              <a:t>H. Nakao</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6138185" y="3464040"/>
            <a:ext cx="841577"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smtClean="0">
                <a:latin typeface="Meiryo UI" panose="020B0604030504040204" pitchFamily="50" charset="-128"/>
                <a:ea typeface="Meiryo UI" panose="020B0604030504040204" pitchFamily="50" charset="-128"/>
                <a:cs typeface="Meiryo UI" panose="020B0604030504040204" pitchFamily="50" charset="-128"/>
              </a:rPr>
              <a:t>M. Yamamoto</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6370537" y="4663347"/>
            <a:ext cx="585097"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I.Igarashi</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6253806" y="5863672"/>
            <a:ext cx="676467" cy="149143"/>
          </a:xfrm>
          <a:prstGeom prst="rect">
            <a:avLst/>
          </a:prstGeom>
          <a:solidFill>
            <a:schemeClr val="bg1">
              <a:alpha val="69000"/>
            </a:schemeClr>
          </a:solidFill>
        </p:spPr>
        <p:txBody>
          <a:bodyPr wrap="none" lIns="0" tIns="0" rIns="0" bIns="0" rtlCol="0">
            <a:spAutoFit/>
          </a:bodyPr>
          <a:lstStyle/>
          <a:p>
            <a:pPr algn="l" fontAlgn="auto">
              <a:spcBef>
                <a:spcPts val="0"/>
              </a:spcBef>
              <a:spcAft>
                <a:spcPts val="0"/>
              </a:spcAft>
            </a:pPr>
            <a:r>
              <a:rPr lang="en-US" altLang="ja-JP" sz="969" dirty="0" smtClean="0">
                <a:latin typeface="Meiryo UI" panose="020B0604030504040204" pitchFamily="50" charset="-128"/>
                <a:ea typeface="Meiryo UI" panose="020B0604030504040204" pitchFamily="50" charset="-128"/>
                <a:cs typeface="Meiryo UI" panose="020B0604030504040204" pitchFamily="50" charset="-128"/>
              </a:rPr>
              <a:t>A. </a:t>
            </a:r>
            <a:r>
              <a:rPr lang="en-US" altLang="ja-JP" sz="969" dirty="0" err="1" smtClean="0">
                <a:latin typeface="Meiryo UI" panose="020B0604030504040204" pitchFamily="50" charset="-128"/>
                <a:ea typeface="Meiryo UI" panose="020B0604030504040204" pitchFamily="50" charset="-128"/>
                <a:cs typeface="Meiryo UI" panose="020B0604030504040204" pitchFamily="50" charset="-128"/>
              </a:rPr>
              <a:t>Brabban</a:t>
            </a:r>
            <a:endParaRPr lang="ja-JP" altLang="en-US"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テキスト ボックス 51"/>
          <p:cNvSpPr txBox="1"/>
          <p:nvPr/>
        </p:nvSpPr>
        <p:spPr>
          <a:xfrm>
            <a:off x="3674047" y="1402615"/>
            <a:ext cx="1199367" cy="433324"/>
          </a:xfrm>
          <a:prstGeom prst="rect">
            <a:avLst/>
          </a:prstGeom>
          <a:noFill/>
        </p:spPr>
        <p:txBody>
          <a:bodyPr wrap="none" rtlCol="0">
            <a:spAutoFit/>
          </a:bodyPr>
          <a:lstStyle/>
          <a:p>
            <a:pPr algn="l" fontAlgn="auto">
              <a:spcBef>
                <a:spcPts val="0"/>
              </a:spcBef>
              <a:spcAft>
                <a:spcPts val="0"/>
              </a:spcAft>
              <a:defRPr/>
            </a:pPr>
            <a:r>
              <a:rPr lang="en-US" altLang="ja-JP" sz="1108" b="1" dirty="0">
                <a:latin typeface="Fujitsu Sans" panose="020B0404060202020204" pitchFamily="34" charset="0"/>
                <a:ea typeface="FUJI-新ゴ M" panose="020B0500000000000000"/>
                <a:cs typeface="Meiryo UI" panose="020B0604030504040204" pitchFamily="50" charset="-128"/>
              </a:rPr>
              <a:t>J.O’Halloran</a:t>
            </a:r>
          </a:p>
          <a:p>
            <a:pPr algn="l" fontAlgn="auto">
              <a:spcBef>
                <a:spcPts val="0"/>
              </a:spcBef>
              <a:spcAft>
                <a:spcPts val="0"/>
              </a:spcAft>
              <a:defRPr/>
            </a:pPr>
            <a:r>
              <a:rPr lang="en-US" altLang="ja-JP" sz="1108" dirty="0">
                <a:latin typeface="Fujitsu Sans" panose="020B0404060202020204" pitchFamily="34" charset="0"/>
                <a:ea typeface="FUJI-新ゴ M" panose="020B0500000000000000"/>
                <a:cs typeface="Meiryo UI" panose="020B0604030504040204" pitchFamily="50" charset="-128"/>
              </a:rPr>
              <a:t>Vice Head of Unit</a:t>
            </a:r>
            <a:endParaRPr lang="ja-JP" altLang="en-US" sz="1108" dirty="0">
              <a:latin typeface="Fujitsu Sans" panose="020B0404060202020204" pitchFamily="34" charset="0"/>
              <a:ea typeface="FUJI-新ゴ M" panose="020B0500000000000000"/>
              <a:cs typeface="Meiryo UI" panose="020B0604030504040204" pitchFamily="50" charset="-128"/>
            </a:endParaRPr>
          </a:p>
        </p:txBody>
      </p:sp>
      <p:sp>
        <p:nvSpPr>
          <p:cNvPr id="46" name="テキスト ボックス 52"/>
          <p:cNvSpPr txBox="1"/>
          <p:nvPr/>
        </p:nvSpPr>
        <p:spPr>
          <a:xfrm>
            <a:off x="5947975" y="1394337"/>
            <a:ext cx="1382110" cy="433324"/>
          </a:xfrm>
          <a:prstGeom prst="rect">
            <a:avLst/>
          </a:prstGeom>
          <a:noFill/>
        </p:spPr>
        <p:txBody>
          <a:bodyPr wrap="none" rtlCol="0">
            <a:spAutoFit/>
          </a:bodyPr>
          <a:lstStyle/>
          <a:p>
            <a:pPr algn="l" fontAlgn="auto">
              <a:spcBef>
                <a:spcPts val="0"/>
              </a:spcBef>
              <a:spcAft>
                <a:spcPts val="0"/>
              </a:spcAft>
              <a:defRPr/>
            </a:pPr>
            <a:r>
              <a:rPr lang="en-US" altLang="ja-JP" sz="1108" b="1" dirty="0">
                <a:latin typeface="Fujitsu Sans" panose="020B0404060202020204" pitchFamily="34" charset="0"/>
                <a:ea typeface="FUJI-新ゴ M" panose="020B0500000000000000"/>
                <a:cs typeface="Meiryo UI" panose="020B0604030504040204" pitchFamily="50" charset="-128"/>
              </a:rPr>
              <a:t>T.Maemura</a:t>
            </a:r>
          </a:p>
          <a:p>
            <a:pPr algn="l" fontAlgn="auto">
              <a:spcBef>
                <a:spcPts val="0"/>
              </a:spcBef>
              <a:spcAft>
                <a:spcPts val="0"/>
              </a:spcAft>
              <a:defRPr/>
            </a:pPr>
            <a:r>
              <a:rPr lang="en-US" altLang="ja-JP" sz="1108" dirty="0">
                <a:latin typeface="Fujitsu Sans" panose="020B0404060202020204" pitchFamily="34" charset="0"/>
                <a:ea typeface="FUJI-新ゴ M" panose="020B0500000000000000"/>
                <a:cs typeface="Meiryo UI" panose="020B0604030504040204" pitchFamily="50" charset="-128"/>
              </a:rPr>
              <a:t>Deputy Head of Unit</a:t>
            </a:r>
            <a:endParaRPr lang="ja-JP" altLang="en-US" sz="1108" dirty="0">
              <a:latin typeface="Fujitsu Sans" panose="020B0404060202020204" pitchFamily="34" charset="0"/>
              <a:ea typeface="FUJI-新ゴ M" panose="020B0500000000000000"/>
              <a:cs typeface="Meiryo UI" panose="020B0604030504040204" pitchFamily="50" charset="-128"/>
            </a:endParaRPr>
          </a:p>
        </p:txBody>
      </p:sp>
      <p:sp>
        <p:nvSpPr>
          <p:cNvPr id="47" name="テキスト ボックス 59"/>
          <p:cNvSpPr txBox="1"/>
          <p:nvPr/>
        </p:nvSpPr>
        <p:spPr>
          <a:xfrm>
            <a:off x="7437203" y="1264395"/>
            <a:ext cx="1332416" cy="603820"/>
          </a:xfrm>
          <a:prstGeom prst="rect">
            <a:avLst/>
          </a:prstGeom>
          <a:noFill/>
        </p:spPr>
        <p:txBody>
          <a:bodyPr wrap="none" rtlCol="0">
            <a:spAutoFit/>
          </a:bodyPr>
          <a:lstStyle/>
          <a:p>
            <a:pPr algn="r" fontAlgn="auto">
              <a:spcBef>
                <a:spcPts val="0"/>
              </a:spcBef>
              <a:spcAft>
                <a:spcPts val="0"/>
              </a:spcAft>
              <a:defRPr/>
            </a:pP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 HC</a:t>
            </a:r>
          </a:p>
          <a:p>
            <a:pPr algn="r" fontAlgn="auto">
              <a:spcBef>
                <a:spcPts val="0"/>
              </a:spcBef>
              <a:spcAft>
                <a:spcPts val="0"/>
              </a:spcAft>
              <a:tabLst>
                <a:tab pos="580307" algn="l"/>
              </a:tabLst>
              <a:defRPr/>
            </a:pP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JP</a:t>
            </a: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	x </a:t>
            </a:r>
            <a:r>
              <a:rPr lang="en-US" altLang="ja-JP" sz="1108" b="1" dirty="0" smtClean="0">
                <a:solidFill>
                  <a:srgbClr val="002060"/>
                </a:solidFill>
                <a:latin typeface="Fujitsu Sans" panose="020B0404060202020204" pitchFamily="34" charset="0"/>
                <a:ea typeface="FUJI-新ゴ M" panose="020B0500000000000000"/>
                <a:cs typeface="Meiryo UI" panose="020B0604030504040204" pitchFamily="50" charset="-128"/>
              </a:rPr>
              <a:t>354</a:t>
            </a:r>
            <a:endPar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endParaRPr>
          </a:p>
          <a:p>
            <a:pPr algn="r" fontAlgn="auto">
              <a:spcBef>
                <a:spcPts val="0"/>
              </a:spcBef>
              <a:spcAft>
                <a:spcPts val="0"/>
              </a:spcAft>
              <a:defRPr/>
            </a:pP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ROW</a:t>
            </a:r>
            <a:r>
              <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rPr>
              <a:t>    </a:t>
            </a:r>
            <a:r>
              <a:rPr lang="en-US" altLang="ja-JP" sz="1108" b="1" dirty="0">
                <a:solidFill>
                  <a:srgbClr val="002060"/>
                </a:solidFill>
                <a:latin typeface="Fujitsu Sans" panose="020B0404060202020204" pitchFamily="34" charset="0"/>
                <a:ea typeface="FUJI-新ゴ M" panose="020B0500000000000000"/>
                <a:cs typeface="Meiryo UI" panose="020B0604030504040204" pitchFamily="50" charset="-128"/>
              </a:rPr>
              <a:t>x  </a:t>
            </a:r>
            <a:r>
              <a:rPr lang="en-US" altLang="ja-JP" sz="1108" b="1" dirty="0" smtClean="0">
                <a:solidFill>
                  <a:srgbClr val="002060"/>
                </a:solidFill>
                <a:latin typeface="Fujitsu Sans" panose="020B0404060202020204" pitchFamily="34" charset="0"/>
                <a:ea typeface="FUJI-新ゴ M" panose="020B0500000000000000"/>
                <a:cs typeface="Meiryo UI" panose="020B0604030504040204" pitchFamily="50" charset="-128"/>
              </a:rPr>
              <a:t>46</a:t>
            </a:r>
            <a:endParaRPr lang="ja-JP" altLang="en-US" sz="1108" b="1" dirty="0">
              <a:solidFill>
                <a:srgbClr val="002060"/>
              </a:solidFill>
              <a:latin typeface="Fujitsu Sans" panose="020B0404060202020204" pitchFamily="34" charset="0"/>
              <a:ea typeface="FUJI-新ゴ M" panose="020B0500000000000000"/>
              <a:cs typeface="Meiryo UI" panose="020B0604030504040204" pitchFamily="50" charset="-128"/>
            </a:endParaRPr>
          </a:p>
        </p:txBody>
      </p:sp>
      <p:sp>
        <p:nvSpPr>
          <p:cNvPr id="49" name="テキスト ボックス 48"/>
          <p:cNvSpPr txBox="1"/>
          <p:nvPr/>
        </p:nvSpPr>
        <p:spPr>
          <a:xfrm>
            <a:off x="409474" y="643442"/>
            <a:ext cx="3248125" cy="523220"/>
          </a:xfrm>
          <a:prstGeom prst="rect">
            <a:avLst/>
          </a:prstGeom>
          <a:noFill/>
        </p:spPr>
        <p:txBody>
          <a:bodyPr wrap="squar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Organization</a:t>
            </a:r>
            <a:r>
              <a:rPr kumimoji="1" lang="ja-JP" altLang="en-US" sz="2800" b="1" dirty="0" smtClean="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Chart</a:t>
            </a:r>
            <a:endParaRPr kumimoji="1" lang="ja-JP" altLang="en-US" sz="2800" b="1"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0" name="正方形/長方形 49"/>
          <p:cNvSpPr/>
          <p:nvPr/>
        </p:nvSpPr>
        <p:spPr bwMode="gray">
          <a:xfrm>
            <a:off x="568426" y="1892151"/>
            <a:ext cx="8677174" cy="371385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6600" b="1" dirty="0" smtClean="0">
                <a:latin typeface="Fujitsu Sans" panose="020B0404060202020204" pitchFamily="34" charset="0"/>
                <a:ea typeface="Meiryo UI" panose="020B0604030504040204" pitchFamily="50" charset="-128"/>
              </a:rPr>
              <a:t>Many Specialists!!</a:t>
            </a:r>
          </a:p>
          <a:p>
            <a:r>
              <a:rPr lang="en-US" altLang="ja-JP" sz="6600" b="1" dirty="0" smtClean="0">
                <a:latin typeface="Fujitsu Sans" panose="020B0404060202020204" pitchFamily="34" charset="0"/>
                <a:ea typeface="Meiryo UI" panose="020B0604030504040204" pitchFamily="50" charset="-128"/>
              </a:rPr>
              <a:t>From JP / </a:t>
            </a:r>
            <a:r>
              <a:rPr lang="en-US" altLang="ja-JP" sz="6600" b="1" dirty="0" err="1" smtClean="0">
                <a:latin typeface="Fujitsu Sans" panose="020B0404060202020204" pitchFamily="34" charset="0"/>
                <a:ea typeface="Meiryo UI" panose="020B0604030504040204" pitchFamily="50" charset="-128"/>
              </a:rPr>
              <a:t>RoW</a:t>
            </a:r>
            <a:endParaRPr kumimoji="1" lang="ja-JP" altLang="en-US" sz="66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0670463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Build Tools for each Languages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59</a:t>
            </a:fld>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4212151942"/>
              </p:ext>
            </p:extLst>
          </p:nvPr>
        </p:nvGraphicFramePr>
        <p:xfrm>
          <a:off x="170935" y="841710"/>
          <a:ext cx="9379400" cy="5470644"/>
        </p:xfrm>
        <a:graphic>
          <a:graphicData uri="http://schemas.openxmlformats.org/drawingml/2006/table">
            <a:tbl>
              <a:tblPr firstRow="1" bandRow="1">
                <a:tableStyleId>{5C22544A-7EE6-4342-B048-85BDC9FD1C3A}</a:tableStyleId>
              </a:tblPr>
              <a:tblGrid>
                <a:gridCol w="2344850"/>
                <a:gridCol w="2344850"/>
                <a:gridCol w="2344850"/>
                <a:gridCol w="2344850"/>
              </a:tblGrid>
              <a:tr h="304387">
                <a:tc rowSpan="2">
                  <a:txBody>
                    <a:bodyPr/>
                    <a:lstStyle/>
                    <a:p>
                      <a:pPr algn="ctr"/>
                      <a:r>
                        <a:rPr kumimoji="1" lang="en-US" altLang="ja-JP" sz="1800" b="0" dirty="0" smtClean="0">
                          <a:solidFill>
                            <a:schemeClr val="bg1"/>
                          </a:solidFill>
                          <a:latin typeface="+mn-lt"/>
                        </a:rPr>
                        <a:t>Language</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800" b="0" dirty="0" smtClean="0">
                          <a:solidFill>
                            <a:schemeClr val="bg1"/>
                          </a:solidFill>
                          <a:latin typeface="+mn-lt"/>
                        </a:rPr>
                        <a:t>Roles</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hMerge="1">
                  <a:txBody>
                    <a:bodyPr/>
                    <a:lstStyle/>
                    <a:p>
                      <a:endParaRPr kumimoji="1" lang="ja-JP" altLang="en-US" dirty="0"/>
                    </a:p>
                  </a:txBody>
                  <a:tcPr/>
                </a:tc>
              </a:tr>
              <a:tr h="304387">
                <a:tc vMerge="1">
                  <a:txBody>
                    <a:bodyPr/>
                    <a:lstStyle/>
                    <a:p>
                      <a:endParaRPr kumimoji="1" lang="ja-JP" altLang="en-US" dirty="0"/>
                    </a:p>
                  </a:txBody>
                  <a:tcPr/>
                </a:tc>
                <a:tc>
                  <a:txBody>
                    <a:bodyPr/>
                    <a:lstStyle/>
                    <a:p>
                      <a:pPr algn="ctr"/>
                      <a:r>
                        <a:rPr kumimoji="1" lang="en-US" altLang="ja-JP" sz="1800" b="0" dirty="0" smtClean="0">
                          <a:solidFill>
                            <a:schemeClr val="bg1"/>
                          </a:solidFill>
                          <a:latin typeface="+mn-lt"/>
                        </a:rPr>
                        <a:t>Dependency</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sz="1800" b="0" dirty="0" smtClean="0">
                          <a:solidFill>
                            <a:schemeClr val="bg1"/>
                          </a:solidFill>
                          <a:latin typeface="+mn-lt"/>
                        </a:rPr>
                        <a:t>Compile</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sz="1800" b="0" dirty="0" smtClean="0">
                          <a:solidFill>
                            <a:schemeClr val="bg1"/>
                          </a:solidFill>
                          <a:latin typeface="+mn-lt"/>
                        </a:rPr>
                        <a:t>Test</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C, C++</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smtClean="0">
                          <a:latin typeface="+mj-lt"/>
                          <a:ea typeface="Meiryo UI" panose="020B0604030504040204" pitchFamily="50" charset="-128"/>
                          <a:cs typeface="Meiryo UI" panose="020B0604030504040204" pitchFamily="50" charset="-128"/>
                        </a:rPr>
                        <a:t>make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tr>
              <a:tr h="229460">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Clojure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Leiningen</a:t>
                      </a:r>
                      <a:endParaRPr kumimoji="1" lang="en-US" altLang="ja-JP" sz="1600" dirty="0" smtClean="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D</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smtClean="0">
                          <a:latin typeface="+mj-lt"/>
                          <a:ea typeface="Meiryo UI" panose="020B0604030504040204" pitchFamily="50" charset="-128"/>
                          <a:cs typeface="Meiryo UI" panose="020B0604030504040204" pitchFamily="50" charset="-128"/>
                        </a:rPr>
                        <a:t>DUB</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a:p>
                  </a:txBody>
                  <a:tcPr/>
                </a:tc>
              </a:tr>
              <a:tr h="229460">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Erlang</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smtClean="0">
                          <a:latin typeface="+mj-lt"/>
                          <a:ea typeface="Meiryo UI" panose="020B0604030504040204" pitchFamily="50" charset="-128"/>
                          <a:cs typeface="Meiryo UI" panose="020B0604030504040204" pitchFamily="50" charset="-128"/>
                        </a:rPr>
                        <a:t>Rebar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Haskell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smtClean="0">
                          <a:latin typeface="+mj-lt"/>
                          <a:ea typeface="Meiryo UI" panose="020B0604030504040204" pitchFamily="50" charset="-128"/>
                          <a:cs typeface="Meiryo UI" panose="020B0604030504040204" pitchFamily="50" charset="-128"/>
                        </a:rPr>
                        <a:t>Cabal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Java, Groovy</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smtClean="0">
                          <a:latin typeface="+mj-lt"/>
                          <a:ea typeface="Meiryo UI" panose="020B0604030504040204" pitchFamily="50" charset="-128"/>
                          <a:cs typeface="Meiryo UI" panose="020B0604030504040204" pitchFamily="50" charset="-128"/>
                        </a:rPr>
                        <a:t>Maven / </a:t>
                      </a:r>
                      <a:r>
                        <a:rPr kumimoji="1" lang="en-US" altLang="ja-JP" sz="1600" dirty="0" err="1" smtClean="0">
                          <a:latin typeface="+mj-lt"/>
                          <a:ea typeface="Meiryo UI" panose="020B0604030504040204" pitchFamily="50" charset="-128"/>
                          <a:cs typeface="Meiryo UI" panose="020B0604030504040204" pitchFamily="50" charset="-128"/>
                        </a:rPr>
                        <a:t>Gradle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JavaScript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npm</a:t>
                      </a:r>
                      <a:r>
                        <a:rPr kumimoji="1" lang="en-US" altLang="ja-JP" sz="1600" dirty="0" smtClean="0">
                          <a:latin typeface="+mj-lt"/>
                          <a:ea typeface="Meiryo UI" panose="020B0604030504040204" pitchFamily="50" charset="-128"/>
                          <a:cs typeface="Meiryo UI" panose="020B0604030504040204" pitchFamily="50" charset="-128"/>
                        </a:rPr>
                        <a:t> / Bower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smtClean="0">
                          <a:latin typeface="+mj-lt"/>
                          <a:ea typeface="Meiryo UI" panose="020B0604030504040204" pitchFamily="50" charset="-128"/>
                          <a:cs typeface="Meiryo UI" panose="020B0604030504040204" pitchFamily="50" charset="-128"/>
                        </a:rPr>
                        <a:t>Grunt / gulp</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tr>
              <a:tr h="380484">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.Net</a:t>
                      </a:r>
                      <a:r>
                        <a:rPr kumimoji="1" lang="en-US" altLang="ja-JP" sz="1600" dirty="0" smtClean="0">
                          <a:latin typeface="+mj-lt"/>
                          <a:ea typeface="Meiryo UI" panose="020B0604030504040204" pitchFamily="50" charset="-128"/>
                          <a:cs typeface="Meiryo UI" panose="020B0604030504040204" pitchFamily="50" charset="-128"/>
                        </a:rPr>
                        <a:t> (C#, F#, Visual Basic)</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NuGet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MSBuild</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MSTest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Objective-C</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CocoaPods</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xctool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Perl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cpanm</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perl</a:t>
                      </a:r>
                      <a:r>
                        <a:rPr kumimoji="1" lang="en-US" altLang="ja-JP" sz="1600" dirty="0" smtClean="0">
                          <a:latin typeface="+mj-lt"/>
                          <a:ea typeface="Meiryo UI" panose="020B0604030504040204" pitchFamily="50" charset="-128"/>
                          <a:cs typeface="Meiryo UI" panose="020B0604030504040204" pitchFamily="50" charset="-128"/>
                        </a:rPr>
                        <a:t> / make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PHP</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Composer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Phing</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Python</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pip</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nose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Ruby</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Bundler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smtClean="0">
                          <a:latin typeface="+mj-lt"/>
                          <a:ea typeface="Meiryo UI" panose="020B0604030504040204" pitchFamily="50" charset="-128"/>
                          <a:cs typeface="Meiryo UI" panose="020B0604030504040204" pitchFamily="50" charset="-128"/>
                        </a:rPr>
                        <a:t>Rake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tr>
              <a:tr h="229460">
                <a:tc>
                  <a:txBody>
                    <a:bodyPr/>
                    <a:lstStyle/>
                    <a:p>
                      <a:pPr algn="l"/>
                      <a:r>
                        <a:rPr kumimoji="1" lang="en-US" altLang="ja-JP" sz="1600" dirty="0" smtClean="0">
                          <a:latin typeface="+mj-lt"/>
                          <a:ea typeface="Meiryo UI" panose="020B0604030504040204" pitchFamily="50" charset="-128"/>
                          <a:cs typeface="Meiryo UI" panose="020B0604030504040204" pitchFamily="50" charset="-128"/>
                        </a:rPr>
                        <a:t>Scala</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err="1" smtClean="0">
                          <a:latin typeface="+mj-lt"/>
                          <a:ea typeface="Meiryo UI" panose="020B0604030504040204" pitchFamily="50" charset="-128"/>
                          <a:cs typeface="Meiryo UI" panose="020B0604030504040204" pitchFamily="50" charset="-128"/>
                        </a:rPr>
                        <a:t>sbt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Tree>
    <p:extLst>
      <p:ext uri="{BB962C8B-B14F-4D97-AF65-F5344CB8AC3E}">
        <p14:creationId xmlns:p14="http://schemas.microsoft.com/office/powerpoint/2010/main" val="3107836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Central Repositories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60</a:t>
            </a:fld>
            <a:endParaRPr lang="en-US" altLang="ja-JP" dirty="0"/>
          </a:p>
        </p:txBody>
      </p:sp>
      <p:sp>
        <p:nvSpPr>
          <p:cNvPr id="22" name="正方形/長方形 21">
            <a:extLst>
              <a:ext uri="{FF2B5EF4-FFF2-40B4-BE49-F238E27FC236}">
                <a16:creationId xmlns:a16="http://schemas.microsoft.com/office/drawing/2014/main" xmlns="" id="{0F9C65CE-ACFE-49F0-8186-09321560DBDE}"/>
              </a:ext>
            </a:extLst>
          </p:cNvPr>
          <p:cNvSpPr/>
          <p:nvPr/>
        </p:nvSpPr>
        <p:spPr bwMode="gray">
          <a:xfrm>
            <a:off x="5115339" y="1059449"/>
            <a:ext cx="4408218" cy="131223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000" b="1" kern="0" dirty="0" smtClean="0">
                <a:solidFill>
                  <a:schemeClr val="bg1"/>
                </a:solidFill>
                <a:latin typeface="Fujitsu Sans" panose="020B0404060202020204" pitchFamily="34" charset="0"/>
                <a:ea typeface="Meiryo UI" panose="020B0604030504040204" pitchFamily="50" charset="-128"/>
              </a:rPr>
              <a:t>Java : Maven </a:t>
            </a:r>
            <a:r>
              <a:rPr kumimoji="1" lang="en-US" altLang="ja-JP" sz="2000" b="1" kern="0" dirty="0" smtClean="0">
                <a:solidFill>
                  <a:schemeClr val="bg1"/>
                </a:solidFill>
                <a:latin typeface="Fujitsu Sans" panose="020B0404060202020204" pitchFamily="34" charset="0"/>
                <a:ea typeface="Meiryo UI" panose="020B0604030504040204" pitchFamily="50" charset="-128"/>
              </a:rPr>
              <a:t>Central</a:t>
            </a:r>
            <a:r>
              <a:rPr kumimoji="1" lang="ja-JP" altLang="en-US" sz="2000" b="1" kern="0" dirty="0" smtClean="0">
                <a:solidFill>
                  <a:schemeClr val="bg1"/>
                </a:solidFill>
                <a:latin typeface="Fujitsu Sans" panose="020B0404060202020204" pitchFamily="34" charset="0"/>
                <a:ea typeface="Meiryo UI" panose="020B0604030504040204" pitchFamily="50" charset="-128"/>
              </a:rPr>
              <a:t> </a:t>
            </a:r>
            <a:r>
              <a:rPr kumimoji="1" lang="en-US" altLang="ja-JP" sz="2000" b="1" kern="0" dirty="0" smtClean="0">
                <a:solidFill>
                  <a:schemeClr val="bg1"/>
                </a:solidFill>
                <a:latin typeface="Fujitsu Sans" panose="020B0404060202020204" pitchFamily="34" charset="0"/>
                <a:ea typeface="Meiryo UI" panose="020B0604030504040204" pitchFamily="50" charset="-128"/>
              </a:rPr>
              <a:t>Repository</a:t>
            </a:r>
          </a:p>
          <a:p>
            <a:endParaRPr lang="en-US" altLang="ja-JP" sz="2000" b="1" kern="0" dirty="0">
              <a:solidFill>
                <a:schemeClr val="bg1"/>
              </a:solidFill>
              <a:latin typeface="Fujitsu Sans" panose="020B0404060202020204" pitchFamily="34" charset="0"/>
              <a:ea typeface="Meiryo UI" panose="020B0604030504040204" pitchFamily="50" charset="-128"/>
            </a:endParaRPr>
          </a:p>
          <a:p>
            <a:endParaRPr kumimoji="1" lang="en-US" altLang="ja-JP" sz="2000" b="1" kern="0" dirty="0" smtClean="0">
              <a:solidFill>
                <a:schemeClr val="bg1"/>
              </a:solidFill>
              <a:latin typeface="Fujitsu Sans" panose="020B0404060202020204" pitchFamily="34" charset="0"/>
              <a:ea typeface="Meiryo UI" panose="020B0604030504040204" pitchFamily="50" charset="-128"/>
            </a:endParaRPr>
          </a:p>
          <a:p>
            <a:r>
              <a:rPr lang="en-US" altLang="ja-JP" sz="2000" b="1" kern="0" dirty="0">
                <a:solidFill>
                  <a:schemeClr val="bg1"/>
                </a:solidFill>
                <a:latin typeface="Fujitsu Sans" panose="020B0404060202020204" pitchFamily="34" charset="0"/>
                <a:ea typeface="Meiryo UI" panose="020B0604030504040204" pitchFamily="50" charset="-128"/>
              </a:rPr>
              <a:t>https://bintray.com/bintray/jcenter</a:t>
            </a:r>
          </a:p>
        </p:txBody>
      </p:sp>
      <p:sp>
        <p:nvSpPr>
          <p:cNvPr id="23" name="正方形/長方形 22">
            <a:extLst>
              <a:ext uri="{FF2B5EF4-FFF2-40B4-BE49-F238E27FC236}">
                <a16:creationId xmlns:a16="http://schemas.microsoft.com/office/drawing/2014/main" xmlns="" id="{0F9C65CE-ACFE-49F0-8186-09321560DBDE}"/>
              </a:ext>
            </a:extLst>
          </p:cNvPr>
          <p:cNvSpPr/>
          <p:nvPr/>
        </p:nvSpPr>
        <p:spPr bwMode="gray">
          <a:xfrm>
            <a:off x="190388" y="1059447"/>
            <a:ext cx="2689993" cy="512931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000" b="1" kern="0" dirty="0">
              <a:solidFill>
                <a:schemeClr val="bg1"/>
              </a:solidFill>
              <a:latin typeface="Fujitsu Sans" panose="020B0404060202020204" pitchFamily="34" charset="0"/>
              <a:ea typeface="Meiryo UI" panose="020B0604030504040204" pitchFamily="50" charset="-128"/>
            </a:endParaRPr>
          </a:p>
        </p:txBody>
      </p:sp>
      <p:sp>
        <p:nvSpPr>
          <p:cNvPr id="24" name="正方形/長方形 23">
            <a:extLst>
              <a:ext uri="{FF2B5EF4-FFF2-40B4-BE49-F238E27FC236}">
                <a16:creationId xmlns:a16="http://schemas.microsoft.com/office/drawing/2014/main" xmlns="" id="{0F9C65CE-ACFE-49F0-8186-09321560DBDE}"/>
              </a:ext>
            </a:extLst>
          </p:cNvPr>
          <p:cNvSpPr/>
          <p:nvPr/>
        </p:nvSpPr>
        <p:spPr bwMode="gray">
          <a:xfrm>
            <a:off x="432641" y="3215691"/>
            <a:ext cx="2063428"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solidFill>
                  <a:schemeClr val="bg1"/>
                </a:solidFill>
                <a:latin typeface="Fujitsu Sans" panose="020B0404060202020204" pitchFamily="34" charset="0"/>
                <a:ea typeface="Meiryo UI" panose="020B0604030504040204" pitchFamily="50" charset="-128"/>
              </a:rPr>
              <a:t>Build Tool</a:t>
            </a:r>
            <a:endParaRPr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25" name="メモ 24"/>
          <p:cNvSpPr/>
          <p:nvPr/>
        </p:nvSpPr>
        <p:spPr bwMode="gray">
          <a:xfrm>
            <a:off x="5291212" y="1531617"/>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a16="http://schemas.microsoft.com/office/drawing/2014/main" xmlns="" id="{0F9C65CE-ACFE-49F0-8186-09321560DBDE}"/>
              </a:ext>
            </a:extLst>
          </p:cNvPr>
          <p:cNvSpPr/>
          <p:nvPr/>
        </p:nvSpPr>
        <p:spPr bwMode="gray">
          <a:xfrm>
            <a:off x="5115339" y="2542983"/>
            <a:ext cx="4408218" cy="132855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000" b="1" kern="0" dirty="0" err="1" smtClean="0">
                <a:solidFill>
                  <a:schemeClr val="bg1"/>
                </a:solidFill>
                <a:latin typeface="Fujitsu Sans" panose="020B0404060202020204" pitchFamily="34" charset="0"/>
                <a:ea typeface="Meiryo UI" panose="020B0604030504040204" pitchFamily="50" charset="-128"/>
              </a:rPr>
              <a:t>.Net</a:t>
            </a:r>
            <a:r>
              <a:rPr lang="en-US" altLang="ja-JP" sz="2000" b="1" kern="0" dirty="0" smtClean="0">
                <a:solidFill>
                  <a:schemeClr val="bg1"/>
                </a:solidFill>
                <a:latin typeface="Fujitsu Sans" panose="020B0404060202020204" pitchFamily="34" charset="0"/>
                <a:ea typeface="Meiryo UI" panose="020B0604030504040204" pitchFamily="50" charset="-128"/>
              </a:rPr>
              <a:t> : </a:t>
            </a:r>
            <a:r>
              <a:rPr lang="en-US" altLang="ja-JP" sz="2000" b="1" kern="0" dirty="0" err="1" smtClean="0">
                <a:solidFill>
                  <a:schemeClr val="bg1"/>
                </a:solidFill>
                <a:latin typeface="Fujitsu Sans" panose="020B0404060202020204" pitchFamily="34" charset="0"/>
                <a:ea typeface="Meiryo UI" panose="020B0604030504040204" pitchFamily="50" charset="-128"/>
              </a:rPr>
              <a:t>NuGet</a:t>
            </a:r>
            <a:r>
              <a:rPr lang="en-US" altLang="ja-JP" sz="2000" b="1" kern="0" dirty="0" smtClean="0">
                <a:solidFill>
                  <a:schemeClr val="bg1"/>
                </a:solidFill>
                <a:latin typeface="Fujitsu Sans" panose="020B0404060202020204" pitchFamily="34" charset="0"/>
                <a:ea typeface="Meiryo UI" panose="020B0604030504040204" pitchFamily="50" charset="-128"/>
              </a:rPr>
              <a:t> </a:t>
            </a:r>
            <a:r>
              <a:rPr kumimoji="1" lang="en-US" altLang="ja-JP" sz="2000" b="1" kern="0" dirty="0" smtClean="0">
                <a:solidFill>
                  <a:schemeClr val="bg1"/>
                </a:solidFill>
                <a:latin typeface="Fujitsu Sans" panose="020B0404060202020204" pitchFamily="34" charset="0"/>
                <a:ea typeface="Meiryo UI" panose="020B0604030504040204" pitchFamily="50" charset="-128"/>
              </a:rPr>
              <a:t>Central</a:t>
            </a:r>
            <a:r>
              <a:rPr kumimoji="1" lang="ja-JP" altLang="en-US" sz="2000" b="1" kern="0" dirty="0" smtClean="0">
                <a:solidFill>
                  <a:schemeClr val="bg1"/>
                </a:solidFill>
                <a:latin typeface="Fujitsu Sans" panose="020B0404060202020204" pitchFamily="34" charset="0"/>
                <a:ea typeface="Meiryo UI" panose="020B0604030504040204" pitchFamily="50" charset="-128"/>
              </a:rPr>
              <a:t> </a:t>
            </a:r>
            <a:r>
              <a:rPr kumimoji="1" lang="en-US" altLang="ja-JP" sz="2000" b="1" kern="0" dirty="0" smtClean="0">
                <a:solidFill>
                  <a:schemeClr val="bg1"/>
                </a:solidFill>
                <a:latin typeface="Fujitsu Sans" panose="020B0404060202020204" pitchFamily="34" charset="0"/>
                <a:ea typeface="Meiryo UI" panose="020B0604030504040204" pitchFamily="50" charset="-128"/>
              </a:rPr>
              <a:t>Repository</a:t>
            </a:r>
          </a:p>
          <a:p>
            <a:endParaRPr lang="en-US" altLang="ja-JP" sz="2000" b="1" kern="0" dirty="0">
              <a:solidFill>
                <a:schemeClr val="bg1"/>
              </a:solidFill>
              <a:latin typeface="Fujitsu Sans" panose="020B0404060202020204" pitchFamily="34" charset="0"/>
              <a:ea typeface="Meiryo UI" panose="020B0604030504040204" pitchFamily="50" charset="-128"/>
            </a:endParaRPr>
          </a:p>
          <a:p>
            <a:endParaRPr kumimoji="1" lang="en-US" altLang="ja-JP" sz="2000" b="1" kern="0" dirty="0" smtClean="0">
              <a:solidFill>
                <a:schemeClr val="bg1"/>
              </a:solidFill>
              <a:latin typeface="Fujitsu Sans" panose="020B0404060202020204" pitchFamily="34" charset="0"/>
              <a:ea typeface="Meiryo UI" panose="020B0604030504040204" pitchFamily="50" charset="-128"/>
            </a:endParaRPr>
          </a:p>
          <a:p>
            <a:r>
              <a:rPr lang="en-US" altLang="ja-JP" sz="2000" b="1" kern="0" dirty="0">
                <a:solidFill>
                  <a:schemeClr val="bg1"/>
                </a:solidFill>
                <a:latin typeface="Fujitsu Sans" panose="020B0404060202020204" pitchFamily="34" charset="0"/>
                <a:ea typeface="Meiryo UI" panose="020B0604030504040204" pitchFamily="50" charset="-128"/>
              </a:rPr>
              <a:t>https://www.nuget.org/</a:t>
            </a:r>
          </a:p>
        </p:txBody>
      </p:sp>
      <p:sp>
        <p:nvSpPr>
          <p:cNvPr id="27" name="メモ 26"/>
          <p:cNvSpPr/>
          <p:nvPr/>
        </p:nvSpPr>
        <p:spPr bwMode="gray">
          <a:xfrm>
            <a:off x="5291212" y="3015151"/>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dll</a:t>
            </a:r>
            <a:endParaRPr kumimoji="1" lang="ja-JP" altLang="en-US" sz="2400" dirty="0" smtClean="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xmlns="" id="{0F9C65CE-ACFE-49F0-8186-09321560DBDE}"/>
              </a:ext>
            </a:extLst>
          </p:cNvPr>
          <p:cNvSpPr/>
          <p:nvPr/>
        </p:nvSpPr>
        <p:spPr bwMode="gray">
          <a:xfrm>
            <a:off x="5115339" y="4042829"/>
            <a:ext cx="4408218" cy="133755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000" b="1" kern="0" dirty="0" smtClean="0">
                <a:solidFill>
                  <a:schemeClr val="bg1"/>
                </a:solidFill>
                <a:latin typeface="Fujitsu Sans" panose="020B0404060202020204" pitchFamily="34" charset="0"/>
                <a:ea typeface="Meiryo UI" panose="020B0604030504040204" pitchFamily="50" charset="-128"/>
              </a:rPr>
              <a:t>JavaScript: </a:t>
            </a:r>
            <a:r>
              <a:rPr lang="en-US" altLang="ja-JP" sz="2000" b="1" kern="0" dirty="0" err="1" smtClean="0">
                <a:solidFill>
                  <a:schemeClr val="bg1"/>
                </a:solidFill>
                <a:latin typeface="Fujitsu Sans" panose="020B0404060202020204" pitchFamily="34" charset="0"/>
                <a:ea typeface="Meiryo UI" panose="020B0604030504040204" pitchFamily="50" charset="-128"/>
              </a:rPr>
              <a:t>npm</a:t>
            </a:r>
            <a:r>
              <a:rPr lang="en-US" altLang="ja-JP" sz="2000" b="1" kern="0" dirty="0" smtClean="0">
                <a:solidFill>
                  <a:schemeClr val="bg1"/>
                </a:solidFill>
                <a:latin typeface="Fujitsu Sans" panose="020B0404060202020204" pitchFamily="34" charset="0"/>
                <a:ea typeface="Meiryo UI" panose="020B0604030504040204" pitchFamily="50" charset="-128"/>
              </a:rPr>
              <a:t> </a:t>
            </a:r>
            <a:r>
              <a:rPr kumimoji="1" lang="en-US" altLang="ja-JP" sz="2000" b="1" kern="0" dirty="0" smtClean="0">
                <a:solidFill>
                  <a:schemeClr val="bg1"/>
                </a:solidFill>
                <a:latin typeface="Fujitsu Sans" panose="020B0404060202020204" pitchFamily="34" charset="0"/>
                <a:ea typeface="Meiryo UI" panose="020B0604030504040204" pitchFamily="50" charset="-128"/>
              </a:rPr>
              <a:t>Central</a:t>
            </a:r>
            <a:r>
              <a:rPr kumimoji="1" lang="ja-JP" altLang="en-US" sz="2000" b="1" kern="0" dirty="0" smtClean="0">
                <a:solidFill>
                  <a:schemeClr val="bg1"/>
                </a:solidFill>
                <a:latin typeface="Fujitsu Sans" panose="020B0404060202020204" pitchFamily="34" charset="0"/>
                <a:ea typeface="Meiryo UI" panose="020B0604030504040204" pitchFamily="50" charset="-128"/>
              </a:rPr>
              <a:t> </a:t>
            </a:r>
            <a:r>
              <a:rPr kumimoji="1" lang="en-US" altLang="ja-JP" sz="2000" b="1" kern="0" dirty="0" smtClean="0">
                <a:solidFill>
                  <a:schemeClr val="bg1"/>
                </a:solidFill>
                <a:latin typeface="Fujitsu Sans" panose="020B0404060202020204" pitchFamily="34" charset="0"/>
                <a:ea typeface="Meiryo UI" panose="020B0604030504040204" pitchFamily="50" charset="-128"/>
              </a:rPr>
              <a:t>Repository</a:t>
            </a:r>
          </a:p>
          <a:p>
            <a:endParaRPr lang="en-US" altLang="ja-JP" sz="2000" b="1" kern="0" dirty="0">
              <a:solidFill>
                <a:schemeClr val="bg1"/>
              </a:solidFill>
              <a:latin typeface="Fujitsu Sans" panose="020B0404060202020204" pitchFamily="34" charset="0"/>
              <a:ea typeface="Meiryo UI" panose="020B0604030504040204" pitchFamily="50" charset="-128"/>
            </a:endParaRPr>
          </a:p>
          <a:p>
            <a:endParaRPr kumimoji="1" lang="en-US" altLang="ja-JP" sz="2000" b="1" kern="0" dirty="0" smtClean="0">
              <a:solidFill>
                <a:schemeClr val="bg1"/>
              </a:solidFill>
              <a:latin typeface="Fujitsu Sans" panose="020B0404060202020204" pitchFamily="34" charset="0"/>
              <a:ea typeface="Meiryo UI" panose="020B0604030504040204" pitchFamily="50" charset="-128"/>
            </a:endParaRPr>
          </a:p>
          <a:p>
            <a:r>
              <a:rPr lang="en-US" altLang="ja-JP" sz="2000" b="1" kern="0" dirty="0">
                <a:solidFill>
                  <a:schemeClr val="bg1"/>
                </a:solidFill>
                <a:latin typeface="Fujitsu Sans" panose="020B0404060202020204" pitchFamily="34" charset="0"/>
                <a:ea typeface="Meiryo UI" panose="020B0604030504040204" pitchFamily="50" charset="-128"/>
              </a:rPr>
              <a:t>https://www.npmjs.com/</a:t>
            </a:r>
            <a:endParaRPr kumimoji="1" lang="ja-JP" altLang="en-US" sz="2000" b="1" kern="0" dirty="0">
              <a:solidFill>
                <a:schemeClr val="bg1"/>
              </a:solidFill>
              <a:latin typeface="Fujitsu Sans" panose="020B0404060202020204" pitchFamily="34" charset="0"/>
              <a:ea typeface="Meiryo UI" panose="020B0604030504040204" pitchFamily="50" charset="-128"/>
            </a:endParaRPr>
          </a:p>
        </p:txBody>
      </p:sp>
      <p:sp>
        <p:nvSpPr>
          <p:cNvPr id="29" name="メモ 28"/>
          <p:cNvSpPr/>
          <p:nvPr/>
        </p:nvSpPr>
        <p:spPr bwMode="gray">
          <a:xfrm>
            <a:off x="5291212" y="451499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js</a:t>
            </a:r>
            <a:endParaRPr kumimoji="1" lang="ja-JP" altLang="en-US" sz="2400" dirty="0" smtClean="0">
              <a:latin typeface="Fujitsu Sans" panose="020B0404060202020204" pitchFamily="34" charset="0"/>
              <a:ea typeface="Meiryo UI" panose="020B0604030504040204" pitchFamily="50" charset="-128"/>
            </a:endParaRPr>
          </a:p>
        </p:txBody>
      </p:sp>
      <p:sp>
        <p:nvSpPr>
          <p:cNvPr id="30" name="メモ 29"/>
          <p:cNvSpPr/>
          <p:nvPr/>
        </p:nvSpPr>
        <p:spPr bwMode="gray">
          <a:xfrm>
            <a:off x="6282786" y="1531617"/>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31" name="メモ 30"/>
          <p:cNvSpPr/>
          <p:nvPr/>
        </p:nvSpPr>
        <p:spPr bwMode="gray">
          <a:xfrm>
            <a:off x="7274360" y="1531617"/>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32" name="メモ 31"/>
          <p:cNvSpPr/>
          <p:nvPr/>
        </p:nvSpPr>
        <p:spPr bwMode="gray">
          <a:xfrm>
            <a:off x="8296811" y="1531617"/>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33" name="メモ 32"/>
          <p:cNvSpPr/>
          <p:nvPr/>
        </p:nvSpPr>
        <p:spPr bwMode="gray">
          <a:xfrm>
            <a:off x="6282786" y="3015151"/>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dll</a:t>
            </a:r>
            <a:endParaRPr kumimoji="1" lang="ja-JP" altLang="en-US" sz="2400" dirty="0" smtClean="0">
              <a:latin typeface="Fujitsu Sans" panose="020B0404060202020204" pitchFamily="34" charset="0"/>
              <a:ea typeface="Meiryo UI" panose="020B0604030504040204" pitchFamily="50" charset="-128"/>
            </a:endParaRPr>
          </a:p>
        </p:txBody>
      </p:sp>
      <p:sp>
        <p:nvSpPr>
          <p:cNvPr id="34" name="メモ 33"/>
          <p:cNvSpPr/>
          <p:nvPr/>
        </p:nvSpPr>
        <p:spPr bwMode="gray">
          <a:xfrm>
            <a:off x="7274360" y="3015151"/>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dll</a:t>
            </a:r>
            <a:endParaRPr kumimoji="1" lang="ja-JP" altLang="en-US" sz="2400" dirty="0" smtClean="0">
              <a:latin typeface="Fujitsu Sans" panose="020B0404060202020204" pitchFamily="34" charset="0"/>
              <a:ea typeface="Meiryo UI" panose="020B0604030504040204" pitchFamily="50" charset="-128"/>
            </a:endParaRPr>
          </a:p>
        </p:txBody>
      </p:sp>
      <p:sp>
        <p:nvSpPr>
          <p:cNvPr id="35" name="メモ 34"/>
          <p:cNvSpPr/>
          <p:nvPr/>
        </p:nvSpPr>
        <p:spPr bwMode="gray">
          <a:xfrm>
            <a:off x="8296811" y="3015151"/>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dll</a:t>
            </a:r>
            <a:endParaRPr kumimoji="1" lang="ja-JP" altLang="en-US" sz="2400" dirty="0" smtClean="0">
              <a:latin typeface="Fujitsu Sans" panose="020B0404060202020204" pitchFamily="34" charset="0"/>
              <a:ea typeface="Meiryo UI" panose="020B0604030504040204" pitchFamily="50" charset="-128"/>
            </a:endParaRPr>
          </a:p>
        </p:txBody>
      </p:sp>
      <p:sp>
        <p:nvSpPr>
          <p:cNvPr id="36" name="メモ 35"/>
          <p:cNvSpPr/>
          <p:nvPr/>
        </p:nvSpPr>
        <p:spPr bwMode="gray">
          <a:xfrm>
            <a:off x="6282786" y="451499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js</a:t>
            </a:r>
            <a:endParaRPr kumimoji="1" lang="ja-JP" altLang="en-US" sz="2400" dirty="0" smtClean="0">
              <a:latin typeface="Fujitsu Sans" panose="020B0404060202020204" pitchFamily="34" charset="0"/>
              <a:ea typeface="Meiryo UI" panose="020B0604030504040204" pitchFamily="50" charset="-128"/>
            </a:endParaRPr>
          </a:p>
        </p:txBody>
      </p:sp>
      <p:sp>
        <p:nvSpPr>
          <p:cNvPr id="39" name="メモ 38"/>
          <p:cNvSpPr/>
          <p:nvPr/>
        </p:nvSpPr>
        <p:spPr bwMode="gray">
          <a:xfrm>
            <a:off x="7274360" y="451499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js</a:t>
            </a:r>
            <a:endParaRPr kumimoji="1" lang="ja-JP" altLang="en-US" sz="2400" dirty="0" smtClean="0">
              <a:latin typeface="Fujitsu Sans" panose="020B0404060202020204" pitchFamily="34" charset="0"/>
              <a:ea typeface="Meiryo UI" panose="020B0604030504040204" pitchFamily="50" charset="-128"/>
            </a:endParaRPr>
          </a:p>
        </p:txBody>
      </p:sp>
      <p:sp>
        <p:nvSpPr>
          <p:cNvPr id="51" name="メモ 50"/>
          <p:cNvSpPr/>
          <p:nvPr/>
        </p:nvSpPr>
        <p:spPr bwMode="gray">
          <a:xfrm>
            <a:off x="8296811" y="451499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smtClean="0">
                <a:latin typeface="Fujitsu Sans" panose="020B0404060202020204" pitchFamily="34" charset="0"/>
                <a:ea typeface="Meiryo UI" panose="020B0604030504040204" pitchFamily="50" charset="-128"/>
              </a:rPr>
              <a:t>js</a:t>
            </a:r>
            <a:endParaRPr kumimoji="1" lang="ja-JP" altLang="en-US" sz="2400" dirty="0" smtClean="0">
              <a:latin typeface="Fujitsu Sans" panose="020B0404060202020204" pitchFamily="34" charset="0"/>
              <a:ea typeface="Meiryo UI" panose="020B0604030504040204" pitchFamily="50" charset="-128"/>
            </a:endParaRPr>
          </a:p>
        </p:txBody>
      </p:sp>
      <p:sp>
        <p:nvSpPr>
          <p:cNvPr id="52" name="メモ 51"/>
          <p:cNvSpPr/>
          <p:nvPr/>
        </p:nvSpPr>
        <p:spPr bwMode="gray">
          <a:xfrm>
            <a:off x="432641" y="1564586"/>
            <a:ext cx="2063428" cy="133763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dirty="0" smtClean="0">
                <a:latin typeface="Fujitsu Sans" panose="020B0404060202020204" pitchFamily="34" charset="0"/>
                <a:ea typeface="Meiryo UI" panose="020B0604030504040204" pitchFamily="50" charset="-128"/>
              </a:rPr>
              <a:t>Build Script</a:t>
            </a:r>
            <a:br>
              <a:rPr kumimoji="1" lang="en-US" altLang="ja-JP" dirty="0" smtClean="0">
                <a:latin typeface="Fujitsu Sans" panose="020B0404060202020204" pitchFamily="34" charset="0"/>
                <a:ea typeface="Meiryo UI" panose="020B0604030504040204" pitchFamily="50" charset="-128"/>
              </a:rPr>
            </a:br>
            <a:r>
              <a:rPr kumimoji="1" lang="en-US" altLang="ja-JP" dirty="0" smtClean="0">
                <a:latin typeface="Fujitsu Sans" panose="020B0404060202020204" pitchFamily="34" charset="0"/>
                <a:ea typeface="Meiryo UI" panose="020B0604030504040204" pitchFamily="50" charset="-128"/>
              </a:rPr>
              <a:t>- Dependency Definition</a:t>
            </a:r>
            <a:br>
              <a:rPr kumimoji="1" lang="en-US" altLang="ja-JP" dirty="0" smtClean="0">
                <a:latin typeface="Fujitsu Sans" panose="020B0404060202020204" pitchFamily="34" charset="0"/>
                <a:ea typeface="Meiryo UI" panose="020B0604030504040204" pitchFamily="50" charset="-128"/>
              </a:rPr>
            </a:br>
            <a:r>
              <a:rPr kumimoji="1" lang="en-US" altLang="ja-JP" dirty="0" smtClean="0">
                <a:latin typeface="Fujitsu Sans" panose="020B0404060202020204" pitchFamily="34" charset="0"/>
                <a:ea typeface="Meiryo UI" panose="020B0604030504040204" pitchFamily="50" charset="-128"/>
              </a:rPr>
              <a:t>    - a.jar version </a:t>
            </a:r>
            <a:r>
              <a:rPr kumimoji="1" lang="en-US" altLang="ja-JP" dirty="0" err="1" smtClean="0">
                <a:latin typeface="Fujitsu Sans" panose="020B0404060202020204" pitchFamily="34" charset="0"/>
                <a:ea typeface="Meiryo UI" panose="020B0604030504040204" pitchFamily="50" charset="-128"/>
              </a:rPr>
              <a:t>x.x</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smtClean="0">
                <a:latin typeface="Fujitsu Sans" panose="020B0404060202020204" pitchFamily="34" charset="0"/>
                <a:ea typeface="Meiryo UI" panose="020B0604030504040204" pitchFamily="50" charset="-128"/>
              </a:rPr>
              <a:t>    - b.jar </a:t>
            </a:r>
            <a:r>
              <a:rPr lang="en-US" altLang="ja-JP" dirty="0">
                <a:latin typeface="Fujitsu Sans" panose="020B0404060202020204" pitchFamily="34" charset="0"/>
                <a:ea typeface="Meiryo UI" panose="020B0604030504040204" pitchFamily="50" charset="-128"/>
              </a:rPr>
              <a:t>version </a:t>
            </a:r>
            <a:r>
              <a:rPr lang="en-US" altLang="ja-JP" dirty="0" err="1" smtClean="0">
                <a:latin typeface="Fujitsu Sans" panose="020B0404060202020204" pitchFamily="34" charset="0"/>
                <a:ea typeface="Meiryo UI" panose="020B0604030504040204" pitchFamily="50" charset="-128"/>
              </a:rPr>
              <a:t>y.y</a:t>
            </a:r>
            <a:r>
              <a:rPr lang="en-US" altLang="ja-JP" dirty="0" smtClean="0">
                <a:latin typeface="Fujitsu Sans" panose="020B0404060202020204" pitchFamily="34" charset="0"/>
                <a:ea typeface="Meiryo UI" panose="020B0604030504040204" pitchFamily="50" charset="-128"/>
              </a:rPr>
              <a:t/>
            </a:r>
            <a:br>
              <a:rPr lang="en-US" altLang="ja-JP" dirty="0" smtClean="0">
                <a:latin typeface="Fujitsu Sans" panose="020B0404060202020204" pitchFamily="34" charset="0"/>
                <a:ea typeface="Meiryo UI" panose="020B0604030504040204" pitchFamily="50" charset="-128"/>
              </a:rPr>
            </a:br>
            <a:r>
              <a:rPr lang="en-US" altLang="ja-JP" dirty="0" smtClean="0">
                <a:latin typeface="Fujitsu Sans" panose="020B0404060202020204" pitchFamily="34" charset="0"/>
                <a:ea typeface="Meiryo UI" panose="020B0604030504040204" pitchFamily="50" charset="-128"/>
              </a:rPr>
              <a:t>    …</a:t>
            </a:r>
            <a:endParaRPr kumimoji="1" lang="ja-JP" altLang="en-US" dirty="0" smtClean="0">
              <a:latin typeface="Fujitsu Sans" panose="020B0404060202020204" pitchFamily="34" charset="0"/>
              <a:ea typeface="Meiryo UI" panose="020B0604030504040204" pitchFamily="50" charset="-128"/>
            </a:endParaRPr>
          </a:p>
        </p:txBody>
      </p:sp>
      <p:cxnSp>
        <p:nvCxnSpPr>
          <p:cNvPr id="6" name="直線矢印コネクタ 5"/>
          <p:cNvCxnSpPr>
            <a:stCxn id="52" idx="2"/>
            <a:endCxn id="24" idx="0"/>
          </p:cNvCxnSpPr>
          <p:nvPr/>
        </p:nvCxnSpPr>
        <p:spPr bwMode="auto">
          <a:xfrm>
            <a:off x="1464355" y="2902225"/>
            <a:ext cx="0" cy="31346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3" name="メモ 52"/>
          <p:cNvSpPr/>
          <p:nvPr/>
        </p:nvSpPr>
        <p:spPr bwMode="gray">
          <a:xfrm>
            <a:off x="430535" y="3896882"/>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54" name="メモ 53"/>
          <p:cNvSpPr/>
          <p:nvPr/>
        </p:nvSpPr>
        <p:spPr bwMode="gray">
          <a:xfrm>
            <a:off x="1655457" y="3897920"/>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cxnSp>
        <p:nvCxnSpPr>
          <p:cNvPr id="9" name="直線コネクタ 8"/>
          <p:cNvCxnSpPr/>
          <p:nvPr/>
        </p:nvCxnSpPr>
        <p:spPr bwMode="auto">
          <a:xfrm>
            <a:off x="7274360" y="5581934"/>
            <a:ext cx="0" cy="606831"/>
          </a:xfrm>
          <a:prstGeom prst="line">
            <a:avLst/>
          </a:prstGeom>
          <a:gradFill rotWithShape="0">
            <a:gsLst>
              <a:gs pos="0">
                <a:srgbClr val="FFFFFF"/>
              </a:gs>
              <a:gs pos="100000">
                <a:srgbClr val="CACAC7"/>
              </a:gs>
            </a:gsLst>
            <a:lin ang="5400000" scaled="1"/>
          </a:gradFill>
          <a:ln w="57150" cap="flat" cmpd="sng" algn="ctr">
            <a:solidFill>
              <a:srgbClr val="57564F"/>
            </a:solidFill>
            <a:prstDash val="sysDot"/>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メモ 58"/>
          <p:cNvSpPr/>
          <p:nvPr/>
        </p:nvSpPr>
        <p:spPr bwMode="gray">
          <a:xfrm>
            <a:off x="430534" y="453391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60" name="メモ 59"/>
          <p:cNvSpPr/>
          <p:nvPr/>
        </p:nvSpPr>
        <p:spPr bwMode="gray">
          <a:xfrm>
            <a:off x="1655457" y="453391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smtClean="0">
                <a:latin typeface="Fujitsu Sans" panose="020B0404060202020204" pitchFamily="34" charset="0"/>
                <a:ea typeface="Meiryo UI" panose="020B0604030504040204" pitchFamily="50" charset="-128"/>
              </a:rPr>
              <a:t>jar</a:t>
            </a:r>
            <a:endParaRPr kumimoji="1" lang="ja-JP" altLang="en-US" sz="2400" dirty="0" smtClean="0">
              <a:latin typeface="Fujitsu Sans" panose="020B0404060202020204" pitchFamily="34" charset="0"/>
              <a:ea typeface="Meiryo UI" panose="020B0604030504040204" pitchFamily="50" charset="-128"/>
            </a:endParaRPr>
          </a:p>
        </p:txBody>
      </p:sp>
      <p:sp>
        <p:nvSpPr>
          <p:cNvPr id="10" name="左カーブ矢印 9"/>
          <p:cNvSpPr/>
          <p:nvPr/>
        </p:nvSpPr>
        <p:spPr bwMode="gray">
          <a:xfrm>
            <a:off x="2592459" y="3215691"/>
            <a:ext cx="2309230" cy="1743324"/>
          </a:xfrm>
          <a:prstGeom prst="curvedLeft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7" name="雲 6"/>
          <p:cNvSpPr/>
          <p:nvPr/>
        </p:nvSpPr>
        <p:spPr bwMode="gray">
          <a:xfrm>
            <a:off x="3112005" y="3154731"/>
            <a:ext cx="1508844" cy="1612773"/>
          </a:xfrm>
          <a:prstGeom prst="cloud">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internet</a:t>
            </a: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9612850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dirty="0"/>
              <a:t>CI 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smtClean="0"/>
              <a:t>Auto </a:t>
            </a:r>
            <a:r>
              <a:rPr lang="en-US" altLang="ja-JP" dirty="0" smtClean="0"/>
              <a:t>Test</a:t>
            </a:r>
            <a:br>
              <a:rPr lang="en-US" altLang="ja-JP" dirty="0" smtClean="0"/>
            </a:br>
            <a:r>
              <a:rPr lang="en-US" altLang="ja-JP" dirty="0" smtClean="0"/>
              <a:t>(Test Tool)</a:t>
            </a:r>
            <a:endParaRPr kumimoji="1" lang="en-US" altLang="ja-JP" dirty="0" smtClean="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388163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Position in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62</a:t>
            </a:fld>
            <a:endParaRPr lang="en-US" altLang="ja-JP" dirty="0"/>
          </a:p>
        </p:txBody>
      </p:sp>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3817723" y="3701048"/>
            <a:ext cx="5810301" cy="24474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0F9C65CE-ACFE-49F0-8186-09321560DBDE}"/>
              </a:ext>
            </a:extLst>
          </p:cNvPr>
          <p:cNvSpPr/>
          <p:nvPr/>
        </p:nvSpPr>
        <p:spPr bwMode="gray">
          <a:xfrm>
            <a:off x="3817723" y="1150228"/>
            <a:ext cx="5810301" cy="21835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 id="{0F9C65CE-ACFE-49F0-8186-09321560DBDE}"/>
              </a:ext>
            </a:extLst>
          </p:cNvPr>
          <p:cNvSpPr/>
          <p:nvPr/>
        </p:nvSpPr>
        <p:spPr bwMode="gray">
          <a:xfrm>
            <a:off x="4128214" y="2721979"/>
            <a:ext cx="519980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CI Pipeline Controller</a:t>
            </a:r>
            <a:endParaRPr lang="ja-JP" altLang="en-US" sz="2400" kern="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a16="http://schemas.microsoft.com/office/drawing/2014/main" xmlns="" id="{0F9C65CE-ACFE-49F0-8186-09321560DBDE}"/>
              </a:ext>
            </a:extLst>
          </p:cNvPr>
          <p:cNvSpPr/>
          <p:nvPr/>
        </p:nvSpPr>
        <p:spPr bwMode="gray">
          <a:xfrm>
            <a:off x="4128214" y="1552576"/>
            <a:ext cx="5199799" cy="9407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smtClean="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197659" y="1101791"/>
            <a:ext cx="3009563" cy="168316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2" name="メモ 41"/>
          <p:cNvSpPr/>
          <p:nvPr/>
        </p:nvSpPr>
        <p:spPr bwMode="gray">
          <a:xfrm>
            <a:off x="4279549" y="169753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43" name="メモ 42"/>
          <p:cNvSpPr/>
          <p:nvPr/>
        </p:nvSpPr>
        <p:spPr bwMode="gray">
          <a:xfrm>
            <a:off x="4279549" y="383487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445737" y="1552576"/>
            <a:ext cx="2625007" cy="1011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45" name="メモ 44"/>
          <p:cNvSpPr/>
          <p:nvPr/>
        </p:nvSpPr>
        <p:spPr bwMode="gray">
          <a:xfrm>
            <a:off x="1369278" y="169753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46" name="直線矢印コネクタ 45"/>
          <p:cNvCxnSpPr>
            <a:stCxn id="45" idx="3"/>
            <a:endCxn id="42" idx="1"/>
          </p:cNvCxnSpPr>
          <p:nvPr/>
        </p:nvCxnSpPr>
        <p:spPr bwMode="auto">
          <a:xfrm>
            <a:off x="2147201" y="2025100"/>
            <a:ext cx="2132348"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線矢印コネクタ 46"/>
          <p:cNvCxnSpPr>
            <a:stCxn id="42" idx="2"/>
          </p:cNvCxnSpPr>
          <p:nvPr/>
        </p:nvCxnSpPr>
        <p:spPr bwMode="auto">
          <a:xfrm>
            <a:off x="4668511" y="2352664"/>
            <a:ext cx="13944" cy="36931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8" name="テキスト ボックス 47"/>
          <p:cNvSpPr txBox="1"/>
          <p:nvPr/>
        </p:nvSpPr>
        <p:spPr>
          <a:xfrm>
            <a:off x="2565777" y="1545206"/>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テキスト ボックス 48"/>
          <p:cNvSpPr txBox="1"/>
          <p:nvPr/>
        </p:nvSpPr>
        <p:spPr>
          <a:xfrm>
            <a:off x="3862014" y="3327692"/>
            <a:ext cx="688330"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50" name="直線矢印コネクタ 49"/>
          <p:cNvCxnSpPr>
            <a:stCxn id="43" idx="2"/>
          </p:cNvCxnSpPr>
          <p:nvPr/>
        </p:nvCxnSpPr>
        <p:spPr bwMode="auto">
          <a:xfrm>
            <a:off x="4668511" y="4242313"/>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5" name="正方形/長方形 54">
            <a:extLst>
              <a:ext uri="{FF2B5EF4-FFF2-40B4-BE49-F238E27FC236}">
                <a16:creationId xmlns:a16="http://schemas.microsoft.com/office/drawing/2014/main" xmlns="" id="{0F9C65CE-ACFE-49F0-8186-09321560DBDE}"/>
              </a:ext>
            </a:extLst>
          </p:cNvPr>
          <p:cNvSpPr/>
          <p:nvPr/>
        </p:nvSpPr>
        <p:spPr bwMode="gray">
          <a:xfrm>
            <a:off x="4128214" y="4988687"/>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56" name="Freeform 2502"/>
          <p:cNvSpPr>
            <a:spLocks noEditPoints="1"/>
          </p:cNvSpPr>
          <p:nvPr/>
        </p:nvSpPr>
        <p:spPr bwMode="auto">
          <a:xfrm>
            <a:off x="4442472" y="5563722"/>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57" name="カギ線コネクタ 56"/>
          <p:cNvCxnSpPr>
            <a:stCxn id="39" idx="2"/>
            <a:endCxn id="56" idx="0"/>
          </p:cNvCxnSpPr>
          <p:nvPr/>
        </p:nvCxnSpPr>
        <p:spPr bwMode="auto">
          <a:xfrm rot="5400000">
            <a:off x="4500301" y="3617055"/>
            <a:ext cx="2608676"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2" name="正方形/長方形 61">
            <a:extLst>
              <a:ext uri="{FF2B5EF4-FFF2-40B4-BE49-F238E27FC236}">
                <a16:creationId xmlns:a16="http://schemas.microsoft.com/office/drawing/2014/main" xmlns="" id="{0F9C65CE-ACFE-49F0-8186-09321560DBDE}"/>
              </a:ext>
            </a:extLst>
          </p:cNvPr>
          <p:cNvSpPr/>
          <p:nvPr/>
        </p:nvSpPr>
        <p:spPr bwMode="gray">
          <a:xfrm>
            <a:off x="5929059" y="4988687"/>
            <a:ext cx="1517322" cy="5179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a:solidFill>
                  <a:schemeClr val="bg1"/>
                </a:solidFill>
                <a:latin typeface="Fujitsu Sans" panose="020B0404060202020204" pitchFamily="34" charset="0"/>
                <a:ea typeface="Meiryo UI" panose="020B0604030504040204" pitchFamily="50" charset="-128"/>
              </a:rPr>
              <a:t>Auto Test</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63" name="正方形/長方形 62">
            <a:extLst>
              <a:ext uri="{FF2B5EF4-FFF2-40B4-BE49-F238E27FC236}">
                <a16:creationId xmlns:a16="http://schemas.microsoft.com/office/drawing/2014/main" xmlns="" id="{0F9C65CE-ACFE-49F0-8186-09321560DBDE}"/>
              </a:ext>
            </a:extLst>
          </p:cNvPr>
          <p:cNvSpPr/>
          <p:nvPr/>
        </p:nvSpPr>
        <p:spPr bwMode="gray">
          <a:xfrm>
            <a:off x="7586288" y="4988687"/>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64" name="直線矢印コネクタ 63"/>
          <p:cNvCxnSpPr/>
          <p:nvPr/>
        </p:nvCxnSpPr>
        <p:spPr bwMode="auto">
          <a:xfrm>
            <a:off x="4695807" y="3201194"/>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5" name="テキスト ボックス 64"/>
          <p:cNvSpPr txBox="1"/>
          <p:nvPr/>
        </p:nvSpPr>
        <p:spPr>
          <a:xfrm>
            <a:off x="3517713" y="2338280"/>
            <a:ext cx="1164742"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66" name="直線矢印コネクタ 65"/>
          <p:cNvCxnSpPr/>
          <p:nvPr/>
        </p:nvCxnSpPr>
        <p:spPr bwMode="auto">
          <a:xfrm>
            <a:off x="8445338" y="3229036"/>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7" name="正方形/長方形 66">
            <a:extLst>
              <a:ext uri="{FF2B5EF4-FFF2-40B4-BE49-F238E27FC236}">
                <a16:creationId xmlns:a16="http://schemas.microsoft.com/office/drawing/2014/main" xmlns="" id="{0F9C65CE-ACFE-49F0-8186-09321560DBDE}"/>
              </a:ext>
            </a:extLst>
          </p:cNvPr>
          <p:cNvSpPr/>
          <p:nvPr/>
        </p:nvSpPr>
        <p:spPr bwMode="gray">
          <a:xfrm>
            <a:off x="4128214" y="4403967"/>
            <a:ext cx="5359902"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Build Tool</a:t>
            </a:r>
            <a:endParaRPr lang="ja-JP" altLang="en-US" sz="2400" kern="0" dirty="0">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444494" y="2775978"/>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69" name="直線矢印コネクタ 68"/>
          <p:cNvCxnSpPr/>
          <p:nvPr/>
        </p:nvCxnSpPr>
        <p:spPr bwMode="auto">
          <a:xfrm flipV="1">
            <a:off x="892769" y="2229551"/>
            <a:ext cx="455523" cy="65304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矢印コネクタ 69"/>
          <p:cNvCxnSpPr/>
          <p:nvPr/>
        </p:nvCxnSpPr>
        <p:spPr bwMode="auto">
          <a:xfrm flipV="1">
            <a:off x="1053862" y="3024072"/>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テキスト ボックス 70"/>
          <p:cNvSpPr txBox="1"/>
          <p:nvPr/>
        </p:nvSpPr>
        <p:spPr>
          <a:xfrm>
            <a:off x="1366331" y="2656784"/>
            <a:ext cx="134023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2" name="Freeform 1167"/>
          <p:cNvSpPr>
            <a:spLocks noEditPoints="1"/>
          </p:cNvSpPr>
          <p:nvPr/>
        </p:nvSpPr>
        <p:spPr bwMode="auto">
          <a:xfrm>
            <a:off x="233147" y="1163973"/>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73" name="Freeform 1508"/>
          <p:cNvSpPr>
            <a:spLocks noEditPoints="1"/>
          </p:cNvSpPr>
          <p:nvPr/>
        </p:nvSpPr>
        <p:spPr bwMode="auto">
          <a:xfrm>
            <a:off x="9133994" y="1195930"/>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4" name="Freeform 1508"/>
          <p:cNvSpPr>
            <a:spLocks noEditPoints="1"/>
          </p:cNvSpPr>
          <p:nvPr/>
        </p:nvSpPr>
        <p:spPr bwMode="auto">
          <a:xfrm>
            <a:off x="9131325" y="3780701"/>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4865879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 is Test Tool?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63</a:t>
            </a:fld>
            <a:endParaRPr lang="en-US" altLang="ja-JP" dirty="0"/>
          </a:p>
        </p:txBody>
      </p:sp>
      <p:grpSp>
        <p:nvGrpSpPr>
          <p:cNvPr id="8" name="グループ化 7"/>
          <p:cNvGrpSpPr/>
          <p:nvPr/>
        </p:nvGrpSpPr>
        <p:grpSpPr>
          <a:xfrm>
            <a:off x="731953" y="3138545"/>
            <a:ext cx="8319281" cy="499562"/>
            <a:chOff x="372237" y="893292"/>
            <a:chExt cx="9262093" cy="673427"/>
          </a:xfrm>
        </p:grpSpPr>
        <p:sp>
          <p:nvSpPr>
            <p:cNvPr id="27" name="正方形/長方形 26">
              <a:extLst>
                <a:ext uri="{FF2B5EF4-FFF2-40B4-BE49-F238E27FC236}">
                  <a16:creationId xmlns:a16="http://schemas.microsoft.com/office/drawing/2014/main" xmlns="" id="{0F9C65CE-ACFE-49F0-8186-09321560DBDE}"/>
                </a:ext>
              </a:extLst>
            </p:cNvPr>
            <p:cNvSpPr/>
            <p:nvPr/>
          </p:nvSpPr>
          <p:spPr bwMode="gray">
            <a:xfrm>
              <a:off x="1242473" y="893292"/>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Execute Test Cases described in test code</a:t>
              </a:r>
              <a:endParaRPr kumimoji="1" lang="ja-JP" altLang="en-US" sz="3200" b="1"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xmlns="" id="{904A1B75-ED39-455B-B23C-B7A0917C3507}"/>
                </a:ext>
              </a:extLst>
            </p:cNvPr>
            <p:cNvSpPr/>
            <p:nvPr/>
          </p:nvSpPr>
          <p:spPr bwMode="gray">
            <a:xfrm>
              <a:off x="372237" y="893292"/>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 name="グループ化 9"/>
          <p:cNvGrpSpPr/>
          <p:nvPr/>
        </p:nvGrpSpPr>
        <p:grpSpPr>
          <a:xfrm>
            <a:off x="731953" y="4041944"/>
            <a:ext cx="8319281" cy="499562"/>
            <a:chOff x="372237" y="1822429"/>
            <a:chExt cx="9262093" cy="673427"/>
          </a:xfrm>
        </p:grpSpPr>
        <p:sp>
          <p:nvSpPr>
            <p:cNvPr id="29" name="正方形/長方形 28">
              <a:extLst>
                <a:ext uri="{FF2B5EF4-FFF2-40B4-BE49-F238E27FC236}">
                  <a16:creationId xmlns:a16="http://schemas.microsoft.com/office/drawing/2014/main" xmlns="" id="{0F9C65CE-ACFE-49F0-8186-09321560DBDE}"/>
                </a:ext>
              </a:extLst>
            </p:cNvPr>
            <p:cNvSpPr/>
            <p:nvPr/>
          </p:nvSpPr>
          <p:spPr bwMode="gray">
            <a:xfrm>
              <a:off x="1242473" y="1822429"/>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Evaluate Test Result</a:t>
              </a:r>
              <a:endParaRPr kumimoji="1" lang="ja-JP" altLang="en-US" sz="3200" b="1"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a16="http://schemas.microsoft.com/office/drawing/2014/main" xmlns="" id="{904A1B75-ED39-455B-B23C-B7A0917C3507}"/>
                </a:ext>
              </a:extLst>
            </p:cNvPr>
            <p:cNvSpPr/>
            <p:nvPr/>
          </p:nvSpPr>
          <p:spPr bwMode="gray">
            <a:xfrm>
              <a:off x="372237" y="1822429"/>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1" name="グループ化 10"/>
          <p:cNvGrpSpPr/>
          <p:nvPr/>
        </p:nvGrpSpPr>
        <p:grpSpPr>
          <a:xfrm>
            <a:off x="731953" y="4945345"/>
            <a:ext cx="8319281" cy="499563"/>
            <a:chOff x="372237" y="2751567"/>
            <a:chExt cx="9262093" cy="673428"/>
          </a:xfrm>
        </p:grpSpPr>
        <p:sp>
          <p:nvSpPr>
            <p:cNvPr id="31" name="正方形/長方形 30">
              <a:extLst>
                <a:ext uri="{FF2B5EF4-FFF2-40B4-BE49-F238E27FC236}">
                  <a16:creationId xmlns:a16="http://schemas.microsoft.com/office/drawing/2014/main" xmlns="" id="{0F9C65CE-ACFE-49F0-8186-09321560DBDE}"/>
                </a:ext>
              </a:extLst>
            </p:cNvPr>
            <p:cNvSpPr/>
            <p:nvPr/>
          </p:nvSpPr>
          <p:spPr bwMode="gray">
            <a:xfrm>
              <a:off x="1242473" y="2751568"/>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Output Test Results</a:t>
              </a:r>
              <a:endParaRPr kumimoji="1" lang="ja-JP" altLang="en-US" sz="3200" b="1" kern="0" dirty="0">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a16="http://schemas.microsoft.com/office/drawing/2014/main" xmlns="" id="{904A1B75-ED39-455B-B23C-B7A0917C3507}"/>
                </a:ext>
              </a:extLst>
            </p:cNvPr>
            <p:cNvSpPr/>
            <p:nvPr/>
          </p:nvSpPr>
          <p:spPr bwMode="gray">
            <a:xfrm>
              <a:off x="372237" y="275156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60" name="テキスト ボックス 59"/>
          <p:cNvSpPr txBox="1"/>
          <p:nvPr/>
        </p:nvSpPr>
        <p:spPr>
          <a:xfrm>
            <a:off x="580572" y="728282"/>
            <a:ext cx="9050555" cy="2246769"/>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There are various types of test tools.</a:t>
            </a:r>
          </a:p>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this section,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800"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will focus on test tool which takes part of “Test Execution”.</a:t>
            </a:r>
          </a:p>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 automates following tasks</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p:cNvSpPr txBox="1"/>
          <p:nvPr/>
        </p:nvSpPr>
        <p:spPr>
          <a:xfrm>
            <a:off x="580572" y="5859992"/>
            <a:ext cx="4833503"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 most standard tool is </a:t>
            </a:r>
            <a:r>
              <a:rPr lang="en-US" altLang="ja-JP" sz="2800" b="1" dirty="0" err="1"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xUnit</a:t>
            </a:r>
            <a:endParaRPr kumimoji="1" lang="ja-JP" altLang="en-US" sz="2800" b="1" dirty="0" err="1" smtClean="0">
              <a:solidFill>
                <a:srgbClr val="FF0000"/>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448101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bwMode="gray">
          <a:xfrm>
            <a:off x="876300" y="3402308"/>
            <a:ext cx="8331200" cy="268921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Ref : </a:t>
            </a:r>
            <a:r>
              <a:rPr lang="en-US" altLang="ja-JP" dirty="0" err="1" smtClean="0"/>
              <a:t>xUnit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64</a:t>
            </a:fld>
            <a:endParaRPr lang="en-US" altLang="ja-JP" dirty="0"/>
          </a:p>
        </p:txBody>
      </p:sp>
      <p:sp>
        <p:nvSpPr>
          <p:cNvPr id="60" name="テキスト ボックス 59"/>
          <p:cNvSpPr txBox="1"/>
          <p:nvPr/>
        </p:nvSpPr>
        <p:spPr>
          <a:xfrm>
            <a:off x="200580" y="665140"/>
            <a:ext cx="9709966" cy="523220"/>
          </a:xfrm>
          <a:prstGeom prst="rect">
            <a:avLst/>
          </a:prstGeom>
          <a:noFill/>
        </p:spPr>
        <p:txBody>
          <a:bodyPr wrap="none" rtlCol="0">
            <a:spAutoFit/>
          </a:bodyPr>
          <a:lstStyle/>
          <a:p>
            <a:pPr algn="l"/>
            <a:r>
              <a:rPr lang="en-US" altLang="ja-JP" sz="2800" dirty="0" err="1"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x</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Unit</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is a general term of testing framework to execute unit test.</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595061" y="1155538"/>
            <a:ext cx="8301375" cy="2246769"/>
          </a:xfrm>
          <a:prstGeom prst="rect">
            <a:avLst/>
          </a:prstGeom>
          <a:noFill/>
        </p:spPr>
        <p:txBody>
          <a:bodyPr wrap="none" rtlCol="0">
            <a:spAutoFit/>
          </a:bodyPr>
          <a:lstStyle/>
          <a:p>
            <a:pPr marL="457200" indent="-457200" algn="l">
              <a:buFont typeface="Arial" panose="020B0604020202020204" pitchFamily="34" charset="0"/>
              <a:buChar char="•"/>
            </a:pP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 “x” part differs for each programing language</a:t>
            </a:r>
          </a:p>
          <a:p>
            <a:pPr marL="457200" indent="-457200" algn="l">
              <a:buFont typeface="Arial" panose="020B0604020202020204" pitchFamily="34" charset="0"/>
              <a:buChar char="•"/>
            </a:pP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Basically, most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xUnit</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tools has similar APIs</a:t>
            </a:r>
          </a:p>
          <a:p>
            <a:pPr marL="457200" indent="-457200" algn="l">
              <a:buFont typeface="Arial" panose="020B0604020202020204" pitchFamily="34" charset="0"/>
              <a:buChar char="•"/>
            </a:pP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 formats of test result are same(</a:t>
            </a:r>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jUnit</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form XML)</a:t>
            </a:r>
          </a:p>
          <a:p>
            <a:pPr marL="457200" indent="-457200" algn="l">
              <a:buFont typeface="Arial" panose="020B0604020202020204" pitchFamily="34" charset="0"/>
              <a:buChar char="•"/>
            </a:pP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 enables to integrate with various tools</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(Jenkins, </a:t>
            </a:r>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GitLab</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CI, </a:t>
            </a:r>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SonarQube</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etc.)</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 name="正方形/長方形 5"/>
          <p:cNvSpPr/>
          <p:nvPr/>
        </p:nvSpPr>
        <p:spPr>
          <a:xfrm>
            <a:off x="1016000" y="3506202"/>
            <a:ext cx="3657600" cy="2585323"/>
          </a:xfrm>
          <a:prstGeom prst="rect">
            <a:avLst/>
          </a:prstGeom>
        </p:spPr>
        <p:txBody>
          <a:bodyPr wrap="square">
            <a:spAutoFit/>
          </a:bodyPr>
          <a:lstStyle/>
          <a:p>
            <a:pPr marL="285750" indent="-285750" algn="l">
              <a:buFont typeface="Arial" panose="020B0604020202020204" pitchFamily="34" charset="0"/>
              <a:buChar char="•"/>
            </a:pPr>
            <a:r>
              <a:rPr lang="en-US" altLang="ja-JP" sz="1800" dirty="0" smtClean="0">
                <a:solidFill>
                  <a:schemeClr val="tx1"/>
                </a:solidFill>
                <a:latin typeface="+mn-lt"/>
              </a:rPr>
              <a:t>JUnit</a:t>
            </a:r>
            <a:r>
              <a:rPr lang="en-US" altLang="ja-JP" sz="1800" dirty="0">
                <a:solidFill>
                  <a:schemeClr val="tx1"/>
                </a:solidFill>
                <a:latin typeface="+mn-lt"/>
              </a:rPr>
              <a:t>, </a:t>
            </a:r>
            <a:r>
              <a:rPr lang="en-US" altLang="ja-JP" sz="1800" dirty="0" err="1">
                <a:solidFill>
                  <a:schemeClr val="tx1"/>
                </a:solidFill>
                <a:latin typeface="+mn-lt"/>
              </a:rPr>
              <a:t>TestNG</a:t>
            </a:r>
            <a:r>
              <a:rPr lang="ja-JP" altLang="en-US" sz="1800" dirty="0">
                <a:solidFill>
                  <a:schemeClr val="tx1"/>
                </a:solidFill>
                <a:latin typeface="+mn-lt"/>
              </a:rPr>
              <a:t>（</a:t>
            </a:r>
            <a:r>
              <a:rPr lang="en-US" altLang="ja-JP" sz="1800" dirty="0" smtClean="0">
                <a:solidFill>
                  <a:schemeClr val="tx1"/>
                </a:solidFill>
                <a:latin typeface="+mn-lt"/>
              </a:rPr>
              <a:t>Java</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SUnit</a:t>
            </a:r>
            <a:r>
              <a:rPr lang="ja-JP" altLang="en-US" sz="1800" dirty="0">
                <a:solidFill>
                  <a:schemeClr val="tx1"/>
                </a:solidFill>
                <a:latin typeface="+mn-lt"/>
              </a:rPr>
              <a:t>（</a:t>
            </a:r>
            <a:r>
              <a:rPr lang="en-US" altLang="ja-JP" sz="1800" dirty="0" smtClean="0">
                <a:solidFill>
                  <a:schemeClr val="tx1"/>
                </a:solidFill>
                <a:latin typeface="+mn-lt"/>
              </a:rPr>
              <a:t>Smalltalk</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CUnit</a:t>
            </a:r>
            <a:r>
              <a:rPr lang="en-US" altLang="ja-JP" sz="1800" dirty="0">
                <a:solidFill>
                  <a:schemeClr val="tx1"/>
                </a:solidFill>
                <a:latin typeface="+mn-lt"/>
              </a:rPr>
              <a:t>, Cutter</a:t>
            </a:r>
            <a:r>
              <a:rPr lang="ja-JP" altLang="en-US" sz="1800" dirty="0">
                <a:solidFill>
                  <a:schemeClr val="tx1"/>
                </a:solidFill>
                <a:latin typeface="+mn-lt"/>
              </a:rPr>
              <a:t>（</a:t>
            </a:r>
            <a:r>
              <a:rPr lang="en-US" altLang="ja-JP" sz="1800" dirty="0" smtClean="0">
                <a:solidFill>
                  <a:schemeClr val="tx1"/>
                </a:solidFill>
                <a:latin typeface="+mn-lt"/>
              </a:rPr>
              <a:t>C</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CppUnit</a:t>
            </a:r>
            <a:r>
              <a:rPr lang="en-US" altLang="ja-JP" sz="1800" dirty="0">
                <a:solidFill>
                  <a:schemeClr val="tx1"/>
                </a:solidFill>
                <a:latin typeface="+mn-lt"/>
              </a:rPr>
              <a:t>, Cutter</a:t>
            </a:r>
            <a:r>
              <a:rPr lang="ja-JP" altLang="en-US" sz="1800" dirty="0">
                <a:solidFill>
                  <a:schemeClr val="tx1"/>
                </a:solidFill>
                <a:latin typeface="+mn-lt"/>
              </a:rPr>
              <a:t>（</a:t>
            </a:r>
            <a:r>
              <a:rPr lang="en-US" altLang="ja-JP" sz="1800" dirty="0">
                <a:solidFill>
                  <a:schemeClr val="tx1"/>
                </a:solidFill>
                <a:latin typeface="+mn-lt"/>
              </a:rPr>
              <a:t>C</a:t>
            </a:r>
            <a:r>
              <a:rPr lang="en-US" altLang="ja-JP" sz="1800" dirty="0" smtClean="0">
                <a:solidFill>
                  <a:schemeClr val="tx1"/>
                </a:solidFill>
                <a:latin typeface="+mn-lt"/>
              </a:rPr>
              <a:t>++</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VBUnit</a:t>
            </a:r>
            <a:r>
              <a:rPr lang="ja-JP" altLang="en-US" sz="1800" dirty="0">
                <a:solidFill>
                  <a:schemeClr val="tx1"/>
                </a:solidFill>
                <a:latin typeface="+mn-lt"/>
              </a:rPr>
              <a:t>（</a:t>
            </a:r>
            <a:r>
              <a:rPr lang="en-US" altLang="ja-JP" sz="1800" dirty="0">
                <a:solidFill>
                  <a:schemeClr val="tx1"/>
                </a:solidFill>
                <a:latin typeface="+mn-lt"/>
              </a:rPr>
              <a:t>Visual </a:t>
            </a:r>
            <a:r>
              <a:rPr lang="en-US" altLang="ja-JP" sz="1800" dirty="0" smtClean="0">
                <a:solidFill>
                  <a:schemeClr val="tx1"/>
                </a:solidFill>
                <a:latin typeface="+mn-lt"/>
              </a:rPr>
              <a:t>Basic</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DUnit</a:t>
            </a:r>
            <a:r>
              <a:rPr lang="ja-JP" altLang="en-US" sz="1800" dirty="0">
                <a:solidFill>
                  <a:schemeClr val="tx1"/>
                </a:solidFill>
                <a:latin typeface="+mn-lt"/>
              </a:rPr>
              <a:t>（</a:t>
            </a:r>
            <a:r>
              <a:rPr lang="en-US" altLang="ja-JP" sz="1800" dirty="0" smtClean="0">
                <a:solidFill>
                  <a:schemeClr val="tx1"/>
                </a:solidFill>
                <a:latin typeface="+mn-lt"/>
              </a:rPr>
              <a:t>Delphi</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PBUnit</a:t>
            </a:r>
            <a:r>
              <a:rPr lang="ja-JP" altLang="en-US" sz="1800" dirty="0">
                <a:solidFill>
                  <a:schemeClr val="tx1"/>
                </a:solidFill>
                <a:latin typeface="+mn-lt"/>
              </a:rPr>
              <a:t>（</a:t>
            </a:r>
            <a:r>
              <a:rPr lang="en-US" altLang="ja-JP" sz="1800" dirty="0" smtClean="0">
                <a:solidFill>
                  <a:schemeClr val="tx1"/>
                </a:solidFill>
                <a:latin typeface="+mn-lt"/>
              </a:rPr>
              <a:t>PowerBuilder</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PerlUnit</a:t>
            </a:r>
            <a:r>
              <a:rPr lang="ja-JP" altLang="en-US" sz="1800" dirty="0">
                <a:solidFill>
                  <a:schemeClr val="tx1"/>
                </a:solidFill>
                <a:latin typeface="+mn-lt"/>
              </a:rPr>
              <a:t>（</a:t>
            </a:r>
            <a:r>
              <a:rPr lang="en-US" altLang="ja-JP" sz="1800" dirty="0" smtClean="0">
                <a:solidFill>
                  <a:schemeClr val="tx1"/>
                </a:solidFill>
                <a:latin typeface="+mn-lt"/>
              </a:rPr>
              <a:t>Perl</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PyUnit</a:t>
            </a:r>
            <a:r>
              <a:rPr lang="en-US" altLang="ja-JP" sz="1800" dirty="0">
                <a:solidFill>
                  <a:schemeClr val="tx1"/>
                </a:solidFill>
                <a:latin typeface="+mn-lt"/>
              </a:rPr>
              <a:t>, nose (</a:t>
            </a:r>
            <a:r>
              <a:rPr lang="en-US" altLang="ja-JP" sz="1800" dirty="0" smtClean="0">
                <a:solidFill>
                  <a:schemeClr val="tx1"/>
                </a:solidFill>
                <a:latin typeface="+mn-lt"/>
              </a:rPr>
              <a:t>Python)</a:t>
            </a:r>
            <a:endParaRPr lang="en-US" altLang="ja-JP" sz="1800" dirty="0">
              <a:solidFill>
                <a:schemeClr val="tx1"/>
              </a:solidFill>
              <a:latin typeface="+mn-lt"/>
            </a:endParaRPr>
          </a:p>
        </p:txBody>
      </p:sp>
      <p:sp>
        <p:nvSpPr>
          <p:cNvPr id="20" name="正方形/長方形 19"/>
          <p:cNvSpPr/>
          <p:nvPr/>
        </p:nvSpPr>
        <p:spPr>
          <a:xfrm>
            <a:off x="5080000" y="3531496"/>
            <a:ext cx="3746500" cy="2585323"/>
          </a:xfrm>
          <a:prstGeom prst="rect">
            <a:avLst/>
          </a:prstGeom>
        </p:spPr>
        <p:txBody>
          <a:bodyPr wrap="square">
            <a:spAutoFit/>
          </a:bodyPr>
          <a:lstStyle/>
          <a:p>
            <a:pPr marL="285750" indent="-285750" algn="l">
              <a:buFont typeface="Arial" panose="020B0604020202020204" pitchFamily="34" charset="0"/>
              <a:buChar char="•"/>
            </a:pPr>
            <a:r>
              <a:rPr lang="en-US" altLang="ja-JP" sz="1800" dirty="0" err="1">
                <a:solidFill>
                  <a:schemeClr val="tx1"/>
                </a:solidFill>
              </a:rPr>
              <a:t>RubyUnit</a:t>
            </a:r>
            <a:r>
              <a:rPr lang="en-US" altLang="ja-JP" sz="1800" dirty="0">
                <a:solidFill>
                  <a:schemeClr val="tx1"/>
                </a:solidFill>
              </a:rPr>
              <a:t>, Test::Unit</a:t>
            </a:r>
            <a:r>
              <a:rPr lang="ja-JP" altLang="en-US" sz="1800" dirty="0">
                <a:solidFill>
                  <a:schemeClr val="tx1"/>
                </a:solidFill>
              </a:rPr>
              <a:t>（</a:t>
            </a:r>
            <a:r>
              <a:rPr lang="en-US" altLang="ja-JP" sz="1800" dirty="0">
                <a:solidFill>
                  <a:schemeClr val="tx1"/>
                </a:solidFill>
              </a:rPr>
              <a:t>Ruby</a:t>
            </a:r>
            <a:r>
              <a:rPr lang="ja-JP" altLang="en-US" sz="1800" dirty="0">
                <a:solidFill>
                  <a:schemeClr val="tx1"/>
                </a:solidFill>
              </a:rPr>
              <a:t>）</a:t>
            </a:r>
          </a:p>
          <a:p>
            <a:pPr marL="285750" indent="-285750" algn="l">
              <a:buFont typeface="Arial" panose="020B0604020202020204" pitchFamily="34" charset="0"/>
              <a:buChar char="•"/>
            </a:pPr>
            <a:r>
              <a:rPr lang="en-US" altLang="ja-JP" sz="1800" dirty="0" err="1" smtClean="0">
                <a:solidFill>
                  <a:schemeClr val="tx1"/>
                </a:solidFill>
                <a:latin typeface="+mn-lt"/>
              </a:rPr>
              <a:t>NUnit</a:t>
            </a:r>
            <a:r>
              <a:rPr lang="ja-JP" altLang="en-US" sz="1800" dirty="0">
                <a:solidFill>
                  <a:schemeClr val="tx1"/>
                </a:solidFill>
                <a:latin typeface="+mn-lt"/>
              </a:rPr>
              <a:t>（</a:t>
            </a:r>
            <a:r>
              <a:rPr lang="en-US" altLang="ja-JP" sz="1800" dirty="0">
                <a:solidFill>
                  <a:schemeClr val="tx1"/>
                </a:solidFill>
                <a:latin typeface="+mn-lt"/>
              </a:rPr>
              <a:t>.NET </a:t>
            </a:r>
            <a:r>
              <a:rPr lang="en-US" altLang="ja-JP" sz="1800" dirty="0" smtClean="0">
                <a:solidFill>
                  <a:schemeClr val="tx1"/>
                </a:solidFill>
                <a:latin typeface="+mn-lt"/>
              </a:rPr>
              <a:t>Framework</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tclUnit</a:t>
            </a:r>
            <a:r>
              <a:rPr lang="ja-JP" altLang="en-US" sz="1800" dirty="0">
                <a:solidFill>
                  <a:schemeClr val="tx1"/>
                </a:solidFill>
                <a:latin typeface="+mn-lt"/>
              </a:rPr>
              <a:t>（</a:t>
            </a:r>
            <a:r>
              <a:rPr lang="en-US" altLang="ja-JP" sz="1800" dirty="0" err="1" smtClean="0">
                <a:solidFill>
                  <a:schemeClr val="tx1"/>
                </a:solidFill>
                <a:latin typeface="+mn-lt"/>
              </a:rPr>
              <a:t>Tcl</a:t>
            </a:r>
            <a:r>
              <a:rPr lang="en-US" altLang="ja-JP" sz="1800" dirty="0" smtClean="0">
                <a:solidFill>
                  <a:schemeClr val="tx1"/>
                </a:solidFill>
                <a:latin typeface="+mn-lt"/>
              </a:rPr>
              <a:t>/</a:t>
            </a:r>
            <a:r>
              <a:rPr lang="en-US" altLang="ja-JP" sz="1800" dirty="0" err="1" smtClean="0">
                <a:solidFill>
                  <a:schemeClr val="tx1"/>
                </a:solidFill>
                <a:latin typeface="+mn-lt"/>
              </a:rPr>
              <a:t>Tk</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HUnit</a:t>
            </a:r>
            <a:r>
              <a:rPr lang="ja-JP" altLang="en-US" sz="1800" dirty="0">
                <a:solidFill>
                  <a:schemeClr val="tx1"/>
                </a:solidFill>
                <a:latin typeface="+mn-lt"/>
              </a:rPr>
              <a:t>（</a:t>
            </a:r>
            <a:r>
              <a:rPr lang="en-US" altLang="ja-JP" sz="1800" dirty="0" smtClean="0">
                <a:solidFill>
                  <a:schemeClr val="tx1"/>
                </a:solidFill>
                <a:latin typeface="+mn-lt"/>
              </a:rPr>
              <a:t>Haskell</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OUnit</a:t>
            </a:r>
            <a:r>
              <a:rPr lang="ja-JP" altLang="en-US" sz="1800" dirty="0">
                <a:solidFill>
                  <a:schemeClr val="tx1"/>
                </a:solidFill>
                <a:latin typeface="+mn-lt"/>
              </a:rPr>
              <a:t>（</a:t>
            </a:r>
            <a:r>
              <a:rPr lang="en-US" altLang="ja-JP" sz="1800" dirty="0">
                <a:solidFill>
                  <a:schemeClr val="tx1"/>
                </a:solidFill>
                <a:latin typeface="+mn-lt"/>
              </a:rPr>
              <a:t>Objective </a:t>
            </a:r>
            <a:r>
              <a:rPr lang="en-US" altLang="ja-JP" sz="1800" dirty="0" err="1" smtClean="0">
                <a:solidFill>
                  <a:schemeClr val="tx1"/>
                </a:solidFill>
                <a:latin typeface="+mn-lt"/>
              </a:rPr>
              <a:t>Caml</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PHPUnit</a:t>
            </a:r>
            <a:r>
              <a:rPr lang="ja-JP" altLang="en-US" sz="1800" dirty="0">
                <a:solidFill>
                  <a:schemeClr val="tx1"/>
                </a:solidFill>
                <a:latin typeface="+mn-lt"/>
              </a:rPr>
              <a:t>（</a:t>
            </a:r>
            <a:r>
              <a:rPr lang="en-US" altLang="ja-JP" sz="1800" dirty="0" smtClean="0">
                <a:solidFill>
                  <a:schemeClr val="tx1"/>
                </a:solidFill>
                <a:latin typeface="+mn-lt"/>
              </a:rPr>
              <a:t>PHP</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JsUnit</a:t>
            </a:r>
            <a:r>
              <a:rPr lang="en-US" altLang="ja-JP" sz="1800" dirty="0">
                <a:solidFill>
                  <a:schemeClr val="tx1"/>
                </a:solidFill>
                <a:latin typeface="+mn-lt"/>
              </a:rPr>
              <a:t>, </a:t>
            </a:r>
            <a:r>
              <a:rPr lang="en-US" altLang="ja-JP" sz="1800" dirty="0" err="1">
                <a:solidFill>
                  <a:schemeClr val="tx1"/>
                </a:solidFill>
                <a:latin typeface="+mn-lt"/>
              </a:rPr>
              <a:t>MochiKit</a:t>
            </a:r>
            <a:r>
              <a:rPr lang="ja-JP" altLang="en-US" sz="1800" dirty="0" smtClean="0">
                <a:solidFill>
                  <a:schemeClr val="tx1"/>
                </a:solidFill>
                <a:latin typeface="+mn-lt"/>
              </a:rPr>
              <a:t>（</a:t>
            </a:r>
            <a:r>
              <a:rPr lang="en-US" altLang="ja-JP" sz="1800" dirty="0" smtClean="0">
                <a:solidFill>
                  <a:schemeClr val="tx1"/>
                </a:solidFill>
                <a:latin typeface="+mn-lt"/>
              </a:rPr>
              <a:t>JavaScript</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HttpUnit</a:t>
            </a:r>
            <a:r>
              <a:rPr lang="ja-JP" altLang="en-US" sz="1800" dirty="0" smtClean="0">
                <a:solidFill>
                  <a:schemeClr val="tx1"/>
                </a:solidFill>
                <a:latin typeface="+mn-lt"/>
              </a:rPr>
              <a:t>（</a:t>
            </a:r>
            <a:r>
              <a:rPr lang="en-US" altLang="ja-JP" sz="1800" dirty="0" smtClean="0">
                <a:solidFill>
                  <a:schemeClr val="tx1"/>
                </a:solidFill>
                <a:latin typeface="+mn-lt"/>
              </a:rPr>
              <a:t>Emulate HTTP</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HtmlUnit</a:t>
            </a:r>
            <a:r>
              <a:rPr lang="ja-JP" altLang="en-US" sz="1800" dirty="0" smtClean="0">
                <a:solidFill>
                  <a:schemeClr val="tx1"/>
                </a:solidFill>
                <a:latin typeface="+mn-lt"/>
              </a:rPr>
              <a:t>（</a:t>
            </a:r>
            <a:r>
              <a:rPr lang="en-US" altLang="ja-JP" sz="1800" dirty="0" smtClean="0">
                <a:solidFill>
                  <a:schemeClr val="tx1"/>
                </a:solidFill>
                <a:latin typeface="+mn-lt"/>
              </a:rPr>
              <a:t>Web Application</a:t>
            </a:r>
            <a:r>
              <a:rPr lang="ja-JP" altLang="en-US" sz="1800" dirty="0" smtClean="0">
                <a:solidFill>
                  <a:schemeClr val="tx1"/>
                </a:solidFill>
                <a:latin typeface="+mn-lt"/>
              </a:rPr>
              <a:t>）</a:t>
            </a:r>
            <a:endParaRPr lang="ja-JP" altLang="en-US" sz="1800" dirty="0">
              <a:solidFill>
                <a:schemeClr val="tx1"/>
              </a:solidFill>
              <a:latin typeface="+mn-lt"/>
            </a:endParaRPr>
          </a:p>
        </p:txBody>
      </p:sp>
      <p:sp>
        <p:nvSpPr>
          <p:cNvPr id="22" name="テキスト ボックス 21"/>
          <p:cNvSpPr txBox="1"/>
          <p:nvPr/>
        </p:nvSpPr>
        <p:spPr>
          <a:xfrm>
            <a:off x="585792" y="6091525"/>
            <a:ext cx="9151416" cy="523220"/>
          </a:xfrm>
          <a:prstGeom prst="rect">
            <a:avLst/>
          </a:prstGeom>
          <a:noFill/>
        </p:spPr>
        <p:txBody>
          <a:bodyPr wrap="none" rtlCol="0">
            <a:spAutoFit/>
          </a:bodyPr>
          <a:lstStyle/>
          <a:p>
            <a:pPr algn="l"/>
            <a:r>
              <a:rPr lang="en-US" altLang="ja-JP" sz="2800" b="1"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Nowadays, it is also used for Integration Test as front tool</a:t>
            </a:r>
            <a:endParaRPr kumimoji="1" lang="ja-JP" altLang="en-US" sz="2800" b="1" dirty="0" err="1" smtClean="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014988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it works?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65</a:t>
            </a:fld>
            <a:endParaRPr lang="en-US" altLang="ja-JP" dirty="0"/>
          </a:p>
        </p:txBody>
      </p:sp>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321966" y="1059448"/>
            <a:ext cx="9201591" cy="5277852"/>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613195" y="2170830"/>
            <a:ext cx="1948410" cy="262977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err="1" smtClean="0">
                <a:latin typeface="Fujitsu Sans" panose="020B0404060202020204" pitchFamily="34" charset="0"/>
                <a:ea typeface="Meiryo UI" panose="020B0604030504040204" pitchFamily="50" charset="-128"/>
              </a:rPr>
              <a:t>jUnit</a:t>
            </a:r>
            <a:endParaRPr kumimoji="1" lang="ja-JP" altLang="en-US" sz="2400" kern="0" dirty="0">
              <a:latin typeface="Fujitsu Sans" panose="020B0404060202020204" pitchFamily="34" charset="0"/>
              <a:ea typeface="Meiryo UI" panose="020B0604030504040204" pitchFamily="50" charset="-128"/>
            </a:endParaRPr>
          </a:p>
        </p:txBody>
      </p:sp>
      <p:sp>
        <p:nvSpPr>
          <p:cNvPr id="87" name="メモ 86"/>
          <p:cNvSpPr/>
          <p:nvPr/>
        </p:nvSpPr>
        <p:spPr bwMode="gray">
          <a:xfrm>
            <a:off x="3057410" y="2170830"/>
            <a:ext cx="2610635" cy="262977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400" dirty="0" err="1" smtClean="0">
                <a:latin typeface="Fujitsu Sans" panose="020B0404060202020204" pitchFamily="34" charset="0"/>
                <a:ea typeface="Meiryo UI" panose="020B0604030504040204" pitchFamily="50" charset="-128"/>
              </a:rPr>
              <a:t>TestCode.class</a:t>
            </a:r>
            <a:endParaRPr kumimoji="1" lang="ja-JP" altLang="en-US" sz="2400" dirty="0" smtClean="0">
              <a:latin typeface="Fujitsu Sans" panose="020B0404060202020204" pitchFamily="34" charset="0"/>
              <a:ea typeface="Meiryo UI" panose="020B0604030504040204" pitchFamily="50" charset="-128"/>
            </a:endParaRPr>
          </a:p>
        </p:txBody>
      </p:sp>
      <p:sp>
        <p:nvSpPr>
          <p:cNvPr id="97" name="テキスト ボックス 96"/>
          <p:cNvSpPr txBox="1"/>
          <p:nvPr/>
        </p:nvSpPr>
        <p:spPr>
          <a:xfrm>
            <a:off x="309877" y="617665"/>
            <a:ext cx="3921779"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Example for Java Projects</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1" name="メモ 50"/>
          <p:cNvSpPr/>
          <p:nvPr/>
        </p:nvSpPr>
        <p:spPr bwMode="gray">
          <a:xfrm>
            <a:off x="6259876" y="2170830"/>
            <a:ext cx="3074996" cy="262977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400" dirty="0" err="1" smtClean="0">
                <a:latin typeface="Fujitsu Sans" panose="020B0404060202020204" pitchFamily="34" charset="0"/>
                <a:ea typeface="Meiryo UI" panose="020B0604030504040204" pitchFamily="50" charset="-128"/>
              </a:rPr>
              <a:t>ProductionCode.class</a:t>
            </a:r>
            <a:endParaRPr kumimoji="1" lang="ja-JP" altLang="en-US" sz="2400" dirty="0" smtClean="0">
              <a:latin typeface="Fujitsu Sans" panose="020B0404060202020204" pitchFamily="34" charset="0"/>
              <a:ea typeface="Meiryo UI" panose="020B0604030504040204" pitchFamily="50" charset="-128"/>
            </a:endParaRPr>
          </a:p>
        </p:txBody>
      </p:sp>
      <p:sp>
        <p:nvSpPr>
          <p:cNvPr id="4" name="正方形/長方形 3"/>
          <p:cNvSpPr/>
          <p:nvPr/>
        </p:nvSpPr>
        <p:spPr bwMode="gray">
          <a:xfrm>
            <a:off x="3200400" y="2718858"/>
            <a:ext cx="2260600" cy="4445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err="1" smtClean="0">
                <a:latin typeface="Fujitsu Sans" panose="020B0404060202020204" pitchFamily="34" charset="0"/>
                <a:ea typeface="Meiryo UI" panose="020B0604030504040204" pitchFamily="50" charset="-128"/>
              </a:rPr>
              <a:t>TestCase</a:t>
            </a:r>
            <a:r>
              <a:rPr kumimoji="1" lang="en-US" altLang="ja-JP" sz="2400" dirty="0" smtClean="0">
                <a:latin typeface="Fujitsu Sans" panose="020B0404060202020204" pitchFamily="34" charset="0"/>
                <a:ea typeface="Meiryo UI" panose="020B0604030504040204" pitchFamily="50" charset="-128"/>
              </a:rPr>
              <a:t> A</a:t>
            </a:r>
            <a:endParaRPr kumimoji="1" lang="ja-JP" altLang="en-US" sz="2400" dirty="0" smtClean="0">
              <a:latin typeface="Fujitsu Sans" panose="020B0404060202020204" pitchFamily="34" charset="0"/>
              <a:ea typeface="Meiryo UI" panose="020B0604030504040204" pitchFamily="50" charset="-128"/>
            </a:endParaRPr>
          </a:p>
        </p:txBody>
      </p:sp>
      <p:sp>
        <p:nvSpPr>
          <p:cNvPr id="54" name="正方形/長方形 53"/>
          <p:cNvSpPr/>
          <p:nvPr/>
        </p:nvSpPr>
        <p:spPr bwMode="gray">
          <a:xfrm>
            <a:off x="3200400" y="3340100"/>
            <a:ext cx="2260600" cy="4445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err="1" smtClean="0">
                <a:latin typeface="Fujitsu Sans" panose="020B0404060202020204" pitchFamily="34" charset="0"/>
                <a:ea typeface="Meiryo UI" panose="020B0604030504040204" pitchFamily="50" charset="-128"/>
              </a:rPr>
              <a:t>TestCase</a:t>
            </a:r>
            <a:r>
              <a:rPr kumimoji="1" lang="en-US" altLang="ja-JP" sz="2400" dirty="0" smtClean="0">
                <a:latin typeface="Fujitsu Sans" panose="020B0404060202020204" pitchFamily="34" charset="0"/>
                <a:ea typeface="Meiryo UI" panose="020B0604030504040204" pitchFamily="50" charset="-128"/>
              </a:rPr>
              <a:t> B</a:t>
            </a:r>
            <a:endParaRPr kumimoji="1" lang="ja-JP" altLang="en-US" sz="2400" dirty="0" smtClean="0">
              <a:latin typeface="Fujitsu Sans" panose="020B0404060202020204" pitchFamily="34" charset="0"/>
              <a:ea typeface="Meiryo UI" panose="020B0604030504040204" pitchFamily="50" charset="-128"/>
            </a:endParaRPr>
          </a:p>
        </p:txBody>
      </p:sp>
      <p:sp>
        <p:nvSpPr>
          <p:cNvPr id="55" name="正方形/長方形 54"/>
          <p:cNvSpPr/>
          <p:nvPr/>
        </p:nvSpPr>
        <p:spPr bwMode="gray">
          <a:xfrm>
            <a:off x="3200400" y="4004133"/>
            <a:ext cx="2260600" cy="4445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err="1" smtClean="0">
                <a:latin typeface="Fujitsu Sans" panose="020B0404060202020204" pitchFamily="34" charset="0"/>
                <a:ea typeface="Meiryo UI" panose="020B0604030504040204" pitchFamily="50" charset="-128"/>
              </a:rPr>
              <a:t>TestCase</a:t>
            </a:r>
            <a:r>
              <a:rPr kumimoji="1" lang="en-US" altLang="ja-JP" sz="2400" dirty="0" smtClean="0">
                <a:latin typeface="Fujitsu Sans" panose="020B0404060202020204" pitchFamily="34" charset="0"/>
                <a:ea typeface="Meiryo UI" panose="020B0604030504040204" pitchFamily="50" charset="-128"/>
              </a:rPr>
              <a:t> C</a:t>
            </a:r>
            <a:endParaRPr kumimoji="1" lang="ja-JP" altLang="en-US" sz="2400" dirty="0" smtClean="0">
              <a:latin typeface="Fujitsu Sans" panose="020B0404060202020204" pitchFamily="34" charset="0"/>
              <a:ea typeface="Meiryo UI" panose="020B0604030504040204" pitchFamily="50" charset="-128"/>
            </a:endParaRPr>
          </a:p>
        </p:txBody>
      </p:sp>
      <p:sp>
        <p:nvSpPr>
          <p:cNvPr id="56" name="正方形/長方形 55"/>
          <p:cNvSpPr/>
          <p:nvPr/>
        </p:nvSpPr>
        <p:spPr bwMode="gray">
          <a:xfrm>
            <a:off x="6428572" y="2718858"/>
            <a:ext cx="2740827" cy="4445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Method X</a:t>
            </a:r>
            <a:endParaRPr kumimoji="1" lang="ja-JP" altLang="en-US" sz="2400" dirty="0" smtClean="0">
              <a:latin typeface="Fujitsu Sans" panose="020B0404060202020204" pitchFamily="34" charset="0"/>
              <a:ea typeface="Meiryo UI" panose="020B0604030504040204" pitchFamily="50" charset="-128"/>
            </a:endParaRPr>
          </a:p>
        </p:txBody>
      </p:sp>
      <p:sp>
        <p:nvSpPr>
          <p:cNvPr id="58" name="正方形/長方形 57"/>
          <p:cNvSpPr/>
          <p:nvPr/>
        </p:nvSpPr>
        <p:spPr bwMode="gray">
          <a:xfrm>
            <a:off x="6428572" y="3340100"/>
            <a:ext cx="2740827" cy="4445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Method Y</a:t>
            </a:r>
            <a:endParaRPr kumimoji="1" lang="ja-JP" altLang="en-US" sz="2400" dirty="0" smtClean="0">
              <a:latin typeface="Fujitsu Sans" panose="020B0404060202020204" pitchFamily="34" charset="0"/>
              <a:ea typeface="Meiryo UI" panose="020B0604030504040204" pitchFamily="50" charset="-128"/>
            </a:endParaRPr>
          </a:p>
        </p:txBody>
      </p:sp>
      <p:sp>
        <p:nvSpPr>
          <p:cNvPr id="59" name="正方形/長方形 58"/>
          <p:cNvSpPr/>
          <p:nvPr/>
        </p:nvSpPr>
        <p:spPr bwMode="gray">
          <a:xfrm>
            <a:off x="6428572" y="3987800"/>
            <a:ext cx="2740827" cy="4445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Method Z</a:t>
            </a:r>
            <a:endParaRPr kumimoji="1" lang="ja-JP" altLang="en-US" sz="2400" dirty="0" smtClean="0">
              <a:latin typeface="Fujitsu Sans" panose="020B0404060202020204" pitchFamily="34" charset="0"/>
              <a:ea typeface="Meiryo UI" panose="020B0604030504040204" pitchFamily="50" charset="-128"/>
            </a:endParaRPr>
          </a:p>
        </p:txBody>
      </p:sp>
      <p:cxnSp>
        <p:nvCxnSpPr>
          <p:cNvPr id="7" name="直線矢印コネクタ 6"/>
          <p:cNvCxnSpPr>
            <a:endCxn id="4" idx="1"/>
          </p:cNvCxnSpPr>
          <p:nvPr/>
        </p:nvCxnSpPr>
        <p:spPr bwMode="auto">
          <a:xfrm>
            <a:off x="2561605" y="2941108"/>
            <a:ext cx="638795"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0" name="直線矢印コネクタ 59"/>
          <p:cNvCxnSpPr/>
          <p:nvPr/>
        </p:nvCxnSpPr>
        <p:spPr bwMode="auto">
          <a:xfrm>
            <a:off x="5461000" y="2941108"/>
            <a:ext cx="967572"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1" name="直線矢印コネクタ 60"/>
          <p:cNvCxnSpPr/>
          <p:nvPr/>
        </p:nvCxnSpPr>
        <p:spPr bwMode="auto">
          <a:xfrm>
            <a:off x="2561605" y="3550273"/>
            <a:ext cx="638795"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4" name="直線矢印コネクタ 63"/>
          <p:cNvCxnSpPr/>
          <p:nvPr/>
        </p:nvCxnSpPr>
        <p:spPr bwMode="auto">
          <a:xfrm>
            <a:off x="5461000" y="3550273"/>
            <a:ext cx="967572"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5" name="直線矢印コネクタ 64"/>
          <p:cNvCxnSpPr/>
          <p:nvPr/>
        </p:nvCxnSpPr>
        <p:spPr bwMode="auto">
          <a:xfrm>
            <a:off x="2561605" y="4191623"/>
            <a:ext cx="638795"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1" name="直線矢印コネクタ 80"/>
          <p:cNvCxnSpPr/>
          <p:nvPr/>
        </p:nvCxnSpPr>
        <p:spPr bwMode="auto">
          <a:xfrm>
            <a:off x="5461000" y="4191623"/>
            <a:ext cx="967572"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2" name="メモ 81"/>
          <p:cNvSpPr/>
          <p:nvPr/>
        </p:nvSpPr>
        <p:spPr bwMode="gray">
          <a:xfrm>
            <a:off x="613196" y="5089982"/>
            <a:ext cx="1948410" cy="1051362"/>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400" dirty="0" smtClean="0">
                <a:latin typeface="Fujitsu Sans" panose="020B0404060202020204" pitchFamily="34" charset="0"/>
                <a:ea typeface="Meiryo UI" panose="020B0604030504040204" pitchFamily="50" charset="-128"/>
              </a:rPr>
              <a:t>TestResult.xml</a:t>
            </a:r>
            <a:br>
              <a:rPr lang="en-US" altLang="ja-JP" sz="2400" dirty="0" smtClean="0">
                <a:latin typeface="Fujitsu Sans" panose="020B0404060202020204" pitchFamily="34" charset="0"/>
                <a:ea typeface="Meiryo UI" panose="020B0604030504040204" pitchFamily="50" charset="-128"/>
              </a:rPr>
            </a:br>
            <a:endParaRPr kumimoji="1" lang="ja-JP" altLang="en-US" sz="2400" dirty="0" smtClean="0">
              <a:latin typeface="Fujitsu Sans" panose="020B0404060202020204" pitchFamily="34" charset="0"/>
              <a:ea typeface="Meiryo UI" panose="020B0604030504040204" pitchFamily="50" charset="-128"/>
            </a:endParaRPr>
          </a:p>
        </p:txBody>
      </p:sp>
      <p:cxnSp>
        <p:nvCxnSpPr>
          <p:cNvPr id="83" name="直線矢印コネクタ 82"/>
          <p:cNvCxnSpPr>
            <a:endCxn id="82" idx="0"/>
          </p:cNvCxnSpPr>
          <p:nvPr/>
        </p:nvCxnSpPr>
        <p:spPr bwMode="auto">
          <a:xfrm>
            <a:off x="1587401" y="4800600"/>
            <a:ext cx="0" cy="28938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4" name="正方形/長方形 83">
            <a:extLst>
              <a:ext uri="{FF2B5EF4-FFF2-40B4-BE49-F238E27FC236}">
                <a16:creationId xmlns:a16="http://schemas.microsoft.com/office/drawing/2014/main" xmlns="" id="{0F9C65CE-ACFE-49F0-8186-09321560DBDE}"/>
              </a:ext>
            </a:extLst>
          </p:cNvPr>
          <p:cNvSpPr/>
          <p:nvPr/>
        </p:nvSpPr>
        <p:spPr bwMode="gray">
          <a:xfrm>
            <a:off x="613194" y="1530462"/>
            <a:ext cx="8721677"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Build Tool</a:t>
            </a:r>
            <a:endParaRPr lang="ja-JP" altLang="en-US" sz="2400" kern="0" dirty="0">
              <a:latin typeface="Fujitsu Sans" panose="020B0404060202020204" pitchFamily="34" charset="0"/>
              <a:ea typeface="Meiryo UI" panose="020B0604030504040204" pitchFamily="50" charset="-128"/>
            </a:endParaRPr>
          </a:p>
        </p:txBody>
      </p:sp>
      <p:cxnSp>
        <p:nvCxnSpPr>
          <p:cNvPr id="85" name="直線矢印コネクタ 84"/>
          <p:cNvCxnSpPr/>
          <p:nvPr/>
        </p:nvCxnSpPr>
        <p:spPr bwMode="auto">
          <a:xfrm>
            <a:off x="1587401" y="1949487"/>
            <a:ext cx="0" cy="28938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40401907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Merits of Auto Test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66</a:t>
            </a:fld>
            <a:endParaRPr lang="en-US" altLang="ja-JP" dirty="0"/>
          </a:p>
        </p:txBody>
      </p:sp>
      <p:grpSp>
        <p:nvGrpSpPr>
          <p:cNvPr id="4" name="グループ化 3"/>
          <p:cNvGrpSpPr/>
          <p:nvPr/>
        </p:nvGrpSpPr>
        <p:grpSpPr>
          <a:xfrm>
            <a:off x="372237" y="1943457"/>
            <a:ext cx="9116320" cy="673427"/>
            <a:chOff x="372237" y="971000"/>
            <a:chExt cx="8798267" cy="673427"/>
          </a:xfrm>
        </p:grpSpPr>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Any </a:t>
              </a:r>
              <a:r>
                <a:rPr lang="en-US" altLang="ja-JP" sz="3200" b="1" kern="0" dirty="0">
                  <a:latin typeface="Fujitsu Sans" panose="020B0404060202020204" pitchFamily="34" charset="0"/>
                  <a:ea typeface="Meiryo UI" panose="020B0604030504040204" pitchFamily="50" charset="-128"/>
                </a:rPr>
                <a:t>number of times</a:t>
              </a:r>
              <a:endParaRPr kumimoji="1" lang="ja-JP" altLang="en-US" sz="3200" b="1" kern="0" dirty="0">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0" name="グループ化 39"/>
          <p:cNvGrpSpPr/>
          <p:nvPr/>
        </p:nvGrpSpPr>
        <p:grpSpPr>
          <a:xfrm>
            <a:off x="372237" y="2835948"/>
            <a:ext cx="9116320" cy="673427"/>
            <a:chOff x="372237" y="971000"/>
            <a:chExt cx="8798267" cy="673427"/>
          </a:xfrm>
        </p:grpSpPr>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Anyone</a:t>
              </a:r>
              <a:endParaRPr kumimoji="1" lang="ja-JP" altLang="en-US" sz="3200" b="1"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3" name="グループ化 42"/>
          <p:cNvGrpSpPr/>
          <p:nvPr/>
        </p:nvGrpSpPr>
        <p:grpSpPr>
          <a:xfrm>
            <a:off x="372237" y="3728439"/>
            <a:ext cx="9116320" cy="673427"/>
            <a:chOff x="372237" y="971000"/>
            <a:chExt cx="8798267" cy="673427"/>
          </a:xfrm>
        </p:grpSpPr>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Anytime</a:t>
              </a:r>
              <a:endParaRPr kumimoji="1" lang="ja-JP" altLang="en-US" sz="3200" b="1" kern="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6" name="グループ化 45"/>
          <p:cNvGrpSpPr/>
          <p:nvPr/>
        </p:nvGrpSpPr>
        <p:grpSpPr>
          <a:xfrm>
            <a:off x="372237" y="4620930"/>
            <a:ext cx="9116320" cy="673427"/>
            <a:chOff x="372237" y="971000"/>
            <a:chExt cx="8798267" cy="673427"/>
          </a:xfrm>
        </p:grpSpPr>
        <p:sp>
          <p:nvSpPr>
            <p:cNvPr id="47" name="正方形/長方形 46">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Anywhere</a:t>
              </a:r>
              <a:endParaRPr kumimoji="1" lang="ja-JP" altLang="en-US" sz="3200" b="1" kern="0" dirty="0">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22" name="テキスト ボックス 21"/>
          <p:cNvSpPr txBox="1"/>
          <p:nvPr/>
        </p:nvSpPr>
        <p:spPr>
          <a:xfrm>
            <a:off x="260513" y="1199027"/>
            <a:ext cx="3424464" cy="584775"/>
          </a:xfrm>
          <a:prstGeom prst="rect">
            <a:avLst/>
          </a:prstGeom>
          <a:noFill/>
        </p:spPr>
        <p:txBody>
          <a:bodyPr wrap="none" rtlCol="0">
            <a:spAutoFit/>
          </a:bodyPr>
          <a:lstStyle/>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It is executable by</a:t>
            </a:r>
            <a:endParaRPr kumimoji="1" lang="ja-JP" altLang="en-US" sz="32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528086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Demerits of Auto Test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67</a:t>
            </a:fld>
            <a:endParaRPr lang="en-US" altLang="ja-JP" dirty="0"/>
          </a:p>
        </p:txBody>
      </p:sp>
      <p:grpSp>
        <p:nvGrpSpPr>
          <p:cNvPr id="4" name="グループ化 3"/>
          <p:cNvGrpSpPr/>
          <p:nvPr/>
        </p:nvGrpSpPr>
        <p:grpSpPr>
          <a:xfrm>
            <a:off x="372237" y="1950207"/>
            <a:ext cx="9116320" cy="892491"/>
            <a:chOff x="372237" y="971000"/>
            <a:chExt cx="8798267" cy="673427"/>
          </a:xfrm>
        </p:grpSpPr>
        <p:sp>
          <p:nvSpPr>
            <p:cNvPr id="37" name="正方形/長方形 36">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Need to create amount of Test Codes </a:t>
              </a:r>
              <a:br>
                <a:rPr lang="en-US" altLang="ja-JP" sz="3200" b="1" kern="0" dirty="0" smtClean="0">
                  <a:latin typeface="Fujitsu Sans" panose="020B0404060202020204" pitchFamily="34" charset="0"/>
                  <a:ea typeface="Meiryo UI" panose="020B0604030504040204" pitchFamily="50" charset="-128"/>
                </a:rPr>
              </a:br>
              <a:r>
                <a:rPr lang="en-US" altLang="ja-JP" sz="3200" b="1" kern="0" dirty="0" smtClean="0">
                  <a:latin typeface="Fujitsu Sans" panose="020B0404060202020204" pitchFamily="34" charset="0"/>
                  <a:ea typeface="Meiryo UI" panose="020B0604030504040204" pitchFamily="50" charset="-128"/>
                </a:rPr>
                <a:t>   depends on Production Codes’ volume</a:t>
              </a:r>
              <a:endParaRPr kumimoji="1" lang="ja-JP" altLang="en-US" sz="3200" b="1" kern="0" dirty="0">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0" name="グループ化 39"/>
          <p:cNvGrpSpPr/>
          <p:nvPr/>
        </p:nvGrpSpPr>
        <p:grpSpPr>
          <a:xfrm>
            <a:off x="372237" y="3179411"/>
            <a:ext cx="9116320" cy="673427"/>
            <a:chOff x="372237" y="971000"/>
            <a:chExt cx="8798267" cy="673427"/>
          </a:xfrm>
        </p:grpSpPr>
        <p:sp>
          <p:nvSpPr>
            <p:cNvPr id="41" name="正方形/長方形 40">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Need to maintenance Test Codes</a:t>
              </a:r>
              <a:endParaRPr kumimoji="1" lang="ja-JP" altLang="en-US" sz="3200" b="1"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3" name="グループ化 42"/>
          <p:cNvGrpSpPr/>
          <p:nvPr/>
        </p:nvGrpSpPr>
        <p:grpSpPr>
          <a:xfrm>
            <a:off x="372237" y="4071902"/>
            <a:ext cx="9116320" cy="1008097"/>
            <a:chOff x="372237" y="971000"/>
            <a:chExt cx="8798267" cy="673427"/>
          </a:xfrm>
        </p:grpSpPr>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Need to create “Good” Test Codes</a:t>
              </a:r>
              <a:br>
                <a:rPr lang="en-US" altLang="ja-JP" sz="3200" b="1" kern="0" dirty="0" smtClean="0">
                  <a:latin typeface="Fujitsu Sans" panose="020B0404060202020204" pitchFamily="34" charset="0"/>
                  <a:ea typeface="Meiryo UI" panose="020B0604030504040204" pitchFamily="50" charset="-128"/>
                </a:rPr>
              </a:br>
              <a:r>
                <a:rPr lang="en-US" altLang="ja-JP" sz="3200" b="1" kern="0" dirty="0" smtClean="0">
                  <a:latin typeface="Fujitsu Sans" panose="020B0404060202020204" pitchFamily="34" charset="0"/>
                  <a:ea typeface="Meiryo UI" panose="020B0604030504040204" pitchFamily="50" charset="-128"/>
                </a:rPr>
                <a:t>(Bad Test Codes can be harmful)</a:t>
              </a:r>
              <a:endParaRPr kumimoji="1" lang="ja-JP" altLang="en-US" sz="3200" b="1" kern="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6" name="グループ化 45"/>
          <p:cNvGrpSpPr/>
          <p:nvPr/>
        </p:nvGrpSpPr>
        <p:grpSpPr>
          <a:xfrm>
            <a:off x="372237" y="5363398"/>
            <a:ext cx="9116320" cy="1080944"/>
            <a:chOff x="372237" y="971000"/>
            <a:chExt cx="8798267" cy="1080944"/>
          </a:xfrm>
        </p:grpSpPr>
        <p:sp>
          <p:nvSpPr>
            <p:cNvPr id="47" name="正方形/長方形 46">
              <a:extLst>
                <a:ext uri="{FF2B5EF4-FFF2-40B4-BE49-F238E27FC236}">
                  <a16:creationId xmlns:a16="http://schemas.microsoft.com/office/drawing/2014/main" xmlns="" id="{0F9C65CE-ACFE-49F0-8186-09321560DBDE}"/>
                </a:ext>
              </a:extLst>
            </p:cNvPr>
            <p:cNvSpPr/>
            <p:nvPr/>
          </p:nvSpPr>
          <p:spPr bwMode="gray">
            <a:xfrm>
              <a:off x="1242473" y="971000"/>
              <a:ext cx="7928031" cy="108094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There are some legacy/bad production codes </a:t>
              </a:r>
              <a:br>
                <a:rPr kumimoji="1" lang="en-US" altLang="ja-JP" sz="3200" b="1" kern="0" dirty="0" smtClean="0">
                  <a:latin typeface="Fujitsu Sans" panose="020B0404060202020204" pitchFamily="34" charset="0"/>
                  <a:ea typeface="Meiryo UI" panose="020B0604030504040204" pitchFamily="50" charset="-128"/>
                </a:rPr>
              </a:br>
              <a:r>
                <a:rPr kumimoji="1" lang="en-US" altLang="ja-JP" sz="3200" b="1" kern="0" dirty="0" smtClean="0">
                  <a:latin typeface="Fujitsu Sans" panose="020B0404060202020204" pitchFamily="34" charset="0"/>
                  <a:ea typeface="Meiryo UI" panose="020B0604030504040204" pitchFamily="50" charset="-128"/>
                </a:rPr>
                <a:t>   which is difficult to create auto test </a:t>
              </a:r>
              <a:endParaRPr kumimoji="1" lang="ja-JP" altLang="en-US" sz="3200" b="1" kern="0" dirty="0">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xmlns="" id="{904A1B75-ED39-455B-B23C-B7A0917C3507}"/>
                </a:ext>
              </a:extLst>
            </p:cNvPr>
            <p:cNvSpPr/>
            <p:nvPr/>
          </p:nvSpPr>
          <p:spPr bwMode="gray">
            <a:xfrm>
              <a:off x="372237" y="971000"/>
              <a:ext cx="725489" cy="108094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22" name="テキスト ボックス 21"/>
          <p:cNvSpPr txBox="1"/>
          <p:nvPr/>
        </p:nvSpPr>
        <p:spPr>
          <a:xfrm>
            <a:off x="260513" y="1199027"/>
            <a:ext cx="4467890" cy="584775"/>
          </a:xfrm>
          <a:prstGeom prst="rect">
            <a:avLst/>
          </a:prstGeom>
          <a:noFill/>
        </p:spPr>
        <p:txBody>
          <a:bodyPr wrap="none" rtlCol="0">
            <a:spAutoFit/>
          </a:bodyPr>
          <a:lstStyle/>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It is not a Silver Bullet…</a:t>
            </a:r>
            <a:endParaRPr kumimoji="1" lang="ja-JP" altLang="en-US" sz="32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960498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Code Coverage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68</a:t>
            </a:fld>
            <a:endParaRPr lang="en-US" altLang="ja-JP" dirty="0"/>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1170" y="1427806"/>
            <a:ext cx="8064500" cy="4856163"/>
          </a:xfrm>
          <a:prstGeom prst="rect">
            <a:avLst/>
          </a:prstGeom>
          <a:noFill/>
          <a:ln w="9525" algn="ctr">
            <a:solidFill>
              <a:srgbClr val="969696"/>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60513" y="703909"/>
            <a:ext cx="8659102" cy="584775"/>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It is efficient to combine with Code Coverage tools</a:t>
            </a: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9" name="角丸四角形吹き出し 18"/>
          <p:cNvSpPr/>
          <p:nvPr/>
        </p:nvSpPr>
        <p:spPr bwMode="gray">
          <a:xfrm>
            <a:off x="5437157" y="5751273"/>
            <a:ext cx="3879282" cy="532696"/>
          </a:xfrm>
          <a:prstGeom prst="wedgeRoundRectCallout">
            <a:avLst>
              <a:gd name="adj1" fmla="val -32727"/>
              <a:gd name="adj2" fmla="val -228805"/>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Lines</a:t>
            </a:r>
            <a:r>
              <a:rPr kumimoji="1" lang="ja-JP" altLang="en-US" sz="2400" dirty="0" smtClean="0">
                <a:latin typeface="Fujitsu Sans" panose="020B0404060202020204" pitchFamily="34" charset="0"/>
                <a:ea typeface="Meiryo UI" panose="020B0604030504040204" pitchFamily="50" charset="-128"/>
              </a:rPr>
              <a:t> </a:t>
            </a:r>
            <a:r>
              <a:rPr kumimoji="1" lang="en-US" altLang="ja-JP" sz="2400" dirty="0" smtClean="0">
                <a:latin typeface="Fujitsu Sans" panose="020B0404060202020204" pitchFamily="34" charset="0"/>
                <a:ea typeface="Meiryo UI" panose="020B0604030504040204" pitchFamily="50" charset="-128"/>
              </a:rPr>
              <a:t>which</a:t>
            </a:r>
            <a:r>
              <a:rPr kumimoji="1" lang="ja-JP" altLang="en-US" sz="2400" dirty="0" smtClean="0">
                <a:latin typeface="Fujitsu Sans" panose="020B0404060202020204" pitchFamily="34" charset="0"/>
                <a:ea typeface="Meiryo UI" panose="020B0604030504040204" pitchFamily="50" charset="-128"/>
              </a:rPr>
              <a:t> </a:t>
            </a:r>
            <a:r>
              <a:rPr kumimoji="1" lang="en-US" altLang="ja-JP" sz="2400" dirty="0" smtClean="0">
                <a:latin typeface="Fujitsu Sans" panose="020B0404060202020204" pitchFamily="34" charset="0"/>
                <a:ea typeface="Meiryo UI" panose="020B0604030504040204" pitchFamily="50" charset="-128"/>
              </a:rPr>
              <a:t>are NOT tested</a:t>
            </a: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49309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Me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dirty="0"/>
              <a:t>PAGE    </a:t>
            </a:r>
            <a:fld id="{08DF107D-060D-43D3-997D-8A34C269D30F}" type="slidenum">
              <a:rPr lang="en-US" altLang="ja-JP" smtClean="0"/>
              <a:pPr/>
              <a:t>6</a:t>
            </a:fld>
            <a:endParaRPr lang="en-US" altLang="ja-JP" dirty="0"/>
          </a:p>
        </p:txBody>
      </p:sp>
      <p:graphicFrame>
        <p:nvGraphicFramePr>
          <p:cNvPr id="6" name="Diagram 1">
            <a:extLst>
              <a:ext uri="{FF2B5EF4-FFF2-40B4-BE49-F238E27FC236}">
                <a16:creationId xmlns:a16="http://schemas.microsoft.com/office/drawing/2014/main" xmlns="" id="{8866DEB6-BB59-40FF-8EE8-13C090CEEF04}"/>
              </a:ext>
            </a:extLst>
          </p:cNvPr>
          <p:cNvGraphicFramePr/>
          <p:nvPr>
            <p:extLst>
              <p:ext uri="{D42A27DB-BD31-4B8C-83A1-F6EECF244321}">
                <p14:modId xmlns:p14="http://schemas.microsoft.com/office/powerpoint/2010/main" val="2519991288"/>
              </p:ext>
            </p:extLst>
          </p:nvPr>
        </p:nvGraphicFramePr>
        <p:xfrm>
          <a:off x="3456851" y="1154571"/>
          <a:ext cx="6007777"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4">
            <a:extLst>
              <a:ext uri="{FF2B5EF4-FFF2-40B4-BE49-F238E27FC236}">
                <a16:creationId xmlns:a16="http://schemas.microsoft.com/office/drawing/2014/main" xmlns="" id="{622B9538-ADCD-40D8-AA9E-B1016F80AA79}"/>
              </a:ext>
            </a:extLst>
          </p:cNvPr>
          <p:cNvGrpSpPr>
            <a:grpSpLocks noChangeAspect="1"/>
          </p:cNvGrpSpPr>
          <p:nvPr/>
        </p:nvGrpSpPr>
        <p:grpSpPr bwMode="auto">
          <a:xfrm>
            <a:off x="3835038" y="1810710"/>
            <a:ext cx="441210" cy="438979"/>
            <a:chOff x="-278" y="129"/>
            <a:chExt cx="791" cy="787"/>
          </a:xfrm>
          <a:solidFill>
            <a:schemeClr val="tx1">
              <a:lumMod val="65000"/>
              <a:lumOff val="35000"/>
            </a:schemeClr>
          </a:solidFill>
        </p:grpSpPr>
        <p:sp>
          <p:nvSpPr>
            <p:cNvPr id="10" name="Freeform 6">
              <a:extLst>
                <a:ext uri="{FF2B5EF4-FFF2-40B4-BE49-F238E27FC236}">
                  <a16:creationId xmlns:a16="http://schemas.microsoft.com/office/drawing/2014/main" xmlns="" id="{FA37E7E4-B586-4A14-8C16-84E48BE3C402}"/>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11" name="Rectangle 7">
              <a:extLst>
                <a:ext uri="{FF2B5EF4-FFF2-40B4-BE49-F238E27FC236}">
                  <a16:creationId xmlns:a16="http://schemas.microsoft.com/office/drawing/2014/main" xmlns="" id="{4D8215BF-E3CA-4B54-88C4-FC4A9367E0E9}"/>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12" name="Rectangle 8">
              <a:extLst>
                <a:ext uri="{FF2B5EF4-FFF2-40B4-BE49-F238E27FC236}">
                  <a16:creationId xmlns:a16="http://schemas.microsoft.com/office/drawing/2014/main" xmlns="" id="{B49017CD-D4C6-4E50-B5B8-273A531F7F74}"/>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13" name="Freeform 9">
              <a:extLst>
                <a:ext uri="{FF2B5EF4-FFF2-40B4-BE49-F238E27FC236}">
                  <a16:creationId xmlns:a16="http://schemas.microsoft.com/office/drawing/2014/main" xmlns="" id="{40BCC68F-1D84-4AC8-B14E-010971E8545D}"/>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14" name="Freeform 10">
              <a:extLst>
                <a:ext uri="{FF2B5EF4-FFF2-40B4-BE49-F238E27FC236}">
                  <a16:creationId xmlns:a16="http://schemas.microsoft.com/office/drawing/2014/main" xmlns="" id="{08BA5319-A726-4CBF-9B01-2DE5F1AFD851}"/>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15" name="Freeform 11">
              <a:extLst>
                <a:ext uri="{FF2B5EF4-FFF2-40B4-BE49-F238E27FC236}">
                  <a16:creationId xmlns:a16="http://schemas.microsoft.com/office/drawing/2014/main" xmlns="" id="{9A75108A-8943-409E-B599-7D5A3C8CC63B}"/>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grpSp>
      <p:grpSp>
        <p:nvGrpSpPr>
          <p:cNvPr id="21" name="Group 22">
            <a:extLst>
              <a:ext uri="{FF2B5EF4-FFF2-40B4-BE49-F238E27FC236}">
                <a16:creationId xmlns:a16="http://schemas.microsoft.com/office/drawing/2014/main" xmlns="" id="{57648FB7-C6F4-481B-BA0F-E8406A9CEEEF}"/>
              </a:ext>
            </a:extLst>
          </p:cNvPr>
          <p:cNvGrpSpPr>
            <a:grpSpLocks noChangeAspect="1"/>
          </p:cNvGrpSpPr>
          <p:nvPr/>
        </p:nvGrpSpPr>
        <p:grpSpPr bwMode="auto">
          <a:xfrm>
            <a:off x="4413225" y="3091136"/>
            <a:ext cx="336217" cy="337864"/>
            <a:chOff x="-388" y="78"/>
            <a:chExt cx="817" cy="821"/>
          </a:xfrm>
          <a:solidFill>
            <a:schemeClr val="tx1">
              <a:lumMod val="65000"/>
              <a:lumOff val="35000"/>
            </a:schemeClr>
          </a:solidFill>
        </p:grpSpPr>
        <p:sp>
          <p:nvSpPr>
            <p:cNvPr id="22" name="Freeform 24">
              <a:extLst>
                <a:ext uri="{FF2B5EF4-FFF2-40B4-BE49-F238E27FC236}">
                  <a16:creationId xmlns:a16="http://schemas.microsoft.com/office/drawing/2014/main" xmlns="" id="{86AE3267-0DD5-4837-BA48-D579B4745BE4}"/>
                </a:ext>
              </a:extLst>
            </p:cNvPr>
            <p:cNvSpPr>
              <a:spLocks/>
            </p:cNvSpPr>
            <p:nvPr/>
          </p:nvSpPr>
          <p:spPr bwMode="auto">
            <a:xfrm>
              <a:off x="-388" y="78"/>
              <a:ext cx="817" cy="821"/>
            </a:xfrm>
            <a:custGeom>
              <a:avLst/>
              <a:gdLst>
                <a:gd name="T0" fmla="*/ 220 w 3269"/>
                <a:gd name="T1" fmla="*/ 0 h 3285"/>
                <a:gd name="T2" fmla="*/ 346 w 3269"/>
                <a:gd name="T3" fmla="*/ 235 h 3285"/>
                <a:gd name="T4" fmla="*/ 385 w 3269"/>
                <a:gd name="T5" fmla="*/ 244 h 3285"/>
                <a:gd name="T6" fmla="*/ 415 w 3269"/>
                <a:gd name="T7" fmla="*/ 268 h 3285"/>
                <a:gd name="T8" fmla="*/ 432 w 3269"/>
                <a:gd name="T9" fmla="*/ 302 h 3285"/>
                <a:gd name="T10" fmla="*/ 432 w 3269"/>
                <a:gd name="T11" fmla="*/ 343 h 3285"/>
                <a:gd name="T12" fmla="*/ 415 w 3269"/>
                <a:gd name="T13" fmla="*/ 378 h 3285"/>
                <a:gd name="T14" fmla="*/ 385 w 3269"/>
                <a:gd name="T15" fmla="*/ 402 h 3285"/>
                <a:gd name="T16" fmla="*/ 346 w 3269"/>
                <a:gd name="T17" fmla="*/ 411 h 3285"/>
                <a:gd name="T18" fmla="*/ 220 w 3269"/>
                <a:gd name="T19" fmla="*/ 804 h 3285"/>
                <a:gd name="T20" fmla="*/ 366 w 3269"/>
                <a:gd name="T21" fmla="*/ 806 h 3285"/>
                <a:gd name="T22" fmla="*/ 401 w 3269"/>
                <a:gd name="T23" fmla="*/ 823 h 3285"/>
                <a:gd name="T24" fmla="*/ 426 w 3269"/>
                <a:gd name="T25" fmla="*/ 853 h 3285"/>
                <a:gd name="T26" fmla="*/ 434 w 3269"/>
                <a:gd name="T27" fmla="*/ 892 h 3285"/>
                <a:gd name="T28" fmla="*/ 426 w 3269"/>
                <a:gd name="T29" fmla="*/ 930 h 3285"/>
                <a:gd name="T30" fmla="*/ 401 w 3269"/>
                <a:gd name="T31" fmla="*/ 961 h 3285"/>
                <a:gd name="T32" fmla="*/ 366 w 3269"/>
                <a:gd name="T33" fmla="*/ 978 h 3285"/>
                <a:gd name="T34" fmla="*/ 220 w 3269"/>
                <a:gd name="T35" fmla="*/ 980 h 3285"/>
                <a:gd name="T36" fmla="*/ 346 w 3269"/>
                <a:gd name="T37" fmla="*/ 1373 h 3285"/>
                <a:gd name="T38" fmla="*/ 385 w 3269"/>
                <a:gd name="T39" fmla="*/ 1382 h 3285"/>
                <a:gd name="T40" fmla="*/ 415 w 3269"/>
                <a:gd name="T41" fmla="*/ 1405 h 3285"/>
                <a:gd name="T42" fmla="*/ 432 w 3269"/>
                <a:gd name="T43" fmla="*/ 1441 h 3285"/>
                <a:gd name="T44" fmla="*/ 432 w 3269"/>
                <a:gd name="T45" fmla="*/ 1481 h 3285"/>
                <a:gd name="T46" fmla="*/ 415 w 3269"/>
                <a:gd name="T47" fmla="*/ 1516 h 3285"/>
                <a:gd name="T48" fmla="*/ 385 w 3269"/>
                <a:gd name="T49" fmla="*/ 1540 h 3285"/>
                <a:gd name="T50" fmla="*/ 346 w 3269"/>
                <a:gd name="T51" fmla="*/ 1549 h 3285"/>
                <a:gd name="T52" fmla="*/ 220 w 3269"/>
                <a:gd name="T53" fmla="*/ 1941 h 3285"/>
                <a:gd name="T54" fmla="*/ 366 w 3269"/>
                <a:gd name="T55" fmla="*/ 1944 h 3285"/>
                <a:gd name="T56" fmla="*/ 401 w 3269"/>
                <a:gd name="T57" fmla="*/ 1961 h 3285"/>
                <a:gd name="T58" fmla="*/ 426 w 3269"/>
                <a:gd name="T59" fmla="*/ 1991 h 3285"/>
                <a:gd name="T60" fmla="*/ 434 w 3269"/>
                <a:gd name="T61" fmla="*/ 2030 h 3285"/>
                <a:gd name="T62" fmla="*/ 426 w 3269"/>
                <a:gd name="T63" fmla="*/ 2069 h 3285"/>
                <a:gd name="T64" fmla="*/ 401 w 3269"/>
                <a:gd name="T65" fmla="*/ 2099 h 3285"/>
                <a:gd name="T66" fmla="*/ 366 w 3269"/>
                <a:gd name="T67" fmla="*/ 2115 h 3285"/>
                <a:gd name="T68" fmla="*/ 220 w 3269"/>
                <a:gd name="T69" fmla="*/ 2118 h 3285"/>
                <a:gd name="T70" fmla="*/ 346 w 3269"/>
                <a:gd name="T71" fmla="*/ 2510 h 3285"/>
                <a:gd name="T72" fmla="*/ 385 w 3269"/>
                <a:gd name="T73" fmla="*/ 2519 h 3285"/>
                <a:gd name="T74" fmla="*/ 415 w 3269"/>
                <a:gd name="T75" fmla="*/ 2544 h 3285"/>
                <a:gd name="T76" fmla="*/ 432 w 3269"/>
                <a:gd name="T77" fmla="*/ 2578 h 3285"/>
                <a:gd name="T78" fmla="*/ 432 w 3269"/>
                <a:gd name="T79" fmla="*/ 2618 h 3285"/>
                <a:gd name="T80" fmla="*/ 415 w 3269"/>
                <a:gd name="T81" fmla="*/ 2654 h 3285"/>
                <a:gd name="T82" fmla="*/ 385 w 3269"/>
                <a:gd name="T83" fmla="*/ 2678 h 3285"/>
                <a:gd name="T84" fmla="*/ 346 w 3269"/>
                <a:gd name="T85" fmla="*/ 2686 h 3285"/>
                <a:gd name="T86" fmla="*/ 220 w 3269"/>
                <a:gd name="T87" fmla="*/ 3064 h 3285"/>
                <a:gd name="T88" fmla="*/ 3269 w 3269"/>
                <a:gd name="T89" fmla="*/ 3285 h 3285"/>
                <a:gd name="T90" fmla="*/ 0 w 3269"/>
                <a:gd name="T91" fmla="*/ 0 h 3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9" h="3285">
                  <a:moveTo>
                    <a:pt x="0" y="0"/>
                  </a:moveTo>
                  <a:lnTo>
                    <a:pt x="220" y="0"/>
                  </a:lnTo>
                  <a:lnTo>
                    <a:pt x="220" y="235"/>
                  </a:lnTo>
                  <a:lnTo>
                    <a:pt x="346" y="235"/>
                  </a:lnTo>
                  <a:lnTo>
                    <a:pt x="366" y="237"/>
                  </a:lnTo>
                  <a:lnTo>
                    <a:pt x="385" y="244"/>
                  </a:lnTo>
                  <a:lnTo>
                    <a:pt x="401" y="254"/>
                  </a:lnTo>
                  <a:lnTo>
                    <a:pt x="415" y="268"/>
                  </a:lnTo>
                  <a:lnTo>
                    <a:pt x="426" y="284"/>
                  </a:lnTo>
                  <a:lnTo>
                    <a:pt x="432" y="302"/>
                  </a:lnTo>
                  <a:lnTo>
                    <a:pt x="434" y="323"/>
                  </a:lnTo>
                  <a:lnTo>
                    <a:pt x="432" y="343"/>
                  </a:lnTo>
                  <a:lnTo>
                    <a:pt x="426" y="361"/>
                  </a:lnTo>
                  <a:lnTo>
                    <a:pt x="415" y="378"/>
                  </a:lnTo>
                  <a:lnTo>
                    <a:pt x="401" y="391"/>
                  </a:lnTo>
                  <a:lnTo>
                    <a:pt x="385" y="402"/>
                  </a:lnTo>
                  <a:lnTo>
                    <a:pt x="366" y="409"/>
                  </a:lnTo>
                  <a:lnTo>
                    <a:pt x="346" y="411"/>
                  </a:lnTo>
                  <a:lnTo>
                    <a:pt x="220" y="411"/>
                  </a:lnTo>
                  <a:lnTo>
                    <a:pt x="220" y="804"/>
                  </a:lnTo>
                  <a:lnTo>
                    <a:pt x="346" y="804"/>
                  </a:lnTo>
                  <a:lnTo>
                    <a:pt x="366" y="806"/>
                  </a:lnTo>
                  <a:lnTo>
                    <a:pt x="385" y="813"/>
                  </a:lnTo>
                  <a:lnTo>
                    <a:pt x="401" y="823"/>
                  </a:lnTo>
                  <a:lnTo>
                    <a:pt x="415" y="836"/>
                  </a:lnTo>
                  <a:lnTo>
                    <a:pt x="426" y="853"/>
                  </a:lnTo>
                  <a:lnTo>
                    <a:pt x="432" y="872"/>
                  </a:lnTo>
                  <a:lnTo>
                    <a:pt x="434" y="892"/>
                  </a:lnTo>
                  <a:lnTo>
                    <a:pt x="432" y="912"/>
                  </a:lnTo>
                  <a:lnTo>
                    <a:pt x="426" y="930"/>
                  </a:lnTo>
                  <a:lnTo>
                    <a:pt x="415" y="946"/>
                  </a:lnTo>
                  <a:lnTo>
                    <a:pt x="401" y="961"/>
                  </a:lnTo>
                  <a:lnTo>
                    <a:pt x="385" y="971"/>
                  </a:lnTo>
                  <a:lnTo>
                    <a:pt x="366" y="978"/>
                  </a:lnTo>
                  <a:lnTo>
                    <a:pt x="346" y="980"/>
                  </a:lnTo>
                  <a:lnTo>
                    <a:pt x="220" y="980"/>
                  </a:lnTo>
                  <a:lnTo>
                    <a:pt x="220" y="1373"/>
                  </a:lnTo>
                  <a:lnTo>
                    <a:pt x="346" y="1373"/>
                  </a:lnTo>
                  <a:lnTo>
                    <a:pt x="366" y="1375"/>
                  </a:lnTo>
                  <a:lnTo>
                    <a:pt x="385" y="1382"/>
                  </a:lnTo>
                  <a:lnTo>
                    <a:pt x="401" y="1392"/>
                  </a:lnTo>
                  <a:lnTo>
                    <a:pt x="415" y="1405"/>
                  </a:lnTo>
                  <a:lnTo>
                    <a:pt x="426" y="1423"/>
                  </a:lnTo>
                  <a:lnTo>
                    <a:pt x="432" y="1441"/>
                  </a:lnTo>
                  <a:lnTo>
                    <a:pt x="434" y="1461"/>
                  </a:lnTo>
                  <a:lnTo>
                    <a:pt x="432" y="1481"/>
                  </a:lnTo>
                  <a:lnTo>
                    <a:pt x="426" y="1499"/>
                  </a:lnTo>
                  <a:lnTo>
                    <a:pt x="415" y="1516"/>
                  </a:lnTo>
                  <a:lnTo>
                    <a:pt x="401" y="1530"/>
                  </a:lnTo>
                  <a:lnTo>
                    <a:pt x="385" y="1540"/>
                  </a:lnTo>
                  <a:lnTo>
                    <a:pt x="366" y="1546"/>
                  </a:lnTo>
                  <a:lnTo>
                    <a:pt x="346" y="1549"/>
                  </a:lnTo>
                  <a:lnTo>
                    <a:pt x="220" y="1549"/>
                  </a:lnTo>
                  <a:lnTo>
                    <a:pt x="220" y="1941"/>
                  </a:lnTo>
                  <a:lnTo>
                    <a:pt x="346" y="1941"/>
                  </a:lnTo>
                  <a:lnTo>
                    <a:pt x="366" y="1944"/>
                  </a:lnTo>
                  <a:lnTo>
                    <a:pt x="385" y="1950"/>
                  </a:lnTo>
                  <a:lnTo>
                    <a:pt x="401" y="1961"/>
                  </a:lnTo>
                  <a:lnTo>
                    <a:pt x="415" y="1975"/>
                  </a:lnTo>
                  <a:lnTo>
                    <a:pt x="426" y="1991"/>
                  </a:lnTo>
                  <a:lnTo>
                    <a:pt x="432" y="2010"/>
                  </a:lnTo>
                  <a:lnTo>
                    <a:pt x="434" y="2030"/>
                  </a:lnTo>
                  <a:lnTo>
                    <a:pt x="432" y="2050"/>
                  </a:lnTo>
                  <a:lnTo>
                    <a:pt x="426" y="2069"/>
                  </a:lnTo>
                  <a:lnTo>
                    <a:pt x="415" y="2085"/>
                  </a:lnTo>
                  <a:lnTo>
                    <a:pt x="401" y="2099"/>
                  </a:lnTo>
                  <a:lnTo>
                    <a:pt x="385" y="2109"/>
                  </a:lnTo>
                  <a:lnTo>
                    <a:pt x="366" y="2115"/>
                  </a:lnTo>
                  <a:lnTo>
                    <a:pt x="346" y="2118"/>
                  </a:lnTo>
                  <a:lnTo>
                    <a:pt x="220" y="2118"/>
                  </a:lnTo>
                  <a:lnTo>
                    <a:pt x="220" y="2510"/>
                  </a:lnTo>
                  <a:lnTo>
                    <a:pt x="346" y="2510"/>
                  </a:lnTo>
                  <a:lnTo>
                    <a:pt x="366" y="2513"/>
                  </a:lnTo>
                  <a:lnTo>
                    <a:pt x="385" y="2519"/>
                  </a:lnTo>
                  <a:lnTo>
                    <a:pt x="401" y="2530"/>
                  </a:lnTo>
                  <a:lnTo>
                    <a:pt x="415" y="2544"/>
                  </a:lnTo>
                  <a:lnTo>
                    <a:pt x="426" y="2560"/>
                  </a:lnTo>
                  <a:lnTo>
                    <a:pt x="432" y="2578"/>
                  </a:lnTo>
                  <a:lnTo>
                    <a:pt x="434" y="2598"/>
                  </a:lnTo>
                  <a:lnTo>
                    <a:pt x="432" y="2618"/>
                  </a:lnTo>
                  <a:lnTo>
                    <a:pt x="426" y="2638"/>
                  </a:lnTo>
                  <a:lnTo>
                    <a:pt x="415" y="2654"/>
                  </a:lnTo>
                  <a:lnTo>
                    <a:pt x="401" y="2667"/>
                  </a:lnTo>
                  <a:lnTo>
                    <a:pt x="385" y="2678"/>
                  </a:lnTo>
                  <a:lnTo>
                    <a:pt x="366" y="2684"/>
                  </a:lnTo>
                  <a:lnTo>
                    <a:pt x="346" y="2686"/>
                  </a:lnTo>
                  <a:lnTo>
                    <a:pt x="220" y="2686"/>
                  </a:lnTo>
                  <a:lnTo>
                    <a:pt x="220" y="3064"/>
                  </a:lnTo>
                  <a:lnTo>
                    <a:pt x="3269" y="3064"/>
                  </a:lnTo>
                  <a:lnTo>
                    <a:pt x="3269" y="3285"/>
                  </a:lnTo>
                  <a:lnTo>
                    <a:pt x="0" y="3285"/>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23" name="Freeform 25">
              <a:extLst>
                <a:ext uri="{FF2B5EF4-FFF2-40B4-BE49-F238E27FC236}">
                  <a16:creationId xmlns:a16="http://schemas.microsoft.com/office/drawing/2014/main" xmlns="" id="{084C4B5C-A990-46E2-ABF8-9B56FF226747}"/>
                </a:ext>
              </a:extLst>
            </p:cNvPr>
            <p:cNvSpPr>
              <a:spLocks/>
            </p:cNvSpPr>
            <p:nvPr/>
          </p:nvSpPr>
          <p:spPr bwMode="auto">
            <a:xfrm>
              <a:off x="-241" y="308"/>
              <a:ext cx="632" cy="303"/>
            </a:xfrm>
            <a:custGeom>
              <a:avLst/>
              <a:gdLst>
                <a:gd name="T0" fmla="*/ 767 w 2529"/>
                <a:gd name="T1" fmla="*/ 0 h 1211"/>
                <a:gd name="T2" fmla="*/ 1884 w 2529"/>
                <a:gd name="T3" fmla="*/ 938 h 1211"/>
                <a:gd name="T4" fmla="*/ 2152 w 2529"/>
                <a:gd name="T5" fmla="*/ 488 h 1211"/>
                <a:gd name="T6" fmla="*/ 1937 w 2529"/>
                <a:gd name="T7" fmla="*/ 360 h 1211"/>
                <a:gd name="T8" fmla="*/ 2529 w 2529"/>
                <a:gd name="T9" fmla="*/ 28 h 1211"/>
                <a:gd name="T10" fmla="*/ 2519 w 2529"/>
                <a:gd name="T11" fmla="*/ 709 h 1211"/>
                <a:gd name="T12" fmla="*/ 2305 w 2529"/>
                <a:gd name="T13" fmla="*/ 580 h 1211"/>
                <a:gd name="T14" fmla="*/ 1930 w 2529"/>
                <a:gd name="T15" fmla="*/ 1211 h 1211"/>
                <a:gd name="T16" fmla="*/ 790 w 2529"/>
                <a:gd name="T17" fmla="*/ 254 h 1211"/>
                <a:gd name="T18" fmla="*/ 137 w 2529"/>
                <a:gd name="T19" fmla="*/ 1048 h 1211"/>
                <a:gd name="T20" fmla="*/ 0 w 2529"/>
                <a:gd name="T21" fmla="*/ 934 h 1211"/>
                <a:gd name="T22" fmla="*/ 767 w 2529"/>
                <a:gd name="T23"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9" h="1211">
                  <a:moveTo>
                    <a:pt x="767" y="0"/>
                  </a:moveTo>
                  <a:lnTo>
                    <a:pt x="1884" y="938"/>
                  </a:lnTo>
                  <a:lnTo>
                    <a:pt x="2152" y="488"/>
                  </a:lnTo>
                  <a:lnTo>
                    <a:pt x="1937" y="360"/>
                  </a:lnTo>
                  <a:lnTo>
                    <a:pt x="2529" y="28"/>
                  </a:lnTo>
                  <a:lnTo>
                    <a:pt x="2519" y="709"/>
                  </a:lnTo>
                  <a:lnTo>
                    <a:pt x="2305" y="580"/>
                  </a:lnTo>
                  <a:lnTo>
                    <a:pt x="1930" y="1211"/>
                  </a:lnTo>
                  <a:lnTo>
                    <a:pt x="790" y="254"/>
                  </a:lnTo>
                  <a:lnTo>
                    <a:pt x="137" y="1048"/>
                  </a:lnTo>
                  <a:lnTo>
                    <a:pt x="0" y="934"/>
                  </a:lnTo>
                  <a:lnTo>
                    <a:pt x="76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24" name="Freeform 26">
              <a:extLst>
                <a:ext uri="{FF2B5EF4-FFF2-40B4-BE49-F238E27FC236}">
                  <a16:creationId xmlns:a16="http://schemas.microsoft.com/office/drawing/2014/main" xmlns="" id="{E57632A6-A1F5-464B-8F5A-DA6BAC336A68}"/>
                </a:ext>
              </a:extLst>
            </p:cNvPr>
            <p:cNvSpPr>
              <a:spLocks/>
            </p:cNvSpPr>
            <p:nvPr/>
          </p:nvSpPr>
          <p:spPr bwMode="auto">
            <a:xfrm>
              <a:off x="116" y="122"/>
              <a:ext cx="239" cy="298"/>
            </a:xfrm>
            <a:custGeom>
              <a:avLst/>
              <a:gdLst>
                <a:gd name="T0" fmla="*/ 956 w 956"/>
                <a:gd name="T1" fmla="*/ 0 h 1193"/>
                <a:gd name="T2" fmla="*/ 861 w 956"/>
                <a:gd name="T3" fmla="*/ 673 h 1193"/>
                <a:gd name="T4" fmla="*/ 665 w 956"/>
                <a:gd name="T5" fmla="*/ 520 h 1193"/>
                <a:gd name="T6" fmla="*/ 141 w 956"/>
                <a:gd name="T7" fmla="*/ 1193 h 1193"/>
                <a:gd name="T8" fmla="*/ 0 w 956"/>
                <a:gd name="T9" fmla="*/ 1082 h 1193"/>
                <a:gd name="T10" fmla="*/ 524 w 956"/>
                <a:gd name="T11" fmla="*/ 409 h 1193"/>
                <a:gd name="T12" fmla="*/ 328 w 956"/>
                <a:gd name="T13" fmla="*/ 254 h 1193"/>
                <a:gd name="T14" fmla="*/ 956 w 956"/>
                <a:gd name="T15" fmla="*/ 0 h 1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6" h="1193">
                  <a:moveTo>
                    <a:pt x="956" y="0"/>
                  </a:moveTo>
                  <a:lnTo>
                    <a:pt x="861" y="673"/>
                  </a:lnTo>
                  <a:lnTo>
                    <a:pt x="665" y="520"/>
                  </a:lnTo>
                  <a:lnTo>
                    <a:pt x="141" y="1193"/>
                  </a:lnTo>
                  <a:lnTo>
                    <a:pt x="0" y="1082"/>
                  </a:lnTo>
                  <a:lnTo>
                    <a:pt x="524" y="409"/>
                  </a:lnTo>
                  <a:lnTo>
                    <a:pt x="328" y="254"/>
                  </a:lnTo>
                  <a:lnTo>
                    <a:pt x="95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25" name="Freeform 27">
              <a:extLst>
                <a:ext uri="{FF2B5EF4-FFF2-40B4-BE49-F238E27FC236}">
                  <a16:creationId xmlns:a16="http://schemas.microsoft.com/office/drawing/2014/main" xmlns="" id="{178E9B25-6F3A-44A3-9EB4-50DEA36C9CC1}"/>
                </a:ext>
              </a:extLst>
            </p:cNvPr>
            <p:cNvSpPr>
              <a:spLocks/>
            </p:cNvSpPr>
            <p:nvPr/>
          </p:nvSpPr>
          <p:spPr bwMode="auto">
            <a:xfrm>
              <a:off x="-205" y="504"/>
              <a:ext cx="291" cy="227"/>
            </a:xfrm>
            <a:custGeom>
              <a:avLst/>
              <a:gdLst>
                <a:gd name="T0" fmla="*/ 1019 w 1162"/>
                <a:gd name="T1" fmla="*/ 0 h 907"/>
                <a:gd name="T2" fmla="*/ 1162 w 1162"/>
                <a:gd name="T3" fmla="*/ 109 h 907"/>
                <a:gd name="T4" fmla="*/ 808 w 1162"/>
                <a:gd name="T5" fmla="*/ 574 h 907"/>
                <a:gd name="T6" fmla="*/ 578 w 1162"/>
                <a:gd name="T7" fmla="*/ 342 h 907"/>
                <a:gd name="T8" fmla="*/ 142 w 1162"/>
                <a:gd name="T9" fmla="*/ 907 h 907"/>
                <a:gd name="T10" fmla="*/ 0 w 1162"/>
                <a:gd name="T11" fmla="*/ 798 h 907"/>
                <a:gd name="T12" fmla="*/ 561 w 1162"/>
                <a:gd name="T13" fmla="*/ 71 h 907"/>
                <a:gd name="T14" fmla="*/ 790 w 1162"/>
                <a:gd name="T15" fmla="*/ 302 h 907"/>
                <a:gd name="T16" fmla="*/ 1019 w 1162"/>
                <a:gd name="T17" fmla="*/ 0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2" h="907">
                  <a:moveTo>
                    <a:pt x="1019" y="0"/>
                  </a:moveTo>
                  <a:lnTo>
                    <a:pt x="1162" y="109"/>
                  </a:lnTo>
                  <a:lnTo>
                    <a:pt x="808" y="574"/>
                  </a:lnTo>
                  <a:lnTo>
                    <a:pt x="578" y="342"/>
                  </a:lnTo>
                  <a:lnTo>
                    <a:pt x="142" y="907"/>
                  </a:lnTo>
                  <a:lnTo>
                    <a:pt x="0" y="798"/>
                  </a:lnTo>
                  <a:lnTo>
                    <a:pt x="561" y="71"/>
                  </a:lnTo>
                  <a:lnTo>
                    <a:pt x="790" y="302"/>
                  </a:lnTo>
                  <a:lnTo>
                    <a:pt x="101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grpSp>
      <p:sp>
        <p:nvSpPr>
          <p:cNvPr id="26" name="Freeform 32">
            <a:extLst>
              <a:ext uri="{FF2B5EF4-FFF2-40B4-BE49-F238E27FC236}">
                <a16:creationId xmlns:a16="http://schemas.microsoft.com/office/drawing/2014/main" xmlns="" id="{1B5EE214-7375-419E-BE8E-77F6CD0774AD}"/>
              </a:ext>
            </a:extLst>
          </p:cNvPr>
          <p:cNvSpPr>
            <a:spLocks noEditPoints="1"/>
          </p:cNvSpPr>
          <p:nvPr/>
        </p:nvSpPr>
        <p:spPr bwMode="auto">
          <a:xfrm>
            <a:off x="4420023" y="4268284"/>
            <a:ext cx="338330" cy="416750"/>
          </a:xfrm>
          <a:custGeom>
            <a:avLst/>
            <a:gdLst>
              <a:gd name="T0" fmla="*/ 2092 w 3024"/>
              <a:gd name="T1" fmla="*/ 2305 h 4320"/>
              <a:gd name="T2" fmla="*/ 2173 w 3024"/>
              <a:gd name="T3" fmla="*/ 2544 h 4320"/>
              <a:gd name="T4" fmla="*/ 2407 w 3024"/>
              <a:gd name="T5" fmla="*/ 2695 h 4320"/>
              <a:gd name="T6" fmla="*/ 2308 w 3024"/>
              <a:gd name="T7" fmla="*/ 2871 h 4320"/>
              <a:gd name="T8" fmla="*/ 2097 w 3024"/>
              <a:gd name="T9" fmla="*/ 2922 h 4320"/>
              <a:gd name="T10" fmla="*/ 2371 w 3024"/>
              <a:gd name="T11" fmla="*/ 2947 h 4320"/>
              <a:gd name="T12" fmla="*/ 2524 w 3024"/>
              <a:gd name="T13" fmla="*/ 2740 h 4320"/>
              <a:gd name="T14" fmla="*/ 2335 w 3024"/>
              <a:gd name="T15" fmla="*/ 2508 h 4320"/>
              <a:gd name="T16" fmla="*/ 2186 w 3024"/>
              <a:gd name="T17" fmla="*/ 2346 h 4320"/>
              <a:gd name="T18" fmla="*/ 2313 w 3024"/>
              <a:gd name="T19" fmla="*/ 2254 h 4320"/>
              <a:gd name="T20" fmla="*/ 2474 w 3024"/>
              <a:gd name="T21" fmla="*/ 2201 h 4320"/>
              <a:gd name="T22" fmla="*/ 513 w 3024"/>
              <a:gd name="T23" fmla="*/ 1452 h 4320"/>
              <a:gd name="T24" fmla="*/ 312 w 3024"/>
              <a:gd name="T25" fmla="*/ 1791 h 4320"/>
              <a:gd name="T26" fmla="*/ 433 w 3024"/>
              <a:gd name="T27" fmla="*/ 2055 h 4320"/>
              <a:gd name="T28" fmla="*/ 948 w 3024"/>
              <a:gd name="T29" fmla="*/ 990 h 4320"/>
              <a:gd name="T30" fmla="*/ 1135 w 3024"/>
              <a:gd name="T31" fmla="*/ 1032 h 4320"/>
              <a:gd name="T32" fmla="*/ 1547 w 3024"/>
              <a:gd name="T33" fmla="*/ 1344 h 4320"/>
              <a:gd name="T34" fmla="*/ 1719 w 3024"/>
              <a:gd name="T35" fmla="*/ 1626 h 4320"/>
              <a:gd name="T36" fmla="*/ 1879 w 3024"/>
              <a:gd name="T37" fmla="*/ 1676 h 4320"/>
              <a:gd name="T38" fmla="*/ 2074 w 3024"/>
              <a:gd name="T39" fmla="*/ 1606 h 4320"/>
              <a:gd name="T40" fmla="*/ 1966 w 3024"/>
              <a:gd name="T41" fmla="*/ 1437 h 4320"/>
              <a:gd name="T42" fmla="*/ 2016 w 3024"/>
              <a:gd name="T43" fmla="*/ 1413 h 4320"/>
              <a:gd name="T44" fmla="*/ 2180 w 3024"/>
              <a:gd name="T45" fmla="*/ 1448 h 4320"/>
              <a:gd name="T46" fmla="*/ 2284 w 3024"/>
              <a:gd name="T47" fmla="*/ 1365 h 4320"/>
              <a:gd name="T48" fmla="*/ 2390 w 3024"/>
              <a:gd name="T49" fmla="*/ 1448 h 4320"/>
              <a:gd name="T50" fmla="*/ 2554 w 3024"/>
              <a:gd name="T51" fmla="*/ 1413 h 4320"/>
              <a:gd name="T52" fmla="*/ 2605 w 3024"/>
              <a:gd name="T53" fmla="*/ 1437 h 4320"/>
              <a:gd name="T54" fmla="*/ 2485 w 3024"/>
              <a:gd name="T55" fmla="*/ 1659 h 4320"/>
              <a:gd name="T56" fmla="*/ 2732 w 3024"/>
              <a:gd name="T57" fmla="*/ 1989 h 4320"/>
              <a:gd name="T58" fmla="*/ 2998 w 3024"/>
              <a:gd name="T59" fmla="*/ 2529 h 4320"/>
              <a:gd name="T60" fmla="*/ 2936 w 3024"/>
              <a:gd name="T61" fmla="*/ 3097 h 4320"/>
              <a:gd name="T62" fmla="*/ 2513 w 3024"/>
              <a:gd name="T63" fmla="*/ 3468 h 4320"/>
              <a:gd name="T64" fmla="*/ 1951 w 3024"/>
              <a:gd name="T65" fmla="*/ 3409 h 4320"/>
              <a:gd name="T66" fmla="*/ 1604 w 3024"/>
              <a:gd name="T67" fmla="*/ 2959 h 4320"/>
              <a:gd name="T68" fmla="*/ 1651 w 3024"/>
              <a:gd name="T69" fmla="*/ 2360 h 4320"/>
              <a:gd name="T70" fmla="*/ 1790 w 3024"/>
              <a:gd name="T71" fmla="*/ 2008 h 4320"/>
              <a:gd name="T72" fmla="*/ 1445 w 3024"/>
              <a:gd name="T73" fmla="*/ 1793 h 4320"/>
              <a:gd name="T74" fmla="*/ 1272 w 3024"/>
              <a:gd name="T75" fmla="*/ 2489 h 4320"/>
              <a:gd name="T76" fmla="*/ 1477 w 3024"/>
              <a:gd name="T77" fmla="*/ 4249 h 4320"/>
              <a:gd name="T78" fmla="*/ 1231 w 3024"/>
              <a:gd name="T79" fmla="*/ 4293 h 4320"/>
              <a:gd name="T80" fmla="*/ 708 w 3024"/>
              <a:gd name="T81" fmla="*/ 4176 h 4320"/>
              <a:gd name="T82" fmla="*/ 500 w 3024"/>
              <a:gd name="T83" fmla="*/ 4319 h 4320"/>
              <a:gd name="T84" fmla="*/ 326 w 3024"/>
              <a:gd name="T85" fmla="*/ 4131 h 4320"/>
              <a:gd name="T86" fmla="*/ 444 w 3024"/>
              <a:gd name="T87" fmla="*/ 2493 h 4320"/>
              <a:gd name="T88" fmla="*/ 191 w 3024"/>
              <a:gd name="T89" fmla="*/ 2259 h 4320"/>
              <a:gd name="T90" fmla="*/ 8 w 3024"/>
              <a:gd name="T91" fmla="*/ 1855 h 4320"/>
              <a:gd name="T92" fmla="*/ 161 w 3024"/>
              <a:gd name="T93" fmla="*/ 1381 h 4320"/>
              <a:gd name="T94" fmla="*/ 525 w 3024"/>
              <a:gd name="T95" fmla="*/ 1053 h 4320"/>
              <a:gd name="T96" fmla="*/ 796 w 3024"/>
              <a:gd name="T97" fmla="*/ 984 h 4320"/>
              <a:gd name="T98" fmla="*/ 796 w 3024"/>
              <a:gd name="T99" fmla="*/ 1168 h 4320"/>
              <a:gd name="T100" fmla="*/ 745 w 3024"/>
              <a:gd name="T101" fmla="*/ 1613 h 4320"/>
              <a:gd name="T102" fmla="*/ 704 w 3024"/>
              <a:gd name="T103" fmla="*/ 1970 h 4320"/>
              <a:gd name="T104" fmla="*/ 988 w 3024"/>
              <a:gd name="T105" fmla="*/ 1970 h 4320"/>
              <a:gd name="T106" fmla="*/ 956 w 3024"/>
              <a:gd name="T107" fmla="*/ 1613 h 4320"/>
              <a:gd name="T108" fmla="*/ 915 w 3024"/>
              <a:gd name="T109" fmla="*/ 1168 h 4320"/>
              <a:gd name="T110" fmla="*/ 902 w 3024"/>
              <a:gd name="T111" fmla="*/ 984 h 4320"/>
              <a:gd name="T112" fmla="*/ 1207 w 3024"/>
              <a:gd name="T113" fmla="*/ 178 h 4320"/>
              <a:gd name="T114" fmla="*/ 1263 w 3024"/>
              <a:gd name="T115" fmla="*/ 636 h 4320"/>
              <a:gd name="T116" fmla="*/ 922 w 3024"/>
              <a:gd name="T117" fmla="*/ 911 h 4320"/>
              <a:gd name="T118" fmla="*/ 518 w 3024"/>
              <a:gd name="T119" fmla="*/ 738 h 4320"/>
              <a:gd name="T120" fmla="*/ 462 w 3024"/>
              <a:gd name="T121" fmla="*/ 280 h 4320"/>
              <a:gd name="T122" fmla="*/ 804 w 3024"/>
              <a:gd name="T123"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4" h="4320">
                <a:moveTo>
                  <a:pt x="2263" y="2046"/>
                </a:moveTo>
                <a:lnTo>
                  <a:pt x="2263" y="2174"/>
                </a:lnTo>
                <a:lnTo>
                  <a:pt x="2223" y="2184"/>
                </a:lnTo>
                <a:lnTo>
                  <a:pt x="2187" y="2199"/>
                </a:lnTo>
                <a:lnTo>
                  <a:pt x="2156" y="2219"/>
                </a:lnTo>
                <a:lnTo>
                  <a:pt x="2130" y="2244"/>
                </a:lnTo>
                <a:lnTo>
                  <a:pt x="2108" y="2273"/>
                </a:lnTo>
                <a:lnTo>
                  <a:pt x="2092" y="2305"/>
                </a:lnTo>
                <a:lnTo>
                  <a:pt x="2083" y="2341"/>
                </a:lnTo>
                <a:lnTo>
                  <a:pt x="2080" y="2379"/>
                </a:lnTo>
                <a:lnTo>
                  <a:pt x="2083" y="2414"/>
                </a:lnTo>
                <a:lnTo>
                  <a:pt x="2091" y="2445"/>
                </a:lnTo>
                <a:lnTo>
                  <a:pt x="2104" y="2473"/>
                </a:lnTo>
                <a:lnTo>
                  <a:pt x="2122" y="2499"/>
                </a:lnTo>
                <a:lnTo>
                  <a:pt x="2146" y="2521"/>
                </a:lnTo>
                <a:lnTo>
                  <a:pt x="2173" y="2544"/>
                </a:lnTo>
                <a:lnTo>
                  <a:pt x="2205" y="2563"/>
                </a:lnTo>
                <a:lnTo>
                  <a:pt x="2241" y="2580"/>
                </a:lnTo>
                <a:lnTo>
                  <a:pt x="2280" y="2599"/>
                </a:lnTo>
                <a:lnTo>
                  <a:pt x="2317" y="2614"/>
                </a:lnTo>
                <a:lnTo>
                  <a:pt x="2347" y="2633"/>
                </a:lnTo>
                <a:lnTo>
                  <a:pt x="2372" y="2651"/>
                </a:lnTo>
                <a:lnTo>
                  <a:pt x="2393" y="2672"/>
                </a:lnTo>
                <a:lnTo>
                  <a:pt x="2407" y="2695"/>
                </a:lnTo>
                <a:lnTo>
                  <a:pt x="2415" y="2720"/>
                </a:lnTo>
                <a:lnTo>
                  <a:pt x="2418" y="2749"/>
                </a:lnTo>
                <a:lnTo>
                  <a:pt x="2415" y="2779"/>
                </a:lnTo>
                <a:lnTo>
                  <a:pt x="2405" y="2805"/>
                </a:lnTo>
                <a:lnTo>
                  <a:pt x="2388" y="2829"/>
                </a:lnTo>
                <a:lnTo>
                  <a:pt x="2367" y="2847"/>
                </a:lnTo>
                <a:lnTo>
                  <a:pt x="2339" y="2862"/>
                </a:lnTo>
                <a:lnTo>
                  <a:pt x="2308" y="2871"/>
                </a:lnTo>
                <a:lnTo>
                  <a:pt x="2273" y="2873"/>
                </a:lnTo>
                <a:lnTo>
                  <a:pt x="2233" y="2871"/>
                </a:lnTo>
                <a:lnTo>
                  <a:pt x="2194" y="2863"/>
                </a:lnTo>
                <a:lnTo>
                  <a:pt x="2159" y="2851"/>
                </a:lnTo>
                <a:lnTo>
                  <a:pt x="2126" y="2837"/>
                </a:lnTo>
                <a:lnTo>
                  <a:pt x="2098" y="2818"/>
                </a:lnTo>
                <a:lnTo>
                  <a:pt x="2068" y="2904"/>
                </a:lnTo>
                <a:lnTo>
                  <a:pt x="2097" y="2922"/>
                </a:lnTo>
                <a:lnTo>
                  <a:pt x="2133" y="2938"/>
                </a:lnTo>
                <a:lnTo>
                  <a:pt x="2170" y="2949"/>
                </a:lnTo>
                <a:lnTo>
                  <a:pt x="2212" y="2957"/>
                </a:lnTo>
                <a:lnTo>
                  <a:pt x="2256" y="2960"/>
                </a:lnTo>
                <a:lnTo>
                  <a:pt x="2256" y="3088"/>
                </a:lnTo>
                <a:lnTo>
                  <a:pt x="2331" y="3088"/>
                </a:lnTo>
                <a:lnTo>
                  <a:pt x="2331" y="2956"/>
                </a:lnTo>
                <a:lnTo>
                  <a:pt x="2371" y="2947"/>
                </a:lnTo>
                <a:lnTo>
                  <a:pt x="2406" y="2932"/>
                </a:lnTo>
                <a:lnTo>
                  <a:pt x="2438" y="2913"/>
                </a:lnTo>
                <a:lnTo>
                  <a:pt x="2464" y="2890"/>
                </a:lnTo>
                <a:lnTo>
                  <a:pt x="2485" y="2864"/>
                </a:lnTo>
                <a:lnTo>
                  <a:pt x="2502" y="2835"/>
                </a:lnTo>
                <a:lnTo>
                  <a:pt x="2515" y="2805"/>
                </a:lnTo>
                <a:lnTo>
                  <a:pt x="2521" y="2774"/>
                </a:lnTo>
                <a:lnTo>
                  <a:pt x="2524" y="2740"/>
                </a:lnTo>
                <a:lnTo>
                  <a:pt x="2521" y="2701"/>
                </a:lnTo>
                <a:lnTo>
                  <a:pt x="2512" y="2664"/>
                </a:lnTo>
                <a:lnTo>
                  <a:pt x="2498" y="2631"/>
                </a:lnTo>
                <a:lnTo>
                  <a:pt x="2477" y="2602"/>
                </a:lnTo>
                <a:lnTo>
                  <a:pt x="2451" y="2575"/>
                </a:lnTo>
                <a:lnTo>
                  <a:pt x="2418" y="2551"/>
                </a:lnTo>
                <a:lnTo>
                  <a:pt x="2380" y="2529"/>
                </a:lnTo>
                <a:lnTo>
                  <a:pt x="2335" y="2508"/>
                </a:lnTo>
                <a:lnTo>
                  <a:pt x="2294" y="2489"/>
                </a:lnTo>
                <a:lnTo>
                  <a:pt x="2259" y="2470"/>
                </a:lnTo>
                <a:lnTo>
                  <a:pt x="2232" y="2453"/>
                </a:lnTo>
                <a:lnTo>
                  <a:pt x="2210" y="2434"/>
                </a:lnTo>
                <a:lnTo>
                  <a:pt x="2195" y="2413"/>
                </a:lnTo>
                <a:lnTo>
                  <a:pt x="2187" y="2390"/>
                </a:lnTo>
                <a:lnTo>
                  <a:pt x="2185" y="2363"/>
                </a:lnTo>
                <a:lnTo>
                  <a:pt x="2186" y="2346"/>
                </a:lnTo>
                <a:lnTo>
                  <a:pt x="2190" y="2329"/>
                </a:lnTo>
                <a:lnTo>
                  <a:pt x="2197" y="2312"/>
                </a:lnTo>
                <a:lnTo>
                  <a:pt x="2207" y="2296"/>
                </a:lnTo>
                <a:lnTo>
                  <a:pt x="2222" y="2283"/>
                </a:lnTo>
                <a:lnTo>
                  <a:pt x="2239" y="2271"/>
                </a:lnTo>
                <a:lnTo>
                  <a:pt x="2259" y="2262"/>
                </a:lnTo>
                <a:lnTo>
                  <a:pt x="2284" y="2256"/>
                </a:lnTo>
                <a:lnTo>
                  <a:pt x="2313" y="2254"/>
                </a:lnTo>
                <a:lnTo>
                  <a:pt x="2350" y="2257"/>
                </a:lnTo>
                <a:lnTo>
                  <a:pt x="2383" y="2262"/>
                </a:lnTo>
                <a:lnTo>
                  <a:pt x="2410" y="2270"/>
                </a:lnTo>
                <a:lnTo>
                  <a:pt x="2434" y="2279"/>
                </a:lnTo>
                <a:lnTo>
                  <a:pt x="2452" y="2288"/>
                </a:lnTo>
                <a:lnTo>
                  <a:pt x="2466" y="2297"/>
                </a:lnTo>
                <a:lnTo>
                  <a:pt x="2498" y="2214"/>
                </a:lnTo>
                <a:lnTo>
                  <a:pt x="2474" y="2201"/>
                </a:lnTo>
                <a:lnTo>
                  <a:pt x="2448" y="2189"/>
                </a:lnTo>
                <a:lnTo>
                  <a:pt x="2417" y="2180"/>
                </a:lnTo>
                <a:lnTo>
                  <a:pt x="2380" y="2173"/>
                </a:lnTo>
                <a:lnTo>
                  <a:pt x="2339" y="2169"/>
                </a:lnTo>
                <a:lnTo>
                  <a:pt x="2339" y="2046"/>
                </a:lnTo>
                <a:lnTo>
                  <a:pt x="2263" y="2046"/>
                </a:lnTo>
                <a:close/>
                <a:moveTo>
                  <a:pt x="546" y="1422"/>
                </a:moveTo>
                <a:lnTo>
                  <a:pt x="513" y="1452"/>
                </a:lnTo>
                <a:lnTo>
                  <a:pt x="480" y="1487"/>
                </a:lnTo>
                <a:lnTo>
                  <a:pt x="446" y="1528"/>
                </a:lnTo>
                <a:lnTo>
                  <a:pt x="412" y="1575"/>
                </a:lnTo>
                <a:lnTo>
                  <a:pt x="378" y="1627"/>
                </a:lnTo>
                <a:lnTo>
                  <a:pt x="346" y="1686"/>
                </a:lnTo>
                <a:lnTo>
                  <a:pt x="313" y="1753"/>
                </a:lnTo>
                <a:lnTo>
                  <a:pt x="310" y="1770"/>
                </a:lnTo>
                <a:lnTo>
                  <a:pt x="312" y="1791"/>
                </a:lnTo>
                <a:lnTo>
                  <a:pt x="317" y="1817"/>
                </a:lnTo>
                <a:lnTo>
                  <a:pt x="325" y="1847"/>
                </a:lnTo>
                <a:lnTo>
                  <a:pt x="336" y="1879"/>
                </a:lnTo>
                <a:lnTo>
                  <a:pt x="352" y="1913"/>
                </a:lnTo>
                <a:lnTo>
                  <a:pt x="369" y="1948"/>
                </a:lnTo>
                <a:lnTo>
                  <a:pt x="389" y="1985"/>
                </a:lnTo>
                <a:lnTo>
                  <a:pt x="410" y="2020"/>
                </a:lnTo>
                <a:lnTo>
                  <a:pt x="433" y="2055"/>
                </a:lnTo>
                <a:lnTo>
                  <a:pt x="458" y="2089"/>
                </a:lnTo>
                <a:lnTo>
                  <a:pt x="483" y="2122"/>
                </a:lnTo>
                <a:lnTo>
                  <a:pt x="509" y="2151"/>
                </a:lnTo>
                <a:lnTo>
                  <a:pt x="546" y="1422"/>
                </a:lnTo>
                <a:close/>
                <a:moveTo>
                  <a:pt x="902" y="984"/>
                </a:moveTo>
                <a:lnTo>
                  <a:pt x="912" y="986"/>
                </a:lnTo>
                <a:lnTo>
                  <a:pt x="928" y="987"/>
                </a:lnTo>
                <a:lnTo>
                  <a:pt x="948" y="990"/>
                </a:lnTo>
                <a:lnTo>
                  <a:pt x="970" y="994"/>
                </a:lnTo>
                <a:lnTo>
                  <a:pt x="994" y="998"/>
                </a:lnTo>
                <a:lnTo>
                  <a:pt x="1016" y="1001"/>
                </a:lnTo>
                <a:lnTo>
                  <a:pt x="1037" y="1005"/>
                </a:lnTo>
                <a:lnTo>
                  <a:pt x="1055" y="1008"/>
                </a:lnTo>
                <a:lnTo>
                  <a:pt x="1068" y="1011"/>
                </a:lnTo>
                <a:lnTo>
                  <a:pt x="1075" y="1012"/>
                </a:lnTo>
                <a:lnTo>
                  <a:pt x="1135" y="1032"/>
                </a:lnTo>
                <a:lnTo>
                  <a:pt x="1194" y="1055"/>
                </a:lnTo>
                <a:lnTo>
                  <a:pt x="1250" y="1084"/>
                </a:lnTo>
                <a:lnTo>
                  <a:pt x="1305" y="1117"/>
                </a:lnTo>
                <a:lnTo>
                  <a:pt x="1360" y="1155"/>
                </a:lnTo>
                <a:lnTo>
                  <a:pt x="1411" y="1198"/>
                </a:lnTo>
                <a:lnTo>
                  <a:pt x="1460" y="1244"/>
                </a:lnTo>
                <a:lnTo>
                  <a:pt x="1504" y="1292"/>
                </a:lnTo>
                <a:lnTo>
                  <a:pt x="1547" y="1344"/>
                </a:lnTo>
                <a:lnTo>
                  <a:pt x="1587" y="1398"/>
                </a:lnTo>
                <a:lnTo>
                  <a:pt x="1622" y="1454"/>
                </a:lnTo>
                <a:lnTo>
                  <a:pt x="1656" y="1513"/>
                </a:lnTo>
                <a:lnTo>
                  <a:pt x="1668" y="1537"/>
                </a:lnTo>
                <a:lnTo>
                  <a:pt x="1681" y="1560"/>
                </a:lnTo>
                <a:lnTo>
                  <a:pt x="1693" y="1584"/>
                </a:lnTo>
                <a:lnTo>
                  <a:pt x="1706" y="1605"/>
                </a:lnTo>
                <a:lnTo>
                  <a:pt x="1719" y="1626"/>
                </a:lnTo>
                <a:lnTo>
                  <a:pt x="1735" y="1644"/>
                </a:lnTo>
                <a:lnTo>
                  <a:pt x="1753" y="1659"/>
                </a:lnTo>
                <a:lnTo>
                  <a:pt x="1773" y="1672"/>
                </a:lnTo>
                <a:lnTo>
                  <a:pt x="1796" y="1680"/>
                </a:lnTo>
                <a:lnTo>
                  <a:pt x="1824" y="1683"/>
                </a:lnTo>
                <a:lnTo>
                  <a:pt x="1837" y="1682"/>
                </a:lnTo>
                <a:lnTo>
                  <a:pt x="1855" y="1680"/>
                </a:lnTo>
                <a:lnTo>
                  <a:pt x="1879" y="1676"/>
                </a:lnTo>
                <a:lnTo>
                  <a:pt x="1906" y="1670"/>
                </a:lnTo>
                <a:lnTo>
                  <a:pt x="1936" y="1663"/>
                </a:lnTo>
                <a:lnTo>
                  <a:pt x="1966" y="1655"/>
                </a:lnTo>
                <a:lnTo>
                  <a:pt x="1995" y="1646"/>
                </a:lnTo>
                <a:lnTo>
                  <a:pt x="2023" y="1636"/>
                </a:lnTo>
                <a:lnTo>
                  <a:pt x="2045" y="1626"/>
                </a:lnTo>
                <a:lnTo>
                  <a:pt x="2063" y="1615"/>
                </a:lnTo>
                <a:lnTo>
                  <a:pt x="2074" y="1606"/>
                </a:lnTo>
                <a:lnTo>
                  <a:pt x="2076" y="1596"/>
                </a:lnTo>
                <a:lnTo>
                  <a:pt x="2070" y="1568"/>
                </a:lnTo>
                <a:lnTo>
                  <a:pt x="2061" y="1542"/>
                </a:lnTo>
                <a:lnTo>
                  <a:pt x="2049" y="1516"/>
                </a:lnTo>
                <a:lnTo>
                  <a:pt x="2034" y="1492"/>
                </a:lnTo>
                <a:lnTo>
                  <a:pt x="2015" y="1471"/>
                </a:lnTo>
                <a:lnTo>
                  <a:pt x="1992" y="1453"/>
                </a:lnTo>
                <a:lnTo>
                  <a:pt x="1966" y="1437"/>
                </a:lnTo>
                <a:lnTo>
                  <a:pt x="1966" y="1436"/>
                </a:lnTo>
                <a:lnTo>
                  <a:pt x="1968" y="1432"/>
                </a:lnTo>
                <a:lnTo>
                  <a:pt x="1971" y="1427"/>
                </a:lnTo>
                <a:lnTo>
                  <a:pt x="1975" y="1422"/>
                </a:lnTo>
                <a:lnTo>
                  <a:pt x="1982" y="1416"/>
                </a:lnTo>
                <a:lnTo>
                  <a:pt x="1991" y="1413"/>
                </a:lnTo>
                <a:lnTo>
                  <a:pt x="2002" y="1411"/>
                </a:lnTo>
                <a:lnTo>
                  <a:pt x="2016" y="1413"/>
                </a:lnTo>
                <a:lnTo>
                  <a:pt x="2032" y="1419"/>
                </a:lnTo>
                <a:lnTo>
                  <a:pt x="2053" y="1430"/>
                </a:lnTo>
                <a:lnTo>
                  <a:pt x="2081" y="1447"/>
                </a:lnTo>
                <a:lnTo>
                  <a:pt x="2106" y="1456"/>
                </a:lnTo>
                <a:lnTo>
                  <a:pt x="2130" y="1461"/>
                </a:lnTo>
                <a:lnTo>
                  <a:pt x="2150" y="1461"/>
                </a:lnTo>
                <a:lnTo>
                  <a:pt x="2165" y="1456"/>
                </a:lnTo>
                <a:lnTo>
                  <a:pt x="2180" y="1448"/>
                </a:lnTo>
                <a:lnTo>
                  <a:pt x="2191" y="1437"/>
                </a:lnTo>
                <a:lnTo>
                  <a:pt x="2198" y="1428"/>
                </a:lnTo>
                <a:lnTo>
                  <a:pt x="2207" y="1415"/>
                </a:lnTo>
                <a:lnTo>
                  <a:pt x="2219" y="1402"/>
                </a:lnTo>
                <a:lnTo>
                  <a:pt x="2233" y="1388"/>
                </a:lnTo>
                <a:lnTo>
                  <a:pt x="2249" y="1376"/>
                </a:lnTo>
                <a:lnTo>
                  <a:pt x="2267" y="1368"/>
                </a:lnTo>
                <a:lnTo>
                  <a:pt x="2284" y="1365"/>
                </a:lnTo>
                <a:lnTo>
                  <a:pt x="2304" y="1369"/>
                </a:lnTo>
                <a:lnTo>
                  <a:pt x="2321" y="1377"/>
                </a:lnTo>
                <a:lnTo>
                  <a:pt x="2337" y="1389"/>
                </a:lnTo>
                <a:lnTo>
                  <a:pt x="2351" y="1403"/>
                </a:lnTo>
                <a:lnTo>
                  <a:pt x="2363" y="1416"/>
                </a:lnTo>
                <a:lnTo>
                  <a:pt x="2372" y="1428"/>
                </a:lnTo>
                <a:lnTo>
                  <a:pt x="2380" y="1437"/>
                </a:lnTo>
                <a:lnTo>
                  <a:pt x="2390" y="1448"/>
                </a:lnTo>
                <a:lnTo>
                  <a:pt x="2405" y="1456"/>
                </a:lnTo>
                <a:lnTo>
                  <a:pt x="2422" y="1461"/>
                </a:lnTo>
                <a:lnTo>
                  <a:pt x="2441" y="1461"/>
                </a:lnTo>
                <a:lnTo>
                  <a:pt x="2464" y="1456"/>
                </a:lnTo>
                <a:lnTo>
                  <a:pt x="2490" y="1447"/>
                </a:lnTo>
                <a:lnTo>
                  <a:pt x="2519" y="1430"/>
                </a:lnTo>
                <a:lnTo>
                  <a:pt x="2538" y="1419"/>
                </a:lnTo>
                <a:lnTo>
                  <a:pt x="2554" y="1413"/>
                </a:lnTo>
                <a:lnTo>
                  <a:pt x="2568" y="1411"/>
                </a:lnTo>
                <a:lnTo>
                  <a:pt x="2579" y="1413"/>
                </a:lnTo>
                <a:lnTo>
                  <a:pt x="2588" y="1416"/>
                </a:lnTo>
                <a:lnTo>
                  <a:pt x="2595" y="1422"/>
                </a:lnTo>
                <a:lnTo>
                  <a:pt x="2600" y="1427"/>
                </a:lnTo>
                <a:lnTo>
                  <a:pt x="2602" y="1432"/>
                </a:lnTo>
                <a:lnTo>
                  <a:pt x="2604" y="1436"/>
                </a:lnTo>
                <a:lnTo>
                  <a:pt x="2605" y="1437"/>
                </a:lnTo>
                <a:lnTo>
                  <a:pt x="2574" y="1456"/>
                </a:lnTo>
                <a:lnTo>
                  <a:pt x="2549" y="1478"/>
                </a:lnTo>
                <a:lnTo>
                  <a:pt x="2528" y="1503"/>
                </a:lnTo>
                <a:lnTo>
                  <a:pt x="2512" y="1530"/>
                </a:lnTo>
                <a:lnTo>
                  <a:pt x="2500" y="1560"/>
                </a:lnTo>
                <a:lnTo>
                  <a:pt x="2493" y="1593"/>
                </a:lnTo>
                <a:lnTo>
                  <a:pt x="2487" y="1626"/>
                </a:lnTo>
                <a:lnTo>
                  <a:pt x="2485" y="1659"/>
                </a:lnTo>
                <a:lnTo>
                  <a:pt x="2485" y="1693"/>
                </a:lnTo>
                <a:lnTo>
                  <a:pt x="2487" y="1725"/>
                </a:lnTo>
                <a:lnTo>
                  <a:pt x="2490" y="1757"/>
                </a:lnTo>
                <a:lnTo>
                  <a:pt x="2540" y="1792"/>
                </a:lnTo>
                <a:lnTo>
                  <a:pt x="2589" y="1833"/>
                </a:lnTo>
                <a:lnTo>
                  <a:pt x="2639" y="1880"/>
                </a:lnTo>
                <a:lnTo>
                  <a:pt x="2686" y="1932"/>
                </a:lnTo>
                <a:lnTo>
                  <a:pt x="2732" y="1989"/>
                </a:lnTo>
                <a:lnTo>
                  <a:pt x="2777" y="2050"/>
                </a:lnTo>
                <a:lnTo>
                  <a:pt x="2818" y="2113"/>
                </a:lnTo>
                <a:lnTo>
                  <a:pt x="2858" y="2180"/>
                </a:lnTo>
                <a:lnTo>
                  <a:pt x="2893" y="2248"/>
                </a:lnTo>
                <a:lnTo>
                  <a:pt x="2926" y="2318"/>
                </a:lnTo>
                <a:lnTo>
                  <a:pt x="2955" y="2388"/>
                </a:lnTo>
                <a:lnTo>
                  <a:pt x="2978" y="2458"/>
                </a:lnTo>
                <a:lnTo>
                  <a:pt x="2998" y="2529"/>
                </a:lnTo>
                <a:lnTo>
                  <a:pt x="3012" y="2597"/>
                </a:lnTo>
                <a:lnTo>
                  <a:pt x="3021" y="2664"/>
                </a:lnTo>
                <a:lnTo>
                  <a:pt x="3024" y="2729"/>
                </a:lnTo>
                <a:lnTo>
                  <a:pt x="3020" y="2808"/>
                </a:lnTo>
                <a:lnTo>
                  <a:pt x="3010" y="2885"/>
                </a:lnTo>
                <a:lnTo>
                  <a:pt x="2991" y="2959"/>
                </a:lnTo>
                <a:lnTo>
                  <a:pt x="2966" y="3031"/>
                </a:lnTo>
                <a:lnTo>
                  <a:pt x="2936" y="3097"/>
                </a:lnTo>
                <a:lnTo>
                  <a:pt x="2900" y="3161"/>
                </a:lnTo>
                <a:lnTo>
                  <a:pt x="2858" y="3220"/>
                </a:lnTo>
                <a:lnTo>
                  <a:pt x="2811" y="3275"/>
                </a:lnTo>
                <a:lnTo>
                  <a:pt x="2760" y="3325"/>
                </a:lnTo>
                <a:lnTo>
                  <a:pt x="2703" y="3370"/>
                </a:lnTo>
                <a:lnTo>
                  <a:pt x="2643" y="3409"/>
                </a:lnTo>
                <a:lnTo>
                  <a:pt x="2580" y="3442"/>
                </a:lnTo>
                <a:lnTo>
                  <a:pt x="2513" y="3468"/>
                </a:lnTo>
                <a:lnTo>
                  <a:pt x="2444" y="3486"/>
                </a:lnTo>
                <a:lnTo>
                  <a:pt x="2372" y="3498"/>
                </a:lnTo>
                <a:lnTo>
                  <a:pt x="2297" y="3502"/>
                </a:lnTo>
                <a:lnTo>
                  <a:pt x="2223" y="3498"/>
                </a:lnTo>
                <a:lnTo>
                  <a:pt x="2151" y="3486"/>
                </a:lnTo>
                <a:lnTo>
                  <a:pt x="2081" y="3468"/>
                </a:lnTo>
                <a:lnTo>
                  <a:pt x="2015" y="3442"/>
                </a:lnTo>
                <a:lnTo>
                  <a:pt x="1951" y="3409"/>
                </a:lnTo>
                <a:lnTo>
                  <a:pt x="1892" y="3370"/>
                </a:lnTo>
                <a:lnTo>
                  <a:pt x="1835" y="3325"/>
                </a:lnTo>
                <a:lnTo>
                  <a:pt x="1783" y="3275"/>
                </a:lnTo>
                <a:lnTo>
                  <a:pt x="1737" y="3220"/>
                </a:lnTo>
                <a:lnTo>
                  <a:pt x="1695" y="3161"/>
                </a:lnTo>
                <a:lnTo>
                  <a:pt x="1659" y="3097"/>
                </a:lnTo>
                <a:lnTo>
                  <a:pt x="1627" y="3031"/>
                </a:lnTo>
                <a:lnTo>
                  <a:pt x="1604" y="2959"/>
                </a:lnTo>
                <a:lnTo>
                  <a:pt x="1585" y="2885"/>
                </a:lnTo>
                <a:lnTo>
                  <a:pt x="1575" y="2808"/>
                </a:lnTo>
                <a:lnTo>
                  <a:pt x="1571" y="2729"/>
                </a:lnTo>
                <a:lnTo>
                  <a:pt x="1575" y="2659"/>
                </a:lnTo>
                <a:lnTo>
                  <a:pt x="1584" y="2585"/>
                </a:lnTo>
                <a:lnTo>
                  <a:pt x="1601" y="2511"/>
                </a:lnTo>
                <a:lnTo>
                  <a:pt x="1623" y="2436"/>
                </a:lnTo>
                <a:lnTo>
                  <a:pt x="1651" y="2360"/>
                </a:lnTo>
                <a:lnTo>
                  <a:pt x="1682" y="2286"/>
                </a:lnTo>
                <a:lnTo>
                  <a:pt x="1719" y="2212"/>
                </a:lnTo>
                <a:lnTo>
                  <a:pt x="1759" y="2142"/>
                </a:lnTo>
                <a:lnTo>
                  <a:pt x="1803" y="2072"/>
                </a:lnTo>
                <a:lnTo>
                  <a:pt x="1848" y="2008"/>
                </a:lnTo>
                <a:lnTo>
                  <a:pt x="1841" y="2008"/>
                </a:lnTo>
                <a:lnTo>
                  <a:pt x="1833" y="2009"/>
                </a:lnTo>
                <a:lnTo>
                  <a:pt x="1790" y="2008"/>
                </a:lnTo>
                <a:lnTo>
                  <a:pt x="1746" y="2002"/>
                </a:lnTo>
                <a:lnTo>
                  <a:pt x="1704" y="1992"/>
                </a:lnTo>
                <a:lnTo>
                  <a:pt x="1652" y="1974"/>
                </a:lnTo>
                <a:lnTo>
                  <a:pt x="1602" y="1949"/>
                </a:lnTo>
                <a:lnTo>
                  <a:pt x="1557" y="1919"/>
                </a:lnTo>
                <a:lnTo>
                  <a:pt x="1516" y="1882"/>
                </a:lnTo>
                <a:lnTo>
                  <a:pt x="1478" y="1841"/>
                </a:lnTo>
                <a:lnTo>
                  <a:pt x="1445" y="1793"/>
                </a:lnTo>
                <a:lnTo>
                  <a:pt x="1418" y="1742"/>
                </a:lnTo>
                <a:lnTo>
                  <a:pt x="1382" y="1672"/>
                </a:lnTo>
                <a:lnTo>
                  <a:pt x="1346" y="1610"/>
                </a:lnTo>
                <a:lnTo>
                  <a:pt x="1308" y="1555"/>
                </a:lnTo>
                <a:lnTo>
                  <a:pt x="1269" y="1507"/>
                </a:lnTo>
                <a:lnTo>
                  <a:pt x="1229" y="1466"/>
                </a:lnTo>
                <a:lnTo>
                  <a:pt x="1190" y="1431"/>
                </a:lnTo>
                <a:lnTo>
                  <a:pt x="1272" y="2489"/>
                </a:lnTo>
                <a:lnTo>
                  <a:pt x="1271" y="2491"/>
                </a:lnTo>
                <a:lnTo>
                  <a:pt x="1271" y="2494"/>
                </a:lnTo>
                <a:lnTo>
                  <a:pt x="1521" y="4083"/>
                </a:lnTo>
                <a:lnTo>
                  <a:pt x="1524" y="4120"/>
                </a:lnTo>
                <a:lnTo>
                  <a:pt x="1520" y="4156"/>
                </a:lnTo>
                <a:lnTo>
                  <a:pt x="1511" y="4189"/>
                </a:lnTo>
                <a:lnTo>
                  <a:pt x="1496" y="4221"/>
                </a:lnTo>
                <a:lnTo>
                  <a:pt x="1477" y="4249"/>
                </a:lnTo>
                <a:lnTo>
                  <a:pt x="1453" y="4273"/>
                </a:lnTo>
                <a:lnTo>
                  <a:pt x="1426" y="4294"/>
                </a:lnTo>
                <a:lnTo>
                  <a:pt x="1394" y="4308"/>
                </a:lnTo>
                <a:lnTo>
                  <a:pt x="1360" y="4317"/>
                </a:lnTo>
                <a:lnTo>
                  <a:pt x="1327" y="4320"/>
                </a:lnTo>
                <a:lnTo>
                  <a:pt x="1293" y="4317"/>
                </a:lnTo>
                <a:lnTo>
                  <a:pt x="1261" y="4307"/>
                </a:lnTo>
                <a:lnTo>
                  <a:pt x="1231" y="4293"/>
                </a:lnTo>
                <a:lnTo>
                  <a:pt x="1202" y="4272"/>
                </a:lnTo>
                <a:lnTo>
                  <a:pt x="1178" y="4247"/>
                </a:lnTo>
                <a:lnTo>
                  <a:pt x="1159" y="4218"/>
                </a:lnTo>
                <a:lnTo>
                  <a:pt x="1144" y="4185"/>
                </a:lnTo>
                <a:lnTo>
                  <a:pt x="1135" y="4150"/>
                </a:lnTo>
                <a:lnTo>
                  <a:pt x="884" y="2541"/>
                </a:lnTo>
                <a:lnTo>
                  <a:pt x="715" y="4138"/>
                </a:lnTo>
                <a:lnTo>
                  <a:pt x="708" y="4176"/>
                </a:lnTo>
                <a:lnTo>
                  <a:pt x="694" y="4211"/>
                </a:lnTo>
                <a:lnTo>
                  <a:pt x="675" y="4241"/>
                </a:lnTo>
                <a:lnTo>
                  <a:pt x="651" y="4269"/>
                </a:lnTo>
                <a:lnTo>
                  <a:pt x="623" y="4290"/>
                </a:lnTo>
                <a:lnTo>
                  <a:pt x="592" y="4307"/>
                </a:lnTo>
                <a:lnTo>
                  <a:pt x="558" y="4316"/>
                </a:lnTo>
                <a:lnTo>
                  <a:pt x="521" y="4320"/>
                </a:lnTo>
                <a:lnTo>
                  <a:pt x="500" y="4319"/>
                </a:lnTo>
                <a:lnTo>
                  <a:pt x="466" y="4311"/>
                </a:lnTo>
                <a:lnTo>
                  <a:pt x="433" y="4298"/>
                </a:lnTo>
                <a:lnTo>
                  <a:pt x="405" y="4279"/>
                </a:lnTo>
                <a:lnTo>
                  <a:pt x="380" y="4257"/>
                </a:lnTo>
                <a:lnTo>
                  <a:pt x="359" y="4230"/>
                </a:lnTo>
                <a:lnTo>
                  <a:pt x="343" y="4200"/>
                </a:lnTo>
                <a:lnTo>
                  <a:pt x="331" y="4167"/>
                </a:lnTo>
                <a:lnTo>
                  <a:pt x="326" y="4131"/>
                </a:lnTo>
                <a:lnTo>
                  <a:pt x="327" y="4095"/>
                </a:lnTo>
                <a:lnTo>
                  <a:pt x="490" y="2546"/>
                </a:lnTo>
                <a:lnTo>
                  <a:pt x="492" y="2491"/>
                </a:lnTo>
                <a:lnTo>
                  <a:pt x="488" y="2493"/>
                </a:lnTo>
                <a:lnTo>
                  <a:pt x="483" y="2494"/>
                </a:lnTo>
                <a:lnTo>
                  <a:pt x="479" y="2495"/>
                </a:lnTo>
                <a:lnTo>
                  <a:pt x="475" y="2495"/>
                </a:lnTo>
                <a:lnTo>
                  <a:pt x="444" y="2493"/>
                </a:lnTo>
                <a:lnTo>
                  <a:pt x="415" y="2483"/>
                </a:lnTo>
                <a:lnTo>
                  <a:pt x="386" y="2468"/>
                </a:lnTo>
                <a:lnTo>
                  <a:pt x="355" y="2443"/>
                </a:lnTo>
                <a:lnTo>
                  <a:pt x="322" y="2414"/>
                </a:lnTo>
                <a:lnTo>
                  <a:pt x="289" y="2380"/>
                </a:lnTo>
                <a:lnTo>
                  <a:pt x="257" y="2343"/>
                </a:lnTo>
                <a:lnTo>
                  <a:pt x="223" y="2303"/>
                </a:lnTo>
                <a:lnTo>
                  <a:pt x="191" y="2259"/>
                </a:lnTo>
                <a:lnTo>
                  <a:pt x="160" y="2214"/>
                </a:lnTo>
                <a:lnTo>
                  <a:pt x="130" y="2165"/>
                </a:lnTo>
                <a:lnTo>
                  <a:pt x="101" y="2115"/>
                </a:lnTo>
                <a:lnTo>
                  <a:pt x="76" y="2064"/>
                </a:lnTo>
                <a:lnTo>
                  <a:pt x="54" y="2012"/>
                </a:lnTo>
                <a:lnTo>
                  <a:pt x="34" y="1960"/>
                </a:lnTo>
                <a:lnTo>
                  <a:pt x="20" y="1907"/>
                </a:lnTo>
                <a:lnTo>
                  <a:pt x="8" y="1855"/>
                </a:lnTo>
                <a:lnTo>
                  <a:pt x="1" y="1803"/>
                </a:lnTo>
                <a:lnTo>
                  <a:pt x="0" y="1752"/>
                </a:lnTo>
                <a:lnTo>
                  <a:pt x="4" y="1703"/>
                </a:lnTo>
                <a:lnTo>
                  <a:pt x="14" y="1656"/>
                </a:lnTo>
                <a:lnTo>
                  <a:pt x="31" y="1611"/>
                </a:lnTo>
                <a:lnTo>
                  <a:pt x="73" y="1526"/>
                </a:lnTo>
                <a:lnTo>
                  <a:pt x="117" y="1450"/>
                </a:lnTo>
                <a:lnTo>
                  <a:pt x="161" y="1381"/>
                </a:lnTo>
                <a:lnTo>
                  <a:pt x="207" y="1318"/>
                </a:lnTo>
                <a:lnTo>
                  <a:pt x="253" y="1263"/>
                </a:lnTo>
                <a:lnTo>
                  <a:pt x="298" y="1215"/>
                </a:lnTo>
                <a:lnTo>
                  <a:pt x="346" y="1172"/>
                </a:lnTo>
                <a:lnTo>
                  <a:pt x="391" y="1135"/>
                </a:lnTo>
                <a:lnTo>
                  <a:pt x="437" y="1102"/>
                </a:lnTo>
                <a:lnTo>
                  <a:pt x="482" y="1076"/>
                </a:lnTo>
                <a:lnTo>
                  <a:pt x="525" y="1053"/>
                </a:lnTo>
                <a:lnTo>
                  <a:pt x="567" y="1034"/>
                </a:lnTo>
                <a:lnTo>
                  <a:pt x="607" y="1018"/>
                </a:lnTo>
                <a:lnTo>
                  <a:pt x="645" y="1007"/>
                </a:lnTo>
                <a:lnTo>
                  <a:pt x="682" y="999"/>
                </a:lnTo>
                <a:lnTo>
                  <a:pt x="715" y="992"/>
                </a:lnTo>
                <a:lnTo>
                  <a:pt x="745" y="988"/>
                </a:lnTo>
                <a:lnTo>
                  <a:pt x="772" y="986"/>
                </a:lnTo>
                <a:lnTo>
                  <a:pt x="796" y="984"/>
                </a:lnTo>
                <a:lnTo>
                  <a:pt x="816" y="984"/>
                </a:lnTo>
                <a:lnTo>
                  <a:pt x="816" y="990"/>
                </a:lnTo>
                <a:lnTo>
                  <a:pt x="814" y="1003"/>
                </a:lnTo>
                <a:lnTo>
                  <a:pt x="812" y="1022"/>
                </a:lnTo>
                <a:lnTo>
                  <a:pt x="809" y="1050"/>
                </a:lnTo>
                <a:lnTo>
                  <a:pt x="805" y="1084"/>
                </a:lnTo>
                <a:lnTo>
                  <a:pt x="801" y="1123"/>
                </a:lnTo>
                <a:lnTo>
                  <a:pt x="796" y="1168"/>
                </a:lnTo>
                <a:lnTo>
                  <a:pt x="791" y="1216"/>
                </a:lnTo>
                <a:lnTo>
                  <a:pt x="784" y="1267"/>
                </a:lnTo>
                <a:lnTo>
                  <a:pt x="778" y="1322"/>
                </a:lnTo>
                <a:lnTo>
                  <a:pt x="772" y="1378"/>
                </a:lnTo>
                <a:lnTo>
                  <a:pt x="765" y="1437"/>
                </a:lnTo>
                <a:lnTo>
                  <a:pt x="758" y="1496"/>
                </a:lnTo>
                <a:lnTo>
                  <a:pt x="751" y="1555"/>
                </a:lnTo>
                <a:lnTo>
                  <a:pt x="745" y="1613"/>
                </a:lnTo>
                <a:lnTo>
                  <a:pt x="738" y="1670"/>
                </a:lnTo>
                <a:lnTo>
                  <a:pt x="732" y="1724"/>
                </a:lnTo>
                <a:lnTo>
                  <a:pt x="727" y="1776"/>
                </a:lnTo>
                <a:lnTo>
                  <a:pt x="720" y="1825"/>
                </a:lnTo>
                <a:lnTo>
                  <a:pt x="716" y="1869"/>
                </a:lnTo>
                <a:lnTo>
                  <a:pt x="711" y="1909"/>
                </a:lnTo>
                <a:lnTo>
                  <a:pt x="707" y="1943"/>
                </a:lnTo>
                <a:lnTo>
                  <a:pt x="704" y="1970"/>
                </a:lnTo>
                <a:lnTo>
                  <a:pt x="702" y="1990"/>
                </a:lnTo>
                <a:lnTo>
                  <a:pt x="700" y="2003"/>
                </a:lnTo>
                <a:lnTo>
                  <a:pt x="699" y="2007"/>
                </a:lnTo>
                <a:lnTo>
                  <a:pt x="856" y="2174"/>
                </a:lnTo>
                <a:lnTo>
                  <a:pt x="992" y="2007"/>
                </a:lnTo>
                <a:lnTo>
                  <a:pt x="991" y="2003"/>
                </a:lnTo>
                <a:lnTo>
                  <a:pt x="990" y="1990"/>
                </a:lnTo>
                <a:lnTo>
                  <a:pt x="988" y="1970"/>
                </a:lnTo>
                <a:lnTo>
                  <a:pt x="986" y="1943"/>
                </a:lnTo>
                <a:lnTo>
                  <a:pt x="983" y="1909"/>
                </a:lnTo>
                <a:lnTo>
                  <a:pt x="979" y="1869"/>
                </a:lnTo>
                <a:lnTo>
                  <a:pt x="975" y="1825"/>
                </a:lnTo>
                <a:lnTo>
                  <a:pt x="971" y="1776"/>
                </a:lnTo>
                <a:lnTo>
                  <a:pt x="966" y="1724"/>
                </a:lnTo>
                <a:lnTo>
                  <a:pt x="961" y="1670"/>
                </a:lnTo>
                <a:lnTo>
                  <a:pt x="956" y="1613"/>
                </a:lnTo>
                <a:lnTo>
                  <a:pt x="950" y="1555"/>
                </a:lnTo>
                <a:lnTo>
                  <a:pt x="945" y="1496"/>
                </a:lnTo>
                <a:lnTo>
                  <a:pt x="940" y="1437"/>
                </a:lnTo>
                <a:lnTo>
                  <a:pt x="935" y="1378"/>
                </a:lnTo>
                <a:lnTo>
                  <a:pt x="929" y="1322"/>
                </a:lnTo>
                <a:lnTo>
                  <a:pt x="924" y="1267"/>
                </a:lnTo>
                <a:lnTo>
                  <a:pt x="920" y="1216"/>
                </a:lnTo>
                <a:lnTo>
                  <a:pt x="915" y="1168"/>
                </a:lnTo>
                <a:lnTo>
                  <a:pt x="911" y="1123"/>
                </a:lnTo>
                <a:lnTo>
                  <a:pt x="907" y="1084"/>
                </a:lnTo>
                <a:lnTo>
                  <a:pt x="905" y="1050"/>
                </a:lnTo>
                <a:lnTo>
                  <a:pt x="902" y="1022"/>
                </a:lnTo>
                <a:lnTo>
                  <a:pt x="901" y="1001"/>
                </a:lnTo>
                <a:lnTo>
                  <a:pt x="899" y="988"/>
                </a:lnTo>
                <a:lnTo>
                  <a:pt x="898" y="984"/>
                </a:lnTo>
                <a:lnTo>
                  <a:pt x="902" y="984"/>
                </a:lnTo>
                <a:close/>
                <a:moveTo>
                  <a:pt x="863" y="0"/>
                </a:moveTo>
                <a:lnTo>
                  <a:pt x="922" y="4"/>
                </a:lnTo>
                <a:lnTo>
                  <a:pt x="978" y="16"/>
                </a:lnTo>
                <a:lnTo>
                  <a:pt x="1032" y="35"/>
                </a:lnTo>
                <a:lnTo>
                  <a:pt x="1083" y="63"/>
                </a:lnTo>
                <a:lnTo>
                  <a:pt x="1128" y="96"/>
                </a:lnTo>
                <a:lnTo>
                  <a:pt x="1170" y="134"/>
                </a:lnTo>
                <a:lnTo>
                  <a:pt x="1207" y="178"/>
                </a:lnTo>
                <a:lnTo>
                  <a:pt x="1238" y="226"/>
                </a:lnTo>
                <a:lnTo>
                  <a:pt x="1263" y="280"/>
                </a:lnTo>
                <a:lnTo>
                  <a:pt x="1282" y="336"/>
                </a:lnTo>
                <a:lnTo>
                  <a:pt x="1293" y="395"/>
                </a:lnTo>
                <a:lnTo>
                  <a:pt x="1297" y="458"/>
                </a:lnTo>
                <a:lnTo>
                  <a:pt x="1293" y="520"/>
                </a:lnTo>
                <a:lnTo>
                  <a:pt x="1282" y="580"/>
                </a:lnTo>
                <a:lnTo>
                  <a:pt x="1263" y="636"/>
                </a:lnTo>
                <a:lnTo>
                  <a:pt x="1238" y="689"/>
                </a:lnTo>
                <a:lnTo>
                  <a:pt x="1207" y="738"/>
                </a:lnTo>
                <a:lnTo>
                  <a:pt x="1170" y="782"/>
                </a:lnTo>
                <a:lnTo>
                  <a:pt x="1128" y="821"/>
                </a:lnTo>
                <a:lnTo>
                  <a:pt x="1083" y="854"/>
                </a:lnTo>
                <a:lnTo>
                  <a:pt x="1032" y="880"/>
                </a:lnTo>
                <a:lnTo>
                  <a:pt x="978" y="899"/>
                </a:lnTo>
                <a:lnTo>
                  <a:pt x="922" y="911"/>
                </a:lnTo>
                <a:lnTo>
                  <a:pt x="863" y="916"/>
                </a:lnTo>
                <a:lnTo>
                  <a:pt x="804" y="911"/>
                </a:lnTo>
                <a:lnTo>
                  <a:pt x="746" y="899"/>
                </a:lnTo>
                <a:lnTo>
                  <a:pt x="693" y="880"/>
                </a:lnTo>
                <a:lnTo>
                  <a:pt x="643" y="854"/>
                </a:lnTo>
                <a:lnTo>
                  <a:pt x="597" y="821"/>
                </a:lnTo>
                <a:lnTo>
                  <a:pt x="555" y="782"/>
                </a:lnTo>
                <a:lnTo>
                  <a:pt x="518" y="738"/>
                </a:lnTo>
                <a:lnTo>
                  <a:pt x="487" y="689"/>
                </a:lnTo>
                <a:lnTo>
                  <a:pt x="462" y="636"/>
                </a:lnTo>
                <a:lnTo>
                  <a:pt x="442" y="580"/>
                </a:lnTo>
                <a:lnTo>
                  <a:pt x="432" y="520"/>
                </a:lnTo>
                <a:lnTo>
                  <a:pt x="428" y="458"/>
                </a:lnTo>
                <a:lnTo>
                  <a:pt x="432" y="395"/>
                </a:lnTo>
                <a:lnTo>
                  <a:pt x="442" y="336"/>
                </a:lnTo>
                <a:lnTo>
                  <a:pt x="462" y="280"/>
                </a:lnTo>
                <a:lnTo>
                  <a:pt x="487" y="226"/>
                </a:lnTo>
                <a:lnTo>
                  <a:pt x="518" y="178"/>
                </a:lnTo>
                <a:lnTo>
                  <a:pt x="555" y="134"/>
                </a:lnTo>
                <a:lnTo>
                  <a:pt x="597" y="96"/>
                </a:lnTo>
                <a:lnTo>
                  <a:pt x="643" y="63"/>
                </a:lnTo>
                <a:lnTo>
                  <a:pt x="693" y="35"/>
                </a:lnTo>
                <a:lnTo>
                  <a:pt x="746" y="16"/>
                </a:lnTo>
                <a:lnTo>
                  <a:pt x="804" y="4"/>
                </a:lnTo>
                <a:lnTo>
                  <a:pt x="863" y="0"/>
                </a:lnTo>
                <a:close/>
              </a:path>
            </a:pathLst>
          </a:custGeom>
          <a:solidFill>
            <a:schemeClr val="tx1">
              <a:lumMod val="65000"/>
              <a:lumOff val="3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sp>
        <p:nvSpPr>
          <p:cNvPr id="27" name="Freeform 37">
            <a:extLst>
              <a:ext uri="{FF2B5EF4-FFF2-40B4-BE49-F238E27FC236}">
                <a16:creationId xmlns:a16="http://schemas.microsoft.com/office/drawing/2014/main" xmlns="" id="{C8C36237-71C3-4DFD-8985-AEC4EC93D4C6}"/>
              </a:ext>
            </a:extLst>
          </p:cNvPr>
          <p:cNvSpPr>
            <a:spLocks noEditPoints="1"/>
          </p:cNvSpPr>
          <p:nvPr/>
        </p:nvSpPr>
        <p:spPr bwMode="auto">
          <a:xfrm>
            <a:off x="3861279" y="5583448"/>
            <a:ext cx="454654" cy="431500"/>
          </a:xfrm>
          <a:custGeom>
            <a:avLst/>
            <a:gdLst>
              <a:gd name="T0" fmla="*/ 2288 w 4012"/>
              <a:gd name="T1" fmla="*/ 3051 h 3882"/>
              <a:gd name="T2" fmla="*/ 2196 w 4012"/>
              <a:gd name="T3" fmla="*/ 2925 h 3882"/>
              <a:gd name="T4" fmla="*/ 2332 w 4012"/>
              <a:gd name="T5" fmla="*/ 2916 h 3882"/>
              <a:gd name="T6" fmla="*/ 2312 w 4012"/>
              <a:gd name="T7" fmla="*/ 3132 h 3882"/>
              <a:gd name="T8" fmla="*/ 2221 w 4012"/>
              <a:gd name="T9" fmla="*/ 3094 h 3882"/>
              <a:gd name="T10" fmla="*/ 2221 w 4012"/>
              <a:gd name="T11" fmla="*/ 2806 h 3882"/>
              <a:gd name="T12" fmla="*/ 2112 w 4012"/>
              <a:gd name="T13" fmla="*/ 3161 h 3882"/>
              <a:gd name="T14" fmla="*/ 2441 w 4012"/>
              <a:gd name="T15" fmla="*/ 2929 h 3882"/>
              <a:gd name="T16" fmla="*/ 2337 w 4012"/>
              <a:gd name="T17" fmla="*/ 2698 h 3882"/>
              <a:gd name="T18" fmla="*/ 2453 w 4012"/>
              <a:gd name="T19" fmla="*/ 3240 h 3882"/>
              <a:gd name="T20" fmla="*/ 1933 w 4012"/>
              <a:gd name="T21" fmla="*/ 3048 h 3882"/>
              <a:gd name="T22" fmla="*/ 1742 w 4012"/>
              <a:gd name="T23" fmla="*/ 2248 h 3882"/>
              <a:gd name="T24" fmla="*/ 1121 w 4012"/>
              <a:gd name="T25" fmla="*/ 3001 h 3882"/>
              <a:gd name="T26" fmla="*/ 1742 w 4012"/>
              <a:gd name="T27" fmla="*/ 3754 h 3882"/>
              <a:gd name="T28" fmla="*/ 2599 w 4012"/>
              <a:gd name="T29" fmla="*/ 3283 h 3882"/>
              <a:gd name="T30" fmla="*/ 2293 w 4012"/>
              <a:gd name="T31" fmla="*/ 2351 h 3882"/>
              <a:gd name="T32" fmla="*/ 2455 w 4012"/>
              <a:gd name="T33" fmla="*/ 2327 h 3882"/>
              <a:gd name="T34" fmla="*/ 2683 w 4012"/>
              <a:gd name="T35" fmla="*/ 3379 h 3882"/>
              <a:gd name="T36" fmla="*/ 1728 w 4012"/>
              <a:gd name="T37" fmla="*/ 3869 h 3882"/>
              <a:gd name="T38" fmla="*/ 1009 w 4012"/>
              <a:gd name="T39" fmla="*/ 3081 h 3882"/>
              <a:gd name="T40" fmla="*/ 1580 w 4012"/>
              <a:gd name="T41" fmla="*/ 2175 h 3882"/>
              <a:gd name="T42" fmla="*/ 1121 w 4012"/>
              <a:gd name="T43" fmla="*/ 1158 h 3882"/>
              <a:gd name="T44" fmla="*/ 558 w 4012"/>
              <a:gd name="T45" fmla="*/ 1242 h 3882"/>
              <a:gd name="T46" fmla="*/ 853 w 4012"/>
              <a:gd name="T47" fmla="*/ 833 h 3882"/>
              <a:gd name="T48" fmla="*/ 2874 w 4012"/>
              <a:gd name="T49" fmla="*/ 911 h 3882"/>
              <a:gd name="T50" fmla="*/ 3157 w 4012"/>
              <a:gd name="T51" fmla="*/ 1286 h 3882"/>
              <a:gd name="T52" fmla="*/ 3320 w 4012"/>
              <a:gd name="T53" fmla="*/ 845 h 3882"/>
              <a:gd name="T54" fmla="*/ 3382 w 4012"/>
              <a:gd name="T55" fmla="*/ 611 h 3882"/>
              <a:gd name="T56" fmla="*/ 3630 w 4012"/>
              <a:gd name="T57" fmla="*/ 881 h 3882"/>
              <a:gd name="T58" fmla="*/ 3616 w 4012"/>
              <a:gd name="T59" fmla="*/ 1245 h 3882"/>
              <a:gd name="T60" fmla="*/ 3407 w 4012"/>
              <a:gd name="T61" fmla="*/ 1477 h 3882"/>
              <a:gd name="T62" fmla="*/ 3044 w 4012"/>
              <a:gd name="T63" fmla="*/ 1522 h 3882"/>
              <a:gd name="T64" fmla="*/ 2812 w 4012"/>
              <a:gd name="T65" fmla="*/ 1323 h 3882"/>
              <a:gd name="T66" fmla="*/ 2641 w 4012"/>
              <a:gd name="T67" fmla="*/ 1125 h 3882"/>
              <a:gd name="T68" fmla="*/ 2656 w 4012"/>
              <a:gd name="T69" fmla="*/ 760 h 3882"/>
              <a:gd name="T70" fmla="*/ 2925 w 4012"/>
              <a:gd name="T71" fmla="*/ 511 h 3882"/>
              <a:gd name="T72" fmla="*/ 3236 w 4012"/>
              <a:gd name="T73" fmla="*/ 495 h 3882"/>
              <a:gd name="T74" fmla="*/ 2418 w 4012"/>
              <a:gd name="T75" fmla="*/ 741 h 3882"/>
              <a:gd name="T76" fmla="*/ 2725 w 4012"/>
              <a:gd name="T77" fmla="*/ 1671 h 3882"/>
              <a:gd name="T78" fmla="*/ 3695 w 4012"/>
              <a:gd name="T79" fmla="*/ 1539 h 3882"/>
              <a:gd name="T80" fmla="*/ 3740 w 4012"/>
              <a:gd name="T81" fmla="*/ 559 h 3882"/>
              <a:gd name="T82" fmla="*/ 1008 w 4012"/>
              <a:gd name="T83" fmla="*/ 270 h 3882"/>
              <a:gd name="T84" fmla="*/ 896 w 4012"/>
              <a:gd name="T85" fmla="*/ 738 h 3882"/>
              <a:gd name="T86" fmla="*/ 643 w 4012"/>
              <a:gd name="T87" fmla="*/ 327 h 3882"/>
              <a:gd name="T88" fmla="*/ 3698 w 4012"/>
              <a:gd name="T89" fmla="*/ 348 h 3882"/>
              <a:gd name="T90" fmla="*/ 3927 w 4012"/>
              <a:gd name="T91" fmla="*/ 1400 h 3882"/>
              <a:gd name="T92" fmla="*/ 2972 w 4012"/>
              <a:gd name="T93" fmla="*/ 1890 h 3882"/>
              <a:gd name="T94" fmla="*/ 2252 w 4012"/>
              <a:gd name="T95" fmla="*/ 1102 h 3882"/>
              <a:gd name="T96" fmla="*/ 2823 w 4012"/>
              <a:gd name="T97" fmla="*/ 196 h 3882"/>
              <a:gd name="T98" fmla="*/ 247 w 4012"/>
              <a:gd name="T99" fmla="*/ 445 h 3882"/>
              <a:gd name="T100" fmla="*/ 347 w 4012"/>
              <a:gd name="T101" fmla="*/ 1380 h 3882"/>
              <a:gd name="T102" fmla="*/ 584 w 4012"/>
              <a:gd name="T103" fmla="*/ 870 h 3882"/>
              <a:gd name="T104" fmla="*/ 1014 w 4012"/>
              <a:gd name="T105" fmla="*/ 800 h 3882"/>
              <a:gd name="T106" fmla="*/ 1344 w 4012"/>
              <a:gd name="T107" fmla="*/ 1178 h 3882"/>
              <a:gd name="T108" fmla="*/ 1584 w 4012"/>
              <a:gd name="T109" fmla="*/ 854 h 3882"/>
              <a:gd name="T110" fmla="*/ 928 w 4012"/>
              <a:gd name="T111" fmla="*/ 126 h 3882"/>
              <a:gd name="T112" fmla="*/ 1646 w 4012"/>
              <a:gd name="T113" fmla="*/ 539 h 3882"/>
              <a:gd name="T114" fmla="*/ 1306 w 4012"/>
              <a:gd name="T115" fmla="*/ 1577 h 3882"/>
              <a:gd name="T116" fmla="*/ 223 w 4012"/>
              <a:gd name="T117" fmla="*/ 1428 h 3882"/>
              <a:gd name="T118" fmla="*/ 174 w 4012"/>
              <a:gd name="T119" fmla="*/ 337 h 3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12" h="3882">
                <a:moveTo>
                  <a:pt x="1283" y="3126"/>
                </a:moveTo>
                <a:lnTo>
                  <a:pt x="1863" y="3126"/>
                </a:lnTo>
                <a:lnTo>
                  <a:pt x="1863" y="3283"/>
                </a:lnTo>
                <a:lnTo>
                  <a:pt x="1283" y="3283"/>
                </a:lnTo>
                <a:lnTo>
                  <a:pt x="1283" y="3126"/>
                </a:lnTo>
                <a:close/>
                <a:moveTo>
                  <a:pt x="2263" y="3034"/>
                </a:moveTo>
                <a:lnTo>
                  <a:pt x="2263" y="3092"/>
                </a:lnTo>
                <a:lnTo>
                  <a:pt x="2277" y="3087"/>
                </a:lnTo>
                <a:lnTo>
                  <a:pt x="2285" y="3081"/>
                </a:lnTo>
                <a:lnTo>
                  <a:pt x="2290" y="3075"/>
                </a:lnTo>
                <a:lnTo>
                  <a:pt x="2291" y="3068"/>
                </a:lnTo>
                <a:lnTo>
                  <a:pt x="2291" y="3065"/>
                </a:lnTo>
                <a:lnTo>
                  <a:pt x="2291" y="3060"/>
                </a:lnTo>
                <a:lnTo>
                  <a:pt x="2290" y="3055"/>
                </a:lnTo>
                <a:lnTo>
                  <a:pt x="2288" y="3051"/>
                </a:lnTo>
                <a:lnTo>
                  <a:pt x="2284" y="3048"/>
                </a:lnTo>
                <a:lnTo>
                  <a:pt x="2275" y="3040"/>
                </a:lnTo>
                <a:lnTo>
                  <a:pt x="2263" y="3034"/>
                </a:lnTo>
                <a:close/>
                <a:moveTo>
                  <a:pt x="1283" y="2922"/>
                </a:moveTo>
                <a:lnTo>
                  <a:pt x="1863" y="2922"/>
                </a:lnTo>
                <a:lnTo>
                  <a:pt x="1863" y="3080"/>
                </a:lnTo>
                <a:lnTo>
                  <a:pt x="1283" y="3080"/>
                </a:lnTo>
                <a:lnTo>
                  <a:pt x="1283" y="2922"/>
                </a:lnTo>
                <a:close/>
                <a:moveTo>
                  <a:pt x="2221" y="2899"/>
                </a:moveTo>
                <a:lnTo>
                  <a:pt x="2214" y="2902"/>
                </a:lnTo>
                <a:lnTo>
                  <a:pt x="2208" y="2905"/>
                </a:lnTo>
                <a:lnTo>
                  <a:pt x="2203" y="2908"/>
                </a:lnTo>
                <a:lnTo>
                  <a:pt x="2199" y="2913"/>
                </a:lnTo>
                <a:lnTo>
                  <a:pt x="2197" y="2919"/>
                </a:lnTo>
                <a:lnTo>
                  <a:pt x="2196" y="2925"/>
                </a:lnTo>
                <a:lnTo>
                  <a:pt x="2196" y="2930"/>
                </a:lnTo>
                <a:lnTo>
                  <a:pt x="2197" y="2935"/>
                </a:lnTo>
                <a:lnTo>
                  <a:pt x="2199" y="2938"/>
                </a:lnTo>
                <a:lnTo>
                  <a:pt x="2202" y="2942"/>
                </a:lnTo>
                <a:lnTo>
                  <a:pt x="2207" y="2947"/>
                </a:lnTo>
                <a:lnTo>
                  <a:pt x="2213" y="2951"/>
                </a:lnTo>
                <a:lnTo>
                  <a:pt x="2221" y="2956"/>
                </a:lnTo>
                <a:lnTo>
                  <a:pt x="2221" y="2899"/>
                </a:lnTo>
                <a:close/>
                <a:moveTo>
                  <a:pt x="2221" y="2806"/>
                </a:moveTo>
                <a:lnTo>
                  <a:pt x="2263" y="2806"/>
                </a:lnTo>
                <a:lnTo>
                  <a:pt x="2263" y="2843"/>
                </a:lnTo>
                <a:lnTo>
                  <a:pt x="2306" y="2849"/>
                </a:lnTo>
                <a:lnTo>
                  <a:pt x="2347" y="2862"/>
                </a:lnTo>
                <a:lnTo>
                  <a:pt x="2351" y="2863"/>
                </a:lnTo>
                <a:lnTo>
                  <a:pt x="2332" y="2916"/>
                </a:lnTo>
                <a:lnTo>
                  <a:pt x="2326" y="2914"/>
                </a:lnTo>
                <a:lnTo>
                  <a:pt x="2294" y="2904"/>
                </a:lnTo>
                <a:lnTo>
                  <a:pt x="2263" y="2898"/>
                </a:lnTo>
                <a:lnTo>
                  <a:pt x="2263" y="2970"/>
                </a:lnTo>
                <a:lnTo>
                  <a:pt x="2277" y="2976"/>
                </a:lnTo>
                <a:lnTo>
                  <a:pt x="2304" y="2987"/>
                </a:lnTo>
                <a:lnTo>
                  <a:pt x="2323" y="3000"/>
                </a:lnTo>
                <a:lnTo>
                  <a:pt x="2338" y="3012"/>
                </a:lnTo>
                <a:lnTo>
                  <a:pt x="2348" y="3027"/>
                </a:lnTo>
                <a:lnTo>
                  <a:pt x="2354" y="3043"/>
                </a:lnTo>
                <a:lnTo>
                  <a:pt x="2356" y="3061"/>
                </a:lnTo>
                <a:lnTo>
                  <a:pt x="2354" y="3083"/>
                </a:lnTo>
                <a:lnTo>
                  <a:pt x="2345" y="3103"/>
                </a:lnTo>
                <a:lnTo>
                  <a:pt x="2331" y="3120"/>
                </a:lnTo>
                <a:lnTo>
                  <a:pt x="2312" y="3132"/>
                </a:lnTo>
                <a:lnTo>
                  <a:pt x="2290" y="3141"/>
                </a:lnTo>
                <a:lnTo>
                  <a:pt x="2263" y="3147"/>
                </a:lnTo>
                <a:lnTo>
                  <a:pt x="2263" y="3197"/>
                </a:lnTo>
                <a:lnTo>
                  <a:pt x="2221" y="3197"/>
                </a:lnTo>
                <a:lnTo>
                  <a:pt x="2221" y="3148"/>
                </a:lnTo>
                <a:lnTo>
                  <a:pt x="2187" y="3146"/>
                </a:lnTo>
                <a:lnTo>
                  <a:pt x="2158" y="3140"/>
                </a:lnTo>
                <a:lnTo>
                  <a:pt x="2132" y="3131"/>
                </a:lnTo>
                <a:lnTo>
                  <a:pt x="2129" y="3130"/>
                </a:lnTo>
                <a:lnTo>
                  <a:pt x="2129" y="3068"/>
                </a:lnTo>
                <a:lnTo>
                  <a:pt x="2137" y="3073"/>
                </a:lnTo>
                <a:lnTo>
                  <a:pt x="2158" y="3082"/>
                </a:lnTo>
                <a:lnTo>
                  <a:pt x="2181" y="3088"/>
                </a:lnTo>
                <a:lnTo>
                  <a:pt x="2203" y="3093"/>
                </a:lnTo>
                <a:lnTo>
                  <a:pt x="2221" y="3094"/>
                </a:lnTo>
                <a:lnTo>
                  <a:pt x="2221" y="3019"/>
                </a:lnTo>
                <a:lnTo>
                  <a:pt x="2205" y="3014"/>
                </a:lnTo>
                <a:lnTo>
                  <a:pt x="2182" y="3003"/>
                </a:lnTo>
                <a:lnTo>
                  <a:pt x="2164" y="2991"/>
                </a:lnTo>
                <a:lnTo>
                  <a:pt x="2149" y="2978"/>
                </a:lnTo>
                <a:lnTo>
                  <a:pt x="2139" y="2963"/>
                </a:lnTo>
                <a:lnTo>
                  <a:pt x="2133" y="2946"/>
                </a:lnTo>
                <a:lnTo>
                  <a:pt x="2131" y="2925"/>
                </a:lnTo>
                <a:lnTo>
                  <a:pt x="2134" y="2904"/>
                </a:lnTo>
                <a:lnTo>
                  <a:pt x="2143" y="2886"/>
                </a:lnTo>
                <a:lnTo>
                  <a:pt x="2158" y="2870"/>
                </a:lnTo>
                <a:lnTo>
                  <a:pt x="2175" y="2857"/>
                </a:lnTo>
                <a:lnTo>
                  <a:pt x="2197" y="2849"/>
                </a:lnTo>
                <a:lnTo>
                  <a:pt x="2221" y="2844"/>
                </a:lnTo>
                <a:lnTo>
                  <a:pt x="2221" y="2806"/>
                </a:lnTo>
                <a:close/>
                <a:moveTo>
                  <a:pt x="2246" y="2793"/>
                </a:moveTo>
                <a:lnTo>
                  <a:pt x="2208" y="2797"/>
                </a:lnTo>
                <a:lnTo>
                  <a:pt x="2174" y="2806"/>
                </a:lnTo>
                <a:lnTo>
                  <a:pt x="2140" y="2822"/>
                </a:lnTo>
                <a:lnTo>
                  <a:pt x="2112" y="2843"/>
                </a:lnTo>
                <a:lnTo>
                  <a:pt x="2086" y="2867"/>
                </a:lnTo>
                <a:lnTo>
                  <a:pt x="2067" y="2897"/>
                </a:lnTo>
                <a:lnTo>
                  <a:pt x="2051" y="2929"/>
                </a:lnTo>
                <a:lnTo>
                  <a:pt x="2041" y="2964"/>
                </a:lnTo>
                <a:lnTo>
                  <a:pt x="2039" y="3001"/>
                </a:lnTo>
                <a:lnTo>
                  <a:pt x="2041" y="3038"/>
                </a:lnTo>
                <a:lnTo>
                  <a:pt x="2051" y="3073"/>
                </a:lnTo>
                <a:lnTo>
                  <a:pt x="2067" y="3105"/>
                </a:lnTo>
                <a:lnTo>
                  <a:pt x="2086" y="3135"/>
                </a:lnTo>
                <a:lnTo>
                  <a:pt x="2112" y="3161"/>
                </a:lnTo>
                <a:lnTo>
                  <a:pt x="2140" y="3180"/>
                </a:lnTo>
                <a:lnTo>
                  <a:pt x="2174" y="3196"/>
                </a:lnTo>
                <a:lnTo>
                  <a:pt x="2208" y="3206"/>
                </a:lnTo>
                <a:lnTo>
                  <a:pt x="2246" y="3208"/>
                </a:lnTo>
                <a:lnTo>
                  <a:pt x="2283" y="3206"/>
                </a:lnTo>
                <a:lnTo>
                  <a:pt x="2318" y="3196"/>
                </a:lnTo>
                <a:lnTo>
                  <a:pt x="2350" y="3180"/>
                </a:lnTo>
                <a:lnTo>
                  <a:pt x="2380" y="3161"/>
                </a:lnTo>
                <a:lnTo>
                  <a:pt x="2404" y="3135"/>
                </a:lnTo>
                <a:lnTo>
                  <a:pt x="2425" y="3105"/>
                </a:lnTo>
                <a:lnTo>
                  <a:pt x="2441" y="3073"/>
                </a:lnTo>
                <a:lnTo>
                  <a:pt x="2450" y="3038"/>
                </a:lnTo>
                <a:lnTo>
                  <a:pt x="2453" y="3001"/>
                </a:lnTo>
                <a:lnTo>
                  <a:pt x="2450" y="2964"/>
                </a:lnTo>
                <a:lnTo>
                  <a:pt x="2441" y="2929"/>
                </a:lnTo>
                <a:lnTo>
                  <a:pt x="2425" y="2897"/>
                </a:lnTo>
                <a:lnTo>
                  <a:pt x="2404" y="2867"/>
                </a:lnTo>
                <a:lnTo>
                  <a:pt x="2380" y="2843"/>
                </a:lnTo>
                <a:lnTo>
                  <a:pt x="2350" y="2822"/>
                </a:lnTo>
                <a:lnTo>
                  <a:pt x="2318" y="2806"/>
                </a:lnTo>
                <a:lnTo>
                  <a:pt x="2283" y="2797"/>
                </a:lnTo>
                <a:lnTo>
                  <a:pt x="2246" y="2793"/>
                </a:lnTo>
                <a:close/>
                <a:moveTo>
                  <a:pt x="1213" y="2716"/>
                </a:moveTo>
                <a:lnTo>
                  <a:pt x="1793" y="2716"/>
                </a:lnTo>
                <a:lnTo>
                  <a:pt x="1793" y="2873"/>
                </a:lnTo>
                <a:lnTo>
                  <a:pt x="1213" y="2873"/>
                </a:lnTo>
                <a:lnTo>
                  <a:pt x="1213" y="2716"/>
                </a:lnTo>
                <a:close/>
                <a:moveTo>
                  <a:pt x="2246" y="2684"/>
                </a:moveTo>
                <a:lnTo>
                  <a:pt x="2293" y="2688"/>
                </a:lnTo>
                <a:lnTo>
                  <a:pt x="2337" y="2698"/>
                </a:lnTo>
                <a:lnTo>
                  <a:pt x="2380" y="2714"/>
                </a:lnTo>
                <a:lnTo>
                  <a:pt x="2418" y="2736"/>
                </a:lnTo>
                <a:lnTo>
                  <a:pt x="2453" y="2763"/>
                </a:lnTo>
                <a:lnTo>
                  <a:pt x="2484" y="2793"/>
                </a:lnTo>
                <a:lnTo>
                  <a:pt x="2511" y="2829"/>
                </a:lnTo>
                <a:lnTo>
                  <a:pt x="2533" y="2867"/>
                </a:lnTo>
                <a:lnTo>
                  <a:pt x="2549" y="2910"/>
                </a:lnTo>
                <a:lnTo>
                  <a:pt x="2559" y="2954"/>
                </a:lnTo>
                <a:lnTo>
                  <a:pt x="2563" y="3001"/>
                </a:lnTo>
                <a:lnTo>
                  <a:pt x="2559" y="3048"/>
                </a:lnTo>
                <a:lnTo>
                  <a:pt x="2549" y="3092"/>
                </a:lnTo>
                <a:lnTo>
                  <a:pt x="2533" y="3135"/>
                </a:lnTo>
                <a:lnTo>
                  <a:pt x="2511" y="3173"/>
                </a:lnTo>
                <a:lnTo>
                  <a:pt x="2484" y="3208"/>
                </a:lnTo>
                <a:lnTo>
                  <a:pt x="2453" y="3240"/>
                </a:lnTo>
                <a:lnTo>
                  <a:pt x="2418" y="3266"/>
                </a:lnTo>
                <a:lnTo>
                  <a:pt x="2380" y="3288"/>
                </a:lnTo>
                <a:lnTo>
                  <a:pt x="2337" y="3304"/>
                </a:lnTo>
                <a:lnTo>
                  <a:pt x="2293" y="3314"/>
                </a:lnTo>
                <a:lnTo>
                  <a:pt x="2246" y="3318"/>
                </a:lnTo>
                <a:lnTo>
                  <a:pt x="2199" y="3314"/>
                </a:lnTo>
                <a:lnTo>
                  <a:pt x="2154" y="3304"/>
                </a:lnTo>
                <a:lnTo>
                  <a:pt x="2112" y="3288"/>
                </a:lnTo>
                <a:lnTo>
                  <a:pt x="2074" y="3266"/>
                </a:lnTo>
                <a:lnTo>
                  <a:pt x="2039" y="3240"/>
                </a:lnTo>
                <a:lnTo>
                  <a:pt x="2007" y="3208"/>
                </a:lnTo>
                <a:lnTo>
                  <a:pt x="1981" y="3173"/>
                </a:lnTo>
                <a:lnTo>
                  <a:pt x="1959" y="3135"/>
                </a:lnTo>
                <a:lnTo>
                  <a:pt x="1943" y="3092"/>
                </a:lnTo>
                <a:lnTo>
                  <a:pt x="1933" y="3048"/>
                </a:lnTo>
                <a:lnTo>
                  <a:pt x="1929" y="3001"/>
                </a:lnTo>
                <a:lnTo>
                  <a:pt x="1933" y="2954"/>
                </a:lnTo>
                <a:lnTo>
                  <a:pt x="1943" y="2910"/>
                </a:lnTo>
                <a:lnTo>
                  <a:pt x="1959" y="2867"/>
                </a:lnTo>
                <a:lnTo>
                  <a:pt x="1981" y="2829"/>
                </a:lnTo>
                <a:lnTo>
                  <a:pt x="2007" y="2793"/>
                </a:lnTo>
                <a:lnTo>
                  <a:pt x="2039" y="2763"/>
                </a:lnTo>
                <a:lnTo>
                  <a:pt x="2074" y="2736"/>
                </a:lnTo>
                <a:lnTo>
                  <a:pt x="2112" y="2714"/>
                </a:lnTo>
                <a:lnTo>
                  <a:pt x="2154" y="2698"/>
                </a:lnTo>
                <a:lnTo>
                  <a:pt x="2199" y="2688"/>
                </a:lnTo>
                <a:lnTo>
                  <a:pt x="2246" y="2684"/>
                </a:lnTo>
                <a:close/>
                <a:moveTo>
                  <a:pt x="1886" y="2235"/>
                </a:moveTo>
                <a:lnTo>
                  <a:pt x="1813" y="2239"/>
                </a:lnTo>
                <a:lnTo>
                  <a:pt x="1742" y="2248"/>
                </a:lnTo>
                <a:lnTo>
                  <a:pt x="1672" y="2266"/>
                </a:lnTo>
                <a:lnTo>
                  <a:pt x="1605" y="2289"/>
                </a:lnTo>
                <a:lnTo>
                  <a:pt x="1541" y="2317"/>
                </a:lnTo>
                <a:lnTo>
                  <a:pt x="1480" y="2351"/>
                </a:lnTo>
                <a:lnTo>
                  <a:pt x="1424" y="2391"/>
                </a:lnTo>
                <a:lnTo>
                  <a:pt x="1370" y="2435"/>
                </a:lnTo>
                <a:lnTo>
                  <a:pt x="1322" y="2484"/>
                </a:lnTo>
                <a:lnTo>
                  <a:pt x="1276" y="2538"/>
                </a:lnTo>
                <a:lnTo>
                  <a:pt x="1237" y="2595"/>
                </a:lnTo>
                <a:lnTo>
                  <a:pt x="1203" y="2656"/>
                </a:lnTo>
                <a:lnTo>
                  <a:pt x="1175" y="2720"/>
                </a:lnTo>
                <a:lnTo>
                  <a:pt x="1151" y="2786"/>
                </a:lnTo>
                <a:lnTo>
                  <a:pt x="1134" y="2856"/>
                </a:lnTo>
                <a:lnTo>
                  <a:pt x="1124" y="2927"/>
                </a:lnTo>
                <a:lnTo>
                  <a:pt x="1121" y="3001"/>
                </a:lnTo>
                <a:lnTo>
                  <a:pt x="1124" y="3075"/>
                </a:lnTo>
                <a:lnTo>
                  <a:pt x="1134" y="3147"/>
                </a:lnTo>
                <a:lnTo>
                  <a:pt x="1151" y="3216"/>
                </a:lnTo>
                <a:lnTo>
                  <a:pt x="1175" y="3283"/>
                </a:lnTo>
                <a:lnTo>
                  <a:pt x="1203" y="3347"/>
                </a:lnTo>
                <a:lnTo>
                  <a:pt x="1237" y="3407"/>
                </a:lnTo>
                <a:lnTo>
                  <a:pt x="1276" y="3464"/>
                </a:lnTo>
                <a:lnTo>
                  <a:pt x="1322" y="3518"/>
                </a:lnTo>
                <a:lnTo>
                  <a:pt x="1370" y="3567"/>
                </a:lnTo>
                <a:lnTo>
                  <a:pt x="1424" y="3611"/>
                </a:lnTo>
                <a:lnTo>
                  <a:pt x="1480" y="3650"/>
                </a:lnTo>
                <a:lnTo>
                  <a:pt x="1541" y="3685"/>
                </a:lnTo>
                <a:lnTo>
                  <a:pt x="1605" y="3713"/>
                </a:lnTo>
                <a:lnTo>
                  <a:pt x="1672" y="3736"/>
                </a:lnTo>
                <a:lnTo>
                  <a:pt x="1742" y="3754"/>
                </a:lnTo>
                <a:lnTo>
                  <a:pt x="1813" y="3763"/>
                </a:lnTo>
                <a:lnTo>
                  <a:pt x="1886" y="3767"/>
                </a:lnTo>
                <a:lnTo>
                  <a:pt x="1960" y="3763"/>
                </a:lnTo>
                <a:lnTo>
                  <a:pt x="2032" y="3754"/>
                </a:lnTo>
                <a:lnTo>
                  <a:pt x="2101" y="3736"/>
                </a:lnTo>
                <a:lnTo>
                  <a:pt x="2169" y="3713"/>
                </a:lnTo>
                <a:lnTo>
                  <a:pt x="2232" y="3685"/>
                </a:lnTo>
                <a:lnTo>
                  <a:pt x="2293" y="3650"/>
                </a:lnTo>
                <a:lnTo>
                  <a:pt x="2350" y="3611"/>
                </a:lnTo>
                <a:lnTo>
                  <a:pt x="2403" y="3567"/>
                </a:lnTo>
                <a:lnTo>
                  <a:pt x="2452" y="3518"/>
                </a:lnTo>
                <a:lnTo>
                  <a:pt x="2496" y="3464"/>
                </a:lnTo>
                <a:lnTo>
                  <a:pt x="2536" y="3407"/>
                </a:lnTo>
                <a:lnTo>
                  <a:pt x="2570" y="3347"/>
                </a:lnTo>
                <a:lnTo>
                  <a:pt x="2599" y="3283"/>
                </a:lnTo>
                <a:lnTo>
                  <a:pt x="2621" y="3216"/>
                </a:lnTo>
                <a:lnTo>
                  <a:pt x="2639" y="3147"/>
                </a:lnTo>
                <a:lnTo>
                  <a:pt x="2648" y="3075"/>
                </a:lnTo>
                <a:lnTo>
                  <a:pt x="2652" y="3001"/>
                </a:lnTo>
                <a:lnTo>
                  <a:pt x="2648" y="2927"/>
                </a:lnTo>
                <a:lnTo>
                  <a:pt x="2639" y="2856"/>
                </a:lnTo>
                <a:lnTo>
                  <a:pt x="2621" y="2786"/>
                </a:lnTo>
                <a:lnTo>
                  <a:pt x="2599" y="2720"/>
                </a:lnTo>
                <a:lnTo>
                  <a:pt x="2570" y="2656"/>
                </a:lnTo>
                <a:lnTo>
                  <a:pt x="2536" y="2595"/>
                </a:lnTo>
                <a:lnTo>
                  <a:pt x="2496" y="2538"/>
                </a:lnTo>
                <a:lnTo>
                  <a:pt x="2452" y="2484"/>
                </a:lnTo>
                <a:lnTo>
                  <a:pt x="2403" y="2435"/>
                </a:lnTo>
                <a:lnTo>
                  <a:pt x="2350" y="2391"/>
                </a:lnTo>
                <a:lnTo>
                  <a:pt x="2293" y="2351"/>
                </a:lnTo>
                <a:lnTo>
                  <a:pt x="2232" y="2317"/>
                </a:lnTo>
                <a:lnTo>
                  <a:pt x="2169" y="2289"/>
                </a:lnTo>
                <a:lnTo>
                  <a:pt x="2101" y="2266"/>
                </a:lnTo>
                <a:lnTo>
                  <a:pt x="2032" y="2248"/>
                </a:lnTo>
                <a:lnTo>
                  <a:pt x="1960" y="2239"/>
                </a:lnTo>
                <a:lnTo>
                  <a:pt x="1886" y="2235"/>
                </a:lnTo>
                <a:close/>
                <a:moveTo>
                  <a:pt x="1886" y="2119"/>
                </a:moveTo>
                <a:lnTo>
                  <a:pt x="1967" y="2123"/>
                </a:lnTo>
                <a:lnTo>
                  <a:pt x="2045" y="2134"/>
                </a:lnTo>
                <a:lnTo>
                  <a:pt x="2121" y="2151"/>
                </a:lnTo>
                <a:lnTo>
                  <a:pt x="2194" y="2175"/>
                </a:lnTo>
                <a:lnTo>
                  <a:pt x="2264" y="2204"/>
                </a:lnTo>
                <a:lnTo>
                  <a:pt x="2332" y="2240"/>
                </a:lnTo>
                <a:lnTo>
                  <a:pt x="2394" y="2282"/>
                </a:lnTo>
                <a:lnTo>
                  <a:pt x="2455" y="2327"/>
                </a:lnTo>
                <a:lnTo>
                  <a:pt x="2510" y="2379"/>
                </a:lnTo>
                <a:lnTo>
                  <a:pt x="2560" y="2434"/>
                </a:lnTo>
                <a:lnTo>
                  <a:pt x="2607" y="2493"/>
                </a:lnTo>
                <a:lnTo>
                  <a:pt x="2647" y="2557"/>
                </a:lnTo>
                <a:lnTo>
                  <a:pt x="2683" y="2624"/>
                </a:lnTo>
                <a:lnTo>
                  <a:pt x="2712" y="2694"/>
                </a:lnTo>
                <a:lnTo>
                  <a:pt x="2737" y="2766"/>
                </a:lnTo>
                <a:lnTo>
                  <a:pt x="2754" y="2843"/>
                </a:lnTo>
                <a:lnTo>
                  <a:pt x="2765" y="2921"/>
                </a:lnTo>
                <a:lnTo>
                  <a:pt x="2768" y="3001"/>
                </a:lnTo>
                <a:lnTo>
                  <a:pt x="2765" y="3081"/>
                </a:lnTo>
                <a:lnTo>
                  <a:pt x="2754" y="3159"/>
                </a:lnTo>
                <a:lnTo>
                  <a:pt x="2737" y="3235"/>
                </a:lnTo>
                <a:lnTo>
                  <a:pt x="2712" y="3308"/>
                </a:lnTo>
                <a:lnTo>
                  <a:pt x="2683" y="3379"/>
                </a:lnTo>
                <a:lnTo>
                  <a:pt x="2647" y="3445"/>
                </a:lnTo>
                <a:lnTo>
                  <a:pt x="2607" y="3509"/>
                </a:lnTo>
                <a:lnTo>
                  <a:pt x="2560" y="3569"/>
                </a:lnTo>
                <a:lnTo>
                  <a:pt x="2510" y="3625"/>
                </a:lnTo>
                <a:lnTo>
                  <a:pt x="2455" y="3675"/>
                </a:lnTo>
                <a:lnTo>
                  <a:pt x="2394" y="3722"/>
                </a:lnTo>
                <a:lnTo>
                  <a:pt x="2331" y="3762"/>
                </a:lnTo>
                <a:lnTo>
                  <a:pt x="2264" y="3798"/>
                </a:lnTo>
                <a:lnTo>
                  <a:pt x="2194" y="3827"/>
                </a:lnTo>
                <a:lnTo>
                  <a:pt x="2121" y="3852"/>
                </a:lnTo>
                <a:lnTo>
                  <a:pt x="2045" y="3869"/>
                </a:lnTo>
                <a:lnTo>
                  <a:pt x="1967" y="3879"/>
                </a:lnTo>
                <a:lnTo>
                  <a:pt x="1886" y="3882"/>
                </a:lnTo>
                <a:lnTo>
                  <a:pt x="1807" y="3879"/>
                </a:lnTo>
                <a:lnTo>
                  <a:pt x="1728" y="3869"/>
                </a:lnTo>
                <a:lnTo>
                  <a:pt x="1653" y="3852"/>
                </a:lnTo>
                <a:lnTo>
                  <a:pt x="1580" y="3827"/>
                </a:lnTo>
                <a:lnTo>
                  <a:pt x="1510" y="3798"/>
                </a:lnTo>
                <a:lnTo>
                  <a:pt x="1442" y="3762"/>
                </a:lnTo>
                <a:lnTo>
                  <a:pt x="1378" y="3722"/>
                </a:lnTo>
                <a:lnTo>
                  <a:pt x="1319" y="3675"/>
                </a:lnTo>
                <a:lnTo>
                  <a:pt x="1264" y="3625"/>
                </a:lnTo>
                <a:lnTo>
                  <a:pt x="1213" y="3569"/>
                </a:lnTo>
                <a:lnTo>
                  <a:pt x="1167" y="3509"/>
                </a:lnTo>
                <a:lnTo>
                  <a:pt x="1125" y="3445"/>
                </a:lnTo>
                <a:lnTo>
                  <a:pt x="1090" y="3379"/>
                </a:lnTo>
                <a:lnTo>
                  <a:pt x="1060" y="3308"/>
                </a:lnTo>
                <a:lnTo>
                  <a:pt x="1037" y="3235"/>
                </a:lnTo>
                <a:lnTo>
                  <a:pt x="1020" y="3159"/>
                </a:lnTo>
                <a:lnTo>
                  <a:pt x="1009" y="3081"/>
                </a:lnTo>
                <a:lnTo>
                  <a:pt x="1005" y="3001"/>
                </a:lnTo>
                <a:lnTo>
                  <a:pt x="1009" y="2921"/>
                </a:lnTo>
                <a:lnTo>
                  <a:pt x="1020" y="2843"/>
                </a:lnTo>
                <a:lnTo>
                  <a:pt x="1037" y="2766"/>
                </a:lnTo>
                <a:lnTo>
                  <a:pt x="1060" y="2694"/>
                </a:lnTo>
                <a:lnTo>
                  <a:pt x="1090" y="2624"/>
                </a:lnTo>
                <a:lnTo>
                  <a:pt x="1125" y="2557"/>
                </a:lnTo>
                <a:lnTo>
                  <a:pt x="1167" y="2493"/>
                </a:lnTo>
                <a:lnTo>
                  <a:pt x="1213" y="2434"/>
                </a:lnTo>
                <a:lnTo>
                  <a:pt x="1264" y="2379"/>
                </a:lnTo>
                <a:lnTo>
                  <a:pt x="1319" y="2327"/>
                </a:lnTo>
                <a:lnTo>
                  <a:pt x="1378" y="2282"/>
                </a:lnTo>
                <a:lnTo>
                  <a:pt x="1442" y="2240"/>
                </a:lnTo>
                <a:lnTo>
                  <a:pt x="1510" y="2204"/>
                </a:lnTo>
                <a:lnTo>
                  <a:pt x="1580" y="2175"/>
                </a:lnTo>
                <a:lnTo>
                  <a:pt x="1653" y="2151"/>
                </a:lnTo>
                <a:lnTo>
                  <a:pt x="1728" y="2134"/>
                </a:lnTo>
                <a:lnTo>
                  <a:pt x="1807" y="2123"/>
                </a:lnTo>
                <a:lnTo>
                  <a:pt x="1886" y="2119"/>
                </a:lnTo>
                <a:close/>
                <a:moveTo>
                  <a:pt x="2648" y="1902"/>
                </a:moveTo>
                <a:lnTo>
                  <a:pt x="2768" y="1975"/>
                </a:lnTo>
                <a:lnTo>
                  <a:pt x="2588" y="2267"/>
                </a:lnTo>
                <a:lnTo>
                  <a:pt x="2471" y="2194"/>
                </a:lnTo>
                <a:lnTo>
                  <a:pt x="2648" y="1902"/>
                </a:lnTo>
                <a:close/>
                <a:moveTo>
                  <a:pt x="1325" y="1836"/>
                </a:moveTo>
                <a:lnTo>
                  <a:pt x="1473" y="2111"/>
                </a:lnTo>
                <a:lnTo>
                  <a:pt x="1351" y="2177"/>
                </a:lnTo>
                <a:lnTo>
                  <a:pt x="1204" y="1902"/>
                </a:lnTo>
                <a:lnTo>
                  <a:pt x="1325" y="1836"/>
                </a:lnTo>
                <a:close/>
                <a:moveTo>
                  <a:pt x="1121" y="1158"/>
                </a:moveTo>
                <a:lnTo>
                  <a:pt x="1121" y="1534"/>
                </a:lnTo>
                <a:lnTo>
                  <a:pt x="1154" y="1519"/>
                </a:lnTo>
                <a:lnTo>
                  <a:pt x="1160" y="1479"/>
                </a:lnTo>
                <a:lnTo>
                  <a:pt x="1163" y="1434"/>
                </a:lnTo>
                <a:lnTo>
                  <a:pt x="1163" y="1388"/>
                </a:lnTo>
                <a:lnTo>
                  <a:pt x="1162" y="1342"/>
                </a:lnTo>
                <a:lnTo>
                  <a:pt x="1157" y="1297"/>
                </a:lnTo>
                <a:lnTo>
                  <a:pt x="1150" y="1254"/>
                </a:lnTo>
                <a:lnTo>
                  <a:pt x="1141" y="1216"/>
                </a:lnTo>
                <a:lnTo>
                  <a:pt x="1132" y="1184"/>
                </a:lnTo>
                <a:lnTo>
                  <a:pt x="1121" y="1158"/>
                </a:lnTo>
                <a:close/>
                <a:moveTo>
                  <a:pt x="585" y="1158"/>
                </a:moveTo>
                <a:lnTo>
                  <a:pt x="576" y="1180"/>
                </a:lnTo>
                <a:lnTo>
                  <a:pt x="566" y="1208"/>
                </a:lnTo>
                <a:lnTo>
                  <a:pt x="558" y="1242"/>
                </a:lnTo>
                <a:lnTo>
                  <a:pt x="551" y="1278"/>
                </a:lnTo>
                <a:lnTo>
                  <a:pt x="546" y="1319"/>
                </a:lnTo>
                <a:lnTo>
                  <a:pt x="544" y="1361"/>
                </a:lnTo>
                <a:lnTo>
                  <a:pt x="542" y="1402"/>
                </a:lnTo>
                <a:lnTo>
                  <a:pt x="542" y="1443"/>
                </a:lnTo>
                <a:lnTo>
                  <a:pt x="546" y="1483"/>
                </a:lnTo>
                <a:lnTo>
                  <a:pt x="552" y="1520"/>
                </a:lnTo>
                <a:lnTo>
                  <a:pt x="585" y="1534"/>
                </a:lnTo>
                <a:lnTo>
                  <a:pt x="585" y="1158"/>
                </a:lnTo>
                <a:close/>
                <a:moveTo>
                  <a:pt x="1838" y="899"/>
                </a:moveTo>
                <a:lnTo>
                  <a:pt x="2129" y="899"/>
                </a:lnTo>
                <a:lnTo>
                  <a:pt x="2129" y="1038"/>
                </a:lnTo>
                <a:lnTo>
                  <a:pt x="1838" y="1038"/>
                </a:lnTo>
                <a:lnTo>
                  <a:pt x="1838" y="899"/>
                </a:lnTo>
                <a:close/>
                <a:moveTo>
                  <a:pt x="853" y="833"/>
                </a:moveTo>
                <a:lnTo>
                  <a:pt x="789" y="1253"/>
                </a:lnTo>
                <a:lnTo>
                  <a:pt x="853" y="1340"/>
                </a:lnTo>
                <a:lnTo>
                  <a:pt x="854" y="1340"/>
                </a:lnTo>
                <a:lnTo>
                  <a:pt x="917" y="1253"/>
                </a:lnTo>
                <a:lnTo>
                  <a:pt x="854" y="833"/>
                </a:lnTo>
                <a:lnTo>
                  <a:pt x="853" y="833"/>
                </a:lnTo>
                <a:close/>
                <a:moveTo>
                  <a:pt x="3119" y="754"/>
                </a:moveTo>
                <a:lnTo>
                  <a:pt x="3079" y="757"/>
                </a:lnTo>
                <a:lnTo>
                  <a:pt x="3042" y="765"/>
                </a:lnTo>
                <a:lnTo>
                  <a:pt x="3007" y="779"/>
                </a:lnTo>
                <a:lnTo>
                  <a:pt x="2971" y="798"/>
                </a:lnTo>
                <a:lnTo>
                  <a:pt x="2941" y="822"/>
                </a:lnTo>
                <a:lnTo>
                  <a:pt x="2915" y="849"/>
                </a:lnTo>
                <a:lnTo>
                  <a:pt x="2893" y="879"/>
                </a:lnTo>
                <a:lnTo>
                  <a:pt x="2874" y="911"/>
                </a:lnTo>
                <a:lnTo>
                  <a:pt x="2862" y="947"/>
                </a:lnTo>
                <a:lnTo>
                  <a:pt x="2853" y="984"/>
                </a:lnTo>
                <a:lnTo>
                  <a:pt x="2851" y="1021"/>
                </a:lnTo>
                <a:lnTo>
                  <a:pt x="2853" y="1059"/>
                </a:lnTo>
                <a:lnTo>
                  <a:pt x="2862" y="1097"/>
                </a:lnTo>
                <a:lnTo>
                  <a:pt x="2876" y="1134"/>
                </a:lnTo>
                <a:lnTo>
                  <a:pt x="2894" y="1168"/>
                </a:lnTo>
                <a:lnTo>
                  <a:pt x="2917" y="1197"/>
                </a:lnTo>
                <a:lnTo>
                  <a:pt x="2944" y="1224"/>
                </a:lnTo>
                <a:lnTo>
                  <a:pt x="2974" y="1247"/>
                </a:lnTo>
                <a:lnTo>
                  <a:pt x="3007" y="1265"/>
                </a:lnTo>
                <a:lnTo>
                  <a:pt x="3042" y="1278"/>
                </a:lnTo>
                <a:lnTo>
                  <a:pt x="3079" y="1286"/>
                </a:lnTo>
                <a:lnTo>
                  <a:pt x="3119" y="1289"/>
                </a:lnTo>
                <a:lnTo>
                  <a:pt x="3157" y="1286"/>
                </a:lnTo>
                <a:lnTo>
                  <a:pt x="3193" y="1278"/>
                </a:lnTo>
                <a:lnTo>
                  <a:pt x="3230" y="1265"/>
                </a:lnTo>
                <a:lnTo>
                  <a:pt x="3265" y="1245"/>
                </a:lnTo>
                <a:lnTo>
                  <a:pt x="3295" y="1222"/>
                </a:lnTo>
                <a:lnTo>
                  <a:pt x="3322" y="1195"/>
                </a:lnTo>
                <a:lnTo>
                  <a:pt x="3344" y="1164"/>
                </a:lnTo>
                <a:lnTo>
                  <a:pt x="3362" y="1131"/>
                </a:lnTo>
                <a:lnTo>
                  <a:pt x="3375" y="1097"/>
                </a:lnTo>
                <a:lnTo>
                  <a:pt x="3382" y="1060"/>
                </a:lnTo>
                <a:lnTo>
                  <a:pt x="3386" y="1023"/>
                </a:lnTo>
                <a:lnTo>
                  <a:pt x="3382" y="985"/>
                </a:lnTo>
                <a:lnTo>
                  <a:pt x="3375" y="947"/>
                </a:lnTo>
                <a:lnTo>
                  <a:pt x="3362" y="910"/>
                </a:lnTo>
                <a:lnTo>
                  <a:pt x="3342" y="876"/>
                </a:lnTo>
                <a:lnTo>
                  <a:pt x="3320" y="845"/>
                </a:lnTo>
                <a:lnTo>
                  <a:pt x="3293" y="819"/>
                </a:lnTo>
                <a:lnTo>
                  <a:pt x="3262" y="797"/>
                </a:lnTo>
                <a:lnTo>
                  <a:pt x="3229" y="779"/>
                </a:lnTo>
                <a:lnTo>
                  <a:pt x="3193" y="765"/>
                </a:lnTo>
                <a:lnTo>
                  <a:pt x="3157" y="757"/>
                </a:lnTo>
                <a:lnTo>
                  <a:pt x="3119" y="754"/>
                </a:lnTo>
                <a:close/>
                <a:moveTo>
                  <a:pt x="3254" y="494"/>
                </a:moveTo>
                <a:lnTo>
                  <a:pt x="3271" y="498"/>
                </a:lnTo>
                <a:lnTo>
                  <a:pt x="3342" y="525"/>
                </a:lnTo>
                <a:lnTo>
                  <a:pt x="3358" y="533"/>
                </a:lnTo>
                <a:lnTo>
                  <a:pt x="3371" y="544"/>
                </a:lnTo>
                <a:lnTo>
                  <a:pt x="3380" y="559"/>
                </a:lnTo>
                <a:lnTo>
                  <a:pt x="3385" y="576"/>
                </a:lnTo>
                <a:lnTo>
                  <a:pt x="3386" y="593"/>
                </a:lnTo>
                <a:lnTo>
                  <a:pt x="3382" y="611"/>
                </a:lnTo>
                <a:lnTo>
                  <a:pt x="3362" y="667"/>
                </a:lnTo>
                <a:lnTo>
                  <a:pt x="3395" y="692"/>
                </a:lnTo>
                <a:lnTo>
                  <a:pt x="3425" y="720"/>
                </a:lnTo>
                <a:lnTo>
                  <a:pt x="3452" y="752"/>
                </a:lnTo>
                <a:lnTo>
                  <a:pt x="3508" y="726"/>
                </a:lnTo>
                <a:lnTo>
                  <a:pt x="3525" y="721"/>
                </a:lnTo>
                <a:lnTo>
                  <a:pt x="3542" y="721"/>
                </a:lnTo>
                <a:lnTo>
                  <a:pt x="3559" y="725"/>
                </a:lnTo>
                <a:lnTo>
                  <a:pt x="3574" y="732"/>
                </a:lnTo>
                <a:lnTo>
                  <a:pt x="3587" y="744"/>
                </a:lnTo>
                <a:lnTo>
                  <a:pt x="3597" y="759"/>
                </a:lnTo>
                <a:lnTo>
                  <a:pt x="3628" y="828"/>
                </a:lnTo>
                <a:lnTo>
                  <a:pt x="3634" y="845"/>
                </a:lnTo>
                <a:lnTo>
                  <a:pt x="3634" y="863"/>
                </a:lnTo>
                <a:lnTo>
                  <a:pt x="3630" y="881"/>
                </a:lnTo>
                <a:lnTo>
                  <a:pt x="3623" y="895"/>
                </a:lnTo>
                <a:lnTo>
                  <a:pt x="3611" y="909"/>
                </a:lnTo>
                <a:lnTo>
                  <a:pt x="3595" y="917"/>
                </a:lnTo>
                <a:lnTo>
                  <a:pt x="3541" y="943"/>
                </a:lnTo>
                <a:lnTo>
                  <a:pt x="3547" y="985"/>
                </a:lnTo>
                <a:lnTo>
                  <a:pt x="3548" y="1026"/>
                </a:lnTo>
                <a:lnTo>
                  <a:pt x="3546" y="1067"/>
                </a:lnTo>
                <a:lnTo>
                  <a:pt x="3602" y="1088"/>
                </a:lnTo>
                <a:lnTo>
                  <a:pt x="3618" y="1097"/>
                </a:lnTo>
                <a:lnTo>
                  <a:pt x="3630" y="1109"/>
                </a:lnTo>
                <a:lnTo>
                  <a:pt x="3640" y="1123"/>
                </a:lnTo>
                <a:lnTo>
                  <a:pt x="3645" y="1140"/>
                </a:lnTo>
                <a:lnTo>
                  <a:pt x="3646" y="1157"/>
                </a:lnTo>
                <a:lnTo>
                  <a:pt x="3641" y="1175"/>
                </a:lnTo>
                <a:lnTo>
                  <a:pt x="3616" y="1245"/>
                </a:lnTo>
                <a:lnTo>
                  <a:pt x="3607" y="1261"/>
                </a:lnTo>
                <a:lnTo>
                  <a:pt x="3596" y="1275"/>
                </a:lnTo>
                <a:lnTo>
                  <a:pt x="3580" y="1283"/>
                </a:lnTo>
                <a:lnTo>
                  <a:pt x="3564" y="1289"/>
                </a:lnTo>
                <a:lnTo>
                  <a:pt x="3546" y="1289"/>
                </a:lnTo>
                <a:lnTo>
                  <a:pt x="3528" y="1286"/>
                </a:lnTo>
                <a:lnTo>
                  <a:pt x="3473" y="1265"/>
                </a:lnTo>
                <a:lnTo>
                  <a:pt x="3447" y="1298"/>
                </a:lnTo>
                <a:lnTo>
                  <a:pt x="3419" y="1329"/>
                </a:lnTo>
                <a:lnTo>
                  <a:pt x="3389" y="1356"/>
                </a:lnTo>
                <a:lnTo>
                  <a:pt x="3413" y="1411"/>
                </a:lnTo>
                <a:lnTo>
                  <a:pt x="3418" y="1428"/>
                </a:lnTo>
                <a:lnTo>
                  <a:pt x="3419" y="1445"/>
                </a:lnTo>
                <a:lnTo>
                  <a:pt x="3416" y="1463"/>
                </a:lnTo>
                <a:lnTo>
                  <a:pt x="3407" y="1477"/>
                </a:lnTo>
                <a:lnTo>
                  <a:pt x="3396" y="1491"/>
                </a:lnTo>
                <a:lnTo>
                  <a:pt x="3380" y="1501"/>
                </a:lnTo>
                <a:lnTo>
                  <a:pt x="3311" y="1531"/>
                </a:lnTo>
                <a:lnTo>
                  <a:pt x="3294" y="1537"/>
                </a:lnTo>
                <a:lnTo>
                  <a:pt x="3277" y="1537"/>
                </a:lnTo>
                <a:lnTo>
                  <a:pt x="3260" y="1534"/>
                </a:lnTo>
                <a:lnTo>
                  <a:pt x="3245" y="1526"/>
                </a:lnTo>
                <a:lnTo>
                  <a:pt x="3231" y="1514"/>
                </a:lnTo>
                <a:lnTo>
                  <a:pt x="3222" y="1498"/>
                </a:lnTo>
                <a:lnTo>
                  <a:pt x="3197" y="1444"/>
                </a:lnTo>
                <a:lnTo>
                  <a:pt x="3155" y="1450"/>
                </a:lnTo>
                <a:lnTo>
                  <a:pt x="3114" y="1452"/>
                </a:lnTo>
                <a:lnTo>
                  <a:pt x="3073" y="1449"/>
                </a:lnTo>
                <a:lnTo>
                  <a:pt x="3052" y="1506"/>
                </a:lnTo>
                <a:lnTo>
                  <a:pt x="3044" y="1522"/>
                </a:lnTo>
                <a:lnTo>
                  <a:pt x="3031" y="1534"/>
                </a:lnTo>
                <a:lnTo>
                  <a:pt x="3017" y="1544"/>
                </a:lnTo>
                <a:lnTo>
                  <a:pt x="2999" y="1549"/>
                </a:lnTo>
                <a:lnTo>
                  <a:pt x="2982" y="1550"/>
                </a:lnTo>
                <a:lnTo>
                  <a:pt x="2965" y="1545"/>
                </a:lnTo>
                <a:lnTo>
                  <a:pt x="2894" y="1519"/>
                </a:lnTo>
                <a:lnTo>
                  <a:pt x="2878" y="1510"/>
                </a:lnTo>
                <a:lnTo>
                  <a:pt x="2866" y="1499"/>
                </a:lnTo>
                <a:lnTo>
                  <a:pt x="2856" y="1485"/>
                </a:lnTo>
                <a:lnTo>
                  <a:pt x="2851" y="1468"/>
                </a:lnTo>
                <a:lnTo>
                  <a:pt x="2850" y="1450"/>
                </a:lnTo>
                <a:lnTo>
                  <a:pt x="2855" y="1432"/>
                </a:lnTo>
                <a:lnTo>
                  <a:pt x="2876" y="1377"/>
                </a:lnTo>
                <a:lnTo>
                  <a:pt x="2842" y="1351"/>
                </a:lnTo>
                <a:lnTo>
                  <a:pt x="2812" y="1323"/>
                </a:lnTo>
                <a:lnTo>
                  <a:pt x="2783" y="1292"/>
                </a:lnTo>
                <a:lnTo>
                  <a:pt x="2729" y="1317"/>
                </a:lnTo>
                <a:lnTo>
                  <a:pt x="2712" y="1323"/>
                </a:lnTo>
                <a:lnTo>
                  <a:pt x="2695" y="1323"/>
                </a:lnTo>
                <a:lnTo>
                  <a:pt x="2678" y="1319"/>
                </a:lnTo>
                <a:lnTo>
                  <a:pt x="2662" y="1310"/>
                </a:lnTo>
                <a:lnTo>
                  <a:pt x="2650" y="1299"/>
                </a:lnTo>
                <a:lnTo>
                  <a:pt x="2640" y="1283"/>
                </a:lnTo>
                <a:lnTo>
                  <a:pt x="2608" y="1215"/>
                </a:lnTo>
                <a:lnTo>
                  <a:pt x="2603" y="1197"/>
                </a:lnTo>
                <a:lnTo>
                  <a:pt x="2602" y="1180"/>
                </a:lnTo>
                <a:lnTo>
                  <a:pt x="2606" y="1163"/>
                </a:lnTo>
                <a:lnTo>
                  <a:pt x="2614" y="1148"/>
                </a:lnTo>
                <a:lnTo>
                  <a:pt x="2626" y="1135"/>
                </a:lnTo>
                <a:lnTo>
                  <a:pt x="2641" y="1125"/>
                </a:lnTo>
                <a:lnTo>
                  <a:pt x="2695" y="1100"/>
                </a:lnTo>
                <a:lnTo>
                  <a:pt x="2690" y="1059"/>
                </a:lnTo>
                <a:lnTo>
                  <a:pt x="2688" y="1017"/>
                </a:lnTo>
                <a:lnTo>
                  <a:pt x="2690" y="976"/>
                </a:lnTo>
                <a:lnTo>
                  <a:pt x="2635" y="956"/>
                </a:lnTo>
                <a:lnTo>
                  <a:pt x="2619" y="947"/>
                </a:lnTo>
                <a:lnTo>
                  <a:pt x="2606" y="936"/>
                </a:lnTo>
                <a:lnTo>
                  <a:pt x="2597" y="920"/>
                </a:lnTo>
                <a:lnTo>
                  <a:pt x="2591" y="904"/>
                </a:lnTo>
                <a:lnTo>
                  <a:pt x="2591" y="886"/>
                </a:lnTo>
                <a:lnTo>
                  <a:pt x="2594" y="868"/>
                </a:lnTo>
                <a:lnTo>
                  <a:pt x="2620" y="797"/>
                </a:lnTo>
                <a:lnTo>
                  <a:pt x="2629" y="782"/>
                </a:lnTo>
                <a:lnTo>
                  <a:pt x="2641" y="769"/>
                </a:lnTo>
                <a:lnTo>
                  <a:pt x="2656" y="760"/>
                </a:lnTo>
                <a:lnTo>
                  <a:pt x="2673" y="755"/>
                </a:lnTo>
                <a:lnTo>
                  <a:pt x="2690" y="754"/>
                </a:lnTo>
                <a:lnTo>
                  <a:pt x="2707" y="758"/>
                </a:lnTo>
                <a:lnTo>
                  <a:pt x="2764" y="779"/>
                </a:lnTo>
                <a:lnTo>
                  <a:pt x="2788" y="746"/>
                </a:lnTo>
                <a:lnTo>
                  <a:pt x="2817" y="715"/>
                </a:lnTo>
                <a:lnTo>
                  <a:pt x="2849" y="687"/>
                </a:lnTo>
                <a:lnTo>
                  <a:pt x="2823" y="633"/>
                </a:lnTo>
                <a:lnTo>
                  <a:pt x="2818" y="615"/>
                </a:lnTo>
                <a:lnTo>
                  <a:pt x="2817" y="598"/>
                </a:lnTo>
                <a:lnTo>
                  <a:pt x="2822" y="581"/>
                </a:lnTo>
                <a:lnTo>
                  <a:pt x="2829" y="565"/>
                </a:lnTo>
                <a:lnTo>
                  <a:pt x="2841" y="553"/>
                </a:lnTo>
                <a:lnTo>
                  <a:pt x="2856" y="543"/>
                </a:lnTo>
                <a:lnTo>
                  <a:pt x="2925" y="511"/>
                </a:lnTo>
                <a:lnTo>
                  <a:pt x="2942" y="506"/>
                </a:lnTo>
                <a:lnTo>
                  <a:pt x="2960" y="505"/>
                </a:lnTo>
                <a:lnTo>
                  <a:pt x="2976" y="510"/>
                </a:lnTo>
                <a:lnTo>
                  <a:pt x="2992" y="517"/>
                </a:lnTo>
                <a:lnTo>
                  <a:pt x="3004" y="530"/>
                </a:lnTo>
                <a:lnTo>
                  <a:pt x="3014" y="544"/>
                </a:lnTo>
                <a:lnTo>
                  <a:pt x="3040" y="598"/>
                </a:lnTo>
                <a:lnTo>
                  <a:pt x="3082" y="593"/>
                </a:lnTo>
                <a:lnTo>
                  <a:pt x="3122" y="592"/>
                </a:lnTo>
                <a:lnTo>
                  <a:pt x="3164" y="595"/>
                </a:lnTo>
                <a:lnTo>
                  <a:pt x="3185" y="538"/>
                </a:lnTo>
                <a:lnTo>
                  <a:pt x="3193" y="522"/>
                </a:lnTo>
                <a:lnTo>
                  <a:pt x="3204" y="510"/>
                </a:lnTo>
                <a:lnTo>
                  <a:pt x="3220" y="500"/>
                </a:lnTo>
                <a:lnTo>
                  <a:pt x="3236" y="495"/>
                </a:lnTo>
                <a:lnTo>
                  <a:pt x="3254" y="494"/>
                </a:lnTo>
                <a:close/>
                <a:moveTo>
                  <a:pt x="3131" y="256"/>
                </a:moveTo>
                <a:lnTo>
                  <a:pt x="3057" y="259"/>
                </a:lnTo>
                <a:lnTo>
                  <a:pt x="2985" y="269"/>
                </a:lnTo>
                <a:lnTo>
                  <a:pt x="2916" y="286"/>
                </a:lnTo>
                <a:lnTo>
                  <a:pt x="2849" y="310"/>
                </a:lnTo>
                <a:lnTo>
                  <a:pt x="2785" y="338"/>
                </a:lnTo>
                <a:lnTo>
                  <a:pt x="2725" y="372"/>
                </a:lnTo>
                <a:lnTo>
                  <a:pt x="2667" y="412"/>
                </a:lnTo>
                <a:lnTo>
                  <a:pt x="2614" y="456"/>
                </a:lnTo>
                <a:lnTo>
                  <a:pt x="2565" y="505"/>
                </a:lnTo>
                <a:lnTo>
                  <a:pt x="2521" y="559"/>
                </a:lnTo>
                <a:lnTo>
                  <a:pt x="2482" y="615"/>
                </a:lnTo>
                <a:lnTo>
                  <a:pt x="2447" y="677"/>
                </a:lnTo>
                <a:lnTo>
                  <a:pt x="2418" y="741"/>
                </a:lnTo>
                <a:lnTo>
                  <a:pt x="2396" y="807"/>
                </a:lnTo>
                <a:lnTo>
                  <a:pt x="2378" y="877"/>
                </a:lnTo>
                <a:lnTo>
                  <a:pt x="2367" y="948"/>
                </a:lnTo>
                <a:lnTo>
                  <a:pt x="2365" y="1022"/>
                </a:lnTo>
                <a:lnTo>
                  <a:pt x="2367" y="1096"/>
                </a:lnTo>
                <a:lnTo>
                  <a:pt x="2378" y="1168"/>
                </a:lnTo>
                <a:lnTo>
                  <a:pt x="2396" y="1237"/>
                </a:lnTo>
                <a:lnTo>
                  <a:pt x="2418" y="1304"/>
                </a:lnTo>
                <a:lnTo>
                  <a:pt x="2447" y="1368"/>
                </a:lnTo>
                <a:lnTo>
                  <a:pt x="2482" y="1428"/>
                </a:lnTo>
                <a:lnTo>
                  <a:pt x="2521" y="1485"/>
                </a:lnTo>
                <a:lnTo>
                  <a:pt x="2565" y="1539"/>
                </a:lnTo>
                <a:lnTo>
                  <a:pt x="2614" y="1588"/>
                </a:lnTo>
                <a:lnTo>
                  <a:pt x="2667" y="1632"/>
                </a:lnTo>
                <a:lnTo>
                  <a:pt x="2725" y="1671"/>
                </a:lnTo>
                <a:lnTo>
                  <a:pt x="2785" y="1706"/>
                </a:lnTo>
                <a:lnTo>
                  <a:pt x="2849" y="1734"/>
                </a:lnTo>
                <a:lnTo>
                  <a:pt x="2916" y="1757"/>
                </a:lnTo>
                <a:lnTo>
                  <a:pt x="2985" y="1774"/>
                </a:lnTo>
                <a:lnTo>
                  <a:pt x="3057" y="1784"/>
                </a:lnTo>
                <a:lnTo>
                  <a:pt x="3131" y="1788"/>
                </a:lnTo>
                <a:lnTo>
                  <a:pt x="3204" y="1784"/>
                </a:lnTo>
                <a:lnTo>
                  <a:pt x="3276" y="1774"/>
                </a:lnTo>
                <a:lnTo>
                  <a:pt x="3346" y="1757"/>
                </a:lnTo>
                <a:lnTo>
                  <a:pt x="3412" y="1734"/>
                </a:lnTo>
                <a:lnTo>
                  <a:pt x="3476" y="1706"/>
                </a:lnTo>
                <a:lnTo>
                  <a:pt x="3537" y="1671"/>
                </a:lnTo>
                <a:lnTo>
                  <a:pt x="3593" y="1632"/>
                </a:lnTo>
                <a:lnTo>
                  <a:pt x="3646" y="1588"/>
                </a:lnTo>
                <a:lnTo>
                  <a:pt x="3695" y="1539"/>
                </a:lnTo>
                <a:lnTo>
                  <a:pt x="3740" y="1485"/>
                </a:lnTo>
                <a:lnTo>
                  <a:pt x="3780" y="1428"/>
                </a:lnTo>
                <a:lnTo>
                  <a:pt x="3814" y="1368"/>
                </a:lnTo>
                <a:lnTo>
                  <a:pt x="3843" y="1304"/>
                </a:lnTo>
                <a:lnTo>
                  <a:pt x="3866" y="1237"/>
                </a:lnTo>
                <a:lnTo>
                  <a:pt x="3883" y="1168"/>
                </a:lnTo>
                <a:lnTo>
                  <a:pt x="3893" y="1096"/>
                </a:lnTo>
                <a:lnTo>
                  <a:pt x="3897" y="1022"/>
                </a:lnTo>
                <a:lnTo>
                  <a:pt x="3893" y="948"/>
                </a:lnTo>
                <a:lnTo>
                  <a:pt x="3883" y="877"/>
                </a:lnTo>
                <a:lnTo>
                  <a:pt x="3866" y="807"/>
                </a:lnTo>
                <a:lnTo>
                  <a:pt x="3843" y="741"/>
                </a:lnTo>
                <a:lnTo>
                  <a:pt x="3814" y="677"/>
                </a:lnTo>
                <a:lnTo>
                  <a:pt x="3780" y="615"/>
                </a:lnTo>
                <a:lnTo>
                  <a:pt x="3740" y="559"/>
                </a:lnTo>
                <a:lnTo>
                  <a:pt x="3695" y="505"/>
                </a:lnTo>
                <a:lnTo>
                  <a:pt x="3646" y="456"/>
                </a:lnTo>
                <a:lnTo>
                  <a:pt x="3593" y="412"/>
                </a:lnTo>
                <a:lnTo>
                  <a:pt x="3537" y="372"/>
                </a:lnTo>
                <a:lnTo>
                  <a:pt x="3476" y="338"/>
                </a:lnTo>
                <a:lnTo>
                  <a:pt x="3412" y="310"/>
                </a:lnTo>
                <a:lnTo>
                  <a:pt x="3346" y="286"/>
                </a:lnTo>
                <a:lnTo>
                  <a:pt x="3276" y="269"/>
                </a:lnTo>
                <a:lnTo>
                  <a:pt x="3204" y="259"/>
                </a:lnTo>
                <a:lnTo>
                  <a:pt x="3131" y="256"/>
                </a:lnTo>
                <a:close/>
                <a:moveTo>
                  <a:pt x="853" y="220"/>
                </a:moveTo>
                <a:lnTo>
                  <a:pt x="896" y="224"/>
                </a:lnTo>
                <a:lnTo>
                  <a:pt x="935" y="234"/>
                </a:lnTo>
                <a:lnTo>
                  <a:pt x="973" y="250"/>
                </a:lnTo>
                <a:lnTo>
                  <a:pt x="1008" y="270"/>
                </a:lnTo>
                <a:lnTo>
                  <a:pt x="1038" y="296"/>
                </a:lnTo>
                <a:lnTo>
                  <a:pt x="1064" y="327"/>
                </a:lnTo>
                <a:lnTo>
                  <a:pt x="1085" y="361"/>
                </a:lnTo>
                <a:lnTo>
                  <a:pt x="1101" y="398"/>
                </a:lnTo>
                <a:lnTo>
                  <a:pt x="1111" y="439"/>
                </a:lnTo>
                <a:lnTo>
                  <a:pt x="1114" y="482"/>
                </a:lnTo>
                <a:lnTo>
                  <a:pt x="1111" y="523"/>
                </a:lnTo>
                <a:lnTo>
                  <a:pt x="1101" y="564"/>
                </a:lnTo>
                <a:lnTo>
                  <a:pt x="1085" y="601"/>
                </a:lnTo>
                <a:lnTo>
                  <a:pt x="1064" y="635"/>
                </a:lnTo>
                <a:lnTo>
                  <a:pt x="1038" y="666"/>
                </a:lnTo>
                <a:lnTo>
                  <a:pt x="1008" y="692"/>
                </a:lnTo>
                <a:lnTo>
                  <a:pt x="973" y="712"/>
                </a:lnTo>
                <a:lnTo>
                  <a:pt x="935" y="728"/>
                </a:lnTo>
                <a:lnTo>
                  <a:pt x="896" y="738"/>
                </a:lnTo>
                <a:lnTo>
                  <a:pt x="853" y="742"/>
                </a:lnTo>
                <a:lnTo>
                  <a:pt x="811" y="738"/>
                </a:lnTo>
                <a:lnTo>
                  <a:pt x="771" y="728"/>
                </a:lnTo>
                <a:lnTo>
                  <a:pt x="733" y="712"/>
                </a:lnTo>
                <a:lnTo>
                  <a:pt x="700" y="692"/>
                </a:lnTo>
                <a:lnTo>
                  <a:pt x="669" y="666"/>
                </a:lnTo>
                <a:lnTo>
                  <a:pt x="643" y="635"/>
                </a:lnTo>
                <a:lnTo>
                  <a:pt x="621" y="601"/>
                </a:lnTo>
                <a:lnTo>
                  <a:pt x="605" y="564"/>
                </a:lnTo>
                <a:lnTo>
                  <a:pt x="595" y="523"/>
                </a:lnTo>
                <a:lnTo>
                  <a:pt x="593" y="482"/>
                </a:lnTo>
                <a:lnTo>
                  <a:pt x="595" y="439"/>
                </a:lnTo>
                <a:lnTo>
                  <a:pt x="605" y="398"/>
                </a:lnTo>
                <a:lnTo>
                  <a:pt x="621" y="361"/>
                </a:lnTo>
                <a:lnTo>
                  <a:pt x="643" y="327"/>
                </a:lnTo>
                <a:lnTo>
                  <a:pt x="669" y="296"/>
                </a:lnTo>
                <a:lnTo>
                  <a:pt x="700" y="270"/>
                </a:lnTo>
                <a:lnTo>
                  <a:pt x="733" y="250"/>
                </a:lnTo>
                <a:lnTo>
                  <a:pt x="771" y="234"/>
                </a:lnTo>
                <a:lnTo>
                  <a:pt x="811" y="224"/>
                </a:lnTo>
                <a:lnTo>
                  <a:pt x="853" y="220"/>
                </a:lnTo>
                <a:close/>
                <a:moveTo>
                  <a:pt x="3131" y="140"/>
                </a:moveTo>
                <a:lnTo>
                  <a:pt x="3211" y="144"/>
                </a:lnTo>
                <a:lnTo>
                  <a:pt x="3289" y="154"/>
                </a:lnTo>
                <a:lnTo>
                  <a:pt x="3364" y="171"/>
                </a:lnTo>
                <a:lnTo>
                  <a:pt x="3438" y="196"/>
                </a:lnTo>
                <a:lnTo>
                  <a:pt x="3508" y="225"/>
                </a:lnTo>
                <a:lnTo>
                  <a:pt x="3575" y="261"/>
                </a:lnTo>
                <a:lnTo>
                  <a:pt x="3639" y="301"/>
                </a:lnTo>
                <a:lnTo>
                  <a:pt x="3698" y="348"/>
                </a:lnTo>
                <a:lnTo>
                  <a:pt x="3753" y="398"/>
                </a:lnTo>
                <a:lnTo>
                  <a:pt x="3805" y="455"/>
                </a:lnTo>
                <a:lnTo>
                  <a:pt x="3850" y="514"/>
                </a:lnTo>
                <a:lnTo>
                  <a:pt x="3892" y="577"/>
                </a:lnTo>
                <a:lnTo>
                  <a:pt x="3927" y="644"/>
                </a:lnTo>
                <a:lnTo>
                  <a:pt x="3957" y="715"/>
                </a:lnTo>
                <a:lnTo>
                  <a:pt x="3980" y="787"/>
                </a:lnTo>
                <a:lnTo>
                  <a:pt x="3997" y="863"/>
                </a:lnTo>
                <a:lnTo>
                  <a:pt x="4008" y="942"/>
                </a:lnTo>
                <a:lnTo>
                  <a:pt x="4012" y="1022"/>
                </a:lnTo>
                <a:lnTo>
                  <a:pt x="4008" y="1102"/>
                </a:lnTo>
                <a:lnTo>
                  <a:pt x="3997" y="1180"/>
                </a:lnTo>
                <a:lnTo>
                  <a:pt x="3980" y="1256"/>
                </a:lnTo>
                <a:lnTo>
                  <a:pt x="3957" y="1329"/>
                </a:lnTo>
                <a:lnTo>
                  <a:pt x="3927" y="1400"/>
                </a:lnTo>
                <a:lnTo>
                  <a:pt x="3892" y="1466"/>
                </a:lnTo>
                <a:lnTo>
                  <a:pt x="3850" y="1530"/>
                </a:lnTo>
                <a:lnTo>
                  <a:pt x="3805" y="1590"/>
                </a:lnTo>
                <a:lnTo>
                  <a:pt x="3753" y="1646"/>
                </a:lnTo>
                <a:lnTo>
                  <a:pt x="3698" y="1696"/>
                </a:lnTo>
                <a:lnTo>
                  <a:pt x="3639" y="1743"/>
                </a:lnTo>
                <a:lnTo>
                  <a:pt x="3575" y="1783"/>
                </a:lnTo>
                <a:lnTo>
                  <a:pt x="3508" y="1819"/>
                </a:lnTo>
                <a:lnTo>
                  <a:pt x="3438" y="1848"/>
                </a:lnTo>
                <a:lnTo>
                  <a:pt x="3364" y="1873"/>
                </a:lnTo>
                <a:lnTo>
                  <a:pt x="3289" y="1890"/>
                </a:lnTo>
                <a:lnTo>
                  <a:pt x="3211" y="1900"/>
                </a:lnTo>
                <a:lnTo>
                  <a:pt x="3131" y="1903"/>
                </a:lnTo>
                <a:lnTo>
                  <a:pt x="3050" y="1900"/>
                </a:lnTo>
                <a:lnTo>
                  <a:pt x="2972" y="1890"/>
                </a:lnTo>
                <a:lnTo>
                  <a:pt x="2896" y="1873"/>
                </a:lnTo>
                <a:lnTo>
                  <a:pt x="2823" y="1848"/>
                </a:lnTo>
                <a:lnTo>
                  <a:pt x="2753" y="1819"/>
                </a:lnTo>
                <a:lnTo>
                  <a:pt x="2685" y="1783"/>
                </a:lnTo>
                <a:lnTo>
                  <a:pt x="2623" y="1743"/>
                </a:lnTo>
                <a:lnTo>
                  <a:pt x="2563" y="1696"/>
                </a:lnTo>
                <a:lnTo>
                  <a:pt x="2507" y="1646"/>
                </a:lnTo>
                <a:lnTo>
                  <a:pt x="2457" y="1589"/>
                </a:lnTo>
                <a:lnTo>
                  <a:pt x="2410" y="1530"/>
                </a:lnTo>
                <a:lnTo>
                  <a:pt x="2370" y="1466"/>
                </a:lnTo>
                <a:lnTo>
                  <a:pt x="2334" y="1400"/>
                </a:lnTo>
                <a:lnTo>
                  <a:pt x="2305" y="1329"/>
                </a:lnTo>
                <a:lnTo>
                  <a:pt x="2280" y="1256"/>
                </a:lnTo>
                <a:lnTo>
                  <a:pt x="2263" y="1180"/>
                </a:lnTo>
                <a:lnTo>
                  <a:pt x="2252" y="1102"/>
                </a:lnTo>
                <a:lnTo>
                  <a:pt x="2250" y="1022"/>
                </a:lnTo>
                <a:lnTo>
                  <a:pt x="2252" y="942"/>
                </a:lnTo>
                <a:lnTo>
                  <a:pt x="2263" y="863"/>
                </a:lnTo>
                <a:lnTo>
                  <a:pt x="2280" y="787"/>
                </a:lnTo>
                <a:lnTo>
                  <a:pt x="2305" y="715"/>
                </a:lnTo>
                <a:lnTo>
                  <a:pt x="2334" y="644"/>
                </a:lnTo>
                <a:lnTo>
                  <a:pt x="2370" y="577"/>
                </a:lnTo>
                <a:lnTo>
                  <a:pt x="2410" y="514"/>
                </a:lnTo>
                <a:lnTo>
                  <a:pt x="2457" y="455"/>
                </a:lnTo>
                <a:lnTo>
                  <a:pt x="2507" y="398"/>
                </a:lnTo>
                <a:lnTo>
                  <a:pt x="2563" y="348"/>
                </a:lnTo>
                <a:lnTo>
                  <a:pt x="2623" y="301"/>
                </a:lnTo>
                <a:lnTo>
                  <a:pt x="2685" y="261"/>
                </a:lnTo>
                <a:lnTo>
                  <a:pt x="2753" y="225"/>
                </a:lnTo>
                <a:lnTo>
                  <a:pt x="2823" y="196"/>
                </a:lnTo>
                <a:lnTo>
                  <a:pt x="2896" y="171"/>
                </a:lnTo>
                <a:lnTo>
                  <a:pt x="2972" y="154"/>
                </a:lnTo>
                <a:lnTo>
                  <a:pt x="3050" y="144"/>
                </a:lnTo>
                <a:lnTo>
                  <a:pt x="3131" y="140"/>
                </a:lnTo>
                <a:close/>
                <a:moveTo>
                  <a:pt x="853" y="122"/>
                </a:moveTo>
                <a:lnTo>
                  <a:pt x="778" y="126"/>
                </a:lnTo>
                <a:lnTo>
                  <a:pt x="706" y="137"/>
                </a:lnTo>
                <a:lnTo>
                  <a:pt x="636" y="155"/>
                </a:lnTo>
                <a:lnTo>
                  <a:pt x="568" y="180"/>
                </a:lnTo>
                <a:lnTo>
                  <a:pt x="504" y="210"/>
                </a:lnTo>
                <a:lnTo>
                  <a:pt x="444" y="247"/>
                </a:lnTo>
                <a:lnTo>
                  <a:pt x="388" y="289"/>
                </a:lnTo>
                <a:lnTo>
                  <a:pt x="336" y="337"/>
                </a:lnTo>
                <a:lnTo>
                  <a:pt x="290" y="388"/>
                </a:lnTo>
                <a:lnTo>
                  <a:pt x="247" y="445"/>
                </a:lnTo>
                <a:lnTo>
                  <a:pt x="210" y="505"/>
                </a:lnTo>
                <a:lnTo>
                  <a:pt x="179" y="569"/>
                </a:lnTo>
                <a:lnTo>
                  <a:pt x="155" y="636"/>
                </a:lnTo>
                <a:lnTo>
                  <a:pt x="137" y="706"/>
                </a:lnTo>
                <a:lnTo>
                  <a:pt x="126" y="779"/>
                </a:lnTo>
                <a:lnTo>
                  <a:pt x="122" y="854"/>
                </a:lnTo>
                <a:lnTo>
                  <a:pt x="125" y="921"/>
                </a:lnTo>
                <a:lnTo>
                  <a:pt x="135" y="989"/>
                </a:lnTo>
                <a:lnTo>
                  <a:pt x="150" y="1053"/>
                </a:lnTo>
                <a:lnTo>
                  <a:pt x="171" y="1115"/>
                </a:lnTo>
                <a:lnTo>
                  <a:pt x="196" y="1174"/>
                </a:lnTo>
                <a:lnTo>
                  <a:pt x="227" y="1231"/>
                </a:lnTo>
                <a:lnTo>
                  <a:pt x="263" y="1285"/>
                </a:lnTo>
                <a:lnTo>
                  <a:pt x="303" y="1335"/>
                </a:lnTo>
                <a:lnTo>
                  <a:pt x="347" y="1380"/>
                </a:lnTo>
                <a:lnTo>
                  <a:pt x="346" y="1359"/>
                </a:lnTo>
                <a:lnTo>
                  <a:pt x="346" y="1342"/>
                </a:lnTo>
                <a:lnTo>
                  <a:pt x="345" y="1329"/>
                </a:lnTo>
                <a:lnTo>
                  <a:pt x="346" y="1274"/>
                </a:lnTo>
                <a:lnTo>
                  <a:pt x="352" y="1222"/>
                </a:lnTo>
                <a:lnTo>
                  <a:pt x="363" y="1173"/>
                </a:lnTo>
                <a:lnTo>
                  <a:pt x="378" y="1127"/>
                </a:lnTo>
                <a:lnTo>
                  <a:pt x="398" y="1086"/>
                </a:lnTo>
                <a:lnTo>
                  <a:pt x="420" y="1046"/>
                </a:lnTo>
                <a:lnTo>
                  <a:pt x="444" y="1010"/>
                </a:lnTo>
                <a:lnTo>
                  <a:pt x="471" y="976"/>
                </a:lnTo>
                <a:lnTo>
                  <a:pt x="500" y="946"/>
                </a:lnTo>
                <a:lnTo>
                  <a:pt x="528" y="917"/>
                </a:lnTo>
                <a:lnTo>
                  <a:pt x="556" y="893"/>
                </a:lnTo>
                <a:lnTo>
                  <a:pt x="584" y="870"/>
                </a:lnTo>
                <a:lnTo>
                  <a:pt x="611" y="850"/>
                </a:lnTo>
                <a:lnTo>
                  <a:pt x="637" y="833"/>
                </a:lnTo>
                <a:lnTo>
                  <a:pt x="659" y="818"/>
                </a:lnTo>
                <a:lnTo>
                  <a:pt x="680" y="806"/>
                </a:lnTo>
                <a:lnTo>
                  <a:pt x="686" y="802"/>
                </a:lnTo>
                <a:lnTo>
                  <a:pt x="692" y="800"/>
                </a:lnTo>
                <a:lnTo>
                  <a:pt x="723" y="781"/>
                </a:lnTo>
                <a:lnTo>
                  <a:pt x="756" y="766"/>
                </a:lnTo>
                <a:lnTo>
                  <a:pt x="789" y="757"/>
                </a:lnTo>
                <a:lnTo>
                  <a:pt x="790" y="757"/>
                </a:lnTo>
                <a:lnTo>
                  <a:pt x="853" y="823"/>
                </a:lnTo>
                <a:lnTo>
                  <a:pt x="918" y="758"/>
                </a:lnTo>
                <a:lnTo>
                  <a:pt x="951" y="768"/>
                </a:lnTo>
                <a:lnTo>
                  <a:pt x="983" y="781"/>
                </a:lnTo>
                <a:lnTo>
                  <a:pt x="1014" y="800"/>
                </a:lnTo>
                <a:lnTo>
                  <a:pt x="1020" y="802"/>
                </a:lnTo>
                <a:lnTo>
                  <a:pt x="1027" y="806"/>
                </a:lnTo>
                <a:lnTo>
                  <a:pt x="1047" y="818"/>
                </a:lnTo>
                <a:lnTo>
                  <a:pt x="1070" y="833"/>
                </a:lnTo>
                <a:lnTo>
                  <a:pt x="1096" y="851"/>
                </a:lnTo>
                <a:lnTo>
                  <a:pt x="1123" y="871"/>
                </a:lnTo>
                <a:lnTo>
                  <a:pt x="1151" y="893"/>
                </a:lnTo>
                <a:lnTo>
                  <a:pt x="1179" y="919"/>
                </a:lnTo>
                <a:lnTo>
                  <a:pt x="1209" y="947"/>
                </a:lnTo>
                <a:lnTo>
                  <a:pt x="1237" y="978"/>
                </a:lnTo>
                <a:lnTo>
                  <a:pt x="1263" y="1012"/>
                </a:lnTo>
                <a:lnTo>
                  <a:pt x="1289" y="1049"/>
                </a:lnTo>
                <a:lnTo>
                  <a:pt x="1311" y="1089"/>
                </a:lnTo>
                <a:lnTo>
                  <a:pt x="1329" y="1132"/>
                </a:lnTo>
                <a:lnTo>
                  <a:pt x="1344" y="1178"/>
                </a:lnTo>
                <a:lnTo>
                  <a:pt x="1355" y="1227"/>
                </a:lnTo>
                <a:lnTo>
                  <a:pt x="1361" y="1280"/>
                </a:lnTo>
                <a:lnTo>
                  <a:pt x="1360" y="1336"/>
                </a:lnTo>
                <a:lnTo>
                  <a:pt x="1360" y="1347"/>
                </a:lnTo>
                <a:lnTo>
                  <a:pt x="1359" y="1363"/>
                </a:lnTo>
                <a:lnTo>
                  <a:pt x="1359" y="1382"/>
                </a:lnTo>
                <a:lnTo>
                  <a:pt x="1403" y="1335"/>
                </a:lnTo>
                <a:lnTo>
                  <a:pt x="1442" y="1285"/>
                </a:lnTo>
                <a:lnTo>
                  <a:pt x="1479" y="1232"/>
                </a:lnTo>
                <a:lnTo>
                  <a:pt x="1510" y="1174"/>
                </a:lnTo>
                <a:lnTo>
                  <a:pt x="1535" y="1115"/>
                </a:lnTo>
                <a:lnTo>
                  <a:pt x="1556" y="1053"/>
                </a:lnTo>
                <a:lnTo>
                  <a:pt x="1572" y="989"/>
                </a:lnTo>
                <a:lnTo>
                  <a:pt x="1581" y="921"/>
                </a:lnTo>
                <a:lnTo>
                  <a:pt x="1584" y="854"/>
                </a:lnTo>
                <a:lnTo>
                  <a:pt x="1581" y="779"/>
                </a:lnTo>
                <a:lnTo>
                  <a:pt x="1570" y="706"/>
                </a:lnTo>
                <a:lnTo>
                  <a:pt x="1551" y="636"/>
                </a:lnTo>
                <a:lnTo>
                  <a:pt x="1527" y="569"/>
                </a:lnTo>
                <a:lnTo>
                  <a:pt x="1496" y="505"/>
                </a:lnTo>
                <a:lnTo>
                  <a:pt x="1459" y="445"/>
                </a:lnTo>
                <a:lnTo>
                  <a:pt x="1418" y="388"/>
                </a:lnTo>
                <a:lnTo>
                  <a:pt x="1370" y="337"/>
                </a:lnTo>
                <a:lnTo>
                  <a:pt x="1318" y="289"/>
                </a:lnTo>
                <a:lnTo>
                  <a:pt x="1262" y="247"/>
                </a:lnTo>
                <a:lnTo>
                  <a:pt x="1202" y="210"/>
                </a:lnTo>
                <a:lnTo>
                  <a:pt x="1138" y="180"/>
                </a:lnTo>
                <a:lnTo>
                  <a:pt x="1070" y="155"/>
                </a:lnTo>
                <a:lnTo>
                  <a:pt x="1000" y="137"/>
                </a:lnTo>
                <a:lnTo>
                  <a:pt x="928" y="126"/>
                </a:lnTo>
                <a:lnTo>
                  <a:pt x="853" y="122"/>
                </a:lnTo>
                <a:close/>
                <a:moveTo>
                  <a:pt x="853" y="0"/>
                </a:moveTo>
                <a:lnTo>
                  <a:pt x="935" y="4"/>
                </a:lnTo>
                <a:lnTo>
                  <a:pt x="1015" y="15"/>
                </a:lnTo>
                <a:lnTo>
                  <a:pt x="1092" y="34"/>
                </a:lnTo>
                <a:lnTo>
                  <a:pt x="1167" y="59"/>
                </a:lnTo>
                <a:lnTo>
                  <a:pt x="1238" y="91"/>
                </a:lnTo>
                <a:lnTo>
                  <a:pt x="1306" y="131"/>
                </a:lnTo>
                <a:lnTo>
                  <a:pt x="1368" y="173"/>
                </a:lnTo>
                <a:lnTo>
                  <a:pt x="1429" y="224"/>
                </a:lnTo>
                <a:lnTo>
                  <a:pt x="1483" y="278"/>
                </a:lnTo>
                <a:lnTo>
                  <a:pt x="1532" y="337"/>
                </a:lnTo>
                <a:lnTo>
                  <a:pt x="1576" y="401"/>
                </a:lnTo>
                <a:lnTo>
                  <a:pt x="1614" y="468"/>
                </a:lnTo>
                <a:lnTo>
                  <a:pt x="1646" y="539"/>
                </a:lnTo>
                <a:lnTo>
                  <a:pt x="1672" y="614"/>
                </a:lnTo>
                <a:lnTo>
                  <a:pt x="1691" y="692"/>
                </a:lnTo>
                <a:lnTo>
                  <a:pt x="1702" y="771"/>
                </a:lnTo>
                <a:lnTo>
                  <a:pt x="1706" y="854"/>
                </a:lnTo>
                <a:lnTo>
                  <a:pt x="1702" y="936"/>
                </a:lnTo>
                <a:lnTo>
                  <a:pt x="1691" y="1016"/>
                </a:lnTo>
                <a:lnTo>
                  <a:pt x="1672" y="1093"/>
                </a:lnTo>
                <a:lnTo>
                  <a:pt x="1646" y="1167"/>
                </a:lnTo>
                <a:lnTo>
                  <a:pt x="1614" y="1238"/>
                </a:lnTo>
                <a:lnTo>
                  <a:pt x="1576" y="1305"/>
                </a:lnTo>
                <a:lnTo>
                  <a:pt x="1532" y="1369"/>
                </a:lnTo>
                <a:lnTo>
                  <a:pt x="1483" y="1428"/>
                </a:lnTo>
                <a:lnTo>
                  <a:pt x="1429" y="1483"/>
                </a:lnTo>
                <a:lnTo>
                  <a:pt x="1368" y="1533"/>
                </a:lnTo>
                <a:lnTo>
                  <a:pt x="1306" y="1577"/>
                </a:lnTo>
                <a:lnTo>
                  <a:pt x="1238" y="1615"/>
                </a:lnTo>
                <a:lnTo>
                  <a:pt x="1167" y="1647"/>
                </a:lnTo>
                <a:lnTo>
                  <a:pt x="1092" y="1673"/>
                </a:lnTo>
                <a:lnTo>
                  <a:pt x="1015" y="1691"/>
                </a:lnTo>
                <a:lnTo>
                  <a:pt x="935" y="1703"/>
                </a:lnTo>
                <a:lnTo>
                  <a:pt x="853" y="1707"/>
                </a:lnTo>
                <a:lnTo>
                  <a:pt x="771" y="1703"/>
                </a:lnTo>
                <a:lnTo>
                  <a:pt x="691" y="1691"/>
                </a:lnTo>
                <a:lnTo>
                  <a:pt x="614" y="1673"/>
                </a:lnTo>
                <a:lnTo>
                  <a:pt x="540" y="1647"/>
                </a:lnTo>
                <a:lnTo>
                  <a:pt x="469" y="1615"/>
                </a:lnTo>
                <a:lnTo>
                  <a:pt x="401" y="1577"/>
                </a:lnTo>
                <a:lnTo>
                  <a:pt x="338" y="1533"/>
                </a:lnTo>
                <a:lnTo>
                  <a:pt x="279" y="1483"/>
                </a:lnTo>
                <a:lnTo>
                  <a:pt x="223" y="1428"/>
                </a:lnTo>
                <a:lnTo>
                  <a:pt x="174" y="1369"/>
                </a:lnTo>
                <a:lnTo>
                  <a:pt x="130" y="1305"/>
                </a:lnTo>
                <a:lnTo>
                  <a:pt x="92" y="1238"/>
                </a:lnTo>
                <a:lnTo>
                  <a:pt x="60" y="1167"/>
                </a:lnTo>
                <a:lnTo>
                  <a:pt x="34" y="1093"/>
                </a:lnTo>
                <a:lnTo>
                  <a:pt x="16" y="1016"/>
                </a:lnTo>
                <a:lnTo>
                  <a:pt x="4" y="936"/>
                </a:lnTo>
                <a:lnTo>
                  <a:pt x="0" y="854"/>
                </a:lnTo>
                <a:lnTo>
                  <a:pt x="4" y="771"/>
                </a:lnTo>
                <a:lnTo>
                  <a:pt x="16" y="692"/>
                </a:lnTo>
                <a:lnTo>
                  <a:pt x="34" y="614"/>
                </a:lnTo>
                <a:lnTo>
                  <a:pt x="60" y="539"/>
                </a:lnTo>
                <a:lnTo>
                  <a:pt x="92" y="468"/>
                </a:lnTo>
                <a:lnTo>
                  <a:pt x="130" y="401"/>
                </a:lnTo>
                <a:lnTo>
                  <a:pt x="174" y="337"/>
                </a:lnTo>
                <a:lnTo>
                  <a:pt x="223" y="278"/>
                </a:lnTo>
                <a:lnTo>
                  <a:pt x="279" y="224"/>
                </a:lnTo>
                <a:lnTo>
                  <a:pt x="338" y="173"/>
                </a:lnTo>
                <a:lnTo>
                  <a:pt x="401" y="131"/>
                </a:lnTo>
                <a:lnTo>
                  <a:pt x="469" y="91"/>
                </a:lnTo>
                <a:lnTo>
                  <a:pt x="540" y="59"/>
                </a:lnTo>
                <a:lnTo>
                  <a:pt x="614" y="34"/>
                </a:lnTo>
                <a:lnTo>
                  <a:pt x="691" y="15"/>
                </a:lnTo>
                <a:lnTo>
                  <a:pt x="771" y="4"/>
                </a:lnTo>
                <a:lnTo>
                  <a:pt x="853" y="0"/>
                </a:lnTo>
                <a:lnTo>
                  <a:pt x="853" y="0"/>
                </a:lnTo>
                <a:close/>
              </a:path>
            </a:pathLst>
          </a:custGeom>
          <a:solidFill>
            <a:schemeClr val="tx1">
              <a:lumMod val="65000"/>
              <a:lumOff val="3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endParaRPr>
          </a:p>
        </p:txBody>
      </p:sp>
      <p:grpSp>
        <p:nvGrpSpPr>
          <p:cNvPr id="28" name="Group 263">
            <a:extLst>
              <a:ext uri="{FF2B5EF4-FFF2-40B4-BE49-F238E27FC236}">
                <a16:creationId xmlns:a16="http://schemas.microsoft.com/office/drawing/2014/main" xmlns="" id="{A9632C8C-4028-4B34-AA3B-AC8456A9AD25}"/>
              </a:ext>
            </a:extLst>
          </p:cNvPr>
          <p:cNvGrpSpPr/>
          <p:nvPr/>
        </p:nvGrpSpPr>
        <p:grpSpPr>
          <a:xfrm>
            <a:off x="1163278" y="1682182"/>
            <a:ext cx="1299796" cy="3493636"/>
            <a:chOff x="4305301" y="4281488"/>
            <a:chExt cx="266700" cy="701675"/>
          </a:xfrm>
          <a:solidFill>
            <a:schemeClr val="tx1">
              <a:lumMod val="75000"/>
              <a:lumOff val="25000"/>
            </a:schemeClr>
          </a:solidFill>
        </p:grpSpPr>
        <p:sp>
          <p:nvSpPr>
            <p:cNvPr id="29" name="Freeform 6">
              <a:extLst>
                <a:ext uri="{FF2B5EF4-FFF2-40B4-BE49-F238E27FC236}">
                  <a16:creationId xmlns:a16="http://schemas.microsoft.com/office/drawing/2014/main" xmlns="" id="{A0AE9CDB-E7B6-4672-A0A2-4868E479BBF6}"/>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a:extLst/>
          </p:spPr>
          <p:txBody>
            <a:bodyPr vert="horz" wrap="square" lIns="91440" tIns="45720" rIns="91440" bIns="45720" numCol="1" anchor="t" anchorCtr="0" compatLnSpc="1">
              <a:prstTxWarp prst="textNoShape">
                <a:avLst/>
              </a:prstTxWarp>
            </a:bodyPr>
            <a:lstStyle/>
            <a:p>
              <a:pPr defTabSz="1218987"/>
              <a:endParaRPr kumimoji="0" lang="en-US" sz="2400" dirty="0">
                <a:solidFill>
                  <a:prstClr val="black"/>
                </a:solidFill>
              </a:endParaRPr>
            </a:p>
          </p:txBody>
        </p:sp>
        <p:sp>
          <p:nvSpPr>
            <p:cNvPr id="30" name="Freeform 7">
              <a:extLst>
                <a:ext uri="{FF2B5EF4-FFF2-40B4-BE49-F238E27FC236}">
                  <a16:creationId xmlns:a16="http://schemas.microsoft.com/office/drawing/2014/main" xmlns="" id="{FD56939A-1725-476A-A7EB-24E4918B03E2}"/>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a:extLst/>
          </p:spPr>
          <p:txBody>
            <a:bodyPr vert="horz" wrap="square" lIns="91440" tIns="45720" rIns="91440" bIns="45720" numCol="1" anchor="t" anchorCtr="0" compatLnSpc="1">
              <a:prstTxWarp prst="textNoShape">
                <a:avLst/>
              </a:prstTxWarp>
            </a:bodyPr>
            <a:lstStyle/>
            <a:p>
              <a:pPr defTabSz="1218987"/>
              <a:endParaRPr kumimoji="0" lang="en-US" sz="2400" dirty="0">
                <a:solidFill>
                  <a:prstClr val="black"/>
                </a:solidFill>
              </a:endParaRPr>
            </a:p>
          </p:txBody>
        </p:sp>
      </p:grpSp>
      <p:sp>
        <p:nvSpPr>
          <p:cNvPr id="4" name="テキスト ボックス 3">
            <a:extLst>
              <a:ext uri="{FF2B5EF4-FFF2-40B4-BE49-F238E27FC236}">
                <a16:creationId xmlns:a16="http://schemas.microsoft.com/office/drawing/2014/main" xmlns="" id="{68762B0C-C140-4701-87B5-3410D855D808}"/>
              </a:ext>
            </a:extLst>
          </p:cNvPr>
          <p:cNvSpPr txBox="1"/>
          <p:nvPr/>
        </p:nvSpPr>
        <p:spPr>
          <a:xfrm>
            <a:off x="572195" y="5326578"/>
            <a:ext cx="2481961" cy="461665"/>
          </a:xfrm>
          <a:prstGeom prst="rect">
            <a:avLst/>
          </a:prstGeom>
          <a:noFill/>
        </p:spPr>
        <p:txBody>
          <a:bodyPr wrap="none" rtlCol="0">
            <a:spAutoFit/>
          </a:bodyPr>
          <a:lstStyle/>
          <a:p>
            <a:pPr algn="l"/>
            <a:r>
              <a:rPr kumimoji="1" lang="en-US" altLang="ja-JP" sz="2400" dirty="0">
                <a:latin typeface="Fujitsu Sans" panose="020B0404060202020204" pitchFamily="34" charset="0"/>
                <a:ea typeface="Meiryo UI" panose="020B0604030504040204" pitchFamily="50" charset="-128"/>
                <a:cs typeface="Meiryo UI" panose="020B0604030504040204" pitchFamily="50" charset="-128"/>
              </a:rPr>
              <a:t>Hiroaki Kobayashi</a:t>
            </a:r>
            <a:endParaRPr kumimoji="1" lang="ja-JP" altLang="en-US" sz="24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075202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Static Analysis of Source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69</a:t>
            </a:fld>
            <a:endParaRPr lang="en-US" altLang="ja-JP" dirty="0"/>
          </a:p>
        </p:txBody>
      </p:sp>
      <p:sp>
        <p:nvSpPr>
          <p:cNvPr id="18" name="テキスト ボックス 17"/>
          <p:cNvSpPr txBox="1"/>
          <p:nvPr/>
        </p:nvSpPr>
        <p:spPr>
          <a:xfrm>
            <a:off x="260513" y="703909"/>
            <a:ext cx="8987653" cy="2062103"/>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It is efficient to combine with Static Code Analyzer</a:t>
            </a:r>
          </a:p>
          <a:p>
            <a:pPr algn="l"/>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(Not necessary but efficient)</a:t>
            </a:r>
          </a:p>
          <a:p>
            <a:pPr algn="l"/>
            <a:endParaRPr lang="en-US" altLang="ja-JP" sz="3200" dirty="0">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It enables to Visualize following in real time</a:t>
            </a: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テキスト ボックス 3"/>
          <p:cNvSpPr txBox="1"/>
          <p:nvPr/>
        </p:nvSpPr>
        <p:spPr>
          <a:xfrm>
            <a:off x="457167" y="2766012"/>
            <a:ext cx="9280041" cy="3416320"/>
          </a:xfrm>
          <a:prstGeom prst="rect">
            <a:avLst/>
          </a:prstGeom>
          <a:noFill/>
        </p:spPr>
        <p:txBody>
          <a:bodyPr wrap="none" rtlCol="0">
            <a:spAutoFit/>
          </a:bodyPr>
          <a:lstStyle/>
          <a:p>
            <a:pPr marL="285750" indent="-285750" algn="l">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Code Metrics(Step Count, Class Count, Method Count, Comment Rate)</a:t>
            </a:r>
          </a:p>
          <a:p>
            <a:pPr marL="285750" indent="-285750" algn="l">
              <a:buFont typeface="Wingdings" panose="05000000000000000000" pitchFamily="2" charset="2"/>
              <a:buChar char="l"/>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Percentage of Test Succeeded/Failed</a:t>
            </a:r>
          </a:p>
          <a:p>
            <a:pPr marL="285750" indent="-285750" algn="l">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Code Coverage</a:t>
            </a:r>
          </a:p>
          <a:p>
            <a:pPr marL="285750" indent="-285750" algn="l">
              <a:buFont typeface="Wingdings" panose="05000000000000000000" pitchFamily="2" charset="2"/>
              <a:buChar char="l"/>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Potential Bugs</a:t>
            </a:r>
          </a:p>
          <a:p>
            <a:pPr marL="285750" indent="-285750" algn="l">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Coding rule violation</a:t>
            </a:r>
          </a:p>
          <a:p>
            <a:pPr marL="285750" indent="-285750" algn="l">
              <a:buFont typeface="Wingdings" panose="05000000000000000000" pitchFamily="2" charset="2"/>
              <a:buChar char="l"/>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Duplicated code rate</a:t>
            </a:r>
          </a:p>
          <a:p>
            <a:pPr marL="285750" indent="-285750" algn="l">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Complexity of source code</a:t>
            </a:r>
          </a:p>
          <a:p>
            <a:pPr marL="285750" indent="-285750" algn="l">
              <a:buFont typeface="Wingdings" panose="05000000000000000000" pitchFamily="2" charset="2"/>
              <a:buChar char="l"/>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Dependency analysis among class/package</a:t>
            </a:r>
          </a:p>
          <a:p>
            <a:pPr marL="285750" indent="-285750" algn="l">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Etc.</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12164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How to deal with Code Coverage?(1/4)</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70</a:t>
            </a:fld>
            <a:endParaRPr lang="en-US" altLang="ja-JP" dirty="0"/>
          </a:p>
        </p:txBody>
      </p:sp>
      <p:sp>
        <p:nvSpPr>
          <p:cNvPr id="6" name="テキスト ボックス 5"/>
          <p:cNvSpPr txBox="1"/>
          <p:nvPr/>
        </p:nvSpPr>
        <p:spPr>
          <a:xfrm>
            <a:off x="434685" y="1970126"/>
            <a:ext cx="9442713" cy="1569660"/>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Code Coverage easily visualize code quality in number.</a:t>
            </a:r>
          </a:p>
          <a:p>
            <a:pPr algn="l"/>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BUT</a:t>
            </a: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 name="正方形/長方形 4"/>
          <p:cNvSpPr/>
          <p:nvPr/>
        </p:nvSpPr>
        <p:spPr bwMode="gray">
          <a:xfrm>
            <a:off x="1357991" y="2903023"/>
            <a:ext cx="7356188" cy="1112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3600" dirty="0" smtClean="0">
                <a:solidFill>
                  <a:srgbClr val="FF0000"/>
                </a:solidFill>
                <a:latin typeface="Fujitsu Sans" panose="020B0404060202020204" pitchFamily="34" charset="0"/>
                <a:ea typeface="Meiryo UI" panose="020B0604030504040204" pitchFamily="50" charset="-128"/>
              </a:rPr>
              <a:t>It </a:t>
            </a:r>
            <a:r>
              <a:rPr lang="en-US" altLang="ja-JP" sz="3600" dirty="0" smtClean="0">
                <a:solidFill>
                  <a:srgbClr val="FF0000"/>
                </a:solidFill>
                <a:latin typeface="Fujitsu Sans" panose="020B0404060202020204" pitchFamily="34" charset="0"/>
                <a:ea typeface="Meiryo UI" panose="020B0604030504040204" pitchFamily="50" charset="-128"/>
              </a:rPr>
              <a:t>may become very dangerous tool </a:t>
            </a:r>
          </a:p>
          <a:p>
            <a:r>
              <a:rPr lang="en-US" altLang="ja-JP" sz="3600" dirty="0">
                <a:solidFill>
                  <a:srgbClr val="FF0000"/>
                </a:solidFill>
                <a:latin typeface="Fujitsu Sans" panose="020B0404060202020204" pitchFamily="34" charset="0"/>
                <a:ea typeface="Meiryo UI" panose="020B0604030504040204" pitchFamily="50" charset="-128"/>
              </a:rPr>
              <a:t> </a:t>
            </a:r>
            <a:r>
              <a:rPr lang="en-US" altLang="ja-JP" sz="3600" dirty="0" smtClean="0">
                <a:solidFill>
                  <a:srgbClr val="FF0000"/>
                </a:solidFill>
                <a:latin typeface="Fujitsu Sans" panose="020B0404060202020204" pitchFamily="34" charset="0"/>
                <a:ea typeface="Meiryo UI" panose="020B0604030504040204" pitchFamily="50" charset="-128"/>
              </a:rPr>
              <a:t>if we do not deal with properly</a:t>
            </a:r>
            <a:endParaRPr kumimoji="1" lang="ja-JP" altLang="en-US" sz="3600" dirty="0" smtClean="0">
              <a:solidFill>
                <a:srgbClr val="FF0000"/>
              </a:solidFill>
              <a:latin typeface="Fujitsu Sans" panose="020B0404060202020204" pitchFamily="34" charset="0"/>
              <a:ea typeface="Meiryo UI" panose="020B0604030504040204" pitchFamily="50" charset="-128"/>
            </a:endParaRPr>
          </a:p>
        </p:txBody>
      </p:sp>
      <p:sp>
        <p:nvSpPr>
          <p:cNvPr id="8" name="テキスト ボックス 7"/>
          <p:cNvSpPr txBox="1"/>
          <p:nvPr/>
        </p:nvSpPr>
        <p:spPr>
          <a:xfrm>
            <a:off x="434685" y="4490648"/>
            <a:ext cx="8869031" cy="584775"/>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Please be careful when to apply this to your project</a:t>
            </a: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702466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How to deal with Code Coverage?(2/4)</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71</a:t>
            </a:fld>
            <a:endParaRPr lang="en-US" altLang="ja-JP" dirty="0"/>
          </a:p>
        </p:txBody>
      </p:sp>
      <p:sp>
        <p:nvSpPr>
          <p:cNvPr id="6" name="テキスト ボックス 5"/>
          <p:cNvSpPr txBox="1"/>
          <p:nvPr/>
        </p:nvSpPr>
        <p:spPr>
          <a:xfrm>
            <a:off x="434685" y="744576"/>
            <a:ext cx="9019200" cy="1077218"/>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Please think how to make following code’s coverage</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100%</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without debuggers</a:t>
            </a: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メモ 3"/>
          <p:cNvSpPr/>
          <p:nvPr/>
        </p:nvSpPr>
        <p:spPr bwMode="gray">
          <a:xfrm>
            <a:off x="626284" y="1761520"/>
            <a:ext cx="8665029" cy="4798935"/>
          </a:xfrm>
          <a:prstGeom prst="foldedCorner">
            <a:avLst>
              <a:gd name="adj" fmla="val 7565"/>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latin typeface="+mn-lt"/>
              </a:rPr>
              <a:t>public class SampleApp4 {</a:t>
            </a:r>
          </a:p>
          <a:p>
            <a:pPr algn="l"/>
            <a:r>
              <a:rPr lang="en-US" altLang="ja-JP" sz="1800" dirty="0" smtClean="0">
                <a:latin typeface="+mn-lt"/>
              </a:rPr>
              <a:t>    private </a:t>
            </a:r>
            <a:r>
              <a:rPr lang="en-US" altLang="ja-JP" sz="1800" dirty="0">
                <a:latin typeface="+mn-lt"/>
              </a:rPr>
              <a:t>static byte[] EMPTY = new byte[]{};</a:t>
            </a:r>
          </a:p>
          <a:p>
            <a:pPr algn="l"/>
            <a:r>
              <a:rPr lang="en-US" altLang="ja-JP" sz="1800" dirty="0">
                <a:latin typeface="+mn-lt"/>
              </a:rPr>
              <a:t/>
            </a:r>
            <a:br>
              <a:rPr lang="en-US" altLang="ja-JP" sz="1800" dirty="0">
                <a:latin typeface="+mn-lt"/>
              </a:rPr>
            </a:br>
            <a:r>
              <a:rPr lang="en-US" altLang="ja-JP" sz="1800" dirty="0" smtClean="0">
                <a:latin typeface="+mn-lt"/>
              </a:rPr>
              <a:t>    public </a:t>
            </a:r>
            <a:r>
              <a:rPr lang="en-US" altLang="ja-JP" sz="1800" dirty="0">
                <a:latin typeface="+mn-lt"/>
              </a:rPr>
              <a:t>byte[] </a:t>
            </a:r>
            <a:r>
              <a:rPr lang="en-US" altLang="ja-JP" sz="1800" dirty="0" err="1">
                <a:latin typeface="+mn-lt"/>
              </a:rPr>
              <a:t>toBytes</a:t>
            </a:r>
            <a:r>
              <a:rPr lang="en-US" altLang="ja-JP" sz="1800" dirty="0">
                <a:latin typeface="+mn-lt"/>
              </a:rPr>
              <a:t>(String text) {</a:t>
            </a:r>
          </a:p>
          <a:p>
            <a:pPr algn="l"/>
            <a:r>
              <a:rPr lang="en-US" altLang="ja-JP" sz="1800" dirty="0" smtClean="0">
                <a:latin typeface="+mn-lt"/>
              </a:rPr>
              <a:t>        if(text </a:t>
            </a:r>
            <a:r>
              <a:rPr lang="en-US" altLang="ja-JP" sz="1800" dirty="0">
                <a:latin typeface="+mn-lt"/>
              </a:rPr>
              <a:t>== null || </a:t>
            </a:r>
            <a:r>
              <a:rPr lang="en-US" altLang="ja-JP" sz="1800" dirty="0" err="1">
                <a:latin typeface="+mn-lt"/>
              </a:rPr>
              <a:t>text.length</a:t>
            </a:r>
            <a:r>
              <a:rPr lang="en-US" altLang="ja-JP" sz="1800" dirty="0">
                <a:latin typeface="+mn-lt"/>
              </a:rPr>
              <a:t>() == 0) {</a:t>
            </a:r>
          </a:p>
          <a:p>
            <a:pPr algn="l"/>
            <a:r>
              <a:rPr lang="en-US" altLang="ja-JP" sz="1800" dirty="0" smtClean="0">
                <a:latin typeface="+mn-lt"/>
              </a:rPr>
              <a:t>            return </a:t>
            </a:r>
            <a:r>
              <a:rPr lang="en-US" altLang="ja-JP" sz="1800" dirty="0">
                <a:latin typeface="+mn-lt"/>
              </a:rPr>
              <a:t>EMPTY ;</a:t>
            </a:r>
          </a:p>
          <a:p>
            <a:pPr algn="l"/>
            <a:r>
              <a:rPr lang="en-US" altLang="ja-JP" sz="1800" dirty="0" smtClean="0">
                <a:latin typeface="+mn-lt"/>
              </a:rPr>
              <a:t>        }</a:t>
            </a:r>
            <a:endParaRPr lang="en-US" altLang="ja-JP" sz="1800" dirty="0">
              <a:latin typeface="+mn-lt"/>
            </a:endParaRPr>
          </a:p>
          <a:p>
            <a:pPr algn="l"/>
            <a:r>
              <a:rPr lang="en-US" altLang="ja-JP" sz="1800" dirty="0">
                <a:latin typeface="+mn-lt"/>
              </a:rPr>
              <a:t/>
            </a:r>
            <a:br>
              <a:rPr lang="en-US" altLang="ja-JP" sz="1800" dirty="0">
                <a:latin typeface="+mn-lt"/>
              </a:rPr>
            </a:br>
            <a:r>
              <a:rPr lang="en-US" altLang="ja-JP" sz="1800" dirty="0" smtClean="0">
                <a:latin typeface="+mn-lt"/>
              </a:rPr>
              <a:t>        try </a:t>
            </a:r>
            <a:r>
              <a:rPr lang="en-US" altLang="ja-JP" sz="1800" dirty="0">
                <a:latin typeface="+mn-lt"/>
              </a:rPr>
              <a:t>{</a:t>
            </a:r>
          </a:p>
          <a:p>
            <a:pPr algn="l"/>
            <a:r>
              <a:rPr lang="en-US" altLang="ja-JP" sz="1800" dirty="0" smtClean="0">
                <a:latin typeface="+mn-lt"/>
              </a:rPr>
              <a:t>            return </a:t>
            </a:r>
            <a:r>
              <a:rPr lang="en-US" altLang="ja-JP" sz="1800" dirty="0" err="1">
                <a:latin typeface="+mn-lt"/>
              </a:rPr>
              <a:t>text.getBytes</a:t>
            </a:r>
            <a:r>
              <a:rPr lang="en-US" altLang="ja-JP" sz="1800" dirty="0">
                <a:latin typeface="+mn-lt"/>
              </a:rPr>
              <a:t>("UTF-8");</a:t>
            </a:r>
          </a:p>
          <a:p>
            <a:pPr algn="l"/>
            <a:r>
              <a:rPr lang="en-US" altLang="ja-JP" sz="1800" dirty="0" smtClean="0">
                <a:latin typeface="+mn-lt"/>
              </a:rPr>
              <a:t>        } </a:t>
            </a:r>
            <a:r>
              <a:rPr lang="en-US" altLang="ja-JP" sz="1800" dirty="0">
                <a:solidFill>
                  <a:schemeClr val="tx1"/>
                </a:solidFill>
                <a:latin typeface="+mn-lt"/>
              </a:rPr>
              <a:t>catch(</a:t>
            </a:r>
            <a:r>
              <a:rPr lang="en-US" altLang="ja-JP" sz="1800" dirty="0" err="1">
                <a:solidFill>
                  <a:schemeClr val="tx1"/>
                </a:solidFill>
                <a:latin typeface="+mn-lt"/>
              </a:rPr>
              <a:t>UnsupportedEncodingException</a:t>
            </a:r>
            <a:r>
              <a:rPr lang="en-US" altLang="ja-JP" sz="1800" dirty="0">
                <a:solidFill>
                  <a:schemeClr val="tx1"/>
                </a:solidFill>
                <a:latin typeface="+mn-lt"/>
              </a:rPr>
              <a:t> e) {</a:t>
            </a:r>
          </a:p>
          <a:p>
            <a:pPr algn="l"/>
            <a:r>
              <a:rPr lang="en-US" altLang="ja-JP" sz="1800" b="1" dirty="0" smtClean="0">
                <a:solidFill>
                  <a:srgbClr val="FF0D0D"/>
                </a:solidFill>
                <a:latin typeface="+mn-lt"/>
              </a:rPr>
              <a:t>            // In order to make coverage 100%, we need to test this block.</a:t>
            </a:r>
            <a:endParaRPr lang="ja-JP" altLang="en-US" sz="1800" b="1" dirty="0">
              <a:solidFill>
                <a:srgbClr val="FF0D0D"/>
              </a:solidFill>
              <a:latin typeface="+mn-lt"/>
            </a:endParaRPr>
          </a:p>
          <a:p>
            <a:pPr algn="l"/>
            <a:r>
              <a:rPr lang="en-US" altLang="ja-JP" sz="1800" b="1" dirty="0" smtClean="0">
                <a:solidFill>
                  <a:srgbClr val="FF0D0D"/>
                </a:solidFill>
                <a:latin typeface="+mn-lt"/>
              </a:rPr>
              <a:t>            // but </a:t>
            </a:r>
            <a:r>
              <a:rPr lang="en-US" altLang="ja-JP" sz="1800" b="1" dirty="0" err="1" smtClean="0">
                <a:solidFill>
                  <a:srgbClr val="FF0D0D"/>
                </a:solidFill>
                <a:latin typeface="+mn-lt"/>
              </a:rPr>
              <a:t>getBytes</a:t>
            </a:r>
            <a:r>
              <a:rPr lang="en-US" altLang="ja-JP" sz="1800" b="1" dirty="0" smtClean="0">
                <a:solidFill>
                  <a:srgbClr val="FF0D0D"/>
                </a:solidFill>
                <a:latin typeface="+mn-lt"/>
              </a:rPr>
              <a:t>(“UTF-8”) doesn’t throw Exception</a:t>
            </a:r>
            <a:endParaRPr lang="ja-JP" altLang="en-US" sz="1800" b="1" dirty="0">
              <a:solidFill>
                <a:srgbClr val="FF0D0D"/>
              </a:solidFill>
              <a:latin typeface="+mn-lt"/>
            </a:endParaRPr>
          </a:p>
          <a:p>
            <a:pPr algn="l"/>
            <a:r>
              <a:rPr lang="en-US" altLang="ja-JP" sz="1800" dirty="0" smtClean="0">
                <a:solidFill>
                  <a:schemeClr val="tx1"/>
                </a:solidFill>
                <a:latin typeface="+mn-lt"/>
              </a:rPr>
              <a:t>            return </a:t>
            </a:r>
            <a:r>
              <a:rPr lang="en-US" altLang="ja-JP" sz="1800" dirty="0">
                <a:solidFill>
                  <a:schemeClr val="tx1"/>
                </a:solidFill>
                <a:latin typeface="+mn-lt"/>
              </a:rPr>
              <a:t>EMPTY ;</a:t>
            </a:r>
          </a:p>
          <a:p>
            <a:pPr algn="l"/>
            <a:r>
              <a:rPr lang="en-US" altLang="ja-JP" sz="1800" dirty="0" smtClean="0">
                <a:solidFill>
                  <a:schemeClr val="tx1"/>
                </a:solidFill>
                <a:latin typeface="+mn-lt"/>
              </a:rPr>
              <a:t>        }</a:t>
            </a:r>
            <a:endParaRPr lang="en-US" altLang="ja-JP" sz="1800" dirty="0">
              <a:solidFill>
                <a:schemeClr val="tx1"/>
              </a:solidFill>
              <a:latin typeface="+mn-lt"/>
            </a:endParaRPr>
          </a:p>
          <a:p>
            <a:pPr algn="l"/>
            <a:r>
              <a:rPr lang="en-US" altLang="ja-JP" sz="1800" dirty="0" smtClean="0">
                <a:latin typeface="+mn-lt"/>
              </a:rPr>
              <a:t>    }</a:t>
            </a:r>
            <a:endParaRPr lang="en-US" altLang="ja-JP" sz="1800" dirty="0">
              <a:latin typeface="+mn-lt"/>
            </a:endParaRPr>
          </a:p>
          <a:p>
            <a:pPr algn="l"/>
            <a:r>
              <a:rPr lang="en-US" altLang="ja-JP" sz="1800" dirty="0">
                <a:latin typeface="+mn-lt"/>
              </a:rPr>
              <a:t>}</a:t>
            </a:r>
          </a:p>
        </p:txBody>
      </p:sp>
    </p:spTree>
    <p:extLst>
      <p:ext uri="{BB962C8B-B14F-4D97-AF65-F5344CB8AC3E}">
        <p14:creationId xmlns:p14="http://schemas.microsoft.com/office/powerpoint/2010/main" val="30655473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How to deal with Code Coverage?(3/4)</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72</a:t>
            </a:fld>
            <a:endParaRPr lang="en-US" altLang="ja-JP" dirty="0"/>
          </a:p>
        </p:txBody>
      </p:sp>
      <p:sp>
        <p:nvSpPr>
          <p:cNvPr id="6" name="テキスト ボックス 5"/>
          <p:cNvSpPr txBox="1"/>
          <p:nvPr/>
        </p:nvSpPr>
        <p:spPr>
          <a:xfrm>
            <a:off x="434685" y="744576"/>
            <a:ext cx="9447138" cy="2492990"/>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Surely, it is possible if we make full use Mock, Stub, DI.</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But it requires various man-hour or super hacky programmers.</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正方形/長方形 6"/>
          <p:cNvSpPr/>
          <p:nvPr/>
        </p:nvSpPr>
        <p:spPr bwMode="gray">
          <a:xfrm>
            <a:off x="495947" y="3033310"/>
            <a:ext cx="9068968" cy="1112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3600" dirty="0" smtClean="0">
                <a:solidFill>
                  <a:schemeClr val="tx1"/>
                </a:solidFill>
                <a:latin typeface="Fujitsu Sans" panose="020B0404060202020204" pitchFamily="34" charset="0"/>
                <a:ea typeface="Meiryo UI" panose="020B0604030504040204" pitchFamily="50" charset="-128"/>
              </a:rPr>
              <a:t>It’s dangerous to set 100% coverage as the KPI</a:t>
            </a:r>
            <a:br>
              <a:rPr kumimoji="1" lang="en-US" altLang="ja-JP" sz="3600" dirty="0" smtClean="0">
                <a:solidFill>
                  <a:schemeClr val="tx1"/>
                </a:solidFill>
                <a:latin typeface="Fujitsu Sans" panose="020B0404060202020204" pitchFamily="34" charset="0"/>
                <a:ea typeface="Meiryo UI" panose="020B0604030504040204" pitchFamily="50" charset="-128"/>
              </a:rPr>
            </a:br>
            <a:r>
              <a:rPr kumimoji="1" lang="en-US" altLang="ja-JP" sz="3600" b="1" dirty="0" smtClean="0">
                <a:solidFill>
                  <a:srgbClr val="FF0000"/>
                </a:solidFill>
                <a:latin typeface="Fujitsu Sans" panose="020B0404060202020204" pitchFamily="34" charset="0"/>
                <a:ea typeface="Meiryo UI" panose="020B0604030504040204" pitchFamily="50" charset="-128"/>
              </a:rPr>
              <a:t>with Facile thinking</a:t>
            </a:r>
            <a:endParaRPr kumimoji="1" lang="ja-JP" altLang="en-US" sz="3600" b="1" dirty="0" smtClean="0">
              <a:solidFill>
                <a:srgbClr val="FF0000"/>
              </a:solidFill>
              <a:latin typeface="Fujitsu Sans" panose="020B0404060202020204" pitchFamily="34" charset="0"/>
              <a:ea typeface="Meiryo UI" panose="020B0604030504040204" pitchFamily="50" charset="-128"/>
            </a:endParaRPr>
          </a:p>
        </p:txBody>
      </p:sp>
      <p:sp>
        <p:nvSpPr>
          <p:cNvPr id="8" name="テキスト ボックス 7"/>
          <p:cNvSpPr txBox="1"/>
          <p:nvPr/>
        </p:nvSpPr>
        <p:spPr>
          <a:xfrm>
            <a:off x="5727264" y="4221488"/>
            <a:ext cx="4009944" cy="1569660"/>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(not saying it’s wrong)</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890499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How to deal with Code Coverage?(4/4)</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73</a:t>
            </a:fld>
            <a:endParaRPr lang="en-US" altLang="ja-JP" dirty="0"/>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615757" y="1329351"/>
            <a:ext cx="6772014"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smtClean="0">
                <a:solidFill>
                  <a:schemeClr val="bg1"/>
                </a:solidFill>
                <a:latin typeface="Fujitsu Sans" panose="020B0404060202020204" pitchFamily="34" charset="0"/>
                <a:ea typeface="Meiryo UI" panose="020B0604030504040204" pitchFamily="50" charset="-128"/>
              </a:rPr>
              <a:t>Pattern 1: Not use Coverage as Quality KPI</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0F9C65CE-ACFE-49F0-8186-09321560DBDE}"/>
              </a:ext>
            </a:extLst>
          </p:cNvPr>
          <p:cNvSpPr/>
          <p:nvPr/>
        </p:nvSpPr>
        <p:spPr bwMode="gray">
          <a:xfrm>
            <a:off x="615757" y="1843565"/>
            <a:ext cx="8835051" cy="5504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2800" kern="0" dirty="0" smtClean="0">
                <a:latin typeface="Fujitsu Sans" panose="020B0404060202020204" pitchFamily="34" charset="0"/>
                <a:ea typeface="Meiryo UI" panose="020B0604030504040204" pitchFamily="50" charset="-128"/>
              </a:rPr>
              <a:t>Use it to detect doubtful codes which are not tested</a:t>
            </a:r>
            <a:endParaRPr kumimoji="1" lang="ja-JP" altLang="en-US" sz="2800" kern="0" dirty="0">
              <a:latin typeface="Fujitsu Sans" panose="020B0404060202020204" pitchFamily="34" charset="0"/>
              <a:ea typeface="Meiryo UI" panose="020B0604030504040204" pitchFamily="50" charset="-128"/>
            </a:endParaRPr>
          </a:p>
        </p:txBody>
      </p:sp>
      <p:sp>
        <p:nvSpPr>
          <p:cNvPr id="11" name="テキスト ボックス 10"/>
          <p:cNvSpPr txBox="1"/>
          <p:nvPr/>
        </p:nvSpPr>
        <p:spPr>
          <a:xfrm>
            <a:off x="434685" y="744576"/>
            <a:ext cx="9016123" cy="584775"/>
          </a:xfrm>
          <a:prstGeom prst="rect">
            <a:avLst/>
          </a:prstGeom>
          <a:noFill/>
        </p:spPr>
        <p:txBody>
          <a:bodyPr wrap="non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There are some patterns to deal with Code Coverage</a:t>
            </a: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615757" y="2563988"/>
            <a:ext cx="6772014"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smtClean="0">
                <a:solidFill>
                  <a:schemeClr val="bg1"/>
                </a:solidFill>
                <a:latin typeface="Fujitsu Sans" panose="020B0404060202020204" pitchFamily="34" charset="0"/>
                <a:ea typeface="Meiryo UI" panose="020B0604030504040204" pitchFamily="50" charset="-128"/>
              </a:rPr>
              <a:t>Pattern 2: Set feasible goal(e.g. 80%)</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615757" y="3078201"/>
            <a:ext cx="8835051" cy="9653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2800" kern="0" dirty="0" smtClean="0">
                <a:latin typeface="Fujitsu Sans" panose="020B0404060202020204" pitchFamily="34" charset="0"/>
                <a:ea typeface="Meiryo UI" panose="020B0604030504040204" pitchFamily="50" charset="-128"/>
              </a:rPr>
              <a:t>Depending on your project situation(using framework,</a:t>
            </a:r>
          </a:p>
          <a:p>
            <a:pPr algn="l"/>
            <a:r>
              <a:rPr lang="en-US" altLang="ja-JP" sz="2800" kern="0" dirty="0" smtClean="0">
                <a:latin typeface="Fujitsu Sans" panose="020B0404060202020204" pitchFamily="34" charset="0"/>
                <a:ea typeface="Meiryo UI" panose="020B0604030504040204" pitchFamily="50" charset="-128"/>
              </a:rPr>
              <a:t>Skill of members, costs, etc.</a:t>
            </a:r>
            <a:r>
              <a:rPr kumimoji="1" lang="en-US" altLang="ja-JP" sz="2800" kern="0" dirty="0" smtClean="0">
                <a:latin typeface="Fujitsu Sans" panose="020B0404060202020204" pitchFamily="34" charset="0"/>
                <a:ea typeface="Meiryo UI" panose="020B0604030504040204" pitchFamily="50" charset="-128"/>
              </a:rPr>
              <a:t>), decide the feasible goal.</a:t>
            </a:r>
            <a:endParaRPr kumimoji="1" lang="ja-JP" altLang="en-US" sz="2800" kern="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0F9C65CE-ACFE-49F0-8186-09321560DBDE}"/>
              </a:ext>
            </a:extLst>
          </p:cNvPr>
          <p:cNvSpPr/>
          <p:nvPr/>
        </p:nvSpPr>
        <p:spPr bwMode="gray">
          <a:xfrm>
            <a:off x="615757" y="4227808"/>
            <a:ext cx="6772014"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smtClean="0">
                <a:solidFill>
                  <a:schemeClr val="bg1"/>
                </a:solidFill>
                <a:latin typeface="Fujitsu Sans" panose="020B0404060202020204" pitchFamily="34" charset="0"/>
                <a:ea typeface="Meiryo UI" panose="020B0604030504040204" pitchFamily="50" charset="-128"/>
              </a:rPr>
              <a:t>Pattern 3: Aim at 100% Coverage</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a16="http://schemas.microsoft.com/office/drawing/2014/main" xmlns="" id="{0F9C65CE-ACFE-49F0-8186-09321560DBDE}"/>
              </a:ext>
            </a:extLst>
          </p:cNvPr>
          <p:cNvSpPr/>
          <p:nvPr/>
        </p:nvSpPr>
        <p:spPr bwMode="gray">
          <a:xfrm>
            <a:off x="615757" y="4742021"/>
            <a:ext cx="8835051" cy="181843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2800" kern="0" dirty="0" smtClean="0">
                <a:latin typeface="Fujitsu Sans" panose="020B0404060202020204" pitchFamily="34" charset="0"/>
                <a:ea typeface="Meiryo UI" panose="020B0604030504040204" pitchFamily="50" charset="-128"/>
              </a:rPr>
              <a:t>If we could achieve this, there are various merit.</a:t>
            </a:r>
            <a:br>
              <a:rPr lang="en-US" altLang="ja-JP" sz="2800" kern="0" dirty="0" smtClean="0">
                <a:latin typeface="Fujitsu Sans" panose="020B0404060202020204" pitchFamily="34" charset="0"/>
                <a:ea typeface="Meiryo UI" panose="020B0604030504040204" pitchFamily="50" charset="-128"/>
              </a:rPr>
            </a:br>
            <a:r>
              <a:rPr lang="en-US" altLang="ja-JP" sz="2800" kern="0" dirty="0" smtClean="0">
                <a:latin typeface="Fujitsu Sans" panose="020B0404060202020204" pitchFamily="34" charset="0"/>
                <a:ea typeface="Meiryo UI" panose="020B0604030504040204" pitchFamily="50" charset="-128"/>
              </a:rPr>
              <a:t>It will be easier to detect coverage decreasing </a:t>
            </a:r>
            <a:br>
              <a:rPr lang="en-US" altLang="ja-JP" sz="2800" kern="0" dirty="0" smtClean="0">
                <a:latin typeface="Fujitsu Sans" panose="020B0404060202020204" pitchFamily="34" charset="0"/>
                <a:ea typeface="Meiryo UI" panose="020B0604030504040204" pitchFamily="50" charset="-128"/>
              </a:rPr>
            </a:br>
            <a:r>
              <a:rPr lang="en-US" altLang="ja-JP" sz="2800" kern="0" dirty="0" smtClean="0">
                <a:latin typeface="Fujitsu Sans" panose="020B0404060202020204" pitchFamily="34" charset="0"/>
                <a:ea typeface="Meiryo UI" panose="020B0604030504040204" pitchFamily="50" charset="-128"/>
              </a:rPr>
              <a:t>  and checkout “which code is not tested yet”.</a:t>
            </a:r>
            <a:br>
              <a:rPr lang="en-US" altLang="ja-JP" sz="2800" kern="0" dirty="0" smtClean="0">
                <a:latin typeface="Fujitsu Sans" panose="020B0404060202020204" pitchFamily="34" charset="0"/>
                <a:ea typeface="Meiryo UI" panose="020B0604030504040204" pitchFamily="50" charset="-128"/>
              </a:rPr>
            </a:br>
            <a:r>
              <a:rPr lang="en-US" altLang="ja-JP" sz="2800" kern="0" dirty="0" smtClean="0">
                <a:latin typeface="Fujitsu Sans" panose="020B0404060202020204" pitchFamily="34" charset="0"/>
                <a:ea typeface="Meiryo UI" panose="020B0604030504040204" pitchFamily="50" charset="-128"/>
              </a:rPr>
              <a:t>But it requires many effort or high end programmer</a:t>
            </a:r>
            <a:br>
              <a:rPr lang="en-US" altLang="ja-JP" sz="2800" kern="0" dirty="0" smtClean="0">
                <a:latin typeface="Fujitsu Sans" panose="020B0404060202020204" pitchFamily="34" charset="0"/>
                <a:ea typeface="Meiryo UI" panose="020B0604030504040204" pitchFamily="50" charset="-128"/>
              </a:rPr>
            </a:br>
            <a:endParaRPr kumimoji="1" lang="ja-JP" altLang="en-US" sz="28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7143864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dirty="0"/>
              <a:t>CI 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r>
              <a:rPr kumimoji="1" lang="en-US" altLang="ja-JP" dirty="0" smtClean="0"/>
              <a:t>Reviewing</a:t>
            </a:r>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168982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 is Continuous Integration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75</a:t>
            </a:fld>
            <a:endParaRPr lang="en-US" altLang="ja-JP" dirty="0"/>
          </a:p>
        </p:txBody>
      </p:sp>
      <p:sp>
        <p:nvSpPr>
          <p:cNvPr id="21" name="テキスト ボックス 20"/>
          <p:cNvSpPr txBox="1"/>
          <p:nvPr/>
        </p:nvSpPr>
        <p:spPr>
          <a:xfrm>
            <a:off x="357523" y="1166662"/>
            <a:ext cx="2222468" cy="584775"/>
          </a:xfrm>
          <a:prstGeom prst="rect">
            <a:avLst/>
          </a:prstGeom>
          <a:noFill/>
        </p:spPr>
        <p:txBody>
          <a:bodyPr wrap="none" rtlCol="0">
            <a:spAutoFit/>
          </a:bodyPr>
          <a:lstStyle/>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In 3 Lines...</a:t>
            </a:r>
            <a:endParaRPr kumimoji="1" lang="ja-JP" altLang="en-US" sz="3200" b="1"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角丸四角形 6"/>
          <p:cNvSpPr/>
          <p:nvPr/>
        </p:nvSpPr>
        <p:spPr bwMode="gray">
          <a:xfrm>
            <a:off x="357523" y="1751437"/>
            <a:ext cx="9379685" cy="3889829"/>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4400" b="1" dirty="0" smtClean="0">
                <a:solidFill>
                  <a:srgbClr val="FF0000"/>
                </a:solidFill>
                <a:latin typeface="Fujitsu Sans" panose="020B0404060202020204" pitchFamily="34" charset="0"/>
                <a:ea typeface="Meiryo UI" panose="020B0604030504040204" pitchFamily="50" charset="-128"/>
              </a:rPr>
              <a:t>Always</a:t>
            </a:r>
            <a:r>
              <a:rPr lang="en-US" altLang="ja-JP" sz="4400" b="1" dirty="0" smtClean="0">
                <a:latin typeface="Fujitsu Sans" panose="020B0404060202020204" pitchFamily="34" charset="0"/>
                <a:ea typeface="Meiryo UI" panose="020B0604030504040204" pitchFamily="50" charset="-128"/>
              </a:rPr>
              <a:t> (on every day, hour, commit)</a:t>
            </a:r>
          </a:p>
          <a:p>
            <a:pPr lvl="0" algn="l"/>
            <a:endParaRPr lang="en-US" altLang="ja-JP" sz="4400" b="1" dirty="0">
              <a:latin typeface="Fujitsu Sans" panose="020B0404060202020204" pitchFamily="34" charset="0"/>
              <a:ea typeface="Meiryo UI" panose="020B0604030504040204" pitchFamily="50" charset="-128"/>
            </a:endParaRPr>
          </a:p>
          <a:p>
            <a:pPr lvl="0" algn="l"/>
            <a:r>
              <a:rPr lang="en-US" altLang="ja-JP" sz="4400" b="1" dirty="0" smtClean="0">
                <a:latin typeface="Fujitsu Sans" panose="020B0404060202020204" pitchFamily="34" charset="0"/>
                <a:ea typeface="Meiryo UI" panose="020B0604030504040204" pitchFamily="50" charset="-128"/>
              </a:rPr>
              <a:t>Compile and Test </a:t>
            </a:r>
            <a:r>
              <a:rPr lang="en-US" altLang="ja-JP" sz="4400" b="1" dirty="0" smtClean="0">
                <a:solidFill>
                  <a:srgbClr val="FF0000"/>
                </a:solidFill>
                <a:latin typeface="Fujitsu Sans" panose="020B0404060202020204" pitchFamily="34" charset="0"/>
                <a:ea typeface="Meiryo UI" panose="020B0604030504040204" pitchFamily="50" charset="-128"/>
              </a:rPr>
              <a:t>Automatically</a:t>
            </a:r>
          </a:p>
          <a:p>
            <a:pPr lvl="0" algn="l"/>
            <a:endParaRPr lang="en-US" altLang="ja-JP" sz="4400" b="1" dirty="0">
              <a:latin typeface="Fujitsu Sans" panose="020B0404060202020204" pitchFamily="34" charset="0"/>
              <a:ea typeface="Meiryo UI" panose="020B0604030504040204" pitchFamily="50" charset="-128"/>
            </a:endParaRPr>
          </a:p>
          <a:p>
            <a:pPr lvl="0" algn="l"/>
            <a:r>
              <a:rPr lang="en-US" altLang="ja-JP" sz="4400" b="1" dirty="0" smtClean="0">
                <a:latin typeface="Fujitsu Sans" panose="020B0404060202020204" pitchFamily="34" charset="0"/>
                <a:ea typeface="Meiryo UI" panose="020B0604030504040204" pitchFamily="50" charset="-128"/>
              </a:rPr>
              <a:t>On </a:t>
            </a:r>
            <a:r>
              <a:rPr lang="en-US" altLang="ja-JP" sz="4400" b="1" dirty="0" smtClean="0">
                <a:solidFill>
                  <a:srgbClr val="FF0000"/>
                </a:solidFill>
                <a:latin typeface="Fujitsu Sans" panose="020B0404060202020204" pitchFamily="34" charset="0"/>
                <a:ea typeface="Meiryo UI" panose="020B0604030504040204" pitchFamily="50" charset="-128"/>
              </a:rPr>
              <a:t>Server</a:t>
            </a:r>
            <a:r>
              <a:rPr lang="en-US" altLang="ja-JP" sz="4400" b="1" dirty="0" smtClean="0">
                <a:latin typeface="Fujitsu Sans" panose="020B0404060202020204" pitchFamily="34" charset="0"/>
                <a:ea typeface="Meiryo UI" panose="020B0604030504040204" pitchFamily="50" charset="-128"/>
              </a:rPr>
              <a:t>!!</a:t>
            </a:r>
          </a:p>
        </p:txBody>
      </p:sp>
    </p:spTree>
    <p:extLst>
      <p:ext uri="{BB962C8B-B14F-4D97-AF65-F5344CB8AC3E}">
        <p14:creationId xmlns:p14="http://schemas.microsoft.com/office/powerpoint/2010/main" val="15880257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3817723" y="3902383"/>
            <a:ext cx="5810301" cy="2691519"/>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3817723" y="832219"/>
            <a:ext cx="5810301" cy="2702876"/>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How it works? </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76</a:t>
            </a:fld>
            <a:endParaRPr lang="en-US" altLang="ja-JP" dirty="0"/>
          </a:p>
        </p:txBody>
      </p:sp>
      <p:sp>
        <p:nvSpPr>
          <p:cNvPr id="4" name="正方形/長方形 3">
            <a:extLst>
              <a:ext uri="{FF2B5EF4-FFF2-40B4-BE49-F238E27FC236}">
                <a16:creationId xmlns:a16="http://schemas.microsoft.com/office/drawing/2014/main" xmlns="" id="{0F9C65CE-ACFE-49F0-8186-09321560DBDE}"/>
              </a:ext>
            </a:extLst>
          </p:cNvPr>
          <p:cNvSpPr/>
          <p:nvPr/>
        </p:nvSpPr>
        <p:spPr bwMode="gray">
          <a:xfrm>
            <a:off x="4128214" y="2923314"/>
            <a:ext cx="519980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CI Pipeline Controller</a:t>
            </a:r>
            <a:endParaRPr kumimoji="1" lang="ja-JP" altLang="en-US" sz="2800" kern="0" dirty="0">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4128214" y="1419367"/>
            <a:ext cx="5199799" cy="12753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smtClean="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0F9C65CE-ACFE-49F0-8186-09321560DBDE}"/>
              </a:ext>
            </a:extLst>
          </p:cNvPr>
          <p:cNvSpPr/>
          <p:nvPr/>
        </p:nvSpPr>
        <p:spPr bwMode="gray">
          <a:xfrm>
            <a:off x="197659" y="832219"/>
            <a:ext cx="3009563" cy="2083501"/>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4" name="メモ 13"/>
          <p:cNvSpPr/>
          <p:nvPr/>
        </p:nvSpPr>
        <p:spPr bwMode="gray">
          <a:xfrm>
            <a:off x="4279549" y="1604432"/>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5" name="メモ 14"/>
          <p:cNvSpPr/>
          <p:nvPr/>
        </p:nvSpPr>
        <p:spPr bwMode="gray">
          <a:xfrm>
            <a:off x="4279549" y="4036213"/>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0F9C65CE-ACFE-49F0-8186-09321560DBDE}"/>
              </a:ext>
            </a:extLst>
          </p:cNvPr>
          <p:cNvSpPr/>
          <p:nvPr/>
        </p:nvSpPr>
        <p:spPr bwMode="gray">
          <a:xfrm>
            <a:off x="445737" y="1419367"/>
            <a:ext cx="2625007" cy="12753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17" name="メモ 16"/>
          <p:cNvSpPr/>
          <p:nvPr/>
        </p:nvSpPr>
        <p:spPr bwMode="gray">
          <a:xfrm>
            <a:off x="1369278" y="1598255"/>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19" name="直線矢印コネクタ 18"/>
          <p:cNvCxnSpPr>
            <a:stCxn id="17" idx="3"/>
            <a:endCxn id="14" idx="1"/>
          </p:cNvCxnSpPr>
          <p:nvPr/>
        </p:nvCxnSpPr>
        <p:spPr bwMode="auto">
          <a:xfrm>
            <a:off x="2147201" y="1925819"/>
            <a:ext cx="2132348" cy="6177"/>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0" name="直線矢印コネクタ 19"/>
          <p:cNvCxnSpPr/>
          <p:nvPr/>
        </p:nvCxnSpPr>
        <p:spPr bwMode="auto">
          <a:xfrm>
            <a:off x="4699603" y="2259560"/>
            <a:ext cx="0" cy="663754"/>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2" name="テキスト ボックス 21"/>
          <p:cNvSpPr txBox="1"/>
          <p:nvPr/>
        </p:nvSpPr>
        <p:spPr>
          <a:xfrm>
            <a:off x="2565777" y="1521619"/>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3862014" y="3529027"/>
            <a:ext cx="688330"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24" name="直線矢印コネクタ 23"/>
          <p:cNvCxnSpPr>
            <a:stCxn id="15" idx="2"/>
          </p:cNvCxnSpPr>
          <p:nvPr/>
        </p:nvCxnSpPr>
        <p:spPr bwMode="auto">
          <a:xfrm>
            <a:off x="4668511" y="4443648"/>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4128214" y="5190022"/>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26" name="Freeform 2502"/>
          <p:cNvSpPr>
            <a:spLocks noEditPoints="1"/>
          </p:cNvSpPr>
          <p:nvPr/>
        </p:nvSpPr>
        <p:spPr bwMode="auto">
          <a:xfrm>
            <a:off x="4442472" y="5995086"/>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30" name="カギ線コネクタ 29"/>
          <p:cNvCxnSpPr>
            <a:stCxn id="4" idx="2"/>
            <a:endCxn id="26" idx="0"/>
          </p:cNvCxnSpPr>
          <p:nvPr/>
        </p:nvCxnSpPr>
        <p:spPr bwMode="auto">
          <a:xfrm rot="5400000">
            <a:off x="4385287" y="3933404"/>
            <a:ext cx="2838705"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 name="正方形/長方形 7">
            <a:extLst>
              <a:ext uri="{FF2B5EF4-FFF2-40B4-BE49-F238E27FC236}">
                <a16:creationId xmlns:a16="http://schemas.microsoft.com/office/drawing/2014/main" xmlns="" id="{0F9C65CE-ACFE-49F0-8186-09321560DBDE}"/>
              </a:ext>
            </a:extLst>
          </p:cNvPr>
          <p:cNvSpPr/>
          <p:nvPr/>
        </p:nvSpPr>
        <p:spPr bwMode="gray">
          <a:xfrm>
            <a:off x="5929059" y="5190022"/>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Test</a:t>
            </a:r>
            <a:endParaRPr kumimoji="1" lang="ja-JP" altLang="en-US" sz="2400" kern="0" dirty="0">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7586288" y="5190022"/>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39" name="直線矢印コネクタ 38"/>
          <p:cNvCxnSpPr/>
          <p:nvPr/>
        </p:nvCxnSpPr>
        <p:spPr bwMode="auto">
          <a:xfrm>
            <a:off x="4695807" y="3402529"/>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2" name="テキスト ボックス 41"/>
          <p:cNvSpPr txBox="1"/>
          <p:nvPr/>
        </p:nvSpPr>
        <p:spPr>
          <a:xfrm>
            <a:off x="3517713" y="2379668"/>
            <a:ext cx="1164742"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47" name="直線矢印コネクタ 46"/>
          <p:cNvCxnSpPr/>
          <p:nvPr/>
        </p:nvCxnSpPr>
        <p:spPr bwMode="auto">
          <a:xfrm>
            <a:off x="8445338" y="3430371"/>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128214" y="4605302"/>
            <a:ext cx="5359902"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Build Tool</a:t>
            </a:r>
            <a:endParaRPr kumimoji="1" lang="ja-JP" altLang="en-US" sz="2800" kern="0" dirty="0">
              <a:latin typeface="Fujitsu Sans" panose="020B0404060202020204" pitchFamily="34" charset="0"/>
              <a:ea typeface="Meiryo UI" panose="020B0604030504040204" pitchFamily="50" charset="-128"/>
            </a:endParaRPr>
          </a:p>
        </p:txBody>
      </p:sp>
      <p:sp>
        <p:nvSpPr>
          <p:cNvPr id="50" name="Freeform 2750"/>
          <p:cNvSpPr>
            <a:spLocks noEditPoints="1"/>
          </p:cNvSpPr>
          <p:nvPr/>
        </p:nvSpPr>
        <p:spPr bwMode="auto">
          <a:xfrm>
            <a:off x="444494" y="2977313"/>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51" name="直線矢印コネクタ 50"/>
          <p:cNvCxnSpPr/>
          <p:nvPr/>
        </p:nvCxnSpPr>
        <p:spPr bwMode="auto">
          <a:xfrm flipV="1">
            <a:off x="892769" y="2079336"/>
            <a:ext cx="809671" cy="934017"/>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0" name="直線矢印コネクタ 59"/>
          <p:cNvCxnSpPr/>
          <p:nvPr/>
        </p:nvCxnSpPr>
        <p:spPr bwMode="auto">
          <a:xfrm flipV="1">
            <a:off x="1053862" y="3225407"/>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2" name="テキスト ボックス 61"/>
          <p:cNvSpPr txBox="1"/>
          <p:nvPr/>
        </p:nvSpPr>
        <p:spPr>
          <a:xfrm>
            <a:off x="1366331" y="2858119"/>
            <a:ext cx="134023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3" name="Freeform 1167"/>
          <p:cNvSpPr>
            <a:spLocks noEditPoints="1"/>
          </p:cNvSpPr>
          <p:nvPr/>
        </p:nvSpPr>
        <p:spPr bwMode="auto">
          <a:xfrm>
            <a:off x="233147" y="895391"/>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6" name="Freeform 1508"/>
          <p:cNvSpPr>
            <a:spLocks noEditPoints="1"/>
          </p:cNvSpPr>
          <p:nvPr/>
        </p:nvSpPr>
        <p:spPr bwMode="auto">
          <a:xfrm>
            <a:off x="9133994" y="911379"/>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67" name="Freeform 1508"/>
          <p:cNvSpPr>
            <a:spLocks noEditPoints="1"/>
          </p:cNvSpPr>
          <p:nvPr/>
        </p:nvSpPr>
        <p:spPr bwMode="auto">
          <a:xfrm>
            <a:off x="9131325" y="3982036"/>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23713638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Purpose of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77</a:t>
            </a:fld>
            <a:endParaRPr lang="en-US" altLang="ja-JP" dirty="0"/>
          </a:p>
        </p:txBody>
      </p:sp>
      <p:sp>
        <p:nvSpPr>
          <p:cNvPr id="4" name="角丸四角形 3"/>
          <p:cNvSpPr/>
          <p:nvPr/>
        </p:nvSpPr>
        <p:spPr bwMode="gray">
          <a:xfrm>
            <a:off x="357524" y="859241"/>
            <a:ext cx="9221906" cy="1608188"/>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4400" b="1" dirty="0" smtClean="0">
                <a:latin typeface="Fujitsu Sans" panose="020B0404060202020204" pitchFamily="34" charset="0"/>
                <a:ea typeface="Meiryo UI" panose="020B0604030504040204" pitchFamily="50" charset="-128"/>
              </a:rPr>
              <a:t>Modify/Change Software </a:t>
            </a:r>
            <a:br>
              <a:rPr lang="en-US" altLang="ja-JP" sz="4400" b="1" dirty="0" smtClean="0">
                <a:latin typeface="Fujitsu Sans" panose="020B0404060202020204" pitchFamily="34" charset="0"/>
                <a:ea typeface="Meiryo UI" panose="020B0604030504040204" pitchFamily="50" charset="-128"/>
              </a:rPr>
            </a:br>
            <a:r>
              <a:rPr lang="en-US" altLang="ja-JP" sz="4400" b="1" dirty="0" smtClean="0">
                <a:latin typeface="Fujitsu Sans" panose="020B0404060202020204" pitchFamily="34" charset="0"/>
                <a:ea typeface="Meiryo UI" panose="020B0604030504040204" pitchFamily="50" charset="-128"/>
              </a:rPr>
              <a:t>without Lowering Quality</a:t>
            </a: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1127939" y="369368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Active Refactoring (reduce </a:t>
            </a:r>
            <a:r>
              <a:rPr lang="en-US" altLang="ja-JP" sz="3200" b="1" dirty="0"/>
              <a:t>Technical </a:t>
            </a:r>
            <a:r>
              <a:rPr lang="en-US" altLang="ja-JP" sz="3200" b="1" dirty="0" smtClean="0"/>
              <a:t>debts)</a:t>
            </a:r>
            <a:endParaRPr kumimoji="1" lang="ja-JP" altLang="en-US" sz="3200" b="1" kern="0" dirty="0">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904A1B75-ED39-455B-B23C-B7A0917C3507}"/>
              </a:ext>
            </a:extLst>
          </p:cNvPr>
          <p:cNvSpPr/>
          <p:nvPr/>
        </p:nvSpPr>
        <p:spPr bwMode="gray">
          <a:xfrm>
            <a:off x="257703" y="369368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1127939" y="474143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Preventing Degrade</a:t>
            </a:r>
            <a:endParaRPr kumimoji="1" lang="ja-JP" altLang="en-US" sz="3200" b="1"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xmlns="" id="{904A1B75-ED39-455B-B23C-B7A0917C3507}"/>
              </a:ext>
            </a:extLst>
          </p:cNvPr>
          <p:cNvSpPr/>
          <p:nvPr/>
        </p:nvSpPr>
        <p:spPr bwMode="gray">
          <a:xfrm>
            <a:off x="257703" y="474143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1127939" y="578918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Detecting/Solving code problem in early phase</a:t>
            </a:r>
            <a:endParaRPr kumimoji="1" lang="ja-JP" altLang="en-US" sz="3200" b="1" kern="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904A1B75-ED39-455B-B23C-B7A0917C3507}"/>
              </a:ext>
            </a:extLst>
          </p:cNvPr>
          <p:cNvSpPr/>
          <p:nvPr/>
        </p:nvSpPr>
        <p:spPr bwMode="gray">
          <a:xfrm>
            <a:off x="257703" y="578918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1" name="テキスト ボックス 10"/>
          <p:cNvSpPr txBox="1"/>
          <p:nvPr/>
        </p:nvSpPr>
        <p:spPr>
          <a:xfrm>
            <a:off x="170935" y="3019654"/>
            <a:ext cx="2347117" cy="584775"/>
          </a:xfrm>
          <a:prstGeom prst="rect">
            <a:avLst/>
          </a:prstGeom>
          <a:noFill/>
        </p:spPr>
        <p:txBody>
          <a:bodyPr wrap="none" rtlCol="0">
            <a:spAutoFit/>
          </a:bodyPr>
          <a:lstStyle/>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CI enables…</a:t>
            </a:r>
            <a:endParaRPr kumimoji="1" lang="ja-JP" altLang="en-US" sz="3200" b="1" dirty="0"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397540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Effect of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78</a:t>
            </a:fld>
            <a:endParaRPr lang="en-US" altLang="ja-JP" dirty="0"/>
          </a:p>
        </p:txBody>
      </p:sp>
      <p:sp>
        <p:nvSpPr>
          <p:cNvPr id="4" name="正方形/長方形 3">
            <a:extLst>
              <a:ext uri="{FF2B5EF4-FFF2-40B4-BE49-F238E27FC236}">
                <a16:creationId xmlns:a16="http://schemas.microsoft.com/office/drawing/2014/main" xmlns="" id="{0F9C65CE-ACFE-49F0-8186-09321560DBDE}"/>
              </a:ext>
            </a:extLst>
          </p:cNvPr>
          <p:cNvSpPr/>
          <p:nvPr/>
        </p:nvSpPr>
        <p:spPr bwMode="gray">
          <a:xfrm>
            <a:off x="1454508" y="179583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Ramp-up quality Fast</a:t>
            </a:r>
            <a:endParaRPr kumimoji="1" lang="ja-JP" altLang="en-US" sz="3200" b="1" kern="0" dirty="0">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584272" y="179583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1454508" y="284358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Prevent breaking released software</a:t>
            </a:r>
            <a:endParaRPr kumimoji="1" lang="ja-JP" altLang="en-US" sz="3200" b="1" kern="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904A1B75-ED39-455B-B23C-B7A0917C3507}"/>
              </a:ext>
            </a:extLst>
          </p:cNvPr>
          <p:cNvSpPr/>
          <p:nvPr/>
        </p:nvSpPr>
        <p:spPr bwMode="gray">
          <a:xfrm>
            <a:off x="584272" y="284358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844403"/>
            <a:ext cx="8222438" cy="764274"/>
          </a:xfrm>
          <a:prstGeom prst="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4400" b="1" dirty="0" smtClean="0">
                <a:latin typeface="Fujitsu Sans" panose="020B0404060202020204" pitchFamily="34" charset="0"/>
                <a:ea typeface="Meiryo UI" panose="020B0604030504040204" pitchFamily="50" charset="-128"/>
              </a:rPr>
              <a:t>Agile Case</a:t>
            </a:r>
            <a:endParaRPr kumimoji="1" lang="ja-JP" altLang="en-US" sz="4400" b="1" dirty="0" smtClean="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70935" y="3959376"/>
            <a:ext cx="8222438" cy="764274"/>
          </a:xfrm>
          <a:prstGeom prst="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4400" b="1" dirty="0" smtClean="0">
                <a:latin typeface="Fujitsu Sans" panose="020B0404060202020204" pitchFamily="34" charset="0"/>
                <a:ea typeface="Meiryo UI" panose="020B0604030504040204" pitchFamily="50" charset="-128"/>
              </a:rPr>
              <a:t>Waterfall Case</a:t>
            </a:r>
            <a:endParaRPr kumimoji="1" lang="ja-JP" altLang="en-US" sz="4400" b="1" dirty="0" smtClean="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0F9C65CE-ACFE-49F0-8186-09321560DBDE}"/>
              </a:ext>
            </a:extLst>
          </p:cNvPr>
          <p:cNvSpPr/>
          <p:nvPr/>
        </p:nvSpPr>
        <p:spPr bwMode="gray">
          <a:xfrm>
            <a:off x="1454508" y="479168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Detect/solve problems on code in early phase</a:t>
            </a:r>
            <a:endParaRPr kumimoji="1" lang="ja-JP" altLang="en-US" sz="3200" b="1"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584272" y="479168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1454508" y="5839438"/>
            <a:ext cx="815351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Prevent breaking released software</a:t>
            </a:r>
            <a:endParaRPr lang="ja-JP" altLang="en-US" sz="3200" b="1"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904A1B75-ED39-455B-B23C-B7A0917C3507}"/>
              </a:ext>
            </a:extLst>
          </p:cNvPr>
          <p:cNvSpPr/>
          <p:nvPr/>
        </p:nvSpPr>
        <p:spPr bwMode="gray">
          <a:xfrm>
            <a:off x="584272" y="583943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548321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 Wish as a Course Developer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a:t>
            </a:fld>
            <a:endParaRPr lang="en-US" altLang="ja-JP" dirty="0"/>
          </a:p>
        </p:txBody>
      </p:sp>
      <p:sp>
        <p:nvSpPr>
          <p:cNvPr id="11" name="テキスト ボックス 10">
            <a:extLst>
              <a:ext uri="{FF2B5EF4-FFF2-40B4-BE49-F238E27FC236}">
                <a16:creationId xmlns:a16="http://schemas.microsoft.com/office/drawing/2014/main" xmlns="" id="{B0625B8D-B39D-480E-BFFE-CB50B888419A}"/>
              </a:ext>
            </a:extLst>
          </p:cNvPr>
          <p:cNvSpPr txBox="1"/>
          <p:nvPr/>
        </p:nvSpPr>
        <p:spPr>
          <a:xfrm>
            <a:off x="170935" y="1166662"/>
            <a:ext cx="9523379" cy="584775"/>
          </a:xfrm>
          <a:prstGeom prst="rect">
            <a:avLst/>
          </a:prstGeom>
          <a:solidFill>
            <a:srgbClr val="F6E6E8"/>
          </a:solidFill>
        </p:spPr>
        <p:txBody>
          <a:bodyPr wrap="square" rtlCol="0">
            <a:spAutoFit/>
          </a:bodyPr>
          <a:lstStyle/>
          <a:p>
            <a:pPr algn="l"/>
            <a:r>
              <a:rPr kumimoji="1" lang="en-US" altLang="ja-JP" sz="3200" b="1"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Too Many, Too Fast Technologies nowadays</a:t>
            </a:r>
            <a:endParaRPr kumimoji="1" lang="ja-JP" altLang="en-US" sz="3200" b="1"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xmlns="" id="{1DDEFA1C-C44E-4C66-BF5C-9575A18EFA0B}"/>
              </a:ext>
            </a:extLst>
          </p:cNvPr>
          <p:cNvSpPr txBox="1"/>
          <p:nvPr/>
        </p:nvSpPr>
        <p:spPr>
          <a:xfrm>
            <a:off x="170935" y="2953402"/>
            <a:ext cx="9523379" cy="584775"/>
          </a:xfrm>
          <a:prstGeom prst="rect">
            <a:avLst/>
          </a:prstGeom>
          <a:solidFill>
            <a:srgbClr val="F6E6E8"/>
          </a:solidFill>
        </p:spPr>
        <p:txBody>
          <a:bodyPr wrap="square" rtlCol="0">
            <a:spAutoFit/>
          </a:bodyPr>
          <a:lstStyle>
            <a:defPPr>
              <a:defRPr lang="ja-JP"/>
            </a:defPPr>
            <a:lvl1pPr algn="l">
              <a:defRPr sz="3200" b="1">
                <a:solidFill>
                  <a:schemeClr val="bg1"/>
                </a:solidFill>
                <a:latin typeface="Fujitsu Sans" panose="020B0404060202020204" pitchFamily="34" charset="0"/>
                <a:ea typeface="Meiryo UI" panose="020B0604030504040204" pitchFamily="50" charset="-128"/>
                <a:cs typeface="Meiryo UI" panose="020B0604030504040204" pitchFamily="50" charset="-128"/>
              </a:defRPr>
            </a:lvl1pPr>
          </a:lstStyle>
          <a:p>
            <a:r>
              <a:rPr lang="en-US" altLang="ja-JP" dirty="0">
                <a:solidFill>
                  <a:schemeClr val="tx1"/>
                </a:solidFill>
              </a:rPr>
              <a:t>It’s hard to catch up this stream later from Zero</a:t>
            </a:r>
            <a:endParaRPr lang="ja-JP" altLang="en-US" dirty="0">
              <a:solidFill>
                <a:schemeClr val="tx1"/>
              </a:solidFill>
            </a:endParaRPr>
          </a:p>
        </p:txBody>
      </p:sp>
      <p:sp>
        <p:nvSpPr>
          <p:cNvPr id="17" name="テキスト ボックス 16">
            <a:extLst>
              <a:ext uri="{FF2B5EF4-FFF2-40B4-BE49-F238E27FC236}">
                <a16:creationId xmlns:a16="http://schemas.microsoft.com/office/drawing/2014/main" xmlns="" id="{F3F0A76A-A803-491D-A3D2-7F56CC198F89}"/>
              </a:ext>
            </a:extLst>
          </p:cNvPr>
          <p:cNvSpPr txBox="1"/>
          <p:nvPr/>
        </p:nvSpPr>
        <p:spPr>
          <a:xfrm>
            <a:off x="170934" y="3715466"/>
            <a:ext cx="9523379" cy="1077218"/>
          </a:xfrm>
          <a:prstGeom prst="rect">
            <a:avLst/>
          </a:prstGeom>
          <a:solidFill>
            <a:srgbClr val="F6E6E8"/>
          </a:solidFill>
        </p:spPr>
        <p:txBody>
          <a:bodyPr wrap="square" rtlCol="0">
            <a:spAutoFit/>
          </a:bodyPr>
          <a:lstStyle>
            <a:defPPr>
              <a:defRPr lang="ja-JP"/>
            </a:defPPr>
            <a:lvl1pPr algn="l">
              <a:defRPr sz="3200" b="1">
                <a:solidFill>
                  <a:schemeClr val="bg1"/>
                </a:solidFill>
                <a:latin typeface="Fujitsu Sans" panose="020B0404060202020204" pitchFamily="34" charset="0"/>
                <a:ea typeface="Meiryo UI" panose="020B0604030504040204" pitchFamily="50" charset="-128"/>
                <a:cs typeface="Meiryo UI" panose="020B0604030504040204" pitchFamily="50" charset="-128"/>
              </a:defRPr>
            </a:lvl1pPr>
          </a:lstStyle>
          <a:p>
            <a:r>
              <a:rPr lang="en-US" altLang="ja-JP" dirty="0">
                <a:solidFill>
                  <a:schemeClr val="tx1"/>
                </a:solidFill>
              </a:rPr>
              <a:t>But if we know ONE technology as a spike,</a:t>
            </a:r>
          </a:p>
          <a:p>
            <a:r>
              <a:rPr lang="en-US" altLang="ja-JP" dirty="0">
                <a:solidFill>
                  <a:schemeClr val="tx1"/>
                </a:solidFill>
              </a:rPr>
              <a:t> It would be easier to catch NEXT one</a:t>
            </a:r>
            <a:endParaRPr lang="ja-JP" altLang="en-US" dirty="0">
              <a:solidFill>
                <a:schemeClr val="tx1"/>
              </a:solidFill>
            </a:endParaRPr>
          </a:p>
        </p:txBody>
      </p:sp>
      <p:sp>
        <p:nvSpPr>
          <p:cNvPr id="18" name="テキスト ボックス 17">
            <a:extLst>
              <a:ext uri="{FF2B5EF4-FFF2-40B4-BE49-F238E27FC236}">
                <a16:creationId xmlns:a16="http://schemas.microsoft.com/office/drawing/2014/main" xmlns="" id="{FBEB54AB-0298-4C64-9F63-19CA00974EBC}"/>
              </a:ext>
            </a:extLst>
          </p:cNvPr>
          <p:cNvSpPr txBox="1"/>
          <p:nvPr/>
        </p:nvSpPr>
        <p:spPr>
          <a:xfrm>
            <a:off x="170935" y="5955185"/>
            <a:ext cx="9523379" cy="584775"/>
          </a:xfrm>
          <a:prstGeom prst="rect">
            <a:avLst/>
          </a:prstGeom>
          <a:solidFill>
            <a:srgbClr val="F6E6E8"/>
          </a:solidFill>
        </p:spPr>
        <p:txBody>
          <a:bodyPr wrap="square" rtlCol="0">
            <a:spAutoFit/>
          </a:bodyPr>
          <a:lstStyle>
            <a:defPPr>
              <a:defRPr lang="ja-JP"/>
            </a:defPPr>
            <a:lvl1pPr algn="l">
              <a:defRPr sz="3200" b="1">
                <a:solidFill>
                  <a:schemeClr val="bg1"/>
                </a:solidFill>
                <a:latin typeface="Fujitsu Sans" panose="020B0404060202020204" pitchFamily="34" charset="0"/>
                <a:ea typeface="Meiryo UI" panose="020B0604030504040204" pitchFamily="50" charset="-128"/>
                <a:cs typeface="Meiryo UI" panose="020B0604030504040204" pitchFamily="50" charset="-128"/>
              </a:defRPr>
            </a:lvl1pPr>
          </a:lstStyle>
          <a:p>
            <a:r>
              <a:rPr lang="en-US" altLang="ja-JP" dirty="0">
                <a:solidFill>
                  <a:schemeClr val="tx1"/>
                </a:solidFill>
              </a:rPr>
              <a:t>Hope this course could be your first spike</a:t>
            </a:r>
            <a:endParaRPr lang="ja-JP" altLang="en-US" dirty="0">
              <a:solidFill>
                <a:schemeClr val="tx1"/>
              </a:solidFill>
            </a:endParaRPr>
          </a:p>
        </p:txBody>
      </p:sp>
      <p:sp>
        <p:nvSpPr>
          <p:cNvPr id="4" name="正方形/長方形 3">
            <a:extLst>
              <a:ext uri="{FF2B5EF4-FFF2-40B4-BE49-F238E27FC236}">
                <a16:creationId xmlns:a16="http://schemas.microsoft.com/office/drawing/2014/main" xmlns="" id="{47317F4E-232F-4161-A20D-9F250653E6BE}"/>
              </a:ext>
            </a:extLst>
          </p:cNvPr>
          <p:cNvSpPr/>
          <p:nvPr/>
        </p:nvSpPr>
        <p:spPr bwMode="gray">
          <a:xfrm>
            <a:off x="682171" y="1892151"/>
            <a:ext cx="9012142" cy="90910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latin typeface="Fujitsu Sans" panose="020B0404060202020204" pitchFamily="34" charset="0"/>
                <a:ea typeface="Meiryo UI" panose="020B0604030504040204" pitchFamily="50" charset="-128"/>
              </a:rPr>
              <a:t>So many technologies and those are changing so fast.</a:t>
            </a:r>
            <a:endParaRPr kumimoji="1" lang="en-US" altLang="ja-JP" sz="2800" b="1" kern="0" dirty="0">
              <a:latin typeface="Fujitsu Sans" panose="020B0404060202020204" pitchFamily="34" charset="0"/>
              <a:ea typeface="Meiryo UI" panose="020B0604030504040204" pitchFamily="50" charset="-128"/>
            </a:endParaRPr>
          </a:p>
          <a:p>
            <a:pPr algn="l"/>
            <a:r>
              <a:rPr kumimoji="1" lang="en-US" altLang="ja-JP" sz="2800" b="1" kern="0" dirty="0">
                <a:latin typeface="Fujitsu Sans" panose="020B0404060202020204" pitchFamily="34" charset="0"/>
                <a:ea typeface="Meiryo UI" panose="020B0604030504040204" pitchFamily="50" charset="-128"/>
              </a:rPr>
              <a:t>Various unstructured information on Internet.</a:t>
            </a:r>
            <a:endParaRPr kumimoji="1" lang="ja-JP" altLang="en-US" sz="2800" b="1" kern="0" dirty="0">
              <a:latin typeface="Fujitsu Sans" panose="020B0404060202020204" pitchFamily="34" charset="0"/>
              <a:ea typeface="Meiryo UI" panose="020B0604030504040204" pitchFamily="50" charset="-128"/>
            </a:endParaRPr>
          </a:p>
        </p:txBody>
      </p:sp>
      <p:sp>
        <p:nvSpPr>
          <p:cNvPr id="21" name="正方形/長方形 20">
            <a:extLst>
              <a:ext uri="{FF2B5EF4-FFF2-40B4-BE49-F238E27FC236}">
                <a16:creationId xmlns:a16="http://schemas.microsoft.com/office/drawing/2014/main" xmlns="" id="{DCC44105-26D2-4248-B432-62E9ADA8CFFC}"/>
              </a:ext>
            </a:extLst>
          </p:cNvPr>
          <p:cNvSpPr/>
          <p:nvPr/>
        </p:nvSpPr>
        <p:spPr bwMode="gray">
          <a:xfrm>
            <a:off x="682171" y="4902115"/>
            <a:ext cx="9012142" cy="90910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latin typeface="Fujitsu Sans" panose="020B0404060202020204" pitchFamily="34" charset="0"/>
                <a:ea typeface="Meiryo UI" panose="020B0604030504040204" pitchFamily="50" charset="-128"/>
              </a:rPr>
              <a:t>e.g. developer who knows maven(old one) can easily </a:t>
            </a:r>
          </a:p>
          <a:p>
            <a:pPr algn="l"/>
            <a:r>
              <a:rPr lang="en-US" altLang="ja-JP" sz="2800" b="1" kern="0" dirty="0">
                <a:latin typeface="Fujitsu Sans" panose="020B0404060202020204" pitchFamily="34" charset="0"/>
                <a:ea typeface="Meiryo UI" panose="020B0604030504040204" pitchFamily="50" charset="-128"/>
              </a:rPr>
              <a:t> move to </a:t>
            </a:r>
            <a:r>
              <a:rPr lang="en-US" altLang="ja-JP" sz="2800" b="1" kern="0" dirty="0" err="1">
                <a:latin typeface="Fujitsu Sans" panose="020B0404060202020204" pitchFamily="34" charset="0"/>
                <a:ea typeface="Meiryo UI" panose="020B0604030504040204" pitchFamily="50" charset="-128"/>
              </a:rPr>
              <a:t>gradle</a:t>
            </a:r>
            <a:r>
              <a:rPr lang="en-US" altLang="ja-JP" sz="2800" b="1" kern="0" dirty="0">
                <a:latin typeface="Fujitsu Sans" panose="020B0404060202020204" pitchFamily="34" charset="0"/>
                <a:ea typeface="Meiryo UI" panose="020B0604030504040204" pitchFamily="50" charset="-128"/>
              </a:rPr>
              <a:t>(new one).</a:t>
            </a:r>
            <a:endParaRPr kumimoji="1" lang="ja-JP" altLang="en-US" sz="2800" b="1"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996998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dirty="0"/>
              <a:t>CD 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xmlns=""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Background</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DADock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Introduction</a:t>
            </a: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Platform</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ja-JP" altLang="en-US"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CI Introduction</a:t>
            </a:r>
            <a:endParaRPr lang="ja-JP" altLang="en-US" sz="3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rPr>
              <a:t> CD</a:t>
            </a:r>
            <a:r>
              <a:rPr kumimoji="1"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rPr>
              <a:t>Introd</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uction</a:t>
            </a:r>
            <a:endParaRPr kumimoji="1"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9333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 is Continuous Delivery(CD)?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80</a:t>
            </a:fld>
            <a:endParaRPr lang="en-US" altLang="ja-JP" dirty="0"/>
          </a:p>
        </p:txBody>
      </p:sp>
      <p:sp>
        <p:nvSpPr>
          <p:cNvPr id="34" name="ホームベース 33"/>
          <p:cNvSpPr/>
          <p:nvPr/>
        </p:nvSpPr>
        <p:spPr bwMode="gray">
          <a:xfrm>
            <a:off x="1100574"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Implement</a:t>
            </a:r>
            <a:endParaRPr kumimoji="0" lang="ja-JP" altLang="en-US"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正方形/長方形 37"/>
          <p:cNvSpPr/>
          <p:nvPr/>
        </p:nvSpPr>
        <p:spPr bwMode="auto">
          <a:xfrm>
            <a:off x="370025" y="2990445"/>
            <a:ext cx="8998282" cy="783335"/>
          </a:xfrm>
          <a:prstGeom prst="rect">
            <a:avLst/>
          </a:prstGeom>
          <a:solidFill>
            <a:srgbClr val="000000">
              <a:lumMod val="75000"/>
              <a:lumOff val="25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smtClean="0">
              <a:ln>
                <a:noFill/>
              </a:ln>
              <a:solidFill>
                <a:srgbClr val="FFFFFF"/>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ホームベース 39"/>
          <p:cNvSpPr/>
          <p:nvPr/>
        </p:nvSpPr>
        <p:spPr bwMode="gray">
          <a:xfrm>
            <a:off x="414308"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Plan/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Design</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1" name="ホームベース 40"/>
          <p:cNvSpPr/>
          <p:nvPr/>
        </p:nvSpPr>
        <p:spPr bwMode="gray">
          <a:xfrm>
            <a:off x="1786840"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Commit</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2" name="ホームベース 41"/>
          <p:cNvSpPr/>
          <p:nvPr/>
        </p:nvSpPr>
        <p:spPr bwMode="gray">
          <a:xfrm>
            <a:off x="3159372"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Build</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3" name="ホームベース 42"/>
          <p:cNvSpPr/>
          <p:nvPr/>
        </p:nvSpPr>
        <p:spPr bwMode="gray">
          <a:xfrm>
            <a:off x="3845638"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Unit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8" name="ホームベース 47"/>
          <p:cNvSpPr/>
          <p:nvPr/>
        </p:nvSpPr>
        <p:spPr bwMode="gray">
          <a:xfrm>
            <a:off x="4531904"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Deploy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ホームベース 48"/>
          <p:cNvSpPr/>
          <p:nvPr/>
        </p:nvSpPr>
        <p:spPr bwMode="gray">
          <a:xfrm>
            <a:off x="5218170"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Integration</a:t>
            </a:r>
            <a:endParaRPr kumimoji="0" lang="en-US" altLang="ja-JP"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0" name="ホームベース 49"/>
          <p:cNvSpPr/>
          <p:nvPr/>
        </p:nvSpPr>
        <p:spPr bwMode="gray">
          <a:xfrm>
            <a:off x="2473106"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Review</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1" name="ホームベース 50"/>
          <p:cNvSpPr/>
          <p:nvPr/>
        </p:nvSpPr>
        <p:spPr bwMode="gray">
          <a:xfrm>
            <a:off x="7276968"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Deploy</a:t>
            </a:r>
            <a:b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br>
            <a:r>
              <a:rPr kumimoji="0" lang="en-US" altLang="ja-JP" sz="800" b="1" kern="0" dirty="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(Production)</a:t>
            </a:r>
            <a:endParaRPr kumimoji="0" lang="ja-JP" altLang="en-US" sz="800" b="1" kern="0" dirty="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52" name="ホームベース 51"/>
          <p:cNvSpPr/>
          <p:nvPr/>
        </p:nvSpPr>
        <p:spPr bwMode="gray">
          <a:xfrm>
            <a:off x="7963234"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Monitoring</a:t>
            </a:r>
            <a:endParaRPr kumimoji="0" lang="ja-JP" altLang="en-US" sz="9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3" name="ホームベース 52"/>
          <p:cNvSpPr/>
          <p:nvPr/>
        </p:nvSpPr>
        <p:spPr bwMode="gray">
          <a:xfrm>
            <a:off x="8649496"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Incident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Management</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4" name="ホームベース 53"/>
          <p:cNvSpPr/>
          <p:nvPr/>
        </p:nvSpPr>
        <p:spPr bwMode="gray">
          <a:xfrm>
            <a:off x="5904436" y="3103562"/>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Deploy</a:t>
            </a:r>
            <a:endPar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(Staging)</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5" name="ホームベース 54"/>
          <p:cNvSpPr/>
          <p:nvPr/>
        </p:nvSpPr>
        <p:spPr bwMode="gray">
          <a:xfrm>
            <a:off x="6590702" y="31035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Non-functional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Checking</a:t>
            </a:r>
            <a:endParaRPr kumimoji="0" lang="ja-JP" altLang="en-US"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6" name="角丸四角形 55"/>
          <p:cNvSpPr/>
          <p:nvPr/>
        </p:nvSpPr>
        <p:spPr bwMode="gray">
          <a:xfrm>
            <a:off x="5922414" y="5914850"/>
            <a:ext cx="1300624" cy="572606"/>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Staging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sz="20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7" name="角丸四角形 56"/>
          <p:cNvSpPr/>
          <p:nvPr/>
        </p:nvSpPr>
        <p:spPr bwMode="gray">
          <a:xfrm>
            <a:off x="7312924" y="5914850"/>
            <a:ext cx="1300620" cy="572606"/>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Production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sz="18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59" name="下矢印 58"/>
          <p:cNvSpPr/>
          <p:nvPr/>
        </p:nvSpPr>
        <p:spPr bwMode="auto">
          <a:xfrm>
            <a:off x="6059222" y="3764090"/>
            <a:ext cx="342530" cy="2057047"/>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0" name="下矢印 59"/>
          <p:cNvSpPr/>
          <p:nvPr/>
        </p:nvSpPr>
        <p:spPr bwMode="auto">
          <a:xfrm>
            <a:off x="7423436" y="3763042"/>
            <a:ext cx="342530" cy="2064254"/>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1" name="角丸四角形 60"/>
          <p:cNvSpPr/>
          <p:nvPr/>
        </p:nvSpPr>
        <p:spPr bwMode="gray">
          <a:xfrm>
            <a:off x="4531903" y="5914850"/>
            <a:ext cx="1300625" cy="572606"/>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Testing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sz="16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62" name="下矢印 61"/>
          <p:cNvSpPr/>
          <p:nvPr/>
        </p:nvSpPr>
        <p:spPr bwMode="auto">
          <a:xfrm>
            <a:off x="4697901" y="3764091"/>
            <a:ext cx="342530" cy="205704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1" name="下矢印 70"/>
          <p:cNvSpPr/>
          <p:nvPr/>
        </p:nvSpPr>
        <p:spPr bwMode="auto">
          <a:xfrm>
            <a:off x="8091656" y="3764091"/>
            <a:ext cx="342530" cy="205704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8" name="下矢印 77"/>
          <p:cNvSpPr/>
          <p:nvPr/>
        </p:nvSpPr>
        <p:spPr bwMode="auto">
          <a:xfrm>
            <a:off x="5390038" y="3764091"/>
            <a:ext cx="342530" cy="205704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9" name="下矢印 78"/>
          <p:cNvSpPr/>
          <p:nvPr/>
        </p:nvSpPr>
        <p:spPr bwMode="auto">
          <a:xfrm>
            <a:off x="6762570" y="3764091"/>
            <a:ext cx="342530" cy="205704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6" name="正方形/長方形 85"/>
          <p:cNvSpPr/>
          <p:nvPr/>
        </p:nvSpPr>
        <p:spPr bwMode="auto">
          <a:xfrm>
            <a:off x="3355755" y="3551464"/>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87" name="正方形/長方形 86"/>
          <p:cNvSpPr/>
          <p:nvPr/>
        </p:nvSpPr>
        <p:spPr bwMode="auto">
          <a:xfrm>
            <a:off x="4066236" y="3551464"/>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88" name="正方形/長方形 87"/>
          <p:cNvSpPr/>
          <p:nvPr/>
        </p:nvSpPr>
        <p:spPr bwMode="auto">
          <a:xfrm>
            <a:off x="4713387" y="3551464"/>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102" name="ホームベース 101"/>
          <p:cNvSpPr/>
          <p:nvPr/>
        </p:nvSpPr>
        <p:spPr bwMode="gray">
          <a:xfrm>
            <a:off x="1098599" y="311346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Implement</a:t>
            </a:r>
            <a:endParaRPr kumimoji="0" lang="ja-JP" altLang="en-US"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bwMode="gray">
          <a:xfrm>
            <a:off x="3060541" y="3996762"/>
            <a:ext cx="1587059" cy="1315468"/>
          </a:xfrm>
          <a:prstGeom prst="rect">
            <a:avLst/>
          </a:prstGeom>
          <a:solidFill>
            <a:schemeClr val="accent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8000" b="1" dirty="0" smtClean="0">
                <a:latin typeface="Fujitsu Sans" panose="020B0404060202020204" pitchFamily="34" charset="0"/>
                <a:ea typeface="Meiryo UI" panose="020B0604030504040204" pitchFamily="50" charset="-128"/>
              </a:rPr>
              <a:t>CI</a:t>
            </a:r>
            <a:endParaRPr kumimoji="1" lang="ja-JP" altLang="en-US" sz="8000" b="1" dirty="0" smtClean="0">
              <a:latin typeface="Fujitsu Sans" panose="020B0404060202020204" pitchFamily="34" charset="0"/>
              <a:ea typeface="Meiryo UI" panose="020B0604030504040204" pitchFamily="50" charset="-128"/>
            </a:endParaRPr>
          </a:p>
        </p:txBody>
      </p:sp>
      <p:sp>
        <p:nvSpPr>
          <p:cNvPr id="105" name="正方形/長方形 104"/>
          <p:cNvSpPr/>
          <p:nvPr/>
        </p:nvSpPr>
        <p:spPr bwMode="gray">
          <a:xfrm>
            <a:off x="4844690" y="3996762"/>
            <a:ext cx="2883130" cy="1315468"/>
          </a:xfrm>
          <a:prstGeom prst="rect">
            <a:avLst/>
          </a:prstGeom>
          <a:solidFill>
            <a:schemeClr val="accent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8000" b="1" dirty="0" smtClean="0">
                <a:latin typeface="Fujitsu Sans" panose="020B0404060202020204" pitchFamily="34" charset="0"/>
                <a:ea typeface="Meiryo UI" panose="020B0604030504040204" pitchFamily="50" charset="-128"/>
              </a:rPr>
              <a:t>CD</a:t>
            </a:r>
            <a:endParaRPr kumimoji="1" lang="ja-JP" altLang="en-US" sz="8000" b="1" dirty="0" smtClean="0">
              <a:latin typeface="Fujitsu Sans" panose="020B0404060202020204" pitchFamily="34" charset="0"/>
              <a:ea typeface="Meiryo UI" panose="020B0604030504040204" pitchFamily="50" charset="-128"/>
            </a:endParaRPr>
          </a:p>
        </p:txBody>
      </p:sp>
      <p:sp>
        <p:nvSpPr>
          <p:cNvPr id="106" name="正方形/長方形 105"/>
          <p:cNvSpPr/>
          <p:nvPr/>
        </p:nvSpPr>
        <p:spPr bwMode="auto">
          <a:xfrm>
            <a:off x="5455038" y="3541773"/>
            <a:ext cx="417443" cy="232008"/>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107" name="正方形/長方形 106"/>
          <p:cNvSpPr/>
          <p:nvPr/>
        </p:nvSpPr>
        <p:spPr bwMode="auto">
          <a:xfrm>
            <a:off x="6084047" y="3541773"/>
            <a:ext cx="417443" cy="232008"/>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108" name="正方形/長方形 107"/>
          <p:cNvSpPr/>
          <p:nvPr/>
        </p:nvSpPr>
        <p:spPr bwMode="auto">
          <a:xfrm>
            <a:off x="6759626" y="3541773"/>
            <a:ext cx="417443" cy="232008"/>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109" name="正方形/長方形 108"/>
          <p:cNvSpPr/>
          <p:nvPr/>
        </p:nvSpPr>
        <p:spPr bwMode="auto">
          <a:xfrm>
            <a:off x="7494937" y="3541773"/>
            <a:ext cx="417443" cy="232008"/>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110" name="正方形/長方形 109"/>
          <p:cNvSpPr/>
          <p:nvPr/>
        </p:nvSpPr>
        <p:spPr bwMode="auto">
          <a:xfrm>
            <a:off x="8231632" y="3541773"/>
            <a:ext cx="417443" cy="232008"/>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b="1" kern="0" dirty="0" smtClean="0">
                <a:solidFill>
                  <a:srgbClr val="FFFFFF"/>
                </a:solidFill>
                <a:latin typeface="Fujitsu Sans" panose="020B0404060202020204" pitchFamily="34" charset="0"/>
                <a:ea typeface="Meiryo UI"/>
                <a:cs typeface="Arial"/>
              </a:rPr>
              <a:t>Auto</a:t>
            </a:r>
            <a:endParaRPr kumimoji="0" lang="ja-JP" altLang="en-US" b="1" kern="0" dirty="0">
              <a:solidFill>
                <a:srgbClr val="FFFFFF"/>
              </a:solidFill>
              <a:latin typeface="Fujitsu Sans" panose="020B0404060202020204" pitchFamily="34" charset="0"/>
              <a:ea typeface="Meiryo UI"/>
              <a:cs typeface="Arial"/>
            </a:endParaRPr>
          </a:p>
        </p:txBody>
      </p:sp>
      <p:sp>
        <p:nvSpPr>
          <p:cNvPr id="111" name="角丸四角形 110"/>
          <p:cNvSpPr/>
          <p:nvPr/>
        </p:nvSpPr>
        <p:spPr bwMode="gray">
          <a:xfrm>
            <a:off x="357524" y="859241"/>
            <a:ext cx="9221906" cy="2021338"/>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4400" b="1" dirty="0" smtClean="0">
                <a:latin typeface="Fujitsu Sans" panose="020B0404060202020204" pitchFamily="34" charset="0"/>
                <a:ea typeface="Meiryo UI" panose="020B0604030504040204" pitchFamily="50" charset="-128"/>
              </a:rPr>
              <a:t>It is a practice which expanded CI.</a:t>
            </a:r>
          </a:p>
          <a:p>
            <a:pPr lvl="0" algn="l"/>
            <a:r>
              <a:rPr lang="en-US" altLang="ja-JP" sz="4400" b="1" dirty="0" smtClean="0">
                <a:latin typeface="Fujitsu Sans" panose="020B0404060202020204" pitchFamily="34" charset="0"/>
                <a:ea typeface="Meiryo UI" panose="020B0604030504040204" pitchFamily="50" charset="-128"/>
              </a:rPr>
              <a:t>After changing code, automatically</a:t>
            </a:r>
          </a:p>
          <a:p>
            <a:pPr lvl="0" algn="l"/>
            <a:r>
              <a:rPr lang="en-US" altLang="ja-JP" sz="4400" b="1" dirty="0" smtClean="0">
                <a:latin typeface="Fujitsu Sans" panose="020B0404060202020204" pitchFamily="34" charset="0"/>
                <a:ea typeface="Meiryo UI" panose="020B0604030504040204" pitchFamily="50" charset="-128"/>
              </a:rPr>
              <a:t>Delivery to each environments.</a:t>
            </a:r>
          </a:p>
        </p:txBody>
      </p:sp>
    </p:spTree>
    <p:extLst>
      <p:ext uri="{BB962C8B-B14F-4D97-AF65-F5344CB8AC3E}">
        <p14:creationId xmlns:p14="http://schemas.microsoft.com/office/powerpoint/2010/main" val="17200531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Purpose of CD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81</a:t>
            </a:fld>
            <a:endParaRPr lang="en-US" altLang="ja-JP" dirty="0"/>
          </a:p>
        </p:txBody>
      </p:sp>
      <p:sp>
        <p:nvSpPr>
          <p:cNvPr id="111" name="角丸四角形 110"/>
          <p:cNvSpPr/>
          <p:nvPr/>
        </p:nvSpPr>
        <p:spPr bwMode="gray">
          <a:xfrm>
            <a:off x="357524" y="985849"/>
            <a:ext cx="9221906" cy="5021055"/>
          </a:xfrm>
          <a:prstGeom prst="roundRect">
            <a:avLst>
              <a:gd name="adj" fmla="val 12404"/>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4400" b="1" dirty="0" smtClean="0">
                <a:latin typeface="Fujitsu Sans" panose="020B0404060202020204" pitchFamily="34" charset="0"/>
                <a:ea typeface="Meiryo UI" panose="020B0604030504040204" pitchFamily="50" charset="-128"/>
              </a:rPr>
              <a:t>To Deliver Developed System</a:t>
            </a:r>
          </a:p>
          <a:p>
            <a:pPr lvl="0" algn="l"/>
            <a:r>
              <a:rPr lang="en-US" altLang="ja-JP" sz="4400" b="1" dirty="0" smtClean="0">
                <a:latin typeface="Fujitsu Sans" panose="020B0404060202020204" pitchFamily="34" charset="0"/>
                <a:ea typeface="Meiryo UI" panose="020B0604030504040204" pitchFamily="50" charset="-128"/>
              </a:rPr>
              <a:t/>
            </a:r>
            <a:br>
              <a:rPr lang="en-US" altLang="ja-JP" sz="4400" b="1" dirty="0" smtClean="0">
                <a:latin typeface="Fujitsu Sans" panose="020B0404060202020204" pitchFamily="34" charset="0"/>
                <a:ea typeface="Meiryo UI" panose="020B0604030504040204" pitchFamily="50" charset="-128"/>
              </a:rPr>
            </a:br>
            <a:r>
              <a:rPr lang="en-US" altLang="ja-JP" sz="4400" b="1" dirty="0" smtClean="0">
                <a:latin typeface="Fujitsu Sans" panose="020B0404060202020204" pitchFamily="34" charset="0"/>
                <a:ea typeface="Meiryo UI" panose="020B0604030504040204" pitchFamily="50" charset="-128"/>
              </a:rPr>
              <a:t>Toward Customers</a:t>
            </a:r>
          </a:p>
          <a:p>
            <a:pPr lvl="0" algn="l"/>
            <a:r>
              <a:rPr lang="en-US" altLang="ja-JP" sz="4400" b="1" dirty="0" smtClean="0">
                <a:latin typeface="Fujitsu Sans" panose="020B0404060202020204" pitchFamily="34" charset="0"/>
                <a:ea typeface="Meiryo UI" panose="020B0604030504040204" pitchFamily="50" charset="-128"/>
              </a:rPr>
              <a:t/>
            </a:r>
            <a:br>
              <a:rPr lang="en-US" altLang="ja-JP" sz="4400" b="1" dirty="0" smtClean="0">
                <a:latin typeface="Fujitsu Sans" panose="020B0404060202020204" pitchFamily="34" charset="0"/>
                <a:ea typeface="Meiryo UI" panose="020B0604030504040204" pitchFamily="50" charset="-128"/>
              </a:rPr>
            </a:br>
            <a:r>
              <a:rPr lang="en-US" altLang="ja-JP" sz="4400" b="1" dirty="0" smtClean="0">
                <a:latin typeface="Fujitsu Sans" panose="020B0404060202020204" pitchFamily="34" charset="0"/>
                <a:ea typeface="Meiryo UI" panose="020B0604030504040204" pitchFamily="50" charset="-128"/>
              </a:rPr>
              <a:t>In extremely short Terms</a:t>
            </a:r>
            <a:br>
              <a:rPr lang="en-US" altLang="ja-JP" sz="4400" b="1" dirty="0" smtClean="0">
                <a:latin typeface="Fujitsu Sans" panose="020B0404060202020204" pitchFamily="34" charset="0"/>
                <a:ea typeface="Meiryo UI" panose="020B0604030504040204" pitchFamily="50" charset="-128"/>
              </a:rPr>
            </a:br>
            <a:r>
              <a:rPr lang="en-US" altLang="ja-JP" sz="4400" b="1" dirty="0" smtClean="0">
                <a:latin typeface="Fujitsu Sans" panose="020B0404060202020204" pitchFamily="34" charset="0"/>
                <a:ea typeface="Meiryo UI" panose="020B0604030504040204" pitchFamily="50" charset="-128"/>
              </a:rPr>
              <a:t/>
            </a:r>
            <a:br>
              <a:rPr lang="en-US" altLang="ja-JP" sz="4400" b="1" dirty="0" smtClean="0">
                <a:latin typeface="Fujitsu Sans" panose="020B0404060202020204" pitchFamily="34" charset="0"/>
                <a:ea typeface="Meiryo UI" panose="020B0604030504040204" pitchFamily="50" charset="-128"/>
              </a:rPr>
            </a:br>
            <a:r>
              <a:rPr lang="en-US" altLang="ja-JP" sz="4400" b="1" dirty="0" smtClean="0">
                <a:latin typeface="Fujitsu Sans" panose="020B0404060202020204" pitchFamily="34" charset="0"/>
                <a:ea typeface="Meiryo UI" panose="020B0604030504040204" pitchFamily="50" charset="-128"/>
              </a:rPr>
              <a:t>(e.g. per day, per week)</a:t>
            </a:r>
          </a:p>
        </p:txBody>
      </p:sp>
    </p:spTree>
    <p:extLst>
      <p:ext uri="{BB962C8B-B14F-4D97-AF65-F5344CB8AC3E}">
        <p14:creationId xmlns:p14="http://schemas.microsoft.com/office/powerpoint/2010/main" val="25313993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Effect of CD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82</a:t>
            </a:fld>
            <a:endParaRPr lang="en-US" altLang="ja-JP" dirty="0"/>
          </a:p>
        </p:txBody>
      </p:sp>
      <p:sp>
        <p:nvSpPr>
          <p:cNvPr id="111" name="角丸四角形 110"/>
          <p:cNvSpPr/>
          <p:nvPr/>
        </p:nvSpPr>
        <p:spPr bwMode="gray">
          <a:xfrm>
            <a:off x="601971" y="1455960"/>
            <a:ext cx="8964060" cy="1709271"/>
          </a:xfrm>
          <a:prstGeom prst="roundRect">
            <a:avLst>
              <a:gd name="adj" fmla="val 19106"/>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000" b="1" dirty="0" smtClean="0">
                <a:latin typeface="Fujitsu Sans" panose="020B0404060202020204" pitchFamily="34" charset="0"/>
                <a:ea typeface="Meiryo UI" panose="020B0604030504040204" pitchFamily="50" charset="-128"/>
              </a:rPr>
              <a:t>- By getting real feedback from customer immediately, </a:t>
            </a:r>
            <a:br>
              <a:rPr lang="en-US" altLang="ja-JP" sz="2000" b="1" dirty="0" smtClean="0">
                <a:latin typeface="Fujitsu Sans" panose="020B0404060202020204" pitchFamily="34" charset="0"/>
                <a:ea typeface="Meiryo UI" panose="020B0604030504040204" pitchFamily="50" charset="-128"/>
              </a:rPr>
            </a:br>
            <a:r>
              <a:rPr lang="en-US" altLang="ja-JP" sz="2000" b="1" dirty="0" smtClean="0">
                <a:latin typeface="Fujitsu Sans" panose="020B0404060202020204" pitchFamily="34" charset="0"/>
                <a:ea typeface="Meiryo UI" panose="020B0604030504040204" pitchFamily="50" charset="-128"/>
              </a:rPr>
              <a:t>    </a:t>
            </a:r>
            <a:r>
              <a:rPr lang="en-US" altLang="ja-JP" sz="2000" b="1" dirty="0" smtClean="0">
                <a:solidFill>
                  <a:srgbClr val="FF0000"/>
                </a:solidFill>
                <a:latin typeface="Fujitsu Sans" panose="020B0404060202020204" pitchFamily="34" charset="0"/>
                <a:ea typeface="Meiryo UI" panose="020B0604030504040204" pitchFamily="50" charset="-128"/>
              </a:rPr>
              <a:t>Know the value of system earlier and enhance</a:t>
            </a:r>
          </a:p>
          <a:p>
            <a:pPr lvl="0" algn="l"/>
            <a:r>
              <a:rPr lang="en-US" altLang="ja-JP" sz="2000" b="1" dirty="0" smtClean="0">
                <a:latin typeface="Fujitsu Sans" panose="020B0404060202020204" pitchFamily="34" charset="0"/>
                <a:ea typeface="Meiryo UI" panose="020B0604030504040204" pitchFamily="50" charset="-128"/>
              </a:rPr>
              <a:t>- By releasing with small unit,</a:t>
            </a:r>
            <a:br>
              <a:rPr lang="en-US" altLang="ja-JP" sz="2000" b="1" dirty="0" smtClean="0">
                <a:latin typeface="Fujitsu Sans" panose="020B0404060202020204" pitchFamily="34" charset="0"/>
                <a:ea typeface="Meiryo UI" panose="020B0604030504040204" pitchFamily="50" charset="-128"/>
              </a:rPr>
            </a:br>
            <a:r>
              <a:rPr lang="en-US" altLang="ja-JP" sz="2000" b="1" dirty="0" smtClean="0">
                <a:latin typeface="Fujitsu Sans" panose="020B0404060202020204" pitchFamily="34" charset="0"/>
                <a:ea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rPr>
              <a:t>Lower the risk of delivery process comparing to big-bang release</a:t>
            </a:r>
            <a:br>
              <a:rPr lang="en-US" altLang="ja-JP" sz="2000" dirty="0" smtClean="0">
                <a:latin typeface="Fujitsu Sans" panose="020B0404060202020204" pitchFamily="34" charset="0"/>
                <a:ea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rPr>
              <a:t>    and </a:t>
            </a:r>
            <a:r>
              <a:rPr lang="en-US" altLang="ja-JP" sz="2000" b="1" dirty="0" smtClean="0">
                <a:solidFill>
                  <a:srgbClr val="FF0000"/>
                </a:solidFill>
                <a:latin typeface="Fujitsu Sans" panose="020B0404060202020204" pitchFamily="34" charset="0"/>
                <a:ea typeface="Meiryo UI" panose="020B0604030504040204" pitchFamily="50" charset="-128"/>
              </a:rPr>
              <a:t>make it easy to estimate the cost</a:t>
            </a:r>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615757" y="815138"/>
            <a:ext cx="4575221"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smtClean="0">
                <a:solidFill>
                  <a:schemeClr val="bg1"/>
                </a:solidFill>
                <a:latin typeface="Fujitsu Sans" panose="020B0404060202020204" pitchFamily="34" charset="0"/>
                <a:ea typeface="Meiryo UI" panose="020B0604030504040204" pitchFamily="50" charset="-128"/>
              </a:rPr>
              <a:t>In Business terms</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6" name="角丸四角形 5"/>
          <p:cNvSpPr/>
          <p:nvPr/>
        </p:nvSpPr>
        <p:spPr bwMode="gray">
          <a:xfrm>
            <a:off x="601971" y="4444007"/>
            <a:ext cx="8964060" cy="1709271"/>
          </a:xfrm>
          <a:prstGeom prst="roundRect">
            <a:avLst>
              <a:gd name="adj" fmla="val 17577"/>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000" b="1" dirty="0" smtClean="0">
                <a:latin typeface="Fujitsu Sans" panose="020B0404060202020204" pitchFamily="34" charset="0"/>
                <a:ea typeface="Meiryo UI" panose="020B0604030504040204" pitchFamily="50" charset="-128"/>
              </a:rPr>
              <a:t>- By simple and strong measure “Valuable Software which is working”,</a:t>
            </a:r>
          </a:p>
          <a:p>
            <a:pPr lvl="0" algn="l"/>
            <a:r>
              <a:rPr lang="en-US" altLang="ja-JP" sz="2000" b="1" dirty="0" smtClean="0">
                <a:latin typeface="Fujitsu Sans" panose="020B0404060202020204" pitchFamily="34" charset="0"/>
                <a:ea typeface="Meiryo UI" panose="020B0604030504040204" pitchFamily="50" charset="-128"/>
              </a:rPr>
              <a:t>     </a:t>
            </a:r>
            <a:r>
              <a:rPr lang="en-US" altLang="ja-JP" sz="2000" b="1" dirty="0" smtClean="0">
                <a:solidFill>
                  <a:srgbClr val="FF0000"/>
                </a:solidFill>
                <a:latin typeface="Fujitsu Sans" panose="020B0404060202020204" pitchFamily="34" charset="0"/>
                <a:ea typeface="Meiryo UI" panose="020B0604030504040204" pitchFamily="50" charset="-128"/>
              </a:rPr>
              <a:t>Make it easier to track the progress of the project</a:t>
            </a:r>
            <a:r>
              <a:rPr lang="en-US" altLang="ja-JP" sz="2000" b="1" dirty="0" smtClean="0">
                <a:latin typeface="Fujitsu Sans" panose="020B0404060202020204" pitchFamily="34" charset="0"/>
                <a:ea typeface="Meiryo UI" panose="020B0604030504040204" pitchFamily="50" charset="-128"/>
              </a:rPr>
              <a:t/>
            </a:r>
            <a:br>
              <a:rPr lang="en-US" altLang="ja-JP" sz="2000" b="1" dirty="0" smtClean="0">
                <a:latin typeface="Fujitsu Sans" panose="020B0404060202020204" pitchFamily="34" charset="0"/>
                <a:ea typeface="Meiryo UI" panose="020B0604030504040204" pitchFamily="50" charset="-128"/>
              </a:rPr>
            </a:br>
            <a:r>
              <a:rPr lang="en-US" altLang="ja-JP" sz="2000" b="1" dirty="0" smtClean="0">
                <a:latin typeface="Fujitsu Sans" panose="020B0404060202020204" pitchFamily="34" charset="0"/>
                <a:ea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rPr>
              <a:t>By releasing with small unit,</a:t>
            </a:r>
            <a:br>
              <a:rPr lang="en-US" altLang="ja-JP" sz="2000" b="1" dirty="0">
                <a:latin typeface="Fujitsu Sans" panose="020B0404060202020204" pitchFamily="34" charset="0"/>
                <a:ea typeface="Meiryo UI" panose="020B0604030504040204" pitchFamily="50" charset="-128"/>
              </a:rPr>
            </a:br>
            <a:r>
              <a:rPr lang="en-US" altLang="ja-JP" sz="2000" b="1" dirty="0" smtClean="0">
                <a:latin typeface="Fujitsu Sans" panose="020B0404060202020204" pitchFamily="34" charset="0"/>
                <a:ea typeface="Meiryo UI" panose="020B0604030504040204" pitchFamily="50" charset="-128"/>
              </a:rPr>
              <a:t>     </a:t>
            </a:r>
            <a:r>
              <a:rPr lang="en-US" altLang="ja-JP" sz="2000" b="1" dirty="0">
                <a:solidFill>
                  <a:srgbClr val="FF0000"/>
                </a:solidFill>
                <a:latin typeface="Fujitsu Sans" panose="020B0404060202020204" pitchFamily="34" charset="0"/>
                <a:ea typeface="Meiryo UI" panose="020B0604030504040204" pitchFamily="50" charset="-128"/>
              </a:rPr>
              <a:t>Lower the risk of delivery process comparing to big-bang release</a:t>
            </a:r>
            <a:endParaRPr lang="en-US" altLang="ja-JP" sz="2000" b="1" dirty="0" smtClean="0">
              <a:solidFill>
                <a:srgbClr val="FF0000"/>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615757" y="3803185"/>
            <a:ext cx="4575221"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smtClean="0">
                <a:solidFill>
                  <a:schemeClr val="bg1"/>
                </a:solidFill>
                <a:latin typeface="Fujitsu Sans" panose="020B0404060202020204" pitchFamily="34" charset="0"/>
                <a:ea typeface="Meiryo UI" panose="020B0604030504040204" pitchFamily="50" charset="-128"/>
              </a:rPr>
              <a:t>In Development terms</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5964749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Fundamentals of CD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83</a:t>
            </a:fld>
            <a:endParaRPr lang="en-US" altLang="ja-JP" dirty="0"/>
          </a:p>
        </p:txBody>
      </p:sp>
      <p:sp>
        <p:nvSpPr>
          <p:cNvPr id="8" name="正方形/長方形 7">
            <a:extLst>
              <a:ext uri="{FF2B5EF4-FFF2-40B4-BE49-F238E27FC236}">
                <a16:creationId xmlns:a16="http://schemas.microsoft.com/office/drawing/2014/main" xmlns="" id="{0F9C65CE-ACFE-49F0-8186-09321560DBDE}"/>
              </a:ext>
            </a:extLst>
          </p:cNvPr>
          <p:cNvSpPr/>
          <p:nvPr/>
        </p:nvSpPr>
        <p:spPr bwMode="gray">
          <a:xfrm>
            <a:off x="1127939" y="109020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b="1" kern="0" dirty="0" smtClean="0">
                <a:latin typeface="Fujitsu Sans" panose="020B0404060202020204" pitchFamily="34" charset="0"/>
                <a:ea typeface="Meiryo UI" panose="020B0604030504040204" pitchFamily="50" charset="-128"/>
              </a:rPr>
              <a:t>Main-Trunk must be always ready to release</a:t>
            </a:r>
            <a:endParaRPr kumimoji="1" lang="ja-JP" altLang="en-US" sz="2800" b="1" kern="0" dirty="0">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904A1B75-ED39-455B-B23C-B7A0917C3507}"/>
              </a:ext>
            </a:extLst>
          </p:cNvPr>
          <p:cNvSpPr/>
          <p:nvPr/>
        </p:nvSpPr>
        <p:spPr bwMode="gray">
          <a:xfrm>
            <a:off x="257703" y="109020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0F9C65CE-ACFE-49F0-8186-09321560DBDE}"/>
              </a:ext>
            </a:extLst>
          </p:cNvPr>
          <p:cNvSpPr/>
          <p:nvPr/>
        </p:nvSpPr>
        <p:spPr bwMode="gray">
          <a:xfrm>
            <a:off x="1127939" y="2585362"/>
            <a:ext cx="8451491" cy="746838"/>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b="1" kern="0" dirty="0" smtClean="0">
                <a:latin typeface="Fujitsu Sans" panose="020B0404060202020204" pitchFamily="34" charset="0"/>
                <a:ea typeface="Meiryo UI" panose="020B0604030504040204" pitchFamily="50" charset="-128"/>
              </a:rPr>
              <a:t>Release process(workflow) must be open and </a:t>
            </a:r>
            <a:r>
              <a:rPr kumimoji="1" lang="en-US" altLang="ja-JP" sz="2800" b="1" kern="0" dirty="0" err="1" smtClean="0">
                <a:latin typeface="Fujitsu Sans" panose="020B0404060202020204" pitchFamily="34" charset="0"/>
                <a:ea typeface="Meiryo UI" panose="020B0604030504040204" pitchFamily="50" charset="-128"/>
              </a:rPr>
              <a:t>tracable</a:t>
            </a:r>
            <a:endParaRPr kumimoji="1" lang="ja-JP" altLang="en-US" sz="2800" b="1"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257703" y="2585362"/>
            <a:ext cx="725489" cy="74683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1127939" y="4157621"/>
            <a:ext cx="845149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b="1" kern="0" dirty="0" smtClean="0">
                <a:latin typeface="Fujitsu Sans" panose="020B0404060202020204" pitchFamily="34" charset="0"/>
                <a:ea typeface="Meiryo UI" panose="020B0604030504040204" pitchFamily="50" charset="-128"/>
              </a:rPr>
              <a:t>Deploy must be done by 1 click</a:t>
            </a:r>
            <a:endParaRPr kumimoji="1" lang="ja-JP" altLang="en-US" sz="2800" b="1"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904A1B75-ED39-455B-B23C-B7A0917C3507}"/>
              </a:ext>
            </a:extLst>
          </p:cNvPr>
          <p:cNvSpPr/>
          <p:nvPr/>
        </p:nvSpPr>
        <p:spPr bwMode="gray">
          <a:xfrm>
            <a:off x="257703" y="415762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2620334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xmlns="" id="{0F9C65CE-ACFE-49F0-8186-09321560DBDE}"/>
              </a:ext>
            </a:extLst>
          </p:cNvPr>
          <p:cNvSpPr/>
          <p:nvPr/>
        </p:nvSpPr>
        <p:spPr bwMode="gray">
          <a:xfrm>
            <a:off x="1636080" y="2884735"/>
            <a:ext cx="3768565" cy="3709167"/>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7" name="正方形/長方形 56"/>
          <p:cNvSpPr/>
          <p:nvPr/>
        </p:nvSpPr>
        <p:spPr bwMode="gray">
          <a:xfrm>
            <a:off x="3596449" y="3362178"/>
            <a:ext cx="1732108" cy="301048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CD</a:t>
            </a:r>
            <a:endParaRPr kumimoji="1" lang="ja-JP" altLang="en-US" sz="2400" dirty="0" smtClean="0">
              <a:latin typeface="Fujitsu Sans" panose="020B0404060202020204" pitchFamily="34" charset="0"/>
              <a:ea typeface="Meiryo UI" panose="020B0604030504040204" pitchFamily="50" charset="-128"/>
            </a:endParaRPr>
          </a:p>
        </p:txBody>
      </p:sp>
      <p:sp>
        <p:nvSpPr>
          <p:cNvPr id="51" name="正方形/長方形 50"/>
          <p:cNvSpPr/>
          <p:nvPr/>
        </p:nvSpPr>
        <p:spPr bwMode="gray">
          <a:xfrm>
            <a:off x="1788254" y="3362178"/>
            <a:ext cx="1732108" cy="301048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CI</a:t>
            </a:r>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How it works?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84</a:t>
            </a:fld>
            <a:endParaRPr lang="en-US" altLang="ja-JP" dirty="0"/>
          </a:p>
        </p:txBody>
      </p:sp>
      <p:sp>
        <p:nvSpPr>
          <p:cNvPr id="15" name="正方形/長方形 14">
            <a:extLst>
              <a:ext uri="{FF2B5EF4-FFF2-40B4-BE49-F238E27FC236}">
                <a16:creationId xmlns:a16="http://schemas.microsoft.com/office/drawing/2014/main" xmlns="" id="{0F9C65CE-ACFE-49F0-8186-09321560DBDE}"/>
              </a:ext>
            </a:extLst>
          </p:cNvPr>
          <p:cNvSpPr/>
          <p:nvPr/>
        </p:nvSpPr>
        <p:spPr bwMode="gray">
          <a:xfrm>
            <a:off x="1636080" y="832219"/>
            <a:ext cx="3768565" cy="1950113"/>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0F9C65CE-ACFE-49F0-8186-09321560DBDE}"/>
              </a:ext>
            </a:extLst>
          </p:cNvPr>
          <p:cNvSpPr/>
          <p:nvPr/>
        </p:nvSpPr>
        <p:spPr bwMode="gray">
          <a:xfrm>
            <a:off x="1946571" y="2114953"/>
            <a:ext cx="2878647" cy="468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CI/CD Pipeline Controller</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a16="http://schemas.microsoft.com/office/drawing/2014/main" xmlns="" id="{0F9C65CE-ACFE-49F0-8186-09321560DBDE}"/>
              </a:ext>
            </a:extLst>
          </p:cNvPr>
          <p:cNvSpPr/>
          <p:nvPr/>
        </p:nvSpPr>
        <p:spPr bwMode="gray">
          <a:xfrm>
            <a:off x="1946571" y="1419368"/>
            <a:ext cx="2878647" cy="54113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VCS</a:t>
            </a:r>
            <a:endParaRPr kumimoji="1" lang="ja-JP" altLang="en-US" sz="2000" kern="0" dirty="0">
              <a:latin typeface="Fujitsu Sans" panose="020B0404060202020204" pitchFamily="34" charset="0"/>
              <a:ea typeface="Meiryo UI" panose="020B0604030504040204" pitchFamily="50" charset="-128"/>
            </a:endParaRPr>
          </a:p>
        </p:txBody>
      </p:sp>
      <p:sp>
        <p:nvSpPr>
          <p:cNvPr id="19" name="メモ 18"/>
          <p:cNvSpPr/>
          <p:nvPr/>
        </p:nvSpPr>
        <p:spPr bwMode="gray">
          <a:xfrm>
            <a:off x="2097906" y="1490436"/>
            <a:ext cx="777923" cy="40171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23" name="直線矢印コネクタ 22"/>
          <p:cNvCxnSpPr>
            <a:endCxn id="19" idx="1"/>
          </p:cNvCxnSpPr>
          <p:nvPr/>
        </p:nvCxnSpPr>
        <p:spPr bwMode="auto">
          <a:xfrm>
            <a:off x="725152" y="1689933"/>
            <a:ext cx="1372754" cy="136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5" name="テキスト ボックス 24"/>
          <p:cNvSpPr txBox="1"/>
          <p:nvPr/>
        </p:nvSpPr>
        <p:spPr>
          <a:xfrm>
            <a:off x="595555" y="1255062"/>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8" name="正方形/長方形 27">
            <a:extLst>
              <a:ext uri="{FF2B5EF4-FFF2-40B4-BE49-F238E27FC236}">
                <a16:creationId xmlns:a16="http://schemas.microsoft.com/office/drawing/2014/main" xmlns="" id="{0F9C65CE-ACFE-49F0-8186-09321560DBDE}"/>
              </a:ext>
            </a:extLst>
          </p:cNvPr>
          <p:cNvSpPr/>
          <p:nvPr/>
        </p:nvSpPr>
        <p:spPr bwMode="gray">
          <a:xfrm>
            <a:off x="1876321" y="3858820"/>
            <a:ext cx="1517322" cy="38563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Auto Build</a:t>
            </a:r>
            <a:endParaRPr kumimoji="1" lang="ja-JP" altLang="en-US" sz="2000" kern="0" dirty="0">
              <a:latin typeface="Fujitsu Sans" panose="020B0404060202020204" pitchFamily="34" charset="0"/>
              <a:ea typeface="Meiryo UI" panose="020B0604030504040204" pitchFamily="50" charset="-128"/>
            </a:endParaRPr>
          </a:p>
        </p:txBody>
      </p:sp>
      <p:sp>
        <p:nvSpPr>
          <p:cNvPr id="37" name="Freeform 2750"/>
          <p:cNvSpPr>
            <a:spLocks noEditPoints="1"/>
          </p:cNvSpPr>
          <p:nvPr/>
        </p:nvSpPr>
        <p:spPr bwMode="auto">
          <a:xfrm>
            <a:off x="87480" y="1367191"/>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2" name="Freeform 1508"/>
          <p:cNvSpPr>
            <a:spLocks noEditPoints="1"/>
          </p:cNvSpPr>
          <p:nvPr/>
        </p:nvSpPr>
        <p:spPr bwMode="auto">
          <a:xfrm>
            <a:off x="6952351" y="911379"/>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3" name="Freeform 1508"/>
          <p:cNvSpPr>
            <a:spLocks noEditPoints="1"/>
          </p:cNvSpPr>
          <p:nvPr/>
        </p:nvSpPr>
        <p:spPr bwMode="auto">
          <a:xfrm>
            <a:off x="6949682" y="3982036"/>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44" name="正方形/長方形 43">
            <a:extLst>
              <a:ext uri="{FF2B5EF4-FFF2-40B4-BE49-F238E27FC236}">
                <a16:creationId xmlns:a16="http://schemas.microsoft.com/office/drawing/2014/main" xmlns="" id="{0F9C65CE-ACFE-49F0-8186-09321560DBDE}"/>
              </a:ext>
            </a:extLst>
          </p:cNvPr>
          <p:cNvSpPr/>
          <p:nvPr/>
        </p:nvSpPr>
        <p:spPr bwMode="gray">
          <a:xfrm>
            <a:off x="6544070" y="820376"/>
            <a:ext cx="3034821" cy="2702876"/>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Staging </a:t>
            </a:r>
            <a:r>
              <a:rPr kumimoji="1" lang="en-US" altLang="ja-JP" sz="2800" b="1" kern="0" dirty="0" err="1" smtClean="0">
                <a:solidFill>
                  <a:schemeClr val="bg1"/>
                </a:solidFill>
                <a:latin typeface="Fujitsu Sans" panose="020B0404060202020204" pitchFamily="34" charset="0"/>
                <a:ea typeface="Meiryo UI" panose="020B0604030504040204" pitchFamily="50" charset="-128"/>
              </a:rPr>
              <a:t>Env</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0F9C65CE-ACFE-49F0-8186-09321560DBDE}"/>
              </a:ext>
            </a:extLst>
          </p:cNvPr>
          <p:cNvSpPr/>
          <p:nvPr/>
        </p:nvSpPr>
        <p:spPr bwMode="gray">
          <a:xfrm>
            <a:off x="6544070" y="3864339"/>
            <a:ext cx="3034821" cy="2702876"/>
          </a:xfrm>
          <a:prstGeom prst="rect">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Production </a:t>
            </a:r>
            <a:r>
              <a:rPr kumimoji="1" lang="en-US" altLang="ja-JP" sz="2800" b="1" kern="0" dirty="0" err="1" smtClean="0">
                <a:solidFill>
                  <a:schemeClr val="bg1"/>
                </a:solidFill>
                <a:latin typeface="Fujitsu Sans" panose="020B0404060202020204" pitchFamily="34" charset="0"/>
                <a:ea typeface="Meiryo UI" panose="020B0604030504040204" pitchFamily="50" charset="-128"/>
              </a:rPr>
              <a:t>Env</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0F9C65CE-ACFE-49F0-8186-09321560DBDE}"/>
              </a:ext>
            </a:extLst>
          </p:cNvPr>
          <p:cNvSpPr/>
          <p:nvPr/>
        </p:nvSpPr>
        <p:spPr bwMode="gray">
          <a:xfrm>
            <a:off x="3685481" y="4316873"/>
            <a:ext cx="1517322" cy="91071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kern="0" dirty="0" smtClean="0">
                <a:latin typeface="Fujitsu Sans" panose="020B0404060202020204" pitchFamily="34" charset="0"/>
                <a:ea typeface="Meiryo UI" panose="020B0604030504040204" pitchFamily="50" charset="-128"/>
              </a:rPr>
              <a:t>Integration Test</a:t>
            </a:r>
            <a:br>
              <a:rPr kumimoji="1" lang="en-US" altLang="ja-JP" kern="0" dirty="0" smtClean="0">
                <a:latin typeface="Fujitsu Sans" panose="020B0404060202020204" pitchFamily="34" charset="0"/>
                <a:ea typeface="Meiryo UI" panose="020B0604030504040204" pitchFamily="50" charset="-128"/>
              </a:rPr>
            </a:br>
            <a:r>
              <a:rPr kumimoji="1" lang="en-US" altLang="ja-JP" kern="0" dirty="0" smtClean="0">
                <a:latin typeface="Fujitsu Sans" panose="020B0404060202020204" pitchFamily="34" charset="0"/>
                <a:ea typeface="Meiryo UI" panose="020B0604030504040204" pitchFamily="50" charset="-128"/>
              </a:rPr>
              <a:t>Load Test</a:t>
            </a:r>
            <a:br>
              <a:rPr kumimoji="1" lang="en-US" altLang="ja-JP" kern="0" dirty="0" smtClean="0">
                <a:latin typeface="Fujitsu Sans" panose="020B0404060202020204" pitchFamily="34" charset="0"/>
                <a:ea typeface="Meiryo UI" panose="020B0604030504040204" pitchFamily="50" charset="-128"/>
              </a:rPr>
            </a:br>
            <a:r>
              <a:rPr kumimoji="1" lang="en-US" altLang="ja-JP" kern="0" dirty="0" smtClean="0">
                <a:latin typeface="Fujitsu Sans" panose="020B0404060202020204" pitchFamily="34" charset="0"/>
                <a:ea typeface="Meiryo UI" panose="020B0604030504040204" pitchFamily="50" charset="-128"/>
              </a:rPr>
              <a:t>Security Test</a:t>
            </a:r>
          </a:p>
          <a:p>
            <a:pPr algn="l"/>
            <a:r>
              <a:rPr lang="en-US" altLang="ja-JP" kern="0" dirty="0" smtClean="0">
                <a:latin typeface="Fujitsu Sans" panose="020B0404060202020204" pitchFamily="34" charset="0"/>
                <a:ea typeface="Meiryo UI" panose="020B0604030504040204" pitchFamily="50" charset="-128"/>
              </a:rPr>
              <a:t>Other tests</a:t>
            </a:r>
            <a:endParaRPr kumimoji="1" lang="ja-JP" altLang="en-US" kern="0" dirty="0">
              <a:latin typeface="Fujitsu Sans" panose="020B0404060202020204" pitchFamily="34" charset="0"/>
              <a:ea typeface="Meiryo UI" panose="020B0604030504040204" pitchFamily="50" charset="-128"/>
            </a:endParaRPr>
          </a:p>
        </p:txBody>
      </p:sp>
      <p:sp>
        <p:nvSpPr>
          <p:cNvPr id="47" name="正方形/長方形 46">
            <a:extLst>
              <a:ext uri="{FF2B5EF4-FFF2-40B4-BE49-F238E27FC236}">
                <a16:creationId xmlns:a16="http://schemas.microsoft.com/office/drawing/2014/main" xmlns="" id="{0F9C65CE-ACFE-49F0-8186-09321560DBDE}"/>
              </a:ext>
            </a:extLst>
          </p:cNvPr>
          <p:cNvSpPr/>
          <p:nvPr/>
        </p:nvSpPr>
        <p:spPr bwMode="gray">
          <a:xfrm>
            <a:off x="3685481" y="3864339"/>
            <a:ext cx="1517322" cy="37778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Deploy</a:t>
            </a:r>
            <a:endParaRPr kumimoji="1" lang="ja-JP" altLang="en-US" sz="2400" kern="0" dirty="0">
              <a:latin typeface="Fujitsu Sans" panose="020B0404060202020204" pitchFamily="34" charset="0"/>
              <a:ea typeface="Meiryo UI" panose="020B0604030504040204" pitchFamily="50" charset="-128"/>
            </a:endParaRPr>
          </a:p>
        </p:txBody>
      </p:sp>
      <p:sp>
        <p:nvSpPr>
          <p:cNvPr id="49" name="正方形/長方形 48">
            <a:extLst>
              <a:ext uri="{FF2B5EF4-FFF2-40B4-BE49-F238E27FC236}">
                <a16:creationId xmlns:a16="http://schemas.microsoft.com/office/drawing/2014/main" xmlns="" id="{0F9C65CE-ACFE-49F0-8186-09321560DBDE}"/>
              </a:ext>
            </a:extLst>
          </p:cNvPr>
          <p:cNvSpPr/>
          <p:nvPr/>
        </p:nvSpPr>
        <p:spPr bwMode="gray">
          <a:xfrm>
            <a:off x="3685481" y="5702268"/>
            <a:ext cx="1517322" cy="37778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Deploy</a:t>
            </a:r>
            <a:endParaRPr kumimoji="1" lang="ja-JP" altLang="en-US" sz="2400" kern="0" dirty="0">
              <a:latin typeface="Fujitsu Sans" panose="020B0404060202020204" pitchFamily="34" charset="0"/>
              <a:ea typeface="Meiryo UI" panose="020B0604030504040204" pitchFamily="50" charset="-128"/>
            </a:endParaRPr>
          </a:p>
        </p:txBody>
      </p:sp>
      <p:sp>
        <p:nvSpPr>
          <p:cNvPr id="52" name="正方形/長方形 51">
            <a:extLst>
              <a:ext uri="{FF2B5EF4-FFF2-40B4-BE49-F238E27FC236}">
                <a16:creationId xmlns:a16="http://schemas.microsoft.com/office/drawing/2014/main" xmlns="" id="{0F9C65CE-ACFE-49F0-8186-09321560DBDE}"/>
              </a:ext>
            </a:extLst>
          </p:cNvPr>
          <p:cNvSpPr/>
          <p:nvPr/>
        </p:nvSpPr>
        <p:spPr bwMode="gray">
          <a:xfrm>
            <a:off x="1876321" y="4352491"/>
            <a:ext cx="1517322" cy="38563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Auto Unit Test</a:t>
            </a:r>
            <a:endParaRPr kumimoji="1" lang="ja-JP" altLang="en-US" sz="2000" kern="0" dirty="0">
              <a:latin typeface="Fujitsu Sans" panose="020B0404060202020204" pitchFamily="34" charset="0"/>
              <a:ea typeface="Meiryo UI" panose="020B0604030504040204" pitchFamily="50" charset="-128"/>
            </a:endParaRPr>
          </a:p>
        </p:txBody>
      </p:sp>
      <p:sp>
        <p:nvSpPr>
          <p:cNvPr id="53" name="正方形/長方形 52">
            <a:extLst>
              <a:ext uri="{FF2B5EF4-FFF2-40B4-BE49-F238E27FC236}">
                <a16:creationId xmlns:a16="http://schemas.microsoft.com/office/drawing/2014/main" xmlns="" id="{0F9C65CE-ACFE-49F0-8186-09321560DBDE}"/>
              </a:ext>
            </a:extLst>
          </p:cNvPr>
          <p:cNvSpPr/>
          <p:nvPr/>
        </p:nvSpPr>
        <p:spPr bwMode="gray">
          <a:xfrm>
            <a:off x="1876321" y="4825899"/>
            <a:ext cx="1517322" cy="38563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Code </a:t>
            </a:r>
            <a:r>
              <a:rPr kumimoji="1" lang="en-US" altLang="ja-JP" sz="2000" kern="0" dirty="0" err="1" smtClean="0">
                <a:latin typeface="Fujitsu Sans" panose="020B0404060202020204" pitchFamily="34" charset="0"/>
                <a:ea typeface="Meiryo UI" panose="020B0604030504040204" pitchFamily="50" charset="-128"/>
              </a:rPr>
              <a:t>Analisis</a:t>
            </a:r>
            <a:endParaRPr kumimoji="1" lang="ja-JP" altLang="en-US" sz="2000" kern="0" dirty="0">
              <a:latin typeface="Fujitsu Sans" panose="020B0404060202020204" pitchFamily="34" charset="0"/>
              <a:ea typeface="Meiryo UI" panose="020B0604030504040204" pitchFamily="50" charset="-128"/>
            </a:endParaRPr>
          </a:p>
        </p:txBody>
      </p:sp>
      <p:cxnSp>
        <p:nvCxnSpPr>
          <p:cNvPr id="59" name="直線矢印コネクタ 58"/>
          <p:cNvCxnSpPr/>
          <p:nvPr/>
        </p:nvCxnSpPr>
        <p:spPr bwMode="auto">
          <a:xfrm>
            <a:off x="2697883" y="1927005"/>
            <a:ext cx="0" cy="1435173"/>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3" name="Freeform 2750"/>
          <p:cNvSpPr>
            <a:spLocks noEditPoints="1"/>
          </p:cNvSpPr>
          <p:nvPr/>
        </p:nvSpPr>
        <p:spPr bwMode="auto">
          <a:xfrm>
            <a:off x="87480" y="2203092"/>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64" name="直線矢印コネクタ 63"/>
          <p:cNvCxnSpPr/>
          <p:nvPr/>
        </p:nvCxnSpPr>
        <p:spPr bwMode="auto">
          <a:xfrm>
            <a:off x="725152" y="2493333"/>
            <a:ext cx="3688989"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5" name="テキスト ボックス 64"/>
          <p:cNvSpPr txBox="1"/>
          <p:nvPr/>
        </p:nvSpPr>
        <p:spPr>
          <a:xfrm>
            <a:off x="595555" y="2128802"/>
            <a:ext cx="1052211" cy="707886"/>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Approve</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Release</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66" name="直線矢印コネクタ 65"/>
          <p:cNvCxnSpPr/>
          <p:nvPr/>
        </p:nvCxnSpPr>
        <p:spPr bwMode="auto">
          <a:xfrm>
            <a:off x="4414141" y="2493333"/>
            <a:ext cx="0" cy="86884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右矢印 70"/>
          <p:cNvSpPr/>
          <p:nvPr/>
        </p:nvSpPr>
        <p:spPr bwMode="gray">
          <a:xfrm rot="19355282">
            <a:off x="4964956" y="3235488"/>
            <a:ext cx="2172687" cy="974085"/>
          </a:xfrm>
          <a:prstGeom prst="rightArrow">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74" name="右矢印 73"/>
          <p:cNvSpPr/>
          <p:nvPr/>
        </p:nvSpPr>
        <p:spPr bwMode="gray">
          <a:xfrm>
            <a:off x="5313881" y="5435955"/>
            <a:ext cx="1816910" cy="974085"/>
          </a:xfrm>
          <a:prstGeom prst="rightArrow">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75" name="テキスト ボックス 74"/>
          <p:cNvSpPr txBox="1"/>
          <p:nvPr/>
        </p:nvSpPr>
        <p:spPr>
          <a:xfrm>
            <a:off x="3931228" y="292649"/>
            <a:ext cx="1473417"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Example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626533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Environment Terms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85</a:t>
            </a:fld>
            <a:endParaRPr lang="en-US" altLang="ja-JP" dirty="0"/>
          </a:p>
        </p:txBody>
      </p:sp>
      <p:sp>
        <p:nvSpPr>
          <p:cNvPr id="31" name="角丸四角形 30"/>
          <p:cNvSpPr/>
          <p:nvPr/>
        </p:nvSpPr>
        <p:spPr bwMode="gray">
          <a:xfrm>
            <a:off x="615757" y="1455960"/>
            <a:ext cx="8696774" cy="2347225"/>
          </a:xfrm>
          <a:prstGeom prst="roundRect">
            <a:avLst>
              <a:gd name="adj" fmla="val 9230"/>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lvl="0" algn="l"/>
            <a:r>
              <a:rPr lang="en-US" altLang="ja-JP" sz="2000" b="1" dirty="0" smtClean="0">
                <a:latin typeface="Fujitsu Sans" panose="020B0404060202020204" pitchFamily="34" charset="0"/>
                <a:ea typeface="Meiryo UI" panose="020B0604030504040204" pitchFamily="50" charset="-128"/>
              </a:rPr>
              <a:t>Perfectly same environment with Production environment.</a:t>
            </a:r>
          </a:p>
          <a:p>
            <a:pPr lvl="0" algn="l"/>
            <a:r>
              <a:rPr lang="en-US" altLang="ja-JP" sz="2000" b="1" dirty="0" smtClean="0">
                <a:solidFill>
                  <a:schemeClr val="tx1"/>
                </a:solidFill>
                <a:latin typeface="Fujitsu Sans" panose="020B0404060202020204" pitchFamily="34" charset="0"/>
                <a:ea typeface="Meiryo UI" panose="020B0604030504040204" pitchFamily="50" charset="-128"/>
              </a:rPr>
              <a:t>Execute final tests on this environment such as</a:t>
            </a:r>
            <a:br>
              <a:rPr lang="en-US" altLang="ja-JP" sz="2000" b="1" dirty="0" smtClean="0">
                <a:solidFill>
                  <a:schemeClr val="tx1"/>
                </a:solidFill>
                <a:latin typeface="Fujitsu Sans" panose="020B0404060202020204" pitchFamily="34" charset="0"/>
                <a:ea typeface="Meiryo UI" panose="020B0604030504040204" pitchFamily="50" charset="-128"/>
              </a:rPr>
            </a:br>
            <a:r>
              <a:rPr lang="en-US" altLang="ja-JP" sz="2000" b="1" dirty="0" smtClean="0">
                <a:solidFill>
                  <a:schemeClr val="tx1"/>
                </a:solidFill>
                <a:latin typeface="Fujitsu Sans" panose="020B0404060202020204" pitchFamily="34" charset="0"/>
                <a:ea typeface="Meiryo UI" panose="020B0604030504040204" pitchFamily="50" charset="-128"/>
              </a:rPr>
              <a:t> - Integration Test(E2E Test)</a:t>
            </a:r>
          </a:p>
          <a:p>
            <a:pPr lvl="0" algn="l"/>
            <a:r>
              <a:rPr lang="en-US" altLang="ja-JP" sz="2000" b="1" dirty="0" smtClean="0">
                <a:solidFill>
                  <a:schemeClr val="tx1"/>
                </a:solidFill>
                <a:latin typeface="Fujitsu Sans" panose="020B0404060202020204" pitchFamily="34" charset="0"/>
                <a:ea typeface="Meiryo UI" panose="020B0604030504040204" pitchFamily="50" charset="-128"/>
              </a:rPr>
              <a:t> - Load Test</a:t>
            </a:r>
            <a:br>
              <a:rPr lang="en-US" altLang="ja-JP" sz="2000" b="1" dirty="0" smtClean="0">
                <a:solidFill>
                  <a:schemeClr val="tx1"/>
                </a:solidFill>
                <a:latin typeface="Fujitsu Sans" panose="020B0404060202020204" pitchFamily="34" charset="0"/>
                <a:ea typeface="Meiryo UI" panose="020B0604030504040204" pitchFamily="50" charset="-128"/>
              </a:rPr>
            </a:br>
            <a:r>
              <a:rPr lang="en-US" altLang="ja-JP" sz="2000" b="1" dirty="0" smtClean="0">
                <a:solidFill>
                  <a:schemeClr val="tx1"/>
                </a:solidFill>
                <a:latin typeface="Fujitsu Sans" panose="020B0404060202020204" pitchFamily="34" charset="0"/>
                <a:ea typeface="Meiryo UI" panose="020B0604030504040204" pitchFamily="50" charset="-128"/>
              </a:rPr>
              <a:t> - Security Test</a:t>
            </a:r>
            <a:br>
              <a:rPr lang="en-US" altLang="ja-JP" sz="2000" b="1" dirty="0" smtClean="0">
                <a:solidFill>
                  <a:schemeClr val="tx1"/>
                </a:solidFill>
                <a:latin typeface="Fujitsu Sans" panose="020B0404060202020204" pitchFamily="34" charset="0"/>
                <a:ea typeface="Meiryo UI" panose="020B0604030504040204" pitchFamily="50" charset="-128"/>
              </a:rPr>
            </a:br>
            <a:r>
              <a:rPr lang="en-US" altLang="ja-JP" sz="2000" b="1" dirty="0" smtClean="0">
                <a:solidFill>
                  <a:schemeClr val="tx1"/>
                </a:solidFill>
                <a:latin typeface="Fujitsu Sans" panose="020B0404060202020204" pitchFamily="34" charset="0"/>
                <a:ea typeface="Meiryo UI" panose="020B0604030504040204" pitchFamily="50" charset="-128"/>
              </a:rPr>
              <a:t>Only the code which passed these tests are allowed </a:t>
            </a:r>
            <a:br>
              <a:rPr lang="en-US" altLang="ja-JP" sz="2000" b="1" dirty="0" smtClean="0">
                <a:solidFill>
                  <a:schemeClr val="tx1"/>
                </a:solidFill>
                <a:latin typeface="Fujitsu Sans" panose="020B0404060202020204" pitchFamily="34" charset="0"/>
                <a:ea typeface="Meiryo UI" panose="020B0604030504040204" pitchFamily="50" charset="-128"/>
              </a:rPr>
            </a:br>
            <a:r>
              <a:rPr lang="en-US" altLang="ja-JP" sz="2000" b="1" dirty="0" smtClean="0">
                <a:solidFill>
                  <a:schemeClr val="tx1"/>
                </a:solidFill>
                <a:latin typeface="Fujitsu Sans" panose="020B0404060202020204" pitchFamily="34" charset="0"/>
                <a:ea typeface="Meiryo UI" panose="020B0604030504040204" pitchFamily="50" charset="-128"/>
              </a:rPr>
              <a:t>   to be deployed to Production Environment</a:t>
            </a:r>
          </a:p>
        </p:txBody>
      </p:sp>
      <p:sp>
        <p:nvSpPr>
          <p:cNvPr id="32" name="正方形/長方形 31">
            <a:extLst>
              <a:ext uri="{FF2B5EF4-FFF2-40B4-BE49-F238E27FC236}">
                <a16:creationId xmlns:a16="http://schemas.microsoft.com/office/drawing/2014/main" xmlns="" id="{0F9C65CE-ACFE-49F0-8186-09321560DBDE}"/>
              </a:ext>
            </a:extLst>
          </p:cNvPr>
          <p:cNvSpPr/>
          <p:nvPr/>
        </p:nvSpPr>
        <p:spPr bwMode="gray">
          <a:xfrm>
            <a:off x="615757" y="815138"/>
            <a:ext cx="4575221"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smtClean="0">
                <a:solidFill>
                  <a:schemeClr val="bg1"/>
                </a:solidFill>
                <a:latin typeface="Fujitsu Sans" panose="020B0404060202020204" pitchFamily="34" charset="0"/>
                <a:ea typeface="Meiryo UI" panose="020B0604030504040204" pitchFamily="50" charset="-128"/>
              </a:rPr>
              <a:t>Staging Environment</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33" name="角丸四角形 32"/>
          <p:cNvSpPr/>
          <p:nvPr/>
        </p:nvSpPr>
        <p:spPr bwMode="gray">
          <a:xfrm>
            <a:off x="615757" y="4863169"/>
            <a:ext cx="8696774" cy="890517"/>
          </a:xfrm>
          <a:prstGeom prst="roundRect">
            <a:avLst>
              <a:gd name="adj" fmla="val 18002"/>
            </a:avLst>
          </a:prstGeom>
          <a:solidFill>
            <a:schemeClr val="bg1"/>
          </a:solidFill>
          <a:ln w="3810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000" b="1" dirty="0" smtClean="0">
                <a:latin typeface="Fujitsu Sans" panose="020B0404060202020204" pitchFamily="34" charset="0"/>
                <a:ea typeface="Meiryo UI" panose="020B0604030504040204" pitchFamily="50" charset="-128"/>
              </a:rPr>
              <a:t>Environment which serves system to real customer.</a:t>
            </a:r>
            <a:endParaRPr lang="en-US" altLang="ja-JP" sz="2000" b="1" dirty="0" smtClean="0">
              <a:solidFill>
                <a:srgbClr val="FF0000"/>
              </a:solidFill>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a16="http://schemas.microsoft.com/office/drawing/2014/main" xmlns="" id="{0F9C65CE-ACFE-49F0-8186-09321560DBDE}"/>
              </a:ext>
            </a:extLst>
          </p:cNvPr>
          <p:cNvSpPr/>
          <p:nvPr/>
        </p:nvSpPr>
        <p:spPr bwMode="gray">
          <a:xfrm>
            <a:off x="615757" y="4222347"/>
            <a:ext cx="4575221"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smtClean="0">
                <a:solidFill>
                  <a:schemeClr val="bg1"/>
                </a:solidFill>
                <a:latin typeface="Fujitsu Sans" panose="020B0404060202020204" pitchFamily="34" charset="0"/>
                <a:ea typeface="Meiryo UI" panose="020B0604030504040204" pitchFamily="50" charset="-128"/>
              </a:rPr>
              <a:t>Production Environment</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3772883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Core Elements for CD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86</a:t>
            </a:fld>
            <a:endParaRPr lang="en-US" altLang="ja-JP" dirty="0"/>
          </a:p>
        </p:txBody>
      </p:sp>
      <p:sp>
        <p:nvSpPr>
          <p:cNvPr id="48" name="正方形/長方形 47">
            <a:extLst>
              <a:ext uri="{FF2B5EF4-FFF2-40B4-BE49-F238E27FC236}">
                <a16:creationId xmlns:a16="http://schemas.microsoft.com/office/drawing/2014/main" xmlns="" id="{0F9C65CE-ACFE-49F0-8186-09321560DBDE}"/>
              </a:ext>
            </a:extLst>
          </p:cNvPr>
          <p:cNvSpPr/>
          <p:nvPr/>
        </p:nvSpPr>
        <p:spPr bwMode="gray">
          <a:xfrm>
            <a:off x="1242473" y="1552300"/>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Auto Deploy</a:t>
            </a:r>
            <a:endParaRPr kumimoji="1" lang="ja-JP" altLang="en-US" sz="3200" b="1" kern="0" dirty="0">
              <a:latin typeface="Fujitsu Sans" panose="020B0404060202020204" pitchFamily="34" charset="0"/>
              <a:ea typeface="Meiryo UI" panose="020B0604030504040204" pitchFamily="50" charset="-128"/>
            </a:endParaRPr>
          </a:p>
        </p:txBody>
      </p:sp>
      <p:sp>
        <p:nvSpPr>
          <p:cNvPr id="49" name="正方形/長方形 48">
            <a:extLst>
              <a:ext uri="{FF2B5EF4-FFF2-40B4-BE49-F238E27FC236}">
                <a16:creationId xmlns:a16="http://schemas.microsoft.com/office/drawing/2014/main" xmlns="" id="{904A1B75-ED39-455B-B23C-B7A0917C3507}"/>
              </a:ext>
            </a:extLst>
          </p:cNvPr>
          <p:cNvSpPr/>
          <p:nvPr/>
        </p:nvSpPr>
        <p:spPr bwMode="gray">
          <a:xfrm>
            <a:off x="372237" y="15523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50" name="正方形/長方形 49">
            <a:extLst>
              <a:ext uri="{FF2B5EF4-FFF2-40B4-BE49-F238E27FC236}">
                <a16:creationId xmlns:a16="http://schemas.microsoft.com/office/drawing/2014/main" xmlns="" id="{0F9C65CE-ACFE-49F0-8186-09321560DBDE}"/>
              </a:ext>
            </a:extLst>
          </p:cNvPr>
          <p:cNvSpPr/>
          <p:nvPr/>
        </p:nvSpPr>
        <p:spPr bwMode="gray">
          <a:xfrm>
            <a:off x="1242473" y="2546213"/>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Auto Integration Test</a:t>
            </a:r>
            <a:endParaRPr kumimoji="1" lang="ja-JP" altLang="en-US" sz="3200" b="1" kern="0" dirty="0">
              <a:latin typeface="Fujitsu Sans" panose="020B0404060202020204" pitchFamily="34" charset="0"/>
              <a:ea typeface="Meiryo UI" panose="020B0604030504040204" pitchFamily="50" charset="-128"/>
            </a:endParaRPr>
          </a:p>
        </p:txBody>
      </p:sp>
      <p:sp>
        <p:nvSpPr>
          <p:cNvPr id="51" name="正方形/長方形 50">
            <a:extLst>
              <a:ext uri="{FF2B5EF4-FFF2-40B4-BE49-F238E27FC236}">
                <a16:creationId xmlns:a16="http://schemas.microsoft.com/office/drawing/2014/main" xmlns="" id="{904A1B75-ED39-455B-B23C-B7A0917C3507}"/>
              </a:ext>
            </a:extLst>
          </p:cNvPr>
          <p:cNvSpPr/>
          <p:nvPr/>
        </p:nvSpPr>
        <p:spPr bwMode="gray">
          <a:xfrm>
            <a:off x="372237" y="254621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52" name="正方形/長方形 51">
            <a:extLst>
              <a:ext uri="{FF2B5EF4-FFF2-40B4-BE49-F238E27FC236}">
                <a16:creationId xmlns:a16="http://schemas.microsoft.com/office/drawing/2014/main" xmlns="" id="{0F9C65CE-ACFE-49F0-8186-09321560DBDE}"/>
              </a:ext>
            </a:extLst>
          </p:cNvPr>
          <p:cNvSpPr/>
          <p:nvPr/>
        </p:nvSpPr>
        <p:spPr bwMode="gray">
          <a:xfrm>
            <a:off x="1242473" y="3540126"/>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Auto </a:t>
            </a:r>
            <a:r>
              <a:rPr lang="en-US" altLang="ja-JP" sz="3200" b="1" kern="0" dirty="0" err="1" smtClean="0">
                <a:latin typeface="Fujitsu Sans" panose="020B0404060202020204" pitchFamily="34" charset="0"/>
                <a:ea typeface="Meiryo UI" panose="020B0604030504040204" pitchFamily="50" charset="-128"/>
              </a:rPr>
              <a:t>Unfunctional</a:t>
            </a:r>
            <a:r>
              <a:rPr lang="en-US" altLang="ja-JP" sz="3200" b="1" kern="0" dirty="0" smtClean="0">
                <a:latin typeface="Fujitsu Sans" panose="020B0404060202020204" pitchFamily="34" charset="0"/>
                <a:ea typeface="Meiryo UI" panose="020B0604030504040204" pitchFamily="50" charset="-128"/>
              </a:rPr>
              <a:t> Test</a:t>
            </a:r>
            <a:endParaRPr kumimoji="1" lang="ja-JP" altLang="en-US" sz="3200" b="1" kern="0" dirty="0">
              <a:latin typeface="Fujitsu Sans" panose="020B0404060202020204" pitchFamily="34" charset="0"/>
              <a:ea typeface="Meiryo UI" panose="020B0604030504040204" pitchFamily="50" charset="-128"/>
            </a:endParaRPr>
          </a:p>
        </p:txBody>
      </p:sp>
      <p:sp>
        <p:nvSpPr>
          <p:cNvPr id="53" name="正方形/長方形 52">
            <a:extLst>
              <a:ext uri="{FF2B5EF4-FFF2-40B4-BE49-F238E27FC236}">
                <a16:creationId xmlns:a16="http://schemas.microsoft.com/office/drawing/2014/main" xmlns="" id="{904A1B75-ED39-455B-B23C-B7A0917C3507}"/>
              </a:ext>
            </a:extLst>
          </p:cNvPr>
          <p:cNvSpPr/>
          <p:nvPr/>
        </p:nvSpPr>
        <p:spPr bwMode="gray">
          <a:xfrm>
            <a:off x="372237" y="3540126"/>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576989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 of </a:t>
            </a:r>
            <a:r>
              <a:rPr lang="en-US" altLang="ja-JP" dirty="0" err="1"/>
              <a:t>DADock</a:t>
            </a:r>
            <a:r>
              <a:rPr lang="en-US" altLang="ja-JP" dirty="0"/>
              <a:t> Bootcamp for Developers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87</a:t>
            </a:fld>
            <a:endParaRPr lang="en-US" altLang="ja-JP" dirty="0"/>
          </a:p>
        </p:txBody>
      </p:sp>
      <p:sp>
        <p:nvSpPr>
          <p:cNvPr id="82" name="正方形/長方形 81">
            <a:extLst>
              <a:ext uri="{FF2B5EF4-FFF2-40B4-BE49-F238E27FC236}">
                <a16:creationId xmlns:a16="http://schemas.microsoft.com/office/drawing/2014/main" xmlns="" id="{C47D1031-A291-4DAA-BF1C-BB9760003AB5}"/>
              </a:ext>
            </a:extLst>
          </p:cNvPr>
          <p:cNvSpPr/>
          <p:nvPr/>
        </p:nvSpPr>
        <p:spPr bwMode="gray">
          <a:xfrm>
            <a:off x="80750" y="1061905"/>
            <a:ext cx="4798650" cy="2118022"/>
          </a:xfrm>
          <a:prstGeom prst="rect">
            <a:avLst/>
          </a:prstGeom>
          <a:noFill/>
          <a:ln w="571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xmlns="" id="{ABC2ADC3-A0DA-4723-A92C-B985EBFE630D}"/>
              </a:ext>
            </a:extLst>
          </p:cNvPr>
          <p:cNvSpPr/>
          <p:nvPr/>
        </p:nvSpPr>
        <p:spPr bwMode="gray">
          <a:xfrm>
            <a:off x="52175" y="758872"/>
            <a:ext cx="1338475" cy="283983"/>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a:t>
            </a:r>
            <a:r>
              <a:rPr kumimoji="1" lang="en-US" altLang="ja-JP" sz="1600" b="1" kern="0" dirty="0" smtClean="0">
                <a:solidFill>
                  <a:schemeClr val="bg1"/>
                </a:solidFill>
                <a:latin typeface="Fujitsu Sans" panose="020B0404060202020204" pitchFamily="34" charset="0"/>
                <a:ea typeface="Meiryo UI" panose="020B0604030504040204" pitchFamily="50" charset="-128"/>
              </a:rPr>
              <a:t>End!!</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a16="http://schemas.microsoft.com/office/drawing/2014/main" xmlns="" id="{F7381A1A-3E62-49C8-A2D5-D38CEA56B804}"/>
              </a:ext>
            </a:extLst>
          </p:cNvPr>
          <p:cNvGrpSpPr/>
          <p:nvPr/>
        </p:nvGrpSpPr>
        <p:grpSpPr>
          <a:xfrm>
            <a:off x="156572" y="3429001"/>
            <a:ext cx="4565858" cy="673427"/>
            <a:chOff x="156572" y="2959865"/>
            <a:chExt cx="4565858" cy="673427"/>
          </a:xfrm>
        </p:grpSpPr>
        <p:sp>
          <p:nvSpPr>
            <p:cNvPr id="45" name="正方形/長方形 44">
              <a:extLst>
                <a:ext uri="{FF2B5EF4-FFF2-40B4-BE49-F238E27FC236}">
                  <a16:creationId xmlns:a16="http://schemas.microsoft.com/office/drawing/2014/main" xmlns=""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a16="http://schemas.microsoft.com/office/drawing/2014/main" xmlns="" id="{9B7D76A7-DECC-451E-A54B-9C52BFD56E75}"/>
              </a:ext>
            </a:extLst>
          </p:cNvPr>
          <p:cNvGrpSpPr/>
          <p:nvPr/>
        </p:nvGrpSpPr>
        <p:grpSpPr>
          <a:xfrm>
            <a:off x="156572" y="4551188"/>
            <a:ext cx="4565858" cy="673427"/>
            <a:chOff x="156572" y="3943215"/>
            <a:chExt cx="4565858" cy="673427"/>
          </a:xfrm>
        </p:grpSpPr>
        <p:sp>
          <p:nvSpPr>
            <p:cNvPr id="57" name="正方形/長方形 56">
              <a:extLst>
                <a:ext uri="{FF2B5EF4-FFF2-40B4-BE49-F238E27FC236}">
                  <a16:creationId xmlns:a16="http://schemas.microsoft.com/office/drawing/2014/main" xmlns=""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xmlns=""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a16="http://schemas.microsoft.com/office/drawing/2014/main" xmlns="" id="{C97B2D6B-FAE8-4557-AA61-9C370D7DC84B}"/>
              </a:ext>
            </a:extLst>
          </p:cNvPr>
          <p:cNvGrpSpPr/>
          <p:nvPr/>
        </p:nvGrpSpPr>
        <p:grpSpPr>
          <a:xfrm>
            <a:off x="156572" y="5673373"/>
            <a:ext cx="4565858" cy="673427"/>
            <a:chOff x="156572" y="4827463"/>
            <a:chExt cx="4565858" cy="673427"/>
          </a:xfrm>
        </p:grpSpPr>
        <p:sp>
          <p:nvSpPr>
            <p:cNvPr id="60" name="正方形/長方形 59">
              <a:extLst>
                <a:ext uri="{FF2B5EF4-FFF2-40B4-BE49-F238E27FC236}">
                  <a16:creationId xmlns:a16="http://schemas.microsoft.com/office/drawing/2014/main" xmlns=""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a16="http://schemas.microsoft.com/office/drawing/2014/main" xmlns=""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a16="http://schemas.microsoft.com/office/drawing/2014/main" xmlns="" id="{60E8CD11-80DC-4526-9221-78385F7C62C1}"/>
              </a:ext>
            </a:extLst>
          </p:cNvPr>
          <p:cNvGrpSpPr/>
          <p:nvPr/>
        </p:nvGrpSpPr>
        <p:grpSpPr>
          <a:xfrm>
            <a:off x="5026602" y="1184627"/>
            <a:ext cx="4565858" cy="673427"/>
            <a:chOff x="5026602" y="1184627"/>
            <a:chExt cx="4565858" cy="673427"/>
          </a:xfrm>
        </p:grpSpPr>
        <p:sp>
          <p:nvSpPr>
            <p:cNvPr id="63" name="正方形/長方形 62">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a16="http://schemas.microsoft.com/office/drawing/2014/main" xmlns="" id="{00A14C57-8DEC-429E-BC10-2DED0E4217E3}"/>
              </a:ext>
            </a:extLst>
          </p:cNvPr>
          <p:cNvGrpSpPr/>
          <p:nvPr/>
        </p:nvGrpSpPr>
        <p:grpSpPr>
          <a:xfrm>
            <a:off x="5026602" y="2306814"/>
            <a:ext cx="4565858" cy="673427"/>
            <a:chOff x="5026602" y="2067035"/>
            <a:chExt cx="4565858" cy="673427"/>
          </a:xfrm>
        </p:grpSpPr>
        <p:sp>
          <p:nvSpPr>
            <p:cNvPr id="83" name="正方形/長方形 82">
              <a:extLst>
                <a:ext uri="{FF2B5EF4-FFF2-40B4-BE49-F238E27FC236}">
                  <a16:creationId xmlns:a16="http://schemas.microsoft.com/office/drawing/2014/main" xmlns=""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a16="http://schemas.microsoft.com/office/drawing/2014/main" xmlns=""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a16="http://schemas.microsoft.com/office/drawing/2014/main" xmlns="" id="{4D3A6986-571F-4732-A40C-C2DCD08E98F1}"/>
              </a:ext>
            </a:extLst>
          </p:cNvPr>
          <p:cNvGrpSpPr/>
          <p:nvPr/>
        </p:nvGrpSpPr>
        <p:grpSpPr>
          <a:xfrm>
            <a:off x="5026602" y="3429001"/>
            <a:ext cx="4565858" cy="673427"/>
            <a:chOff x="5026602" y="2941722"/>
            <a:chExt cx="4565858" cy="673427"/>
          </a:xfrm>
        </p:grpSpPr>
        <p:sp>
          <p:nvSpPr>
            <p:cNvPr id="97" name="正方形/長方形 96">
              <a:extLst>
                <a:ext uri="{FF2B5EF4-FFF2-40B4-BE49-F238E27FC236}">
                  <a16:creationId xmlns:a16="http://schemas.microsoft.com/office/drawing/2014/main" xmlns=""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a16="http://schemas.microsoft.com/office/drawing/2014/main" xmlns=""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a16="http://schemas.microsoft.com/office/drawing/2014/main" xmlns=""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a16="http://schemas.microsoft.com/office/drawing/2014/main" xmlns=""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a16="http://schemas.microsoft.com/office/drawing/2014/main" xmlns=""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a16="http://schemas.microsoft.com/office/drawing/2014/main" xmlns=""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a16="http://schemas.microsoft.com/office/drawing/2014/main" xmlns=""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a16="http://schemas.microsoft.com/office/drawing/2014/main" xmlns=""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5" name="正方形/長方形 104">
            <a:extLst>
              <a:ext uri="{FF2B5EF4-FFF2-40B4-BE49-F238E27FC236}">
                <a16:creationId xmlns:a16="http://schemas.microsoft.com/office/drawing/2014/main" xmlns="" id="{5684FDE2-2F18-43AC-A41A-8847CCD083CE}"/>
              </a:ext>
            </a:extLst>
          </p:cNvPr>
          <p:cNvSpPr/>
          <p:nvPr/>
        </p:nvSpPr>
        <p:spPr bwMode="gray">
          <a:xfrm>
            <a:off x="1026809" y="1951629"/>
            <a:ext cx="3695621" cy="1091712"/>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106" name="正方形/長方形 105">
            <a:extLst>
              <a:ext uri="{FF2B5EF4-FFF2-40B4-BE49-F238E27FC236}">
                <a16:creationId xmlns:a16="http://schemas.microsoft.com/office/drawing/2014/main" xmlns=""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a16="http://schemas.microsoft.com/office/drawing/2014/main" xmlns=""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a16="http://schemas.microsoft.com/office/drawing/2014/main" xmlns=""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a16="http://schemas.microsoft.com/office/drawing/2014/main" xmlns=""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a16="http://schemas.microsoft.com/office/drawing/2014/main" xmlns=""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a16="http://schemas.microsoft.com/office/drawing/2014/main" xmlns=""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a16="http://schemas.microsoft.com/office/drawing/2014/main" xmlns=""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a16="http://schemas.microsoft.com/office/drawing/2014/main" xmlns=""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a16="http://schemas.microsoft.com/office/drawing/2014/main" xmlns=""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xmlns="" id="{C47D1031-A291-4DAA-BF1C-BB9760003AB5}"/>
              </a:ext>
            </a:extLst>
          </p:cNvPr>
          <p:cNvSpPr/>
          <p:nvPr/>
        </p:nvSpPr>
        <p:spPr bwMode="gray">
          <a:xfrm>
            <a:off x="80750" y="3327323"/>
            <a:ext cx="4798650" cy="884952"/>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xmlns="" id="{ABC2ADC3-A0DA-4723-A92C-B985EBFE630D}"/>
              </a:ext>
            </a:extLst>
          </p:cNvPr>
          <p:cNvSpPr/>
          <p:nvPr/>
        </p:nvSpPr>
        <p:spPr bwMode="gray">
          <a:xfrm>
            <a:off x="52175" y="4212275"/>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smtClean="0">
                <a:solidFill>
                  <a:schemeClr val="bg1"/>
                </a:solidFill>
                <a:latin typeface="Fujitsu Sans" panose="020B0404060202020204" pitchFamily="34" charset="0"/>
                <a:ea typeface="Meiryo UI" panose="020B0604030504040204" pitchFamily="50" charset="-128"/>
              </a:rPr>
              <a:t>Next</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97715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p:cNvSpPr>
            <a:spLocks noGrp="1"/>
          </p:cNvSpPr>
          <p:nvPr>
            <p:ph type="ftr" sz="quarter" idx="3"/>
          </p:nvPr>
        </p:nvSpPr>
        <p:spPr/>
        <p:txBody>
          <a:bodyPr/>
          <a:lstStyle/>
          <a:p>
            <a:r>
              <a:rPr lang="en-US" altLang="ja-JP" dirty="0"/>
              <a:t>Copyright 2017-2018 FUJITSU LIMITED</a:t>
            </a:r>
          </a:p>
        </p:txBody>
      </p:sp>
    </p:spTree>
    <p:extLst>
      <p:ext uri="{BB962C8B-B14F-4D97-AF65-F5344CB8AC3E}">
        <p14:creationId xmlns:p14="http://schemas.microsoft.com/office/powerpoint/2010/main" val="85450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err="1"/>
              <a:t>Wadatsumi</a:t>
            </a:r>
            <a:r>
              <a:rPr kumimoji="1" lang="en-US" altLang="ja-JP" dirty="0"/>
              <a:t/>
            </a:r>
            <a:br>
              <a:rPr kumimoji="1" lang="en-US" altLang="ja-JP" dirty="0"/>
            </a:br>
            <a:r>
              <a:rPr kumimoji="1" lang="en-US" altLang="ja-JP" dirty="0"/>
              <a:t>Community</a:t>
            </a:r>
            <a:r>
              <a:rPr lang="en-US" altLang="ja-JP" dirty="0"/>
              <a:t/>
            </a:r>
            <a:br>
              <a:rPr lang="en-US" altLang="ja-JP" dirty="0"/>
            </a:br>
            <a:r>
              <a:rPr lang="en-US" altLang="ja-JP" dirty="0"/>
              <a:t>Introduction</a:t>
            </a:r>
            <a:endParaRPr kumimoji="1" lang="en-US" altLang="ja-JP" dirty="0"/>
          </a:p>
        </p:txBody>
      </p:sp>
      <p:sp>
        <p:nvSpPr>
          <p:cNvPr id="3" name="テキスト プレースホルダー 2"/>
          <p:cNvSpPr>
            <a:spLocks noGrp="1"/>
          </p:cNvSpPr>
          <p:nvPr>
            <p:ph type="body" sz="quarter" idx="11"/>
          </p:nvPr>
        </p:nvSpPr>
        <p:spPr>
          <a:xfrm>
            <a:off x="4572000" y="2857214"/>
            <a:ext cx="5162552" cy="3471015"/>
          </a:xfrm>
        </p:spPr>
        <p:txBody>
          <a:bodyPr/>
          <a:lstStyle/>
          <a:p>
            <a:r>
              <a:rPr lang="en-US" altLang="ja-JP" dirty="0"/>
              <a:t>Make it possible </a:t>
            </a:r>
            <a:br>
              <a:rPr lang="en-US" altLang="ja-JP" dirty="0"/>
            </a:br>
            <a:r>
              <a:rPr lang="en-US" altLang="ja-JP" dirty="0"/>
              <a:t>to connect with </a:t>
            </a:r>
            <a:br>
              <a:rPr lang="en-US" altLang="ja-JP" dirty="0"/>
            </a:br>
            <a:r>
              <a:rPr lang="en-US" altLang="ja-JP" dirty="0" smtClean="0"/>
              <a:t>Various </a:t>
            </a:r>
            <a:r>
              <a:rPr lang="en-US" altLang="ja-JP" dirty="0"/>
              <a:t>specialists</a:t>
            </a:r>
            <a:endParaRPr kumimoji="1" lang="ja-JP" altLang="en-US" dirty="0"/>
          </a:p>
        </p:txBody>
      </p:sp>
      <p:sp>
        <p:nvSpPr>
          <p:cNvPr id="6" name="Freeform 2657">
            <a:extLst>
              <a:ext uri="{FF2B5EF4-FFF2-40B4-BE49-F238E27FC236}">
                <a16:creationId xmlns:a16="http://schemas.microsoft.com/office/drawing/2014/main" xmlns="" id="{E72C4913-193A-44B5-AE70-2265A2D088AF}"/>
              </a:ext>
            </a:extLst>
          </p:cNvPr>
          <p:cNvSpPr>
            <a:spLocks noEditPoints="1"/>
          </p:cNvSpPr>
          <p:nvPr/>
        </p:nvSpPr>
        <p:spPr bwMode="auto">
          <a:xfrm>
            <a:off x="9041552" y="931976"/>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135 w 160"/>
              <a:gd name="T11" fmla="*/ 48 h 160"/>
              <a:gd name="T12" fmla="*/ 112 w 160"/>
              <a:gd name="T13" fmla="*/ 48 h 160"/>
              <a:gd name="T14" fmla="*/ 101 w 160"/>
              <a:gd name="T15" fmla="*/ 20 h 160"/>
              <a:gd name="T16" fmla="*/ 135 w 160"/>
              <a:gd name="T17" fmla="*/ 48 h 160"/>
              <a:gd name="T18" fmla="*/ 80 w 160"/>
              <a:gd name="T19" fmla="*/ 16 h 160"/>
              <a:gd name="T20" fmla="*/ 95 w 160"/>
              <a:gd name="T21" fmla="*/ 48 h 160"/>
              <a:gd name="T22" fmla="*/ 65 w 160"/>
              <a:gd name="T23" fmla="*/ 48 h 160"/>
              <a:gd name="T24" fmla="*/ 80 w 160"/>
              <a:gd name="T25" fmla="*/ 16 h 160"/>
              <a:gd name="T26" fmla="*/ 18 w 160"/>
              <a:gd name="T27" fmla="*/ 96 h 160"/>
              <a:gd name="T28" fmla="*/ 16 w 160"/>
              <a:gd name="T29" fmla="*/ 80 h 160"/>
              <a:gd name="T30" fmla="*/ 18 w 160"/>
              <a:gd name="T31" fmla="*/ 64 h 160"/>
              <a:gd name="T32" fmla="*/ 45 w 160"/>
              <a:gd name="T33" fmla="*/ 64 h 160"/>
              <a:gd name="T34" fmla="*/ 44 w 160"/>
              <a:gd name="T35" fmla="*/ 80 h 160"/>
              <a:gd name="T36" fmla="*/ 45 w 160"/>
              <a:gd name="T37" fmla="*/ 96 h 160"/>
              <a:gd name="T38" fmla="*/ 18 w 160"/>
              <a:gd name="T39" fmla="*/ 96 h 160"/>
              <a:gd name="T40" fmla="*/ 25 w 160"/>
              <a:gd name="T41" fmla="*/ 112 h 160"/>
              <a:gd name="T42" fmla="*/ 48 w 160"/>
              <a:gd name="T43" fmla="*/ 112 h 160"/>
              <a:gd name="T44" fmla="*/ 59 w 160"/>
              <a:gd name="T45" fmla="*/ 141 h 160"/>
              <a:gd name="T46" fmla="*/ 25 w 160"/>
              <a:gd name="T47" fmla="*/ 112 h 160"/>
              <a:gd name="T48" fmla="*/ 48 w 160"/>
              <a:gd name="T49" fmla="*/ 48 h 160"/>
              <a:gd name="T50" fmla="*/ 25 w 160"/>
              <a:gd name="T51" fmla="*/ 48 h 160"/>
              <a:gd name="T52" fmla="*/ 59 w 160"/>
              <a:gd name="T53" fmla="*/ 19 h 160"/>
              <a:gd name="T54" fmla="*/ 48 w 160"/>
              <a:gd name="T55" fmla="*/ 48 h 160"/>
              <a:gd name="T56" fmla="*/ 80 w 160"/>
              <a:gd name="T57" fmla="*/ 144 h 160"/>
              <a:gd name="T58" fmla="*/ 65 w 160"/>
              <a:gd name="T59" fmla="*/ 112 h 160"/>
              <a:gd name="T60" fmla="*/ 95 w 160"/>
              <a:gd name="T61" fmla="*/ 112 h 160"/>
              <a:gd name="T62" fmla="*/ 80 w 160"/>
              <a:gd name="T63" fmla="*/ 144 h 160"/>
              <a:gd name="T64" fmla="*/ 99 w 160"/>
              <a:gd name="T65" fmla="*/ 96 h 160"/>
              <a:gd name="T66" fmla="*/ 61 w 160"/>
              <a:gd name="T67" fmla="*/ 96 h 160"/>
              <a:gd name="T68" fmla="*/ 60 w 160"/>
              <a:gd name="T69" fmla="*/ 80 h 160"/>
              <a:gd name="T70" fmla="*/ 61 w 160"/>
              <a:gd name="T71" fmla="*/ 64 h 160"/>
              <a:gd name="T72" fmla="*/ 99 w 160"/>
              <a:gd name="T73" fmla="*/ 64 h 160"/>
              <a:gd name="T74" fmla="*/ 100 w 160"/>
              <a:gd name="T75" fmla="*/ 80 h 160"/>
              <a:gd name="T76" fmla="*/ 99 w 160"/>
              <a:gd name="T77" fmla="*/ 96 h 160"/>
              <a:gd name="T78" fmla="*/ 101 w 160"/>
              <a:gd name="T79" fmla="*/ 140 h 160"/>
              <a:gd name="T80" fmla="*/ 112 w 160"/>
              <a:gd name="T81" fmla="*/ 112 h 160"/>
              <a:gd name="T82" fmla="*/ 135 w 160"/>
              <a:gd name="T83" fmla="*/ 112 h 160"/>
              <a:gd name="T84" fmla="*/ 101 w 160"/>
              <a:gd name="T85" fmla="*/ 140 h 160"/>
              <a:gd name="T86" fmla="*/ 115 w 160"/>
              <a:gd name="T87" fmla="*/ 96 h 160"/>
              <a:gd name="T88" fmla="*/ 116 w 160"/>
              <a:gd name="T89" fmla="*/ 80 h 160"/>
              <a:gd name="T90" fmla="*/ 115 w 160"/>
              <a:gd name="T91" fmla="*/ 64 h 160"/>
              <a:gd name="T92" fmla="*/ 142 w 160"/>
              <a:gd name="T93" fmla="*/ 64 h 160"/>
              <a:gd name="T94" fmla="*/ 144 w 160"/>
              <a:gd name="T95" fmla="*/ 80 h 160"/>
              <a:gd name="T96" fmla="*/ 142 w 160"/>
              <a:gd name="T97" fmla="*/ 96 h 160"/>
              <a:gd name="T98" fmla="*/ 115 w 160"/>
              <a:gd name="T99" fmla="*/ 9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135" y="48"/>
                </a:moveTo>
                <a:cubicBezTo>
                  <a:pt x="112" y="48"/>
                  <a:pt x="112" y="48"/>
                  <a:pt x="112" y="48"/>
                </a:cubicBezTo>
                <a:cubicBezTo>
                  <a:pt x="109" y="38"/>
                  <a:pt x="106" y="28"/>
                  <a:pt x="101" y="20"/>
                </a:cubicBezTo>
                <a:cubicBezTo>
                  <a:pt x="115" y="25"/>
                  <a:pt x="128" y="35"/>
                  <a:pt x="135" y="48"/>
                </a:cubicBezTo>
                <a:close/>
                <a:moveTo>
                  <a:pt x="80" y="16"/>
                </a:moveTo>
                <a:cubicBezTo>
                  <a:pt x="87" y="26"/>
                  <a:pt x="92" y="37"/>
                  <a:pt x="95" y="48"/>
                </a:cubicBezTo>
                <a:cubicBezTo>
                  <a:pt x="65" y="48"/>
                  <a:pt x="65" y="48"/>
                  <a:pt x="65" y="48"/>
                </a:cubicBezTo>
                <a:cubicBezTo>
                  <a:pt x="68" y="37"/>
                  <a:pt x="73" y="26"/>
                  <a:pt x="80" y="16"/>
                </a:cubicBezTo>
                <a:close/>
                <a:moveTo>
                  <a:pt x="18" y="96"/>
                </a:moveTo>
                <a:cubicBezTo>
                  <a:pt x="17" y="91"/>
                  <a:pt x="16" y="86"/>
                  <a:pt x="16" y="80"/>
                </a:cubicBezTo>
                <a:cubicBezTo>
                  <a:pt x="16" y="74"/>
                  <a:pt x="17" y="69"/>
                  <a:pt x="18" y="64"/>
                </a:cubicBezTo>
                <a:cubicBezTo>
                  <a:pt x="45" y="64"/>
                  <a:pt x="45" y="64"/>
                  <a:pt x="45" y="64"/>
                </a:cubicBezTo>
                <a:cubicBezTo>
                  <a:pt x="44" y="69"/>
                  <a:pt x="44" y="75"/>
                  <a:pt x="44" y="80"/>
                </a:cubicBezTo>
                <a:cubicBezTo>
                  <a:pt x="44" y="85"/>
                  <a:pt x="44" y="91"/>
                  <a:pt x="45" y="96"/>
                </a:cubicBezTo>
                <a:lnTo>
                  <a:pt x="18" y="96"/>
                </a:lnTo>
                <a:close/>
                <a:moveTo>
                  <a:pt x="25" y="112"/>
                </a:moveTo>
                <a:cubicBezTo>
                  <a:pt x="48" y="112"/>
                  <a:pt x="48" y="112"/>
                  <a:pt x="48" y="112"/>
                </a:cubicBezTo>
                <a:cubicBezTo>
                  <a:pt x="51" y="122"/>
                  <a:pt x="54" y="132"/>
                  <a:pt x="59" y="141"/>
                </a:cubicBezTo>
                <a:cubicBezTo>
                  <a:pt x="45" y="135"/>
                  <a:pt x="32" y="125"/>
                  <a:pt x="25" y="112"/>
                </a:cubicBezTo>
                <a:close/>
                <a:moveTo>
                  <a:pt x="48" y="48"/>
                </a:moveTo>
                <a:cubicBezTo>
                  <a:pt x="25" y="48"/>
                  <a:pt x="25" y="48"/>
                  <a:pt x="25" y="48"/>
                </a:cubicBezTo>
                <a:cubicBezTo>
                  <a:pt x="32" y="35"/>
                  <a:pt x="45" y="25"/>
                  <a:pt x="59" y="19"/>
                </a:cubicBezTo>
                <a:cubicBezTo>
                  <a:pt x="54" y="28"/>
                  <a:pt x="51" y="38"/>
                  <a:pt x="48" y="48"/>
                </a:cubicBezTo>
                <a:close/>
                <a:moveTo>
                  <a:pt x="80" y="144"/>
                </a:moveTo>
                <a:cubicBezTo>
                  <a:pt x="73" y="134"/>
                  <a:pt x="68" y="123"/>
                  <a:pt x="65" y="112"/>
                </a:cubicBezTo>
                <a:cubicBezTo>
                  <a:pt x="95" y="112"/>
                  <a:pt x="95" y="112"/>
                  <a:pt x="95" y="112"/>
                </a:cubicBezTo>
                <a:cubicBezTo>
                  <a:pt x="92" y="123"/>
                  <a:pt x="87" y="134"/>
                  <a:pt x="80" y="144"/>
                </a:cubicBezTo>
                <a:close/>
                <a:moveTo>
                  <a:pt x="99" y="96"/>
                </a:moveTo>
                <a:cubicBezTo>
                  <a:pt x="61" y="96"/>
                  <a:pt x="61" y="96"/>
                  <a:pt x="61" y="96"/>
                </a:cubicBezTo>
                <a:cubicBezTo>
                  <a:pt x="61" y="91"/>
                  <a:pt x="60" y="85"/>
                  <a:pt x="60" y="80"/>
                </a:cubicBezTo>
                <a:cubicBezTo>
                  <a:pt x="60" y="75"/>
                  <a:pt x="61" y="69"/>
                  <a:pt x="61" y="64"/>
                </a:cubicBezTo>
                <a:cubicBezTo>
                  <a:pt x="99" y="64"/>
                  <a:pt x="99" y="64"/>
                  <a:pt x="99" y="64"/>
                </a:cubicBezTo>
                <a:cubicBezTo>
                  <a:pt x="99" y="69"/>
                  <a:pt x="100" y="75"/>
                  <a:pt x="100" y="80"/>
                </a:cubicBezTo>
                <a:cubicBezTo>
                  <a:pt x="100" y="85"/>
                  <a:pt x="99" y="91"/>
                  <a:pt x="99" y="96"/>
                </a:cubicBezTo>
                <a:close/>
                <a:moveTo>
                  <a:pt x="101" y="140"/>
                </a:moveTo>
                <a:cubicBezTo>
                  <a:pt x="106" y="132"/>
                  <a:pt x="109" y="122"/>
                  <a:pt x="112" y="112"/>
                </a:cubicBezTo>
                <a:cubicBezTo>
                  <a:pt x="135" y="112"/>
                  <a:pt x="135" y="112"/>
                  <a:pt x="135" y="112"/>
                </a:cubicBezTo>
                <a:cubicBezTo>
                  <a:pt x="128" y="125"/>
                  <a:pt x="115" y="135"/>
                  <a:pt x="101" y="140"/>
                </a:cubicBezTo>
                <a:close/>
                <a:moveTo>
                  <a:pt x="115" y="96"/>
                </a:moveTo>
                <a:cubicBezTo>
                  <a:pt x="116" y="91"/>
                  <a:pt x="116" y="85"/>
                  <a:pt x="116" y="80"/>
                </a:cubicBezTo>
                <a:cubicBezTo>
                  <a:pt x="116" y="75"/>
                  <a:pt x="116" y="69"/>
                  <a:pt x="115" y="64"/>
                </a:cubicBezTo>
                <a:cubicBezTo>
                  <a:pt x="142" y="64"/>
                  <a:pt x="142" y="64"/>
                  <a:pt x="142" y="64"/>
                </a:cubicBezTo>
                <a:cubicBezTo>
                  <a:pt x="143" y="69"/>
                  <a:pt x="144" y="74"/>
                  <a:pt x="144" y="80"/>
                </a:cubicBezTo>
                <a:cubicBezTo>
                  <a:pt x="144" y="86"/>
                  <a:pt x="143" y="91"/>
                  <a:pt x="142" y="96"/>
                </a:cubicBezTo>
                <a:lnTo>
                  <a:pt x="115" y="96"/>
                </a:lnTo>
                <a:close/>
              </a:path>
            </a:pathLst>
          </a:custGeom>
          <a:solidFill>
            <a:schemeClr val="bg1"/>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192368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3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2">
      <a:majorFont>
        <a:latin typeface="Fujitsu Sans"/>
        <a:ea typeface="ＭＳ Ｐゴシック"/>
        <a:cs typeface=""/>
      </a:majorFont>
      <a:minorFont>
        <a:latin typeface="Fujitsu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a:spPr>
      <a:bodyPr vert="horz" wrap="none" lIns="91440" tIns="45720" rIns="91440" bIns="45720" numCol="1" rtlCol="0" anchor="ctr" anchorCtr="0" compatLnSpc="1">
        <a:prstTxWarp prst="textNoShape">
          <a:avLst/>
        </a:prstTxWarp>
      </a:bodyPr>
      <a:lstStyle>
        <a:defPPr algn="l">
          <a:defRPr sz="2400" dirty="0" smtClean="0">
            <a:latin typeface="Fujitsu Sans" panose="020B0404060202020204" pitchFamily="34" charset="0"/>
            <a:ea typeface="Meiryo UI" panose="020B0604030504040204"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lgn="l">
          <a:defRPr kumimoji="1" dirty="0" err="1" smtClean="0">
            <a:latin typeface="Fujitsu Sans" panose="020B0404060202020204" pitchFamily="34" charset="0"/>
            <a:ea typeface="Meiryo UI" panose="020B0604030504040204" pitchFamily="50" charset="-128"/>
            <a:cs typeface="Meiryo UI" panose="020B0604030504040204" pitchFamily="50" charset="-128"/>
          </a:defRPr>
        </a:defPPr>
      </a:lstStyle>
    </a:tx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7437</Words>
  <Application>Microsoft Office PowerPoint</Application>
  <PresentationFormat>A4 210 x 297 mm</PresentationFormat>
  <Paragraphs>2114</Paragraphs>
  <Slides>89</Slides>
  <Notes>73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89</vt:i4>
      </vt:variant>
    </vt:vector>
  </HeadingPairs>
  <TitlesOfParts>
    <vt:vector size="100" baseType="lpstr">
      <vt:lpstr>Adobe Hebrew</vt:lpstr>
      <vt:lpstr>FUJI-新ゴ M</vt:lpstr>
      <vt:lpstr>Meiryo UI</vt:lpstr>
      <vt:lpstr>ＭＳ Ｐゴシック</vt:lpstr>
      <vt:lpstr>Roboto Black</vt:lpstr>
      <vt:lpstr>Arial</vt:lpstr>
      <vt:lpstr>Calibri</vt:lpstr>
      <vt:lpstr>Fujitsu Sans</vt:lpstr>
      <vt:lpstr>Wingdings</vt:lpstr>
      <vt:lpstr>Wingdings 2</vt:lpstr>
      <vt:lpstr>F_Tool_3_JA_R</vt:lpstr>
      <vt:lpstr>DADock Bootcamp for Developers</vt:lpstr>
      <vt:lpstr>PowerPoint プレゼンテーション</vt:lpstr>
      <vt:lpstr>About Organization: Service Technology Unit</vt:lpstr>
      <vt:lpstr>About Organization: Service Technology Unit</vt:lpstr>
      <vt:lpstr>About Organization: Service Technology Unit</vt:lpstr>
      <vt:lpstr>About Organization: Service Technology Unit</vt:lpstr>
      <vt:lpstr>About Me</vt:lpstr>
      <vt:lpstr>My Wish as a Course Developer</vt:lpstr>
      <vt:lpstr>PowerPoint プレゼンテーション</vt:lpstr>
      <vt:lpstr>What’s Wadatsumi Community</vt:lpstr>
      <vt:lpstr>What’s Wadatsumi Community</vt:lpstr>
      <vt:lpstr>How to Access Wadatsumi Community</vt:lpstr>
      <vt:lpstr>PowerPoint プレゼンテーション</vt:lpstr>
      <vt:lpstr>About DADock Bootcamp for Developers</vt:lpstr>
      <vt:lpstr>Components of DADock Bootcamp for Developers</vt:lpstr>
      <vt:lpstr>Long Excuse before starting…</vt:lpstr>
      <vt:lpstr>Agenda of DADock Bootcamp for Developers</vt:lpstr>
      <vt:lpstr>Introduction Part Agenda</vt:lpstr>
      <vt:lpstr>PowerPoint プレゼンテーション</vt:lpstr>
      <vt:lpstr>Need Rapid Release and Get earlier Feedback</vt:lpstr>
      <vt:lpstr>Important things to do That</vt:lpstr>
      <vt:lpstr>Automation and Continuous is the Key Factor</vt:lpstr>
      <vt:lpstr>Challenges for Automation</vt:lpstr>
      <vt:lpstr>PowerPoint プレゼンテーション</vt:lpstr>
      <vt:lpstr>What’s DADock</vt:lpstr>
      <vt:lpstr>What’s DADock</vt:lpstr>
      <vt:lpstr>FYI: Guides to use DADock effectively</vt:lpstr>
      <vt:lpstr>FYI: Guides to use DADock effectively</vt:lpstr>
      <vt:lpstr>Covering Area of DADock</vt:lpstr>
      <vt:lpstr>PowerPoint プレゼンテーション</vt:lpstr>
      <vt:lpstr>Version Control System(VCS)</vt:lpstr>
      <vt:lpstr>Version Control System(VCS)</vt:lpstr>
      <vt:lpstr>Ticket Management</vt:lpstr>
      <vt:lpstr>Chat</vt:lpstr>
      <vt:lpstr>PowerPoint プレゼンテーション</vt:lpstr>
      <vt:lpstr>What is Continuous Integration (CI)?</vt:lpstr>
      <vt:lpstr>What is Continuous Integration (CI)?</vt:lpstr>
      <vt:lpstr>What is Continuous Integration (CI)?</vt:lpstr>
      <vt:lpstr>Purpose of CI</vt:lpstr>
      <vt:lpstr>Background of CI</vt:lpstr>
      <vt:lpstr>Effect of CI</vt:lpstr>
      <vt:lpstr>How it works? </vt:lpstr>
      <vt:lpstr>Case Example without CI</vt:lpstr>
      <vt:lpstr>Case Example with CI</vt:lpstr>
      <vt:lpstr>Core Elements for CI</vt:lpstr>
      <vt:lpstr>PowerPoint プレゼンテーション</vt:lpstr>
      <vt:lpstr>CI Pipeline Controller(CI Tool)</vt:lpstr>
      <vt:lpstr>What’s CI Pipeline</vt:lpstr>
      <vt:lpstr>Role of CI Tool</vt:lpstr>
      <vt:lpstr>Column : Typical CI Tool’s server Architecture</vt:lpstr>
      <vt:lpstr>Column : Pipeline as Code</vt:lpstr>
      <vt:lpstr>Column : Container Technologies and Pipeline</vt:lpstr>
      <vt:lpstr>Column : Container Technologies and Pipeline</vt:lpstr>
      <vt:lpstr>PowerPoint プレゼンテーション</vt:lpstr>
      <vt:lpstr>Position in CI</vt:lpstr>
      <vt:lpstr>What is Build Tool?</vt:lpstr>
      <vt:lpstr>How it works?</vt:lpstr>
      <vt:lpstr>Build Tools enable…</vt:lpstr>
      <vt:lpstr>Merits of Build Tool</vt:lpstr>
      <vt:lpstr>Column : Build Tools for each Languages</vt:lpstr>
      <vt:lpstr>Column : Central Repositories</vt:lpstr>
      <vt:lpstr>PowerPoint プレゼンテーション</vt:lpstr>
      <vt:lpstr>Position in CI</vt:lpstr>
      <vt:lpstr>What is Test Tool?</vt:lpstr>
      <vt:lpstr>Ref : xUnit</vt:lpstr>
      <vt:lpstr>How it works?</vt:lpstr>
      <vt:lpstr>Merits of Auto Test</vt:lpstr>
      <vt:lpstr>Demerits of Auto Test</vt:lpstr>
      <vt:lpstr>Ref : Code Coverage</vt:lpstr>
      <vt:lpstr>Ref : Static Analysis of Source Code</vt:lpstr>
      <vt:lpstr>Column: How to deal with Code Coverage?(1/4)</vt:lpstr>
      <vt:lpstr>Column: How to deal with Code Coverage?(2/4)</vt:lpstr>
      <vt:lpstr>Column: How to deal with Code Coverage?(3/4)</vt:lpstr>
      <vt:lpstr>Column: How to deal with Code Coverage?(4/4)</vt:lpstr>
      <vt:lpstr>PowerPoint プレゼンテーション</vt:lpstr>
      <vt:lpstr>What is Continuous Integration (CI)?</vt:lpstr>
      <vt:lpstr>How it works? </vt:lpstr>
      <vt:lpstr>Purpose of CI</vt:lpstr>
      <vt:lpstr>Effect of CI</vt:lpstr>
      <vt:lpstr>PowerPoint プレゼンテーション</vt:lpstr>
      <vt:lpstr>What is Continuous Delivery(CD)?</vt:lpstr>
      <vt:lpstr>Purpose of CD</vt:lpstr>
      <vt:lpstr>Effect of CD</vt:lpstr>
      <vt:lpstr>Fundamentals of CD</vt:lpstr>
      <vt:lpstr>How it works?</vt:lpstr>
      <vt:lpstr>Ref : Environment Terms</vt:lpstr>
      <vt:lpstr>Core Elements for CD</vt:lpstr>
      <vt:lpstr>Agenda of DADock Bootcamp for Developers</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2001-12-20T12:02:52Z</dcterms:created>
  <dcterms:modified xsi:type="dcterms:W3CDTF">2018-10-16T03:59:17Z</dcterms:modified>
</cp:coreProperties>
</file>