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6" r:id="rId1"/>
  </p:sldMasterIdLst>
  <p:notesMasterIdLst>
    <p:notesMasterId r:id="rId71"/>
  </p:notesMasterIdLst>
  <p:handoutMasterIdLst>
    <p:handoutMasterId r:id="rId72"/>
  </p:handoutMasterIdLst>
  <p:sldIdLst>
    <p:sldId id="1391" r:id="rId2"/>
    <p:sldId id="1400" r:id="rId3"/>
    <p:sldId id="1403" r:id="rId4"/>
    <p:sldId id="1396" r:id="rId5"/>
    <p:sldId id="1410" r:id="rId6"/>
    <p:sldId id="1402" r:id="rId7"/>
    <p:sldId id="1564" r:id="rId8"/>
    <p:sldId id="1565" r:id="rId9"/>
    <p:sldId id="1566" r:id="rId10"/>
    <p:sldId id="1571" r:id="rId11"/>
    <p:sldId id="1570" r:id="rId12"/>
    <p:sldId id="1569" r:id="rId13"/>
    <p:sldId id="1572" r:id="rId14"/>
    <p:sldId id="1568" r:id="rId15"/>
    <p:sldId id="1573" r:id="rId16"/>
    <p:sldId id="1574" r:id="rId17"/>
    <p:sldId id="1575" r:id="rId18"/>
    <p:sldId id="1576" r:id="rId19"/>
    <p:sldId id="1577" r:id="rId20"/>
    <p:sldId id="1578" r:id="rId21"/>
    <p:sldId id="1579" r:id="rId22"/>
    <p:sldId id="1580" r:id="rId23"/>
    <p:sldId id="1581" r:id="rId24"/>
    <p:sldId id="1582" r:id="rId25"/>
    <p:sldId id="1583" r:id="rId26"/>
    <p:sldId id="1584" r:id="rId27"/>
    <p:sldId id="1585" r:id="rId28"/>
    <p:sldId id="1586" r:id="rId29"/>
    <p:sldId id="1587" r:id="rId30"/>
    <p:sldId id="1588" r:id="rId31"/>
    <p:sldId id="1589" r:id="rId32"/>
    <p:sldId id="1590" r:id="rId33"/>
    <p:sldId id="1591" r:id="rId34"/>
    <p:sldId id="1592" r:id="rId35"/>
    <p:sldId id="1593" r:id="rId36"/>
    <p:sldId id="1594" r:id="rId37"/>
    <p:sldId id="1595" r:id="rId38"/>
    <p:sldId id="1596" r:id="rId39"/>
    <p:sldId id="1597" r:id="rId40"/>
    <p:sldId id="1599" r:id="rId41"/>
    <p:sldId id="1598" r:id="rId42"/>
    <p:sldId id="1600" r:id="rId43"/>
    <p:sldId id="1601" r:id="rId44"/>
    <p:sldId id="1602" r:id="rId45"/>
    <p:sldId id="1603" r:id="rId46"/>
    <p:sldId id="1604" r:id="rId47"/>
    <p:sldId id="1605" r:id="rId48"/>
    <p:sldId id="1606" r:id="rId49"/>
    <p:sldId id="1607" r:id="rId50"/>
    <p:sldId id="1608" r:id="rId51"/>
    <p:sldId id="1609" r:id="rId52"/>
    <p:sldId id="1611" r:id="rId53"/>
    <p:sldId id="1612" r:id="rId54"/>
    <p:sldId id="1610" r:id="rId55"/>
    <p:sldId id="1613" r:id="rId56"/>
    <p:sldId id="1614" r:id="rId57"/>
    <p:sldId id="1615" r:id="rId58"/>
    <p:sldId id="1616" r:id="rId59"/>
    <p:sldId id="1617" r:id="rId60"/>
    <p:sldId id="1618" r:id="rId61"/>
    <p:sldId id="1619" r:id="rId62"/>
    <p:sldId id="1620" r:id="rId63"/>
    <p:sldId id="1621" r:id="rId64"/>
    <p:sldId id="1622" r:id="rId65"/>
    <p:sldId id="1623" r:id="rId66"/>
    <p:sldId id="1624" r:id="rId67"/>
    <p:sldId id="1625" r:id="rId68"/>
    <p:sldId id="1626" r:id="rId69"/>
    <p:sldId id="1388" r:id="rId70"/>
  </p:sldIdLst>
  <p:sldSz cx="9906000" cy="6858000" type="A4"/>
  <p:notesSz cx="9866313" cy="6735763"/>
  <p:defaultTextStyle>
    <a:defPPr>
      <a:defRPr lang="ja-JP"/>
    </a:defPPr>
    <a:lvl1pPr algn="ctr" rtl="0" fontAlgn="ctr">
      <a:spcBef>
        <a:spcPct val="0"/>
      </a:spcBef>
      <a:spcAft>
        <a:spcPct val="0"/>
      </a:spcAft>
      <a:defRPr kumimoji="1" sz="14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1pPr>
    <a:lvl2pPr marL="457200" algn="ctr" rtl="0" fontAlgn="ctr">
      <a:spcBef>
        <a:spcPct val="0"/>
      </a:spcBef>
      <a:spcAft>
        <a:spcPct val="0"/>
      </a:spcAft>
      <a:defRPr kumimoji="1" sz="14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2pPr>
    <a:lvl3pPr marL="914400" algn="ctr" rtl="0" fontAlgn="ctr">
      <a:spcBef>
        <a:spcPct val="0"/>
      </a:spcBef>
      <a:spcAft>
        <a:spcPct val="0"/>
      </a:spcAft>
      <a:defRPr kumimoji="1" sz="14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3pPr>
    <a:lvl4pPr marL="1371600" algn="ctr" rtl="0" fontAlgn="ctr">
      <a:spcBef>
        <a:spcPct val="0"/>
      </a:spcBef>
      <a:spcAft>
        <a:spcPct val="0"/>
      </a:spcAft>
      <a:defRPr kumimoji="1" sz="14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4pPr>
    <a:lvl5pPr marL="1828800" algn="ctr" rtl="0" fontAlgn="ctr">
      <a:spcBef>
        <a:spcPct val="0"/>
      </a:spcBef>
      <a:spcAft>
        <a:spcPct val="0"/>
      </a:spcAft>
      <a:defRPr kumimoji="1" sz="14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orient="horz" pos="3900" userDrawn="1">
          <p15:clr>
            <a:srgbClr val="A4A3A4"/>
          </p15:clr>
        </p15:guide>
        <p15:guide id="3" pos="239" userDrawn="1">
          <p15:clr>
            <a:srgbClr val="A4A3A4"/>
          </p15:clr>
        </p15:guide>
        <p15:guide id="4" pos="3121" userDrawn="1">
          <p15:clr>
            <a:srgbClr val="A4A3A4"/>
          </p15:clr>
        </p15:guide>
        <p15:guide id="5" pos="59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  <a:srgbClr val="E60000"/>
    <a:srgbClr val="F6E6E8"/>
    <a:srgbClr val="FFFFFF"/>
    <a:srgbClr val="FF4343"/>
    <a:srgbClr val="1782DB"/>
    <a:srgbClr val="008200"/>
    <a:srgbClr val="005EA4"/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3" autoAdjust="0"/>
    <p:restoredTop sz="93028" autoAdjust="0"/>
  </p:normalViewPr>
  <p:slideViewPr>
    <p:cSldViewPr snapToGrid="0" snapToObjects="1" showGuides="1">
      <p:cViewPr>
        <p:scale>
          <a:sx n="66" d="100"/>
          <a:sy n="66" d="100"/>
        </p:scale>
        <p:origin x="990" y="1062"/>
      </p:cViewPr>
      <p:guideLst>
        <p:guide orient="horz" pos="612"/>
        <p:guide orient="horz" pos="3900"/>
        <p:guide pos="239"/>
        <p:guide pos="3121"/>
        <p:guide pos="59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28" d="100"/>
          <a:sy n="128" d="100"/>
        </p:scale>
        <p:origin x="150" y="204"/>
      </p:cViewPr>
      <p:guideLst>
        <p:guide orient="horz" pos="2122"/>
        <p:guide pos="31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87917" y="1"/>
            <a:ext cx="4278397" cy="33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3" tIns="45674" rIns="91343" bIns="45674" numCol="1" anchor="t" anchorCtr="0" compatLnSpc="1">
            <a:prstTxWarp prst="textNoShape">
              <a:avLst/>
            </a:prstTxWarp>
          </a:bodyPr>
          <a:lstStyle>
            <a:lvl1pPr algn="r" defTabSz="914406"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1"/>
            <a:ext cx="4278397" cy="33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3" tIns="45674" rIns="91343" bIns="45674" numCol="1" anchor="t" anchorCtr="0" compatLnSpc="1">
            <a:prstTxWarp prst="textNoShape">
              <a:avLst/>
            </a:prstTxWarp>
          </a:bodyPr>
          <a:lstStyle>
            <a:lvl1pPr algn="l" defTabSz="914406">
              <a:defRPr sz="1200" b="1">
                <a:solidFill>
                  <a:srgbClr val="4D4D4D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9525"/>
            <a:ext cx="4278397" cy="33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3" tIns="45674" rIns="91343" bIns="45674" numCol="1" anchor="b" anchorCtr="0" compatLnSpc="1">
            <a:prstTxWarp prst="textNoShape">
              <a:avLst/>
            </a:prstTxWarp>
          </a:bodyPr>
          <a:lstStyle>
            <a:lvl1pPr algn="l" defTabSz="914406" fontAlgn="base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Copyright 2017-2018 FUJITSU LIMITED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7917" y="6399525"/>
            <a:ext cx="4278397" cy="33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43" tIns="45674" rIns="91343" bIns="45674" numCol="1" anchor="b" anchorCtr="0" compatLnSpc="1">
            <a:prstTxWarp prst="textNoShape">
              <a:avLst/>
            </a:prstTxWarp>
          </a:bodyPr>
          <a:lstStyle>
            <a:lvl1pPr algn="r" defTabSz="914406" fontAlgn="base">
              <a:defRPr sz="1000">
                <a:solidFill>
                  <a:schemeClr val="tx1"/>
                </a:solidFill>
              </a:defRPr>
            </a:lvl1pPr>
          </a:lstStyle>
          <a:p>
            <a:fld id="{FAA1955A-3BA7-44A3-9070-D3F87D3C54DE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583789" cy="1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492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87917" y="1"/>
            <a:ext cx="4278397" cy="33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2" tIns="45683" rIns="91362" bIns="45683" numCol="1" anchor="t" anchorCtr="0" compatLnSpc="1">
            <a:prstTxWarp prst="textNoShape">
              <a:avLst/>
            </a:prstTxWarp>
          </a:bodyPr>
          <a:lstStyle>
            <a:lvl1pPr algn="l" defTabSz="914406"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1"/>
            <a:ext cx="4279972" cy="33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2" tIns="45683" rIns="91362" bIns="45683" numCol="1" anchor="t" anchorCtr="0" compatLnSpc="1">
            <a:prstTxWarp prst="textNoShape">
              <a:avLst/>
            </a:prstTxWarp>
          </a:bodyPr>
          <a:lstStyle>
            <a:lvl1pPr algn="l" defTabSz="914406">
              <a:defRPr sz="1000" b="1">
                <a:solidFill>
                  <a:srgbClr val="4D4D4D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06738" y="504825"/>
            <a:ext cx="3651250" cy="2527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474" y="3198977"/>
            <a:ext cx="7893366" cy="303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2" tIns="45683" rIns="91362" bIns="45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954"/>
            <a:ext cx="4278397" cy="33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2" tIns="45683" rIns="91362" bIns="45683" numCol="1" anchor="b" anchorCtr="0" compatLnSpc="1">
            <a:prstTxWarp prst="textNoShape">
              <a:avLst/>
            </a:prstTxWarp>
          </a:bodyPr>
          <a:lstStyle>
            <a:lvl1pPr algn="l" defTabSz="914406" fontAlgn="base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Copyright 2017-2018 FUJITSU LIMITED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4765" y="6397954"/>
            <a:ext cx="4279972" cy="33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2" tIns="45683" rIns="91362" bIns="45683" numCol="1" anchor="b" anchorCtr="0" compatLnSpc="1">
            <a:prstTxWarp prst="textNoShape">
              <a:avLst/>
            </a:prstTxWarp>
          </a:bodyPr>
          <a:lstStyle>
            <a:lvl1pPr algn="r" defTabSz="914406" fontAlgn="base">
              <a:defRPr sz="1000">
                <a:solidFill>
                  <a:schemeClr val="tx1"/>
                </a:solidFill>
              </a:defRPr>
            </a:lvl1pPr>
          </a:lstStyle>
          <a:p>
            <a:fld id="{05CC6113-37AD-4820-99A8-E5778F57E610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583789" cy="1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086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ではイントロダクションパートを始めていきたいと思います。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13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2730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2058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1938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502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390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6779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799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5509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3674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716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3436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821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77311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9511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3694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3761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36208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4464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4187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2077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287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4037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0861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8411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09809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92627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2810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97583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43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0899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44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8096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45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21573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521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1778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47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47442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48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89481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50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4323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51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21069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52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63886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53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78410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54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47613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55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57779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56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37348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58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58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4303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59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81071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60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33552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61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80752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62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74326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63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81764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64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87956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106738" y="504825"/>
            <a:ext cx="3651250" cy="2527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2017-2018 FUJITSU LIMITED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68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498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776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411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710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kern="1200" dirty="0"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C6113-37AD-4820-99A8-E5778F57E610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337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 3"/>
          <p:cNvSpPr/>
          <p:nvPr userDrawn="1"/>
        </p:nvSpPr>
        <p:spPr bwMode="gray">
          <a:xfrm>
            <a:off x="9525" y="3791489"/>
            <a:ext cx="9867899" cy="1975155"/>
          </a:xfrm>
          <a:custGeom>
            <a:avLst/>
            <a:gdLst>
              <a:gd name="connsiteX0" fmla="*/ 0 w 9925050"/>
              <a:gd name="connsiteY0" fmla="*/ 1352011 h 1975155"/>
              <a:gd name="connsiteX1" fmla="*/ 2409825 w 9925050"/>
              <a:gd name="connsiteY1" fmla="*/ 1971136 h 1975155"/>
              <a:gd name="connsiteX2" fmla="*/ 4972050 w 9925050"/>
              <a:gd name="connsiteY2" fmla="*/ 1085311 h 1975155"/>
              <a:gd name="connsiteX3" fmla="*/ 7315200 w 9925050"/>
              <a:gd name="connsiteY3" fmla="*/ 104236 h 1975155"/>
              <a:gd name="connsiteX4" fmla="*/ 9925050 w 9925050"/>
              <a:gd name="connsiteY4" fmla="*/ 75661 h 197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5050" h="1975155">
                <a:moveTo>
                  <a:pt x="0" y="1352011"/>
                </a:moveTo>
                <a:cubicBezTo>
                  <a:pt x="790575" y="1683798"/>
                  <a:pt x="1581150" y="2015586"/>
                  <a:pt x="2409825" y="1971136"/>
                </a:cubicBezTo>
                <a:cubicBezTo>
                  <a:pt x="3238500" y="1926686"/>
                  <a:pt x="4154488" y="1396461"/>
                  <a:pt x="4972050" y="1085311"/>
                </a:cubicBezTo>
                <a:cubicBezTo>
                  <a:pt x="5789613" y="774161"/>
                  <a:pt x="6489700" y="272511"/>
                  <a:pt x="7315200" y="104236"/>
                </a:cubicBezTo>
                <a:cubicBezTo>
                  <a:pt x="8140700" y="-64039"/>
                  <a:pt x="9032875" y="5811"/>
                  <a:pt x="9925050" y="75661"/>
                </a:cubicBezTo>
              </a:path>
            </a:pathLst>
          </a:custGeom>
          <a:noFill/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 userDrawn="1"/>
        </p:nvSpPr>
        <p:spPr bwMode="gray">
          <a:xfrm>
            <a:off x="9523" y="4171950"/>
            <a:ext cx="9867902" cy="1171575"/>
          </a:xfrm>
          <a:custGeom>
            <a:avLst/>
            <a:gdLst>
              <a:gd name="connsiteX0" fmla="*/ 0 w 9877425"/>
              <a:gd name="connsiteY0" fmla="*/ 0 h 1396845"/>
              <a:gd name="connsiteX1" fmla="*/ 4648200 w 9877425"/>
              <a:gd name="connsiteY1" fmla="*/ 1352550 h 1396845"/>
              <a:gd name="connsiteX2" fmla="*/ 7172325 w 9877425"/>
              <a:gd name="connsiteY2" fmla="*/ 971550 h 1396845"/>
              <a:gd name="connsiteX3" fmla="*/ 9877425 w 9877425"/>
              <a:gd name="connsiteY3" fmla="*/ 0 h 13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77425" h="1396845">
                <a:moveTo>
                  <a:pt x="0" y="0"/>
                </a:moveTo>
                <a:cubicBezTo>
                  <a:pt x="1726406" y="595312"/>
                  <a:pt x="3452813" y="1190625"/>
                  <a:pt x="4648200" y="1352550"/>
                </a:cubicBezTo>
                <a:cubicBezTo>
                  <a:pt x="5843588" y="1514475"/>
                  <a:pt x="6300788" y="1196975"/>
                  <a:pt x="7172325" y="971550"/>
                </a:cubicBezTo>
                <a:cubicBezTo>
                  <a:pt x="8043863" y="746125"/>
                  <a:pt x="8960644" y="373062"/>
                  <a:pt x="9877425" y="0"/>
                </a:cubicBezTo>
              </a:path>
            </a:pathLst>
          </a:custGeom>
          <a:noFill/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 userDrawn="1"/>
        </p:nvSpPr>
        <p:spPr bwMode="gray">
          <a:xfrm>
            <a:off x="9526" y="3286125"/>
            <a:ext cx="9867900" cy="2480520"/>
          </a:xfrm>
          <a:custGeom>
            <a:avLst/>
            <a:gdLst>
              <a:gd name="connsiteX0" fmla="*/ 0 w 9906000"/>
              <a:gd name="connsiteY0" fmla="*/ 0 h 3144958"/>
              <a:gd name="connsiteX1" fmla="*/ 7134225 w 9906000"/>
              <a:gd name="connsiteY1" fmla="*/ 3009900 h 3144958"/>
              <a:gd name="connsiteX2" fmla="*/ 9906000 w 9906000"/>
              <a:gd name="connsiteY2" fmla="*/ 2343150 h 3144958"/>
              <a:gd name="connsiteX0" fmla="*/ 0 w 9906000"/>
              <a:gd name="connsiteY0" fmla="*/ 0 h 3060895"/>
              <a:gd name="connsiteX1" fmla="*/ 7134225 w 9906000"/>
              <a:gd name="connsiteY1" fmla="*/ 3009900 h 3060895"/>
              <a:gd name="connsiteX2" fmla="*/ 9906000 w 9906000"/>
              <a:gd name="connsiteY2" fmla="*/ 2343150 h 3060895"/>
              <a:gd name="connsiteX0" fmla="*/ 0 w 9896475"/>
              <a:gd name="connsiteY0" fmla="*/ 0 h 3339839"/>
              <a:gd name="connsiteX1" fmla="*/ 7134225 w 9896475"/>
              <a:gd name="connsiteY1" fmla="*/ 3009900 h 3339839"/>
              <a:gd name="connsiteX2" fmla="*/ 9896475 w 9896475"/>
              <a:gd name="connsiteY2" fmla="*/ 2905125 h 3339839"/>
              <a:gd name="connsiteX0" fmla="*/ 0 w 9896475"/>
              <a:gd name="connsiteY0" fmla="*/ 0 h 3276845"/>
              <a:gd name="connsiteX1" fmla="*/ 7134225 w 9896475"/>
              <a:gd name="connsiteY1" fmla="*/ 3009900 h 3276845"/>
              <a:gd name="connsiteX2" fmla="*/ 9896475 w 9896475"/>
              <a:gd name="connsiteY2" fmla="*/ 2905125 h 327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6475" h="3276845">
                <a:moveTo>
                  <a:pt x="0" y="0"/>
                </a:moveTo>
                <a:cubicBezTo>
                  <a:pt x="2741612" y="1309687"/>
                  <a:pt x="5484813" y="2525713"/>
                  <a:pt x="7134225" y="3009900"/>
                </a:cubicBezTo>
                <a:cubicBezTo>
                  <a:pt x="8783638" y="3494088"/>
                  <a:pt x="9193212" y="3233737"/>
                  <a:pt x="9896475" y="2905125"/>
                </a:cubicBezTo>
              </a:path>
            </a:pathLst>
          </a:custGeom>
          <a:noFill/>
          <a:ln w="381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 userDrawn="1"/>
        </p:nvSpPr>
        <p:spPr bwMode="gray">
          <a:xfrm>
            <a:off x="52129" y="3476625"/>
            <a:ext cx="9825295" cy="2385890"/>
          </a:xfrm>
          <a:custGeom>
            <a:avLst/>
            <a:gdLst>
              <a:gd name="connsiteX0" fmla="*/ 0 w 9877425"/>
              <a:gd name="connsiteY0" fmla="*/ 0 h 2501555"/>
              <a:gd name="connsiteX1" fmla="*/ 4048125 w 9877425"/>
              <a:gd name="connsiteY1" fmla="*/ 2333625 h 2501555"/>
              <a:gd name="connsiteX2" fmla="*/ 6600825 w 9877425"/>
              <a:gd name="connsiteY2" fmla="*/ 2238375 h 2501555"/>
              <a:gd name="connsiteX3" fmla="*/ 8334375 w 9877425"/>
              <a:gd name="connsiteY3" fmla="*/ 1609725 h 2501555"/>
              <a:gd name="connsiteX4" fmla="*/ 9877425 w 9877425"/>
              <a:gd name="connsiteY4" fmla="*/ 1447800 h 2501555"/>
              <a:gd name="connsiteX0" fmla="*/ 0 w 9877425"/>
              <a:gd name="connsiteY0" fmla="*/ 0 h 2385890"/>
              <a:gd name="connsiteX1" fmla="*/ 4048125 w 9877425"/>
              <a:gd name="connsiteY1" fmla="*/ 2333625 h 2385890"/>
              <a:gd name="connsiteX2" fmla="*/ 8334375 w 9877425"/>
              <a:gd name="connsiteY2" fmla="*/ 1609725 h 2385890"/>
              <a:gd name="connsiteX3" fmla="*/ 9877425 w 9877425"/>
              <a:gd name="connsiteY3" fmla="*/ 1447800 h 238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77425" h="2385890">
                <a:moveTo>
                  <a:pt x="0" y="0"/>
                </a:moveTo>
                <a:cubicBezTo>
                  <a:pt x="1473993" y="980281"/>
                  <a:pt x="2659063" y="2065338"/>
                  <a:pt x="4048125" y="2333625"/>
                </a:cubicBezTo>
                <a:cubicBezTo>
                  <a:pt x="5437187" y="2601912"/>
                  <a:pt x="7362825" y="1757362"/>
                  <a:pt x="8334375" y="1609725"/>
                </a:cubicBezTo>
                <a:cubicBezTo>
                  <a:pt x="8880475" y="1477962"/>
                  <a:pt x="9378950" y="1462881"/>
                  <a:pt x="9877425" y="1447800"/>
                </a:cubicBezTo>
              </a:path>
            </a:pathLst>
          </a:custGeom>
          <a:noFill/>
          <a:ln w="762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3785" y="4236915"/>
            <a:ext cx="9613897" cy="393700"/>
          </a:xfrm>
        </p:spPr>
        <p:txBody>
          <a:bodyPr/>
          <a:lstStyle>
            <a:lvl1pPr>
              <a:defRPr sz="4000">
                <a:latin typeface="Fujitsu Sans" panose="020B0404060202020204" pitchFamily="34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3786" y="4809550"/>
            <a:ext cx="5296414" cy="127195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0000" tIns="47882" rIns="90000" bIns="47882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ja-JP" altLang="en-US" b="0" kern="0" baseline="0" dirty="0">
                <a:latin typeface="Fujitsu Sans" panose="020B0404060202020204" pitchFamily="34" charset="0"/>
                <a:cs typeface="Fujitsu Sans" panose="020B0404060202020204" pitchFamily="34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/>
              <a:t>Slide Sub Title</a:t>
            </a:r>
            <a:endParaRPr kumimoji="1" lang="ja-JP" altLang="en-US" dirty="0"/>
          </a:p>
        </p:txBody>
      </p:sp>
      <p:sp>
        <p:nvSpPr>
          <p:cNvPr id="18" name="テキスト プレースホルダー 16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0" y="5124450"/>
            <a:ext cx="2679182" cy="95705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0000" tIns="47882" rIns="90000" bIns="47882" numCol="1" anchor="t" anchorCtr="0" compatLnSpc="1">
            <a:prstTxWarp prst="textNoShape">
              <a:avLst/>
            </a:prstTxWarp>
          </a:bodyPr>
          <a:lstStyle>
            <a:lvl1pPr marL="0" indent="0" algn="r">
              <a:lnSpc>
                <a:spcPct val="100000"/>
              </a:lnSpc>
              <a:buNone/>
              <a:defRPr lang="ja-JP" altLang="en-US" sz="2400" b="0" kern="0" baseline="0" dirty="0">
                <a:latin typeface="Fujitsu Sans" panose="020B0404060202020204" pitchFamily="34" charset="0"/>
                <a:cs typeface="Fujitsu Sans" panose="020B0404060202020204" pitchFamily="34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355080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 bwMode="gray">
          <a:xfrm>
            <a:off x="-9525" y="0"/>
            <a:ext cx="4962525" cy="6858000"/>
          </a:xfrm>
          <a:prstGeom prst="rect">
            <a:avLst/>
          </a:prstGeom>
          <a:gradFill>
            <a:gsLst>
              <a:gs pos="0">
                <a:srgbClr val="FF0D0D"/>
              </a:gs>
              <a:gs pos="33000">
                <a:srgbClr val="DE0000"/>
              </a:gs>
              <a:gs pos="100000">
                <a:srgbClr val="C00000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吹き出し 4"/>
          <p:cNvSpPr/>
          <p:nvPr userDrawn="1"/>
        </p:nvSpPr>
        <p:spPr bwMode="gray">
          <a:xfrm>
            <a:off x="4953000" y="-1"/>
            <a:ext cx="4953000" cy="6858000"/>
          </a:xfrm>
          <a:prstGeom prst="wedgeRectCallout">
            <a:avLst>
              <a:gd name="adj1" fmla="val -38718"/>
              <a:gd name="adj2" fmla="val -903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ローチャート: 抜出し 5"/>
          <p:cNvSpPr/>
          <p:nvPr userDrawn="1"/>
        </p:nvSpPr>
        <p:spPr bwMode="gray">
          <a:xfrm rot="16200000">
            <a:off x="3869532" y="3124199"/>
            <a:ext cx="1557337" cy="609601"/>
          </a:xfrm>
          <a:prstGeom prst="flowChartExtra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l"/>
            <a:endParaRPr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0" y="2847974"/>
            <a:ext cx="4676775" cy="1536699"/>
          </a:xfrm>
        </p:spPr>
        <p:txBody>
          <a:bodyPr/>
          <a:lstStyle>
            <a:lvl1pPr marL="0" indent="0">
              <a:buNone/>
              <a:defRPr sz="4800" b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 bwMode="gray">
          <a:xfrm>
            <a:off x="7343775" y="203200"/>
            <a:ext cx="2390775" cy="1381125"/>
          </a:xfrm>
          <a:prstGeom prst="rect">
            <a:avLst/>
          </a:prstGeom>
          <a:solidFill>
            <a:srgbClr val="FF0D0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 11"/>
          <p:cNvSpPr/>
          <p:nvPr userDrawn="1"/>
        </p:nvSpPr>
        <p:spPr bwMode="gray">
          <a:xfrm>
            <a:off x="7343775" y="203200"/>
            <a:ext cx="2390777" cy="1381629"/>
          </a:xfrm>
          <a:custGeom>
            <a:avLst/>
            <a:gdLst>
              <a:gd name="connsiteX0" fmla="*/ 0 w 1457325"/>
              <a:gd name="connsiteY0" fmla="*/ 0 h 1485900"/>
              <a:gd name="connsiteX1" fmla="*/ 0 w 1457325"/>
              <a:gd name="connsiteY1" fmla="*/ 1485900 h 1485900"/>
              <a:gd name="connsiteX2" fmla="*/ 1457325 w 1457325"/>
              <a:gd name="connsiteY2" fmla="*/ 28575 h 1485900"/>
              <a:gd name="connsiteX0" fmla="*/ 0 w 1457325"/>
              <a:gd name="connsiteY0" fmla="*/ 0 h 1485900"/>
              <a:gd name="connsiteX1" fmla="*/ 0 w 1457325"/>
              <a:gd name="connsiteY1" fmla="*/ 1485900 h 1485900"/>
              <a:gd name="connsiteX2" fmla="*/ 1457325 w 1457325"/>
              <a:gd name="connsiteY2" fmla="*/ 28575 h 1485900"/>
              <a:gd name="connsiteX3" fmla="*/ 0 w 1457325"/>
              <a:gd name="connsiteY3" fmla="*/ 0 h 1485900"/>
              <a:gd name="connsiteX0" fmla="*/ 0 w 1457325"/>
              <a:gd name="connsiteY0" fmla="*/ 0 h 1485900"/>
              <a:gd name="connsiteX1" fmla="*/ 0 w 1457325"/>
              <a:gd name="connsiteY1" fmla="*/ 1485900 h 1485900"/>
              <a:gd name="connsiteX2" fmla="*/ 1457325 w 1457325"/>
              <a:gd name="connsiteY2" fmla="*/ 4763 h 1485900"/>
              <a:gd name="connsiteX3" fmla="*/ 0 w 1457325"/>
              <a:gd name="connsiteY3" fmla="*/ 0 h 1485900"/>
              <a:gd name="connsiteX0" fmla="*/ 0 w 1457325"/>
              <a:gd name="connsiteY0" fmla="*/ 0 h 1485900"/>
              <a:gd name="connsiteX1" fmla="*/ 0 w 1457325"/>
              <a:gd name="connsiteY1" fmla="*/ 1485900 h 1485900"/>
              <a:gd name="connsiteX2" fmla="*/ 1457325 w 1457325"/>
              <a:gd name="connsiteY2" fmla="*/ 7144 h 1485900"/>
              <a:gd name="connsiteX3" fmla="*/ 0 w 1457325"/>
              <a:gd name="connsiteY3" fmla="*/ 0 h 1485900"/>
              <a:gd name="connsiteX0" fmla="*/ 0 w 1457325"/>
              <a:gd name="connsiteY0" fmla="*/ 0 h 1485900"/>
              <a:gd name="connsiteX1" fmla="*/ 0 w 1457325"/>
              <a:gd name="connsiteY1" fmla="*/ 1485900 h 1485900"/>
              <a:gd name="connsiteX2" fmla="*/ 1457325 w 1457325"/>
              <a:gd name="connsiteY2" fmla="*/ 7144 h 1485900"/>
              <a:gd name="connsiteX3" fmla="*/ 0 w 1457325"/>
              <a:gd name="connsiteY3" fmla="*/ 0 h 1485900"/>
              <a:gd name="connsiteX0" fmla="*/ 0 w 1457325"/>
              <a:gd name="connsiteY0" fmla="*/ 0 h 1485900"/>
              <a:gd name="connsiteX1" fmla="*/ 0 w 1457325"/>
              <a:gd name="connsiteY1" fmla="*/ 1485900 h 1485900"/>
              <a:gd name="connsiteX2" fmla="*/ 1457325 w 1457325"/>
              <a:gd name="connsiteY2" fmla="*/ 7144 h 1485900"/>
              <a:gd name="connsiteX3" fmla="*/ 0 w 1457325"/>
              <a:gd name="connsiteY3" fmla="*/ 0 h 1485900"/>
              <a:gd name="connsiteX0" fmla="*/ 0 w 1457325"/>
              <a:gd name="connsiteY0" fmla="*/ 0 h 1485900"/>
              <a:gd name="connsiteX1" fmla="*/ 0 w 1457325"/>
              <a:gd name="connsiteY1" fmla="*/ 1485900 h 1485900"/>
              <a:gd name="connsiteX2" fmla="*/ 1457325 w 1457325"/>
              <a:gd name="connsiteY2" fmla="*/ 4582 h 1485900"/>
              <a:gd name="connsiteX3" fmla="*/ 0 w 1457325"/>
              <a:gd name="connsiteY3" fmla="*/ 0 h 1485900"/>
              <a:gd name="connsiteX0" fmla="*/ 0 w 1457325"/>
              <a:gd name="connsiteY0" fmla="*/ 0 h 1485900"/>
              <a:gd name="connsiteX1" fmla="*/ 0 w 1457325"/>
              <a:gd name="connsiteY1" fmla="*/ 1485900 h 1485900"/>
              <a:gd name="connsiteX2" fmla="*/ 1457325 w 1457325"/>
              <a:gd name="connsiteY2" fmla="*/ 2020 h 1485900"/>
              <a:gd name="connsiteX3" fmla="*/ 0 w 1457325"/>
              <a:gd name="connsiteY3" fmla="*/ 0 h 1485900"/>
              <a:gd name="connsiteX0" fmla="*/ 0 w 1457325"/>
              <a:gd name="connsiteY0" fmla="*/ 542 h 1486442"/>
              <a:gd name="connsiteX1" fmla="*/ 0 w 1457325"/>
              <a:gd name="connsiteY1" fmla="*/ 1486442 h 1486442"/>
              <a:gd name="connsiteX2" fmla="*/ 1457325 w 1457325"/>
              <a:gd name="connsiteY2" fmla="*/ 0 h 1486442"/>
              <a:gd name="connsiteX3" fmla="*/ 0 w 1457325"/>
              <a:gd name="connsiteY3" fmla="*/ 542 h 148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1486442">
                <a:moveTo>
                  <a:pt x="0" y="542"/>
                </a:moveTo>
                <a:lnTo>
                  <a:pt x="0" y="1486442"/>
                </a:lnTo>
                <a:lnTo>
                  <a:pt x="1457325" y="0"/>
                </a:lnTo>
                <a:lnTo>
                  <a:pt x="0" y="542"/>
                </a:lnTo>
                <a:close/>
              </a:path>
            </a:pathLst>
          </a:custGeom>
          <a:solidFill>
            <a:srgbClr val="FF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5153026" y="2847974"/>
            <a:ext cx="4581526" cy="1536699"/>
          </a:xfrm>
        </p:spPr>
        <p:txBody>
          <a:bodyPr/>
          <a:lstStyle>
            <a:lvl1pPr marL="0" indent="0" algn="r">
              <a:buNone/>
              <a:defRPr sz="4800" b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grpSp>
        <p:nvGrpSpPr>
          <p:cNvPr id="14" name="Group 44"/>
          <p:cNvGrpSpPr>
            <a:grpSpLocks noChangeAspect="1"/>
          </p:cNvGrpSpPr>
          <p:nvPr userDrawn="1"/>
        </p:nvGrpSpPr>
        <p:grpSpPr bwMode="gray">
          <a:xfrm>
            <a:off x="-294114" y="0"/>
            <a:ext cx="1647825" cy="920750"/>
            <a:chOff x="4604" y="117"/>
            <a:chExt cx="1038" cy="580"/>
          </a:xfrm>
        </p:grpSpPr>
        <p:sp>
          <p:nvSpPr>
            <p:cNvPr id="15" name="AutoShape 45"/>
            <p:cNvSpPr>
              <a:spLocks noChangeAspect="1" noChangeArrowheads="1" noTextEdit="1"/>
            </p:cNvSpPr>
            <p:nvPr userDrawn="1"/>
          </p:nvSpPr>
          <p:spPr bwMode="gray">
            <a:xfrm>
              <a:off x="4604" y="117"/>
              <a:ext cx="103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68"/>
            <p:cNvSpPr>
              <a:spLocks/>
            </p:cNvSpPr>
            <p:nvPr userDrawn="1"/>
          </p:nvSpPr>
          <p:spPr bwMode="gray">
            <a:xfrm>
              <a:off x="5115" y="216"/>
              <a:ext cx="132" cy="10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69"/>
            <p:cNvSpPr>
              <a:spLocks/>
            </p:cNvSpPr>
            <p:nvPr userDrawn="1"/>
          </p:nvSpPr>
          <p:spPr bwMode="gray">
            <a:xfrm>
              <a:off x="4899" y="327"/>
              <a:ext cx="91" cy="148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70"/>
            <p:cNvSpPr>
              <a:spLocks/>
            </p:cNvSpPr>
            <p:nvPr userDrawn="1"/>
          </p:nvSpPr>
          <p:spPr bwMode="gray">
            <a:xfrm>
              <a:off x="5114" y="327"/>
              <a:ext cx="60" cy="207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71"/>
            <p:cNvSpPr>
              <a:spLocks/>
            </p:cNvSpPr>
            <p:nvPr userDrawn="1"/>
          </p:nvSpPr>
          <p:spPr bwMode="gray">
            <a:xfrm>
              <a:off x="5180" y="327"/>
              <a:ext cx="47" cy="148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72"/>
            <p:cNvSpPr>
              <a:spLocks/>
            </p:cNvSpPr>
            <p:nvPr userDrawn="1"/>
          </p:nvSpPr>
          <p:spPr bwMode="gray">
            <a:xfrm>
              <a:off x="5227" y="327"/>
              <a:ext cx="111" cy="148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73"/>
            <p:cNvSpPr>
              <a:spLocks/>
            </p:cNvSpPr>
            <p:nvPr userDrawn="1"/>
          </p:nvSpPr>
          <p:spPr bwMode="gray">
            <a:xfrm>
              <a:off x="5429" y="327"/>
              <a:ext cx="124" cy="151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74"/>
            <p:cNvSpPr>
              <a:spLocks/>
            </p:cNvSpPr>
            <p:nvPr userDrawn="1"/>
          </p:nvSpPr>
          <p:spPr bwMode="gray">
            <a:xfrm>
              <a:off x="4994" y="327"/>
              <a:ext cx="125" cy="151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75"/>
            <p:cNvSpPr>
              <a:spLocks/>
            </p:cNvSpPr>
            <p:nvPr userDrawn="1"/>
          </p:nvSpPr>
          <p:spPr bwMode="gray">
            <a:xfrm>
              <a:off x="5333" y="324"/>
              <a:ext cx="95" cy="154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77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Fujitsu Sans" panose="020B0404060202020204" pitchFamily="34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170935" y="743415"/>
            <a:ext cx="9389377" cy="5746595"/>
          </a:xfrm>
        </p:spPr>
        <p:txBody>
          <a:bodyPr/>
          <a:lstStyle>
            <a:lvl1pPr marL="266700" indent="-266700">
              <a:defRPr>
                <a:latin typeface="Fujitsu Sans" panose="020B0404060202020204" pitchFamily="34" charset="0"/>
              </a:defRPr>
            </a:lvl1pPr>
            <a:lvl2pPr marL="449263" indent="-258763">
              <a:defRPr>
                <a:latin typeface="Fujitsu Sans" panose="020B0404060202020204" pitchFamily="34" charset="0"/>
              </a:defRPr>
            </a:lvl2pPr>
            <a:lvl3pPr marL="534988" indent="-177800">
              <a:defRPr>
                <a:latin typeface="Fujitsu Sans" panose="020B0404060202020204" pitchFamily="34" charset="0"/>
              </a:defRPr>
            </a:lvl3pPr>
            <a:lvl4pPr marL="720725" indent="-185738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latin typeface="Fujitsu Sans" panose="020B0404060202020204" pitchFamily="34" charset="0"/>
              </a:defRPr>
            </a:lvl4pPr>
            <a:lvl6pPr marL="900113" indent="-179388">
              <a:defRPr>
                <a:latin typeface="Fujitsu Sans" panose="020B0404060202020204" pitchFamily="34" charset="0"/>
              </a:defRPr>
            </a:lvl6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5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7414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477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エンドカッ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681538" y="6389688"/>
            <a:ext cx="5397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958898">
              <a:defRPr sz="900">
                <a:solidFill>
                  <a:schemeClr val="bg1"/>
                </a:solidFill>
              </a:defRPr>
            </a:lvl1pPr>
          </a:lstStyle>
          <a:p>
            <a:fld id="{08DF107D-060D-43D3-997D-8A34C269D30F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39" name="Rectangle 2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287967" y="6396038"/>
            <a:ext cx="42116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8898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Copyright 2017-2018 FUJITSU LIMITED</a:t>
            </a:r>
          </a:p>
        </p:txBody>
      </p:sp>
      <p:grpSp>
        <p:nvGrpSpPr>
          <p:cNvPr id="4" name="Group 42" descr="Message Lockup"/>
          <p:cNvGrpSpPr>
            <a:grpSpLocks/>
          </p:cNvGrpSpPr>
          <p:nvPr userDrawn="1"/>
        </p:nvGrpSpPr>
        <p:grpSpPr bwMode="auto">
          <a:xfrm>
            <a:off x="0" y="0"/>
            <a:ext cx="9907588" cy="6859588"/>
            <a:chOff x="0" y="0"/>
            <a:chExt cx="6241" cy="4321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gray">
            <a:xfrm>
              <a:off x="1" y="0"/>
              <a:ext cx="624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1400" dirty="0"/>
            </a:p>
          </p:txBody>
        </p:sp>
        <p:grpSp>
          <p:nvGrpSpPr>
            <p:cNvPr id="6" name="Group 11"/>
            <p:cNvGrpSpPr>
              <a:grpSpLocks noChangeAspect="1"/>
            </p:cNvGrpSpPr>
            <p:nvPr/>
          </p:nvGrpSpPr>
          <p:grpSpPr bwMode="auto">
            <a:xfrm>
              <a:off x="0" y="0"/>
              <a:ext cx="6241" cy="4321"/>
              <a:chOff x="0" y="0"/>
              <a:chExt cx="6241" cy="4321"/>
            </a:xfrm>
          </p:grpSpPr>
          <p:sp>
            <p:nvSpPr>
              <p:cNvPr id="7" name="AutoShape 10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6241" cy="4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8" name="Freeform 12"/>
              <p:cNvSpPr>
                <a:spLocks/>
              </p:cNvSpPr>
              <p:nvPr/>
            </p:nvSpPr>
            <p:spPr bwMode="gray">
              <a:xfrm>
                <a:off x="2215" y="2399"/>
                <a:ext cx="53" cy="86"/>
              </a:xfrm>
              <a:custGeom>
                <a:avLst/>
                <a:gdLst>
                  <a:gd name="T0" fmla="*/ 0 w 264"/>
                  <a:gd name="T1" fmla="*/ 416 h 433"/>
                  <a:gd name="T2" fmla="*/ 0 w 264"/>
                  <a:gd name="T3" fmla="*/ 366 h 433"/>
                  <a:gd name="T4" fmla="*/ 101 w 264"/>
                  <a:gd name="T5" fmla="*/ 389 h 433"/>
                  <a:gd name="T6" fmla="*/ 202 w 264"/>
                  <a:gd name="T7" fmla="*/ 323 h 433"/>
                  <a:gd name="T8" fmla="*/ 185 w 264"/>
                  <a:gd name="T9" fmla="*/ 280 h 433"/>
                  <a:gd name="T10" fmla="*/ 154 w 264"/>
                  <a:gd name="T11" fmla="*/ 257 h 433"/>
                  <a:gd name="T12" fmla="*/ 116 w 264"/>
                  <a:gd name="T13" fmla="*/ 238 h 433"/>
                  <a:gd name="T14" fmla="*/ 36 w 264"/>
                  <a:gd name="T15" fmla="*/ 183 h 433"/>
                  <a:gd name="T16" fmla="*/ 7 w 264"/>
                  <a:gd name="T17" fmla="*/ 108 h 433"/>
                  <a:gd name="T18" fmla="*/ 52 w 264"/>
                  <a:gd name="T19" fmla="*/ 23 h 433"/>
                  <a:gd name="T20" fmla="*/ 146 w 264"/>
                  <a:gd name="T21" fmla="*/ 0 h 433"/>
                  <a:gd name="T22" fmla="*/ 234 w 264"/>
                  <a:gd name="T23" fmla="*/ 14 h 433"/>
                  <a:gd name="T24" fmla="*/ 234 w 264"/>
                  <a:gd name="T25" fmla="*/ 60 h 433"/>
                  <a:gd name="T26" fmla="*/ 149 w 264"/>
                  <a:gd name="T27" fmla="*/ 43 h 433"/>
                  <a:gd name="T28" fmla="*/ 92 w 264"/>
                  <a:gd name="T29" fmla="*/ 56 h 433"/>
                  <a:gd name="T30" fmla="*/ 69 w 264"/>
                  <a:gd name="T31" fmla="*/ 101 h 433"/>
                  <a:gd name="T32" fmla="*/ 85 w 264"/>
                  <a:gd name="T33" fmla="*/ 144 h 433"/>
                  <a:gd name="T34" fmla="*/ 156 w 264"/>
                  <a:gd name="T35" fmla="*/ 188 h 433"/>
                  <a:gd name="T36" fmla="*/ 213 w 264"/>
                  <a:gd name="T37" fmla="*/ 221 h 433"/>
                  <a:gd name="T38" fmla="*/ 253 w 264"/>
                  <a:gd name="T39" fmla="*/ 265 h 433"/>
                  <a:gd name="T40" fmla="*/ 264 w 264"/>
                  <a:gd name="T41" fmla="*/ 316 h 433"/>
                  <a:gd name="T42" fmla="*/ 105 w 264"/>
                  <a:gd name="T43" fmla="*/ 433 h 433"/>
                  <a:gd name="T44" fmla="*/ 0 w 264"/>
                  <a:gd name="T45" fmla="*/ 416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4" h="433">
                    <a:moveTo>
                      <a:pt x="0" y="416"/>
                    </a:moveTo>
                    <a:cubicBezTo>
                      <a:pt x="0" y="366"/>
                      <a:pt x="0" y="366"/>
                      <a:pt x="0" y="366"/>
                    </a:cubicBezTo>
                    <a:cubicBezTo>
                      <a:pt x="28" y="381"/>
                      <a:pt x="61" y="389"/>
                      <a:pt x="101" y="389"/>
                    </a:cubicBezTo>
                    <a:cubicBezTo>
                      <a:pt x="168" y="389"/>
                      <a:pt x="202" y="367"/>
                      <a:pt x="202" y="323"/>
                    </a:cubicBezTo>
                    <a:cubicBezTo>
                      <a:pt x="202" y="306"/>
                      <a:pt x="196" y="292"/>
                      <a:pt x="185" y="280"/>
                    </a:cubicBezTo>
                    <a:cubicBezTo>
                      <a:pt x="176" y="271"/>
                      <a:pt x="166" y="263"/>
                      <a:pt x="154" y="257"/>
                    </a:cubicBezTo>
                    <a:cubicBezTo>
                      <a:pt x="144" y="252"/>
                      <a:pt x="131" y="245"/>
                      <a:pt x="116" y="238"/>
                    </a:cubicBezTo>
                    <a:cubicBezTo>
                      <a:pt x="77" y="219"/>
                      <a:pt x="51" y="201"/>
                      <a:pt x="36" y="183"/>
                    </a:cubicBezTo>
                    <a:cubicBezTo>
                      <a:pt x="17" y="163"/>
                      <a:pt x="7" y="138"/>
                      <a:pt x="7" y="108"/>
                    </a:cubicBezTo>
                    <a:cubicBezTo>
                      <a:pt x="7" y="70"/>
                      <a:pt x="22" y="42"/>
                      <a:pt x="52" y="23"/>
                    </a:cubicBezTo>
                    <a:cubicBezTo>
                      <a:pt x="76" y="8"/>
                      <a:pt x="108" y="0"/>
                      <a:pt x="146" y="0"/>
                    </a:cubicBezTo>
                    <a:cubicBezTo>
                      <a:pt x="173" y="0"/>
                      <a:pt x="202" y="5"/>
                      <a:pt x="234" y="14"/>
                    </a:cubicBezTo>
                    <a:cubicBezTo>
                      <a:pt x="234" y="60"/>
                      <a:pt x="234" y="60"/>
                      <a:pt x="234" y="60"/>
                    </a:cubicBezTo>
                    <a:cubicBezTo>
                      <a:pt x="207" y="48"/>
                      <a:pt x="179" y="43"/>
                      <a:pt x="149" y="43"/>
                    </a:cubicBezTo>
                    <a:cubicBezTo>
                      <a:pt x="126" y="43"/>
                      <a:pt x="107" y="47"/>
                      <a:pt x="92" y="56"/>
                    </a:cubicBezTo>
                    <a:cubicBezTo>
                      <a:pt x="77" y="65"/>
                      <a:pt x="69" y="81"/>
                      <a:pt x="69" y="101"/>
                    </a:cubicBezTo>
                    <a:cubicBezTo>
                      <a:pt x="69" y="119"/>
                      <a:pt x="74" y="133"/>
                      <a:pt x="85" y="144"/>
                    </a:cubicBezTo>
                    <a:cubicBezTo>
                      <a:pt x="96" y="155"/>
                      <a:pt x="119" y="170"/>
                      <a:pt x="156" y="188"/>
                    </a:cubicBezTo>
                    <a:cubicBezTo>
                      <a:pt x="184" y="203"/>
                      <a:pt x="203" y="214"/>
                      <a:pt x="213" y="221"/>
                    </a:cubicBezTo>
                    <a:cubicBezTo>
                      <a:pt x="232" y="234"/>
                      <a:pt x="245" y="249"/>
                      <a:pt x="253" y="265"/>
                    </a:cubicBezTo>
                    <a:cubicBezTo>
                      <a:pt x="260" y="279"/>
                      <a:pt x="264" y="296"/>
                      <a:pt x="264" y="316"/>
                    </a:cubicBezTo>
                    <a:cubicBezTo>
                      <a:pt x="264" y="394"/>
                      <a:pt x="211" y="433"/>
                      <a:pt x="105" y="433"/>
                    </a:cubicBezTo>
                    <a:cubicBezTo>
                      <a:pt x="62" y="433"/>
                      <a:pt x="27" y="427"/>
                      <a:pt x="0" y="41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gray">
              <a:xfrm>
                <a:off x="2287" y="2359"/>
                <a:ext cx="63" cy="124"/>
              </a:xfrm>
              <a:custGeom>
                <a:avLst/>
                <a:gdLst>
                  <a:gd name="T0" fmla="*/ 0 w 312"/>
                  <a:gd name="T1" fmla="*/ 618 h 618"/>
                  <a:gd name="T2" fmla="*/ 0 w 312"/>
                  <a:gd name="T3" fmla="*/ 0 h 618"/>
                  <a:gd name="T4" fmla="*/ 70 w 312"/>
                  <a:gd name="T5" fmla="*/ 0 h 618"/>
                  <a:gd name="T6" fmla="*/ 70 w 312"/>
                  <a:gd name="T7" fmla="*/ 218 h 618"/>
                  <a:gd name="T8" fmla="*/ 174 w 312"/>
                  <a:gd name="T9" fmla="*/ 196 h 618"/>
                  <a:gd name="T10" fmla="*/ 299 w 312"/>
                  <a:gd name="T11" fmla="*/ 260 h 618"/>
                  <a:gd name="T12" fmla="*/ 312 w 312"/>
                  <a:gd name="T13" fmla="*/ 366 h 618"/>
                  <a:gd name="T14" fmla="*/ 312 w 312"/>
                  <a:gd name="T15" fmla="*/ 618 h 618"/>
                  <a:gd name="T16" fmla="*/ 242 w 312"/>
                  <a:gd name="T17" fmla="*/ 618 h 618"/>
                  <a:gd name="T18" fmla="*/ 242 w 312"/>
                  <a:gd name="T19" fmla="*/ 355 h 618"/>
                  <a:gd name="T20" fmla="*/ 229 w 312"/>
                  <a:gd name="T21" fmla="*/ 271 h 618"/>
                  <a:gd name="T22" fmla="*/ 167 w 312"/>
                  <a:gd name="T23" fmla="*/ 239 h 618"/>
                  <a:gd name="T24" fmla="*/ 70 w 312"/>
                  <a:gd name="T25" fmla="*/ 263 h 618"/>
                  <a:gd name="T26" fmla="*/ 70 w 312"/>
                  <a:gd name="T27" fmla="*/ 618 h 618"/>
                  <a:gd name="T28" fmla="*/ 0 w 312"/>
                  <a:gd name="T29" fmla="*/ 618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2" h="618">
                    <a:moveTo>
                      <a:pt x="0" y="61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218"/>
                      <a:pt x="70" y="218"/>
                      <a:pt x="70" y="218"/>
                    </a:cubicBezTo>
                    <a:cubicBezTo>
                      <a:pt x="107" y="203"/>
                      <a:pt x="142" y="196"/>
                      <a:pt x="174" y="196"/>
                    </a:cubicBezTo>
                    <a:cubicBezTo>
                      <a:pt x="239" y="196"/>
                      <a:pt x="281" y="218"/>
                      <a:pt x="299" y="260"/>
                    </a:cubicBezTo>
                    <a:cubicBezTo>
                      <a:pt x="308" y="280"/>
                      <a:pt x="312" y="315"/>
                      <a:pt x="312" y="366"/>
                    </a:cubicBezTo>
                    <a:cubicBezTo>
                      <a:pt x="312" y="618"/>
                      <a:pt x="312" y="618"/>
                      <a:pt x="312" y="618"/>
                    </a:cubicBezTo>
                    <a:cubicBezTo>
                      <a:pt x="242" y="618"/>
                      <a:pt x="242" y="618"/>
                      <a:pt x="242" y="618"/>
                    </a:cubicBezTo>
                    <a:cubicBezTo>
                      <a:pt x="242" y="355"/>
                      <a:pt x="242" y="355"/>
                      <a:pt x="242" y="355"/>
                    </a:cubicBezTo>
                    <a:cubicBezTo>
                      <a:pt x="242" y="316"/>
                      <a:pt x="237" y="288"/>
                      <a:pt x="229" y="271"/>
                    </a:cubicBezTo>
                    <a:cubicBezTo>
                      <a:pt x="218" y="249"/>
                      <a:pt x="198" y="239"/>
                      <a:pt x="167" y="239"/>
                    </a:cubicBezTo>
                    <a:cubicBezTo>
                      <a:pt x="140" y="239"/>
                      <a:pt x="107" y="247"/>
                      <a:pt x="70" y="263"/>
                    </a:cubicBezTo>
                    <a:cubicBezTo>
                      <a:pt x="70" y="618"/>
                      <a:pt x="70" y="618"/>
                      <a:pt x="70" y="618"/>
                    </a:cubicBezTo>
                    <a:lnTo>
                      <a:pt x="0" y="6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10" name="Freeform 14"/>
              <p:cNvSpPr>
                <a:spLocks noEditPoints="1"/>
              </p:cNvSpPr>
              <p:nvPr/>
            </p:nvSpPr>
            <p:spPr bwMode="gray">
              <a:xfrm>
                <a:off x="2368" y="2399"/>
                <a:ext cx="64" cy="86"/>
              </a:xfrm>
              <a:custGeom>
                <a:avLst/>
                <a:gdLst>
                  <a:gd name="T0" fmla="*/ 248 w 319"/>
                  <a:gd name="T1" fmla="*/ 162 h 433"/>
                  <a:gd name="T2" fmla="*/ 248 w 319"/>
                  <a:gd name="T3" fmla="*/ 141 h 433"/>
                  <a:gd name="T4" fmla="*/ 236 w 319"/>
                  <a:gd name="T5" fmla="*/ 78 h 433"/>
                  <a:gd name="T6" fmla="*/ 154 w 319"/>
                  <a:gd name="T7" fmla="*/ 44 h 433"/>
                  <a:gd name="T8" fmla="*/ 40 w 319"/>
                  <a:gd name="T9" fmla="*/ 67 h 433"/>
                  <a:gd name="T10" fmla="*/ 40 w 319"/>
                  <a:gd name="T11" fmla="*/ 18 h 433"/>
                  <a:gd name="T12" fmla="*/ 162 w 319"/>
                  <a:gd name="T13" fmla="*/ 0 h 433"/>
                  <a:gd name="T14" fmla="*/ 293 w 319"/>
                  <a:gd name="T15" fmla="*/ 44 h 433"/>
                  <a:gd name="T16" fmla="*/ 317 w 319"/>
                  <a:gd name="T17" fmla="*/ 114 h 433"/>
                  <a:gd name="T18" fmla="*/ 319 w 319"/>
                  <a:gd name="T19" fmla="*/ 165 h 433"/>
                  <a:gd name="T20" fmla="*/ 319 w 319"/>
                  <a:gd name="T21" fmla="*/ 414 h 433"/>
                  <a:gd name="T22" fmla="*/ 166 w 319"/>
                  <a:gd name="T23" fmla="*/ 433 h 433"/>
                  <a:gd name="T24" fmla="*/ 47 w 319"/>
                  <a:gd name="T25" fmla="*/ 409 h 433"/>
                  <a:gd name="T26" fmla="*/ 0 w 319"/>
                  <a:gd name="T27" fmla="*/ 317 h 433"/>
                  <a:gd name="T28" fmla="*/ 54 w 319"/>
                  <a:gd name="T29" fmla="*/ 207 h 433"/>
                  <a:gd name="T30" fmla="*/ 191 w 319"/>
                  <a:gd name="T31" fmla="*/ 169 h 433"/>
                  <a:gd name="T32" fmla="*/ 248 w 319"/>
                  <a:gd name="T33" fmla="*/ 162 h 433"/>
                  <a:gd name="T34" fmla="*/ 248 w 319"/>
                  <a:gd name="T35" fmla="*/ 203 h 433"/>
                  <a:gd name="T36" fmla="*/ 152 w 319"/>
                  <a:gd name="T37" fmla="*/ 217 h 433"/>
                  <a:gd name="T38" fmla="*/ 72 w 319"/>
                  <a:gd name="T39" fmla="*/ 310 h 433"/>
                  <a:gd name="T40" fmla="*/ 95 w 319"/>
                  <a:gd name="T41" fmla="*/ 370 h 433"/>
                  <a:gd name="T42" fmla="*/ 177 w 319"/>
                  <a:gd name="T43" fmla="*/ 391 h 433"/>
                  <a:gd name="T44" fmla="*/ 248 w 319"/>
                  <a:gd name="T45" fmla="*/ 381 h 433"/>
                  <a:gd name="T46" fmla="*/ 248 w 319"/>
                  <a:gd name="T47" fmla="*/ 20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9" h="433">
                    <a:moveTo>
                      <a:pt x="248" y="162"/>
                    </a:moveTo>
                    <a:cubicBezTo>
                      <a:pt x="248" y="141"/>
                      <a:pt x="248" y="141"/>
                      <a:pt x="248" y="141"/>
                    </a:cubicBezTo>
                    <a:cubicBezTo>
                      <a:pt x="248" y="114"/>
                      <a:pt x="244" y="93"/>
                      <a:pt x="236" y="78"/>
                    </a:cubicBezTo>
                    <a:cubicBezTo>
                      <a:pt x="223" y="56"/>
                      <a:pt x="196" y="44"/>
                      <a:pt x="154" y="44"/>
                    </a:cubicBezTo>
                    <a:cubicBezTo>
                      <a:pt x="117" y="44"/>
                      <a:pt x="79" y="52"/>
                      <a:pt x="40" y="67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79" y="6"/>
                      <a:pt x="119" y="0"/>
                      <a:pt x="162" y="0"/>
                    </a:cubicBezTo>
                    <a:cubicBezTo>
                      <a:pt x="225" y="0"/>
                      <a:pt x="270" y="15"/>
                      <a:pt x="293" y="44"/>
                    </a:cubicBezTo>
                    <a:cubicBezTo>
                      <a:pt x="306" y="59"/>
                      <a:pt x="314" y="83"/>
                      <a:pt x="317" y="114"/>
                    </a:cubicBezTo>
                    <a:cubicBezTo>
                      <a:pt x="318" y="125"/>
                      <a:pt x="319" y="142"/>
                      <a:pt x="319" y="165"/>
                    </a:cubicBezTo>
                    <a:cubicBezTo>
                      <a:pt x="319" y="414"/>
                      <a:pt x="319" y="414"/>
                      <a:pt x="319" y="414"/>
                    </a:cubicBezTo>
                    <a:cubicBezTo>
                      <a:pt x="271" y="426"/>
                      <a:pt x="220" y="433"/>
                      <a:pt x="166" y="433"/>
                    </a:cubicBezTo>
                    <a:cubicBezTo>
                      <a:pt x="115" y="433"/>
                      <a:pt x="75" y="425"/>
                      <a:pt x="47" y="409"/>
                    </a:cubicBezTo>
                    <a:cubicBezTo>
                      <a:pt x="16" y="392"/>
                      <a:pt x="0" y="361"/>
                      <a:pt x="0" y="317"/>
                    </a:cubicBezTo>
                    <a:cubicBezTo>
                      <a:pt x="0" y="267"/>
                      <a:pt x="18" y="230"/>
                      <a:pt x="54" y="207"/>
                    </a:cubicBezTo>
                    <a:cubicBezTo>
                      <a:pt x="81" y="189"/>
                      <a:pt x="127" y="176"/>
                      <a:pt x="191" y="169"/>
                    </a:cubicBezTo>
                    <a:cubicBezTo>
                      <a:pt x="203" y="167"/>
                      <a:pt x="222" y="165"/>
                      <a:pt x="248" y="162"/>
                    </a:cubicBezTo>
                    <a:moveTo>
                      <a:pt x="248" y="203"/>
                    </a:moveTo>
                    <a:cubicBezTo>
                      <a:pt x="206" y="207"/>
                      <a:pt x="174" y="212"/>
                      <a:pt x="152" y="217"/>
                    </a:cubicBezTo>
                    <a:cubicBezTo>
                      <a:pt x="98" y="231"/>
                      <a:pt x="72" y="262"/>
                      <a:pt x="72" y="310"/>
                    </a:cubicBezTo>
                    <a:cubicBezTo>
                      <a:pt x="72" y="337"/>
                      <a:pt x="80" y="357"/>
                      <a:pt x="95" y="370"/>
                    </a:cubicBezTo>
                    <a:cubicBezTo>
                      <a:pt x="112" y="384"/>
                      <a:pt x="140" y="391"/>
                      <a:pt x="177" y="391"/>
                    </a:cubicBezTo>
                    <a:cubicBezTo>
                      <a:pt x="203" y="391"/>
                      <a:pt x="226" y="387"/>
                      <a:pt x="248" y="381"/>
                    </a:cubicBezTo>
                    <a:lnTo>
                      <a:pt x="248" y="2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11" name="Freeform 15"/>
              <p:cNvSpPr>
                <a:spLocks noEditPoints="1"/>
              </p:cNvSpPr>
              <p:nvPr/>
            </p:nvSpPr>
            <p:spPr bwMode="gray">
              <a:xfrm>
                <a:off x="2458" y="2399"/>
                <a:ext cx="64" cy="123"/>
              </a:xfrm>
              <a:custGeom>
                <a:avLst/>
                <a:gdLst>
                  <a:gd name="T0" fmla="*/ 71 w 323"/>
                  <a:gd name="T1" fmla="*/ 404 h 618"/>
                  <a:gd name="T2" fmla="*/ 71 w 323"/>
                  <a:gd name="T3" fmla="*/ 618 h 618"/>
                  <a:gd name="T4" fmla="*/ 0 w 323"/>
                  <a:gd name="T5" fmla="*/ 618 h 618"/>
                  <a:gd name="T6" fmla="*/ 0 w 323"/>
                  <a:gd name="T7" fmla="*/ 16 h 618"/>
                  <a:gd name="T8" fmla="*/ 142 w 323"/>
                  <a:gd name="T9" fmla="*/ 0 h 618"/>
                  <a:gd name="T10" fmla="*/ 288 w 323"/>
                  <a:gd name="T11" fmla="*/ 64 h 618"/>
                  <a:gd name="T12" fmla="*/ 323 w 323"/>
                  <a:gd name="T13" fmla="*/ 216 h 618"/>
                  <a:gd name="T14" fmla="*/ 278 w 323"/>
                  <a:gd name="T15" fmla="*/ 376 h 618"/>
                  <a:gd name="T16" fmla="*/ 156 w 323"/>
                  <a:gd name="T17" fmla="*/ 433 h 618"/>
                  <a:gd name="T18" fmla="*/ 98 w 323"/>
                  <a:gd name="T19" fmla="*/ 422 h 618"/>
                  <a:gd name="T20" fmla="*/ 71 w 323"/>
                  <a:gd name="T21" fmla="*/ 404 h 618"/>
                  <a:gd name="T22" fmla="*/ 71 w 323"/>
                  <a:gd name="T23" fmla="*/ 356 h 618"/>
                  <a:gd name="T24" fmla="*/ 149 w 323"/>
                  <a:gd name="T25" fmla="*/ 391 h 618"/>
                  <a:gd name="T26" fmla="*/ 228 w 323"/>
                  <a:gd name="T27" fmla="*/ 336 h 618"/>
                  <a:gd name="T28" fmla="*/ 251 w 323"/>
                  <a:gd name="T29" fmla="*/ 215 h 618"/>
                  <a:gd name="T30" fmla="*/ 220 w 323"/>
                  <a:gd name="T31" fmla="*/ 80 h 618"/>
                  <a:gd name="T32" fmla="*/ 131 w 323"/>
                  <a:gd name="T33" fmla="*/ 43 h 618"/>
                  <a:gd name="T34" fmla="*/ 71 w 323"/>
                  <a:gd name="T35" fmla="*/ 48 h 618"/>
                  <a:gd name="T36" fmla="*/ 71 w 323"/>
                  <a:gd name="T37" fmla="*/ 356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3" h="618">
                    <a:moveTo>
                      <a:pt x="71" y="404"/>
                    </a:moveTo>
                    <a:cubicBezTo>
                      <a:pt x="71" y="618"/>
                      <a:pt x="71" y="618"/>
                      <a:pt x="71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9" y="5"/>
                      <a:pt x="96" y="0"/>
                      <a:pt x="142" y="0"/>
                    </a:cubicBezTo>
                    <a:cubicBezTo>
                      <a:pt x="213" y="0"/>
                      <a:pt x="262" y="22"/>
                      <a:pt x="288" y="64"/>
                    </a:cubicBezTo>
                    <a:cubicBezTo>
                      <a:pt x="311" y="103"/>
                      <a:pt x="323" y="153"/>
                      <a:pt x="323" y="216"/>
                    </a:cubicBezTo>
                    <a:cubicBezTo>
                      <a:pt x="323" y="282"/>
                      <a:pt x="308" y="335"/>
                      <a:pt x="278" y="376"/>
                    </a:cubicBezTo>
                    <a:cubicBezTo>
                      <a:pt x="251" y="414"/>
                      <a:pt x="210" y="433"/>
                      <a:pt x="156" y="433"/>
                    </a:cubicBezTo>
                    <a:cubicBezTo>
                      <a:pt x="134" y="433"/>
                      <a:pt x="114" y="429"/>
                      <a:pt x="98" y="422"/>
                    </a:cubicBezTo>
                    <a:cubicBezTo>
                      <a:pt x="91" y="418"/>
                      <a:pt x="81" y="413"/>
                      <a:pt x="71" y="404"/>
                    </a:cubicBezTo>
                    <a:moveTo>
                      <a:pt x="71" y="356"/>
                    </a:moveTo>
                    <a:cubicBezTo>
                      <a:pt x="94" y="379"/>
                      <a:pt x="120" y="391"/>
                      <a:pt x="149" y="391"/>
                    </a:cubicBezTo>
                    <a:cubicBezTo>
                      <a:pt x="185" y="391"/>
                      <a:pt x="211" y="372"/>
                      <a:pt x="228" y="336"/>
                    </a:cubicBezTo>
                    <a:cubicBezTo>
                      <a:pt x="244" y="303"/>
                      <a:pt x="251" y="263"/>
                      <a:pt x="251" y="215"/>
                    </a:cubicBezTo>
                    <a:cubicBezTo>
                      <a:pt x="251" y="155"/>
                      <a:pt x="241" y="110"/>
                      <a:pt x="220" y="80"/>
                    </a:cubicBezTo>
                    <a:cubicBezTo>
                      <a:pt x="203" y="55"/>
                      <a:pt x="173" y="43"/>
                      <a:pt x="131" y="43"/>
                    </a:cubicBezTo>
                    <a:cubicBezTo>
                      <a:pt x="113" y="43"/>
                      <a:pt x="93" y="44"/>
                      <a:pt x="71" y="48"/>
                    </a:cubicBezTo>
                    <a:lnTo>
                      <a:pt x="71" y="3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gray">
              <a:xfrm>
                <a:off x="2541" y="2371"/>
                <a:ext cx="18" cy="112"/>
              </a:xfrm>
              <a:custGeom>
                <a:avLst/>
                <a:gdLst>
                  <a:gd name="T0" fmla="*/ 43 w 86"/>
                  <a:gd name="T1" fmla="*/ 0 h 561"/>
                  <a:gd name="T2" fmla="*/ 75 w 86"/>
                  <a:gd name="T3" fmla="*/ 14 h 561"/>
                  <a:gd name="T4" fmla="*/ 86 w 86"/>
                  <a:gd name="T5" fmla="*/ 43 h 561"/>
                  <a:gd name="T6" fmla="*/ 72 w 86"/>
                  <a:gd name="T7" fmla="*/ 75 h 561"/>
                  <a:gd name="T8" fmla="*/ 43 w 86"/>
                  <a:gd name="T9" fmla="*/ 86 h 561"/>
                  <a:gd name="T10" fmla="*/ 11 w 86"/>
                  <a:gd name="T11" fmla="*/ 72 h 561"/>
                  <a:gd name="T12" fmla="*/ 0 w 86"/>
                  <a:gd name="T13" fmla="*/ 42 h 561"/>
                  <a:gd name="T14" fmla="*/ 14 w 86"/>
                  <a:gd name="T15" fmla="*/ 11 h 561"/>
                  <a:gd name="T16" fmla="*/ 43 w 86"/>
                  <a:gd name="T17" fmla="*/ 0 h 561"/>
                  <a:gd name="T18" fmla="*/ 9 w 86"/>
                  <a:gd name="T19" fmla="*/ 150 h 561"/>
                  <a:gd name="T20" fmla="*/ 79 w 86"/>
                  <a:gd name="T21" fmla="*/ 150 h 561"/>
                  <a:gd name="T22" fmla="*/ 79 w 86"/>
                  <a:gd name="T23" fmla="*/ 561 h 561"/>
                  <a:gd name="T24" fmla="*/ 9 w 86"/>
                  <a:gd name="T25" fmla="*/ 561 h 561"/>
                  <a:gd name="T26" fmla="*/ 9 w 86"/>
                  <a:gd name="T27" fmla="*/ 15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6" h="561">
                    <a:moveTo>
                      <a:pt x="43" y="0"/>
                    </a:moveTo>
                    <a:cubicBezTo>
                      <a:pt x="56" y="0"/>
                      <a:pt x="66" y="5"/>
                      <a:pt x="75" y="14"/>
                    </a:cubicBezTo>
                    <a:cubicBezTo>
                      <a:pt x="82" y="22"/>
                      <a:pt x="86" y="32"/>
                      <a:pt x="86" y="43"/>
                    </a:cubicBezTo>
                    <a:cubicBezTo>
                      <a:pt x="86" y="56"/>
                      <a:pt x="81" y="67"/>
                      <a:pt x="72" y="75"/>
                    </a:cubicBezTo>
                    <a:cubicBezTo>
                      <a:pt x="64" y="83"/>
                      <a:pt x="54" y="86"/>
                      <a:pt x="43" y="86"/>
                    </a:cubicBezTo>
                    <a:cubicBezTo>
                      <a:pt x="30" y="86"/>
                      <a:pt x="19" y="82"/>
                      <a:pt x="11" y="72"/>
                    </a:cubicBezTo>
                    <a:cubicBezTo>
                      <a:pt x="4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4" y="11"/>
                    </a:cubicBezTo>
                    <a:cubicBezTo>
                      <a:pt x="22" y="4"/>
                      <a:pt x="32" y="0"/>
                      <a:pt x="43" y="0"/>
                    </a:cubicBezTo>
                    <a:moveTo>
                      <a:pt x="9" y="150"/>
                    </a:moveTo>
                    <a:cubicBezTo>
                      <a:pt x="79" y="150"/>
                      <a:pt x="79" y="150"/>
                      <a:pt x="79" y="150"/>
                    </a:cubicBezTo>
                    <a:cubicBezTo>
                      <a:pt x="79" y="561"/>
                      <a:pt x="79" y="561"/>
                      <a:pt x="79" y="561"/>
                    </a:cubicBezTo>
                    <a:cubicBezTo>
                      <a:pt x="9" y="561"/>
                      <a:pt x="9" y="561"/>
                      <a:pt x="9" y="561"/>
                    </a:cubicBezTo>
                    <a:lnTo>
                      <a:pt x="9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13" name="Freeform 17"/>
              <p:cNvSpPr>
                <a:spLocks/>
              </p:cNvSpPr>
              <p:nvPr/>
            </p:nvSpPr>
            <p:spPr bwMode="gray">
              <a:xfrm>
                <a:off x="2584" y="2399"/>
                <a:ext cx="62" cy="84"/>
              </a:xfrm>
              <a:custGeom>
                <a:avLst/>
                <a:gdLst>
                  <a:gd name="T0" fmla="*/ 0 w 311"/>
                  <a:gd name="T1" fmla="*/ 422 h 422"/>
                  <a:gd name="T2" fmla="*/ 0 w 311"/>
                  <a:gd name="T3" fmla="*/ 16 h 422"/>
                  <a:gd name="T4" fmla="*/ 164 w 311"/>
                  <a:gd name="T5" fmla="*/ 0 h 422"/>
                  <a:gd name="T6" fmla="*/ 299 w 311"/>
                  <a:gd name="T7" fmla="*/ 65 h 422"/>
                  <a:gd name="T8" fmla="*/ 311 w 311"/>
                  <a:gd name="T9" fmla="*/ 170 h 422"/>
                  <a:gd name="T10" fmla="*/ 311 w 311"/>
                  <a:gd name="T11" fmla="*/ 422 h 422"/>
                  <a:gd name="T12" fmla="*/ 241 w 311"/>
                  <a:gd name="T13" fmla="*/ 422 h 422"/>
                  <a:gd name="T14" fmla="*/ 241 w 311"/>
                  <a:gd name="T15" fmla="*/ 174 h 422"/>
                  <a:gd name="T16" fmla="*/ 229 w 311"/>
                  <a:gd name="T17" fmla="*/ 76 h 422"/>
                  <a:gd name="T18" fmla="*/ 157 w 311"/>
                  <a:gd name="T19" fmla="*/ 43 h 422"/>
                  <a:gd name="T20" fmla="*/ 70 w 311"/>
                  <a:gd name="T21" fmla="*/ 52 h 422"/>
                  <a:gd name="T22" fmla="*/ 70 w 311"/>
                  <a:gd name="T23" fmla="*/ 422 h 422"/>
                  <a:gd name="T24" fmla="*/ 0 w 311"/>
                  <a:gd name="T25" fmla="*/ 42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1" h="422">
                    <a:moveTo>
                      <a:pt x="0" y="42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5" y="5"/>
                      <a:pt x="119" y="0"/>
                      <a:pt x="164" y="0"/>
                    </a:cubicBezTo>
                    <a:cubicBezTo>
                      <a:pt x="236" y="0"/>
                      <a:pt x="281" y="22"/>
                      <a:pt x="299" y="65"/>
                    </a:cubicBezTo>
                    <a:cubicBezTo>
                      <a:pt x="307" y="85"/>
                      <a:pt x="311" y="120"/>
                      <a:pt x="311" y="170"/>
                    </a:cubicBezTo>
                    <a:cubicBezTo>
                      <a:pt x="311" y="422"/>
                      <a:pt x="311" y="422"/>
                      <a:pt x="311" y="422"/>
                    </a:cubicBezTo>
                    <a:cubicBezTo>
                      <a:pt x="241" y="422"/>
                      <a:pt x="241" y="422"/>
                      <a:pt x="241" y="422"/>
                    </a:cubicBezTo>
                    <a:cubicBezTo>
                      <a:pt x="241" y="174"/>
                      <a:pt x="241" y="174"/>
                      <a:pt x="241" y="174"/>
                    </a:cubicBezTo>
                    <a:cubicBezTo>
                      <a:pt x="241" y="126"/>
                      <a:pt x="237" y="93"/>
                      <a:pt x="229" y="76"/>
                    </a:cubicBezTo>
                    <a:cubicBezTo>
                      <a:pt x="217" y="54"/>
                      <a:pt x="193" y="43"/>
                      <a:pt x="157" y="43"/>
                    </a:cubicBezTo>
                    <a:cubicBezTo>
                      <a:pt x="129" y="43"/>
                      <a:pt x="100" y="45"/>
                      <a:pt x="70" y="52"/>
                    </a:cubicBezTo>
                    <a:cubicBezTo>
                      <a:pt x="70" y="422"/>
                      <a:pt x="70" y="422"/>
                      <a:pt x="70" y="422"/>
                    </a:cubicBez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14" name="Freeform 18"/>
              <p:cNvSpPr>
                <a:spLocks noEditPoints="1"/>
              </p:cNvSpPr>
              <p:nvPr/>
            </p:nvSpPr>
            <p:spPr bwMode="gray">
              <a:xfrm>
                <a:off x="2665" y="2399"/>
                <a:ext cx="65" cy="125"/>
              </a:xfrm>
              <a:custGeom>
                <a:avLst/>
                <a:gdLst>
                  <a:gd name="T0" fmla="*/ 253 w 323"/>
                  <a:gd name="T1" fmla="*/ 385 h 624"/>
                  <a:gd name="T2" fmla="*/ 227 w 323"/>
                  <a:gd name="T3" fmla="*/ 410 h 624"/>
                  <a:gd name="T4" fmla="*/ 146 w 323"/>
                  <a:gd name="T5" fmla="*/ 433 h 624"/>
                  <a:gd name="T6" fmla="*/ 55 w 323"/>
                  <a:gd name="T7" fmla="*/ 403 h 624"/>
                  <a:gd name="T8" fmla="*/ 0 w 323"/>
                  <a:gd name="T9" fmla="*/ 236 h 624"/>
                  <a:gd name="T10" fmla="*/ 40 w 323"/>
                  <a:gd name="T11" fmla="*/ 75 h 624"/>
                  <a:gd name="T12" fmla="*/ 193 w 323"/>
                  <a:gd name="T13" fmla="*/ 0 h 624"/>
                  <a:gd name="T14" fmla="*/ 323 w 323"/>
                  <a:gd name="T15" fmla="*/ 16 h 624"/>
                  <a:gd name="T16" fmla="*/ 323 w 323"/>
                  <a:gd name="T17" fmla="*/ 342 h 624"/>
                  <a:gd name="T18" fmla="*/ 315 w 323"/>
                  <a:gd name="T19" fmla="*/ 480 h 624"/>
                  <a:gd name="T20" fmla="*/ 240 w 323"/>
                  <a:gd name="T21" fmla="*/ 598 h 624"/>
                  <a:gd name="T22" fmla="*/ 108 w 323"/>
                  <a:gd name="T23" fmla="*/ 624 h 624"/>
                  <a:gd name="T24" fmla="*/ 56 w 323"/>
                  <a:gd name="T25" fmla="*/ 621 h 624"/>
                  <a:gd name="T26" fmla="*/ 56 w 323"/>
                  <a:gd name="T27" fmla="*/ 579 h 624"/>
                  <a:gd name="T28" fmla="*/ 108 w 323"/>
                  <a:gd name="T29" fmla="*/ 582 h 624"/>
                  <a:gd name="T30" fmla="*/ 194 w 323"/>
                  <a:gd name="T31" fmla="*/ 567 h 624"/>
                  <a:gd name="T32" fmla="*/ 247 w 323"/>
                  <a:gd name="T33" fmla="*/ 488 h 624"/>
                  <a:gd name="T34" fmla="*/ 253 w 323"/>
                  <a:gd name="T35" fmla="*/ 407 h 624"/>
                  <a:gd name="T36" fmla="*/ 253 w 323"/>
                  <a:gd name="T37" fmla="*/ 385 h 624"/>
                  <a:gd name="T38" fmla="*/ 253 w 323"/>
                  <a:gd name="T39" fmla="*/ 46 h 624"/>
                  <a:gd name="T40" fmla="*/ 200 w 323"/>
                  <a:gd name="T41" fmla="*/ 43 h 624"/>
                  <a:gd name="T42" fmla="*/ 131 w 323"/>
                  <a:gd name="T43" fmla="*/ 60 h 624"/>
                  <a:gd name="T44" fmla="*/ 86 w 323"/>
                  <a:gd name="T45" fmla="*/ 133 h 624"/>
                  <a:gd name="T46" fmla="*/ 72 w 323"/>
                  <a:gd name="T47" fmla="*/ 238 h 624"/>
                  <a:gd name="T48" fmla="*/ 99 w 323"/>
                  <a:gd name="T49" fmla="*/ 360 h 624"/>
                  <a:gd name="T50" fmla="*/ 155 w 323"/>
                  <a:gd name="T51" fmla="*/ 391 h 624"/>
                  <a:gd name="T52" fmla="*/ 211 w 323"/>
                  <a:gd name="T53" fmla="*/ 372 h 624"/>
                  <a:gd name="T54" fmla="*/ 247 w 323"/>
                  <a:gd name="T55" fmla="*/ 322 h 624"/>
                  <a:gd name="T56" fmla="*/ 253 w 323"/>
                  <a:gd name="T57" fmla="*/ 275 h 624"/>
                  <a:gd name="T58" fmla="*/ 253 w 323"/>
                  <a:gd name="T59" fmla="*/ 46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23" h="624">
                    <a:moveTo>
                      <a:pt x="253" y="385"/>
                    </a:moveTo>
                    <a:cubicBezTo>
                      <a:pt x="243" y="396"/>
                      <a:pt x="234" y="405"/>
                      <a:pt x="227" y="410"/>
                    </a:cubicBezTo>
                    <a:cubicBezTo>
                      <a:pt x="206" y="425"/>
                      <a:pt x="179" y="433"/>
                      <a:pt x="146" y="433"/>
                    </a:cubicBezTo>
                    <a:cubicBezTo>
                      <a:pt x="109" y="433"/>
                      <a:pt x="79" y="423"/>
                      <a:pt x="55" y="403"/>
                    </a:cubicBezTo>
                    <a:cubicBezTo>
                      <a:pt x="18" y="372"/>
                      <a:pt x="0" y="316"/>
                      <a:pt x="0" y="236"/>
                    </a:cubicBezTo>
                    <a:cubicBezTo>
                      <a:pt x="0" y="171"/>
                      <a:pt x="13" y="117"/>
                      <a:pt x="40" y="75"/>
                    </a:cubicBezTo>
                    <a:cubicBezTo>
                      <a:pt x="72" y="25"/>
                      <a:pt x="123" y="0"/>
                      <a:pt x="193" y="0"/>
                    </a:cubicBezTo>
                    <a:cubicBezTo>
                      <a:pt x="235" y="0"/>
                      <a:pt x="279" y="5"/>
                      <a:pt x="323" y="16"/>
                    </a:cubicBezTo>
                    <a:cubicBezTo>
                      <a:pt x="323" y="342"/>
                      <a:pt x="323" y="342"/>
                      <a:pt x="323" y="342"/>
                    </a:cubicBezTo>
                    <a:cubicBezTo>
                      <a:pt x="323" y="402"/>
                      <a:pt x="321" y="448"/>
                      <a:pt x="315" y="480"/>
                    </a:cubicBezTo>
                    <a:cubicBezTo>
                      <a:pt x="306" y="537"/>
                      <a:pt x="281" y="576"/>
                      <a:pt x="240" y="598"/>
                    </a:cubicBezTo>
                    <a:cubicBezTo>
                      <a:pt x="206" y="616"/>
                      <a:pt x="162" y="624"/>
                      <a:pt x="108" y="624"/>
                    </a:cubicBezTo>
                    <a:cubicBezTo>
                      <a:pt x="93" y="624"/>
                      <a:pt x="76" y="623"/>
                      <a:pt x="56" y="621"/>
                    </a:cubicBezTo>
                    <a:cubicBezTo>
                      <a:pt x="56" y="579"/>
                      <a:pt x="56" y="579"/>
                      <a:pt x="56" y="579"/>
                    </a:cubicBezTo>
                    <a:cubicBezTo>
                      <a:pt x="74" y="581"/>
                      <a:pt x="91" y="582"/>
                      <a:pt x="108" y="582"/>
                    </a:cubicBezTo>
                    <a:cubicBezTo>
                      <a:pt x="146" y="582"/>
                      <a:pt x="175" y="577"/>
                      <a:pt x="194" y="567"/>
                    </a:cubicBezTo>
                    <a:cubicBezTo>
                      <a:pt x="222" y="552"/>
                      <a:pt x="239" y="526"/>
                      <a:pt x="247" y="488"/>
                    </a:cubicBezTo>
                    <a:cubicBezTo>
                      <a:pt x="251" y="466"/>
                      <a:pt x="253" y="440"/>
                      <a:pt x="253" y="407"/>
                    </a:cubicBezTo>
                    <a:lnTo>
                      <a:pt x="253" y="385"/>
                    </a:lnTo>
                    <a:close/>
                    <a:moveTo>
                      <a:pt x="253" y="46"/>
                    </a:moveTo>
                    <a:cubicBezTo>
                      <a:pt x="234" y="44"/>
                      <a:pt x="216" y="43"/>
                      <a:pt x="200" y="43"/>
                    </a:cubicBezTo>
                    <a:cubicBezTo>
                      <a:pt x="171" y="43"/>
                      <a:pt x="148" y="48"/>
                      <a:pt x="131" y="60"/>
                    </a:cubicBezTo>
                    <a:cubicBezTo>
                      <a:pt x="112" y="74"/>
                      <a:pt x="97" y="98"/>
                      <a:pt x="86" y="133"/>
                    </a:cubicBezTo>
                    <a:cubicBezTo>
                      <a:pt x="77" y="163"/>
                      <a:pt x="72" y="198"/>
                      <a:pt x="72" y="238"/>
                    </a:cubicBezTo>
                    <a:cubicBezTo>
                      <a:pt x="72" y="294"/>
                      <a:pt x="81" y="335"/>
                      <a:pt x="99" y="360"/>
                    </a:cubicBezTo>
                    <a:cubicBezTo>
                      <a:pt x="113" y="380"/>
                      <a:pt x="132" y="391"/>
                      <a:pt x="155" y="391"/>
                    </a:cubicBezTo>
                    <a:cubicBezTo>
                      <a:pt x="175" y="391"/>
                      <a:pt x="194" y="384"/>
                      <a:pt x="211" y="372"/>
                    </a:cubicBezTo>
                    <a:cubicBezTo>
                      <a:pt x="228" y="359"/>
                      <a:pt x="240" y="343"/>
                      <a:pt x="247" y="322"/>
                    </a:cubicBezTo>
                    <a:cubicBezTo>
                      <a:pt x="251" y="311"/>
                      <a:pt x="253" y="296"/>
                      <a:pt x="253" y="275"/>
                    </a:cubicBezTo>
                    <a:lnTo>
                      <a:pt x="253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15" name="Freeform 19"/>
              <p:cNvSpPr>
                <a:spLocks/>
              </p:cNvSpPr>
              <p:nvPr/>
            </p:nvSpPr>
            <p:spPr bwMode="gray">
              <a:xfrm>
                <a:off x="2794" y="2379"/>
                <a:ext cx="36" cy="104"/>
              </a:xfrm>
              <a:custGeom>
                <a:avLst/>
                <a:gdLst>
                  <a:gd name="T0" fmla="*/ 0 w 180"/>
                  <a:gd name="T1" fmla="*/ 0 h 521"/>
                  <a:gd name="T2" fmla="*/ 70 w 180"/>
                  <a:gd name="T3" fmla="*/ 0 h 521"/>
                  <a:gd name="T4" fmla="*/ 70 w 180"/>
                  <a:gd name="T5" fmla="*/ 110 h 521"/>
                  <a:gd name="T6" fmla="*/ 180 w 180"/>
                  <a:gd name="T7" fmla="*/ 110 h 521"/>
                  <a:gd name="T8" fmla="*/ 180 w 180"/>
                  <a:gd name="T9" fmla="*/ 155 h 521"/>
                  <a:gd name="T10" fmla="*/ 70 w 180"/>
                  <a:gd name="T11" fmla="*/ 155 h 521"/>
                  <a:gd name="T12" fmla="*/ 70 w 180"/>
                  <a:gd name="T13" fmla="*/ 373 h 521"/>
                  <a:gd name="T14" fmla="*/ 88 w 180"/>
                  <a:gd name="T15" fmla="*/ 456 h 521"/>
                  <a:gd name="T16" fmla="*/ 127 w 180"/>
                  <a:gd name="T17" fmla="*/ 475 h 521"/>
                  <a:gd name="T18" fmla="*/ 157 w 180"/>
                  <a:gd name="T19" fmla="*/ 476 h 521"/>
                  <a:gd name="T20" fmla="*/ 180 w 180"/>
                  <a:gd name="T21" fmla="*/ 476 h 521"/>
                  <a:gd name="T22" fmla="*/ 180 w 180"/>
                  <a:gd name="T23" fmla="*/ 521 h 521"/>
                  <a:gd name="T24" fmla="*/ 142 w 180"/>
                  <a:gd name="T25" fmla="*/ 521 h 521"/>
                  <a:gd name="T26" fmla="*/ 71 w 180"/>
                  <a:gd name="T27" fmla="*/ 514 h 521"/>
                  <a:gd name="T28" fmla="*/ 6 w 180"/>
                  <a:gd name="T29" fmla="*/ 444 h 521"/>
                  <a:gd name="T30" fmla="*/ 0 w 180"/>
                  <a:gd name="T31" fmla="*/ 363 h 521"/>
                  <a:gd name="T32" fmla="*/ 0 w 180"/>
                  <a:gd name="T33" fmla="*/ 0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0" h="521">
                    <a:moveTo>
                      <a:pt x="0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110"/>
                      <a:pt x="70" y="110"/>
                      <a:pt x="70" y="110"/>
                    </a:cubicBezTo>
                    <a:cubicBezTo>
                      <a:pt x="180" y="110"/>
                      <a:pt x="180" y="110"/>
                      <a:pt x="180" y="110"/>
                    </a:cubicBezTo>
                    <a:cubicBezTo>
                      <a:pt x="180" y="155"/>
                      <a:pt x="180" y="155"/>
                      <a:pt x="180" y="155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70" y="373"/>
                      <a:pt x="70" y="373"/>
                      <a:pt x="70" y="373"/>
                    </a:cubicBezTo>
                    <a:cubicBezTo>
                      <a:pt x="70" y="414"/>
                      <a:pt x="76" y="442"/>
                      <a:pt x="88" y="456"/>
                    </a:cubicBezTo>
                    <a:cubicBezTo>
                      <a:pt x="97" y="467"/>
                      <a:pt x="110" y="473"/>
                      <a:pt x="127" y="475"/>
                    </a:cubicBezTo>
                    <a:cubicBezTo>
                      <a:pt x="133" y="475"/>
                      <a:pt x="143" y="476"/>
                      <a:pt x="157" y="476"/>
                    </a:cubicBezTo>
                    <a:cubicBezTo>
                      <a:pt x="180" y="476"/>
                      <a:pt x="180" y="476"/>
                      <a:pt x="180" y="476"/>
                    </a:cubicBezTo>
                    <a:cubicBezTo>
                      <a:pt x="180" y="521"/>
                      <a:pt x="180" y="521"/>
                      <a:pt x="180" y="521"/>
                    </a:cubicBezTo>
                    <a:cubicBezTo>
                      <a:pt x="142" y="521"/>
                      <a:pt x="142" y="521"/>
                      <a:pt x="142" y="521"/>
                    </a:cubicBezTo>
                    <a:cubicBezTo>
                      <a:pt x="112" y="521"/>
                      <a:pt x="89" y="518"/>
                      <a:pt x="71" y="514"/>
                    </a:cubicBezTo>
                    <a:cubicBezTo>
                      <a:pt x="36" y="504"/>
                      <a:pt x="14" y="481"/>
                      <a:pt x="6" y="444"/>
                    </a:cubicBezTo>
                    <a:cubicBezTo>
                      <a:pt x="2" y="425"/>
                      <a:pt x="0" y="397"/>
                      <a:pt x="0" y="3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16" name="Freeform 20"/>
              <p:cNvSpPr>
                <a:spLocks noEditPoints="1"/>
              </p:cNvSpPr>
              <p:nvPr/>
            </p:nvSpPr>
            <p:spPr bwMode="gray">
              <a:xfrm>
                <a:off x="2845" y="2399"/>
                <a:ext cx="69" cy="86"/>
              </a:xfrm>
              <a:custGeom>
                <a:avLst/>
                <a:gdLst>
                  <a:gd name="T0" fmla="*/ 173 w 345"/>
                  <a:gd name="T1" fmla="*/ 0 h 433"/>
                  <a:gd name="T2" fmla="*/ 304 w 345"/>
                  <a:gd name="T3" fmla="*/ 58 h 433"/>
                  <a:gd name="T4" fmla="*/ 345 w 345"/>
                  <a:gd name="T5" fmla="*/ 217 h 433"/>
                  <a:gd name="T6" fmla="*/ 304 w 345"/>
                  <a:gd name="T7" fmla="*/ 375 h 433"/>
                  <a:gd name="T8" fmla="*/ 173 w 345"/>
                  <a:gd name="T9" fmla="*/ 433 h 433"/>
                  <a:gd name="T10" fmla="*/ 0 w 345"/>
                  <a:gd name="T11" fmla="*/ 214 h 433"/>
                  <a:gd name="T12" fmla="*/ 42 w 345"/>
                  <a:gd name="T13" fmla="*/ 58 h 433"/>
                  <a:gd name="T14" fmla="*/ 173 w 345"/>
                  <a:gd name="T15" fmla="*/ 0 h 433"/>
                  <a:gd name="T16" fmla="*/ 173 w 345"/>
                  <a:gd name="T17" fmla="*/ 43 h 433"/>
                  <a:gd name="T18" fmla="*/ 91 w 345"/>
                  <a:gd name="T19" fmla="*/ 96 h 433"/>
                  <a:gd name="T20" fmla="*/ 72 w 345"/>
                  <a:gd name="T21" fmla="*/ 215 h 433"/>
                  <a:gd name="T22" fmla="*/ 91 w 345"/>
                  <a:gd name="T23" fmla="*/ 337 h 433"/>
                  <a:gd name="T24" fmla="*/ 173 w 345"/>
                  <a:gd name="T25" fmla="*/ 391 h 433"/>
                  <a:gd name="T26" fmla="*/ 255 w 345"/>
                  <a:gd name="T27" fmla="*/ 337 h 433"/>
                  <a:gd name="T28" fmla="*/ 274 w 345"/>
                  <a:gd name="T29" fmla="*/ 217 h 433"/>
                  <a:gd name="T30" fmla="*/ 255 w 345"/>
                  <a:gd name="T31" fmla="*/ 96 h 433"/>
                  <a:gd name="T32" fmla="*/ 173 w 345"/>
                  <a:gd name="T33" fmla="*/ 4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5" h="433">
                    <a:moveTo>
                      <a:pt x="173" y="0"/>
                    </a:moveTo>
                    <a:cubicBezTo>
                      <a:pt x="232" y="0"/>
                      <a:pt x="275" y="20"/>
                      <a:pt x="304" y="58"/>
                    </a:cubicBezTo>
                    <a:cubicBezTo>
                      <a:pt x="331" y="96"/>
                      <a:pt x="345" y="149"/>
                      <a:pt x="345" y="217"/>
                    </a:cubicBezTo>
                    <a:cubicBezTo>
                      <a:pt x="345" y="284"/>
                      <a:pt x="331" y="336"/>
                      <a:pt x="304" y="375"/>
                    </a:cubicBezTo>
                    <a:cubicBezTo>
                      <a:pt x="276" y="414"/>
                      <a:pt x="232" y="433"/>
                      <a:pt x="173" y="433"/>
                    </a:cubicBezTo>
                    <a:cubicBezTo>
                      <a:pt x="58" y="433"/>
                      <a:pt x="0" y="360"/>
                      <a:pt x="0" y="214"/>
                    </a:cubicBezTo>
                    <a:cubicBezTo>
                      <a:pt x="0" y="148"/>
                      <a:pt x="14" y="96"/>
                      <a:pt x="42" y="58"/>
                    </a:cubicBezTo>
                    <a:cubicBezTo>
                      <a:pt x="70" y="20"/>
                      <a:pt x="114" y="0"/>
                      <a:pt x="173" y="0"/>
                    </a:cubicBezTo>
                    <a:moveTo>
                      <a:pt x="173" y="43"/>
                    </a:moveTo>
                    <a:cubicBezTo>
                      <a:pt x="133" y="43"/>
                      <a:pt x="106" y="60"/>
                      <a:pt x="91" y="96"/>
                    </a:cubicBezTo>
                    <a:cubicBezTo>
                      <a:pt x="78" y="125"/>
                      <a:pt x="72" y="165"/>
                      <a:pt x="72" y="215"/>
                    </a:cubicBezTo>
                    <a:cubicBezTo>
                      <a:pt x="72" y="267"/>
                      <a:pt x="78" y="308"/>
                      <a:pt x="91" y="337"/>
                    </a:cubicBezTo>
                    <a:cubicBezTo>
                      <a:pt x="106" y="373"/>
                      <a:pt x="133" y="391"/>
                      <a:pt x="173" y="391"/>
                    </a:cubicBezTo>
                    <a:cubicBezTo>
                      <a:pt x="213" y="391"/>
                      <a:pt x="240" y="373"/>
                      <a:pt x="255" y="337"/>
                    </a:cubicBezTo>
                    <a:cubicBezTo>
                      <a:pt x="267" y="308"/>
                      <a:pt x="274" y="267"/>
                      <a:pt x="274" y="217"/>
                    </a:cubicBezTo>
                    <a:cubicBezTo>
                      <a:pt x="274" y="165"/>
                      <a:pt x="267" y="124"/>
                      <a:pt x="255" y="96"/>
                    </a:cubicBezTo>
                    <a:cubicBezTo>
                      <a:pt x="239" y="60"/>
                      <a:pt x="212" y="43"/>
                      <a:pt x="173" y="4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17" name="Freeform 21"/>
              <p:cNvSpPr>
                <a:spLocks/>
              </p:cNvSpPr>
              <p:nvPr/>
            </p:nvSpPr>
            <p:spPr bwMode="gray">
              <a:xfrm>
                <a:off x="2934" y="2399"/>
                <a:ext cx="106" cy="84"/>
              </a:xfrm>
              <a:custGeom>
                <a:avLst/>
                <a:gdLst>
                  <a:gd name="T0" fmla="*/ 0 w 530"/>
                  <a:gd name="T1" fmla="*/ 422 h 422"/>
                  <a:gd name="T2" fmla="*/ 0 w 530"/>
                  <a:gd name="T3" fmla="*/ 16 h 422"/>
                  <a:gd name="T4" fmla="*/ 151 w 530"/>
                  <a:gd name="T5" fmla="*/ 0 h 422"/>
                  <a:gd name="T6" fmla="*/ 261 w 530"/>
                  <a:gd name="T7" fmla="*/ 27 h 422"/>
                  <a:gd name="T8" fmla="*/ 392 w 530"/>
                  <a:gd name="T9" fmla="*/ 0 h 422"/>
                  <a:gd name="T10" fmla="*/ 518 w 530"/>
                  <a:gd name="T11" fmla="*/ 65 h 422"/>
                  <a:gd name="T12" fmla="*/ 530 w 530"/>
                  <a:gd name="T13" fmla="*/ 170 h 422"/>
                  <a:gd name="T14" fmla="*/ 530 w 530"/>
                  <a:gd name="T15" fmla="*/ 422 h 422"/>
                  <a:gd name="T16" fmla="*/ 459 w 530"/>
                  <a:gd name="T17" fmla="*/ 422 h 422"/>
                  <a:gd name="T18" fmla="*/ 459 w 530"/>
                  <a:gd name="T19" fmla="*/ 174 h 422"/>
                  <a:gd name="T20" fmla="*/ 448 w 530"/>
                  <a:gd name="T21" fmla="*/ 77 h 422"/>
                  <a:gd name="T22" fmla="*/ 383 w 530"/>
                  <a:gd name="T23" fmla="*/ 43 h 422"/>
                  <a:gd name="T24" fmla="*/ 300 w 530"/>
                  <a:gd name="T25" fmla="*/ 62 h 422"/>
                  <a:gd name="T26" fmla="*/ 300 w 530"/>
                  <a:gd name="T27" fmla="*/ 422 h 422"/>
                  <a:gd name="T28" fmla="*/ 230 w 530"/>
                  <a:gd name="T29" fmla="*/ 422 h 422"/>
                  <a:gd name="T30" fmla="*/ 230 w 530"/>
                  <a:gd name="T31" fmla="*/ 171 h 422"/>
                  <a:gd name="T32" fmla="*/ 218 w 530"/>
                  <a:gd name="T33" fmla="*/ 77 h 422"/>
                  <a:gd name="T34" fmla="*/ 151 w 530"/>
                  <a:gd name="T35" fmla="*/ 43 h 422"/>
                  <a:gd name="T36" fmla="*/ 70 w 530"/>
                  <a:gd name="T37" fmla="*/ 52 h 422"/>
                  <a:gd name="T38" fmla="*/ 70 w 530"/>
                  <a:gd name="T39" fmla="*/ 422 h 422"/>
                  <a:gd name="T40" fmla="*/ 0 w 530"/>
                  <a:gd name="T41" fmla="*/ 42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0" h="422">
                    <a:moveTo>
                      <a:pt x="0" y="42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4" y="5"/>
                      <a:pt x="114" y="0"/>
                      <a:pt x="151" y="0"/>
                    </a:cubicBezTo>
                    <a:cubicBezTo>
                      <a:pt x="200" y="0"/>
                      <a:pt x="236" y="9"/>
                      <a:pt x="261" y="27"/>
                    </a:cubicBezTo>
                    <a:cubicBezTo>
                      <a:pt x="305" y="9"/>
                      <a:pt x="349" y="0"/>
                      <a:pt x="392" y="0"/>
                    </a:cubicBezTo>
                    <a:cubicBezTo>
                      <a:pt x="458" y="0"/>
                      <a:pt x="500" y="22"/>
                      <a:pt x="518" y="65"/>
                    </a:cubicBezTo>
                    <a:cubicBezTo>
                      <a:pt x="526" y="85"/>
                      <a:pt x="530" y="120"/>
                      <a:pt x="530" y="170"/>
                    </a:cubicBezTo>
                    <a:cubicBezTo>
                      <a:pt x="530" y="422"/>
                      <a:pt x="530" y="422"/>
                      <a:pt x="530" y="422"/>
                    </a:cubicBezTo>
                    <a:cubicBezTo>
                      <a:pt x="459" y="422"/>
                      <a:pt x="459" y="422"/>
                      <a:pt x="459" y="422"/>
                    </a:cubicBezTo>
                    <a:cubicBezTo>
                      <a:pt x="459" y="174"/>
                      <a:pt x="459" y="174"/>
                      <a:pt x="459" y="174"/>
                    </a:cubicBezTo>
                    <a:cubicBezTo>
                      <a:pt x="459" y="126"/>
                      <a:pt x="456" y="94"/>
                      <a:pt x="448" y="77"/>
                    </a:cubicBezTo>
                    <a:cubicBezTo>
                      <a:pt x="438" y="54"/>
                      <a:pt x="416" y="43"/>
                      <a:pt x="383" y="43"/>
                    </a:cubicBezTo>
                    <a:cubicBezTo>
                      <a:pt x="356" y="43"/>
                      <a:pt x="328" y="49"/>
                      <a:pt x="300" y="62"/>
                    </a:cubicBezTo>
                    <a:cubicBezTo>
                      <a:pt x="300" y="422"/>
                      <a:pt x="300" y="422"/>
                      <a:pt x="300" y="422"/>
                    </a:cubicBezTo>
                    <a:cubicBezTo>
                      <a:pt x="230" y="422"/>
                      <a:pt x="230" y="422"/>
                      <a:pt x="230" y="422"/>
                    </a:cubicBezTo>
                    <a:cubicBezTo>
                      <a:pt x="230" y="171"/>
                      <a:pt x="230" y="171"/>
                      <a:pt x="230" y="171"/>
                    </a:cubicBezTo>
                    <a:cubicBezTo>
                      <a:pt x="230" y="125"/>
                      <a:pt x="226" y="93"/>
                      <a:pt x="218" y="77"/>
                    </a:cubicBezTo>
                    <a:cubicBezTo>
                      <a:pt x="207" y="54"/>
                      <a:pt x="185" y="43"/>
                      <a:pt x="151" y="43"/>
                    </a:cubicBezTo>
                    <a:cubicBezTo>
                      <a:pt x="125" y="43"/>
                      <a:pt x="98" y="45"/>
                      <a:pt x="70" y="52"/>
                    </a:cubicBezTo>
                    <a:cubicBezTo>
                      <a:pt x="70" y="422"/>
                      <a:pt x="70" y="422"/>
                      <a:pt x="70" y="422"/>
                    </a:cubicBez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18" name="Freeform 22"/>
              <p:cNvSpPr>
                <a:spLocks noEditPoints="1"/>
              </p:cNvSpPr>
              <p:nvPr/>
            </p:nvSpPr>
            <p:spPr bwMode="gray">
              <a:xfrm>
                <a:off x="3060" y="2399"/>
                <a:ext cx="69" cy="86"/>
              </a:xfrm>
              <a:custGeom>
                <a:avLst/>
                <a:gdLst>
                  <a:gd name="T0" fmla="*/ 173 w 345"/>
                  <a:gd name="T1" fmla="*/ 0 h 433"/>
                  <a:gd name="T2" fmla="*/ 304 w 345"/>
                  <a:gd name="T3" fmla="*/ 58 h 433"/>
                  <a:gd name="T4" fmla="*/ 345 w 345"/>
                  <a:gd name="T5" fmla="*/ 217 h 433"/>
                  <a:gd name="T6" fmla="*/ 304 w 345"/>
                  <a:gd name="T7" fmla="*/ 375 h 433"/>
                  <a:gd name="T8" fmla="*/ 173 w 345"/>
                  <a:gd name="T9" fmla="*/ 433 h 433"/>
                  <a:gd name="T10" fmla="*/ 0 w 345"/>
                  <a:gd name="T11" fmla="*/ 214 h 433"/>
                  <a:gd name="T12" fmla="*/ 42 w 345"/>
                  <a:gd name="T13" fmla="*/ 58 h 433"/>
                  <a:gd name="T14" fmla="*/ 173 w 345"/>
                  <a:gd name="T15" fmla="*/ 0 h 433"/>
                  <a:gd name="T16" fmla="*/ 173 w 345"/>
                  <a:gd name="T17" fmla="*/ 43 h 433"/>
                  <a:gd name="T18" fmla="*/ 91 w 345"/>
                  <a:gd name="T19" fmla="*/ 96 h 433"/>
                  <a:gd name="T20" fmla="*/ 72 w 345"/>
                  <a:gd name="T21" fmla="*/ 215 h 433"/>
                  <a:gd name="T22" fmla="*/ 91 w 345"/>
                  <a:gd name="T23" fmla="*/ 337 h 433"/>
                  <a:gd name="T24" fmla="*/ 173 w 345"/>
                  <a:gd name="T25" fmla="*/ 391 h 433"/>
                  <a:gd name="T26" fmla="*/ 255 w 345"/>
                  <a:gd name="T27" fmla="*/ 337 h 433"/>
                  <a:gd name="T28" fmla="*/ 274 w 345"/>
                  <a:gd name="T29" fmla="*/ 217 h 433"/>
                  <a:gd name="T30" fmla="*/ 255 w 345"/>
                  <a:gd name="T31" fmla="*/ 96 h 433"/>
                  <a:gd name="T32" fmla="*/ 173 w 345"/>
                  <a:gd name="T33" fmla="*/ 4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5" h="433">
                    <a:moveTo>
                      <a:pt x="173" y="0"/>
                    </a:moveTo>
                    <a:cubicBezTo>
                      <a:pt x="232" y="0"/>
                      <a:pt x="275" y="20"/>
                      <a:pt x="304" y="58"/>
                    </a:cubicBezTo>
                    <a:cubicBezTo>
                      <a:pt x="332" y="96"/>
                      <a:pt x="345" y="149"/>
                      <a:pt x="345" y="217"/>
                    </a:cubicBezTo>
                    <a:cubicBezTo>
                      <a:pt x="345" y="284"/>
                      <a:pt x="332" y="336"/>
                      <a:pt x="304" y="375"/>
                    </a:cubicBezTo>
                    <a:cubicBezTo>
                      <a:pt x="276" y="414"/>
                      <a:pt x="232" y="433"/>
                      <a:pt x="173" y="433"/>
                    </a:cubicBezTo>
                    <a:cubicBezTo>
                      <a:pt x="58" y="433"/>
                      <a:pt x="0" y="360"/>
                      <a:pt x="0" y="214"/>
                    </a:cubicBezTo>
                    <a:cubicBezTo>
                      <a:pt x="0" y="148"/>
                      <a:pt x="14" y="96"/>
                      <a:pt x="42" y="58"/>
                    </a:cubicBezTo>
                    <a:cubicBezTo>
                      <a:pt x="70" y="20"/>
                      <a:pt x="114" y="0"/>
                      <a:pt x="173" y="0"/>
                    </a:cubicBezTo>
                    <a:moveTo>
                      <a:pt x="173" y="43"/>
                    </a:moveTo>
                    <a:cubicBezTo>
                      <a:pt x="133" y="43"/>
                      <a:pt x="106" y="60"/>
                      <a:pt x="91" y="96"/>
                    </a:cubicBezTo>
                    <a:cubicBezTo>
                      <a:pt x="78" y="125"/>
                      <a:pt x="72" y="165"/>
                      <a:pt x="72" y="215"/>
                    </a:cubicBezTo>
                    <a:cubicBezTo>
                      <a:pt x="72" y="267"/>
                      <a:pt x="78" y="308"/>
                      <a:pt x="91" y="337"/>
                    </a:cubicBezTo>
                    <a:cubicBezTo>
                      <a:pt x="106" y="373"/>
                      <a:pt x="133" y="391"/>
                      <a:pt x="173" y="391"/>
                    </a:cubicBezTo>
                    <a:cubicBezTo>
                      <a:pt x="213" y="391"/>
                      <a:pt x="240" y="373"/>
                      <a:pt x="255" y="337"/>
                    </a:cubicBezTo>
                    <a:cubicBezTo>
                      <a:pt x="267" y="308"/>
                      <a:pt x="274" y="267"/>
                      <a:pt x="274" y="217"/>
                    </a:cubicBezTo>
                    <a:cubicBezTo>
                      <a:pt x="274" y="165"/>
                      <a:pt x="267" y="124"/>
                      <a:pt x="255" y="96"/>
                    </a:cubicBezTo>
                    <a:cubicBezTo>
                      <a:pt x="240" y="60"/>
                      <a:pt x="212" y="43"/>
                      <a:pt x="173" y="4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19" name="Freeform 23"/>
              <p:cNvSpPr>
                <a:spLocks/>
              </p:cNvSpPr>
              <p:nvPr/>
            </p:nvSpPr>
            <p:spPr bwMode="gray">
              <a:xfrm>
                <a:off x="3150" y="2399"/>
                <a:ext cx="35" cy="84"/>
              </a:xfrm>
              <a:custGeom>
                <a:avLst/>
                <a:gdLst>
                  <a:gd name="T0" fmla="*/ 0 w 177"/>
                  <a:gd name="T1" fmla="*/ 422 h 422"/>
                  <a:gd name="T2" fmla="*/ 0 w 177"/>
                  <a:gd name="T3" fmla="*/ 18 h 422"/>
                  <a:gd name="T4" fmla="*/ 177 w 177"/>
                  <a:gd name="T5" fmla="*/ 0 h 422"/>
                  <a:gd name="T6" fmla="*/ 177 w 177"/>
                  <a:gd name="T7" fmla="*/ 44 h 422"/>
                  <a:gd name="T8" fmla="*/ 70 w 177"/>
                  <a:gd name="T9" fmla="*/ 52 h 422"/>
                  <a:gd name="T10" fmla="*/ 70 w 177"/>
                  <a:gd name="T11" fmla="*/ 422 h 422"/>
                  <a:gd name="T12" fmla="*/ 0 w 177"/>
                  <a:gd name="T13" fmla="*/ 42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422">
                    <a:moveTo>
                      <a:pt x="0" y="422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53" y="7"/>
                      <a:pt x="112" y="1"/>
                      <a:pt x="177" y="0"/>
                    </a:cubicBezTo>
                    <a:cubicBezTo>
                      <a:pt x="177" y="44"/>
                      <a:pt x="177" y="44"/>
                      <a:pt x="177" y="44"/>
                    </a:cubicBezTo>
                    <a:cubicBezTo>
                      <a:pt x="138" y="44"/>
                      <a:pt x="102" y="47"/>
                      <a:pt x="70" y="52"/>
                    </a:cubicBezTo>
                    <a:cubicBezTo>
                      <a:pt x="70" y="422"/>
                      <a:pt x="70" y="422"/>
                      <a:pt x="70" y="422"/>
                    </a:cubicBez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20" name="Freeform 24"/>
              <p:cNvSpPr>
                <a:spLocks/>
              </p:cNvSpPr>
              <p:nvPr/>
            </p:nvSpPr>
            <p:spPr bwMode="gray">
              <a:xfrm>
                <a:off x="3201" y="2399"/>
                <a:ext cx="35" cy="84"/>
              </a:xfrm>
              <a:custGeom>
                <a:avLst/>
                <a:gdLst>
                  <a:gd name="T0" fmla="*/ 0 w 178"/>
                  <a:gd name="T1" fmla="*/ 422 h 422"/>
                  <a:gd name="T2" fmla="*/ 0 w 178"/>
                  <a:gd name="T3" fmla="*/ 18 h 422"/>
                  <a:gd name="T4" fmla="*/ 178 w 178"/>
                  <a:gd name="T5" fmla="*/ 0 h 422"/>
                  <a:gd name="T6" fmla="*/ 178 w 178"/>
                  <a:gd name="T7" fmla="*/ 44 h 422"/>
                  <a:gd name="T8" fmla="*/ 71 w 178"/>
                  <a:gd name="T9" fmla="*/ 52 h 422"/>
                  <a:gd name="T10" fmla="*/ 71 w 178"/>
                  <a:gd name="T11" fmla="*/ 422 h 422"/>
                  <a:gd name="T12" fmla="*/ 0 w 178"/>
                  <a:gd name="T13" fmla="*/ 42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422">
                    <a:moveTo>
                      <a:pt x="0" y="422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54" y="7"/>
                      <a:pt x="113" y="1"/>
                      <a:pt x="178" y="0"/>
                    </a:cubicBezTo>
                    <a:cubicBezTo>
                      <a:pt x="178" y="44"/>
                      <a:pt x="178" y="44"/>
                      <a:pt x="178" y="44"/>
                    </a:cubicBezTo>
                    <a:cubicBezTo>
                      <a:pt x="138" y="44"/>
                      <a:pt x="102" y="47"/>
                      <a:pt x="71" y="52"/>
                    </a:cubicBezTo>
                    <a:cubicBezTo>
                      <a:pt x="71" y="422"/>
                      <a:pt x="71" y="422"/>
                      <a:pt x="71" y="422"/>
                    </a:cubicBez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21" name="Freeform 25"/>
              <p:cNvSpPr>
                <a:spLocks noEditPoints="1"/>
              </p:cNvSpPr>
              <p:nvPr/>
            </p:nvSpPr>
            <p:spPr bwMode="gray">
              <a:xfrm>
                <a:off x="3246" y="2399"/>
                <a:ext cx="69" cy="86"/>
              </a:xfrm>
              <a:custGeom>
                <a:avLst/>
                <a:gdLst>
                  <a:gd name="T0" fmla="*/ 173 w 345"/>
                  <a:gd name="T1" fmla="*/ 0 h 433"/>
                  <a:gd name="T2" fmla="*/ 304 w 345"/>
                  <a:gd name="T3" fmla="*/ 58 h 433"/>
                  <a:gd name="T4" fmla="*/ 345 w 345"/>
                  <a:gd name="T5" fmla="*/ 217 h 433"/>
                  <a:gd name="T6" fmla="*/ 304 w 345"/>
                  <a:gd name="T7" fmla="*/ 375 h 433"/>
                  <a:gd name="T8" fmla="*/ 173 w 345"/>
                  <a:gd name="T9" fmla="*/ 433 h 433"/>
                  <a:gd name="T10" fmla="*/ 0 w 345"/>
                  <a:gd name="T11" fmla="*/ 214 h 433"/>
                  <a:gd name="T12" fmla="*/ 41 w 345"/>
                  <a:gd name="T13" fmla="*/ 58 h 433"/>
                  <a:gd name="T14" fmla="*/ 173 w 345"/>
                  <a:gd name="T15" fmla="*/ 0 h 433"/>
                  <a:gd name="T16" fmla="*/ 173 w 345"/>
                  <a:gd name="T17" fmla="*/ 43 h 433"/>
                  <a:gd name="T18" fmla="*/ 90 w 345"/>
                  <a:gd name="T19" fmla="*/ 96 h 433"/>
                  <a:gd name="T20" fmla="*/ 72 w 345"/>
                  <a:gd name="T21" fmla="*/ 215 h 433"/>
                  <a:gd name="T22" fmla="*/ 90 w 345"/>
                  <a:gd name="T23" fmla="*/ 337 h 433"/>
                  <a:gd name="T24" fmla="*/ 173 w 345"/>
                  <a:gd name="T25" fmla="*/ 391 h 433"/>
                  <a:gd name="T26" fmla="*/ 255 w 345"/>
                  <a:gd name="T27" fmla="*/ 337 h 433"/>
                  <a:gd name="T28" fmla="*/ 273 w 345"/>
                  <a:gd name="T29" fmla="*/ 217 h 433"/>
                  <a:gd name="T30" fmla="*/ 255 w 345"/>
                  <a:gd name="T31" fmla="*/ 96 h 433"/>
                  <a:gd name="T32" fmla="*/ 173 w 345"/>
                  <a:gd name="T33" fmla="*/ 4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5" h="433">
                    <a:moveTo>
                      <a:pt x="173" y="0"/>
                    </a:moveTo>
                    <a:cubicBezTo>
                      <a:pt x="231" y="0"/>
                      <a:pt x="275" y="20"/>
                      <a:pt x="304" y="58"/>
                    </a:cubicBezTo>
                    <a:cubicBezTo>
                      <a:pt x="331" y="96"/>
                      <a:pt x="345" y="149"/>
                      <a:pt x="345" y="217"/>
                    </a:cubicBezTo>
                    <a:cubicBezTo>
                      <a:pt x="345" y="284"/>
                      <a:pt x="331" y="336"/>
                      <a:pt x="304" y="375"/>
                    </a:cubicBezTo>
                    <a:cubicBezTo>
                      <a:pt x="276" y="414"/>
                      <a:pt x="232" y="433"/>
                      <a:pt x="173" y="433"/>
                    </a:cubicBezTo>
                    <a:cubicBezTo>
                      <a:pt x="58" y="433"/>
                      <a:pt x="0" y="360"/>
                      <a:pt x="0" y="214"/>
                    </a:cubicBezTo>
                    <a:cubicBezTo>
                      <a:pt x="0" y="148"/>
                      <a:pt x="14" y="96"/>
                      <a:pt x="41" y="58"/>
                    </a:cubicBezTo>
                    <a:cubicBezTo>
                      <a:pt x="70" y="20"/>
                      <a:pt x="114" y="0"/>
                      <a:pt x="173" y="0"/>
                    </a:cubicBezTo>
                    <a:moveTo>
                      <a:pt x="173" y="43"/>
                    </a:moveTo>
                    <a:cubicBezTo>
                      <a:pt x="133" y="43"/>
                      <a:pt x="106" y="60"/>
                      <a:pt x="90" y="96"/>
                    </a:cubicBezTo>
                    <a:cubicBezTo>
                      <a:pt x="78" y="125"/>
                      <a:pt x="72" y="165"/>
                      <a:pt x="72" y="215"/>
                    </a:cubicBezTo>
                    <a:cubicBezTo>
                      <a:pt x="72" y="267"/>
                      <a:pt x="78" y="308"/>
                      <a:pt x="90" y="337"/>
                    </a:cubicBezTo>
                    <a:cubicBezTo>
                      <a:pt x="106" y="373"/>
                      <a:pt x="133" y="391"/>
                      <a:pt x="173" y="391"/>
                    </a:cubicBezTo>
                    <a:cubicBezTo>
                      <a:pt x="213" y="391"/>
                      <a:pt x="240" y="373"/>
                      <a:pt x="255" y="337"/>
                    </a:cubicBezTo>
                    <a:cubicBezTo>
                      <a:pt x="267" y="308"/>
                      <a:pt x="273" y="267"/>
                      <a:pt x="273" y="217"/>
                    </a:cubicBezTo>
                    <a:cubicBezTo>
                      <a:pt x="273" y="165"/>
                      <a:pt x="267" y="124"/>
                      <a:pt x="255" y="96"/>
                    </a:cubicBezTo>
                    <a:cubicBezTo>
                      <a:pt x="239" y="60"/>
                      <a:pt x="212" y="43"/>
                      <a:pt x="173" y="4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22" name="Freeform 26"/>
              <p:cNvSpPr>
                <a:spLocks/>
              </p:cNvSpPr>
              <p:nvPr/>
            </p:nvSpPr>
            <p:spPr bwMode="gray">
              <a:xfrm>
                <a:off x="3324" y="2401"/>
                <a:ext cx="106" cy="82"/>
              </a:xfrm>
              <a:custGeom>
                <a:avLst/>
                <a:gdLst>
                  <a:gd name="T0" fmla="*/ 116 w 528"/>
                  <a:gd name="T1" fmla="*/ 411 h 411"/>
                  <a:gd name="T2" fmla="*/ 0 w 528"/>
                  <a:gd name="T3" fmla="*/ 0 h 411"/>
                  <a:gd name="T4" fmla="*/ 70 w 528"/>
                  <a:gd name="T5" fmla="*/ 0 h 411"/>
                  <a:gd name="T6" fmla="*/ 157 w 528"/>
                  <a:gd name="T7" fmla="*/ 335 h 411"/>
                  <a:gd name="T8" fmla="*/ 234 w 528"/>
                  <a:gd name="T9" fmla="*/ 0 h 411"/>
                  <a:gd name="T10" fmla="*/ 304 w 528"/>
                  <a:gd name="T11" fmla="*/ 0 h 411"/>
                  <a:gd name="T12" fmla="*/ 384 w 528"/>
                  <a:gd name="T13" fmla="*/ 335 h 411"/>
                  <a:gd name="T14" fmla="*/ 471 w 528"/>
                  <a:gd name="T15" fmla="*/ 0 h 411"/>
                  <a:gd name="T16" fmla="*/ 528 w 528"/>
                  <a:gd name="T17" fmla="*/ 0 h 411"/>
                  <a:gd name="T18" fmla="*/ 412 w 528"/>
                  <a:gd name="T19" fmla="*/ 411 h 411"/>
                  <a:gd name="T20" fmla="*/ 343 w 528"/>
                  <a:gd name="T21" fmla="*/ 411 h 411"/>
                  <a:gd name="T22" fmla="*/ 281 w 528"/>
                  <a:gd name="T23" fmla="*/ 145 h 411"/>
                  <a:gd name="T24" fmla="*/ 266 w 528"/>
                  <a:gd name="T25" fmla="*/ 61 h 411"/>
                  <a:gd name="T26" fmla="*/ 250 w 528"/>
                  <a:gd name="T27" fmla="*/ 145 h 411"/>
                  <a:gd name="T28" fmla="*/ 188 w 528"/>
                  <a:gd name="T29" fmla="*/ 411 h 411"/>
                  <a:gd name="T30" fmla="*/ 116 w 528"/>
                  <a:gd name="T31" fmla="*/ 411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8" h="411">
                    <a:moveTo>
                      <a:pt x="116" y="41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57" y="335"/>
                      <a:pt x="157" y="335"/>
                      <a:pt x="157" y="335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84" y="335"/>
                      <a:pt x="384" y="335"/>
                      <a:pt x="384" y="335"/>
                    </a:cubicBezTo>
                    <a:cubicBezTo>
                      <a:pt x="471" y="0"/>
                      <a:pt x="471" y="0"/>
                      <a:pt x="471" y="0"/>
                    </a:cubicBezTo>
                    <a:cubicBezTo>
                      <a:pt x="528" y="0"/>
                      <a:pt x="528" y="0"/>
                      <a:pt x="528" y="0"/>
                    </a:cubicBezTo>
                    <a:cubicBezTo>
                      <a:pt x="412" y="411"/>
                      <a:pt x="412" y="411"/>
                      <a:pt x="412" y="411"/>
                    </a:cubicBezTo>
                    <a:cubicBezTo>
                      <a:pt x="343" y="411"/>
                      <a:pt x="343" y="411"/>
                      <a:pt x="343" y="411"/>
                    </a:cubicBezTo>
                    <a:cubicBezTo>
                      <a:pt x="281" y="145"/>
                      <a:pt x="281" y="145"/>
                      <a:pt x="281" y="145"/>
                    </a:cubicBezTo>
                    <a:cubicBezTo>
                      <a:pt x="277" y="126"/>
                      <a:pt x="272" y="98"/>
                      <a:pt x="266" y="61"/>
                    </a:cubicBezTo>
                    <a:cubicBezTo>
                      <a:pt x="261" y="91"/>
                      <a:pt x="256" y="119"/>
                      <a:pt x="250" y="145"/>
                    </a:cubicBezTo>
                    <a:cubicBezTo>
                      <a:pt x="188" y="411"/>
                      <a:pt x="188" y="411"/>
                      <a:pt x="188" y="411"/>
                    </a:cubicBezTo>
                    <a:lnTo>
                      <a:pt x="116" y="4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23" name="Freeform 27"/>
              <p:cNvSpPr>
                <a:spLocks/>
              </p:cNvSpPr>
              <p:nvPr/>
            </p:nvSpPr>
            <p:spPr bwMode="gray">
              <a:xfrm>
                <a:off x="3472" y="2401"/>
                <a:ext cx="105" cy="82"/>
              </a:xfrm>
              <a:custGeom>
                <a:avLst/>
                <a:gdLst>
                  <a:gd name="T0" fmla="*/ 116 w 528"/>
                  <a:gd name="T1" fmla="*/ 411 h 411"/>
                  <a:gd name="T2" fmla="*/ 0 w 528"/>
                  <a:gd name="T3" fmla="*/ 0 h 411"/>
                  <a:gd name="T4" fmla="*/ 71 w 528"/>
                  <a:gd name="T5" fmla="*/ 0 h 411"/>
                  <a:gd name="T6" fmla="*/ 157 w 528"/>
                  <a:gd name="T7" fmla="*/ 335 h 411"/>
                  <a:gd name="T8" fmla="*/ 234 w 528"/>
                  <a:gd name="T9" fmla="*/ 0 h 411"/>
                  <a:gd name="T10" fmla="*/ 304 w 528"/>
                  <a:gd name="T11" fmla="*/ 0 h 411"/>
                  <a:gd name="T12" fmla="*/ 384 w 528"/>
                  <a:gd name="T13" fmla="*/ 335 h 411"/>
                  <a:gd name="T14" fmla="*/ 471 w 528"/>
                  <a:gd name="T15" fmla="*/ 0 h 411"/>
                  <a:gd name="T16" fmla="*/ 528 w 528"/>
                  <a:gd name="T17" fmla="*/ 0 h 411"/>
                  <a:gd name="T18" fmla="*/ 412 w 528"/>
                  <a:gd name="T19" fmla="*/ 411 h 411"/>
                  <a:gd name="T20" fmla="*/ 343 w 528"/>
                  <a:gd name="T21" fmla="*/ 411 h 411"/>
                  <a:gd name="T22" fmla="*/ 281 w 528"/>
                  <a:gd name="T23" fmla="*/ 145 h 411"/>
                  <a:gd name="T24" fmla="*/ 266 w 528"/>
                  <a:gd name="T25" fmla="*/ 61 h 411"/>
                  <a:gd name="T26" fmla="*/ 250 w 528"/>
                  <a:gd name="T27" fmla="*/ 145 h 411"/>
                  <a:gd name="T28" fmla="*/ 189 w 528"/>
                  <a:gd name="T29" fmla="*/ 411 h 411"/>
                  <a:gd name="T30" fmla="*/ 116 w 528"/>
                  <a:gd name="T31" fmla="*/ 411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8" h="411">
                    <a:moveTo>
                      <a:pt x="116" y="41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57" y="335"/>
                      <a:pt x="157" y="335"/>
                      <a:pt x="157" y="335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84" y="335"/>
                      <a:pt x="384" y="335"/>
                      <a:pt x="384" y="335"/>
                    </a:cubicBezTo>
                    <a:cubicBezTo>
                      <a:pt x="471" y="0"/>
                      <a:pt x="471" y="0"/>
                      <a:pt x="471" y="0"/>
                    </a:cubicBezTo>
                    <a:cubicBezTo>
                      <a:pt x="528" y="0"/>
                      <a:pt x="528" y="0"/>
                      <a:pt x="528" y="0"/>
                    </a:cubicBezTo>
                    <a:cubicBezTo>
                      <a:pt x="412" y="411"/>
                      <a:pt x="412" y="411"/>
                      <a:pt x="412" y="411"/>
                    </a:cubicBezTo>
                    <a:cubicBezTo>
                      <a:pt x="343" y="411"/>
                      <a:pt x="343" y="411"/>
                      <a:pt x="343" y="411"/>
                    </a:cubicBezTo>
                    <a:cubicBezTo>
                      <a:pt x="281" y="145"/>
                      <a:pt x="281" y="145"/>
                      <a:pt x="281" y="145"/>
                    </a:cubicBezTo>
                    <a:cubicBezTo>
                      <a:pt x="277" y="126"/>
                      <a:pt x="272" y="98"/>
                      <a:pt x="266" y="61"/>
                    </a:cubicBezTo>
                    <a:cubicBezTo>
                      <a:pt x="261" y="91"/>
                      <a:pt x="256" y="119"/>
                      <a:pt x="250" y="145"/>
                    </a:cubicBezTo>
                    <a:cubicBezTo>
                      <a:pt x="189" y="411"/>
                      <a:pt x="189" y="411"/>
                      <a:pt x="189" y="411"/>
                    </a:cubicBezTo>
                    <a:lnTo>
                      <a:pt x="116" y="4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24" name="Freeform 28"/>
              <p:cNvSpPr>
                <a:spLocks noEditPoints="1"/>
              </p:cNvSpPr>
              <p:nvPr/>
            </p:nvSpPr>
            <p:spPr bwMode="gray">
              <a:xfrm>
                <a:off x="3591" y="2371"/>
                <a:ext cx="17" cy="112"/>
              </a:xfrm>
              <a:custGeom>
                <a:avLst/>
                <a:gdLst>
                  <a:gd name="T0" fmla="*/ 42 w 85"/>
                  <a:gd name="T1" fmla="*/ 0 h 561"/>
                  <a:gd name="T2" fmla="*/ 74 w 85"/>
                  <a:gd name="T3" fmla="*/ 14 h 561"/>
                  <a:gd name="T4" fmla="*/ 85 w 85"/>
                  <a:gd name="T5" fmla="*/ 43 h 561"/>
                  <a:gd name="T6" fmla="*/ 71 w 85"/>
                  <a:gd name="T7" fmla="*/ 75 h 561"/>
                  <a:gd name="T8" fmla="*/ 42 w 85"/>
                  <a:gd name="T9" fmla="*/ 86 h 561"/>
                  <a:gd name="T10" fmla="*/ 11 w 85"/>
                  <a:gd name="T11" fmla="*/ 72 h 561"/>
                  <a:gd name="T12" fmla="*/ 0 w 85"/>
                  <a:gd name="T13" fmla="*/ 42 h 561"/>
                  <a:gd name="T14" fmla="*/ 14 w 85"/>
                  <a:gd name="T15" fmla="*/ 11 h 561"/>
                  <a:gd name="T16" fmla="*/ 42 w 85"/>
                  <a:gd name="T17" fmla="*/ 0 h 561"/>
                  <a:gd name="T18" fmla="*/ 8 w 85"/>
                  <a:gd name="T19" fmla="*/ 150 h 561"/>
                  <a:gd name="T20" fmla="*/ 78 w 85"/>
                  <a:gd name="T21" fmla="*/ 150 h 561"/>
                  <a:gd name="T22" fmla="*/ 78 w 85"/>
                  <a:gd name="T23" fmla="*/ 561 h 561"/>
                  <a:gd name="T24" fmla="*/ 8 w 85"/>
                  <a:gd name="T25" fmla="*/ 561 h 561"/>
                  <a:gd name="T26" fmla="*/ 8 w 85"/>
                  <a:gd name="T27" fmla="*/ 15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561">
                    <a:moveTo>
                      <a:pt x="42" y="0"/>
                    </a:moveTo>
                    <a:cubicBezTo>
                      <a:pt x="55" y="0"/>
                      <a:pt x="66" y="5"/>
                      <a:pt x="74" y="14"/>
                    </a:cubicBezTo>
                    <a:cubicBezTo>
                      <a:pt x="82" y="22"/>
                      <a:pt x="85" y="32"/>
                      <a:pt x="85" y="43"/>
                    </a:cubicBezTo>
                    <a:cubicBezTo>
                      <a:pt x="85" y="56"/>
                      <a:pt x="81" y="67"/>
                      <a:pt x="71" y="75"/>
                    </a:cubicBezTo>
                    <a:cubicBezTo>
                      <a:pt x="63" y="83"/>
                      <a:pt x="54" y="86"/>
                      <a:pt x="42" y="86"/>
                    </a:cubicBezTo>
                    <a:cubicBezTo>
                      <a:pt x="29" y="86"/>
                      <a:pt x="19" y="82"/>
                      <a:pt x="11" y="72"/>
                    </a:cubicBezTo>
                    <a:cubicBezTo>
                      <a:pt x="3" y="64"/>
                      <a:pt x="0" y="54"/>
                      <a:pt x="0" y="42"/>
                    </a:cubicBezTo>
                    <a:cubicBezTo>
                      <a:pt x="0" y="30"/>
                      <a:pt x="4" y="20"/>
                      <a:pt x="14" y="11"/>
                    </a:cubicBezTo>
                    <a:cubicBezTo>
                      <a:pt x="22" y="4"/>
                      <a:pt x="31" y="0"/>
                      <a:pt x="42" y="0"/>
                    </a:cubicBezTo>
                    <a:moveTo>
                      <a:pt x="8" y="150"/>
                    </a:moveTo>
                    <a:cubicBezTo>
                      <a:pt x="78" y="150"/>
                      <a:pt x="78" y="150"/>
                      <a:pt x="78" y="150"/>
                    </a:cubicBezTo>
                    <a:cubicBezTo>
                      <a:pt x="78" y="561"/>
                      <a:pt x="78" y="561"/>
                      <a:pt x="78" y="561"/>
                    </a:cubicBezTo>
                    <a:cubicBezTo>
                      <a:pt x="8" y="561"/>
                      <a:pt x="8" y="561"/>
                      <a:pt x="8" y="561"/>
                    </a:cubicBezTo>
                    <a:lnTo>
                      <a:pt x="8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25" name="Freeform 29"/>
              <p:cNvSpPr>
                <a:spLocks/>
              </p:cNvSpPr>
              <p:nvPr/>
            </p:nvSpPr>
            <p:spPr bwMode="gray">
              <a:xfrm>
                <a:off x="3632" y="2379"/>
                <a:ext cx="37" cy="104"/>
              </a:xfrm>
              <a:custGeom>
                <a:avLst/>
                <a:gdLst>
                  <a:gd name="T0" fmla="*/ 0 w 181"/>
                  <a:gd name="T1" fmla="*/ 0 h 521"/>
                  <a:gd name="T2" fmla="*/ 70 w 181"/>
                  <a:gd name="T3" fmla="*/ 0 h 521"/>
                  <a:gd name="T4" fmla="*/ 70 w 181"/>
                  <a:gd name="T5" fmla="*/ 110 h 521"/>
                  <a:gd name="T6" fmla="*/ 181 w 181"/>
                  <a:gd name="T7" fmla="*/ 110 h 521"/>
                  <a:gd name="T8" fmla="*/ 181 w 181"/>
                  <a:gd name="T9" fmla="*/ 155 h 521"/>
                  <a:gd name="T10" fmla="*/ 70 w 181"/>
                  <a:gd name="T11" fmla="*/ 155 h 521"/>
                  <a:gd name="T12" fmla="*/ 70 w 181"/>
                  <a:gd name="T13" fmla="*/ 373 h 521"/>
                  <a:gd name="T14" fmla="*/ 89 w 181"/>
                  <a:gd name="T15" fmla="*/ 456 h 521"/>
                  <a:gd name="T16" fmla="*/ 128 w 181"/>
                  <a:gd name="T17" fmla="*/ 475 h 521"/>
                  <a:gd name="T18" fmla="*/ 158 w 181"/>
                  <a:gd name="T19" fmla="*/ 476 h 521"/>
                  <a:gd name="T20" fmla="*/ 181 w 181"/>
                  <a:gd name="T21" fmla="*/ 476 h 521"/>
                  <a:gd name="T22" fmla="*/ 181 w 181"/>
                  <a:gd name="T23" fmla="*/ 521 h 521"/>
                  <a:gd name="T24" fmla="*/ 143 w 181"/>
                  <a:gd name="T25" fmla="*/ 521 h 521"/>
                  <a:gd name="T26" fmla="*/ 72 w 181"/>
                  <a:gd name="T27" fmla="*/ 514 h 521"/>
                  <a:gd name="T28" fmla="*/ 7 w 181"/>
                  <a:gd name="T29" fmla="*/ 444 h 521"/>
                  <a:gd name="T30" fmla="*/ 0 w 181"/>
                  <a:gd name="T31" fmla="*/ 363 h 521"/>
                  <a:gd name="T32" fmla="*/ 0 w 181"/>
                  <a:gd name="T33" fmla="*/ 0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521">
                    <a:moveTo>
                      <a:pt x="0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110"/>
                      <a:pt x="70" y="110"/>
                      <a:pt x="70" y="110"/>
                    </a:cubicBez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155"/>
                      <a:pt x="181" y="155"/>
                      <a:pt x="181" y="155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70" y="373"/>
                      <a:pt x="70" y="373"/>
                      <a:pt x="70" y="373"/>
                    </a:cubicBezTo>
                    <a:cubicBezTo>
                      <a:pt x="70" y="414"/>
                      <a:pt x="77" y="442"/>
                      <a:pt x="89" y="456"/>
                    </a:cubicBezTo>
                    <a:cubicBezTo>
                      <a:pt x="97" y="467"/>
                      <a:pt x="110" y="473"/>
                      <a:pt x="128" y="475"/>
                    </a:cubicBezTo>
                    <a:cubicBezTo>
                      <a:pt x="134" y="475"/>
                      <a:pt x="144" y="476"/>
                      <a:pt x="158" y="476"/>
                    </a:cubicBezTo>
                    <a:cubicBezTo>
                      <a:pt x="181" y="476"/>
                      <a:pt x="181" y="476"/>
                      <a:pt x="181" y="476"/>
                    </a:cubicBezTo>
                    <a:cubicBezTo>
                      <a:pt x="181" y="521"/>
                      <a:pt x="181" y="521"/>
                      <a:pt x="181" y="521"/>
                    </a:cubicBezTo>
                    <a:cubicBezTo>
                      <a:pt x="143" y="521"/>
                      <a:pt x="143" y="521"/>
                      <a:pt x="143" y="521"/>
                    </a:cubicBezTo>
                    <a:cubicBezTo>
                      <a:pt x="113" y="521"/>
                      <a:pt x="89" y="518"/>
                      <a:pt x="72" y="514"/>
                    </a:cubicBezTo>
                    <a:cubicBezTo>
                      <a:pt x="36" y="504"/>
                      <a:pt x="15" y="481"/>
                      <a:pt x="7" y="444"/>
                    </a:cubicBezTo>
                    <a:cubicBezTo>
                      <a:pt x="2" y="425"/>
                      <a:pt x="0" y="397"/>
                      <a:pt x="0" y="3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26" name="Freeform 30"/>
              <p:cNvSpPr>
                <a:spLocks/>
              </p:cNvSpPr>
              <p:nvPr/>
            </p:nvSpPr>
            <p:spPr bwMode="gray">
              <a:xfrm>
                <a:off x="3686" y="2359"/>
                <a:ext cx="62" cy="124"/>
              </a:xfrm>
              <a:custGeom>
                <a:avLst/>
                <a:gdLst>
                  <a:gd name="T0" fmla="*/ 0 w 311"/>
                  <a:gd name="T1" fmla="*/ 618 h 618"/>
                  <a:gd name="T2" fmla="*/ 0 w 311"/>
                  <a:gd name="T3" fmla="*/ 0 h 618"/>
                  <a:gd name="T4" fmla="*/ 70 w 311"/>
                  <a:gd name="T5" fmla="*/ 0 h 618"/>
                  <a:gd name="T6" fmla="*/ 70 w 311"/>
                  <a:gd name="T7" fmla="*/ 218 h 618"/>
                  <a:gd name="T8" fmla="*/ 173 w 311"/>
                  <a:gd name="T9" fmla="*/ 196 h 618"/>
                  <a:gd name="T10" fmla="*/ 298 w 311"/>
                  <a:gd name="T11" fmla="*/ 260 h 618"/>
                  <a:gd name="T12" fmla="*/ 311 w 311"/>
                  <a:gd name="T13" fmla="*/ 366 h 618"/>
                  <a:gd name="T14" fmla="*/ 311 w 311"/>
                  <a:gd name="T15" fmla="*/ 618 h 618"/>
                  <a:gd name="T16" fmla="*/ 241 w 311"/>
                  <a:gd name="T17" fmla="*/ 618 h 618"/>
                  <a:gd name="T18" fmla="*/ 241 w 311"/>
                  <a:gd name="T19" fmla="*/ 355 h 618"/>
                  <a:gd name="T20" fmla="*/ 229 w 311"/>
                  <a:gd name="T21" fmla="*/ 271 h 618"/>
                  <a:gd name="T22" fmla="*/ 167 w 311"/>
                  <a:gd name="T23" fmla="*/ 239 h 618"/>
                  <a:gd name="T24" fmla="*/ 70 w 311"/>
                  <a:gd name="T25" fmla="*/ 263 h 618"/>
                  <a:gd name="T26" fmla="*/ 70 w 311"/>
                  <a:gd name="T27" fmla="*/ 618 h 618"/>
                  <a:gd name="T28" fmla="*/ 0 w 311"/>
                  <a:gd name="T29" fmla="*/ 618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1" h="618">
                    <a:moveTo>
                      <a:pt x="0" y="61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218"/>
                      <a:pt x="70" y="218"/>
                      <a:pt x="70" y="218"/>
                    </a:cubicBezTo>
                    <a:cubicBezTo>
                      <a:pt x="107" y="203"/>
                      <a:pt x="141" y="196"/>
                      <a:pt x="173" y="196"/>
                    </a:cubicBezTo>
                    <a:cubicBezTo>
                      <a:pt x="238" y="196"/>
                      <a:pt x="280" y="218"/>
                      <a:pt x="298" y="260"/>
                    </a:cubicBezTo>
                    <a:cubicBezTo>
                      <a:pt x="307" y="280"/>
                      <a:pt x="311" y="315"/>
                      <a:pt x="311" y="366"/>
                    </a:cubicBezTo>
                    <a:cubicBezTo>
                      <a:pt x="311" y="618"/>
                      <a:pt x="311" y="618"/>
                      <a:pt x="311" y="618"/>
                    </a:cubicBezTo>
                    <a:cubicBezTo>
                      <a:pt x="241" y="618"/>
                      <a:pt x="241" y="618"/>
                      <a:pt x="241" y="618"/>
                    </a:cubicBezTo>
                    <a:cubicBezTo>
                      <a:pt x="241" y="355"/>
                      <a:pt x="241" y="355"/>
                      <a:pt x="241" y="355"/>
                    </a:cubicBezTo>
                    <a:cubicBezTo>
                      <a:pt x="241" y="316"/>
                      <a:pt x="237" y="288"/>
                      <a:pt x="229" y="271"/>
                    </a:cubicBezTo>
                    <a:cubicBezTo>
                      <a:pt x="218" y="249"/>
                      <a:pt x="197" y="239"/>
                      <a:pt x="167" y="239"/>
                    </a:cubicBezTo>
                    <a:cubicBezTo>
                      <a:pt x="139" y="239"/>
                      <a:pt x="107" y="247"/>
                      <a:pt x="70" y="263"/>
                    </a:cubicBezTo>
                    <a:cubicBezTo>
                      <a:pt x="70" y="618"/>
                      <a:pt x="70" y="618"/>
                      <a:pt x="70" y="618"/>
                    </a:cubicBezTo>
                    <a:lnTo>
                      <a:pt x="0" y="6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27" name="Freeform 31"/>
              <p:cNvSpPr>
                <a:spLocks/>
              </p:cNvSpPr>
              <p:nvPr/>
            </p:nvSpPr>
            <p:spPr bwMode="gray">
              <a:xfrm>
                <a:off x="3800" y="2401"/>
                <a:ext cx="69" cy="121"/>
              </a:xfrm>
              <a:custGeom>
                <a:avLst/>
                <a:gdLst>
                  <a:gd name="T0" fmla="*/ 30 w 69"/>
                  <a:gd name="T1" fmla="*/ 83 h 121"/>
                  <a:gd name="T2" fmla="*/ 0 w 69"/>
                  <a:gd name="T3" fmla="*/ 0 h 121"/>
                  <a:gd name="T4" fmla="*/ 15 w 69"/>
                  <a:gd name="T5" fmla="*/ 0 h 121"/>
                  <a:gd name="T6" fmla="*/ 37 w 69"/>
                  <a:gd name="T7" fmla="*/ 66 h 121"/>
                  <a:gd name="T8" fmla="*/ 57 w 69"/>
                  <a:gd name="T9" fmla="*/ 0 h 121"/>
                  <a:gd name="T10" fmla="*/ 69 w 69"/>
                  <a:gd name="T11" fmla="*/ 0 h 121"/>
                  <a:gd name="T12" fmla="*/ 28 w 69"/>
                  <a:gd name="T13" fmla="*/ 121 h 121"/>
                  <a:gd name="T14" fmla="*/ 16 w 69"/>
                  <a:gd name="T15" fmla="*/ 121 h 121"/>
                  <a:gd name="T16" fmla="*/ 30 w 69"/>
                  <a:gd name="T17" fmla="*/ 8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121">
                    <a:moveTo>
                      <a:pt x="30" y="83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37" y="66"/>
                    </a:lnTo>
                    <a:lnTo>
                      <a:pt x="57" y="0"/>
                    </a:lnTo>
                    <a:lnTo>
                      <a:pt x="69" y="0"/>
                    </a:lnTo>
                    <a:lnTo>
                      <a:pt x="28" y="121"/>
                    </a:lnTo>
                    <a:lnTo>
                      <a:pt x="16" y="121"/>
                    </a:lnTo>
                    <a:lnTo>
                      <a:pt x="3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28" name="Freeform 32"/>
              <p:cNvSpPr>
                <a:spLocks noEditPoints="1"/>
              </p:cNvSpPr>
              <p:nvPr/>
            </p:nvSpPr>
            <p:spPr bwMode="gray">
              <a:xfrm>
                <a:off x="3877" y="2399"/>
                <a:ext cx="69" cy="86"/>
              </a:xfrm>
              <a:custGeom>
                <a:avLst/>
                <a:gdLst>
                  <a:gd name="T0" fmla="*/ 173 w 345"/>
                  <a:gd name="T1" fmla="*/ 0 h 433"/>
                  <a:gd name="T2" fmla="*/ 304 w 345"/>
                  <a:gd name="T3" fmla="*/ 58 h 433"/>
                  <a:gd name="T4" fmla="*/ 345 w 345"/>
                  <a:gd name="T5" fmla="*/ 217 h 433"/>
                  <a:gd name="T6" fmla="*/ 304 w 345"/>
                  <a:gd name="T7" fmla="*/ 375 h 433"/>
                  <a:gd name="T8" fmla="*/ 173 w 345"/>
                  <a:gd name="T9" fmla="*/ 433 h 433"/>
                  <a:gd name="T10" fmla="*/ 0 w 345"/>
                  <a:gd name="T11" fmla="*/ 214 h 433"/>
                  <a:gd name="T12" fmla="*/ 42 w 345"/>
                  <a:gd name="T13" fmla="*/ 58 h 433"/>
                  <a:gd name="T14" fmla="*/ 173 w 345"/>
                  <a:gd name="T15" fmla="*/ 0 h 433"/>
                  <a:gd name="T16" fmla="*/ 173 w 345"/>
                  <a:gd name="T17" fmla="*/ 43 h 433"/>
                  <a:gd name="T18" fmla="*/ 91 w 345"/>
                  <a:gd name="T19" fmla="*/ 96 h 433"/>
                  <a:gd name="T20" fmla="*/ 72 w 345"/>
                  <a:gd name="T21" fmla="*/ 215 h 433"/>
                  <a:gd name="T22" fmla="*/ 91 w 345"/>
                  <a:gd name="T23" fmla="*/ 337 h 433"/>
                  <a:gd name="T24" fmla="*/ 173 w 345"/>
                  <a:gd name="T25" fmla="*/ 391 h 433"/>
                  <a:gd name="T26" fmla="*/ 255 w 345"/>
                  <a:gd name="T27" fmla="*/ 337 h 433"/>
                  <a:gd name="T28" fmla="*/ 274 w 345"/>
                  <a:gd name="T29" fmla="*/ 217 h 433"/>
                  <a:gd name="T30" fmla="*/ 255 w 345"/>
                  <a:gd name="T31" fmla="*/ 96 h 433"/>
                  <a:gd name="T32" fmla="*/ 173 w 345"/>
                  <a:gd name="T33" fmla="*/ 4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5" h="433">
                    <a:moveTo>
                      <a:pt x="173" y="0"/>
                    </a:moveTo>
                    <a:cubicBezTo>
                      <a:pt x="232" y="0"/>
                      <a:pt x="275" y="20"/>
                      <a:pt x="304" y="58"/>
                    </a:cubicBezTo>
                    <a:cubicBezTo>
                      <a:pt x="332" y="96"/>
                      <a:pt x="345" y="149"/>
                      <a:pt x="345" y="217"/>
                    </a:cubicBezTo>
                    <a:cubicBezTo>
                      <a:pt x="345" y="284"/>
                      <a:pt x="332" y="336"/>
                      <a:pt x="304" y="375"/>
                    </a:cubicBezTo>
                    <a:cubicBezTo>
                      <a:pt x="276" y="414"/>
                      <a:pt x="232" y="433"/>
                      <a:pt x="173" y="433"/>
                    </a:cubicBezTo>
                    <a:cubicBezTo>
                      <a:pt x="58" y="433"/>
                      <a:pt x="0" y="360"/>
                      <a:pt x="0" y="214"/>
                    </a:cubicBezTo>
                    <a:cubicBezTo>
                      <a:pt x="0" y="148"/>
                      <a:pt x="14" y="96"/>
                      <a:pt x="42" y="58"/>
                    </a:cubicBezTo>
                    <a:cubicBezTo>
                      <a:pt x="70" y="20"/>
                      <a:pt x="114" y="0"/>
                      <a:pt x="173" y="0"/>
                    </a:cubicBezTo>
                    <a:moveTo>
                      <a:pt x="173" y="43"/>
                    </a:moveTo>
                    <a:cubicBezTo>
                      <a:pt x="133" y="43"/>
                      <a:pt x="106" y="60"/>
                      <a:pt x="91" y="96"/>
                    </a:cubicBezTo>
                    <a:cubicBezTo>
                      <a:pt x="78" y="125"/>
                      <a:pt x="72" y="165"/>
                      <a:pt x="72" y="215"/>
                    </a:cubicBezTo>
                    <a:cubicBezTo>
                      <a:pt x="72" y="267"/>
                      <a:pt x="78" y="308"/>
                      <a:pt x="91" y="337"/>
                    </a:cubicBezTo>
                    <a:cubicBezTo>
                      <a:pt x="106" y="373"/>
                      <a:pt x="133" y="391"/>
                      <a:pt x="173" y="391"/>
                    </a:cubicBezTo>
                    <a:cubicBezTo>
                      <a:pt x="213" y="391"/>
                      <a:pt x="240" y="373"/>
                      <a:pt x="255" y="337"/>
                    </a:cubicBezTo>
                    <a:cubicBezTo>
                      <a:pt x="268" y="308"/>
                      <a:pt x="274" y="267"/>
                      <a:pt x="274" y="217"/>
                    </a:cubicBezTo>
                    <a:cubicBezTo>
                      <a:pt x="274" y="165"/>
                      <a:pt x="268" y="124"/>
                      <a:pt x="255" y="96"/>
                    </a:cubicBezTo>
                    <a:cubicBezTo>
                      <a:pt x="239" y="60"/>
                      <a:pt x="212" y="43"/>
                      <a:pt x="173" y="4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29" name="Freeform 33"/>
              <p:cNvSpPr>
                <a:spLocks/>
              </p:cNvSpPr>
              <p:nvPr/>
            </p:nvSpPr>
            <p:spPr bwMode="gray">
              <a:xfrm>
                <a:off x="3966" y="2401"/>
                <a:ext cx="60" cy="84"/>
              </a:xfrm>
              <a:custGeom>
                <a:avLst/>
                <a:gdLst>
                  <a:gd name="T0" fmla="*/ 0 w 299"/>
                  <a:gd name="T1" fmla="*/ 0 h 422"/>
                  <a:gd name="T2" fmla="*/ 70 w 299"/>
                  <a:gd name="T3" fmla="*/ 0 h 422"/>
                  <a:gd name="T4" fmla="*/ 70 w 299"/>
                  <a:gd name="T5" fmla="*/ 253 h 422"/>
                  <a:gd name="T6" fmla="*/ 83 w 299"/>
                  <a:gd name="T7" fmla="*/ 347 h 422"/>
                  <a:gd name="T8" fmla="*/ 112 w 299"/>
                  <a:gd name="T9" fmla="*/ 373 h 422"/>
                  <a:gd name="T10" fmla="*/ 157 w 299"/>
                  <a:gd name="T11" fmla="*/ 380 h 422"/>
                  <a:gd name="T12" fmla="*/ 229 w 299"/>
                  <a:gd name="T13" fmla="*/ 369 h 422"/>
                  <a:gd name="T14" fmla="*/ 229 w 299"/>
                  <a:gd name="T15" fmla="*/ 0 h 422"/>
                  <a:gd name="T16" fmla="*/ 299 w 299"/>
                  <a:gd name="T17" fmla="*/ 0 h 422"/>
                  <a:gd name="T18" fmla="*/ 299 w 299"/>
                  <a:gd name="T19" fmla="*/ 404 h 422"/>
                  <a:gd name="T20" fmla="*/ 153 w 299"/>
                  <a:gd name="T21" fmla="*/ 422 h 422"/>
                  <a:gd name="T22" fmla="*/ 49 w 299"/>
                  <a:gd name="T23" fmla="*/ 400 h 422"/>
                  <a:gd name="T24" fmla="*/ 4 w 299"/>
                  <a:gd name="T25" fmla="*/ 323 h 422"/>
                  <a:gd name="T26" fmla="*/ 0 w 299"/>
                  <a:gd name="T27" fmla="*/ 259 h 422"/>
                  <a:gd name="T28" fmla="*/ 0 w 299"/>
                  <a:gd name="T29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9" h="422">
                    <a:moveTo>
                      <a:pt x="0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253"/>
                      <a:pt x="70" y="253"/>
                      <a:pt x="70" y="253"/>
                    </a:cubicBezTo>
                    <a:cubicBezTo>
                      <a:pt x="70" y="300"/>
                      <a:pt x="74" y="331"/>
                      <a:pt x="83" y="347"/>
                    </a:cubicBezTo>
                    <a:cubicBezTo>
                      <a:pt x="90" y="360"/>
                      <a:pt x="99" y="369"/>
                      <a:pt x="112" y="373"/>
                    </a:cubicBezTo>
                    <a:cubicBezTo>
                      <a:pt x="123" y="377"/>
                      <a:pt x="138" y="380"/>
                      <a:pt x="157" y="380"/>
                    </a:cubicBezTo>
                    <a:cubicBezTo>
                      <a:pt x="180" y="380"/>
                      <a:pt x="204" y="376"/>
                      <a:pt x="229" y="369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404"/>
                      <a:pt x="299" y="404"/>
                      <a:pt x="299" y="404"/>
                    </a:cubicBezTo>
                    <a:cubicBezTo>
                      <a:pt x="248" y="416"/>
                      <a:pt x="199" y="422"/>
                      <a:pt x="153" y="422"/>
                    </a:cubicBezTo>
                    <a:cubicBezTo>
                      <a:pt x="106" y="422"/>
                      <a:pt x="72" y="415"/>
                      <a:pt x="49" y="400"/>
                    </a:cubicBezTo>
                    <a:cubicBezTo>
                      <a:pt x="23" y="384"/>
                      <a:pt x="8" y="358"/>
                      <a:pt x="4" y="323"/>
                    </a:cubicBezTo>
                    <a:cubicBezTo>
                      <a:pt x="1" y="307"/>
                      <a:pt x="0" y="285"/>
                      <a:pt x="0" y="2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30" name="Freeform 34"/>
              <p:cNvSpPr>
                <a:spLocks/>
              </p:cNvSpPr>
              <p:nvPr/>
            </p:nvSpPr>
            <p:spPr bwMode="gray">
              <a:xfrm>
                <a:off x="2903" y="1607"/>
                <a:ext cx="269" cy="208"/>
              </a:xfrm>
              <a:custGeom>
                <a:avLst/>
                <a:gdLst>
                  <a:gd name="T0" fmla="*/ 547 w 1348"/>
                  <a:gd name="T1" fmla="*/ 436 h 1041"/>
                  <a:gd name="T2" fmla="*/ 341 w 1348"/>
                  <a:gd name="T3" fmla="*/ 367 h 1041"/>
                  <a:gd name="T4" fmla="*/ 1 w 1348"/>
                  <a:gd name="T5" fmla="*/ 704 h 1041"/>
                  <a:gd name="T6" fmla="*/ 341 w 1348"/>
                  <a:gd name="T7" fmla="*/ 1040 h 1041"/>
                  <a:gd name="T8" fmla="*/ 600 w 1348"/>
                  <a:gd name="T9" fmla="*/ 923 h 1041"/>
                  <a:gd name="T10" fmla="*/ 600 w 1348"/>
                  <a:gd name="T11" fmla="*/ 737 h 1041"/>
                  <a:gd name="T12" fmla="*/ 439 w 1348"/>
                  <a:gd name="T13" fmla="*/ 894 h 1041"/>
                  <a:gd name="T14" fmla="*/ 341 w 1348"/>
                  <a:gd name="T15" fmla="*/ 915 h 1041"/>
                  <a:gd name="T16" fmla="*/ 128 w 1348"/>
                  <a:gd name="T17" fmla="*/ 704 h 1041"/>
                  <a:gd name="T18" fmla="*/ 341 w 1348"/>
                  <a:gd name="T19" fmla="*/ 492 h 1041"/>
                  <a:gd name="T20" fmla="*/ 491 w 1348"/>
                  <a:gd name="T21" fmla="*/ 554 h 1041"/>
                  <a:gd name="T22" fmla="*/ 623 w 1348"/>
                  <a:gd name="T23" fmla="*/ 707 h 1041"/>
                  <a:gd name="T24" fmla="*/ 929 w 1348"/>
                  <a:gd name="T25" fmla="*/ 840 h 1041"/>
                  <a:gd name="T26" fmla="*/ 1348 w 1348"/>
                  <a:gd name="T27" fmla="*/ 423 h 1041"/>
                  <a:gd name="T28" fmla="*/ 929 w 1348"/>
                  <a:gd name="T29" fmla="*/ 0 h 1041"/>
                  <a:gd name="T30" fmla="*/ 600 w 1348"/>
                  <a:gd name="T31" fmla="*/ 168 h 1041"/>
                  <a:gd name="T32" fmla="*/ 600 w 1348"/>
                  <a:gd name="T33" fmla="*/ 419 h 1041"/>
                  <a:gd name="T34" fmla="*/ 929 w 1348"/>
                  <a:gd name="T35" fmla="*/ 133 h 1041"/>
                  <a:gd name="T36" fmla="*/ 1216 w 1348"/>
                  <a:gd name="T37" fmla="*/ 423 h 1041"/>
                  <a:gd name="T38" fmla="*/ 929 w 1348"/>
                  <a:gd name="T39" fmla="*/ 710 h 1041"/>
                  <a:gd name="T40" fmla="*/ 743 w 1348"/>
                  <a:gd name="T41" fmla="*/ 642 h 1041"/>
                  <a:gd name="T42" fmla="*/ 547 w 1348"/>
                  <a:gd name="T43" fmla="*/ 436 h 1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8" h="1041">
                    <a:moveTo>
                      <a:pt x="547" y="436"/>
                    </a:moveTo>
                    <a:cubicBezTo>
                      <a:pt x="498" y="393"/>
                      <a:pt x="419" y="367"/>
                      <a:pt x="341" y="367"/>
                    </a:cubicBezTo>
                    <a:cubicBezTo>
                      <a:pt x="154" y="366"/>
                      <a:pt x="1" y="514"/>
                      <a:pt x="1" y="704"/>
                    </a:cubicBezTo>
                    <a:cubicBezTo>
                      <a:pt x="0" y="892"/>
                      <a:pt x="154" y="1040"/>
                      <a:pt x="341" y="1040"/>
                    </a:cubicBezTo>
                    <a:cubicBezTo>
                      <a:pt x="446" y="1041"/>
                      <a:pt x="537" y="998"/>
                      <a:pt x="600" y="923"/>
                    </a:cubicBezTo>
                    <a:cubicBezTo>
                      <a:pt x="600" y="737"/>
                      <a:pt x="600" y="737"/>
                      <a:pt x="600" y="737"/>
                    </a:cubicBezTo>
                    <a:cubicBezTo>
                      <a:pt x="567" y="795"/>
                      <a:pt x="500" y="869"/>
                      <a:pt x="439" y="894"/>
                    </a:cubicBezTo>
                    <a:cubicBezTo>
                      <a:pt x="409" y="907"/>
                      <a:pt x="377" y="915"/>
                      <a:pt x="341" y="915"/>
                    </a:cubicBezTo>
                    <a:cubicBezTo>
                      <a:pt x="224" y="915"/>
                      <a:pt x="128" y="824"/>
                      <a:pt x="128" y="704"/>
                    </a:cubicBezTo>
                    <a:cubicBezTo>
                      <a:pt x="128" y="594"/>
                      <a:pt x="217" y="492"/>
                      <a:pt x="341" y="492"/>
                    </a:cubicBezTo>
                    <a:cubicBezTo>
                      <a:pt x="399" y="493"/>
                      <a:pt x="452" y="517"/>
                      <a:pt x="491" y="554"/>
                    </a:cubicBezTo>
                    <a:cubicBezTo>
                      <a:pt x="531" y="593"/>
                      <a:pt x="593" y="675"/>
                      <a:pt x="623" y="707"/>
                    </a:cubicBezTo>
                    <a:cubicBezTo>
                      <a:pt x="699" y="789"/>
                      <a:pt x="808" y="840"/>
                      <a:pt x="929" y="840"/>
                    </a:cubicBezTo>
                    <a:cubicBezTo>
                      <a:pt x="1160" y="841"/>
                      <a:pt x="1348" y="654"/>
                      <a:pt x="1348" y="423"/>
                    </a:cubicBezTo>
                    <a:cubicBezTo>
                      <a:pt x="1348" y="192"/>
                      <a:pt x="1160" y="0"/>
                      <a:pt x="929" y="0"/>
                    </a:cubicBezTo>
                    <a:cubicBezTo>
                      <a:pt x="795" y="0"/>
                      <a:pt x="677" y="70"/>
                      <a:pt x="600" y="168"/>
                    </a:cubicBezTo>
                    <a:cubicBezTo>
                      <a:pt x="600" y="419"/>
                      <a:pt x="600" y="419"/>
                      <a:pt x="600" y="419"/>
                    </a:cubicBezTo>
                    <a:cubicBezTo>
                      <a:pt x="658" y="260"/>
                      <a:pt x="764" y="133"/>
                      <a:pt x="929" y="133"/>
                    </a:cubicBezTo>
                    <a:cubicBezTo>
                      <a:pt x="1088" y="133"/>
                      <a:pt x="1217" y="264"/>
                      <a:pt x="1216" y="423"/>
                    </a:cubicBezTo>
                    <a:cubicBezTo>
                      <a:pt x="1216" y="582"/>
                      <a:pt x="1088" y="710"/>
                      <a:pt x="929" y="710"/>
                    </a:cubicBezTo>
                    <a:cubicBezTo>
                      <a:pt x="858" y="710"/>
                      <a:pt x="793" y="684"/>
                      <a:pt x="743" y="642"/>
                    </a:cubicBezTo>
                    <a:cubicBezTo>
                      <a:pt x="681" y="593"/>
                      <a:pt x="612" y="490"/>
                      <a:pt x="547" y="436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31" name="Freeform 35"/>
              <p:cNvSpPr>
                <a:spLocks/>
              </p:cNvSpPr>
              <p:nvPr/>
            </p:nvSpPr>
            <p:spPr bwMode="gray">
              <a:xfrm>
                <a:off x="2463" y="1834"/>
                <a:ext cx="185" cy="302"/>
              </a:xfrm>
              <a:custGeom>
                <a:avLst/>
                <a:gdLst>
                  <a:gd name="T0" fmla="*/ 0 w 925"/>
                  <a:gd name="T1" fmla="*/ 0 h 1511"/>
                  <a:gd name="T2" fmla="*/ 925 w 925"/>
                  <a:gd name="T3" fmla="*/ 0 h 1511"/>
                  <a:gd name="T4" fmla="*/ 925 w 925"/>
                  <a:gd name="T5" fmla="*/ 258 h 1511"/>
                  <a:gd name="T6" fmla="*/ 778 w 925"/>
                  <a:gd name="T7" fmla="*/ 156 h 1511"/>
                  <a:gd name="T8" fmla="*/ 349 w 925"/>
                  <a:gd name="T9" fmla="*/ 156 h 1511"/>
                  <a:gd name="T10" fmla="*/ 349 w 925"/>
                  <a:gd name="T11" fmla="*/ 601 h 1511"/>
                  <a:gd name="T12" fmla="*/ 814 w 925"/>
                  <a:gd name="T13" fmla="*/ 601 h 1511"/>
                  <a:gd name="T14" fmla="*/ 814 w 925"/>
                  <a:gd name="T15" fmla="*/ 836 h 1511"/>
                  <a:gd name="T16" fmla="*/ 687 w 925"/>
                  <a:gd name="T17" fmla="*/ 761 h 1511"/>
                  <a:gd name="T18" fmla="*/ 349 w 925"/>
                  <a:gd name="T19" fmla="*/ 761 h 1511"/>
                  <a:gd name="T20" fmla="*/ 349 w 925"/>
                  <a:gd name="T21" fmla="*/ 1369 h 1511"/>
                  <a:gd name="T22" fmla="*/ 446 w 925"/>
                  <a:gd name="T23" fmla="*/ 1511 h 1511"/>
                  <a:gd name="T24" fmla="*/ 6 w 925"/>
                  <a:gd name="T25" fmla="*/ 1511 h 1511"/>
                  <a:gd name="T26" fmla="*/ 98 w 925"/>
                  <a:gd name="T27" fmla="*/ 1369 h 1511"/>
                  <a:gd name="T28" fmla="*/ 98 w 925"/>
                  <a:gd name="T29" fmla="*/ 158 h 1511"/>
                  <a:gd name="T30" fmla="*/ 0 w 925"/>
                  <a:gd name="T31" fmla="*/ 0 h 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5" h="1511">
                    <a:moveTo>
                      <a:pt x="0" y="0"/>
                    </a:moveTo>
                    <a:cubicBezTo>
                      <a:pt x="925" y="0"/>
                      <a:pt x="925" y="0"/>
                      <a:pt x="925" y="0"/>
                    </a:cubicBezTo>
                    <a:cubicBezTo>
                      <a:pt x="925" y="258"/>
                      <a:pt x="925" y="258"/>
                      <a:pt x="925" y="258"/>
                    </a:cubicBezTo>
                    <a:cubicBezTo>
                      <a:pt x="925" y="258"/>
                      <a:pt x="878" y="156"/>
                      <a:pt x="778" y="156"/>
                    </a:cubicBezTo>
                    <a:cubicBezTo>
                      <a:pt x="349" y="156"/>
                      <a:pt x="349" y="156"/>
                      <a:pt x="349" y="156"/>
                    </a:cubicBezTo>
                    <a:cubicBezTo>
                      <a:pt x="349" y="601"/>
                      <a:pt x="349" y="601"/>
                      <a:pt x="349" y="601"/>
                    </a:cubicBezTo>
                    <a:cubicBezTo>
                      <a:pt x="814" y="601"/>
                      <a:pt x="814" y="601"/>
                      <a:pt x="814" y="601"/>
                    </a:cubicBezTo>
                    <a:cubicBezTo>
                      <a:pt x="814" y="836"/>
                      <a:pt x="814" y="836"/>
                      <a:pt x="814" y="836"/>
                    </a:cubicBezTo>
                    <a:cubicBezTo>
                      <a:pt x="814" y="836"/>
                      <a:pt x="799" y="761"/>
                      <a:pt x="687" y="761"/>
                    </a:cubicBezTo>
                    <a:cubicBezTo>
                      <a:pt x="349" y="761"/>
                      <a:pt x="349" y="761"/>
                      <a:pt x="349" y="761"/>
                    </a:cubicBezTo>
                    <a:cubicBezTo>
                      <a:pt x="349" y="1369"/>
                      <a:pt x="349" y="1369"/>
                      <a:pt x="349" y="1369"/>
                    </a:cubicBezTo>
                    <a:cubicBezTo>
                      <a:pt x="349" y="1458"/>
                      <a:pt x="446" y="1511"/>
                      <a:pt x="446" y="1511"/>
                    </a:cubicBezTo>
                    <a:cubicBezTo>
                      <a:pt x="6" y="1511"/>
                      <a:pt x="6" y="1511"/>
                      <a:pt x="6" y="1511"/>
                    </a:cubicBezTo>
                    <a:cubicBezTo>
                      <a:pt x="6" y="1511"/>
                      <a:pt x="98" y="1465"/>
                      <a:pt x="98" y="1369"/>
                    </a:cubicBezTo>
                    <a:cubicBezTo>
                      <a:pt x="98" y="158"/>
                      <a:pt x="98" y="158"/>
                      <a:pt x="98" y="158"/>
                    </a:cubicBezTo>
                    <a:cubicBezTo>
                      <a:pt x="99" y="5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32" name="Freeform 36"/>
              <p:cNvSpPr>
                <a:spLocks/>
              </p:cNvSpPr>
              <p:nvPr/>
            </p:nvSpPr>
            <p:spPr bwMode="gray">
              <a:xfrm>
                <a:off x="2900" y="1834"/>
                <a:ext cx="122" cy="421"/>
              </a:xfrm>
              <a:custGeom>
                <a:avLst/>
                <a:gdLst>
                  <a:gd name="T0" fmla="*/ 140 w 611"/>
                  <a:gd name="T1" fmla="*/ 0 h 2106"/>
                  <a:gd name="T2" fmla="*/ 611 w 611"/>
                  <a:gd name="T3" fmla="*/ 0 h 2106"/>
                  <a:gd name="T4" fmla="*/ 505 w 611"/>
                  <a:gd name="T5" fmla="*/ 131 h 2106"/>
                  <a:gd name="T6" fmla="*/ 505 w 611"/>
                  <a:gd name="T7" fmla="*/ 1549 h 2106"/>
                  <a:gd name="T8" fmla="*/ 0 w 611"/>
                  <a:gd name="T9" fmla="*/ 2105 h 2106"/>
                  <a:gd name="T10" fmla="*/ 241 w 611"/>
                  <a:gd name="T11" fmla="*/ 1549 h 2106"/>
                  <a:gd name="T12" fmla="*/ 241 w 611"/>
                  <a:gd name="T13" fmla="*/ 131 h 2106"/>
                  <a:gd name="T14" fmla="*/ 140 w 611"/>
                  <a:gd name="T15" fmla="*/ 0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" h="2106">
                    <a:moveTo>
                      <a:pt x="140" y="0"/>
                    </a:moveTo>
                    <a:cubicBezTo>
                      <a:pt x="611" y="0"/>
                      <a:pt x="611" y="0"/>
                      <a:pt x="611" y="0"/>
                    </a:cubicBezTo>
                    <a:cubicBezTo>
                      <a:pt x="611" y="0"/>
                      <a:pt x="505" y="50"/>
                      <a:pt x="505" y="131"/>
                    </a:cubicBezTo>
                    <a:cubicBezTo>
                      <a:pt x="505" y="1549"/>
                      <a:pt x="505" y="1549"/>
                      <a:pt x="505" y="1549"/>
                    </a:cubicBezTo>
                    <a:cubicBezTo>
                      <a:pt x="505" y="2028"/>
                      <a:pt x="25" y="2106"/>
                      <a:pt x="0" y="2105"/>
                    </a:cubicBezTo>
                    <a:cubicBezTo>
                      <a:pt x="41" y="2079"/>
                      <a:pt x="240" y="1909"/>
                      <a:pt x="241" y="1549"/>
                    </a:cubicBezTo>
                    <a:cubicBezTo>
                      <a:pt x="241" y="131"/>
                      <a:pt x="241" y="131"/>
                      <a:pt x="241" y="131"/>
                    </a:cubicBezTo>
                    <a:cubicBezTo>
                      <a:pt x="241" y="54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33" name="Freeform 37"/>
              <p:cNvSpPr>
                <a:spLocks/>
              </p:cNvSpPr>
              <p:nvPr/>
            </p:nvSpPr>
            <p:spPr bwMode="gray">
              <a:xfrm>
                <a:off x="3035" y="1834"/>
                <a:ext cx="95" cy="302"/>
              </a:xfrm>
              <a:custGeom>
                <a:avLst/>
                <a:gdLst>
                  <a:gd name="T0" fmla="*/ 0 w 472"/>
                  <a:gd name="T1" fmla="*/ 0 h 1512"/>
                  <a:gd name="T2" fmla="*/ 472 w 472"/>
                  <a:gd name="T3" fmla="*/ 0 h 1512"/>
                  <a:gd name="T4" fmla="*/ 367 w 472"/>
                  <a:gd name="T5" fmla="*/ 134 h 1512"/>
                  <a:gd name="T6" fmla="*/ 367 w 472"/>
                  <a:gd name="T7" fmla="*/ 1369 h 1512"/>
                  <a:gd name="T8" fmla="*/ 472 w 472"/>
                  <a:gd name="T9" fmla="*/ 1512 h 1512"/>
                  <a:gd name="T10" fmla="*/ 0 w 472"/>
                  <a:gd name="T11" fmla="*/ 1512 h 1512"/>
                  <a:gd name="T12" fmla="*/ 105 w 472"/>
                  <a:gd name="T13" fmla="*/ 1369 h 1512"/>
                  <a:gd name="T14" fmla="*/ 105 w 472"/>
                  <a:gd name="T15" fmla="*/ 134 h 1512"/>
                  <a:gd name="T16" fmla="*/ 0 w 472"/>
                  <a:gd name="T17" fmla="*/ 0 h 1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2" h="1512">
                    <a:moveTo>
                      <a:pt x="0" y="0"/>
                    </a:moveTo>
                    <a:cubicBezTo>
                      <a:pt x="472" y="0"/>
                      <a:pt x="472" y="0"/>
                      <a:pt x="472" y="0"/>
                    </a:cubicBezTo>
                    <a:cubicBezTo>
                      <a:pt x="472" y="0"/>
                      <a:pt x="367" y="51"/>
                      <a:pt x="367" y="134"/>
                    </a:cubicBezTo>
                    <a:cubicBezTo>
                      <a:pt x="367" y="1369"/>
                      <a:pt x="367" y="1369"/>
                      <a:pt x="367" y="1369"/>
                    </a:cubicBezTo>
                    <a:cubicBezTo>
                      <a:pt x="367" y="1457"/>
                      <a:pt x="472" y="1512"/>
                      <a:pt x="472" y="1512"/>
                    </a:cubicBezTo>
                    <a:cubicBezTo>
                      <a:pt x="0" y="1512"/>
                      <a:pt x="0" y="1512"/>
                      <a:pt x="0" y="1512"/>
                    </a:cubicBezTo>
                    <a:cubicBezTo>
                      <a:pt x="0" y="1512"/>
                      <a:pt x="105" y="1458"/>
                      <a:pt x="105" y="1369"/>
                    </a:cubicBezTo>
                    <a:cubicBezTo>
                      <a:pt x="105" y="134"/>
                      <a:pt x="105" y="134"/>
                      <a:pt x="105" y="134"/>
                    </a:cubicBezTo>
                    <a:cubicBezTo>
                      <a:pt x="105" y="5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34" name="Freeform 38"/>
              <p:cNvSpPr>
                <a:spLocks/>
              </p:cNvSpPr>
              <p:nvPr/>
            </p:nvSpPr>
            <p:spPr bwMode="gray">
              <a:xfrm>
                <a:off x="3130" y="1834"/>
                <a:ext cx="227" cy="302"/>
              </a:xfrm>
              <a:custGeom>
                <a:avLst/>
                <a:gdLst>
                  <a:gd name="T0" fmla="*/ 93 w 1132"/>
                  <a:gd name="T1" fmla="*/ 0 h 1511"/>
                  <a:gd name="T2" fmla="*/ 1132 w 1132"/>
                  <a:gd name="T3" fmla="*/ 0 h 1511"/>
                  <a:gd name="T4" fmla="*/ 1043 w 1132"/>
                  <a:gd name="T5" fmla="*/ 275 h 1511"/>
                  <a:gd name="T6" fmla="*/ 917 w 1132"/>
                  <a:gd name="T7" fmla="*/ 159 h 1511"/>
                  <a:gd name="T8" fmla="*/ 701 w 1132"/>
                  <a:gd name="T9" fmla="*/ 159 h 1511"/>
                  <a:gd name="T10" fmla="*/ 701 w 1132"/>
                  <a:gd name="T11" fmla="*/ 1369 h 1511"/>
                  <a:gd name="T12" fmla="*/ 802 w 1132"/>
                  <a:gd name="T13" fmla="*/ 1511 h 1511"/>
                  <a:gd name="T14" fmla="*/ 340 w 1132"/>
                  <a:gd name="T15" fmla="*/ 1511 h 1511"/>
                  <a:gd name="T16" fmla="*/ 440 w 1132"/>
                  <a:gd name="T17" fmla="*/ 1369 h 1511"/>
                  <a:gd name="T18" fmla="*/ 440 w 1132"/>
                  <a:gd name="T19" fmla="*/ 159 h 1511"/>
                  <a:gd name="T20" fmla="*/ 180 w 1132"/>
                  <a:gd name="T21" fmla="*/ 159 h 1511"/>
                  <a:gd name="T22" fmla="*/ 0 w 1132"/>
                  <a:gd name="T23" fmla="*/ 298 h 1511"/>
                  <a:gd name="T24" fmla="*/ 93 w 1132"/>
                  <a:gd name="T25" fmla="*/ 0 h 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2" h="1511">
                    <a:moveTo>
                      <a:pt x="93" y="0"/>
                    </a:moveTo>
                    <a:cubicBezTo>
                      <a:pt x="1132" y="0"/>
                      <a:pt x="1132" y="0"/>
                      <a:pt x="1132" y="0"/>
                    </a:cubicBezTo>
                    <a:cubicBezTo>
                      <a:pt x="1043" y="275"/>
                      <a:pt x="1043" y="275"/>
                      <a:pt x="1043" y="275"/>
                    </a:cubicBezTo>
                    <a:cubicBezTo>
                      <a:pt x="1043" y="275"/>
                      <a:pt x="1017" y="159"/>
                      <a:pt x="917" y="159"/>
                    </a:cubicBezTo>
                    <a:cubicBezTo>
                      <a:pt x="701" y="159"/>
                      <a:pt x="701" y="159"/>
                      <a:pt x="701" y="159"/>
                    </a:cubicBezTo>
                    <a:cubicBezTo>
                      <a:pt x="701" y="1369"/>
                      <a:pt x="701" y="1369"/>
                      <a:pt x="701" y="1369"/>
                    </a:cubicBezTo>
                    <a:cubicBezTo>
                      <a:pt x="701" y="1445"/>
                      <a:pt x="802" y="1511"/>
                      <a:pt x="802" y="1511"/>
                    </a:cubicBezTo>
                    <a:cubicBezTo>
                      <a:pt x="340" y="1511"/>
                      <a:pt x="340" y="1511"/>
                      <a:pt x="340" y="1511"/>
                    </a:cubicBezTo>
                    <a:cubicBezTo>
                      <a:pt x="340" y="1511"/>
                      <a:pt x="440" y="1452"/>
                      <a:pt x="440" y="1369"/>
                    </a:cubicBezTo>
                    <a:cubicBezTo>
                      <a:pt x="440" y="159"/>
                      <a:pt x="440" y="159"/>
                      <a:pt x="440" y="159"/>
                    </a:cubicBezTo>
                    <a:cubicBezTo>
                      <a:pt x="180" y="159"/>
                      <a:pt x="180" y="159"/>
                      <a:pt x="180" y="159"/>
                    </a:cubicBezTo>
                    <a:cubicBezTo>
                      <a:pt x="106" y="160"/>
                      <a:pt x="0" y="298"/>
                      <a:pt x="0" y="298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35" name="Freeform 39"/>
              <p:cNvSpPr>
                <a:spLocks/>
              </p:cNvSpPr>
              <p:nvPr/>
            </p:nvSpPr>
            <p:spPr bwMode="gray">
              <a:xfrm>
                <a:off x="3542" y="1834"/>
                <a:ext cx="253" cy="307"/>
              </a:xfrm>
              <a:custGeom>
                <a:avLst/>
                <a:gdLst>
                  <a:gd name="T0" fmla="*/ 810 w 1265"/>
                  <a:gd name="T1" fmla="*/ 0 h 1535"/>
                  <a:gd name="T2" fmla="*/ 1265 w 1265"/>
                  <a:gd name="T3" fmla="*/ 0 h 1535"/>
                  <a:gd name="T4" fmla="*/ 1167 w 1265"/>
                  <a:gd name="T5" fmla="*/ 134 h 1535"/>
                  <a:gd name="T6" fmla="*/ 1167 w 1265"/>
                  <a:gd name="T7" fmla="*/ 1049 h 1535"/>
                  <a:gd name="T8" fmla="*/ 645 w 1265"/>
                  <a:gd name="T9" fmla="*/ 1535 h 1535"/>
                  <a:gd name="T10" fmla="*/ 100 w 1265"/>
                  <a:gd name="T11" fmla="*/ 1049 h 1535"/>
                  <a:gd name="T12" fmla="*/ 100 w 1265"/>
                  <a:gd name="T13" fmla="*/ 134 h 1535"/>
                  <a:gd name="T14" fmla="*/ 0 w 1265"/>
                  <a:gd name="T15" fmla="*/ 0 h 1535"/>
                  <a:gd name="T16" fmla="*/ 468 w 1265"/>
                  <a:gd name="T17" fmla="*/ 0 h 1535"/>
                  <a:gd name="T18" fmla="*/ 364 w 1265"/>
                  <a:gd name="T19" fmla="*/ 134 h 1535"/>
                  <a:gd name="T20" fmla="*/ 364 w 1265"/>
                  <a:gd name="T21" fmla="*/ 1049 h 1535"/>
                  <a:gd name="T22" fmla="*/ 645 w 1265"/>
                  <a:gd name="T23" fmla="*/ 1372 h 1535"/>
                  <a:gd name="T24" fmla="*/ 912 w 1265"/>
                  <a:gd name="T25" fmla="*/ 1049 h 1535"/>
                  <a:gd name="T26" fmla="*/ 912 w 1265"/>
                  <a:gd name="T27" fmla="*/ 134 h 1535"/>
                  <a:gd name="T28" fmla="*/ 810 w 1265"/>
                  <a:gd name="T29" fmla="*/ 0 h 1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5" h="1535">
                    <a:moveTo>
                      <a:pt x="810" y="0"/>
                    </a:moveTo>
                    <a:cubicBezTo>
                      <a:pt x="1265" y="0"/>
                      <a:pt x="1265" y="0"/>
                      <a:pt x="1265" y="0"/>
                    </a:cubicBezTo>
                    <a:cubicBezTo>
                      <a:pt x="1265" y="0"/>
                      <a:pt x="1167" y="52"/>
                      <a:pt x="1167" y="134"/>
                    </a:cubicBezTo>
                    <a:cubicBezTo>
                      <a:pt x="1167" y="1049"/>
                      <a:pt x="1167" y="1049"/>
                      <a:pt x="1167" y="1049"/>
                    </a:cubicBezTo>
                    <a:cubicBezTo>
                      <a:pt x="1167" y="1421"/>
                      <a:pt x="859" y="1535"/>
                      <a:pt x="645" y="1535"/>
                    </a:cubicBezTo>
                    <a:cubicBezTo>
                      <a:pt x="433" y="1535"/>
                      <a:pt x="100" y="1419"/>
                      <a:pt x="100" y="1049"/>
                    </a:cubicBezTo>
                    <a:cubicBezTo>
                      <a:pt x="100" y="134"/>
                      <a:pt x="100" y="134"/>
                      <a:pt x="100" y="134"/>
                    </a:cubicBezTo>
                    <a:cubicBezTo>
                      <a:pt x="101" y="52"/>
                      <a:pt x="0" y="0"/>
                      <a:pt x="0" y="0"/>
                    </a:cubicBezTo>
                    <a:cubicBezTo>
                      <a:pt x="468" y="0"/>
                      <a:pt x="468" y="0"/>
                      <a:pt x="468" y="0"/>
                    </a:cubicBezTo>
                    <a:cubicBezTo>
                      <a:pt x="468" y="0"/>
                      <a:pt x="364" y="51"/>
                      <a:pt x="364" y="134"/>
                    </a:cubicBezTo>
                    <a:cubicBezTo>
                      <a:pt x="364" y="1049"/>
                      <a:pt x="364" y="1049"/>
                      <a:pt x="364" y="1049"/>
                    </a:cubicBezTo>
                    <a:cubicBezTo>
                      <a:pt x="364" y="1244"/>
                      <a:pt x="493" y="1372"/>
                      <a:pt x="645" y="1372"/>
                    </a:cubicBezTo>
                    <a:cubicBezTo>
                      <a:pt x="797" y="1372"/>
                      <a:pt x="912" y="1239"/>
                      <a:pt x="912" y="1049"/>
                    </a:cubicBezTo>
                    <a:cubicBezTo>
                      <a:pt x="912" y="134"/>
                      <a:pt x="912" y="134"/>
                      <a:pt x="912" y="134"/>
                    </a:cubicBezTo>
                    <a:cubicBezTo>
                      <a:pt x="913" y="52"/>
                      <a:pt x="810" y="0"/>
                      <a:pt x="81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36" name="Freeform 40"/>
              <p:cNvSpPr>
                <a:spLocks/>
              </p:cNvSpPr>
              <p:nvPr/>
            </p:nvSpPr>
            <p:spPr bwMode="gray">
              <a:xfrm>
                <a:off x="2656" y="1834"/>
                <a:ext cx="256" cy="308"/>
              </a:xfrm>
              <a:custGeom>
                <a:avLst/>
                <a:gdLst>
                  <a:gd name="T0" fmla="*/ 814 w 1277"/>
                  <a:gd name="T1" fmla="*/ 0 h 1539"/>
                  <a:gd name="T2" fmla="*/ 1277 w 1277"/>
                  <a:gd name="T3" fmla="*/ 0 h 1539"/>
                  <a:gd name="T4" fmla="*/ 1179 w 1277"/>
                  <a:gd name="T5" fmla="*/ 135 h 1539"/>
                  <a:gd name="T6" fmla="*/ 1178 w 1277"/>
                  <a:gd name="T7" fmla="*/ 1048 h 1539"/>
                  <a:gd name="T8" fmla="*/ 640 w 1277"/>
                  <a:gd name="T9" fmla="*/ 1539 h 1539"/>
                  <a:gd name="T10" fmla="*/ 95 w 1277"/>
                  <a:gd name="T11" fmla="*/ 1048 h 1539"/>
                  <a:gd name="T12" fmla="*/ 94 w 1277"/>
                  <a:gd name="T13" fmla="*/ 135 h 1539"/>
                  <a:gd name="T14" fmla="*/ 0 w 1277"/>
                  <a:gd name="T15" fmla="*/ 0 h 1539"/>
                  <a:gd name="T16" fmla="*/ 468 w 1277"/>
                  <a:gd name="T17" fmla="*/ 0 h 1539"/>
                  <a:gd name="T18" fmla="*/ 360 w 1277"/>
                  <a:gd name="T19" fmla="*/ 135 h 1539"/>
                  <a:gd name="T20" fmla="*/ 359 w 1277"/>
                  <a:gd name="T21" fmla="*/ 1048 h 1539"/>
                  <a:gd name="T22" fmla="*/ 640 w 1277"/>
                  <a:gd name="T23" fmla="*/ 1376 h 1539"/>
                  <a:gd name="T24" fmla="*/ 913 w 1277"/>
                  <a:gd name="T25" fmla="*/ 1048 h 1539"/>
                  <a:gd name="T26" fmla="*/ 914 w 1277"/>
                  <a:gd name="T27" fmla="*/ 135 h 1539"/>
                  <a:gd name="T28" fmla="*/ 814 w 1277"/>
                  <a:gd name="T29" fmla="*/ 0 h 1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77" h="1539">
                    <a:moveTo>
                      <a:pt x="814" y="0"/>
                    </a:moveTo>
                    <a:cubicBezTo>
                      <a:pt x="1277" y="0"/>
                      <a:pt x="1277" y="0"/>
                      <a:pt x="1277" y="0"/>
                    </a:cubicBezTo>
                    <a:cubicBezTo>
                      <a:pt x="1277" y="0"/>
                      <a:pt x="1179" y="54"/>
                      <a:pt x="1179" y="135"/>
                    </a:cubicBezTo>
                    <a:cubicBezTo>
                      <a:pt x="1179" y="136"/>
                      <a:pt x="1178" y="1048"/>
                      <a:pt x="1178" y="1048"/>
                    </a:cubicBezTo>
                    <a:cubicBezTo>
                      <a:pt x="1178" y="1422"/>
                      <a:pt x="856" y="1539"/>
                      <a:pt x="640" y="1539"/>
                    </a:cubicBezTo>
                    <a:cubicBezTo>
                      <a:pt x="427" y="1539"/>
                      <a:pt x="95" y="1420"/>
                      <a:pt x="95" y="1048"/>
                    </a:cubicBezTo>
                    <a:cubicBezTo>
                      <a:pt x="94" y="135"/>
                      <a:pt x="94" y="135"/>
                      <a:pt x="94" y="135"/>
                    </a:cubicBezTo>
                    <a:cubicBezTo>
                      <a:pt x="94" y="54"/>
                      <a:pt x="0" y="0"/>
                      <a:pt x="0" y="0"/>
                    </a:cubicBezTo>
                    <a:cubicBezTo>
                      <a:pt x="468" y="0"/>
                      <a:pt x="468" y="0"/>
                      <a:pt x="468" y="0"/>
                    </a:cubicBezTo>
                    <a:cubicBezTo>
                      <a:pt x="468" y="0"/>
                      <a:pt x="360" y="54"/>
                      <a:pt x="360" y="135"/>
                    </a:cubicBezTo>
                    <a:cubicBezTo>
                      <a:pt x="359" y="1048"/>
                      <a:pt x="359" y="1048"/>
                      <a:pt x="359" y="1048"/>
                    </a:cubicBezTo>
                    <a:cubicBezTo>
                      <a:pt x="359" y="1241"/>
                      <a:pt x="488" y="1375"/>
                      <a:pt x="640" y="1376"/>
                    </a:cubicBezTo>
                    <a:cubicBezTo>
                      <a:pt x="791" y="1376"/>
                      <a:pt x="913" y="1240"/>
                      <a:pt x="913" y="1048"/>
                    </a:cubicBezTo>
                    <a:cubicBezTo>
                      <a:pt x="914" y="135"/>
                      <a:pt x="914" y="135"/>
                      <a:pt x="914" y="135"/>
                    </a:cubicBezTo>
                    <a:cubicBezTo>
                      <a:pt x="914" y="54"/>
                      <a:pt x="814" y="0"/>
                      <a:pt x="814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  <p:sp>
            <p:nvSpPr>
              <p:cNvPr id="37" name="Freeform 41"/>
              <p:cNvSpPr>
                <a:spLocks/>
              </p:cNvSpPr>
              <p:nvPr/>
            </p:nvSpPr>
            <p:spPr bwMode="gray">
              <a:xfrm>
                <a:off x="3347" y="1828"/>
                <a:ext cx="194" cy="314"/>
              </a:xfrm>
              <a:custGeom>
                <a:avLst/>
                <a:gdLst>
                  <a:gd name="T0" fmla="*/ 836 w 973"/>
                  <a:gd name="T1" fmla="*/ 272 h 1570"/>
                  <a:gd name="T2" fmla="*/ 581 w 973"/>
                  <a:gd name="T3" fmla="*/ 157 h 1570"/>
                  <a:gd name="T4" fmla="*/ 287 w 973"/>
                  <a:gd name="T5" fmla="*/ 385 h 1570"/>
                  <a:gd name="T6" fmla="*/ 567 w 973"/>
                  <a:gd name="T7" fmla="*/ 669 h 1570"/>
                  <a:gd name="T8" fmla="*/ 972 w 973"/>
                  <a:gd name="T9" fmla="*/ 1124 h 1570"/>
                  <a:gd name="T10" fmla="*/ 371 w 973"/>
                  <a:gd name="T11" fmla="*/ 1570 h 1570"/>
                  <a:gd name="T12" fmla="*/ 88 w 973"/>
                  <a:gd name="T13" fmla="*/ 1531 h 1570"/>
                  <a:gd name="T14" fmla="*/ 0 w 973"/>
                  <a:gd name="T15" fmla="*/ 1240 h 1570"/>
                  <a:gd name="T16" fmla="*/ 375 w 973"/>
                  <a:gd name="T17" fmla="*/ 1405 h 1570"/>
                  <a:gd name="T18" fmla="*/ 713 w 973"/>
                  <a:gd name="T19" fmla="*/ 1157 h 1570"/>
                  <a:gd name="T20" fmla="*/ 26 w 973"/>
                  <a:gd name="T21" fmla="*/ 416 h 1570"/>
                  <a:gd name="T22" fmla="*/ 555 w 973"/>
                  <a:gd name="T23" fmla="*/ 0 h 1570"/>
                  <a:gd name="T24" fmla="*/ 836 w 973"/>
                  <a:gd name="T25" fmla="*/ 39 h 1570"/>
                  <a:gd name="T26" fmla="*/ 836 w 973"/>
                  <a:gd name="T27" fmla="*/ 272 h 1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3" h="1570">
                    <a:moveTo>
                      <a:pt x="836" y="272"/>
                    </a:moveTo>
                    <a:cubicBezTo>
                      <a:pt x="836" y="272"/>
                      <a:pt x="770" y="157"/>
                      <a:pt x="581" y="157"/>
                    </a:cubicBezTo>
                    <a:cubicBezTo>
                      <a:pt x="391" y="156"/>
                      <a:pt x="288" y="256"/>
                      <a:pt x="287" y="385"/>
                    </a:cubicBezTo>
                    <a:cubicBezTo>
                      <a:pt x="287" y="532"/>
                      <a:pt x="397" y="587"/>
                      <a:pt x="567" y="669"/>
                    </a:cubicBezTo>
                    <a:cubicBezTo>
                      <a:pt x="729" y="747"/>
                      <a:pt x="973" y="854"/>
                      <a:pt x="972" y="1124"/>
                    </a:cubicBezTo>
                    <a:cubicBezTo>
                      <a:pt x="971" y="1367"/>
                      <a:pt x="756" y="1570"/>
                      <a:pt x="371" y="1570"/>
                    </a:cubicBezTo>
                    <a:cubicBezTo>
                      <a:pt x="252" y="1569"/>
                      <a:pt x="88" y="1531"/>
                      <a:pt x="88" y="1531"/>
                    </a:cubicBezTo>
                    <a:cubicBezTo>
                      <a:pt x="0" y="1240"/>
                      <a:pt x="0" y="1240"/>
                      <a:pt x="0" y="1240"/>
                    </a:cubicBezTo>
                    <a:cubicBezTo>
                      <a:pt x="81" y="1320"/>
                      <a:pt x="226" y="1405"/>
                      <a:pt x="375" y="1405"/>
                    </a:cubicBezTo>
                    <a:cubicBezTo>
                      <a:pt x="529" y="1405"/>
                      <a:pt x="713" y="1310"/>
                      <a:pt x="713" y="1157"/>
                    </a:cubicBezTo>
                    <a:cubicBezTo>
                      <a:pt x="713" y="861"/>
                      <a:pt x="26" y="911"/>
                      <a:pt x="26" y="416"/>
                    </a:cubicBezTo>
                    <a:cubicBezTo>
                      <a:pt x="26" y="246"/>
                      <a:pt x="145" y="0"/>
                      <a:pt x="555" y="0"/>
                    </a:cubicBezTo>
                    <a:cubicBezTo>
                      <a:pt x="688" y="0"/>
                      <a:pt x="836" y="39"/>
                      <a:pt x="836" y="39"/>
                    </a:cubicBezTo>
                    <a:lnTo>
                      <a:pt x="836" y="27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41993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DE2B87E1-F9DF-4BEE-B07D-635D26011F4B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gray">
          <a:xfrm>
            <a:off x="5346833" y="6653213"/>
            <a:ext cx="4357952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ja-JP" smtClean="0"/>
              <a:t>Copyright 2018 FUJITSU LIMITED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10729210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6627" name="Group 35"/>
          <p:cNvGrpSpPr>
            <a:grpSpLocks noChangeAspect="1"/>
          </p:cNvGrpSpPr>
          <p:nvPr userDrawn="1"/>
        </p:nvGrpSpPr>
        <p:grpSpPr bwMode="auto">
          <a:xfrm>
            <a:off x="8209039" y="-115637"/>
            <a:ext cx="1696961" cy="948099"/>
            <a:chOff x="4969" y="50"/>
            <a:chExt cx="741" cy="414"/>
          </a:xfrm>
        </p:grpSpPr>
        <p:sp>
          <p:nvSpPr>
            <p:cNvPr id="1646628" name="AutoShape 36"/>
            <p:cNvSpPr>
              <a:spLocks noChangeAspect="1" noChangeArrowheads="1" noTextEdit="1"/>
            </p:cNvSpPr>
            <p:nvPr userDrawn="1"/>
          </p:nvSpPr>
          <p:spPr bwMode="gray">
            <a:xfrm>
              <a:off x="4969" y="50"/>
              <a:ext cx="74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400" dirty="0"/>
            </a:p>
          </p:txBody>
        </p:sp>
        <p:sp>
          <p:nvSpPr>
            <p:cNvPr id="1646629" name="Freeform 37"/>
            <p:cNvSpPr>
              <a:spLocks/>
            </p:cNvSpPr>
            <p:nvPr userDrawn="1"/>
          </p:nvSpPr>
          <p:spPr bwMode="gray">
            <a:xfrm>
              <a:off x="5334" y="121"/>
              <a:ext cx="94" cy="7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400" dirty="0"/>
            </a:p>
          </p:txBody>
        </p:sp>
        <p:sp>
          <p:nvSpPr>
            <p:cNvPr id="1646630" name="Freeform 38"/>
            <p:cNvSpPr>
              <a:spLocks/>
            </p:cNvSpPr>
            <p:nvPr userDrawn="1"/>
          </p:nvSpPr>
          <p:spPr bwMode="gray">
            <a:xfrm>
              <a:off x="5180" y="200"/>
              <a:ext cx="65" cy="106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400" dirty="0"/>
            </a:p>
          </p:txBody>
        </p:sp>
        <p:sp>
          <p:nvSpPr>
            <p:cNvPr id="1646631" name="Freeform 39"/>
            <p:cNvSpPr>
              <a:spLocks/>
            </p:cNvSpPr>
            <p:nvPr userDrawn="1"/>
          </p:nvSpPr>
          <p:spPr bwMode="gray">
            <a:xfrm>
              <a:off x="5333" y="200"/>
              <a:ext cx="43" cy="14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400" dirty="0"/>
            </a:p>
          </p:txBody>
        </p:sp>
        <p:sp>
          <p:nvSpPr>
            <p:cNvPr id="1646632" name="Freeform 40"/>
            <p:cNvSpPr>
              <a:spLocks/>
            </p:cNvSpPr>
            <p:nvPr userDrawn="1"/>
          </p:nvSpPr>
          <p:spPr bwMode="gray">
            <a:xfrm>
              <a:off x="5380" y="200"/>
              <a:ext cx="33" cy="106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400" dirty="0"/>
            </a:p>
          </p:txBody>
        </p:sp>
        <p:sp>
          <p:nvSpPr>
            <p:cNvPr id="1646633" name="Freeform 41"/>
            <p:cNvSpPr>
              <a:spLocks/>
            </p:cNvSpPr>
            <p:nvPr userDrawn="1"/>
          </p:nvSpPr>
          <p:spPr bwMode="gray">
            <a:xfrm>
              <a:off x="5414" y="200"/>
              <a:ext cx="79" cy="106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400" dirty="0"/>
            </a:p>
          </p:txBody>
        </p:sp>
        <p:sp>
          <p:nvSpPr>
            <p:cNvPr id="1646634" name="Freeform 42"/>
            <p:cNvSpPr>
              <a:spLocks/>
            </p:cNvSpPr>
            <p:nvPr userDrawn="1"/>
          </p:nvSpPr>
          <p:spPr bwMode="gray">
            <a:xfrm>
              <a:off x="5558" y="200"/>
              <a:ext cx="88" cy="107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400" dirty="0"/>
            </a:p>
          </p:txBody>
        </p:sp>
        <p:sp>
          <p:nvSpPr>
            <p:cNvPr id="1646635" name="Freeform 43"/>
            <p:cNvSpPr>
              <a:spLocks/>
            </p:cNvSpPr>
            <p:nvPr userDrawn="1"/>
          </p:nvSpPr>
          <p:spPr bwMode="gray">
            <a:xfrm>
              <a:off x="5248" y="200"/>
              <a:ext cx="89" cy="108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400" dirty="0"/>
            </a:p>
          </p:txBody>
        </p:sp>
        <p:sp>
          <p:nvSpPr>
            <p:cNvPr id="1646636" name="Freeform 44"/>
            <p:cNvSpPr>
              <a:spLocks/>
            </p:cNvSpPr>
            <p:nvPr userDrawn="1"/>
          </p:nvSpPr>
          <p:spPr bwMode="gray">
            <a:xfrm>
              <a:off x="5489" y="198"/>
              <a:ext cx="69" cy="110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400" dirty="0"/>
            </a:p>
          </p:txBody>
        </p:sp>
      </p:grpSp>
      <p:sp>
        <p:nvSpPr>
          <p:cNvPr id="1646594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896938"/>
            <a:ext cx="7280772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200" tIns="45720" rIns="79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レベル第 </a:t>
            </a:r>
            <a:r>
              <a:rPr lang="en-US" altLang="ja-JP" dirty="0"/>
              <a:t>1 </a:t>
            </a:r>
            <a:r>
              <a:rPr lang="ja-JP" altLang="en-US" dirty="0"/>
              <a:t>レベル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レベル第</a:t>
            </a:r>
            <a:r>
              <a:rPr lang="en-US" altLang="ja-JP" dirty="0"/>
              <a:t>5</a:t>
            </a:r>
            <a:r>
              <a:rPr lang="ja-JP" altLang="en-US" dirty="0"/>
              <a:t>レベル</a:t>
            </a:r>
          </a:p>
        </p:txBody>
      </p:sp>
      <p:sp>
        <p:nvSpPr>
          <p:cNvPr id="1646599" name="AutoShape 7"/>
          <p:cNvSpPr>
            <a:spLocks noChangeArrowheads="1"/>
          </p:cNvSpPr>
          <p:nvPr userDrawn="1"/>
        </p:nvSpPr>
        <p:spPr bwMode="gray">
          <a:xfrm>
            <a:off x="4924425" y="0"/>
            <a:ext cx="57150" cy="4445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9595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1428" tIns="45714" rIns="91428" bIns="45714" anchor="ctr"/>
          <a:lstStyle>
            <a:lvl1pPr algn="l" defTabSz="912813" fontAlgn="base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algn="l" defTabSz="912813" fontAlgn="base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912813" algn="l" defTabSz="912813" fontAlgn="base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algn="l" defTabSz="912813" fontAlgn="base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algn="l" defTabSz="912813" fontAlgn="base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fontAlgn="ctr"/>
            <a:endParaRPr lang="en-GB" altLang="ja-JP" sz="1000" dirty="0">
              <a:latin typeface="ＭＳ Ｐゴシック" pitchFamily="50" charset="-128"/>
            </a:endParaRPr>
          </a:p>
        </p:txBody>
      </p:sp>
      <p:sp>
        <p:nvSpPr>
          <p:cNvPr id="1646600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70935" y="171088"/>
            <a:ext cx="83835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0000" tIns="47882" rIns="90000" bIns="478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</a:t>
            </a:r>
            <a:endParaRPr lang="ja-JP" altLang="en-US" dirty="0"/>
          </a:p>
        </p:txBody>
      </p:sp>
      <p:sp>
        <p:nvSpPr>
          <p:cNvPr id="1646614" name="Rectangle 22"/>
          <p:cNvSpPr>
            <a:spLocks noGrp="1" noChangeArrowheads="1"/>
          </p:cNvSpPr>
          <p:nvPr>
            <p:ph type="sldNum" sz="quarter" idx="4"/>
          </p:nvPr>
        </p:nvSpPr>
        <p:spPr bwMode="gray">
          <a:xfrm rot="5400000">
            <a:off x="9461133" y="1442738"/>
            <a:ext cx="725488" cy="1733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defTabSz="958898">
              <a:defRPr sz="1000" b="1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22" name="角丸四角形 21"/>
          <p:cNvSpPr/>
          <p:nvPr userDrawn="1"/>
        </p:nvSpPr>
        <p:spPr bwMode="gray">
          <a:xfrm>
            <a:off x="8670697" y="6635047"/>
            <a:ext cx="1176338" cy="15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ja-JP" sz="800" b="1" kern="0" dirty="0">
                <a:solidFill>
                  <a:srgbClr val="C00000"/>
                </a:solidFill>
                <a:latin typeface="Fujitsu Sans" panose="020B0404060202020204" pitchFamily="34" charset="0"/>
                <a:ea typeface="Meiryo UI" panose="020B0604030504040204" pitchFamily="50" charset="-128"/>
              </a:rPr>
              <a:t> INTERNAL   USE  </a:t>
            </a:r>
            <a:r>
              <a:rPr kumimoji="1" lang="en-US" altLang="ja-JP" sz="800" b="1" kern="0" baseline="0" dirty="0">
                <a:solidFill>
                  <a:srgbClr val="C00000"/>
                </a:solidFill>
                <a:latin typeface="Fujitsu Sans" panose="020B0404060202020204" pitchFamily="34" charset="0"/>
                <a:ea typeface="Meiryo UI" panose="020B0604030504040204" pitchFamily="50" charset="-128"/>
              </a:rPr>
              <a:t> ONLY</a:t>
            </a:r>
            <a:endParaRPr kumimoji="1" lang="ja-JP" altLang="en-US" sz="800" b="1" kern="0" dirty="0">
              <a:solidFill>
                <a:srgbClr val="C00000"/>
              </a:solidFill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" name="円/楕円 3"/>
          <p:cNvSpPr/>
          <p:nvPr userDrawn="1"/>
        </p:nvSpPr>
        <p:spPr bwMode="gray">
          <a:xfrm>
            <a:off x="8708213" y="6667425"/>
            <a:ext cx="83161" cy="8660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/>
          <p:cNvCxnSpPr>
            <a:stCxn id="4" idx="1"/>
            <a:endCxn id="4" idx="5"/>
          </p:cNvCxnSpPr>
          <p:nvPr userDrawn="1"/>
        </p:nvCxnSpPr>
        <p:spPr bwMode="auto">
          <a:xfrm>
            <a:off x="8720392" y="6680108"/>
            <a:ext cx="58803" cy="6124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角丸四角形 33"/>
          <p:cNvSpPr/>
          <p:nvPr userDrawn="1"/>
        </p:nvSpPr>
        <p:spPr bwMode="gray">
          <a:xfrm>
            <a:off x="6977349" y="6635047"/>
            <a:ext cx="1571617" cy="15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ja-JP" sz="800" b="1" kern="0" dirty="0">
                <a:solidFill>
                  <a:srgbClr val="C00000"/>
                </a:solidFill>
                <a:latin typeface="Fujitsu Sans" panose="020B0404060202020204" pitchFamily="34" charset="0"/>
                <a:ea typeface="Meiryo UI" panose="020B0604030504040204" pitchFamily="50" charset="-128"/>
              </a:rPr>
              <a:t>Copyright 2018 FUJITSU LIMITED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69" r:id="rId3"/>
    <p:sldLayoutId id="2147483671" r:id="rId4"/>
    <p:sldLayoutId id="2147483664" r:id="rId5"/>
    <p:sldLayoutId id="2147483672" r:id="rId6"/>
  </p:sldLayoutIdLst>
  <p:hf hdr="0"/>
  <p:txStyles>
    <p:titleStyle>
      <a:lvl1pPr algn="l" defTabSz="958898" rtl="0" fontAlgn="ctr">
        <a:spcBef>
          <a:spcPct val="0"/>
        </a:spcBef>
        <a:spcAft>
          <a:spcPct val="0"/>
        </a:spcAft>
        <a:defRPr kumimoji="1" sz="3200" b="0" baseline="0">
          <a:solidFill>
            <a:schemeClr val="tx1"/>
          </a:solidFill>
          <a:latin typeface="Fujitsu Sans" panose="020B0404060202020204" pitchFamily="34" charset="0"/>
          <a:ea typeface="Meiryo UI" panose="020B0604030504040204" pitchFamily="50" charset="-128"/>
          <a:cs typeface="Fujitsu Sans" panose="020B0404060202020204" pitchFamily="34" charset="0"/>
        </a:defRPr>
      </a:lvl1pPr>
      <a:lvl2pPr algn="l" defTabSz="958898" rtl="0" fontAlgn="ctr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defTabSz="958898" rtl="0" fontAlgn="ctr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defTabSz="958898" rtl="0" fontAlgn="ctr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defTabSz="958898" rtl="0" fontAlgn="ctr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24" algn="l" defTabSz="958898" rtl="0" fontAlgn="ctr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46" algn="l" defTabSz="958898" rtl="0" fontAlgn="ctr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68" algn="l" defTabSz="958898" rtl="0" fontAlgn="ctr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92" algn="l" defTabSz="958898" rtl="0" fontAlgn="ctr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179398" indent="-179398" algn="l" defTabSz="958898" rtl="0" fontAlgn="ctr">
        <a:lnSpc>
          <a:spcPct val="110000"/>
        </a:lnSpc>
        <a:spcBef>
          <a:spcPct val="30000"/>
        </a:spcBef>
        <a:spcAft>
          <a:spcPct val="30000"/>
        </a:spcAft>
        <a:buClr>
          <a:srgbClr val="A30B1A"/>
        </a:buClr>
        <a:buFont typeface="Wingdings" pitchFamily="2" charset="2"/>
        <a:buChar char="n"/>
        <a:defRPr kumimoji="1" sz="18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361968" indent="-171459" algn="l" defTabSz="958898" rtl="0" fontAlgn="ctr">
        <a:lnSpc>
          <a:spcPct val="110000"/>
        </a:lnSpc>
        <a:spcBef>
          <a:spcPct val="10000"/>
        </a:spcBef>
        <a:spcAft>
          <a:spcPct val="10000"/>
        </a:spcAft>
        <a:buClr>
          <a:srgbClr val="969696"/>
        </a:buClr>
        <a:buSzPct val="10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449285" indent="-179398" algn="l" defTabSz="958898" rtl="0" fontAlgn="ctr">
        <a:lnSpc>
          <a:spcPct val="110000"/>
        </a:lnSpc>
        <a:spcBef>
          <a:spcPct val="10000"/>
        </a:spcBef>
        <a:spcAft>
          <a:spcPct val="10000"/>
        </a:spcAft>
        <a:buClr>
          <a:srgbClr val="87867E"/>
        </a:buClr>
        <a:buFont typeface="Arial" panose="020B0604020202020204" pitchFamily="34" charset="0"/>
        <a:buChar char="•"/>
        <a:defRPr kumimoji="1" sz="1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393720" algn="l" defTabSz="958898" rtl="0" fontAlgn="ctr">
        <a:lnSpc>
          <a:spcPct val="110000"/>
        </a:lnSpc>
        <a:spcBef>
          <a:spcPct val="10000"/>
        </a:spcBef>
        <a:spcAft>
          <a:spcPct val="10000"/>
        </a:spcAft>
        <a:buClr>
          <a:schemeClr val="tx1"/>
        </a:buClr>
        <a:defRPr kumimoji="1" sz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533427" indent="-134946" algn="l" defTabSz="958898" rtl="0" fontAlgn="base">
        <a:lnSpc>
          <a:spcPct val="110000"/>
        </a:lnSpc>
        <a:spcBef>
          <a:spcPct val="10000"/>
        </a:spcBef>
        <a:spcAft>
          <a:spcPct val="10000"/>
        </a:spcAft>
        <a:buClr>
          <a:srgbClr val="87867E"/>
        </a:buClr>
        <a:buChar char="•"/>
        <a:defRPr kumimoji="1" sz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990649" indent="-134946" algn="l" defTabSz="958898" rtl="0" fontAlgn="base">
        <a:lnSpc>
          <a:spcPct val="110000"/>
        </a:lnSpc>
        <a:spcBef>
          <a:spcPct val="10000"/>
        </a:spcBef>
        <a:spcAft>
          <a:spcPct val="10000"/>
        </a:spcAft>
        <a:buClr>
          <a:srgbClr val="87867E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1447873" indent="-134946" algn="l" defTabSz="958898" rtl="0" fontAlgn="base">
        <a:lnSpc>
          <a:spcPct val="110000"/>
        </a:lnSpc>
        <a:spcBef>
          <a:spcPct val="10000"/>
        </a:spcBef>
        <a:spcAft>
          <a:spcPct val="10000"/>
        </a:spcAft>
        <a:buClr>
          <a:srgbClr val="87867E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1905096" indent="-134946" algn="l" defTabSz="958898" rtl="0" fontAlgn="base">
        <a:lnSpc>
          <a:spcPct val="110000"/>
        </a:lnSpc>
        <a:spcBef>
          <a:spcPct val="10000"/>
        </a:spcBef>
        <a:spcAft>
          <a:spcPct val="10000"/>
        </a:spcAft>
        <a:buClr>
          <a:srgbClr val="87867E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2362318" indent="-134946" algn="l" defTabSz="958898" rtl="0" fontAlgn="base">
        <a:lnSpc>
          <a:spcPct val="110000"/>
        </a:lnSpc>
        <a:spcBef>
          <a:spcPct val="10000"/>
        </a:spcBef>
        <a:spcAft>
          <a:spcPct val="10000"/>
        </a:spcAft>
        <a:buClr>
          <a:srgbClr val="87867E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4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4" algn="l" defTabSz="91444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2" algn="l" defTabSz="91444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gitlab-basics/create-project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acklog.com/ja/git-tutorial/intro/intro3_2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lideshare.net/North_Bridge/2016-future-of-open-source-study-6143184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DADock</a:t>
            </a:r>
            <a:r>
              <a:rPr kumimoji="1" lang="en-US" altLang="ja-JP" dirty="0"/>
              <a:t> Bootcamp for Developers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VCS Primer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/>
            </a:r>
            <a:br>
              <a:rPr kumimoji="1" lang="en-US" altLang="ja-JP" sz="3200" b="1" dirty="0">
                <a:solidFill>
                  <a:srgbClr val="FF0000"/>
                </a:solidFill>
              </a:rPr>
            </a:br>
            <a:r>
              <a:rPr kumimoji="1" lang="en-US" altLang="ja-JP" sz="3200" b="1" dirty="0">
                <a:solidFill>
                  <a:srgbClr val="FF0000"/>
                </a:solidFill>
              </a:rPr>
              <a:t>(with 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sz="3200" b="1" dirty="0" smtClean="0">
                <a:solidFill>
                  <a:srgbClr val="FF0000"/>
                </a:solidFill>
              </a:rPr>
              <a:t>)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/>
          </p:nvPr>
        </p:nvSpPr>
        <p:spPr>
          <a:xfrm>
            <a:off x="6124575" y="5124450"/>
            <a:ext cx="3603107" cy="957057"/>
          </a:xfrm>
        </p:spPr>
        <p:txBody>
          <a:bodyPr/>
          <a:lstStyle/>
          <a:p>
            <a:r>
              <a:rPr kumimoji="1" lang="en-US" altLang="ja-JP" dirty="0"/>
              <a:t>Service Technology Unit</a:t>
            </a:r>
            <a:br>
              <a:rPr kumimoji="1" lang="en-US" altLang="ja-JP" dirty="0"/>
            </a:br>
            <a:r>
              <a:rPr kumimoji="1" lang="en-US" altLang="ja-JP" dirty="0"/>
              <a:t>Field Engagement Div.</a:t>
            </a:r>
            <a:br>
              <a:rPr kumimoji="1" lang="en-US" altLang="ja-JP" dirty="0"/>
            </a:br>
            <a:r>
              <a:rPr kumimoji="1" lang="en-US" altLang="ja-JP" dirty="0"/>
              <a:t>Hiroaki Kobayashi</a:t>
            </a:r>
          </a:p>
        </p:txBody>
      </p:sp>
    </p:spTree>
    <p:extLst>
      <p:ext uri="{BB962C8B-B14F-4D97-AF65-F5344CB8AC3E}">
        <p14:creationId xmlns:p14="http://schemas.microsoft.com/office/powerpoint/2010/main" val="98960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Local Repository and Remote Repository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9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/>
              <a:t>What’s </a:t>
            </a:r>
            <a:r>
              <a:rPr lang="en-US" altLang="ja-JP" sz="1800" dirty="0" err="1"/>
              <a:t>Git</a:t>
            </a:r>
            <a:r>
              <a:rPr lang="en-US" altLang="ja-JP" sz="1800" dirty="0"/>
              <a:t>?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896593" y="1042126"/>
            <a:ext cx="527035" cy="597305"/>
            <a:chOff x="1187624" y="2420888"/>
            <a:chExt cx="701483" cy="795014"/>
          </a:xfrm>
        </p:grpSpPr>
        <p:sp>
          <p:nvSpPr>
            <p:cNvPr id="6" name="メモ 5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直線コネクタ 7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直線コネクタ 8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グループ化 9"/>
          <p:cNvGrpSpPr/>
          <p:nvPr/>
        </p:nvGrpSpPr>
        <p:grpSpPr>
          <a:xfrm>
            <a:off x="5118599" y="1042126"/>
            <a:ext cx="527035" cy="597305"/>
            <a:chOff x="1187624" y="2420888"/>
            <a:chExt cx="701483" cy="795014"/>
          </a:xfrm>
        </p:grpSpPr>
        <p:sp>
          <p:nvSpPr>
            <p:cNvPr id="11" name="メモ 10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直線コネクタ 12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直線コネクタ 13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直線コネクタ 14"/>
            <p:cNvCxnSpPr/>
            <p:nvPr/>
          </p:nvCxnSpPr>
          <p:spPr bwMode="auto">
            <a:xfrm>
              <a:off x="1292909" y="3038870"/>
              <a:ext cx="502615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グループ化 15"/>
          <p:cNvGrpSpPr/>
          <p:nvPr/>
        </p:nvGrpSpPr>
        <p:grpSpPr>
          <a:xfrm>
            <a:off x="4007326" y="2660995"/>
            <a:ext cx="527035" cy="597305"/>
            <a:chOff x="1187624" y="2420888"/>
            <a:chExt cx="701483" cy="795014"/>
          </a:xfrm>
        </p:grpSpPr>
        <p:sp>
          <p:nvSpPr>
            <p:cNvPr id="17" name="メモ 16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8" name="直線コネクタ 17"/>
            <p:cNvCxnSpPr/>
            <p:nvPr/>
          </p:nvCxnSpPr>
          <p:spPr bwMode="auto">
            <a:xfrm>
              <a:off x="1292909" y="2731492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18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19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グループ化 20"/>
          <p:cNvGrpSpPr/>
          <p:nvPr/>
        </p:nvGrpSpPr>
        <p:grpSpPr>
          <a:xfrm>
            <a:off x="7386856" y="1042126"/>
            <a:ext cx="527035" cy="597305"/>
            <a:chOff x="7027461" y="1043772"/>
            <a:chExt cx="579738" cy="657036"/>
          </a:xfrm>
        </p:grpSpPr>
        <p:sp>
          <p:nvSpPr>
            <p:cNvPr id="22" name="メモ 21"/>
            <p:cNvSpPr/>
            <p:nvPr/>
          </p:nvSpPr>
          <p:spPr bwMode="gray">
            <a:xfrm>
              <a:off x="7027461" y="1043772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 bwMode="auto">
            <a:xfrm>
              <a:off x="7114473" y="1300469"/>
              <a:ext cx="39144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/>
            <p:cNvCxnSpPr/>
            <p:nvPr/>
          </p:nvCxnSpPr>
          <p:spPr bwMode="auto">
            <a:xfrm>
              <a:off x="7114473" y="1432096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/>
            <p:cNvCxnSpPr/>
            <p:nvPr/>
          </p:nvCxnSpPr>
          <p:spPr bwMode="auto">
            <a:xfrm>
              <a:off x="7114473" y="1168843"/>
              <a:ext cx="39144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直線コネクタ 25"/>
            <p:cNvCxnSpPr/>
            <p:nvPr/>
          </p:nvCxnSpPr>
          <p:spPr bwMode="auto">
            <a:xfrm>
              <a:off x="7119595" y="1563047"/>
              <a:ext cx="41538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グループ化 26"/>
          <p:cNvGrpSpPr/>
          <p:nvPr/>
        </p:nvGrpSpPr>
        <p:grpSpPr>
          <a:xfrm>
            <a:off x="6293392" y="2660995"/>
            <a:ext cx="527035" cy="597305"/>
            <a:chOff x="1187624" y="2420888"/>
            <a:chExt cx="701483" cy="795014"/>
          </a:xfrm>
        </p:grpSpPr>
        <p:sp>
          <p:nvSpPr>
            <p:cNvPr id="28" name="メモ 27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29" name="直線コネクタ 28"/>
            <p:cNvCxnSpPr/>
            <p:nvPr/>
          </p:nvCxnSpPr>
          <p:spPr bwMode="auto">
            <a:xfrm>
              <a:off x="1292909" y="2731492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直線コネクタ 29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線コネクタ 30"/>
            <p:cNvCxnSpPr/>
            <p:nvPr/>
          </p:nvCxnSpPr>
          <p:spPr bwMode="auto">
            <a:xfrm>
              <a:off x="1292909" y="2572224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2" name="円弧 31"/>
          <p:cNvSpPr/>
          <p:nvPr/>
        </p:nvSpPr>
        <p:spPr bwMode="auto">
          <a:xfrm rot="5400000">
            <a:off x="6757556" y="1984348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7239938" y="2074506"/>
            <a:ext cx="0" cy="180782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円弧 33"/>
          <p:cNvSpPr/>
          <p:nvPr/>
        </p:nvSpPr>
        <p:spPr bwMode="auto">
          <a:xfrm rot="16200000">
            <a:off x="7239938" y="1839162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35" name="直線コネクタ 34"/>
          <p:cNvCxnSpPr/>
          <p:nvPr/>
        </p:nvCxnSpPr>
        <p:spPr bwMode="auto">
          <a:xfrm flipV="1">
            <a:off x="6577023" y="2161565"/>
            <a:ext cx="0" cy="11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2528779" y="1840332"/>
            <a:ext cx="579011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3816101" y="2467048"/>
            <a:ext cx="320664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円/楕円 37"/>
          <p:cNvSpPr/>
          <p:nvPr/>
        </p:nvSpPr>
        <p:spPr bwMode="gray">
          <a:xfrm>
            <a:off x="5256935" y="171515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39" name="円/楕円 38"/>
          <p:cNvSpPr/>
          <p:nvPr/>
        </p:nvSpPr>
        <p:spPr bwMode="gray">
          <a:xfrm>
            <a:off x="7503070" y="1726205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40" name="円/楕円 39"/>
          <p:cNvSpPr/>
          <p:nvPr/>
        </p:nvSpPr>
        <p:spPr bwMode="gray">
          <a:xfrm>
            <a:off x="6437438" y="234157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2896593" y="4543159"/>
            <a:ext cx="527035" cy="597305"/>
            <a:chOff x="1187624" y="2420888"/>
            <a:chExt cx="701483" cy="795014"/>
          </a:xfrm>
        </p:grpSpPr>
        <p:sp>
          <p:nvSpPr>
            <p:cNvPr id="42" name="メモ 41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グループ化 45"/>
          <p:cNvGrpSpPr/>
          <p:nvPr/>
        </p:nvGrpSpPr>
        <p:grpSpPr>
          <a:xfrm>
            <a:off x="5118599" y="4543159"/>
            <a:ext cx="527035" cy="597305"/>
            <a:chOff x="1187624" y="2420888"/>
            <a:chExt cx="701483" cy="795014"/>
          </a:xfrm>
        </p:grpSpPr>
        <p:sp>
          <p:nvSpPr>
            <p:cNvPr id="47" name="メモ 46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48" name="直線コネクタ 47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コネクタ 48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コネクタ 49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直線コネクタ 50"/>
            <p:cNvCxnSpPr/>
            <p:nvPr/>
          </p:nvCxnSpPr>
          <p:spPr bwMode="auto">
            <a:xfrm>
              <a:off x="1292909" y="3038870"/>
              <a:ext cx="502615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2" name="グループ化 51"/>
          <p:cNvGrpSpPr/>
          <p:nvPr/>
        </p:nvGrpSpPr>
        <p:grpSpPr>
          <a:xfrm>
            <a:off x="4007326" y="6162028"/>
            <a:ext cx="527035" cy="597305"/>
            <a:chOff x="1187624" y="2420888"/>
            <a:chExt cx="701483" cy="795014"/>
          </a:xfrm>
        </p:grpSpPr>
        <p:sp>
          <p:nvSpPr>
            <p:cNvPr id="53" name="メモ 52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 bwMode="auto">
            <a:xfrm>
              <a:off x="1292909" y="2731492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直線コネクタ 55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7" name="グループ化 56"/>
          <p:cNvGrpSpPr/>
          <p:nvPr/>
        </p:nvGrpSpPr>
        <p:grpSpPr>
          <a:xfrm>
            <a:off x="7386856" y="4543159"/>
            <a:ext cx="527035" cy="597305"/>
            <a:chOff x="7027461" y="1043772"/>
            <a:chExt cx="579738" cy="657036"/>
          </a:xfrm>
        </p:grpSpPr>
        <p:sp>
          <p:nvSpPr>
            <p:cNvPr id="58" name="メモ 57"/>
            <p:cNvSpPr/>
            <p:nvPr/>
          </p:nvSpPr>
          <p:spPr bwMode="gray">
            <a:xfrm>
              <a:off x="7027461" y="1043772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7114473" y="1300469"/>
              <a:ext cx="39144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7114473" y="1432096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直線コネクタ 60"/>
            <p:cNvCxnSpPr/>
            <p:nvPr/>
          </p:nvCxnSpPr>
          <p:spPr bwMode="auto">
            <a:xfrm>
              <a:off x="7114473" y="1168843"/>
              <a:ext cx="39144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直線コネクタ 61"/>
            <p:cNvCxnSpPr/>
            <p:nvPr/>
          </p:nvCxnSpPr>
          <p:spPr bwMode="auto">
            <a:xfrm>
              <a:off x="7119595" y="1563047"/>
              <a:ext cx="41538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グループ化 62"/>
          <p:cNvGrpSpPr/>
          <p:nvPr/>
        </p:nvGrpSpPr>
        <p:grpSpPr>
          <a:xfrm>
            <a:off x="6293392" y="6162028"/>
            <a:ext cx="527035" cy="597305"/>
            <a:chOff x="1187624" y="2420888"/>
            <a:chExt cx="701483" cy="795014"/>
          </a:xfrm>
        </p:grpSpPr>
        <p:sp>
          <p:nvSpPr>
            <p:cNvPr id="64" name="メモ 63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65" name="直線コネクタ 64"/>
            <p:cNvCxnSpPr/>
            <p:nvPr/>
          </p:nvCxnSpPr>
          <p:spPr bwMode="auto">
            <a:xfrm>
              <a:off x="1292909" y="2731492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直線コネクタ 66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直線コネクタ 67"/>
            <p:cNvCxnSpPr/>
            <p:nvPr/>
          </p:nvCxnSpPr>
          <p:spPr bwMode="auto">
            <a:xfrm>
              <a:off x="1292909" y="2572224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円弧 68"/>
          <p:cNvSpPr/>
          <p:nvPr/>
        </p:nvSpPr>
        <p:spPr bwMode="auto">
          <a:xfrm rot="5400000">
            <a:off x="6757556" y="5485381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70" name="直線コネクタ 69"/>
          <p:cNvCxnSpPr/>
          <p:nvPr/>
        </p:nvCxnSpPr>
        <p:spPr bwMode="auto">
          <a:xfrm>
            <a:off x="7239938" y="5575539"/>
            <a:ext cx="0" cy="180782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円弧 70"/>
          <p:cNvSpPr/>
          <p:nvPr/>
        </p:nvSpPr>
        <p:spPr bwMode="auto">
          <a:xfrm rot="16200000">
            <a:off x="7239938" y="534019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72" name="直線コネクタ 71"/>
          <p:cNvCxnSpPr/>
          <p:nvPr/>
        </p:nvCxnSpPr>
        <p:spPr bwMode="auto">
          <a:xfrm flipV="1">
            <a:off x="6577023" y="5662598"/>
            <a:ext cx="0" cy="11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/>
          <p:nvPr/>
        </p:nvCxnSpPr>
        <p:spPr bwMode="auto">
          <a:xfrm>
            <a:off x="2528779" y="5341365"/>
            <a:ext cx="579011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/>
          <p:nvPr/>
        </p:nvCxnSpPr>
        <p:spPr bwMode="auto">
          <a:xfrm>
            <a:off x="3816101" y="5968081"/>
            <a:ext cx="320664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円/楕円 74"/>
          <p:cNvSpPr/>
          <p:nvPr/>
        </p:nvSpPr>
        <p:spPr bwMode="gray">
          <a:xfrm>
            <a:off x="5256935" y="5216183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76" name="円/楕円 75"/>
          <p:cNvSpPr/>
          <p:nvPr/>
        </p:nvSpPr>
        <p:spPr bwMode="gray">
          <a:xfrm>
            <a:off x="7503070" y="5227238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77" name="円/楕円 76"/>
          <p:cNvSpPr/>
          <p:nvPr/>
        </p:nvSpPr>
        <p:spPr bwMode="gray">
          <a:xfrm>
            <a:off x="6437438" y="5842603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78" name="図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4" y="1443033"/>
            <a:ext cx="832731" cy="832731"/>
          </a:xfrm>
          <a:prstGeom prst="rect">
            <a:avLst/>
          </a:prstGeom>
        </p:spPr>
      </p:pic>
      <p:grpSp>
        <p:nvGrpSpPr>
          <p:cNvPr id="79" name="グループ化 78"/>
          <p:cNvGrpSpPr/>
          <p:nvPr/>
        </p:nvGrpSpPr>
        <p:grpSpPr>
          <a:xfrm>
            <a:off x="453995" y="5077055"/>
            <a:ext cx="1006636" cy="542674"/>
            <a:chOff x="583347" y="4223954"/>
            <a:chExt cx="899190" cy="484750"/>
          </a:xfrm>
        </p:grpSpPr>
        <p:grpSp>
          <p:nvGrpSpPr>
            <p:cNvPr id="80" name="グループ化 79"/>
            <p:cNvGrpSpPr/>
            <p:nvPr/>
          </p:nvGrpSpPr>
          <p:grpSpPr>
            <a:xfrm>
              <a:off x="583347" y="4303697"/>
              <a:ext cx="227145" cy="353337"/>
              <a:chOff x="2089544" y="4824280"/>
              <a:chExt cx="648072" cy="100811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5" name="二等辺三角形 84"/>
              <p:cNvSpPr/>
              <p:nvPr/>
            </p:nvSpPr>
            <p:spPr bwMode="gray">
              <a:xfrm>
                <a:off x="2233560" y="5472352"/>
                <a:ext cx="360040" cy="360040"/>
              </a:xfrm>
              <a:prstGeom prst="triangl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86" name="円/楕円 85"/>
              <p:cNvSpPr/>
              <p:nvPr/>
            </p:nvSpPr>
            <p:spPr bwMode="gray">
              <a:xfrm>
                <a:off x="2089544" y="4824280"/>
                <a:ext cx="648072" cy="648072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81" name="台形 80"/>
            <p:cNvSpPr/>
            <p:nvPr/>
          </p:nvSpPr>
          <p:spPr bwMode="gray">
            <a:xfrm rot="16660410">
              <a:off x="1104333" y="4187035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82" name="フリーフォーム 81"/>
            <p:cNvSpPr/>
            <p:nvPr/>
          </p:nvSpPr>
          <p:spPr bwMode="gray">
            <a:xfrm>
              <a:off x="839693" y="4508611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83" name="台形 82"/>
            <p:cNvSpPr/>
            <p:nvPr/>
          </p:nvSpPr>
          <p:spPr bwMode="gray">
            <a:xfrm rot="16660410">
              <a:off x="1157132" y="4233646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84" name="三角形 22"/>
            <p:cNvSpPr/>
            <p:nvPr/>
          </p:nvSpPr>
          <p:spPr bwMode="gray">
            <a:xfrm rot="20604948">
              <a:off x="1284133" y="4381474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87" name="フローチャート: 磁気ディスク 86"/>
          <p:cNvSpPr/>
          <p:nvPr/>
        </p:nvSpPr>
        <p:spPr bwMode="gray">
          <a:xfrm>
            <a:off x="1679317" y="1543976"/>
            <a:ext cx="649208" cy="618117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88" name="図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886" y="1794941"/>
            <a:ext cx="333121" cy="333121"/>
          </a:xfrm>
          <a:prstGeom prst="rect">
            <a:avLst/>
          </a:prstGeom>
        </p:spPr>
      </p:pic>
      <p:sp>
        <p:nvSpPr>
          <p:cNvPr id="89" name="フローチャート: 磁気ディスク 88"/>
          <p:cNvSpPr/>
          <p:nvPr/>
        </p:nvSpPr>
        <p:spPr bwMode="gray">
          <a:xfrm>
            <a:off x="1679317" y="5045009"/>
            <a:ext cx="649208" cy="618117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90" name="図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886" y="5286449"/>
            <a:ext cx="333121" cy="333121"/>
          </a:xfrm>
          <a:prstGeom prst="rect">
            <a:avLst/>
          </a:prstGeom>
        </p:spPr>
      </p:pic>
      <p:sp>
        <p:nvSpPr>
          <p:cNvPr id="91" name="正方形/長方形 90"/>
          <p:cNvSpPr/>
          <p:nvPr/>
        </p:nvSpPr>
        <p:spPr bwMode="gray">
          <a:xfrm>
            <a:off x="2445318" y="994501"/>
            <a:ext cx="6133030" cy="5806976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cxnSp>
        <p:nvCxnSpPr>
          <p:cNvPr id="92" name="直線コネクタ 91"/>
          <p:cNvCxnSpPr/>
          <p:nvPr/>
        </p:nvCxnSpPr>
        <p:spPr bwMode="auto">
          <a:xfrm flipH="1">
            <a:off x="4276138" y="2655256"/>
            <a:ext cx="1" cy="309364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/>
          <p:nvPr/>
        </p:nvCxnSpPr>
        <p:spPr bwMode="auto">
          <a:xfrm flipH="1">
            <a:off x="3150256" y="2076595"/>
            <a:ext cx="1" cy="309364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4" name="テキスト ボックス 93"/>
          <p:cNvSpPr txBox="1"/>
          <p:nvPr/>
        </p:nvSpPr>
        <p:spPr>
          <a:xfrm>
            <a:off x="780975" y="3959244"/>
            <a:ext cx="1864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1. Get Latest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03730" y="2242188"/>
            <a:ext cx="271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Remote Repository</a:t>
            </a:r>
            <a:endParaRPr kumimoji="1" lang="ja-JP" altLang="en-US" sz="24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64703" y="5676301"/>
            <a:ext cx="238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Local Repository</a:t>
            </a:r>
            <a:endParaRPr kumimoji="1" lang="ja-JP" altLang="en-US" sz="24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283398" y="3926443"/>
            <a:ext cx="144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3. </a:t>
            </a:r>
            <a:r>
              <a:rPr lang="en-US" altLang="ja-JP" sz="2400" b="1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Refrect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696414" y="6209889"/>
            <a:ext cx="389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2. Change Resource/Commit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9" name="円弧 98"/>
          <p:cNvSpPr/>
          <p:nvPr/>
        </p:nvSpPr>
        <p:spPr bwMode="auto">
          <a:xfrm>
            <a:off x="3092052" y="1839162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00" name="直線コネクタ 99"/>
          <p:cNvCxnSpPr/>
          <p:nvPr/>
        </p:nvCxnSpPr>
        <p:spPr bwMode="auto">
          <a:xfrm>
            <a:off x="3574751" y="2074506"/>
            <a:ext cx="0" cy="180782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円弧 100"/>
          <p:cNvSpPr/>
          <p:nvPr/>
        </p:nvSpPr>
        <p:spPr bwMode="auto">
          <a:xfrm rot="10800000">
            <a:off x="3574752" y="1986930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02" name="円弧 101"/>
          <p:cNvSpPr/>
          <p:nvPr/>
        </p:nvSpPr>
        <p:spPr bwMode="auto">
          <a:xfrm>
            <a:off x="3092052" y="534019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03" name="円弧 102"/>
          <p:cNvSpPr/>
          <p:nvPr/>
        </p:nvSpPr>
        <p:spPr bwMode="auto">
          <a:xfrm rot="10800000">
            <a:off x="3574752" y="548796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04" name="円/楕円 103"/>
          <p:cNvSpPr/>
          <p:nvPr/>
        </p:nvSpPr>
        <p:spPr bwMode="gray">
          <a:xfrm>
            <a:off x="4147585" y="234157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05" name="円/楕円 104"/>
          <p:cNvSpPr/>
          <p:nvPr/>
        </p:nvSpPr>
        <p:spPr bwMode="gray">
          <a:xfrm>
            <a:off x="4147585" y="5842603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06" name="円/楕円 105"/>
          <p:cNvSpPr/>
          <p:nvPr/>
        </p:nvSpPr>
        <p:spPr bwMode="gray">
          <a:xfrm>
            <a:off x="3030685" y="172620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07" name="円/楕円 106"/>
          <p:cNvSpPr/>
          <p:nvPr/>
        </p:nvSpPr>
        <p:spPr bwMode="gray">
          <a:xfrm>
            <a:off x="3030685" y="5227239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108" name="直線コネクタ 107"/>
          <p:cNvCxnSpPr/>
          <p:nvPr/>
        </p:nvCxnSpPr>
        <p:spPr bwMode="auto">
          <a:xfrm>
            <a:off x="3574751" y="5575539"/>
            <a:ext cx="0" cy="180782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" name="直線コネクタ 108"/>
          <p:cNvCxnSpPr/>
          <p:nvPr/>
        </p:nvCxnSpPr>
        <p:spPr bwMode="auto">
          <a:xfrm>
            <a:off x="3809277" y="5968081"/>
            <a:ext cx="331484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/>
          <p:nvPr/>
        </p:nvCxnSpPr>
        <p:spPr bwMode="auto">
          <a:xfrm>
            <a:off x="3809277" y="2467048"/>
            <a:ext cx="331484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直線コネクタ 110"/>
          <p:cNvCxnSpPr/>
          <p:nvPr/>
        </p:nvCxnSpPr>
        <p:spPr bwMode="auto">
          <a:xfrm>
            <a:off x="170935" y="3623418"/>
            <a:ext cx="9381028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2" name="角丸四角形吹き出し 111"/>
          <p:cNvSpPr/>
          <p:nvPr/>
        </p:nvSpPr>
        <p:spPr bwMode="gray">
          <a:xfrm>
            <a:off x="488619" y="6275729"/>
            <a:ext cx="2133203" cy="428598"/>
          </a:xfrm>
          <a:prstGeom prst="wedgeRoundRectCallout">
            <a:avLst>
              <a:gd name="adj1" fmla="val -20832"/>
              <a:gd name="adj2" fmla="val -9502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 smtClean="0">
                <a:latin typeface="Fujitsu Sans" panose="020B0404060202020204" pitchFamily="34" charset="0"/>
                <a:ea typeface="Meiryo UI" panose="020B0604030504040204" pitchFamily="50" charset="-128"/>
              </a:rPr>
              <a:t>Developer PC</a:t>
            </a:r>
            <a:endParaRPr kumimoji="1" lang="ja-JP" altLang="en-US" sz="200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13" name="角丸四角形吹き出し 112"/>
          <p:cNvSpPr/>
          <p:nvPr/>
        </p:nvSpPr>
        <p:spPr bwMode="gray">
          <a:xfrm>
            <a:off x="345354" y="3014016"/>
            <a:ext cx="2133203" cy="428598"/>
          </a:xfrm>
          <a:prstGeom prst="wedgeRoundRectCallout">
            <a:avLst>
              <a:gd name="adj1" fmla="val -26767"/>
              <a:gd name="adj2" fmla="val -147542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 smtClean="0">
                <a:latin typeface="Fujitsu Sans" panose="020B0404060202020204" pitchFamily="34" charset="0"/>
                <a:ea typeface="Meiryo UI" panose="020B0604030504040204" pitchFamily="50" charset="-128"/>
              </a:rPr>
              <a:t>Platform Server</a:t>
            </a:r>
            <a:endParaRPr kumimoji="1" lang="ja-JP" altLang="en-US" sz="200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5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Local Repository and Remote Repository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10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/>
              <a:t>What’s </a:t>
            </a:r>
            <a:r>
              <a:rPr lang="en-US" altLang="ja-JP" sz="1800" dirty="0" err="1"/>
              <a:t>Git</a:t>
            </a:r>
            <a:r>
              <a:rPr lang="en-US" altLang="ja-JP" sz="1800" dirty="0"/>
              <a:t>?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896593" y="1042126"/>
            <a:ext cx="527035" cy="597305"/>
            <a:chOff x="1187624" y="2420888"/>
            <a:chExt cx="701483" cy="795014"/>
          </a:xfrm>
        </p:grpSpPr>
        <p:sp>
          <p:nvSpPr>
            <p:cNvPr id="6" name="メモ 5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直線コネクタ 7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直線コネクタ 8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グループ化 9"/>
          <p:cNvGrpSpPr/>
          <p:nvPr/>
        </p:nvGrpSpPr>
        <p:grpSpPr>
          <a:xfrm>
            <a:off x="5118599" y="1042126"/>
            <a:ext cx="527035" cy="597305"/>
            <a:chOff x="1187624" y="2420888"/>
            <a:chExt cx="701483" cy="795014"/>
          </a:xfrm>
        </p:grpSpPr>
        <p:sp>
          <p:nvSpPr>
            <p:cNvPr id="11" name="メモ 10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直線コネクタ 12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直線コネクタ 13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直線コネクタ 14"/>
            <p:cNvCxnSpPr/>
            <p:nvPr/>
          </p:nvCxnSpPr>
          <p:spPr bwMode="auto">
            <a:xfrm>
              <a:off x="1292909" y="3038870"/>
              <a:ext cx="502615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グループ化 15"/>
          <p:cNvGrpSpPr/>
          <p:nvPr/>
        </p:nvGrpSpPr>
        <p:grpSpPr>
          <a:xfrm>
            <a:off x="4007326" y="2660995"/>
            <a:ext cx="527035" cy="597305"/>
            <a:chOff x="1187624" y="2420888"/>
            <a:chExt cx="701483" cy="795014"/>
          </a:xfrm>
        </p:grpSpPr>
        <p:sp>
          <p:nvSpPr>
            <p:cNvPr id="17" name="メモ 16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8" name="直線コネクタ 17"/>
            <p:cNvCxnSpPr/>
            <p:nvPr/>
          </p:nvCxnSpPr>
          <p:spPr bwMode="auto">
            <a:xfrm>
              <a:off x="1292909" y="2731492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18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19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グループ化 20"/>
          <p:cNvGrpSpPr/>
          <p:nvPr/>
        </p:nvGrpSpPr>
        <p:grpSpPr>
          <a:xfrm>
            <a:off x="7386856" y="1042126"/>
            <a:ext cx="527035" cy="597305"/>
            <a:chOff x="7027461" y="1043772"/>
            <a:chExt cx="579738" cy="657036"/>
          </a:xfrm>
        </p:grpSpPr>
        <p:sp>
          <p:nvSpPr>
            <p:cNvPr id="22" name="メモ 21"/>
            <p:cNvSpPr/>
            <p:nvPr/>
          </p:nvSpPr>
          <p:spPr bwMode="gray">
            <a:xfrm>
              <a:off x="7027461" y="1043772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 bwMode="auto">
            <a:xfrm>
              <a:off x="7114473" y="1300469"/>
              <a:ext cx="39144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/>
            <p:cNvCxnSpPr/>
            <p:nvPr/>
          </p:nvCxnSpPr>
          <p:spPr bwMode="auto">
            <a:xfrm>
              <a:off x="7114473" y="1432096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/>
            <p:cNvCxnSpPr/>
            <p:nvPr/>
          </p:nvCxnSpPr>
          <p:spPr bwMode="auto">
            <a:xfrm>
              <a:off x="7114473" y="1168843"/>
              <a:ext cx="39144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直線コネクタ 25"/>
            <p:cNvCxnSpPr/>
            <p:nvPr/>
          </p:nvCxnSpPr>
          <p:spPr bwMode="auto">
            <a:xfrm>
              <a:off x="7119595" y="1563047"/>
              <a:ext cx="41538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グループ化 26"/>
          <p:cNvGrpSpPr/>
          <p:nvPr/>
        </p:nvGrpSpPr>
        <p:grpSpPr>
          <a:xfrm>
            <a:off x="6293392" y="2660995"/>
            <a:ext cx="527035" cy="597305"/>
            <a:chOff x="1187624" y="2420888"/>
            <a:chExt cx="701483" cy="795014"/>
          </a:xfrm>
        </p:grpSpPr>
        <p:sp>
          <p:nvSpPr>
            <p:cNvPr id="28" name="メモ 27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29" name="直線コネクタ 28"/>
            <p:cNvCxnSpPr/>
            <p:nvPr/>
          </p:nvCxnSpPr>
          <p:spPr bwMode="auto">
            <a:xfrm>
              <a:off x="1292909" y="2731492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直線コネクタ 29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線コネクタ 30"/>
            <p:cNvCxnSpPr/>
            <p:nvPr/>
          </p:nvCxnSpPr>
          <p:spPr bwMode="auto">
            <a:xfrm>
              <a:off x="1292909" y="2572224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2" name="円弧 31"/>
          <p:cNvSpPr/>
          <p:nvPr/>
        </p:nvSpPr>
        <p:spPr bwMode="auto">
          <a:xfrm rot="5400000">
            <a:off x="6757556" y="1984348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7239938" y="2074506"/>
            <a:ext cx="0" cy="180782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円弧 33"/>
          <p:cNvSpPr/>
          <p:nvPr/>
        </p:nvSpPr>
        <p:spPr bwMode="auto">
          <a:xfrm rot="16200000">
            <a:off x="7239938" y="1839162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35" name="直線コネクタ 34"/>
          <p:cNvCxnSpPr/>
          <p:nvPr/>
        </p:nvCxnSpPr>
        <p:spPr bwMode="auto">
          <a:xfrm flipV="1">
            <a:off x="6577023" y="2161565"/>
            <a:ext cx="0" cy="11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2528779" y="1840332"/>
            <a:ext cx="579011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3816101" y="2467048"/>
            <a:ext cx="320664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円/楕円 37"/>
          <p:cNvSpPr/>
          <p:nvPr/>
        </p:nvSpPr>
        <p:spPr bwMode="gray">
          <a:xfrm>
            <a:off x="5256935" y="171515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39" name="円/楕円 38"/>
          <p:cNvSpPr/>
          <p:nvPr/>
        </p:nvSpPr>
        <p:spPr bwMode="gray">
          <a:xfrm>
            <a:off x="7503070" y="1726205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40" name="円/楕円 39"/>
          <p:cNvSpPr/>
          <p:nvPr/>
        </p:nvSpPr>
        <p:spPr bwMode="gray">
          <a:xfrm>
            <a:off x="6437438" y="234157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2896593" y="4543159"/>
            <a:ext cx="527035" cy="597305"/>
            <a:chOff x="1187624" y="2420888"/>
            <a:chExt cx="701483" cy="795014"/>
          </a:xfrm>
        </p:grpSpPr>
        <p:sp>
          <p:nvSpPr>
            <p:cNvPr id="42" name="メモ 41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グループ化 45"/>
          <p:cNvGrpSpPr/>
          <p:nvPr/>
        </p:nvGrpSpPr>
        <p:grpSpPr>
          <a:xfrm>
            <a:off x="5118599" y="4543159"/>
            <a:ext cx="527035" cy="597305"/>
            <a:chOff x="1187624" y="2420888"/>
            <a:chExt cx="701483" cy="795014"/>
          </a:xfrm>
        </p:grpSpPr>
        <p:sp>
          <p:nvSpPr>
            <p:cNvPr id="47" name="メモ 46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48" name="直線コネクタ 47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コネクタ 48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コネクタ 49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直線コネクタ 50"/>
            <p:cNvCxnSpPr/>
            <p:nvPr/>
          </p:nvCxnSpPr>
          <p:spPr bwMode="auto">
            <a:xfrm>
              <a:off x="1292909" y="3038870"/>
              <a:ext cx="502615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2" name="グループ化 51"/>
          <p:cNvGrpSpPr/>
          <p:nvPr/>
        </p:nvGrpSpPr>
        <p:grpSpPr>
          <a:xfrm>
            <a:off x="4007326" y="6162028"/>
            <a:ext cx="527035" cy="597305"/>
            <a:chOff x="1187624" y="2420888"/>
            <a:chExt cx="701483" cy="795014"/>
          </a:xfrm>
        </p:grpSpPr>
        <p:sp>
          <p:nvSpPr>
            <p:cNvPr id="53" name="メモ 52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 bwMode="auto">
            <a:xfrm>
              <a:off x="1292909" y="2731492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直線コネクタ 55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7" name="グループ化 56"/>
          <p:cNvGrpSpPr/>
          <p:nvPr/>
        </p:nvGrpSpPr>
        <p:grpSpPr>
          <a:xfrm>
            <a:off x="7386856" y="4543159"/>
            <a:ext cx="527035" cy="597305"/>
            <a:chOff x="7027461" y="1043772"/>
            <a:chExt cx="579738" cy="657036"/>
          </a:xfrm>
        </p:grpSpPr>
        <p:sp>
          <p:nvSpPr>
            <p:cNvPr id="58" name="メモ 57"/>
            <p:cNvSpPr/>
            <p:nvPr/>
          </p:nvSpPr>
          <p:spPr bwMode="gray">
            <a:xfrm>
              <a:off x="7027461" y="1043772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7114473" y="1300469"/>
              <a:ext cx="39144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7114473" y="1432096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直線コネクタ 60"/>
            <p:cNvCxnSpPr/>
            <p:nvPr/>
          </p:nvCxnSpPr>
          <p:spPr bwMode="auto">
            <a:xfrm>
              <a:off x="7114473" y="1168843"/>
              <a:ext cx="39144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直線コネクタ 61"/>
            <p:cNvCxnSpPr/>
            <p:nvPr/>
          </p:nvCxnSpPr>
          <p:spPr bwMode="auto">
            <a:xfrm>
              <a:off x="7119595" y="1563047"/>
              <a:ext cx="41538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グループ化 62"/>
          <p:cNvGrpSpPr/>
          <p:nvPr/>
        </p:nvGrpSpPr>
        <p:grpSpPr>
          <a:xfrm>
            <a:off x="6293392" y="6162028"/>
            <a:ext cx="527035" cy="597305"/>
            <a:chOff x="1187624" y="2420888"/>
            <a:chExt cx="701483" cy="795014"/>
          </a:xfrm>
        </p:grpSpPr>
        <p:sp>
          <p:nvSpPr>
            <p:cNvPr id="64" name="メモ 63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65" name="直線コネクタ 64"/>
            <p:cNvCxnSpPr/>
            <p:nvPr/>
          </p:nvCxnSpPr>
          <p:spPr bwMode="auto">
            <a:xfrm>
              <a:off x="1292909" y="2731492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直線コネクタ 66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直線コネクタ 67"/>
            <p:cNvCxnSpPr/>
            <p:nvPr/>
          </p:nvCxnSpPr>
          <p:spPr bwMode="auto">
            <a:xfrm>
              <a:off x="1292909" y="2572224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円弧 68"/>
          <p:cNvSpPr/>
          <p:nvPr/>
        </p:nvSpPr>
        <p:spPr bwMode="auto">
          <a:xfrm rot="5400000">
            <a:off x="6757556" y="5485381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70" name="直線コネクタ 69"/>
          <p:cNvCxnSpPr/>
          <p:nvPr/>
        </p:nvCxnSpPr>
        <p:spPr bwMode="auto">
          <a:xfrm>
            <a:off x="7239938" y="5575539"/>
            <a:ext cx="0" cy="180782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円弧 70"/>
          <p:cNvSpPr/>
          <p:nvPr/>
        </p:nvSpPr>
        <p:spPr bwMode="auto">
          <a:xfrm rot="16200000">
            <a:off x="7239938" y="534019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72" name="直線コネクタ 71"/>
          <p:cNvCxnSpPr/>
          <p:nvPr/>
        </p:nvCxnSpPr>
        <p:spPr bwMode="auto">
          <a:xfrm flipV="1">
            <a:off x="6577023" y="5662598"/>
            <a:ext cx="0" cy="11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/>
          <p:nvPr/>
        </p:nvCxnSpPr>
        <p:spPr bwMode="auto">
          <a:xfrm>
            <a:off x="2528779" y="5341365"/>
            <a:ext cx="579011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/>
          <p:nvPr/>
        </p:nvCxnSpPr>
        <p:spPr bwMode="auto">
          <a:xfrm>
            <a:off x="3816101" y="5968081"/>
            <a:ext cx="320664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円/楕円 74"/>
          <p:cNvSpPr/>
          <p:nvPr/>
        </p:nvSpPr>
        <p:spPr bwMode="gray">
          <a:xfrm>
            <a:off x="5256935" y="5216183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76" name="円/楕円 75"/>
          <p:cNvSpPr/>
          <p:nvPr/>
        </p:nvSpPr>
        <p:spPr bwMode="gray">
          <a:xfrm>
            <a:off x="7503070" y="5227238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77" name="円/楕円 76"/>
          <p:cNvSpPr/>
          <p:nvPr/>
        </p:nvSpPr>
        <p:spPr bwMode="gray">
          <a:xfrm>
            <a:off x="6437438" y="5842603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92" name="直線コネクタ 91"/>
          <p:cNvCxnSpPr/>
          <p:nvPr/>
        </p:nvCxnSpPr>
        <p:spPr bwMode="auto">
          <a:xfrm flipH="1">
            <a:off x="4276138" y="2655256"/>
            <a:ext cx="1" cy="309364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/>
          <p:nvPr/>
        </p:nvCxnSpPr>
        <p:spPr bwMode="auto">
          <a:xfrm flipH="1">
            <a:off x="3150256" y="2076595"/>
            <a:ext cx="1" cy="309364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円弧 98"/>
          <p:cNvSpPr/>
          <p:nvPr/>
        </p:nvSpPr>
        <p:spPr bwMode="auto">
          <a:xfrm>
            <a:off x="3092052" y="1839162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00" name="直線コネクタ 99"/>
          <p:cNvCxnSpPr/>
          <p:nvPr/>
        </p:nvCxnSpPr>
        <p:spPr bwMode="auto">
          <a:xfrm>
            <a:off x="3574751" y="2074506"/>
            <a:ext cx="0" cy="180782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円弧 100"/>
          <p:cNvSpPr/>
          <p:nvPr/>
        </p:nvSpPr>
        <p:spPr bwMode="auto">
          <a:xfrm rot="10800000">
            <a:off x="3574752" y="1986930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02" name="円弧 101"/>
          <p:cNvSpPr/>
          <p:nvPr/>
        </p:nvSpPr>
        <p:spPr bwMode="auto">
          <a:xfrm>
            <a:off x="3092052" y="534019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03" name="円弧 102"/>
          <p:cNvSpPr/>
          <p:nvPr/>
        </p:nvSpPr>
        <p:spPr bwMode="auto">
          <a:xfrm rot="10800000">
            <a:off x="3574752" y="548796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04" name="円/楕円 103"/>
          <p:cNvSpPr/>
          <p:nvPr/>
        </p:nvSpPr>
        <p:spPr bwMode="gray">
          <a:xfrm>
            <a:off x="4147585" y="234157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05" name="円/楕円 104"/>
          <p:cNvSpPr/>
          <p:nvPr/>
        </p:nvSpPr>
        <p:spPr bwMode="gray">
          <a:xfrm>
            <a:off x="4147585" y="5842603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06" name="円/楕円 105"/>
          <p:cNvSpPr/>
          <p:nvPr/>
        </p:nvSpPr>
        <p:spPr bwMode="gray">
          <a:xfrm>
            <a:off x="3030685" y="172620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07" name="円/楕円 106"/>
          <p:cNvSpPr/>
          <p:nvPr/>
        </p:nvSpPr>
        <p:spPr bwMode="gray">
          <a:xfrm>
            <a:off x="3030685" y="5227239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108" name="直線コネクタ 107"/>
          <p:cNvCxnSpPr/>
          <p:nvPr/>
        </p:nvCxnSpPr>
        <p:spPr bwMode="auto">
          <a:xfrm>
            <a:off x="3574751" y="5575539"/>
            <a:ext cx="0" cy="180782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" name="直線コネクタ 108"/>
          <p:cNvCxnSpPr/>
          <p:nvPr/>
        </p:nvCxnSpPr>
        <p:spPr bwMode="auto">
          <a:xfrm>
            <a:off x="3809277" y="5968081"/>
            <a:ext cx="331484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/>
          <p:nvPr/>
        </p:nvCxnSpPr>
        <p:spPr bwMode="auto">
          <a:xfrm>
            <a:off x="3809277" y="2467048"/>
            <a:ext cx="331484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正方形/長方形 90"/>
          <p:cNvSpPr/>
          <p:nvPr/>
        </p:nvSpPr>
        <p:spPr bwMode="gray">
          <a:xfrm>
            <a:off x="2070091" y="988293"/>
            <a:ext cx="6133030" cy="5806976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78" name="図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4" y="1443033"/>
            <a:ext cx="832731" cy="832731"/>
          </a:xfrm>
          <a:prstGeom prst="rect">
            <a:avLst/>
          </a:prstGeom>
        </p:spPr>
      </p:pic>
      <p:grpSp>
        <p:nvGrpSpPr>
          <p:cNvPr id="79" name="グループ化 78"/>
          <p:cNvGrpSpPr/>
          <p:nvPr/>
        </p:nvGrpSpPr>
        <p:grpSpPr>
          <a:xfrm>
            <a:off x="453995" y="5077055"/>
            <a:ext cx="1006636" cy="542674"/>
            <a:chOff x="583347" y="4223954"/>
            <a:chExt cx="899190" cy="484750"/>
          </a:xfrm>
        </p:grpSpPr>
        <p:grpSp>
          <p:nvGrpSpPr>
            <p:cNvPr id="80" name="グループ化 79"/>
            <p:cNvGrpSpPr/>
            <p:nvPr/>
          </p:nvGrpSpPr>
          <p:grpSpPr>
            <a:xfrm>
              <a:off x="583347" y="4303697"/>
              <a:ext cx="227145" cy="353337"/>
              <a:chOff x="2089544" y="4824280"/>
              <a:chExt cx="648072" cy="100811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5" name="二等辺三角形 84"/>
              <p:cNvSpPr/>
              <p:nvPr/>
            </p:nvSpPr>
            <p:spPr bwMode="gray">
              <a:xfrm>
                <a:off x="2233560" y="5472352"/>
                <a:ext cx="360040" cy="360040"/>
              </a:xfrm>
              <a:prstGeom prst="triangl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86" name="円/楕円 85"/>
              <p:cNvSpPr/>
              <p:nvPr/>
            </p:nvSpPr>
            <p:spPr bwMode="gray">
              <a:xfrm>
                <a:off x="2089544" y="4824280"/>
                <a:ext cx="648072" cy="648072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81" name="台形 80"/>
            <p:cNvSpPr/>
            <p:nvPr/>
          </p:nvSpPr>
          <p:spPr bwMode="gray">
            <a:xfrm rot="16660410">
              <a:off x="1104333" y="4187035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82" name="フリーフォーム 81"/>
            <p:cNvSpPr/>
            <p:nvPr/>
          </p:nvSpPr>
          <p:spPr bwMode="gray">
            <a:xfrm>
              <a:off x="839693" y="4508611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83" name="台形 82"/>
            <p:cNvSpPr/>
            <p:nvPr/>
          </p:nvSpPr>
          <p:spPr bwMode="gray">
            <a:xfrm rot="16660410">
              <a:off x="1157132" y="4233646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84" name="三角形 22"/>
            <p:cNvSpPr/>
            <p:nvPr/>
          </p:nvSpPr>
          <p:spPr bwMode="gray">
            <a:xfrm rot="20604948">
              <a:off x="1284133" y="4381474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87" name="フローチャート: 磁気ディスク 86"/>
          <p:cNvSpPr/>
          <p:nvPr/>
        </p:nvSpPr>
        <p:spPr bwMode="gray">
          <a:xfrm>
            <a:off x="1679317" y="1543976"/>
            <a:ext cx="649208" cy="618117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88" name="図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886" y="1794941"/>
            <a:ext cx="333121" cy="333121"/>
          </a:xfrm>
          <a:prstGeom prst="rect">
            <a:avLst/>
          </a:prstGeom>
        </p:spPr>
      </p:pic>
      <p:sp>
        <p:nvSpPr>
          <p:cNvPr id="89" name="フローチャート: 磁気ディスク 88"/>
          <p:cNvSpPr/>
          <p:nvPr/>
        </p:nvSpPr>
        <p:spPr bwMode="gray">
          <a:xfrm>
            <a:off x="1679317" y="5045009"/>
            <a:ext cx="649208" cy="618117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90" name="図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886" y="5286449"/>
            <a:ext cx="333121" cy="333121"/>
          </a:xfrm>
          <a:prstGeom prst="rect">
            <a:avLst/>
          </a:prstGeom>
        </p:spPr>
      </p:pic>
      <p:sp>
        <p:nvSpPr>
          <p:cNvPr id="95" name="テキスト ボックス 94"/>
          <p:cNvSpPr txBox="1"/>
          <p:nvPr/>
        </p:nvSpPr>
        <p:spPr>
          <a:xfrm>
            <a:off x="203730" y="2242188"/>
            <a:ext cx="271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Remote Repository</a:t>
            </a:r>
            <a:endParaRPr kumimoji="1" lang="ja-JP" altLang="en-US" sz="2400" b="1" dirty="0" smtClean="0">
              <a:solidFill>
                <a:schemeClr val="bg2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64703" y="5676301"/>
            <a:ext cx="238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Local Repository</a:t>
            </a:r>
            <a:endParaRPr kumimoji="1" lang="ja-JP" altLang="en-US" sz="2400" b="1" dirty="0" smtClean="0">
              <a:solidFill>
                <a:schemeClr val="bg2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114" name="直線コネクタ 113"/>
          <p:cNvCxnSpPr/>
          <p:nvPr/>
        </p:nvCxnSpPr>
        <p:spPr bwMode="auto">
          <a:xfrm flipH="1">
            <a:off x="4288772" y="2639921"/>
            <a:ext cx="1" cy="309364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5" name="テキスト ボックス 114"/>
          <p:cNvSpPr txBox="1"/>
          <p:nvPr/>
        </p:nvSpPr>
        <p:spPr>
          <a:xfrm>
            <a:off x="-75472" y="3052069"/>
            <a:ext cx="33063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Pull</a:t>
            </a:r>
            <a:endParaRPr lang="en-US" altLang="ja-JP" sz="28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Meiryo UI" panose="020B0604030504040204" pitchFamily="50" charset="-128"/>
            </a:endParaRPr>
          </a:p>
          <a:p>
            <a:r>
              <a:rPr lang="en-US" altLang="ja-JP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Get remote resources</a:t>
            </a:r>
          </a:p>
          <a:p>
            <a:r>
              <a:rPr kumimoji="1" lang="en-US" altLang="ja-JP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To local</a:t>
            </a:r>
            <a:endParaRPr kumimoji="1" lang="ja-JP" altLang="en-US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4301406" y="3493208"/>
            <a:ext cx="32998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Push</a:t>
            </a:r>
            <a:endParaRPr lang="en-US" altLang="ja-JP" sz="28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Meiryo UI" panose="020B0604030504040204" pitchFamily="50" charset="-128"/>
            </a:endParaRPr>
          </a:p>
          <a:p>
            <a:r>
              <a:rPr kumimoji="1" lang="en-US" altLang="ja-JP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Reflect local changes</a:t>
            </a:r>
            <a:br>
              <a:rPr kumimoji="1" lang="en-US" altLang="ja-JP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kumimoji="1" lang="en-US" altLang="ja-JP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to remote</a:t>
            </a:r>
            <a:endParaRPr kumimoji="1" lang="ja-JP" altLang="en-US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117" name="直線コネクタ 116"/>
          <p:cNvCxnSpPr/>
          <p:nvPr/>
        </p:nvCxnSpPr>
        <p:spPr bwMode="auto">
          <a:xfrm flipH="1">
            <a:off x="3162890" y="2061260"/>
            <a:ext cx="1" cy="309364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32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935" y="171088"/>
            <a:ext cx="9465434" cy="393700"/>
          </a:xfrm>
        </p:spPr>
        <p:txBody>
          <a:bodyPr/>
          <a:lstStyle/>
          <a:p>
            <a:r>
              <a:rPr lang="en-US" altLang="ja-JP" dirty="0" smtClean="0"/>
              <a:t>It’s possible to develop many members in same time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11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/>
              <a:t>What’s </a:t>
            </a:r>
            <a:r>
              <a:rPr lang="en-US" altLang="ja-JP" sz="1800" dirty="0" err="1"/>
              <a:t>Git</a:t>
            </a:r>
            <a:r>
              <a:rPr lang="en-US" altLang="ja-JP" sz="1800" dirty="0"/>
              <a:t>?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5" name="円柱 4"/>
          <p:cNvSpPr/>
          <p:nvPr/>
        </p:nvSpPr>
        <p:spPr bwMode="gray">
          <a:xfrm>
            <a:off x="5039759" y="1455909"/>
            <a:ext cx="796681" cy="675574"/>
          </a:xfrm>
          <a:prstGeom prst="can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3235121" y="4467364"/>
            <a:ext cx="989109" cy="533225"/>
            <a:chOff x="583347" y="4223954"/>
            <a:chExt cx="899190" cy="484750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583347" y="4303697"/>
              <a:ext cx="227145" cy="353337"/>
              <a:chOff x="2089544" y="4824280"/>
              <a:chExt cx="648072" cy="100811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2" name="二等辺三角形 11"/>
              <p:cNvSpPr/>
              <p:nvPr/>
            </p:nvSpPr>
            <p:spPr bwMode="gray">
              <a:xfrm>
                <a:off x="2233560" y="5472352"/>
                <a:ext cx="360040" cy="360040"/>
              </a:xfrm>
              <a:prstGeom prst="triangl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13" name="円/楕円 12"/>
              <p:cNvSpPr/>
              <p:nvPr/>
            </p:nvSpPr>
            <p:spPr bwMode="gray">
              <a:xfrm>
                <a:off x="2089544" y="4824280"/>
                <a:ext cx="648072" cy="648072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8" name="台形 7"/>
            <p:cNvSpPr/>
            <p:nvPr/>
          </p:nvSpPr>
          <p:spPr bwMode="gray">
            <a:xfrm rot="16660410">
              <a:off x="1104333" y="4187035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9" name="フリーフォーム 8"/>
            <p:cNvSpPr/>
            <p:nvPr/>
          </p:nvSpPr>
          <p:spPr bwMode="gray">
            <a:xfrm>
              <a:off x="839693" y="4508611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0" name="台形 9"/>
            <p:cNvSpPr/>
            <p:nvPr/>
          </p:nvSpPr>
          <p:spPr bwMode="gray">
            <a:xfrm rot="16660410">
              <a:off x="1157132" y="4233646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1" name="三角形 22"/>
            <p:cNvSpPr/>
            <p:nvPr/>
          </p:nvSpPr>
          <p:spPr bwMode="gray">
            <a:xfrm rot="20604948">
              <a:off x="1284133" y="4381474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cxnSp>
        <p:nvCxnSpPr>
          <p:cNvPr id="14" name="直線矢印コネクタ 13"/>
          <p:cNvCxnSpPr/>
          <p:nvPr/>
        </p:nvCxnSpPr>
        <p:spPr bwMode="auto">
          <a:xfrm flipH="1">
            <a:off x="3831725" y="2200635"/>
            <a:ext cx="1459568" cy="131801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矢印コネクタ 14"/>
          <p:cNvCxnSpPr/>
          <p:nvPr/>
        </p:nvCxnSpPr>
        <p:spPr bwMode="auto">
          <a:xfrm>
            <a:off x="5428598" y="2200635"/>
            <a:ext cx="0" cy="13092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矢印コネクタ 15"/>
          <p:cNvCxnSpPr/>
          <p:nvPr/>
        </p:nvCxnSpPr>
        <p:spPr bwMode="auto">
          <a:xfrm>
            <a:off x="5565909" y="2200635"/>
            <a:ext cx="1580242" cy="13092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円柱 16"/>
          <p:cNvSpPr/>
          <p:nvPr/>
        </p:nvSpPr>
        <p:spPr bwMode="gray">
          <a:xfrm>
            <a:off x="3422483" y="3630095"/>
            <a:ext cx="796681" cy="675574"/>
          </a:xfrm>
          <a:prstGeom prst="can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451" y="3851724"/>
            <a:ext cx="403076" cy="403076"/>
          </a:xfrm>
          <a:prstGeom prst="rect">
            <a:avLst/>
          </a:prstGeom>
        </p:spPr>
      </p:pic>
      <p:sp>
        <p:nvSpPr>
          <p:cNvPr id="19" name="円柱 18"/>
          <p:cNvSpPr/>
          <p:nvPr/>
        </p:nvSpPr>
        <p:spPr bwMode="gray">
          <a:xfrm>
            <a:off x="5022667" y="3630095"/>
            <a:ext cx="796681" cy="675574"/>
          </a:xfrm>
          <a:prstGeom prst="can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50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635" y="3851724"/>
            <a:ext cx="403076" cy="403076"/>
          </a:xfrm>
          <a:prstGeom prst="rect">
            <a:avLst/>
          </a:prstGeom>
        </p:spPr>
      </p:pic>
      <p:grpSp>
        <p:nvGrpSpPr>
          <p:cNvPr id="21" name="グループ化 20"/>
          <p:cNvGrpSpPr/>
          <p:nvPr/>
        </p:nvGrpSpPr>
        <p:grpSpPr>
          <a:xfrm>
            <a:off x="6605896" y="4432806"/>
            <a:ext cx="989109" cy="533225"/>
            <a:chOff x="583347" y="4223954"/>
            <a:chExt cx="899190" cy="48475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583347" y="4303697"/>
              <a:ext cx="227145" cy="353337"/>
              <a:chOff x="2089544" y="4824280"/>
              <a:chExt cx="648072" cy="100811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7" name="二等辺三角形 26"/>
              <p:cNvSpPr/>
              <p:nvPr/>
            </p:nvSpPr>
            <p:spPr bwMode="gray">
              <a:xfrm>
                <a:off x="2233560" y="5472352"/>
                <a:ext cx="360040" cy="36004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 bwMode="gray">
              <a:xfrm>
                <a:off x="2089544" y="4824280"/>
                <a:ext cx="648072" cy="6480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23" name="台形 22"/>
            <p:cNvSpPr/>
            <p:nvPr/>
          </p:nvSpPr>
          <p:spPr bwMode="gray">
            <a:xfrm rot="16660410">
              <a:off x="1104333" y="4187035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24" name="フリーフォーム 23"/>
            <p:cNvSpPr/>
            <p:nvPr/>
          </p:nvSpPr>
          <p:spPr bwMode="gray">
            <a:xfrm>
              <a:off x="839693" y="4508611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25" name="台形 24"/>
            <p:cNvSpPr/>
            <p:nvPr/>
          </p:nvSpPr>
          <p:spPr bwMode="gray">
            <a:xfrm rot="16660410">
              <a:off x="1157132" y="4233646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26" name="三角形 22"/>
            <p:cNvSpPr/>
            <p:nvPr/>
          </p:nvSpPr>
          <p:spPr bwMode="gray">
            <a:xfrm rot="20604948">
              <a:off x="1284133" y="4381474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29" name="円柱 28"/>
          <p:cNvSpPr/>
          <p:nvPr/>
        </p:nvSpPr>
        <p:spPr bwMode="gray">
          <a:xfrm>
            <a:off x="6732240" y="3630095"/>
            <a:ext cx="796681" cy="675574"/>
          </a:xfrm>
          <a:prstGeom prst="can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50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08" y="3851724"/>
            <a:ext cx="403076" cy="403076"/>
          </a:xfrm>
          <a:prstGeom prst="rect">
            <a:avLst/>
          </a:prstGeom>
        </p:spPr>
      </p:pic>
      <p:grpSp>
        <p:nvGrpSpPr>
          <p:cNvPr id="31" name="グループ化 30"/>
          <p:cNvGrpSpPr/>
          <p:nvPr/>
        </p:nvGrpSpPr>
        <p:grpSpPr>
          <a:xfrm>
            <a:off x="4793732" y="4485540"/>
            <a:ext cx="966019" cy="520777"/>
            <a:chOff x="583347" y="4988866"/>
            <a:chExt cx="899190" cy="484750"/>
          </a:xfrm>
        </p:grpSpPr>
        <p:grpSp>
          <p:nvGrpSpPr>
            <p:cNvPr id="32" name="グループ化 31"/>
            <p:cNvGrpSpPr/>
            <p:nvPr/>
          </p:nvGrpSpPr>
          <p:grpSpPr>
            <a:xfrm>
              <a:off x="583347" y="5051624"/>
              <a:ext cx="227145" cy="353337"/>
              <a:chOff x="4250224" y="4824280"/>
              <a:chExt cx="648072" cy="1008112"/>
            </a:xfrm>
            <a:solidFill>
              <a:srgbClr val="71C9FF"/>
            </a:solidFill>
          </p:grpSpPr>
          <p:sp>
            <p:nvSpPr>
              <p:cNvPr id="37" name="二等辺三角形 36"/>
              <p:cNvSpPr/>
              <p:nvPr/>
            </p:nvSpPr>
            <p:spPr bwMode="gray">
              <a:xfrm>
                <a:off x="4394240" y="5472352"/>
                <a:ext cx="360040" cy="360040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38" name="円/楕円 37"/>
              <p:cNvSpPr/>
              <p:nvPr/>
            </p:nvSpPr>
            <p:spPr bwMode="gray">
              <a:xfrm>
                <a:off x="4250224" y="4824280"/>
                <a:ext cx="648072" cy="648072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33" name="台形 32"/>
            <p:cNvSpPr/>
            <p:nvPr/>
          </p:nvSpPr>
          <p:spPr bwMode="gray">
            <a:xfrm rot="16660410">
              <a:off x="1104333" y="4951947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34" name="フリーフォーム 33"/>
            <p:cNvSpPr/>
            <p:nvPr/>
          </p:nvSpPr>
          <p:spPr bwMode="gray">
            <a:xfrm>
              <a:off x="839693" y="5273523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35" name="台形 34"/>
            <p:cNvSpPr/>
            <p:nvPr/>
          </p:nvSpPr>
          <p:spPr bwMode="gray">
            <a:xfrm rot="16660410">
              <a:off x="1157132" y="4998558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36" name="三角形 22"/>
            <p:cNvSpPr/>
            <p:nvPr/>
          </p:nvSpPr>
          <p:spPr bwMode="gray">
            <a:xfrm rot="20604948">
              <a:off x="1284133" y="5146386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pic>
        <p:nvPicPr>
          <p:cNvPr id="39" name="図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727" y="1670583"/>
            <a:ext cx="403076" cy="403076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406" y="1455909"/>
            <a:ext cx="832731" cy="832731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1455424" y="1585095"/>
            <a:ext cx="271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Remote Repository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33865" y="3722343"/>
            <a:ext cx="238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Local Repository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961646" y="2663104"/>
            <a:ext cx="30573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Get/Reflect Resources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240270" y="5455333"/>
            <a:ext cx="55647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atin typeface="+mn-lt"/>
                <a:ea typeface="Meiryo UI" panose="020B0604030504040204" pitchFamily="50" charset="-128"/>
              </a:rPr>
              <a:t>It’s possible to log every member’s</a:t>
            </a:r>
            <a:br>
              <a:rPr lang="en-US" altLang="ja-JP" sz="2800" b="1" dirty="0" smtClean="0">
                <a:latin typeface="+mn-lt"/>
                <a:ea typeface="Meiryo UI" panose="020B0604030504040204" pitchFamily="50" charset="-128"/>
              </a:rPr>
            </a:br>
            <a:r>
              <a:rPr lang="en-US" altLang="ja-JP" sz="2800" b="1" dirty="0" smtClean="0">
                <a:latin typeface="+mn-lt"/>
                <a:ea typeface="Meiryo UI" panose="020B0604030504040204" pitchFamily="50" charset="-128"/>
              </a:rPr>
              <a:t>“When”, “Who”, “Where”, “Why”</a:t>
            </a:r>
            <a:endParaRPr kumimoji="1" lang="ja-JP" altLang="en-US" sz="2800" b="1" dirty="0" smtClean="0"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02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正方形/長方形 98"/>
          <p:cNvSpPr/>
          <p:nvPr/>
        </p:nvSpPr>
        <p:spPr bwMode="gray">
          <a:xfrm>
            <a:off x="1656320" y="3747486"/>
            <a:ext cx="1800418" cy="18721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2400" dirty="0" smtClean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 bwMode="gray">
          <a:xfrm>
            <a:off x="185249" y="1006290"/>
            <a:ext cx="4276394" cy="18721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2400" dirty="0" smtClean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Tools needed to be installed to use 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12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/>
              <a:t>What’s </a:t>
            </a:r>
            <a:r>
              <a:rPr lang="en-US" altLang="ja-JP" sz="1800" dirty="0" err="1"/>
              <a:t>Git</a:t>
            </a:r>
            <a:r>
              <a:rPr lang="en-US" altLang="ja-JP" sz="1800" dirty="0"/>
              <a:t>?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45" name="円柱 44"/>
          <p:cNvSpPr/>
          <p:nvPr/>
        </p:nvSpPr>
        <p:spPr bwMode="gray">
          <a:xfrm>
            <a:off x="5945727" y="1535853"/>
            <a:ext cx="796681" cy="675574"/>
          </a:xfrm>
          <a:prstGeom prst="can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+mj-lt"/>
              <a:ea typeface="ＭＳ Ｐゴシック" pitchFamily="50" charset="-128"/>
            </a:endParaRPr>
          </a:p>
        </p:txBody>
      </p:sp>
      <p:grpSp>
        <p:nvGrpSpPr>
          <p:cNvPr id="46" name="グループ化 45"/>
          <p:cNvGrpSpPr/>
          <p:nvPr/>
        </p:nvGrpSpPr>
        <p:grpSpPr>
          <a:xfrm>
            <a:off x="4141089" y="4547308"/>
            <a:ext cx="989109" cy="533225"/>
            <a:chOff x="583347" y="4223954"/>
            <a:chExt cx="899190" cy="484750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583347" y="4303697"/>
              <a:ext cx="227145" cy="353337"/>
              <a:chOff x="2089544" y="4824280"/>
              <a:chExt cx="648072" cy="100811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2" name="二等辺三角形 51"/>
              <p:cNvSpPr/>
              <p:nvPr/>
            </p:nvSpPr>
            <p:spPr bwMode="gray">
              <a:xfrm>
                <a:off x="2233560" y="5472352"/>
                <a:ext cx="360040" cy="360040"/>
              </a:xfrm>
              <a:prstGeom prst="triangl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53" name="円/楕円 52"/>
              <p:cNvSpPr/>
              <p:nvPr/>
            </p:nvSpPr>
            <p:spPr bwMode="gray">
              <a:xfrm>
                <a:off x="2089544" y="4824280"/>
                <a:ext cx="648072" cy="648072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</p:grpSp>
        <p:sp>
          <p:nvSpPr>
            <p:cNvPr id="48" name="台形 47"/>
            <p:cNvSpPr/>
            <p:nvPr/>
          </p:nvSpPr>
          <p:spPr bwMode="gray">
            <a:xfrm rot="16660410">
              <a:off x="1104333" y="4187035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ＭＳ Ｐゴシック" pitchFamily="50" charset="-128"/>
              </a:endParaRPr>
            </a:p>
          </p:txBody>
        </p:sp>
        <p:sp>
          <p:nvSpPr>
            <p:cNvPr id="49" name="フリーフォーム 48"/>
            <p:cNvSpPr/>
            <p:nvPr/>
          </p:nvSpPr>
          <p:spPr bwMode="gray">
            <a:xfrm>
              <a:off x="839693" y="4508611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ＭＳ Ｐゴシック" pitchFamily="50" charset="-128"/>
              </a:endParaRPr>
            </a:p>
          </p:txBody>
        </p:sp>
        <p:sp>
          <p:nvSpPr>
            <p:cNvPr id="50" name="台形 49"/>
            <p:cNvSpPr/>
            <p:nvPr/>
          </p:nvSpPr>
          <p:spPr bwMode="gray">
            <a:xfrm rot="16660410">
              <a:off x="1157132" y="4233646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ＭＳ Ｐゴシック" pitchFamily="50" charset="-128"/>
              </a:endParaRPr>
            </a:p>
          </p:txBody>
        </p:sp>
        <p:sp>
          <p:nvSpPr>
            <p:cNvPr id="51" name="三角形 22"/>
            <p:cNvSpPr/>
            <p:nvPr/>
          </p:nvSpPr>
          <p:spPr bwMode="gray">
            <a:xfrm rot="20604948">
              <a:off x="1284133" y="4381474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ＭＳ Ｐゴシック" pitchFamily="50" charset="-128"/>
              </a:endParaRPr>
            </a:p>
          </p:txBody>
        </p:sp>
      </p:grpSp>
      <p:cxnSp>
        <p:nvCxnSpPr>
          <p:cNvPr id="54" name="直線矢印コネクタ 53"/>
          <p:cNvCxnSpPr/>
          <p:nvPr/>
        </p:nvCxnSpPr>
        <p:spPr bwMode="auto">
          <a:xfrm flipH="1">
            <a:off x="4737693" y="2280579"/>
            <a:ext cx="1459568" cy="131801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矢印コネクタ 54"/>
          <p:cNvCxnSpPr/>
          <p:nvPr/>
        </p:nvCxnSpPr>
        <p:spPr bwMode="auto">
          <a:xfrm>
            <a:off x="6334566" y="2280579"/>
            <a:ext cx="0" cy="13092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直線矢印コネクタ 55"/>
          <p:cNvCxnSpPr/>
          <p:nvPr/>
        </p:nvCxnSpPr>
        <p:spPr bwMode="auto">
          <a:xfrm>
            <a:off x="6471877" y="2280579"/>
            <a:ext cx="1580242" cy="13092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円柱 56"/>
          <p:cNvSpPr/>
          <p:nvPr/>
        </p:nvSpPr>
        <p:spPr bwMode="gray">
          <a:xfrm>
            <a:off x="4328451" y="3710039"/>
            <a:ext cx="796681" cy="675574"/>
          </a:xfrm>
          <a:prstGeom prst="can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+mj-lt"/>
              <a:ea typeface="ＭＳ Ｐゴシック" pitchFamily="50" charset="-128"/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419" y="3931668"/>
            <a:ext cx="403076" cy="403076"/>
          </a:xfrm>
          <a:prstGeom prst="rect">
            <a:avLst/>
          </a:prstGeom>
        </p:spPr>
      </p:pic>
      <p:sp>
        <p:nvSpPr>
          <p:cNvPr id="59" name="円柱 58"/>
          <p:cNvSpPr/>
          <p:nvPr/>
        </p:nvSpPr>
        <p:spPr bwMode="gray">
          <a:xfrm>
            <a:off x="5928635" y="3710039"/>
            <a:ext cx="796681" cy="675574"/>
          </a:xfrm>
          <a:prstGeom prst="can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+mj-lt"/>
              <a:ea typeface="ＭＳ Ｐゴシック" pitchFamily="50" charset="-128"/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603" y="3931668"/>
            <a:ext cx="403076" cy="403076"/>
          </a:xfrm>
          <a:prstGeom prst="rect">
            <a:avLst/>
          </a:prstGeom>
        </p:spPr>
      </p:pic>
      <p:grpSp>
        <p:nvGrpSpPr>
          <p:cNvPr id="61" name="グループ化 60"/>
          <p:cNvGrpSpPr/>
          <p:nvPr/>
        </p:nvGrpSpPr>
        <p:grpSpPr>
          <a:xfrm>
            <a:off x="7511864" y="4512750"/>
            <a:ext cx="989109" cy="533225"/>
            <a:chOff x="583347" y="4223954"/>
            <a:chExt cx="899190" cy="484750"/>
          </a:xfrm>
        </p:grpSpPr>
        <p:grpSp>
          <p:nvGrpSpPr>
            <p:cNvPr id="62" name="グループ化 61"/>
            <p:cNvGrpSpPr/>
            <p:nvPr/>
          </p:nvGrpSpPr>
          <p:grpSpPr>
            <a:xfrm>
              <a:off x="583347" y="4303697"/>
              <a:ext cx="227145" cy="353337"/>
              <a:chOff x="2089544" y="4824280"/>
              <a:chExt cx="648072" cy="100811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68" name="二等辺三角形 67"/>
              <p:cNvSpPr/>
              <p:nvPr/>
            </p:nvSpPr>
            <p:spPr bwMode="gray">
              <a:xfrm>
                <a:off x="2233560" y="5472352"/>
                <a:ext cx="360040" cy="36004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69" name="円/楕円 68"/>
              <p:cNvSpPr/>
              <p:nvPr/>
            </p:nvSpPr>
            <p:spPr bwMode="gray">
              <a:xfrm>
                <a:off x="2089544" y="4824280"/>
                <a:ext cx="648072" cy="6480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</p:grpSp>
        <p:sp>
          <p:nvSpPr>
            <p:cNvPr id="63" name="台形 62"/>
            <p:cNvSpPr/>
            <p:nvPr/>
          </p:nvSpPr>
          <p:spPr bwMode="gray">
            <a:xfrm rot="16660410">
              <a:off x="1104333" y="4187035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ＭＳ Ｐゴシック" pitchFamily="50" charset="-128"/>
              </a:endParaRPr>
            </a:p>
          </p:txBody>
        </p:sp>
        <p:sp>
          <p:nvSpPr>
            <p:cNvPr id="64" name="フリーフォーム 63"/>
            <p:cNvSpPr/>
            <p:nvPr/>
          </p:nvSpPr>
          <p:spPr bwMode="gray">
            <a:xfrm>
              <a:off x="839693" y="4508611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ＭＳ Ｐゴシック" pitchFamily="50" charset="-128"/>
              </a:endParaRPr>
            </a:p>
          </p:txBody>
        </p:sp>
        <p:sp>
          <p:nvSpPr>
            <p:cNvPr id="65" name="台形 64"/>
            <p:cNvSpPr/>
            <p:nvPr/>
          </p:nvSpPr>
          <p:spPr bwMode="gray">
            <a:xfrm rot="16660410">
              <a:off x="1157132" y="4233646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ＭＳ Ｐゴシック" pitchFamily="50" charset="-128"/>
              </a:endParaRPr>
            </a:p>
          </p:txBody>
        </p:sp>
        <p:sp>
          <p:nvSpPr>
            <p:cNvPr id="67" name="三角形 22"/>
            <p:cNvSpPr/>
            <p:nvPr/>
          </p:nvSpPr>
          <p:spPr bwMode="gray">
            <a:xfrm rot="20604948">
              <a:off x="1284133" y="4381474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ＭＳ Ｐゴシック" pitchFamily="50" charset="-128"/>
              </a:endParaRPr>
            </a:p>
          </p:txBody>
        </p:sp>
      </p:grpSp>
      <p:sp>
        <p:nvSpPr>
          <p:cNvPr id="70" name="円柱 69"/>
          <p:cNvSpPr/>
          <p:nvPr/>
        </p:nvSpPr>
        <p:spPr bwMode="gray">
          <a:xfrm>
            <a:off x="7638208" y="3710039"/>
            <a:ext cx="796681" cy="675574"/>
          </a:xfrm>
          <a:prstGeom prst="can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+mj-lt"/>
              <a:ea typeface="ＭＳ Ｐゴシック" pitchFamily="50" charset="-128"/>
            </a:endParaRP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176" y="3931668"/>
            <a:ext cx="403076" cy="403076"/>
          </a:xfrm>
          <a:prstGeom prst="rect">
            <a:avLst/>
          </a:prstGeom>
        </p:spPr>
      </p:pic>
      <p:grpSp>
        <p:nvGrpSpPr>
          <p:cNvPr id="72" name="グループ化 71"/>
          <p:cNvGrpSpPr/>
          <p:nvPr/>
        </p:nvGrpSpPr>
        <p:grpSpPr>
          <a:xfrm>
            <a:off x="5699700" y="4565484"/>
            <a:ext cx="966019" cy="520777"/>
            <a:chOff x="583347" y="4988866"/>
            <a:chExt cx="899190" cy="484750"/>
          </a:xfrm>
        </p:grpSpPr>
        <p:grpSp>
          <p:nvGrpSpPr>
            <p:cNvPr id="73" name="グループ化 72"/>
            <p:cNvGrpSpPr/>
            <p:nvPr/>
          </p:nvGrpSpPr>
          <p:grpSpPr>
            <a:xfrm>
              <a:off x="583347" y="5051624"/>
              <a:ext cx="227145" cy="353337"/>
              <a:chOff x="4250224" y="4824280"/>
              <a:chExt cx="648072" cy="1008112"/>
            </a:xfrm>
            <a:solidFill>
              <a:srgbClr val="71C9FF"/>
            </a:solidFill>
          </p:grpSpPr>
          <p:sp>
            <p:nvSpPr>
              <p:cNvPr id="78" name="二等辺三角形 77"/>
              <p:cNvSpPr/>
              <p:nvPr/>
            </p:nvSpPr>
            <p:spPr bwMode="gray">
              <a:xfrm>
                <a:off x="4394240" y="5472352"/>
                <a:ext cx="360040" cy="360040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79" name="円/楕円 78"/>
              <p:cNvSpPr/>
              <p:nvPr/>
            </p:nvSpPr>
            <p:spPr bwMode="gray">
              <a:xfrm>
                <a:off x="4250224" y="4824280"/>
                <a:ext cx="648072" cy="648072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</p:grpSp>
        <p:sp>
          <p:nvSpPr>
            <p:cNvPr id="74" name="台形 73"/>
            <p:cNvSpPr/>
            <p:nvPr/>
          </p:nvSpPr>
          <p:spPr bwMode="gray">
            <a:xfrm rot="16660410">
              <a:off x="1104333" y="4951947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ＭＳ Ｐゴシック" pitchFamily="50" charset="-128"/>
              </a:endParaRPr>
            </a:p>
          </p:txBody>
        </p:sp>
        <p:sp>
          <p:nvSpPr>
            <p:cNvPr id="75" name="フリーフォーム 74"/>
            <p:cNvSpPr/>
            <p:nvPr/>
          </p:nvSpPr>
          <p:spPr bwMode="gray">
            <a:xfrm>
              <a:off x="839693" y="5273523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ＭＳ Ｐゴシック" pitchFamily="50" charset="-128"/>
              </a:endParaRPr>
            </a:p>
          </p:txBody>
        </p:sp>
        <p:sp>
          <p:nvSpPr>
            <p:cNvPr id="76" name="台形 75"/>
            <p:cNvSpPr/>
            <p:nvPr/>
          </p:nvSpPr>
          <p:spPr bwMode="gray">
            <a:xfrm rot="16660410">
              <a:off x="1157132" y="4998558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ＭＳ Ｐゴシック" pitchFamily="50" charset="-128"/>
              </a:endParaRPr>
            </a:p>
          </p:txBody>
        </p:sp>
        <p:sp>
          <p:nvSpPr>
            <p:cNvPr id="77" name="三角形 22"/>
            <p:cNvSpPr/>
            <p:nvPr/>
          </p:nvSpPr>
          <p:spPr bwMode="gray">
            <a:xfrm rot="20604948">
              <a:off x="1284133" y="5146386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ＭＳ Ｐゴシック" pitchFamily="50" charset="-128"/>
              </a:endParaRPr>
            </a:p>
          </p:txBody>
        </p:sp>
      </p:grpSp>
      <p:pic>
        <p:nvPicPr>
          <p:cNvPr id="80" name="図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95" y="1750527"/>
            <a:ext cx="403076" cy="403076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74" y="1535853"/>
            <a:ext cx="832731" cy="832731"/>
          </a:xfrm>
          <a:prstGeom prst="rect">
            <a:avLst/>
          </a:prstGeom>
        </p:spPr>
      </p:pic>
      <p:pic>
        <p:nvPicPr>
          <p:cNvPr id="83" name="図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89" y="1584741"/>
            <a:ext cx="693421" cy="700796"/>
          </a:xfrm>
          <a:prstGeom prst="rect">
            <a:avLst/>
          </a:prstGeom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12" y="1587904"/>
            <a:ext cx="940083" cy="697039"/>
          </a:xfrm>
          <a:prstGeom prst="rect">
            <a:avLst/>
          </a:prstGeom>
        </p:spPr>
      </p:pic>
      <p:cxnSp>
        <p:nvCxnSpPr>
          <p:cNvPr id="85" name="直線コネクタ 84"/>
          <p:cNvCxnSpPr/>
          <p:nvPr/>
        </p:nvCxnSpPr>
        <p:spPr bwMode="auto">
          <a:xfrm>
            <a:off x="4512265" y="1948660"/>
            <a:ext cx="567655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/>
          <p:nvPr/>
        </p:nvCxnSpPr>
        <p:spPr bwMode="auto">
          <a:xfrm>
            <a:off x="3398145" y="4803099"/>
            <a:ext cx="567655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87" name="図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969" y="4463456"/>
            <a:ext cx="714073" cy="714073"/>
          </a:xfrm>
          <a:prstGeom prst="rect">
            <a:avLst/>
          </a:prstGeom>
        </p:spPr>
      </p:pic>
      <p:sp>
        <p:nvSpPr>
          <p:cNvPr id="88" name="テキスト ボックス 87"/>
          <p:cNvSpPr txBox="1"/>
          <p:nvPr/>
        </p:nvSpPr>
        <p:spPr>
          <a:xfrm>
            <a:off x="507746" y="2199884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GitHub</a:t>
            </a:r>
            <a:endParaRPr kumimoji="1" lang="ja-JP" altLang="en-US" sz="28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28694" y="1723871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or</a:t>
            </a:r>
            <a:endParaRPr kumimoji="1" lang="ja-JP" altLang="en-US" sz="2400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285366" y="1723871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or</a:t>
            </a:r>
            <a:endParaRPr kumimoji="1" lang="ja-JP" altLang="en-US" sz="2400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124438" y="2199884"/>
            <a:ext cx="121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GitLab</a:t>
            </a:r>
            <a:endParaRPr kumimoji="1" lang="ja-JP" altLang="en-US" sz="28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780196" y="172387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・・</a:t>
            </a:r>
            <a:r>
              <a:rPr lang="ja-JP" altLang="en-US" sz="2400" b="1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209702" y="5138028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</a:t>
            </a:r>
            <a:endParaRPr kumimoji="1" lang="ja-JP" altLang="en-US" sz="28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236687" y="899029"/>
            <a:ext cx="1321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Install</a:t>
            </a:r>
            <a:endParaRPr lang="en-US" altLang="ja-JP" sz="32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862398" y="3721653"/>
            <a:ext cx="1321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Install</a:t>
            </a:r>
            <a:endParaRPr lang="en-US" altLang="ja-JP" sz="32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717441" y="5901315"/>
            <a:ext cx="3716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n-lt"/>
                <a:ea typeface="Meiryo UI" panose="020B0604030504040204" pitchFamily="50" charset="-128"/>
              </a:rPr>
              <a:t>※</a:t>
            </a:r>
            <a:r>
              <a:rPr kumimoji="1" lang="en-US" altLang="ja-JP" sz="2800" b="1" dirty="0" smtClean="0">
                <a:latin typeface="+mn-lt"/>
                <a:ea typeface="Meiryo UI" panose="020B0604030504040204" pitchFamily="50" charset="-128"/>
              </a:rPr>
              <a:t>GitHub</a:t>
            </a:r>
            <a:r>
              <a:rPr kumimoji="1" lang="ja-JP" altLang="en-US" sz="2800" b="1" dirty="0" err="1" smtClean="0">
                <a:latin typeface="+mn-lt"/>
                <a:ea typeface="Meiryo UI" panose="020B0604030504040204" pitchFamily="50" charset="-128"/>
              </a:rPr>
              <a:t>、</a:t>
            </a:r>
            <a:r>
              <a:rPr kumimoji="1" lang="en-US" altLang="ja-JP" sz="2800" b="1" dirty="0" smtClean="0">
                <a:latin typeface="+mn-lt"/>
                <a:ea typeface="Meiryo UI" panose="020B0604030504040204" pitchFamily="50" charset="-128"/>
              </a:rPr>
              <a:t>GitLab </a:t>
            </a:r>
            <a:r>
              <a:rPr kumimoji="1" lang="ja-JP" altLang="en-US" sz="2800" b="1" dirty="0" smtClean="0">
                <a:latin typeface="+mn-lt"/>
                <a:ea typeface="Meiryo UI" panose="020B0604030504040204" pitchFamily="50" charset="-128"/>
              </a:rPr>
              <a:t>≠ </a:t>
            </a:r>
            <a:r>
              <a:rPr kumimoji="1" lang="en-US" altLang="ja-JP" sz="2800" b="1" dirty="0" smtClean="0">
                <a:latin typeface="+mn-lt"/>
                <a:ea typeface="Meiryo UI" panose="020B0604030504040204" pitchFamily="50" charset="-128"/>
              </a:rPr>
              <a:t>Git</a:t>
            </a:r>
            <a:endParaRPr kumimoji="1" lang="ja-JP" altLang="en-US" sz="2800" b="1" dirty="0" smtClean="0"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7" name="角丸四角形吹き出し 96"/>
          <p:cNvSpPr/>
          <p:nvPr/>
        </p:nvSpPr>
        <p:spPr bwMode="gray">
          <a:xfrm>
            <a:off x="77697" y="5784237"/>
            <a:ext cx="2133203" cy="428598"/>
          </a:xfrm>
          <a:prstGeom prst="wedgeRoundRectCallout">
            <a:avLst>
              <a:gd name="adj1" fmla="val 36541"/>
              <a:gd name="adj2" fmla="val -11472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 smtClean="0">
                <a:latin typeface="Fujitsu Sans" panose="020B0404060202020204" pitchFamily="34" charset="0"/>
                <a:ea typeface="Meiryo UI" panose="020B0604030504040204" pitchFamily="50" charset="-128"/>
              </a:rPr>
              <a:t>Developer PC</a:t>
            </a:r>
            <a:endParaRPr kumimoji="1" lang="ja-JP" altLang="en-US" sz="200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98" name="角丸四角形吹き出し 97"/>
          <p:cNvSpPr/>
          <p:nvPr/>
        </p:nvSpPr>
        <p:spPr bwMode="gray">
          <a:xfrm>
            <a:off x="515112" y="3052352"/>
            <a:ext cx="2133203" cy="428598"/>
          </a:xfrm>
          <a:prstGeom prst="wedgeRoundRectCallout">
            <a:avLst>
              <a:gd name="adj1" fmla="val 32585"/>
              <a:gd name="adj2" fmla="val -11471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 smtClean="0">
                <a:latin typeface="Fujitsu Sans" panose="020B0404060202020204" pitchFamily="34" charset="0"/>
                <a:ea typeface="Meiryo UI" panose="020B0604030504040204" pitchFamily="50" charset="-128"/>
              </a:rPr>
              <a:t>Platform Server</a:t>
            </a:r>
            <a:endParaRPr kumimoji="1" lang="ja-JP" altLang="en-US" sz="200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09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Recap : What’s 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13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/>
              <a:t>What’s </a:t>
            </a:r>
            <a:r>
              <a:rPr lang="en-US" altLang="ja-JP" sz="1800" dirty="0" err="1"/>
              <a:t>Git</a:t>
            </a:r>
            <a:r>
              <a:rPr lang="en-US" altLang="ja-JP" sz="1800" dirty="0"/>
              <a:t>?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="" xmlns:a16="http://schemas.microsoft.com/office/drawing/2014/main" id="{002D2379-8478-40E1-8CBA-411A9AF8F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889" y="1050652"/>
            <a:ext cx="9212236" cy="5645570"/>
          </a:xfrm>
        </p:spPr>
        <p:txBody>
          <a:bodyPr spcCol="0"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err="1">
                <a:latin typeface="+mn-lt"/>
              </a:rPr>
              <a:t>Git</a:t>
            </a:r>
            <a:r>
              <a:rPr lang="ja-JP" altLang="en-US" sz="2400" dirty="0" smtClean="0">
                <a:latin typeface="+mn-lt"/>
              </a:rPr>
              <a:t>：</a:t>
            </a:r>
            <a:r>
              <a:rPr lang="en-US" altLang="ja-JP" sz="2400" dirty="0" smtClean="0">
                <a:latin typeface="+mn-lt"/>
              </a:rPr>
              <a:t>Version Control System for code, document, etc.</a:t>
            </a:r>
            <a:endParaRPr lang="ja-JP" altLang="en-US" sz="2400" dirty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>
                <a:latin typeface="+mn-lt"/>
              </a:rPr>
              <a:t>Version Control : To manage the history of resources</a:t>
            </a:r>
            <a:br>
              <a:rPr lang="en-US" altLang="ja-JP" sz="2400" dirty="0">
                <a:latin typeface="+mn-lt"/>
              </a:rPr>
            </a:br>
            <a:r>
              <a:rPr lang="en-US" altLang="ja-JP" sz="2400" dirty="0" smtClean="0">
                <a:latin typeface="+mn-lt"/>
              </a:rPr>
              <a:t>                                “</a:t>
            </a:r>
            <a:r>
              <a:rPr lang="en-US" altLang="ja-JP" sz="2400" dirty="0">
                <a:latin typeface="+mn-lt"/>
              </a:rPr>
              <a:t>When”, “Who”, “Where”, “Why” </a:t>
            </a:r>
            <a:r>
              <a:rPr lang="en-US" altLang="ja-JP" sz="2400" dirty="0" smtClean="0">
                <a:latin typeface="+mn-lt"/>
              </a:rPr>
              <a:t>changed</a:t>
            </a:r>
            <a:endParaRPr lang="ja-JP" altLang="en-US" sz="2400" dirty="0" smtClean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err="1" smtClean="0">
                <a:latin typeface="+mn-lt"/>
              </a:rPr>
              <a:t>Git</a:t>
            </a:r>
            <a:r>
              <a:rPr lang="en-US" altLang="ja-JP" sz="2400" dirty="0" smtClean="0">
                <a:latin typeface="+mn-lt"/>
              </a:rPr>
              <a:t> Operation : </a:t>
            </a:r>
            <a:endParaRPr lang="ja-JP" altLang="en-US" sz="2400" dirty="0" smtClean="0">
              <a:latin typeface="+mn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200" dirty="0" smtClean="0">
                <a:latin typeface="+mn-lt"/>
              </a:rPr>
              <a:t>Commit : To log the modification</a:t>
            </a:r>
            <a:endParaRPr lang="ja-JP" altLang="en-US" sz="2200" dirty="0" smtClean="0">
              <a:latin typeface="+mn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+mn-lt"/>
              </a:rPr>
              <a:t>Branch : </a:t>
            </a:r>
            <a:r>
              <a:rPr lang="en-US" altLang="ja-JP" sz="2200" dirty="0" smtClean="0">
                <a:latin typeface="+mn-lt"/>
              </a:rPr>
              <a:t> To </a:t>
            </a:r>
            <a:r>
              <a:rPr lang="en-US" altLang="ja-JP" sz="2200" dirty="0">
                <a:latin typeface="+mn-lt"/>
              </a:rPr>
              <a:t>branch the stream of </a:t>
            </a:r>
            <a:r>
              <a:rPr lang="en-US" altLang="ja-JP" sz="2200" dirty="0" smtClean="0">
                <a:latin typeface="+mn-lt"/>
              </a:rPr>
              <a:t>history</a:t>
            </a:r>
            <a:endParaRPr lang="ja-JP" altLang="en-US" sz="2200" dirty="0" smtClean="0">
              <a:latin typeface="+mn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200" dirty="0" smtClean="0">
                <a:latin typeface="+mn-lt"/>
              </a:rPr>
              <a:t>Merge</a:t>
            </a:r>
            <a:r>
              <a:rPr lang="ja-JP" altLang="en-US" sz="2200" dirty="0" smtClean="0">
                <a:latin typeface="+mn-lt"/>
              </a:rPr>
              <a:t>： </a:t>
            </a:r>
            <a:r>
              <a:rPr lang="en-US" altLang="ja-JP" sz="2200" dirty="0" smtClean="0">
                <a:latin typeface="+mn-lt"/>
              </a:rPr>
              <a:t>To </a:t>
            </a:r>
            <a:r>
              <a:rPr lang="en-US" altLang="ja-JP" sz="2200" dirty="0">
                <a:latin typeface="+mn-lt"/>
              </a:rPr>
              <a:t>gather </a:t>
            </a:r>
            <a:r>
              <a:rPr lang="en-US" altLang="ja-JP" sz="2200" dirty="0" smtClean="0">
                <a:latin typeface="+mn-lt"/>
              </a:rPr>
              <a:t>modification</a:t>
            </a:r>
            <a:endParaRPr lang="ja-JP" altLang="en-US" sz="2200" dirty="0" smtClean="0">
              <a:latin typeface="+mn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+mn-lt"/>
              </a:rPr>
              <a:t>Pull : </a:t>
            </a:r>
            <a:r>
              <a:rPr lang="en-US" altLang="ja-JP" sz="2200" dirty="0" smtClean="0">
                <a:latin typeface="+mn-lt"/>
              </a:rPr>
              <a:t>       To get </a:t>
            </a:r>
            <a:r>
              <a:rPr lang="en-US" altLang="ja-JP" sz="2200" dirty="0">
                <a:latin typeface="+mn-lt"/>
              </a:rPr>
              <a:t>remote </a:t>
            </a:r>
            <a:r>
              <a:rPr lang="en-US" altLang="ja-JP" sz="2200" dirty="0" smtClean="0">
                <a:latin typeface="+mn-lt"/>
              </a:rPr>
              <a:t>resources to </a:t>
            </a:r>
            <a:r>
              <a:rPr lang="en-US" altLang="ja-JP" sz="2200" dirty="0">
                <a:latin typeface="+mn-lt"/>
              </a:rPr>
              <a:t>local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+mn-lt"/>
              </a:rPr>
              <a:t>Push : </a:t>
            </a:r>
            <a:r>
              <a:rPr lang="en-US" altLang="ja-JP" sz="2200" dirty="0" smtClean="0">
                <a:latin typeface="+mn-lt"/>
              </a:rPr>
              <a:t>     To reflect </a:t>
            </a:r>
            <a:r>
              <a:rPr lang="en-US" altLang="ja-JP" sz="2200" dirty="0">
                <a:latin typeface="+mn-lt"/>
              </a:rPr>
              <a:t>local </a:t>
            </a:r>
            <a:r>
              <a:rPr lang="en-US" altLang="ja-JP" sz="2200" dirty="0" smtClean="0">
                <a:latin typeface="+mn-lt"/>
              </a:rPr>
              <a:t>changes to remote</a:t>
            </a:r>
            <a:endParaRPr lang="ja-JP" altLang="en-US" sz="2200" dirty="0" smtClean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n-lt"/>
              </a:rPr>
              <a:t>Remote Repository = Server, Local Repository = Developers PC</a:t>
            </a:r>
            <a:endParaRPr lang="ja-JP" altLang="en-US" sz="2400" dirty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n-lt"/>
              </a:rPr>
              <a:t>GitHub/</a:t>
            </a:r>
            <a:r>
              <a:rPr lang="en-US" altLang="ja-JP" sz="2400" dirty="0" err="1" smtClean="0">
                <a:latin typeface="+mn-lt"/>
              </a:rPr>
              <a:t>GitLab</a:t>
            </a:r>
            <a:r>
              <a:rPr lang="en-US" altLang="ja-JP" sz="2400" dirty="0" smtClean="0">
                <a:latin typeface="+mn-lt"/>
              </a:rPr>
              <a:t> : Environment for remote </a:t>
            </a:r>
            <a:r>
              <a:rPr lang="en-US" altLang="ja-JP" sz="2400" dirty="0" err="1" smtClean="0">
                <a:latin typeface="+mn-lt"/>
              </a:rPr>
              <a:t>repostiory</a:t>
            </a:r>
            <a:endParaRPr lang="ja-JP" altLang="en-US" sz="2400" dirty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>
                <a:latin typeface="+mn-lt"/>
              </a:rPr>
              <a:t>It’s possible to develop many members in same time</a:t>
            </a:r>
            <a:endParaRPr lang="ja-JP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35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342900" y="2996418"/>
            <a:ext cx="4600575" cy="1388255"/>
          </a:xfrm>
        </p:spPr>
        <p:txBody>
          <a:bodyPr/>
          <a:lstStyle/>
          <a:p>
            <a:r>
              <a:rPr kumimoji="1" lang="en-US" altLang="ja-JP" dirty="0" smtClean="0"/>
              <a:t>Merits of </a:t>
            </a:r>
            <a:r>
              <a:rPr lang="en-US" altLang="ja-JP" dirty="0" err="1" smtClean="0"/>
              <a:t>Git</a:t>
            </a:r>
            <a:endParaRPr kumimoji="1" lang="en-US" altLang="ja-JP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>
          <a:xfrm>
            <a:off x="5153026" y="2857214"/>
            <a:ext cx="4581526" cy="153669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Freeform 2907">
            <a:extLst>
              <a:ext uri="{FF2B5EF4-FFF2-40B4-BE49-F238E27FC236}">
                <a16:creationId xmlns="" xmlns:a16="http://schemas.microsoft.com/office/drawing/2014/main" id="{4D92DC3C-661E-48AE-B7F4-4DC7BE003E89}"/>
              </a:ext>
            </a:extLst>
          </p:cNvPr>
          <p:cNvSpPr>
            <a:spLocks noEditPoints="1"/>
          </p:cNvSpPr>
          <p:nvPr/>
        </p:nvSpPr>
        <p:spPr bwMode="auto">
          <a:xfrm>
            <a:off x="8945405" y="908440"/>
            <a:ext cx="511175" cy="511175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24 h 160"/>
              <a:gd name="T12" fmla="*/ 104 w 160"/>
              <a:gd name="T13" fmla="*/ 48 h 160"/>
              <a:gd name="T14" fmla="*/ 80 w 160"/>
              <a:gd name="T15" fmla="*/ 72 h 160"/>
              <a:gd name="T16" fmla="*/ 56 w 160"/>
              <a:gd name="T17" fmla="*/ 48 h 160"/>
              <a:gd name="T18" fmla="*/ 80 w 160"/>
              <a:gd name="T19" fmla="*/ 24 h 160"/>
              <a:gd name="T20" fmla="*/ 80 w 160"/>
              <a:gd name="T21" fmla="*/ 138 h 160"/>
              <a:gd name="T22" fmla="*/ 32 w 160"/>
              <a:gd name="T23" fmla="*/ 112 h 160"/>
              <a:gd name="T24" fmla="*/ 80 w 160"/>
              <a:gd name="T25" fmla="*/ 87 h 160"/>
              <a:gd name="T26" fmla="*/ 128 w 160"/>
              <a:gd name="T27" fmla="*/ 112 h 160"/>
              <a:gd name="T28" fmla="*/ 80 w 160"/>
              <a:gd name="T29" fmla="*/ 13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24"/>
                </a:moveTo>
                <a:cubicBezTo>
                  <a:pt x="93" y="24"/>
                  <a:pt x="104" y="35"/>
                  <a:pt x="104" y="48"/>
                </a:cubicBezTo>
                <a:cubicBezTo>
                  <a:pt x="104" y="61"/>
                  <a:pt x="93" y="72"/>
                  <a:pt x="80" y="72"/>
                </a:cubicBezTo>
                <a:cubicBezTo>
                  <a:pt x="67" y="72"/>
                  <a:pt x="56" y="61"/>
                  <a:pt x="56" y="48"/>
                </a:cubicBezTo>
                <a:cubicBezTo>
                  <a:pt x="56" y="35"/>
                  <a:pt x="67" y="24"/>
                  <a:pt x="80" y="24"/>
                </a:cubicBezTo>
                <a:close/>
                <a:moveTo>
                  <a:pt x="80" y="138"/>
                </a:moveTo>
                <a:cubicBezTo>
                  <a:pt x="60" y="138"/>
                  <a:pt x="42" y="127"/>
                  <a:pt x="32" y="112"/>
                </a:cubicBezTo>
                <a:cubicBezTo>
                  <a:pt x="32" y="96"/>
                  <a:pt x="64" y="87"/>
                  <a:pt x="80" y="87"/>
                </a:cubicBezTo>
                <a:cubicBezTo>
                  <a:pt x="96" y="87"/>
                  <a:pt x="128" y="96"/>
                  <a:pt x="128" y="112"/>
                </a:cubicBezTo>
                <a:cubicBezTo>
                  <a:pt x="118" y="127"/>
                  <a:pt x="100" y="138"/>
                  <a:pt x="80" y="1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808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Before 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15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Merits of </a:t>
            </a:r>
            <a:r>
              <a:rPr lang="en-US" altLang="ja-JP" sz="1800" dirty="0" err="1" smtClean="0"/>
              <a:t>Git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="" xmlns:a16="http://schemas.microsoft.com/office/drawing/2014/main" id="{002D2379-8478-40E1-8CBA-411A9AF8F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888" y="1050652"/>
            <a:ext cx="9437319" cy="1625344"/>
          </a:xfrm>
        </p:spPr>
        <p:txBody>
          <a:bodyPr spcCol="0"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n-lt"/>
              </a:rPr>
              <a:t>Branch/Merge cost were high (main trunk base, branch only for </a:t>
            </a:r>
            <a:r>
              <a:rPr lang="en-US" altLang="ja-JP" sz="2400" dirty="0" err="1" smtClean="0">
                <a:latin typeface="+mn-lt"/>
              </a:rPr>
              <a:t>bugfix</a:t>
            </a:r>
            <a:r>
              <a:rPr lang="en-US" altLang="ja-JP" sz="2400" dirty="0" smtClean="0">
                <a:latin typeface="+mn-lt"/>
              </a:rPr>
              <a:t>)</a:t>
            </a:r>
            <a:endParaRPr lang="ja-JP" altLang="en-US" sz="2400" dirty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n-lt"/>
              </a:rPr>
              <a:t>Not</a:t>
            </a:r>
            <a:r>
              <a:rPr lang="ja-JP" altLang="en-US" sz="2400" dirty="0" smtClean="0">
                <a:latin typeface="+mn-lt"/>
              </a:rPr>
              <a:t> </a:t>
            </a:r>
            <a:r>
              <a:rPr lang="en-US" altLang="ja-JP" sz="2400" dirty="0" smtClean="0">
                <a:latin typeface="+mn-lt"/>
              </a:rPr>
              <a:t>feel</a:t>
            </a:r>
            <a:r>
              <a:rPr lang="ja-JP" altLang="en-US" sz="2400" dirty="0" smtClean="0">
                <a:latin typeface="+mn-lt"/>
              </a:rPr>
              <a:t> </a:t>
            </a:r>
            <a:r>
              <a:rPr lang="en-US" altLang="ja-JP" sz="2400" dirty="0" smtClean="0">
                <a:latin typeface="+mn-lt"/>
              </a:rPr>
              <a:t>free</a:t>
            </a:r>
            <a:r>
              <a:rPr lang="ja-JP" altLang="en-US" sz="2400" dirty="0" smtClean="0">
                <a:latin typeface="+mn-lt"/>
              </a:rPr>
              <a:t> </a:t>
            </a:r>
            <a:r>
              <a:rPr lang="en-US" altLang="ja-JP" sz="2400" dirty="0" smtClean="0">
                <a:latin typeface="+mn-lt"/>
              </a:rPr>
              <a:t>to</a:t>
            </a:r>
            <a:r>
              <a:rPr lang="ja-JP" altLang="en-US" sz="2400" dirty="0" smtClean="0">
                <a:latin typeface="+mn-lt"/>
              </a:rPr>
              <a:t> </a:t>
            </a:r>
            <a:r>
              <a:rPr lang="en-US" altLang="ja-JP" sz="2400" dirty="0" smtClean="0">
                <a:latin typeface="+mn-lt"/>
              </a:rPr>
              <a:t>commit, too many local resources</a:t>
            </a:r>
            <a:endParaRPr lang="ja-JP" altLang="en-US" sz="2400" dirty="0" smtClean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n-lt"/>
              </a:rPr>
              <a:t>Need to think about other members’ modifications carefully</a:t>
            </a:r>
            <a:endParaRPr lang="ja-JP" altLang="en-US" sz="2400" dirty="0">
              <a:latin typeface="+mn-lt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06121" y="4634912"/>
            <a:ext cx="786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History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1809746" y="4804191"/>
            <a:ext cx="7217154" cy="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円/楕円 8"/>
          <p:cNvSpPr/>
          <p:nvPr/>
        </p:nvSpPr>
        <p:spPr bwMode="gray">
          <a:xfrm>
            <a:off x="2378923" y="4700734"/>
            <a:ext cx="206912" cy="2069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1704444" y="5070977"/>
            <a:ext cx="809383" cy="648072"/>
            <a:chOff x="1818401" y="3573016"/>
            <a:chExt cx="809383" cy="648072"/>
          </a:xfrm>
        </p:grpSpPr>
        <p:sp>
          <p:nvSpPr>
            <p:cNvPr id="11" name="角丸四角形吹き出し 10"/>
            <p:cNvSpPr/>
            <p:nvPr/>
          </p:nvSpPr>
          <p:spPr bwMode="gray">
            <a:xfrm>
              <a:off x="1818401" y="3573016"/>
              <a:ext cx="809383" cy="648072"/>
            </a:xfrm>
            <a:prstGeom prst="wedgeRoundRectCallout">
              <a:avLst>
                <a:gd name="adj1" fmla="val 31811"/>
                <a:gd name="adj2" fmla="val -67976"/>
                <a:gd name="adj3" fmla="val 16667"/>
              </a:avLst>
            </a:prstGeom>
            <a:solidFill>
              <a:srgbClr val="DAD9D6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1913192" y="3633108"/>
              <a:ext cx="619800" cy="527887"/>
              <a:chOff x="2222185" y="4953700"/>
              <a:chExt cx="1152128" cy="981273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2222185" y="4953700"/>
                <a:ext cx="1152128" cy="981273"/>
                <a:chOff x="2222185" y="4953700"/>
                <a:chExt cx="1152128" cy="981273"/>
              </a:xfrm>
            </p:grpSpPr>
            <p:sp>
              <p:nvSpPr>
                <p:cNvPr id="15" name="正方形/長方形 14"/>
                <p:cNvSpPr/>
                <p:nvPr/>
              </p:nvSpPr>
              <p:spPr bwMode="gray">
                <a:xfrm>
                  <a:off x="2222185" y="4967018"/>
                  <a:ext cx="1152128" cy="96795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 bwMode="gray">
                <a:xfrm>
                  <a:off x="2222185" y="4953700"/>
                  <a:ext cx="1152127" cy="11317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4" name="二等辺三角形 13"/>
              <p:cNvSpPr/>
              <p:nvPr/>
            </p:nvSpPr>
            <p:spPr bwMode="gray">
              <a:xfrm rot="5400000">
                <a:off x="2591808" y="5283835"/>
                <a:ext cx="108000" cy="108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7" name="グループ化 16"/>
          <p:cNvGrpSpPr/>
          <p:nvPr/>
        </p:nvGrpSpPr>
        <p:grpSpPr>
          <a:xfrm>
            <a:off x="5520868" y="3941351"/>
            <a:ext cx="809383" cy="648072"/>
            <a:chOff x="3995936" y="4765477"/>
            <a:chExt cx="809383" cy="648072"/>
          </a:xfrm>
        </p:grpSpPr>
        <p:sp>
          <p:nvSpPr>
            <p:cNvPr id="18" name="角丸四角形吹き出し 17"/>
            <p:cNvSpPr/>
            <p:nvPr/>
          </p:nvSpPr>
          <p:spPr bwMode="gray">
            <a:xfrm>
              <a:off x="3995936" y="4765477"/>
              <a:ext cx="809383" cy="648072"/>
            </a:xfrm>
            <a:prstGeom prst="wedgeRoundRectCallout">
              <a:avLst>
                <a:gd name="adj1" fmla="val -62726"/>
                <a:gd name="adj2" fmla="val 65771"/>
                <a:gd name="adj3" fmla="val 16667"/>
              </a:avLst>
            </a:prstGeom>
            <a:solidFill>
              <a:srgbClr val="DAD9D6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4090727" y="4825569"/>
              <a:ext cx="619800" cy="527887"/>
              <a:chOff x="2222185" y="4953700"/>
              <a:chExt cx="1152128" cy="981273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2222185" y="4953700"/>
                <a:ext cx="1152128" cy="981273"/>
                <a:chOff x="2222185" y="4953700"/>
                <a:chExt cx="1152128" cy="981273"/>
              </a:xfrm>
            </p:grpSpPr>
            <p:sp>
              <p:nvSpPr>
                <p:cNvPr id="26" name="正方形/長方形 25"/>
                <p:cNvSpPr/>
                <p:nvPr/>
              </p:nvSpPr>
              <p:spPr bwMode="gray">
                <a:xfrm>
                  <a:off x="2222185" y="4967018"/>
                  <a:ext cx="1152128" cy="96795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27" name="正方形/長方形 26"/>
                <p:cNvSpPr/>
                <p:nvPr/>
              </p:nvSpPr>
              <p:spPr bwMode="gray">
                <a:xfrm>
                  <a:off x="2222185" y="4953700"/>
                  <a:ext cx="1152127" cy="11317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25" name="二等辺三角形 24"/>
              <p:cNvSpPr/>
              <p:nvPr/>
            </p:nvSpPr>
            <p:spPr bwMode="gray">
              <a:xfrm rot="5400000">
                <a:off x="2591808" y="5283835"/>
                <a:ext cx="108000" cy="108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grpSp>
          <p:nvGrpSpPr>
            <p:cNvPr id="20" name="グループ化 19"/>
            <p:cNvGrpSpPr/>
            <p:nvPr/>
          </p:nvGrpSpPr>
          <p:grpSpPr>
            <a:xfrm>
              <a:off x="4536000" y="4932000"/>
              <a:ext cx="145421" cy="72000"/>
              <a:chOff x="4536000" y="4932000"/>
              <a:chExt cx="145421" cy="72000"/>
            </a:xfrm>
          </p:grpSpPr>
          <p:cxnSp>
            <p:nvCxnSpPr>
              <p:cNvPr id="21" name="直線コネクタ 20"/>
              <p:cNvCxnSpPr/>
              <p:nvPr/>
            </p:nvCxnSpPr>
            <p:spPr bwMode="auto">
              <a:xfrm>
                <a:off x="4536000" y="4932000"/>
                <a:ext cx="144016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19050" cap="flat" cmpd="sng" algn="ctr">
                <a:solidFill>
                  <a:srgbClr val="A66B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/>
              <p:cNvCxnSpPr/>
              <p:nvPr/>
            </p:nvCxnSpPr>
            <p:spPr bwMode="auto">
              <a:xfrm>
                <a:off x="4537405" y="4968000"/>
                <a:ext cx="144016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19050" cap="flat" cmpd="sng" algn="ctr">
                <a:solidFill>
                  <a:srgbClr val="A66B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/>
              <p:cNvCxnSpPr/>
              <p:nvPr/>
            </p:nvCxnSpPr>
            <p:spPr bwMode="auto">
              <a:xfrm>
                <a:off x="4536000" y="5004000"/>
                <a:ext cx="144016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19050" cap="flat" cmpd="sng" algn="ctr">
                <a:solidFill>
                  <a:srgbClr val="A66B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8" name="円/楕円 27"/>
          <p:cNvSpPr/>
          <p:nvPr/>
        </p:nvSpPr>
        <p:spPr bwMode="gray">
          <a:xfrm>
            <a:off x="5171149" y="4700733"/>
            <a:ext cx="206912" cy="2069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A66BD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9" name="円/楕円 28"/>
          <p:cNvSpPr/>
          <p:nvPr/>
        </p:nvSpPr>
        <p:spPr bwMode="gray">
          <a:xfrm>
            <a:off x="6974470" y="4704120"/>
            <a:ext cx="206912" cy="2069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7482379" y="3933056"/>
            <a:ext cx="809383" cy="648072"/>
            <a:chOff x="5264598" y="4785414"/>
            <a:chExt cx="809383" cy="648072"/>
          </a:xfrm>
        </p:grpSpPr>
        <p:sp>
          <p:nvSpPr>
            <p:cNvPr id="31" name="角丸四角形吹き出し 30"/>
            <p:cNvSpPr/>
            <p:nvPr/>
          </p:nvSpPr>
          <p:spPr bwMode="gray">
            <a:xfrm>
              <a:off x="5264598" y="4785414"/>
              <a:ext cx="809383" cy="648072"/>
            </a:xfrm>
            <a:prstGeom prst="wedgeRoundRectCallout">
              <a:avLst>
                <a:gd name="adj1" fmla="val -64342"/>
                <a:gd name="adj2" fmla="val 66740"/>
                <a:gd name="adj3" fmla="val 16667"/>
              </a:avLst>
            </a:prstGeom>
            <a:solidFill>
              <a:srgbClr val="DAD9D6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5359389" y="4838407"/>
              <a:ext cx="619800" cy="527887"/>
              <a:chOff x="2222185" y="4953700"/>
              <a:chExt cx="1152128" cy="981271"/>
            </a:xfrm>
          </p:grpSpPr>
          <p:grpSp>
            <p:nvGrpSpPr>
              <p:cNvPr id="36" name="グループ化 35"/>
              <p:cNvGrpSpPr/>
              <p:nvPr/>
            </p:nvGrpSpPr>
            <p:grpSpPr>
              <a:xfrm>
                <a:off x="2222185" y="4953700"/>
                <a:ext cx="1152128" cy="981271"/>
                <a:chOff x="2222185" y="4953700"/>
                <a:chExt cx="1152128" cy="981271"/>
              </a:xfrm>
            </p:grpSpPr>
            <p:sp>
              <p:nvSpPr>
                <p:cNvPr id="42" name="正方形/長方形 41"/>
                <p:cNvSpPr/>
                <p:nvPr/>
              </p:nvSpPr>
              <p:spPr bwMode="gray">
                <a:xfrm>
                  <a:off x="2222185" y="4967018"/>
                  <a:ext cx="1152128" cy="9679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43" name="正方形/長方形 42"/>
                <p:cNvSpPr/>
                <p:nvPr/>
              </p:nvSpPr>
              <p:spPr bwMode="gray">
                <a:xfrm>
                  <a:off x="2222185" y="4953700"/>
                  <a:ext cx="1152127" cy="11317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7" name="グループ化 36"/>
              <p:cNvGrpSpPr/>
              <p:nvPr/>
            </p:nvGrpSpPr>
            <p:grpSpPr>
              <a:xfrm>
                <a:off x="2303748" y="5130968"/>
                <a:ext cx="648072" cy="413738"/>
                <a:chOff x="3707904" y="4077072"/>
                <a:chExt cx="648072" cy="413738"/>
              </a:xfrm>
            </p:grpSpPr>
            <p:sp>
              <p:nvSpPr>
                <p:cNvPr id="38" name="正方形/長方形 37"/>
                <p:cNvSpPr/>
                <p:nvPr/>
              </p:nvSpPr>
              <p:spPr bwMode="gray">
                <a:xfrm>
                  <a:off x="3707904" y="4077072"/>
                  <a:ext cx="648072" cy="413738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grpSp>
              <p:nvGrpSpPr>
                <p:cNvPr id="39" name="グループ化 38"/>
                <p:cNvGrpSpPr/>
                <p:nvPr/>
              </p:nvGrpSpPr>
              <p:grpSpPr>
                <a:xfrm>
                  <a:off x="3941940" y="4193941"/>
                  <a:ext cx="180000" cy="180000"/>
                  <a:chOff x="3707904" y="5186458"/>
                  <a:chExt cx="180000" cy="180000"/>
                </a:xfrm>
              </p:grpSpPr>
              <p:sp>
                <p:nvSpPr>
                  <p:cNvPr id="40" name="円/楕円 39"/>
                  <p:cNvSpPr/>
                  <p:nvPr/>
                </p:nvSpPr>
                <p:spPr bwMode="gray">
                  <a:xfrm>
                    <a:off x="3707904" y="5186458"/>
                    <a:ext cx="180000" cy="180000"/>
                  </a:xfrm>
                  <a:prstGeom prst="ellipse">
                    <a:avLst/>
                  </a:prstGeom>
                  <a:solidFill>
                    <a:srgbClr val="71C9FF"/>
                  </a:solidFill>
                  <a:ln w="9525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1" name="二等辺三角形 40"/>
                  <p:cNvSpPr/>
                  <p:nvPr/>
                </p:nvSpPr>
                <p:spPr bwMode="gray">
                  <a:xfrm rot="5400000">
                    <a:off x="3761928" y="5222458"/>
                    <a:ext cx="108000" cy="10800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  <p:cxnSp>
          <p:nvCxnSpPr>
            <p:cNvPr id="33" name="直線コネクタ 32"/>
            <p:cNvCxnSpPr/>
            <p:nvPr/>
          </p:nvCxnSpPr>
          <p:spPr bwMode="auto">
            <a:xfrm>
              <a:off x="5804662" y="4944834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/>
            <p:cNvCxnSpPr/>
            <p:nvPr/>
          </p:nvCxnSpPr>
          <p:spPr bwMode="auto">
            <a:xfrm>
              <a:off x="5806067" y="4980834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/>
            <p:cNvCxnSpPr/>
            <p:nvPr/>
          </p:nvCxnSpPr>
          <p:spPr bwMode="auto">
            <a:xfrm>
              <a:off x="5804662" y="5016834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4" name="テキスト ボックス 43"/>
          <p:cNvSpPr txBox="1"/>
          <p:nvPr/>
        </p:nvSpPr>
        <p:spPr>
          <a:xfrm>
            <a:off x="4602059" y="3861048"/>
            <a:ext cx="107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Log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771177" y="4238385"/>
            <a:ext cx="494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Log</a:t>
            </a:r>
            <a:endParaRPr lang="ja-JP" altLang="en-US" sz="1600" dirty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46" name="四角形吹き出し 45"/>
          <p:cNvSpPr/>
          <p:nvPr/>
        </p:nvSpPr>
        <p:spPr bwMode="gray">
          <a:xfrm>
            <a:off x="7208972" y="5471887"/>
            <a:ext cx="2697028" cy="891872"/>
          </a:xfrm>
          <a:prstGeom prst="wedgeRectCallout">
            <a:avLst>
              <a:gd name="adj1" fmla="val -84982"/>
              <a:gd name="adj2" fmla="val 2399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If there’re other</a:t>
            </a:r>
            <a:r>
              <a:rPr kumimoji="1" lang="en-US" altLang="ja-JP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member’s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modifications,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dirty="0" smtClean="0">
                <a:solidFill>
                  <a:schemeClr val="bg1"/>
                </a:solidFill>
                <a:latin typeface="+mn-lt"/>
                <a:ea typeface="+mn-ea"/>
              </a:rPr>
              <a:t>It’s tough to merge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47" name="フローチャート: 複数書類 46"/>
          <p:cNvSpPr/>
          <p:nvPr/>
        </p:nvSpPr>
        <p:spPr bwMode="gray">
          <a:xfrm>
            <a:off x="3233907" y="3855789"/>
            <a:ext cx="518682" cy="577854"/>
          </a:xfrm>
          <a:prstGeom prst="flowChartMultidocument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48" name="直線矢印コネクタ 47"/>
          <p:cNvCxnSpPr>
            <a:stCxn id="47" idx="3"/>
          </p:cNvCxnSpPr>
          <p:nvPr/>
        </p:nvCxnSpPr>
        <p:spPr bwMode="auto">
          <a:xfrm>
            <a:off x="3752589" y="4144716"/>
            <a:ext cx="202956" cy="2587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フローチャート: 複数書類 48"/>
          <p:cNvSpPr/>
          <p:nvPr/>
        </p:nvSpPr>
        <p:spPr bwMode="gray">
          <a:xfrm>
            <a:off x="3970043" y="3859258"/>
            <a:ext cx="518682" cy="577854"/>
          </a:xfrm>
          <a:prstGeom prst="flowChartMultidocument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50" name="グループ化 49"/>
          <p:cNvGrpSpPr/>
          <p:nvPr/>
        </p:nvGrpSpPr>
        <p:grpSpPr>
          <a:xfrm>
            <a:off x="1425517" y="3511362"/>
            <a:ext cx="989109" cy="533225"/>
            <a:chOff x="583347" y="4223954"/>
            <a:chExt cx="899190" cy="484750"/>
          </a:xfrm>
        </p:grpSpPr>
        <p:grpSp>
          <p:nvGrpSpPr>
            <p:cNvPr id="51" name="グループ化 50"/>
            <p:cNvGrpSpPr/>
            <p:nvPr/>
          </p:nvGrpSpPr>
          <p:grpSpPr>
            <a:xfrm>
              <a:off x="583347" y="4303697"/>
              <a:ext cx="227145" cy="353337"/>
              <a:chOff x="2089544" y="4824280"/>
              <a:chExt cx="648072" cy="100811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6" name="二等辺三角形 55"/>
              <p:cNvSpPr/>
              <p:nvPr/>
            </p:nvSpPr>
            <p:spPr bwMode="gray">
              <a:xfrm>
                <a:off x="2233560" y="5472352"/>
                <a:ext cx="360040" cy="360040"/>
              </a:xfrm>
              <a:prstGeom prst="triangle">
                <a:avLst/>
              </a:prstGeom>
              <a:solidFill>
                <a:srgbClr val="7030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57" name="円/楕円 56"/>
              <p:cNvSpPr/>
              <p:nvPr/>
            </p:nvSpPr>
            <p:spPr bwMode="gray">
              <a:xfrm>
                <a:off x="2089544" y="4824280"/>
                <a:ext cx="648072" cy="648072"/>
              </a:xfrm>
              <a:prstGeom prst="ellipse">
                <a:avLst/>
              </a:prstGeom>
              <a:solidFill>
                <a:srgbClr val="7030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52" name="台形 51"/>
            <p:cNvSpPr/>
            <p:nvPr/>
          </p:nvSpPr>
          <p:spPr bwMode="gray">
            <a:xfrm rot="16660410">
              <a:off x="1104333" y="4187035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53" name="フリーフォーム 52"/>
            <p:cNvSpPr/>
            <p:nvPr/>
          </p:nvSpPr>
          <p:spPr bwMode="gray">
            <a:xfrm>
              <a:off x="839693" y="4508611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54" name="台形 53"/>
            <p:cNvSpPr/>
            <p:nvPr/>
          </p:nvSpPr>
          <p:spPr bwMode="gray">
            <a:xfrm rot="16660410">
              <a:off x="1157132" y="4233646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55" name="三角形 22"/>
            <p:cNvSpPr/>
            <p:nvPr/>
          </p:nvSpPr>
          <p:spPr bwMode="gray">
            <a:xfrm rot="20604948">
              <a:off x="1284133" y="4381474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cxnSp>
        <p:nvCxnSpPr>
          <p:cNvPr id="58" name="直線矢印コネクタ 57"/>
          <p:cNvCxnSpPr>
            <a:stCxn id="49" idx="3"/>
            <a:endCxn id="28" idx="1"/>
          </p:cNvCxnSpPr>
          <p:nvPr/>
        </p:nvCxnSpPr>
        <p:spPr bwMode="auto">
          <a:xfrm>
            <a:off x="4488725" y="4148185"/>
            <a:ext cx="712726" cy="58285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四角形吹き出し 58"/>
          <p:cNvSpPr/>
          <p:nvPr/>
        </p:nvSpPr>
        <p:spPr bwMode="gray">
          <a:xfrm>
            <a:off x="5843552" y="3160191"/>
            <a:ext cx="2893202" cy="439018"/>
          </a:xfrm>
          <a:prstGeom prst="wedgeRectCallout">
            <a:avLst>
              <a:gd name="adj1" fmla="val -69736"/>
              <a:gd name="adj2" fmla="val 142847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Can’t commit until fixed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</a:endParaRPr>
          </a:p>
        </p:txBody>
      </p:sp>
      <p:cxnSp>
        <p:nvCxnSpPr>
          <p:cNvPr id="60" name="直線コネクタ 59"/>
          <p:cNvCxnSpPr/>
          <p:nvPr/>
        </p:nvCxnSpPr>
        <p:spPr bwMode="auto">
          <a:xfrm>
            <a:off x="3469490" y="4021779"/>
            <a:ext cx="14401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A66B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4219161" y="4021779"/>
            <a:ext cx="14401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A66B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/>
          <p:nvPr/>
        </p:nvCxnSpPr>
        <p:spPr bwMode="auto">
          <a:xfrm>
            <a:off x="4219161" y="4093787"/>
            <a:ext cx="14401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A66B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直線コネクタ 62"/>
          <p:cNvCxnSpPr/>
          <p:nvPr/>
        </p:nvCxnSpPr>
        <p:spPr bwMode="auto">
          <a:xfrm>
            <a:off x="4219161" y="4058906"/>
            <a:ext cx="14401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A66B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テキスト ボックス 63"/>
          <p:cNvSpPr txBox="1"/>
          <p:nvPr/>
        </p:nvSpPr>
        <p:spPr>
          <a:xfrm>
            <a:off x="1911378" y="3036693"/>
            <a:ext cx="3495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Local Resources(Not version </a:t>
            </a:r>
            <a:r>
              <a:rPr lang="en-US" altLang="ja-JP" sz="16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controled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)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>
            <a:stCxn id="9" idx="7"/>
            <a:endCxn id="47" idx="1"/>
          </p:cNvCxnSpPr>
          <p:nvPr/>
        </p:nvCxnSpPr>
        <p:spPr bwMode="auto">
          <a:xfrm flipV="1">
            <a:off x="2555533" y="4144716"/>
            <a:ext cx="678374" cy="58632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テキスト ボックス 66"/>
          <p:cNvSpPr txBox="1"/>
          <p:nvPr/>
        </p:nvSpPr>
        <p:spPr>
          <a:xfrm>
            <a:off x="2182550" y="4242574"/>
            <a:ext cx="469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Get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007917" y="4063778"/>
            <a:ext cx="1052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Mr. Purple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grpSp>
        <p:nvGrpSpPr>
          <p:cNvPr id="69" name="グループ化 68"/>
          <p:cNvGrpSpPr/>
          <p:nvPr/>
        </p:nvGrpSpPr>
        <p:grpSpPr>
          <a:xfrm>
            <a:off x="2487174" y="5759411"/>
            <a:ext cx="966019" cy="520777"/>
            <a:chOff x="583347" y="4988866"/>
            <a:chExt cx="899190" cy="484750"/>
          </a:xfrm>
        </p:grpSpPr>
        <p:grpSp>
          <p:nvGrpSpPr>
            <p:cNvPr id="70" name="グループ化 69"/>
            <p:cNvGrpSpPr/>
            <p:nvPr/>
          </p:nvGrpSpPr>
          <p:grpSpPr>
            <a:xfrm>
              <a:off x="583347" y="5051624"/>
              <a:ext cx="227145" cy="353337"/>
              <a:chOff x="4250224" y="4824280"/>
              <a:chExt cx="648072" cy="1008112"/>
            </a:xfrm>
            <a:solidFill>
              <a:srgbClr val="71C9FF"/>
            </a:solidFill>
          </p:grpSpPr>
          <p:sp>
            <p:nvSpPr>
              <p:cNvPr id="75" name="二等辺三角形 74"/>
              <p:cNvSpPr/>
              <p:nvPr/>
            </p:nvSpPr>
            <p:spPr bwMode="gray">
              <a:xfrm>
                <a:off x="4394240" y="5472352"/>
                <a:ext cx="360040" cy="360040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76" name="円/楕円 75"/>
              <p:cNvSpPr/>
              <p:nvPr/>
            </p:nvSpPr>
            <p:spPr bwMode="gray">
              <a:xfrm>
                <a:off x="4250224" y="4824280"/>
                <a:ext cx="648072" cy="648072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71" name="台形 70"/>
            <p:cNvSpPr/>
            <p:nvPr/>
          </p:nvSpPr>
          <p:spPr bwMode="gray">
            <a:xfrm rot="16660410">
              <a:off x="1104333" y="4951947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72" name="フリーフォーム 71"/>
            <p:cNvSpPr/>
            <p:nvPr/>
          </p:nvSpPr>
          <p:spPr bwMode="gray">
            <a:xfrm>
              <a:off x="839693" y="5273523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73" name="台形 72"/>
            <p:cNvSpPr/>
            <p:nvPr/>
          </p:nvSpPr>
          <p:spPr bwMode="gray">
            <a:xfrm rot="16660410">
              <a:off x="1157132" y="4998558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74" name="三角形 22"/>
            <p:cNvSpPr/>
            <p:nvPr/>
          </p:nvSpPr>
          <p:spPr bwMode="gray">
            <a:xfrm rot="20604948">
              <a:off x="1284133" y="5146386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77" name="フローチャート: 複数書類 76"/>
          <p:cNvSpPr/>
          <p:nvPr/>
        </p:nvSpPr>
        <p:spPr bwMode="gray">
          <a:xfrm>
            <a:off x="3727274" y="5369142"/>
            <a:ext cx="518682" cy="577854"/>
          </a:xfrm>
          <a:prstGeom prst="flowChartMultidocument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78" name="フローチャート: 複数書類 77"/>
          <p:cNvSpPr/>
          <p:nvPr/>
        </p:nvSpPr>
        <p:spPr bwMode="gray">
          <a:xfrm>
            <a:off x="4448161" y="5372611"/>
            <a:ext cx="518682" cy="577854"/>
          </a:xfrm>
          <a:prstGeom prst="flowChartMultidocument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79" name="直線矢印コネクタ 78"/>
          <p:cNvCxnSpPr>
            <a:endCxn id="78" idx="1"/>
          </p:cNvCxnSpPr>
          <p:nvPr/>
        </p:nvCxnSpPr>
        <p:spPr bwMode="auto">
          <a:xfrm>
            <a:off x="4261835" y="5660656"/>
            <a:ext cx="186326" cy="882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/>
          <p:nvPr/>
        </p:nvCxnSpPr>
        <p:spPr bwMode="auto">
          <a:xfrm>
            <a:off x="3785172" y="5535132"/>
            <a:ext cx="14401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直線コネクタ 80"/>
          <p:cNvCxnSpPr/>
          <p:nvPr/>
        </p:nvCxnSpPr>
        <p:spPr bwMode="auto">
          <a:xfrm>
            <a:off x="4519594" y="5535132"/>
            <a:ext cx="14401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2" name="直線コネクタ 81"/>
          <p:cNvCxnSpPr/>
          <p:nvPr/>
        </p:nvCxnSpPr>
        <p:spPr bwMode="auto">
          <a:xfrm>
            <a:off x="4519594" y="5607140"/>
            <a:ext cx="14401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コネクタ 82"/>
          <p:cNvCxnSpPr/>
          <p:nvPr/>
        </p:nvCxnSpPr>
        <p:spPr bwMode="auto">
          <a:xfrm>
            <a:off x="4519594" y="5572259"/>
            <a:ext cx="14401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直線矢印コネクタ 83"/>
          <p:cNvCxnSpPr>
            <a:stCxn id="9" idx="5"/>
            <a:endCxn id="77" idx="1"/>
          </p:cNvCxnSpPr>
          <p:nvPr/>
        </p:nvCxnSpPr>
        <p:spPr bwMode="auto">
          <a:xfrm>
            <a:off x="2555533" y="4877344"/>
            <a:ext cx="1171741" cy="78072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5" name="テキスト ボックス 84"/>
          <p:cNvSpPr txBox="1"/>
          <p:nvPr/>
        </p:nvSpPr>
        <p:spPr>
          <a:xfrm>
            <a:off x="2612062" y="5250686"/>
            <a:ext cx="469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Get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325634" y="6302463"/>
            <a:ext cx="888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Mr. Blue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/>
          <p:cNvCxnSpPr>
            <a:stCxn id="28" idx="4"/>
            <a:endCxn id="88" idx="0"/>
          </p:cNvCxnSpPr>
          <p:nvPr/>
        </p:nvCxnSpPr>
        <p:spPr bwMode="auto">
          <a:xfrm>
            <a:off x="5274605" y="4907645"/>
            <a:ext cx="253197" cy="42155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8" name="フローチャート: 複数書類 87"/>
          <p:cNvSpPr/>
          <p:nvPr/>
        </p:nvSpPr>
        <p:spPr bwMode="gray">
          <a:xfrm>
            <a:off x="5232778" y="5329195"/>
            <a:ext cx="518682" cy="577854"/>
          </a:xfrm>
          <a:prstGeom prst="flowChartMultidocument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89" name="直線コネクタ 88"/>
          <p:cNvCxnSpPr/>
          <p:nvPr/>
        </p:nvCxnSpPr>
        <p:spPr bwMode="auto">
          <a:xfrm>
            <a:off x="5481896" y="5491716"/>
            <a:ext cx="14401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A66B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/>
          <p:nvPr/>
        </p:nvCxnSpPr>
        <p:spPr bwMode="auto">
          <a:xfrm>
            <a:off x="5481896" y="5563724"/>
            <a:ext cx="14401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A66B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/>
          <p:nvPr/>
        </p:nvCxnSpPr>
        <p:spPr bwMode="auto">
          <a:xfrm>
            <a:off x="5481896" y="5528843"/>
            <a:ext cx="14401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A66BD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2" name="爆発 1 91"/>
          <p:cNvSpPr/>
          <p:nvPr/>
        </p:nvSpPr>
        <p:spPr bwMode="gray">
          <a:xfrm>
            <a:off x="4929026" y="5447261"/>
            <a:ext cx="321105" cy="353215"/>
          </a:xfrm>
          <a:prstGeom prst="irregularSeal1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5567934" y="4949678"/>
            <a:ext cx="469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Get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grpSp>
        <p:nvGrpSpPr>
          <p:cNvPr id="94" name="グループ化 93"/>
          <p:cNvGrpSpPr/>
          <p:nvPr/>
        </p:nvGrpSpPr>
        <p:grpSpPr>
          <a:xfrm>
            <a:off x="6171609" y="5301208"/>
            <a:ext cx="518682" cy="577854"/>
            <a:chOff x="5493478" y="5301208"/>
            <a:chExt cx="518682" cy="577854"/>
          </a:xfrm>
        </p:grpSpPr>
        <p:sp>
          <p:nvSpPr>
            <p:cNvPr id="95" name="フローチャート: 複数書類 94"/>
            <p:cNvSpPr/>
            <p:nvPr/>
          </p:nvSpPr>
          <p:spPr bwMode="gray">
            <a:xfrm>
              <a:off x="5493478" y="5301208"/>
              <a:ext cx="518682" cy="577854"/>
            </a:xfrm>
            <a:prstGeom prst="flowChartMultidocument">
              <a:avLst/>
            </a:prstGeom>
            <a:noFill/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96" name="直線コネクタ 95"/>
            <p:cNvCxnSpPr/>
            <p:nvPr/>
          </p:nvCxnSpPr>
          <p:spPr bwMode="auto">
            <a:xfrm>
              <a:off x="5742596" y="5463729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直線コネクタ 96"/>
            <p:cNvCxnSpPr/>
            <p:nvPr/>
          </p:nvCxnSpPr>
          <p:spPr bwMode="auto">
            <a:xfrm>
              <a:off x="5742596" y="5535737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直線コネクタ 97"/>
            <p:cNvCxnSpPr/>
            <p:nvPr/>
          </p:nvCxnSpPr>
          <p:spPr bwMode="auto">
            <a:xfrm>
              <a:off x="5742596" y="5500856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直線コネクタ 98"/>
            <p:cNvCxnSpPr/>
            <p:nvPr/>
          </p:nvCxnSpPr>
          <p:spPr bwMode="auto">
            <a:xfrm>
              <a:off x="5556631" y="5467445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0" name="直線コネクタ 99"/>
            <p:cNvCxnSpPr/>
            <p:nvPr/>
          </p:nvCxnSpPr>
          <p:spPr bwMode="auto">
            <a:xfrm>
              <a:off x="5556631" y="5539453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直線コネクタ 100"/>
            <p:cNvCxnSpPr/>
            <p:nvPr/>
          </p:nvCxnSpPr>
          <p:spPr bwMode="auto">
            <a:xfrm>
              <a:off x="5556631" y="5504572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02" name="曲線コネクタ 101"/>
          <p:cNvCxnSpPr>
            <a:stCxn id="78" idx="2"/>
            <a:endCxn id="88" idx="2"/>
          </p:cNvCxnSpPr>
          <p:nvPr/>
        </p:nvCxnSpPr>
        <p:spPr bwMode="auto">
          <a:xfrm rot="5400000" flipH="1" flipV="1">
            <a:off x="5042034" y="5514564"/>
            <a:ext cx="43416" cy="784617"/>
          </a:xfrm>
          <a:prstGeom prst="curvedConnector3">
            <a:avLst>
              <a:gd name="adj1" fmla="val -576939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rnd" cmpd="sng" algn="ctr">
            <a:solidFill>
              <a:srgbClr val="57564F"/>
            </a:solidFill>
            <a:prstDash val="solid"/>
            <a:round/>
            <a:headEnd type="oval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3" name="テキスト ボックス 102"/>
          <p:cNvSpPr txBox="1"/>
          <p:nvPr/>
        </p:nvSpPr>
        <p:spPr>
          <a:xfrm>
            <a:off x="4865768" y="6188827"/>
            <a:ext cx="483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Diff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cxnSp>
        <p:nvCxnSpPr>
          <p:cNvPr id="104" name="直線矢印コネクタ 103"/>
          <p:cNvCxnSpPr>
            <a:stCxn id="95" idx="3"/>
            <a:endCxn id="29" idx="3"/>
          </p:cNvCxnSpPr>
          <p:nvPr/>
        </p:nvCxnSpPr>
        <p:spPr bwMode="auto">
          <a:xfrm flipV="1">
            <a:off x="6690291" y="4880730"/>
            <a:ext cx="314481" cy="70940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5" name="テキスト ボックス 104"/>
          <p:cNvSpPr txBox="1"/>
          <p:nvPr/>
        </p:nvSpPr>
        <p:spPr>
          <a:xfrm>
            <a:off x="5450193" y="5886897"/>
            <a:ext cx="976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Merge</a:t>
            </a:r>
            <a:b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</a:b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Manually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106" name="ストライプ矢印 105"/>
          <p:cNvSpPr/>
          <p:nvPr/>
        </p:nvSpPr>
        <p:spPr bwMode="gray">
          <a:xfrm>
            <a:off x="5832853" y="5457184"/>
            <a:ext cx="233337" cy="350303"/>
          </a:xfrm>
          <a:prstGeom prst="stripedRightArrow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51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Branch Based Development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16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Merits of </a:t>
            </a:r>
            <a:r>
              <a:rPr lang="en-US" altLang="ja-JP" sz="1800" dirty="0" err="1" smtClean="0"/>
              <a:t>Git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="" xmlns:a16="http://schemas.microsoft.com/office/drawing/2014/main" id="{002D2379-8478-40E1-8CBA-411A9AF8F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888" y="1050652"/>
            <a:ext cx="9437319" cy="1625344"/>
          </a:xfrm>
        </p:spPr>
        <p:txBody>
          <a:bodyPr spcCol="0"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n-lt"/>
              </a:rPr>
              <a:t>By branch based development, </a:t>
            </a:r>
            <a:r>
              <a:rPr lang="en-US" altLang="ja-JP" sz="2400" b="1" dirty="0" smtClean="0">
                <a:latin typeface="+mn-lt"/>
              </a:rPr>
              <a:t>development with multiple members </a:t>
            </a:r>
            <a:r>
              <a:rPr lang="en-US" altLang="ja-JP" sz="2400" dirty="0" smtClean="0">
                <a:latin typeface="+mn-lt"/>
              </a:rPr>
              <a:t>incredibly evolved</a:t>
            </a:r>
            <a:endParaRPr lang="ja-JP" altLang="en-US" sz="2400" dirty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n-lt"/>
              </a:rPr>
              <a:t>It become easy to develop </a:t>
            </a:r>
            <a:r>
              <a:rPr lang="en-US" altLang="ja-JP" sz="2400" b="1" dirty="0" smtClean="0">
                <a:latin typeface="+mn-lt"/>
              </a:rPr>
              <a:t>without thinking about other members</a:t>
            </a:r>
            <a:endParaRPr lang="ja-JP" altLang="en-US" sz="2400" b="1" dirty="0">
              <a:latin typeface="+mn-lt"/>
            </a:endParaRPr>
          </a:p>
        </p:txBody>
      </p:sp>
      <p:sp>
        <p:nvSpPr>
          <p:cNvPr id="107" name="円弧 106"/>
          <p:cNvSpPr/>
          <p:nvPr/>
        </p:nvSpPr>
        <p:spPr bwMode="auto">
          <a:xfrm>
            <a:off x="2316744" y="2894346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08" name="直線コネクタ 107"/>
          <p:cNvCxnSpPr>
            <a:endCxn id="113" idx="2"/>
          </p:cNvCxnSpPr>
          <p:nvPr/>
        </p:nvCxnSpPr>
        <p:spPr bwMode="auto">
          <a:xfrm>
            <a:off x="3041145" y="4291905"/>
            <a:ext cx="2603675" cy="1884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" name="直線コネクタ 108"/>
          <p:cNvCxnSpPr/>
          <p:nvPr/>
        </p:nvCxnSpPr>
        <p:spPr bwMode="auto">
          <a:xfrm>
            <a:off x="3025538" y="5455911"/>
            <a:ext cx="426494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円/楕円 109"/>
          <p:cNvSpPr/>
          <p:nvPr/>
        </p:nvSpPr>
        <p:spPr bwMode="gray">
          <a:xfrm>
            <a:off x="4634271" y="4190333"/>
            <a:ext cx="206912" cy="2069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11" name="円/楕円 110"/>
          <p:cNvSpPr/>
          <p:nvPr/>
        </p:nvSpPr>
        <p:spPr bwMode="gray">
          <a:xfrm>
            <a:off x="3258034" y="5352455"/>
            <a:ext cx="206912" cy="2069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A66BD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12" name="円/楕円 111"/>
          <p:cNvSpPr/>
          <p:nvPr/>
        </p:nvSpPr>
        <p:spPr bwMode="gray">
          <a:xfrm>
            <a:off x="5850320" y="5352455"/>
            <a:ext cx="206912" cy="2069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A66BD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13" name="円弧 112"/>
          <p:cNvSpPr/>
          <p:nvPr/>
        </p:nvSpPr>
        <p:spPr bwMode="auto">
          <a:xfrm rot="5400000">
            <a:off x="5403470" y="3811089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14" name="円弧 113"/>
          <p:cNvSpPr/>
          <p:nvPr/>
        </p:nvSpPr>
        <p:spPr bwMode="auto">
          <a:xfrm rot="16200000">
            <a:off x="5885522" y="2894346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15" name="円弧 114"/>
          <p:cNvSpPr/>
          <p:nvPr/>
        </p:nvSpPr>
        <p:spPr bwMode="auto">
          <a:xfrm rot="5400000">
            <a:off x="7016660" y="497950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16" name="直線コネクタ 115"/>
          <p:cNvCxnSpPr>
            <a:stCxn id="117" idx="0"/>
          </p:cNvCxnSpPr>
          <p:nvPr/>
        </p:nvCxnSpPr>
        <p:spPr bwMode="auto">
          <a:xfrm>
            <a:off x="7485148" y="3135695"/>
            <a:ext cx="14212" cy="212604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7" name="円弧 116"/>
          <p:cNvSpPr/>
          <p:nvPr/>
        </p:nvSpPr>
        <p:spPr bwMode="auto">
          <a:xfrm rot="16200000">
            <a:off x="7485148" y="289434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18" name="直線コネクタ 117"/>
          <p:cNvCxnSpPr>
            <a:stCxn id="114" idx="0"/>
            <a:endCxn id="113" idx="0"/>
          </p:cNvCxnSpPr>
          <p:nvPr/>
        </p:nvCxnSpPr>
        <p:spPr bwMode="auto">
          <a:xfrm>
            <a:off x="5885522" y="3135696"/>
            <a:ext cx="648" cy="916743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9" name="テキスト ボックス 118"/>
          <p:cNvSpPr txBox="1"/>
          <p:nvPr/>
        </p:nvSpPr>
        <p:spPr>
          <a:xfrm>
            <a:off x="1066336" y="2605344"/>
            <a:ext cx="777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Main</a:t>
            </a:r>
            <a:b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</a:b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Branch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grpSp>
        <p:nvGrpSpPr>
          <p:cNvPr id="120" name="グループ化 119"/>
          <p:cNvGrpSpPr/>
          <p:nvPr/>
        </p:nvGrpSpPr>
        <p:grpSpPr>
          <a:xfrm>
            <a:off x="2317248" y="4118482"/>
            <a:ext cx="227145" cy="353337"/>
            <a:chOff x="2089544" y="4824280"/>
            <a:chExt cx="648072" cy="1008112"/>
          </a:xfrm>
          <a:solidFill>
            <a:srgbClr val="71C9FF"/>
          </a:solidFill>
        </p:grpSpPr>
        <p:sp>
          <p:nvSpPr>
            <p:cNvPr id="121" name="二等辺三角形 120"/>
            <p:cNvSpPr/>
            <p:nvPr/>
          </p:nvSpPr>
          <p:spPr bwMode="gray">
            <a:xfrm>
              <a:off x="2233560" y="5472352"/>
              <a:ext cx="360040" cy="3600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122" name="円/楕円 121"/>
            <p:cNvSpPr/>
            <p:nvPr/>
          </p:nvSpPr>
          <p:spPr bwMode="gray">
            <a:xfrm>
              <a:off x="2089544" y="4824280"/>
              <a:ext cx="648072" cy="64807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2316744" y="5279242"/>
            <a:ext cx="227145" cy="353337"/>
            <a:chOff x="4250224" y="4824280"/>
            <a:chExt cx="648072" cy="1008112"/>
          </a:xfrm>
          <a:solidFill>
            <a:srgbClr val="A66BD3"/>
          </a:solidFill>
        </p:grpSpPr>
        <p:sp>
          <p:nvSpPr>
            <p:cNvPr id="124" name="二等辺三角形 123"/>
            <p:cNvSpPr/>
            <p:nvPr/>
          </p:nvSpPr>
          <p:spPr bwMode="gray">
            <a:xfrm>
              <a:off x="4394240" y="5472352"/>
              <a:ext cx="360040" cy="3600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125" name="円/楕円 124"/>
            <p:cNvSpPr/>
            <p:nvPr/>
          </p:nvSpPr>
          <p:spPr bwMode="gray">
            <a:xfrm>
              <a:off x="4250224" y="4824280"/>
              <a:ext cx="648072" cy="64807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sp>
        <p:nvSpPr>
          <p:cNvPr id="126" name="円弧 125"/>
          <p:cNvSpPr/>
          <p:nvPr/>
        </p:nvSpPr>
        <p:spPr bwMode="auto">
          <a:xfrm rot="10800000">
            <a:off x="2797793" y="4973211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27" name="円弧 126"/>
          <p:cNvSpPr/>
          <p:nvPr/>
        </p:nvSpPr>
        <p:spPr bwMode="auto">
          <a:xfrm rot="10800000">
            <a:off x="2799796" y="380920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928335" y="5183366"/>
            <a:ext cx="106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Mr.</a:t>
            </a:r>
            <a:b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</a:b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B’s Branch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cxnSp>
        <p:nvCxnSpPr>
          <p:cNvPr id="129" name="直線コネクタ 128"/>
          <p:cNvCxnSpPr/>
          <p:nvPr/>
        </p:nvCxnSpPr>
        <p:spPr bwMode="auto">
          <a:xfrm flipV="1">
            <a:off x="1932954" y="2894346"/>
            <a:ext cx="6766191" cy="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0" name="直線コネクタ 129"/>
          <p:cNvCxnSpPr/>
          <p:nvPr/>
        </p:nvCxnSpPr>
        <p:spPr bwMode="auto">
          <a:xfrm>
            <a:off x="2799444" y="3135696"/>
            <a:ext cx="352" cy="209926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1" name="テキスト ボックス 130"/>
          <p:cNvSpPr txBox="1"/>
          <p:nvPr/>
        </p:nvSpPr>
        <p:spPr>
          <a:xfrm>
            <a:off x="933145" y="3990590"/>
            <a:ext cx="105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Mr.</a:t>
            </a:r>
            <a:b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</a:b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A’s Branch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132" name="円/楕円 131"/>
          <p:cNvSpPr/>
          <p:nvPr/>
        </p:nvSpPr>
        <p:spPr bwMode="gray">
          <a:xfrm>
            <a:off x="2169729" y="2790890"/>
            <a:ext cx="206912" cy="2069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133" name="グループ化 132"/>
          <p:cNvGrpSpPr/>
          <p:nvPr/>
        </p:nvGrpSpPr>
        <p:grpSpPr>
          <a:xfrm>
            <a:off x="1553139" y="3161133"/>
            <a:ext cx="809383" cy="648072"/>
            <a:chOff x="1818401" y="3573016"/>
            <a:chExt cx="809383" cy="648072"/>
          </a:xfrm>
        </p:grpSpPr>
        <p:sp>
          <p:nvSpPr>
            <p:cNvPr id="134" name="角丸四角形吹き出し 133"/>
            <p:cNvSpPr/>
            <p:nvPr/>
          </p:nvSpPr>
          <p:spPr bwMode="gray">
            <a:xfrm>
              <a:off x="1818401" y="3573016"/>
              <a:ext cx="809383" cy="648072"/>
            </a:xfrm>
            <a:prstGeom prst="wedgeRoundRectCallout">
              <a:avLst>
                <a:gd name="adj1" fmla="val 31811"/>
                <a:gd name="adj2" fmla="val -67976"/>
                <a:gd name="adj3" fmla="val 16667"/>
              </a:avLst>
            </a:prstGeom>
            <a:solidFill>
              <a:srgbClr val="DAD9D6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grpSp>
          <p:nvGrpSpPr>
            <p:cNvPr id="135" name="グループ化 134"/>
            <p:cNvGrpSpPr/>
            <p:nvPr/>
          </p:nvGrpSpPr>
          <p:grpSpPr>
            <a:xfrm>
              <a:off x="1913192" y="3633108"/>
              <a:ext cx="619800" cy="527887"/>
              <a:chOff x="2222185" y="4953700"/>
              <a:chExt cx="1152128" cy="981273"/>
            </a:xfrm>
          </p:grpSpPr>
          <p:grpSp>
            <p:nvGrpSpPr>
              <p:cNvPr id="136" name="グループ化 135"/>
              <p:cNvGrpSpPr/>
              <p:nvPr/>
            </p:nvGrpSpPr>
            <p:grpSpPr>
              <a:xfrm>
                <a:off x="2222185" y="4953700"/>
                <a:ext cx="1152128" cy="981273"/>
                <a:chOff x="2222185" y="4953700"/>
                <a:chExt cx="1152128" cy="981273"/>
              </a:xfrm>
            </p:grpSpPr>
            <p:sp>
              <p:nvSpPr>
                <p:cNvPr id="138" name="正方形/長方形 137"/>
                <p:cNvSpPr/>
                <p:nvPr/>
              </p:nvSpPr>
              <p:spPr bwMode="gray">
                <a:xfrm>
                  <a:off x="2222185" y="4967018"/>
                  <a:ext cx="1152128" cy="96795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139" name="正方形/長方形 138"/>
                <p:cNvSpPr/>
                <p:nvPr/>
              </p:nvSpPr>
              <p:spPr bwMode="gray">
                <a:xfrm>
                  <a:off x="2222185" y="4953700"/>
                  <a:ext cx="1152127" cy="11317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37" name="二等辺三角形 136"/>
              <p:cNvSpPr/>
              <p:nvPr/>
            </p:nvSpPr>
            <p:spPr bwMode="gray">
              <a:xfrm rot="5400000">
                <a:off x="2591808" y="5283835"/>
                <a:ext cx="108000" cy="108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40" name="グループ化 139"/>
          <p:cNvGrpSpPr/>
          <p:nvPr/>
        </p:nvGrpSpPr>
        <p:grpSpPr>
          <a:xfrm>
            <a:off x="4597407" y="4515273"/>
            <a:ext cx="809383" cy="648072"/>
            <a:chOff x="1818401" y="3573016"/>
            <a:chExt cx="809383" cy="648072"/>
          </a:xfrm>
        </p:grpSpPr>
        <p:sp>
          <p:nvSpPr>
            <p:cNvPr id="141" name="角丸四角形吹き出し 140"/>
            <p:cNvSpPr/>
            <p:nvPr/>
          </p:nvSpPr>
          <p:spPr bwMode="gray">
            <a:xfrm>
              <a:off x="1818401" y="3573016"/>
              <a:ext cx="809383" cy="648072"/>
            </a:xfrm>
            <a:prstGeom prst="wedgeRoundRectCallout">
              <a:avLst>
                <a:gd name="adj1" fmla="val -27312"/>
                <a:gd name="adj2" fmla="val -67819"/>
                <a:gd name="adj3" fmla="val 16667"/>
              </a:avLst>
            </a:prstGeom>
            <a:solidFill>
              <a:srgbClr val="DAD9D6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grpSp>
          <p:nvGrpSpPr>
            <p:cNvPr id="142" name="グループ化 141"/>
            <p:cNvGrpSpPr/>
            <p:nvPr/>
          </p:nvGrpSpPr>
          <p:grpSpPr>
            <a:xfrm>
              <a:off x="1913192" y="3633108"/>
              <a:ext cx="619800" cy="527887"/>
              <a:chOff x="2222185" y="4953700"/>
              <a:chExt cx="1152128" cy="981273"/>
            </a:xfrm>
          </p:grpSpPr>
          <p:grpSp>
            <p:nvGrpSpPr>
              <p:cNvPr id="143" name="グループ化 142"/>
              <p:cNvGrpSpPr/>
              <p:nvPr/>
            </p:nvGrpSpPr>
            <p:grpSpPr>
              <a:xfrm>
                <a:off x="2222185" y="4953700"/>
                <a:ext cx="1152128" cy="981273"/>
                <a:chOff x="2222185" y="4953700"/>
                <a:chExt cx="1152128" cy="981273"/>
              </a:xfrm>
            </p:grpSpPr>
            <p:sp>
              <p:nvSpPr>
                <p:cNvPr id="149" name="正方形/長方形 148"/>
                <p:cNvSpPr/>
                <p:nvPr/>
              </p:nvSpPr>
              <p:spPr bwMode="gray">
                <a:xfrm>
                  <a:off x="2222185" y="4967018"/>
                  <a:ext cx="1152128" cy="96795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150" name="正方形/長方形 149"/>
                <p:cNvSpPr/>
                <p:nvPr/>
              </p:nvSpPr>
              <p:spPr bwMode="gray">
                <a:xfrm>
                  <a:off x="2222185" y="4953700"/>
                  <a:ext cx="1152127" cy="11317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4" name="グループ化 143"/>
              <p:cNvGrpSpPr/>
              <p:nvPr/>
            </p:nvGrpSpPr>
            <p:grpSpPr>
              <a:xfrm>
                <a:off x="2303748" y="5130968"/>
                <a:ext cx="648072" cy="413738"/>
                <a:chOff x="3707904" y="4077072"/>
                <a:chExt cx="648072" cy="413738"/>
              </a:xfrm>
            </p:grpSpPr>
            <p:sp>
              <p:nvSpPr>
                <p:cNvPr id="145" name="正方形/長方形 144"/>
                <p:cNvSpPr/>
                <p:nvPr/>
              </p:nvSpPr>
              <p:spPr bwMode="gray">
                <a:xfrm>
                  <a:off x="3707904" y="4077072"/>
                  <a:ext cx="648072" cy="413738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grpSp>
              <p:nvGrpSpPr>
                <p:cNvPr id="146" name="グループ化 145"/>
                <p:cNvGrpSpPr/>
                <p:nvPr/>
              </p:nvGrpSpPr>
              <p:grpSpPr>
                <a:xfrm>
                  <a:off x="3941940" y="4193941"/>
                  <a:ext cx="180000" cy="180000"/>
                  <a:chOff x="3707904" y="5186458"/>
                  <a:chExt cx="180000" cy="180000"/>
                </a:xfrm>
              </p:grpSpPr>
              <p:sp>
                <p:nvSpPr>
                  <p:cNvPr id="147" name="円/楕円 146"/>
                  <p:cNvSpPr/>
                  <p:nvPr/>
                </p:nvSpPr>
                <p:spPr bwMode="gray">
                  <a:xfrm>
                    <a:off x="3707904" y="5186458"/>
                    <a:ext cx="180000" cy="180000"/>
                  </a:xfrm>
                  <a:prstGeom prst="ellipse">
                    <a:avLst/>
                  </a:prstGeom>
                  <a:solidFill>
                    <a:srgbClr val="71C9FF"/>
                  </a:solidFill>
                  <a:ln w="9525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8" name="二等辺三角形 147"/>
                  <p:cNvSpPr/>
                  <p:nvPr/>
                </p:nvSpPr>
                <p:spPr bwMode="gray">
                  <a:xfrm rot="5400000">
                    <a:off x="3761928" y="5222458"/>
                    <a:ext cx="108000" cy="10800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</p:grpSp>
      <p:grpSp>
        <p:nvGrpSpPr>
          <p:cNvPr id="151" name="グループ化 150"/>
          <p:cNvGrpSpPr/>
          <p:nvPr/>
        </p:nvGrpSpPr>
        <p:grpSpPr>
          <a:xfrm>
            <a:off x="3258032" y="4518855"/>
            <a:ext cx="809383" cy="648072"/>
            <a:chOff x="3995936" y="4765477"/>
            <a:chExt cx="809383" cy="648072"/>
          </a:xfrm>
        </p:grpSpPr>
        <p:sp>
          <p:nvSpPr>
            <p:cNvPr id="152" name="角丸四角形吹き出し 151"/>
            <p:cNvSpPr/>
            <p:nvPr/>
          </p:nvSpPr>
          <p:spPr bwMode="gray">
            <a:xfrm>
              <a:off x="3995936" y="4765477"/>
              <a:ext cx="809383" cy="648072"/>
            </a:xfrm>
            <a:prstGeom prst="wedgeRoundRectCallout">
              <a:avLst>
                <a:gd name="adj1" fmla="val -30952"/>
                <a:gd name="adj2" fmla="val 73120"/>
                <a:gd name="adj3" fmla="val 16667"/>
              </a:avLst>
            </a:prstGeom>
            <a:solidFill>
              <a:srgbClr val="DAD9D6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grpSp>
          <p:nvGrpSpPr>
            <p:cNvPr id="153" name="グループ化 152"/>
            <p:cNvGrpSpPr/>
            <p:nvPr/>
          </p:nvGrpSpPr>
          <p:grpSpPr>
            <a:xfrm>
              <a:off x="4090727" y="4825569"/>
              <a:ext cx="619800" cy="527887"/>
              <a:chOff x="2222185" y="4953700"/>
              <a:chExt cx="1152128" cy="981273"/>
            </a:xfrm>
          </p:grpSpPr>
          <p:grpSp>
            <p:nvGrpSpPr>
              <p:cNvPr id="158" name="グループ化 157"/>
              <p:cNvGrpSpPr/>
              <p:nvPr/>
            </p:nvGrpSpPr>
            <p:grpSpPr>
              <a:xfrm>
                <a:off x="2222185" y="4953700"/>
                <a:ext cx="1152128" cy="981273"/>
                <a:chOff x="2222185" y="4953700"/>
                <a:chExt cx="1152128" cy="981273"/>
              </a:xfrm>
            </p:grpSpPr>
            <p:sp>
              <p:nvSpPr>
                <p:cNvPr id="160" name="正方形/長方形 159"/>
                <p:cNvSpPr/>
                <p:nvPr/>
              </p:nvSpPr>
              <p:spPr bwMode="gray">
                <a:xfrm>
                  <a:off x="2222185" y="4967018"/>
                  <a:ext cx="1152128" cy="96795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161" name="正方形/長方形 160"/>
                <p:cNvSpPr/>
                <p:nvPr/>
              </p:nvSpPr>
              <p:spPr bwMode="gray">
                <a:xfrm>
                  <a:off x="2222185" y="4953700"/>
                  <a:ext cx="1152127" cy="11317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59" name="二等辺三角形 158"/>
              <p:cNvSpPr/>
              <p:nvPr/>
            </p:nvSpPr>
            <p:spPr bwMode="gray">
              <a:xfrm rot="5400000">
                <a:off x="2591808" y="5283835"/>
                <a:ext cx="108000" cy="108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grpSp>
          <p:nvGrpSpPr>
            <p:cNvPr id="154" name="グループ化 153"/>
            <p:cNvGrpSpPr/>
            <p:nvPr/>
          </p:nvGrpSpPr>
          <p:grpSpPr>
            <a:xfrm>
              <a:off x="4536000" y="4932000"/>
              <a:ext cx="145421" cy="72000"/>
              <a:chOff x="4536000" y="4932000"/>
              <a:chExt cx="145421" cy="72000"/>
            </a:xfrm>
          </p:grpSpPr>
          <p:cxnSp>
            <p:nvCxnSpPr>
              <p:cNvPr id="155" name="直線コネクタ 154"/>
              <p:cNvCxnSpPr/>
              <p:nvPr/>
            </p:nvCxnSpPr>
            <p:spPr bwMode="auto">
              <a:xfrm>
                <a:off x="4536000" y="4932000"/>
                <a:ext cx="144016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19050" cap="flat" cmpd="sng" algn="ctr">
                <a:solidFill>
                  <a:srgbClr val="A66B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直線コネクタ 155"/>
              <p:cNvCxnSpPr/>
              <p:nvPr/>
            </p:nvCxnSpPr>
            <p:spPr bwMode="auto">
              <a:xfrm>
                <a:off x="4537405" y="4968000"/>
                <a:ext cx="144016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19050" cap="flat" cmpd="sng" algn="ctr">
                <a:solidFill>
                  <a:srgbClr val="A66B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直線コネクタ 156"/>
              <p:cNvCxnSpPr/>
              <p:nvPr/>
            </p:nvCxnSpPr>
            <p:spPr bwMode="auto">
              <a:xfrm>
                <a:off x="4536000" y="5004000"/>
                <a:ext cx="144016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19050" cap="flat" cmpd="sng" algn="ctr">
                <a:solidFill>
                  <a:srgbClr val="A66B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62" name="グループ化 161"/>
          <p:cNvGrpSpPr/>
          <p:nvPr/>
        </p:nvGrpSpPr>
        <p:grpSpPr>
          <a:xfrm>
            <a:off x="5822838" y="4531689"/>
            <a:ext cx="809383" cy="648072"/>
            <a:chOff x="5264598" y="4778311"/>
            <a:chExt cx="809383" cy="648072"/>
          </a:xfrm>
        </p:grpSpPr>
        <p:sp>
          <p:nvSpPr>
            <p:cNvPr id="163" name="角丸四角形吹き出し 162"/>
            <p:cNvSpPr/>
            <p:nvPr/>
          </p:nvSpPr>
          <p:spPr bwMode="gray">
            <a:xfrm>
              <a:off x="5264598" y="4778311"/>
              <a:ext cx="809383" cy="648072"/>
            </a:xfrm>
            <a:prstGeom prst="wedgeRoundRectCallout">
              <a:avLst>
                <a:gd name="adj1" fmla="val -30952"/>
                <a:gd name="adj2" fmla="val 73120"/>
                <a:gd name="adj3" fmla="val 16667"/>
              </a:avLst>
            </a:prstGeom>
            <a:solidFill>
              <a:srgbClr val="DAD9D6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grpSp>
          <p:nvGrpSpPr>
            <p:cNvPr id="164" name="グループ化 163"/>
            <p:cNvGrpSpPr/>
            <p:nvPr/>
          </p:nvGrpSpPr>
          <p:grpSpPr>
            <a:xfrm>
              <a:off x="5359389" y="4838403"/>
              <a:ext cx="619800" cy="527887"/>
              <a:chOff x="2222185" y="4953700"/>
              <a:chExt cx="1152128" cy="981273"/>
            </a:xfrm>
          </p:grpSpPr>
          <p:grpSp>
            <p:nvGrpSpPr>
              <p:cNvPr id="170" name="グループ化 169"/>
              <p:cNvGrpSpPr/>
              <p:nvPr/>
            </p:nvGrpSpPr>
            <p:grpSpPr>
              <a:xfrm>
                <a:off x="2222185" y="4953700"/>
                <a:ext cx="1152128" cy="981273"/>
                <a:chOff x="2222185" y="4953700"/>
                <a:chExt cx="1152128" cy="981273"/>
              </a:xfrm>
            </p:grpSpPr>
            <p:sp>
              <p:nvSpPr>
                <p:cNvPr id="172" name="正方形/長方形 171"/>
                <p:cNvSpPr/>
                <p:nvPr/>
              </p:nvSpPr>
              <p:spPr bwMode="gray">
                <a:xfrm>
                  <a:off x="2222185" y="4967018"/>
                  <a:ext cx="1152128" cy="96795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173" name="正方形/長方形 172"/>
                <p:cNvSpPr/>
                <p:nvPr/>
              </p:nvSpPr>
              <p:spPr bwMode="gray">
                <a:xfrm>
                  <a:off x="2222185" y="4953700"/>
                  <a:ext cx="1152127" cy="11317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71" name="二等辺三角形 170"/>
              <p:cNvSpPr/>
              <p:nvPr/>
            </p:nvSpPr>
            <p:spPr bwMode="gray">
              <a:xfrm rot="5400000">
                <a:off x="2591808" y="5283835"/>
                <a:ext cx="108000" cy="108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cxnSp>
          <p:nvCxnSpPr>
            <p:cNvPr id="165" name="直線コネクタ 164"/>
            <p:cNvCxnSpPr/>
            <p:nvPr/>
          </p:nvCxnSpPr>
          <p:spPr bwMode="auto">
            <a:xfrm>
              <a:off x="5804662" y="4944834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直線コネクタ 165"/>
            <p:cNvCxnSpPr/>
            <p:nvPr/>
          </p:nvCxnSpPr>
          <p:spPr bwMode="auto">
            <a:xfrm>
              <a:off x="5806067" y="4980834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7" name="直線コネクタ 166"/>
            <p:cNvCxnSpPr/>
            <p:nvPr/>
          </p:nvCxnSpPr>
          <p:spPr bwMode="auto">
            <a:xfrm>
              <a:off x="5804662" y="5016834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8" name="正方形/長方形 167"/>
            <p:cNvSpPr/>
            <p:nvPr/>
          </p:nvSpPr>
          <p:spPr bwMode="gray">
            <a:xfrm>
              <a:off x="5803200" y="5048644"/>
              <a:ext cx="66432" cy="57285"/>
            </a:xfrm>
            <a:prstGeom prst="rect">
              <a:avLst/>
            </a:prstGeom>
            <a:solidFill>
              <a:srgbClr val="DEC8EE"/>
            </a:solidFill>
            <a:ln w="9525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169" name="正方形/長方形 168"/>
            <p:cNvSpPr/>
            <p:nvPr/>
          </p:nvSpPr>
          <p:spPr bwMode="gray">
            <a:xfrm>
              <a:off x="5886000" y="5048644"/>
              <a:ext cx="66432" cy="57285"/>
            </a:xfrm>
            <a:prstGeom prst="rect">
              <a:avLst/>
            </a:prstGeom>
            <a:solidFill>
              <a:srgbClr val="DEC8EE"/>
            </a:solidFill>
            <a:ln w="9525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sp>
        <p:nvSpPr>
          <p:cNvPr id="174" name="円/楕円 173"/>
          <p:cNvSpPr/>
          <p:nvPr/>
        </p:nvSpPr>
        <p:spPr bwMode="gray">
          <a:xfrm>
            <a:off x="6036919" y="2790891"/>
            <a:ext cx="206912" cy="2069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75" name="円/楕円 174"/>
          <p:cNvSpPr/>
          <p:nvPr/>
        </p:nvSpPr>
        <p:spPr bwMode="gray">
          <a:xfrm>
            <a:off x="7623042" y="2794276"/>
            <a:ext cx="206912" cy="206912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176" name="グループ化 175"/>
          <p:cNvGrpSpPr/>
          <p:nvPr/>
        </p:nvGrpSpPr>
        <p:grpSpPr>
          <a:xfrm>
            <a:off x="7726125" y="3161133"/>
            <a:ext cx="809383" cy="648072"/>
            <a:chOff x="5264598" y="4778311"/>
            <a:chExt cx="809383" cy="648072"/>
          </a:xfrm>
        </p:grpSpPr>
        <p:sp>
          <p:nvSpPr>
            <p:cNvPr id="177" name="角丸四角形吹き出し 176"/>
            <p:cNvSpPr/>
            <p:nvPr/>
          </p:nvSpPr>
          <p:spPr bwMode="gray">
            <a:xfrm>
              <a:off x="5264598" y="4778311"/>
              <a:ext cx="809383" cy="648072"/>
            </a:xfrm>
            <a:prstGeom prst="wedgeRoundRectCallout">
              <a:avLst>
                <a:gd name="adj1" fmla="val -43505"/>
                <a:gd name="adj2" fmla="val -65624"/>
                <a:gd name="adj3" fmla="val 16667"/>
              </a:avLst>
            </a:prstGeom>
            <a:solidFill>
              <a:srgbClr val="DAD9D6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grpSp>
          <p:nvGrpSpPr>
            <p:cNvPr id="178" name="グループ化 177"/>
            <p:cNvGrpSpPr/>
            <p:nvPr/>
          </p:nvGrpSpPr>
          <p:grpSpPr>
            <a:xfrm>
              <a:off x="5359389" y="4838403"/>
              <a:ext cx="619800" cy="527887"/>
              <a:chOff x="2222185" y="4953700"/>
              <a:chExt cx="1152128" cy="981273"/>
            </a:xfrm>
          </p:grpSpPr>
          <p:grpSp>
            <p:nvGrpSpPr>
              <p:cNvPr id="184" name="グループ化 183"/>
              <p:cNvGrpSpPr/>
              <p:nvPr/>
            </p:nvGrpSpPr>
            <p:grpSpPr>
              <a:xfrm>
                <a:off x="2222185" y="4953700"/>
                <a:ext cx="1152128" cy="981273"/>
                <a:chOff x="2222185" y="4953700"/>
                <a:chExt cx="1152128" cy="981273"/>
              </a:xfrm>
            </p:grpSpPr>
            <p:sp>
              <p:nvSpPr>
                <p:cNvPr id="190" name="正方形/長方形 189"/>
                <p:cNvSpPr/>
                <p:nvPr/>
              </p:nvSpPr>
              <p:spPr bwMode="gray">
                <a:xfrm>
                  <a:off x="2222185" y="4967018"/>
                  <a:ext cx="1152128" cy="96795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191" name="正方形/長方形 190"/>
                <p:cNvSpPr/>
                <p:nvPr/>
              </p:nvSpPr>
              <p:spPr bwMode="gray">
                <a:xfrm>
                  <a:off x="2222185" y="4953700"/>
                  <a:ext cx="1152127" cy="11317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85" name="グループ化 184"/>
              <p:cNvGrpSpPr/>
              <p:nvPr/>
            </p:nvGrpSpPr>
            <p:grpSpPr>
              <a:xfrm>
                <a:off x="2303748" y="5130968"/>
                <a:ext cx="648072" cy="413738"/>
                <a:chOff x="3707904" y="4077072"/>
                <a:chExt cx="648072" cy="413738"/>
              </a:xfrm>
            </p:grpSpPr>
            <p:sp>
              <p:nvSpPr>
                <p:cNvPr id="186" name="正方形/長方形 185"/>
                <p:cNvSpPr/>
                <p:nvPr/>
              </p:nvSpPr>
              <p:spPr bwMode="gray">
                <a:xfrm>
                  <a:off x="3707904" y="4077072"/>
                  <a:ext cx="648072" cy="413738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grpSp>
              <p:nvGrpSpPr>
                <p:cNvPr id="187" name="グループ化 186"/>
                <p:cNvGrpSpPr/>
                <p:nvPr/>
              </p:nvGrpSpPr>
              <p:grpSpPr>
                <a:xfrm>
                  <a:off x="3941940" y="4193941"/>
                  <a:ext cx="180000" cy="180000"/>
                  <a:chOff x="3707904" y="5186458"/>
                  <a:chExt cx="180000" cy="180000"/>
                </a:xfrm>
              </p:grpSpPr>
              <p:sp>
                <p:nvSpPr>
                  <p:cNvPr id="188" name="円/楕円 187"/>
                  <p:cNvSpPr/>
                  <p:nvPr/>
                </p:nvSpPr>
                <p:spPr bwMode="gray">
                  <a:xfrm>
                    <a:off x="3707904" y="5186458"/>
                    <a:ext cx="180000" cy="180000"/>
                  </a:xfrm>
                  <a:prstGeom prst="ellipse">
                    <a:avLst/>
                  </a:prstGeom>
                  <a:solidFill>
                    <a:srgbClr val="71C9FF"/>
                  </a:solidFill>
                  <a:ln w="9525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9" name="二等辺三角形 188"/>
                  <p:cNvSpPr/>
                  <p:nvPr/>
                </p:nvSpPr>
                <p:spPr bwMode="gray">
                  <a:xfrm rot="5400000">
                    <a:off x="3761928" y="5222458"/>
                    <a:ext cx="108000" cy="10800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  <p:cxnSp>
          <p:nvCxnSpPr>
            <p:cNvPr id="179" name="直線コネクタ 178"/>
            <p:cNvCxnSpPr/>
            <p:nvPr/>
          </p:nvCxnSpPr>
          <p:spPr bwMode="auto">
            <a:xfrm>
              <a:off x="5804662" y="4944834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" name="直線コネクタ 179"/>
            <p:cNvCxnSpPr/>
            <p:nvPr/>
          </p:nvCxnSpPr>
          <p:spPr bwMode="auto">
            <a:xfrm>
              <a:off x="5806067" y="4980834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直線コネクタ 180"/>
            <p:cNvCxnSpPr/>
            <p:nvPr/>
          </p:nvCxnSpPr>
          <p:spPr bwMode="auto">
            <a:xfrm>
              <a:off x="5804662" y="5016834"/>
              <a:ext cx="14401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2" name="正方形/長方形 181"/>
            <p:cNvSpPr/>
            <p:nvPr/>
          </p:nvSpPr>
          <p:spPr bwMode="gray">
            <a:xfrm>
              <a:off x="5803200" y="5048644"/>
              <a:ext cx="66432" cy="57285"/>
            </a:xfrm>
            <a:prstGeom prst="rect">
              <a:avLst/>
            </a:prstGeom>
            <a:solidFill>
              <a:srgbClr val="DEC8EE"/>
            </a:solidFill>
            <a:ln w="9525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183" name="正方形/長方形 182"/>
            <p:cNvSpPr/>
            <p:nvPr/>
          </p:nvSpPr>
          <p:spPr bwMode="gray">
            <a:xfrm>
              <a:off x="5886000" y="5048644"/>
              <a:ext cx="66432" cy="57285"/>
            </a:xfrm>
            <a:prstGeom prst="rect">
              <a:avLst/>
            </a:prstGeom>
            <a:solidFill>
              <a:srgbClr val="DEC8EE"/>
            </a:solidFill>
            <a:ln w="9525" cap="flat" cmpd="sng" algn="ctr">
              <a:solidFill>
                <a:srgbClr val="A66B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sp>
        <p:nvSpPr>
          <p:cNvPr id="192" name="テキスト ボックス 191"/>
          <p:cNvSpPr txBox="1"/>
          <p:nvPr/>
        </p:nvSpPr>
        <p:spPr>
          <a:xfrm>
            <a:off x="4333001" y="3856864"/>
            <a:ext cx="809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change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2956764" y="5589798"/>
            <a:ext cx="809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change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5549050" y="5559367"/>
            <a:ext cx="809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change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5779139" y="2455722"/>
            <a:ext cx="73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merge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7324207" y="2455722"/>
            <a:ext cx="73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merge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grpSp>
        <p:nvGrpSpPr>
          <p:cNvPr id="197" name="グループ化 196"/>
          <p:cNvGrpSpPr/>
          <p:nvPr/>
        </p:nvGrpSpPr>
        <p:grpSpPr>
          <a:xfrm>
            <a:off x="6023180" y="3164715"/>
            <a:ext cx="809383" cy="648072"/>
            <a:chOff x="1818401" y="3573016"/>
            <a:chExt cx="809383" cy="648072"/>
          </a:xfrm>
        </p:grpSpPr>
        <p:sp>
          <p:nvSpPr>
            <p:cNvPr id="198" name="角丸四角形吹き出し 197"/>
            <p:cNvSpPr/>
            <p:nvPr/>
          </p:nvSpPr>
          <p:spPr bwMode="gray">
            <a:xfrm>
              <a:off x="1818401" y="3573016"/>
              <a:ext cx="809383" cy="648072"/>
            </a:xfrm>
            <a:prstGeom prst="wedgeRoundRectCallout">
              <a:avLst>
                <a:gd name="adj1" fmla="val -27312"/>
                <a:gd name="adj2" fmla="val -67819"/>
                <a:gd name="adj3" fmla="val 16667"/>
              </a:avLst>
            </a:prstGeom>
            <a:solidFill>
              <a:srgbClr val="DAD9D6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grpSp>
          <p:nvGrpSpPr>
            <p:cNvPr id="199" name="グループ化 198"/>
            <p:cNvGrpSpPr/>
            <p:nvPr/>
          </p:nvGrpSpPr>
          <p:grpSpPr>
            <a:xfrm>
              <a:off x="1913192" y="3633108"/>
              <a:ext cx="619800" cy="527887"/>
              <a:chOff x="2222185" y="4953700"/>
              <a:chExt cx="1152128" cy="981273"/>
            </a:xfrm>
          </p:grpSpPr>
          <p:grpSp>
            <p:nvGrpSpPr>
              <p:cNvPr id="200" name="グループ化 199"/>
              <p:cNvGrpSpPr/>
              <p:nvPr/>
            </p:nvGrpSpPr>
            <p:grpSpPr>
              <a:xfrm>
                <a:off x="2222185" y="4953700"/>
                <a:ext cx="1152128" cy="981273"/>
                <a:chOff x="2222185" y="4953700"/>
                <a:chExt cx="1152128" cy="981273"/>
              </a:xfrm>
            </p:grpSpPr>
            <p:sp>
              <p:nvSpPr>
                <p:cNvPr id="206" name="正方形/長方形 205"/>
                <p:cNvSpPr/>
                <p:nvPr/>
              </p:nvSpPr>
              <p:spPr bwMode="gray">
                <a:xfrm>
                  <a:off x="2222185" y="4967018"/>
                  <a:ext cx="1152128" cy="96795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207" name="正方形/長方形 206"/>
                <p:cNvSpPr/>
                <p:nvPr/>
              </p:nvSpPr>
              <p:spPr bwMode="gray">
                <a:xfrm>
                  <a:off x="2222185" y="4953700"/>
                  <a:ext cx="1152127" cy="11317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B1B1A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01" name="グループ化 200"/>
              <p:cNvGrpSpPr/>
              <p:nvPr/>
            </p:nvGrpSpPr>
            <p:grpSpPr>
              <a:xfrm>
                <a:off x="2303748" y="5130968"/>
                <a:ext cx="648072" cy="413738"/>
                <a:chOff x="3707904" y="4077072"/>
                <a:chExt cx="648072" cy="413738"/>
              </a:xfrm>
            </p:grpSpPr>
            <p:sp>
              <p:nvSpPr>
                <p:cNvPr id="202" name="正方形/長方形 201"/>
                <p:cNvSpPr/>
                <p:nvPr/>
              </p:nvSpPr>
              <p:spPr bwMode="gray">
                <a:xfrm>
                  <a:off x="3707904" y="4077072"/>
                  <a:ext cx="648072" cy="413738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03" name="グループ化 202"/>
                <p:cNvGrpSpPr/>
                <p:nvPr/>
              </p:nvGrpSpPr>
              <p:grpSpPr>
                <a:xfrm>
                  <a:off x="3941940" y="4193941"/>
                  <a:ext cx="180000" cy="180000"/>
                  <a:chOff x="3707904" y="5186458"/>
                  <a:chExt cx="180000" cy="180000"/>
                </a:xfrm>
              </p:grpSpPr>
              <p:sp>
                <p:nvSpPr>
                  <p:cNvPr id="204" name="円/楕円 203"/>
                  <p:cNvSpPr/>
                  <p:nvPr/>
                </p:nvSpPr>
                <p:spPr bwMode="gray">
                  <a:xfrm>
                    <a:off x="3707904" y="5186458"/>
                    <a:ext cx="180000" cy="180000"/>
                  </a:xfrm>
                  <a:prstGeom prst="ellipse">
                    <a:avLst/>
                  </a:prstGeom>
                  <a:solidFill>
                    <a:srgbClr val="71C9FF"/>
                  </a:solidFill>
                  <a:ln w="9525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05" name="二等辺三角形 204"/>
                  <p:cNvSpPr/>
                  <p:nvPr/>
                </p:nvSpPr>
                <p:spPr bwMode="gray">
                  <a:xfrm rot="5400000">
                    <a:off x="3761928" y="5222458"/>
                    <a:ext cx="108000" cy="10800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</p:grpSp>
      <p:sp>
        <p:nvSpPr>
          <p:cNvPr id="208" name="テキスト ボックス 207"/>
          <p:cNvSpPr txBox="1"/>
          <p:nvPr/>
        </p:nvSpPr>
        <p:spPr>
          <a:xfrm>
            <a:off x="1219802" y="6082935"/>
            <a:ext cx="7811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 smtClean="0">
                <a:latin typeface="+mn-lt"/>
                <a:ea typeface="+mn-ea"/>
              </a:rPr>
              <a:t>Git</a:t>
            </a:r>
            <a:r>
              <a:rPr lang="en-US" altLang="ja-JP" sz="2800" b="1" dirty="0" smtClean="0">
                <a:latin typeface="+mn-lt"/>
                <a:ea typeface="+mn-ea"/>
              </a:rPr>
              <a:t> is extremely good at branch development</a:t>
            </a:r>
            <a:endParaRPr lang="en-US" altLang="ja-JP" sz="28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11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is good at Branch Development?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17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Merits of </a:t>
            </a:r>
            <a:r>
              <a:rPr lang="en-US" altLang="ja-JP" sz="1800" dirty="0" err="1" smtClean="0"/>
              <a:t>Git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9" name="テキスト ボックス 208">
            <a:extLst>
              <a:ext uri="{FF2B5EF4-FFF2-40B4-BE49-F238E27FC236}">
                <a16:creationId xmlns="" xmlns:a16="http://schemas.microsoft.com/office/drawing/2014/main" id="{BB09656B-958A-4AFD-9F25-79213744E826}"/>
              </a:ext>
            </a:extLst>
          </p:cNvPr>
          <p:cNvSpPr txBox="1"/>
          <p:nvPr/>
        </p:nvSpPr>
        <p:spPr>
          <a:xfrm>
            <a:off x="1122067" y="2692896"/>
            <a:ext cx="7895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ja-JP" sz="4800" dirty="0" smtClean="0">
                <a:latin typeface="Fujitsu Sans" panose="020B0404060202020204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 Easy Branch Control</a:t>
            </a:r>
            <a:endParaRPr lang="en-US" altLang="ja-JP" sz="4800" dirty="0">
              <a:latin typeface="Fujitsu Sans" panose="020B0404060202020204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ja-JP" sz="4800" dirty="0" smtClean="0">
                <a:latin typeface="Fujitsu Sans" panose="020B0404060202020204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 Wise Automated Merge</a:t>
            </a:r>
            <a:endParaRPr lang="en-US" altLang="ja-JP" sz="4800" dirty="0">
              <a:latin typeface="Fujitsu Sans" panose="020B0404060202020204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62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 Easy Branch Control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18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Merits of </a:t>
            </a:r>
            <a:r>
              <a:rPr lang="en-US" altLang="ja-JP" sz="1800" dirty="0" err="1" smtClean="0"/>
              <a:t>Git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6285798" y="3120206"/>
            <a:ext cx="324000" cy="324000"/>
            <a:chOff x="6461881" y="3170186"/>
            <a:chExt cx="324000" cy="324000"/>
          </a:xfrm>
        </p:grpSpPr>
        <p:sp>
          <p:nvSpPr>
            <p:cNvPr id="7" name="円弧 6"/>
            <p:cNvSpPr/>
            <p:nvPr/>
          </p:nvSpPr>
          <p:spPr bwMode="auto">
            <a:xfrm>
              <a:off x="6461881" y="3170186"/>
              <a:ext cx="324000" cy="324000"/>
            </a:xfrm>
            <a:prstGeom prst="arc">
              <a:avLst/>
            </a:prstGeom>
            <a:noFill/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cxnSp>
          <p:nvCxnSpPr>
            <p:cNvPr id="8" name="直線コネクタ 7"/>
            <p:cNvCxnSpPr/>
            <p:nvPr/>
          </p:nvCxnSpPr>
          <p:spPr bwMode="auto">
            <a:xfrm>
              <a:off x="6785881" y="3313595"/>
              <a:ext cx="0" cy="14400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グループ化 8"/>
          <p:cNvGrpSpPr/>
          <p:nvPr/>
        </p:nvGrpSpPr>
        <p:grpSpPr>
          <a:xfrm>
            <a:off x="6266738" y="4903620"/>
            <a:ext cx="324000" cy="324000"/>
            <a:chOff x="5717909" y="4952490"/>
            <a:chExt cx="324000" cy="324000"/>
          </a:xfrm>
        </p:grpSpPr>
        <p:sp>
          <p:nvSpPr>
            <p:cNvPr id="10" name="円弧 9"/>
            <p:cNvSpPr/>
            <p:nvPr/>
          </p:nvSpPr>
          <p:spPr bwMode="auto">
            <a:xfrm>
              <a:off x="5717909" y="4952490"/>
              <a:ext cx="324000" cy="324000"/>
            </a:xfrm>
            <a:prstGeom prst="arc">
              <a:avLst/>
            </a:prstGeom>
            <a:noFill/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cxnSp>
          <p:nvCxnSpPr>
            <p:cNvPr id="11" name="直線コネクタ 10"/>
            <p:cNvCxnSpPr/>
            <p:nvPr/>
          </p:nvCxnSpPr>
          <p:spPr bwMode="auto">
            <a:xfrm>
              <a:off x="6041909" y="5095899"/>
              <a:ext cx="0" cy="14400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グループ化 11"/>
          <p:cNvGrpSpPr/>
          <p:nvPr/>
        </p:nvGrpSpPr>
        <p:grpSpPr>
          <a:xfrm>
            <a:off x="2051138" y="3157620"/>
            <a:ext cx="324000" cy="324000"/>
            <a:chOff x="1500437" y="3206638"/>
            <a:chExt cx="324000" cy="324000"/>
          </a:xfrm>
        </p:grpSpPr>
        <p:sp>
          <p:nvSpPr>
            <p:cNvPr id="13" name="円弧 12"/>
            <p:cNvSpPr/>
            <p:nvPr/>
          </p:nvSpPr>
          <p:spPr bwMode="auto">
            <a:xfrm>
              <a:off x="1500437" y="3206638"/>
              <a:ext cx="324000" cy="324000"/>
            </a:xfrm>
            <a:prstGeom prst="arc">
              <a:avLst/>
            </a:prstGeom>
            <a:noFill/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cxnSp>
          <p:nvCxnSpPr>
            <p:cNvPr id="14" name="直線コネクタ 13"/>
            <p:cNvCxnSpPr/>
            <p:nvPr/>
          </p:nvCxnSpPr>
          <p:spPr bwMode="auto">
            <a:xfrm>
              <a:off x="1824437" y="3350047"/>
              <a:ext cx="0" cy="14400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5" name="円弧 14"/>
          <p:cNvSpPr/>
          <p:nvPr/>
        </p:nvSpPr>
        <p:spPr bwMode="auto">
          <a:xfrm rot="10800000">
            <a:off x="2378677" y="3264682"/>
            <a:ext cx="324000" cy="324000"/>
          </a:xfrm>
          <a:prstGeom prst="arc">
            <a:avLst/>
          </a:prstGeom>
          <a:noFill/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6" name="直線コネクタ 15"/>
          <p:cNvCxnSpPr/>
          <p:nvPr/>
        </p:nvCxnSpPr>
        <p:spPr bwMode="auto">
          <a:xfrm>
            <a:off x="2518375" y="3588682"/>
            <a:ext cx="116419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/>
          <p:nvPr/>
        </p:nvCxnSpPr>
        <p:spPr bwMode="auto">
          <a:xfrm>
            <a:off x="1644526" y="3157463"/>
            <a:ext cx="2016000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円/楕円 17"/>
          <p:cNvSpPr/>
          <p:nvPr/>
        </p:nvSpPr>
        <p:spPr bwMode="gray">
          <a:xfrm>
            <a:off x="1989868" y="3078937"/>
            <a:ext cx="172265" cy="172265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998128" y="2951404"/>
            <a:ext cx="446695" cy="425302"/>
            <a:chOff x="1303288" y="2841448"/>
            <a:chExt cx="446695" cy="425302"/>
          </a:xfrm>
        </p:grpSpPr>
        <p:pic>
          <p:nvPicPr>
            <p:cNvPr id="20" name="Picture 2" descr="C:\Users\213037\Desktop\Subversion_Logo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582" y="3007400"/>
              <a:ext cx="394106" cy="235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フローチャート: 磁気ディスク 53"/>
            <p:cNvSpPr/>
            <p:nvPr/>
          </p:nvSpPr>
          <p:spPr bwMode="gray">
            <a:xfrm>
              <a:off x="1303288" y="2841448"/>
              <a:ext cx="446695" cy="425302"/>
            </a:xfrm>
            <a:prstGeom prst="flowChartMagneticDisk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sp>
        <p:nvSpPr>
          <p:cNvPr id="22" name="円/楕円 21"/>
          <p:cNvSpPr/>
          <p:nvPr/>
        </p:nvSpPr>
        <p:spPr bwMode="gray">
          <a:xfrm>
            <a:off x="3177722" y="3507587"/>
            <a:ext cx="172265" cy="172265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3" name="正方形/長方形 22"/>
          <p:cNvSpPr/>
          <p:nvPr/>
        </p:nvSpPr>
        <p:spPr bwMode="gray">
          <a:xfrm>
            <a:off x="1566667" y="2805450"/>
            <a:ext cx="2621459" cy="3132000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24" name="Picture 2" descr="C:\Users\213037\Desktop\10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69042">
            <a:off x="1560268" y="5564852"/>
            <a:ext cx="622870" cy="4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グループ化 24"/>
          <p:cNvGrpSpPr/>
          <p:nvPr/>
        </p:nvGrpSpPr>
        <p:grpSpPr>
          <a:xfrm>
            <a:off x="2116605" y="5851870"/>
            <a:ext cx="989109" cy="533225"/>
            <a:chOff x="583347" y="4223954"/>
            <a:chExt cx="899190" cy="484750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583347" y="4303697"/>
              <a:ext cx="227145" cy="353337"/>
              <a:chOff x="2089544" y="4824280"/>
              <a:chExt cx="648072" cy="100811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1" name="二等辺三角形 30"/>
              <p:cNvSpPr/>
              <p:nvPr/>
            </p:nvSpPr>
            <p:spPr bwMode="gray">
              <a:xfrm>
                <a:off x="2233560" y="5472352"/>
                <a:ext cx="360040" cy="360040"/>
              </a:xfrm>
              <a:prstGeom prst="triangle">
                <a:avLst/>
              </a:prstGeom>
              <a:solidFill>
                <a:srgbClr val="71C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32" name="円/楕円 31"/>
              <p:cNvSpPr/>
              <p:nvPr/>
            </p:nvSpPr>
            <p:spPr bwMode="gray">
              <a:xfrm>
                <a:off x="2089544" y="4824280"/>
                <a:ext cx="648072" cy="648072"/>
              </a:xfrm>
              <a:prstGeom prst="ellipse">
                <a:avLst/>
              </a:prstGeom>
              <a:solidFill>
                <a:srgbClr val="71C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27" name="台形 26"/>
            <p:cNvSpPr/>
            <p:nvPr/>
          </p:nvSpPr>
          <p:spPr bwMode="gray">
            <a:xfrm rot="16660410">
              <a:off x="1104333" y="4187035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28" name="フリーフォーム 27"/>
            <p:cNvSpPr/>
            <p:nvPr/>
          </p:nvSpPr>
          <p:spPr bwMode="gray">
            <a:xfrm>
              <a:off x="839693" y="4508611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29" name="台形 28"/>
            <p:cNvSpPr/>
            <p:nvPr/>
          </p:nvSpPr>
          <p:spPr bwMode="gray">
            <a:xfrm rot="16660410">
              <a:off x="1157132" y="4233646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30" name="三角形 22"/>
            <p:cNvSpPr/>
            <p:nvPr/>
          </p:nvSpPr>
          <p:spPr bwMode="gray">
            <a:xfrm rot="20604948">
              <a:off x="1284133" y="4381474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33" name="フローチャート: 磁気ディスク 53"/>
          <p:cNvSpPr/>
          <p:nvPr/>
        </p:nvSpPr>
        <p:spPr bwMode="gray">
          <a:xfrm>
            <a:off x="5299018" y="2884640"/>
            <a:ext cx="446695" cy="425302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77" y="3016868"/>
            <a:ext cx="366870" cy="272024"/>
          </a:xfrm>
          <a:prstGeom prst="rect">
            <a:avLst/>
          </a:prstGeom>
        </p:spPr>
      </p:pic>
      <p:grpSp>
        <p:nvGrpSpPr>
          <p:cNvPr id="35" name="グループ化 34"/>
          <p:cNvGrpSpPr/>
          <p:nvPr/>
        </p:nvGrpSpPr>
        <p:grpSpPr>
          <a:xfrm>
            <a:off x="5879949" y="3042485"/>
            <a:ext cx="2038048" cy="600915"/>
            <a:chOff x="6056032" y="3092465"/>
            <a:chExt cx="2038048" cy="600915"/>
          </a:xfrm>
        </p:grpSpPr>
        <p:sp>
          <p:nvSpPr>
            <p:cNvPr id="36" name="円弧 35"/>
            <p:cNvSpPr/>
            <p:nvPr/>
          </p:nvSpPr>
          <p:spPr bwMode="auto">
            <a:xfrm rot="10800000">
              <a:off x="6790183" y="3278210"/>
              <a:ext cx="324000" cy="324000"/>
            </a:xfrm>
            <a:prstGeom prst="arc">
              <a:avLst/>
            </a:prstGeom>
            <a:noFill/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 bwMode="auto">
            <a:xfrm>
              <a:off x="6929881" y="3602210"/>
              <a:ext cx="116419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/>
            <p:cNvCxnSpPr/>
            <p:nvPr/>
          </p:nvCxnSpPr>
          <p:spPr bwMode="auto">
            <a:xfrm>
              <a:off x="6056032" y="3170991"/>
              <a:ext cx="2016000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9" name="円/楕円 38"/>
            <p:cNvSpPr/>
            <p:nvPr/>
          </p:nvSpPr>
          <p:spPr bwMode="gray">
            <a:xfrm>
              <a:off x="6401374" y="3092465"/>
              <a:ext cx="172265" cy="172265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 bwMode="auto">
            <a:xfrm>
              <a:off x="6929881" y="3601596"/>
              <a:ext cx="504000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円/楕円 40"/>
            <p:cNvSpPr/>
            <p:nvPr/>
          </p:nvSpPr>
          <p:spPr bwMode="gray">
            <a:xfrm>
              <a:off x="7589228" y="3521115"/>
              <a:ext cx="172265" cy="172265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sp>
        <p:nvSpPr>
          <p:cNvPr id="42" name="円弧 41"/>
          <p:cNvSpPr/>
          <p:nvPr/>
        </p:nvSpPr>
        <p:spPr bwMode="auto">
          <a:xfrm rot="10800000">
            <a:off x="6596149" y="5010534"/>
            <a:ext cx="324000" cy="324000"/>
          </a:xfrm>
          <a:prstGeom prst="arc">
            <a:avLst/>
          </a:prstGeom>
          <a:noFill/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43" name="直線コネクタ 42"/>
          <p:cNvCxnSpPr/>
          <p:nvPr/>
        </p:nvCxnSpPr>
        <p:spPr bwMode="auto">
          <a:xfrm>
            <a:off x="6735847" y="5334534"/>
            <a:ext cx="116419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/>
          <p:nvPr/>
        </p:nvCxnSpPr>
        <p:spPr bwMode="auto">
          <a:xfrm>
            <a:off x="5861998" y="4903315"/>
            <a:ext cx="2016000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円/楕円 44"/>
          <p:cNvSpPr/>
          <p:nvPr/>
        </p:nvSpPr>
        <p:spPr bwMode="gray">
          <a:xfrm>
            <a:off x="6207340" y="4824789"/>
            <a:ext cx="172265" cy="172265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46" name="直線コネクタ 45"/>
          <p:cNvCxnSpPr/>
          <p:nvPr/>
        </p:nvCxnSpPr>
        <p:spPr bwMode="auto">
          <a:xfrm>
            <a:off x="6735847" y="5333920"/>
            <a:ext cx="504000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円/楕円 46"/>
          <p:cNvSpPr/>
          <p:nvPr/>
        </p:nvSpPr>
        <p:spPr bwMode="gray">
          <a:xfrm>
            <a:off x="7395194" y="5253439"/>
            <a:ext cx="172265" cy="172265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48" name="正方形/長方形 47"/>
          <p:cNvSpPr/>
          <p:nvPr/>
        </p:nvSpPr>
        <p:spPr bwMode="gray">
          <a:xfrm>
            <a:off x="5807945" y="4593088"/>
            <a:ext cx="2365748" cy="1303825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5299018" y="4680779"/>
            <a:ext cx="446695" cy="425302"/>
            <a:chOff x="6136939" y="4946396"/>
            <a:chExt cx="446695" cy="425302"/>
          </a:xfrm>
        </p:grpSpPr>
        <p:sp>
          <p:nvSpPr>
            <p:cNvPr id="50" name="フローチャート: 磁気ディスク 53"/>
            <p:cNvSpPr/>
            <p:nvPr/>
          </p:nvSpPr>
          <p:spPr bwMode="gray">
            <a:xfrm>
              <a:off x="6136939" y="4946396"/>
              <a:ext cx="446695" cy="425302"/>
            </a:xfrm>
            <a:prstGeom prst="flowChartMagneticDisk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2236" y="5112521"/>
              <a:ext cx="229208" cy="229208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4407343" y="5166799"/>
            <a:ext cx="2013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Local Repository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4882651" y="5860682"/>
            <a:ext cx="1006636" cy="542674"/>
            <a:chOff x="583347" y="4223954"/>
            <a:chExt cx="899190" cy="484750"/>
          </a:xfrm>
        </p:grpSpPr>
        <p:grpSp>
          <p:nvGrpSpPr>
            <p:cNvPr id="54" name="グループ化 53"/>
            <p:cNvGrpSpPr/>
            <p:nvPr/>
          </p:nvGrpSpPr>
          <p:grpSpPr>
            <a:xfrm>
              <a:off x="583347" y="4303697"/>
              <a:ext cx="227145" cy="353337"/>
              <a:chOff x="2089544" y="4824280"/>
              <a:chExt cx="648072" cy="100811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9" name="二等辺三角形 58"/>
              <p:cNvSpPr/>
              <p:nvPr/>
            </p:nvSpPr>
            <p:spPr bwMode="gray">
              <a:xfrm>
                <a:off x="2233560" y="5472352"/>
                <a:ext cx="360040" cy="360040"/>
              </a:xfrm>
              <a:prstGeom prst="triangl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60" name="円/楕円 59"/>
              <p:cNvSpPr/>
              <p:nvPr/>
            </p:nvSpPr>
            <p:spPr bwMode="gray">
              <a:xfrm>
                <a:off x="2089544" y="4824280"/>
                <a:ext cx="648072" cy="648072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55" name="台形 54"/>
            <p:cNvSpPr/>
            <p:nvPr/>
          </p:nvSpPr>
          <p:spPr bwMode="gray">
            <a:xfrm rot="16660410">
              <a:off x="1104333" y="4187035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56" name="フリーフォーム 55"/>
            <p:cNvSpPr/>
            <p:nvPr/>
          </p:nvSpPr>
          <p:spPr bwMode="gray">
            <a:xfrm>
              <a:off x="839693" y="4508611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57" name="台形 56"/>
            <p:cNvSpPr/>
            <p:nvPr/>
          </p:nvSpPr>
          <p:spPr bwMode="gray">
            <a:xfrm rot="16660410">
              <a:off x="1157132" y="4233646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58" name="三角形 22"/>
            <p:cNvSpPr/>
            <p:nvPr/>
          </p:nvSpPr>
          <p:spPr bwMode="gray">
            <a:xfrm rot="20604948">
              <a:off x="1284133" y="4381474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61" name="正方形/長方形 60"/>
          <p:cNvSpPr/>
          <p:nvPr/>
        </p:nvSpPr>
        <p:spPr bwMode="gray">
          <a:xfrm>
            <a:off x="5804973" y="2774769"/>
            <a:ext cx="2365748" cy="1303825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455775" y="3156658"/>
            <a:ext cx="3285833" cy="2598626"/>
            <a:chOff x="-94163" y="3206638"/>
            <a:chExt cx="3285833" cy="2598626"/>
          </a:xfrm>
        </p:grpSpPr>
        <p:sp>
          <p:nvSpPr>
            <p:cNvPr id="63" name="四角形吹き出し 62"/>
            <p:cNvSpPr/>
            <p:nvPr/>
          </p:nvSpPr>
          <p:spPr bwMode="gray">
            <a:xfrm>
              <a:off x="-94163" y="4196569"/>
              <a:ext cx="1756851" cy="1271420"/>
            </a:xfrm>
            <a:prstGeom prst="wedgeRectCallout">
              <a:avLst>
                <a:gd name="adj1" fmla="val 61135"/>
                <a:gd name="adj2" fmla="val -22175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</a:rPr>
                <a:t>Connect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</a:rPr>
                <a:t> for each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400" dirty="0" smtClean="0">
                  <a:solidFill>
                    <a:schemeClr val="bg1"/>
                  </a:solidFill>
                  <a:latin typeface="+mn-lt"/>
                  <a:ea typeface="+mn-ea"/>
                </a:rPr>
                <a:t>operation</a:t>
              </a:r>
              <a:endPara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endParaRPr>
            </a:p>
          </p:txBody>
        </p:sp>
        <p:cxnSp>
          <p:nvCxnSpPr>
            <p:cNvPr id="64" name="直線コネクタ 63"/>
            <p:cNvCxnSpPr/>
            <p:nvPr/>
          </p:nvCxnSpPr>
          <p:spPr bwMode="auto">
            <a:xfrm>
              <a:off x="2239495" y="4149264"/>
              <a:ext cx="0" cy="165600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26F66"/>
              </a:solidFill>
              <a:prstDash val="sysDot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2411760" y="4149264"/>
              <a:ext cx="1" cy="165600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26F66"/>
              </a:solidFill>
              <a:prstDash val="sysDot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7" name="テキスト ボックス 66"/>
            <p:cNvSpPr txBox="1"/>
            <p:nvPr/>
          </p:nvSpPr>
          <p:spPr>
            <a:xfrm>
              <a:off x="1698504" y="4752977"/>
              <a:ext cx="1493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operation</a:t>
              </a:r>
              <a:endPara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grpSp>
          <p:nvGrpSpPr>
            <p:cNvPr id="68" name="グループ化 67"/>
            <p:cNvGrpSpPr/>
            <p:nvPr/>
          </p:nvGrpSpPr>
          <p:grpSpPr>
            <a:xfrm>
              <a:off x="1500437" y="3206638"/>
              <a:ext cx="1656462" cy="848722"/>
              <a:chOff x="1500437" y="3206638"/>
              <a:chExt cx="1656462" cy="848722"/>
            </a:xfrm>
          </p:grpSpPr>
          <p:cxnSp>
            <p:nvCxnSpPr>
              <p:cNvPr id="69" name="直線コネクタ 68"/>
              <p:cNvCxnSpPr/>
              <p:nvPr/>
            </p:nvCxnSpPr>
            <p:spPr bwMode="auto">
              <a:xfrm>
                <a:off x="1968899" y="3968614"/>
                <a:ext cx="1188000" cy="614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rgbClr val="726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0" name="円弧 69"/>
              <p:cNvSpPr/>
              <p:nvPr/>
            </p:nvSpPr>
            <p:spPr bwMode="auto">
              <a:xfrm>
                <a:off x="1500437" y="3206638"/>
                <a:ext cx="324000" cy="324000"/>
              </a:xfrm>
              <a:prstGeom prst="arc">
                <a:avLst/>
              </a:prstGeom>
              <a:noFill/>
              <a:ln w="38100" cap="flat" cmpd="sng" algn="ctr">
                <a:solidFill>
                  <a:srgbClr val="726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71" name="円弧 70"/>
              <p:cNvSpPr/>
              <p:nvPr/>
            </p:nvSpPr>
            <p:spPr bwMode="auto">
              <a:xfrm rot="10800000">
                <a:off x="1824437" y="3645024"/>
                <a:ext cx="324000" cy="324000"/>
              </a:xfrm>
              <a:prstGeom prst="arc">
                <a:avLst/>
              </a:prstGeom>
              <a:noFill/>
              <a:ln w="38100" cap="flat" cmpd="sng" algn="ctr">
                <a:solidFill>
                  <a:srgbClr val="726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72" name="円/楕円 71"/>
              <p:cNvSpPr/>
              <p:nvPr/>
            </p:nvSpPr>
            <p:spPr bwMode="gray">
              <a:xfrm>
                <a:off x="2239495" y="3882891"/>
                <a:ext cx="172265" cy="172265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726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cxnSp>
            <p:nvCxnSpPr>
              <p:cNvPr id="73" name="直線コネクタ 72"/>
              <p:cNvCxnSpPr/>
              <p:nvPr/>
            </p:nvCxnSpPr>
            <p:spPr bwMode="auto">
              <a:xfrm>
                <a:off x="1824437" y="3350047"/>
                <a:ext cx="0" cy="46800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rgbClr val="726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4" name="円/楕円 73"/>
              <p:cNvSpPr/>
              <p:nvPr/>
            </p:nvSpPr>
            <p:spPr bwMode="gray">
              <a:xfrm>
                <a:off x="2914490" y="3883095"/>
                <a:ext cx="172265" cy="172265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726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75" name="グループ化 74"/>
          <p:cNvGrpSpPr/>
          <p:nvPr/>
        </p:nvGrpSpPr>
        <p:grpSpPr>
          <a:xfrm>
            <a:off x="6043794" y="4902510"/>
            <a:ext cx="3522238" cy="1598162"/>
            <a:chOff x="5493856" y="4952490"/>
            <a:chExt cx="3522238" cy="1598162"/>
          </a:xfrm>
        </p:grpSpPr>
        <p:sp>
          <p:nvSpPr>
            <p:cNvPr id="76" name="四角形吹き出し 75"/>
            <p:cNvSpPr/>
            <p:nvPr/>
          </p:nvSpPr>
          <p:spPr bwMode="gray">
            <a:xfrm>
              <a:off x="5493856" y="5886732"/>
              <a:ext cx="3522238" cy="663920"/>
            </a:xfrm>
            <a:prstGeom prst="wedgeRectCallout">
              <a:avLst>
                <a:gd name="adj1" fmla="val -11017"/>
                <a:gd name="adj2" fmla="val -70081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400" dirty="0" err="1" smtClean="0">
                  <a:solidFill>
                    <a:schemeClr val="bg1"/>
                  </a:solidFill>
                  <a:latin typeface="+mn-lt"/>
                  <a:ea typeface="+mn-ea"/>
                </a:rPr>
                <a:t>Controlable</a:t>
              </a:r>
              <a:r>
                <a:rPr lang="en-US" altLang="ja-JP" sz="2400" dirty="0">
                  <a:solidFill>
                    <a:schemeClr val="bg1"/>
                  </a:solidFill>
                  <a:latin typeface="+mn-lt"/>
                  <a:ea typeface="+mn-ea"/>
                </a:rPr>
                <a:t/>
              </a:r>
              <a:br>
                <a:rPr lang="en-US" altLang="ja-JP" sz="2400" dirty="0">
                  <a:solidFill>
                    <a:schemeClr val="bg1"/>
                  </a:solidFill>
                  <a:latin typeface="+mn-lt"/>
                  <a:ea typeface="+mn-ea"/>
                </a:rPr>
              </a:br>
              <a:r>
                <a:rPr lang="en-US" altLang="ja-JP" sz="2400" dirty="0" smtClean="0">
                  <a:solidFill>
                    <a:schemeClr val="bg1"/>
                  </a:solidFill>
                  <a:latin typeface="+mn-lt"/>
                  <a:ea typeface="+mn-ea"/>
                </a:rPr>
                <a:t>only with local</a:t>
              </a:r>
              <a:endPara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5717909" y="4952490"/>
              <a:ext cx="1656462" cy="848518"/>
              <a:chOff x="5717909" y="4952490"/>
              <a:chExt cx="1656462" cy="848518"/>
            </a:xfrm>
          </p:grpSpPr>
          <p:cxnSp>
            <p:nvCxnSpPr>
              <p:cNvPr id="78" name="直線コネクタ 77"/>
              <p:cNvCxnSpPr/>
              <p:nvPr/>
            </p:nvCxnSpPr>
            <p:spPr bwMode="auto">
              <a:xfrm>
                <a:off x="6186371" y="5714466"/>
                <a:ext cx="1188000" cy="614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rgbClr val="726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円弧 78"/>
              <p:cNvSpPr/>
              <p:nvPr/>
            </p:nvSpPr>
            <p:spPr bwMode="auto">
              <a:xfrm>
                <a:off x="5717909" y="4952490"/>
                <a:ext cx="324000" cy="324000"/>
              </a:xfrm>
              <a:prstGeom prst="arc">
                <a:avLst/>
              </a:prstGeom>
              <a:noFill/>
              <a:ln w="38100" cap="flat" cmpd="sng" algn="ctr">
                <a:solidFill>
                  <a:srgbClr val="726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80" name="円弧 79"/>
              <p:cNvSpPr/>
              <p:nvPr/>
            </p:nvSpPr>
            <p:spPr bwMode="auto">
              <a:xfrm rot="10800000">
                <a:off x="6041909" y="5390876"/>
                <a:ext cx="324000" cy="324000"/>
              </a:xfrm>
              <a:prstGeom prst="arc">
                <a:avLst/>
              </a:prstGeom>
              <a:noFill/>
              <a:ln w="38100" cap="flat" cmpd="sng" algn="ctr">
                <a:solidFill>
                  <a:srgbClr val="726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81" name="円/楕円 80"/>
              <p:cNvSpPr/>
              <p:nvPr/>
            </p:nvSpPr>
            <p:spPr bwMode="gray">
              <a:xfrm>
                <a:off x="6456967" y="5628743"/>
                <a:ext cx="172265" cy="172265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726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cxnSp>
            <p:nvCxnSpPr>
              <p:cNvPr id="82" name="直線コネクタ 81"/>
              <p:cNvCxnSpPr/>
              <p:nvPr/>
            </p:nvCxnSpPr>
            <p:spPr bwMode="auto">
              <a:xfrm>
                <a:off x="6041909" y="5095899"/>
                <a:ext cx="0" cy="46800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rgbClr val="726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83" name="円/楕円 82"/>
              <p:cNvSpPr/>
              <p:nvPr/>
            </p:nvSpPr>
            <p:spPr bwMode="gray">
              <a:xfrm>
                <a:off x="7155795" y="5616889"/>
                <a:ext cx="172265" cy="172265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726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</p:grpSp>
      <p:sp>
        <p:nvSpPr>
          <p:cNvPr id="84" name="テキスト ボックス 83"/>
          <p:cNvSpPr txBox="1"/>
          <p:nvPr/>
        </p:nvSpPr>
        <p:spPr>
          <a:xfrm>
            <a:off x="4317090" y="3404579"/>
            <a:ext cx="2292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Remote Repository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85" name="グループ化 84"/>
          <p:cNvGrpSpPr/>
          <p:nvPr/>
        </p:nvGrpSpPr>
        <p:grpSpPr>
          <a:xfrm>
            <a:off x="6284738" y="2745754"/>
            <a:ext cx="3502830" cy="1936439"/>
            <a:chOff x="5734800" y="2795734"/>
            <a:chExt cx="3502830" cy="1936439"/>
          </a:xfrm>
        </p:grpSpPr>
        <p:grpSp>
          <p:nvGrpSpPr>
            <p:cNvPr id="86" name="グループ化 85"/>
            <p:cNvGrpSpPr/>
            <p:nvPr/>
          </p:nvGrpSpPr>
          <p:grpSpPr>
            <a:xfrm>
              <a:off x="5734800" y="3171600"/>
              <a:ext cx="1922847" cy="1560573"/>
              <a:chOff x="5735860" y="3170186"/>
              <a:chExt cx="1922847" cy="1560573"/>
            </a:xfrm>
          </p:grpSpPr>
          <p:cxnSp>
            <p:nvCxnSpPr>
              <p:cNvPr id="88" name="直線コネクタ 87"/>
              <p:cNvCxnSpPr/>
              <p:nvPr/>
            </p:nvCxnSpPr>
            <p:spPr bwMode="auto">
              <a:xfrm flipH="1">
                <a:off x="6660232" y="4149264"/>
                <a:ext cx="2904" cy="581495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rgbClr val="726F66"/>
                </a:solidFill>
                <a:prstDash val="sysDot"/>
                <a:round/>
                <a:headEnd type="arrow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89" name="グループ化 88"/>
              <p:cNvGrpSpPr/>
              <p:nvPr/>
            </p:nvGrpSpPr>
            <p:grpSpPr>
              <a:xfrm>
                <a:off x="5735860" y="3170186"/>
                <a:ext cx="1656462" cy="848518"/>
                <a:chOff x="6461881" y="3170186"/>
                <a:chExt cx="1656462" cy="848518"/>
              </a:xfrm>
            </p:grpSpPr>
            <p:cxnSp>
              <p:nvCxnSpPr>
                <p:cNvPr id="92" name="直線コネクタ 91"/>
                <p:cNvCxnSpPr/>
                <p:nvPr/>
              </p:nvCxnSpPr>
              <p:spPr bwMode="auto">
                <a:xfrm>
                  <a:off x="6930343" y="3932162"/>
                  <a:ext cx="1188000" cy="614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38100" cap="flat" cmpd="sng" algn="ctr">
                  <a:solidFill>
                    <a:srgbClr val="726F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93" name="円弧 92"/>
                <p:cNvSpPr/>
                <p:nvPr/>
              </p:nvSpPr>
              <p:spPr bwMode="auto">
                <a:xfrm>
                  <a:off x="6461881" y="3170186"/>
                  <a:ext cx="324000" cy="32400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rgbClr val="726F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94" name="円弧 93"/>
                <p:cNvSpPr/>
                <p:nvPr/>
              </p:nvSpPr>
              <p:spPr bwMode="auto">
                <a:xfrm rot="10800000">
                  <a:off x="6785881" y="3608572"/>
                  <a:ext cx="324000" cy="32400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rgbClr val="726F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95" name="円/楕円 94"/>
                <p:cNvSpPr/>
                <p:nvPr/>
              </p:nvSpPr>
              <p:spPr bwMode="gray">
                <a:xfrm>
                  <a:off x="7200939" y="3846439"/>
                  <a:ext cx="172265" cy="172265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726F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cxnSp>
              <p:nvCxnSpPr>
                <p:cNvPr id="96" name="直線コネクタ 95"/>
                <p:cNvCxnSpPr/>
                <p:nvPr/>
              </p:nvCxnSpPr>
              <p:spPr bwMode="auto">
                <a:xfrm>
                  <a:off x="6785881" y="3313595"/>
                  <a:ext cx="0" cy="46800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38100" cap="flat" cmpd="sng" algn="ctr">
                  <a:solidFill>
                    <a:srgbClr val="726F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90" name="円/楕円 89"/>
              <p:cNvSpPr/>
              <p:nvPr/>
            </p:nvSpPr>
            <p:spPr bwMode="gray">
              <a:xfrm>
                <a:off x="7148153" y="3857578"/>
                <a:ext cx="172265" cy="172265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726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6613485" y="4256999"/>
                <a:ext cx="1045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reflect</a:t>
                </a:r>
                <a:endParaRPr kumimoji="1" lang="en-US" altLang="ja-JP" sz="24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87" name="四角形吹き出し 86"/>
            <p:cNvSpPr/>
            <p:nvPr/>
          </p:nvSpPr>
          <p:spPr bwMode="gray">
            <a:xfrm>
              <a:off x="6882264" y="2795734"/>
              <a:ext cx="2355366" cy="814252"/>
            </a:xfrm>
            <a:prstGeom prst="wedgeRectCallout">
              <a:avLst>
                <a:gd name="adj1" fmla="val -33245"/>
                <a:gd name="adj2" fmla="val 8830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400" dirty="0" smtClean="0">
                  <a:solidFill>
                    <a:schemeClr val="bg1"/>
                  </a:solidFill>
                  <a:latin typeface="+mn-lt"/>
                  <a:ea typeface="+mn-ea"/>
                </a:rPr>
                <a:t>Connect only</a:t>
              </a:r>
              <a:br>
                <a:rPr lang="en-US" altLang="ja-JP" sz="2400" dirty="0" smtClean="0">
                  <a:solidFill>
                    <a:schemeClr val="bg1"/>
                  </a:solidFill>
                  <a:latin typeface="+mn-lt"/>
                  <a:ea typeface="+mn-ea"/>
                </a:rPr>
              </a:br>
              <a:r>
                <a:rPr lang="en-US" altLang="ja-JP" sz="2400" dirty="0" smtClean="0">
                  <a:solidFill>
                    <a:schemeClr val="bg1"/>
                  </a:solidFill>
                  <a:latin typeface="+mn-lt"/>
                  <a:ea typeface="+mn-ea"/>
                </a:rPr>
                <a:t>when to Reflect</a:t>
              </a:r>
              <a:endPara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endParaRPr>
            </a:p>
          </p:txBody>
        </p:sp>
      </p:grpSp>
      <p:sp>
        <p:nvSpPr>
          <p:cNvPr id="97" name="テキスト プレースホルダー 3">
            <a:extLst>
              <a:ext uri="{FF2B5EF4-FFF2-40B4-BE49-F238E27FC236}">
                <a16:creationId xmlns="" xmlns:a16="http://schemas.microsoft.com/office/drawing/2014/main" id="{002D2379-8478-40E1-8CBA-411A9AF8F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888" y="1050652"/>
            <a:ext cx="9437319" cy="1625344"/>
          </a:xfrm>
        </p:spPr>
        <p:txBody>
          <a:bodyPr spcCol="0"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n-lt"/>
              </a:rPr>
              <a:t>In previous tools, it was required to connect with remote server to control branch -&gt; Depends on environments it was </a:t>
            </a:r>
            <a:r>
              <a:rPr lang="en-US" altLang="ja-JP" sz="2400" b="1" dirty="0" smtClean="0">
                <a:latin typeface="+mn-lt"/>
              </a:rPr>
              <a:t>too slow/not work</a:t>
            </a:r>
            <a:endParaRPr lang="ja-JP" altLang="en-US" sz="2400" b="1" dirty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n-lt"/>
              </a:rPr>
              <a:t>In </a:t>
            </a:r>
            <a:r>
              <a:rPr lang="en-US" altLang="ja-JP" sz="2400" dirty="0" err="1" smtClean="0">
                <a:latin typeface="+mn-lt"/>
              </a:rPr>
              <a:t>Git</a:t>
            </a:r>
            <a:r>
              <a:rPr lang="en-US" altLang="ja-JP" sz="2400" dirty="0" smtClean="0">
                <a:latin typeface="+mn-lt"/>
              </a:rPr>
              <a:t>, it is possible to control branch only with local repository</a:t>
            </a:r>
            <a:br>
              <a:rPr lang="en-US" altLang="ja-JP" sz="2400" dirty="0" smtClean="0">
                <a:latin typeface="+mn-lt"/>
              </a:rPr>
            </a:br>
            <a:r>
              <a:rPr lang="en-US" altLang="ja-JP" sz="2400" dirty="0" smtClean="0">
                <a:latin typeface="+mn-lt"/>
              </a:rPr>
              <a:t>-&gt; no connection to remote, </a:t>
            </a:r>
            <a:r>
              <a:rPr lang="en-US" altLang="ja-JP" sz="2400" b="1" dirty="0" smtClean="0">
                <a:latin typeface="+mn-lt"/>
              </a:rPr>
              <a:t>branch control is so fast</a:t>
            </a:r>
            <a:endParaRPr lang="ja-JP" altLang="en-US" sz="2400" b="1" dirty="0">
              <a:latin typeface="+mn-lt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777295" y="3404579"/>
            <a:ext cx="1043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Remote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>
            <a:off x="4188126" y="2884640"/>
            <a:ext cx="0" cy="3769378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1457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342900" y="2847974"/>
            <a:ext cx="4600575" cy="1536699"/>
          </a:xfrm>
        </p:spPr>
        <p:txBody>
          <a:bodyPr/>
          <a:lstStyle/>
          <a:p>
            <a:r>
              <a:rPr kumimoji="1" lang="en-US" altLang="ja-JP" dirty="0"/>
              <a:t>Training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Introduction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>
          <a:xfrm>
            <a:off x="5153026" y="2857214"/>
            <a:ext cx="4581526" cy="153669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Freeform 2907">
            <a:extLst>
              <a:ext uri="{FF2B5EF4-FFF2-40B4-BE49-F238E27FC236}">
                <a16:creationId xmlns="" xmlns:a16="http://schemas.microsoft.com/office/drawing/2014/main" id="{4D92DC3C-661E-48AE-B7F4-4DC7BE003E89}"/>
              </a:ext>
            </a:extLst>
          </p:cNvPr>
          <p:cNvSpPr>
            <a:spLocks noEditPoints="1"/>
          </p:cNvSpPr>
          <p:nvPr/>
        </p:nvSpPr>
        <p:spPr bwMode="auto">
          <a:xfrm>
            <a:off x="8945405" y="908440"/>
            <a:ext cx="511175" cy="511175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24 h 160"/>
              <a:gd name="T12" fmla="*/ 104 w 160"/>
              <a:gd name="T13" fmla="*/ 48 h 160"/>
              <a:gd name="T14" fmla="*/ 80 w 160"/>
              <a:gd name="T15" fmla="*/ 72 h 160"/>
              <a:gd name="T16" fmla="*/ 56 w 160"/>
              <a:gd name="T17" fmla="*/ 48 h 160"/>
              <a:gd name="T18" fmla="*/ 80 w 160"/>
              <a:gd name="T19" fmla="*/ 24 h 160"/>
              <a:gd name="T20" fmla="*/ 80 w 160"/>
              <a:gd name="T21" fmla="*/ 138 h 160"/>
              <a:gd name="T22" fmla="*/ 32 w 160"/>
              <a:gd name="T23" fmla="*/ 112 h 160"/>
              <a:gd name="T24" fmla="*/ 80 w 160"/>
              <a:gd name="T25" fmla="*/ 87 h 160"/>
              <a:gd name="T26" fmla="*/ 128 w 160"/>
              <a:gd name="T27" fmla="*/ 112 h 160"/>
              <a:gd name="T28" fmla="*/ 80 w 160"/>
              <a:gd name="T29" fmla="*/ 13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24"/>
                </a:moveTo>
                <a:cubicBezTo>
                  <a:pt x="93" y="24"/>
                  <a:pt x="104" y="35"/>
                  <a:pt x="104" y="48"/>
                </a:cubicBezTo>
                <a:cubicBezTo>
                  <a:pt x="104" y="61"/>
                  <a:pt x="93" y="72"/>
                  <a:pt x="80" y="72"/>
                </a:cubicBezTo>
                <a:cubicBezTo>
                  <a:pt x="67" y="72"/>
                  <a:pt x="56" y="61"/>
                  <a:pt x="56" y="48"/>
                </a:cubicBezTo>
                <a:cubicBezTo>
                  <a:pt x="56" y="35"/>
                  <a:pt x="67" y="24"/>
                  <a:pt x="80" y="24"/>
                </a:cubicBezTo>
                <a:close/>
                <a:moveTo>
                  <a:pt x="80" y="138"/>
                </a:moveTo>
                <a:cubicBezTo>
                  <a:pt x="60" y="138"/>
                  <a:pt x="42" y="127"/>
                  <a:pt x="32" y="112"/>
                </a:cubicBezTo>
                <a:cubicBezTo>
                  <a:pt x="32" y="96"/>
                  <a:pt x="64" y="87"/>
                  <a:pt x="80" y="87"/>
                </a:cubicBezTo>
                <a:cubicBezTo>
                  <a:pt x="96" y="87"/>
                  <a:pt x="128" y="96"/>
                  <a:pt x="128" y="112"/>
                </a:cubicBezTo>
                <a:cubicBezTo>
                  <a:pt x="118" y="127"/>
                  <a:pt x="100" y="138"/>
                  <a:pt x="80" y="1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362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 Wise Automated Merge(same file)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19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Merits of </a:t>
            </a:r>
            <a:r>
              <a:rPr lang="en-US" altLang="ja-JP" sz="1800" dirty="0" err="1" smtClean="0"/>
              <a:t>Git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97" name="テキスト プレースホルダー 3">
            <a:extLst>
              <a:ext uri="{FF2B5EF4-FFF2-40B4-BE49-F238E27FC236}">
                <a16:creationId xmlns="" xmlns:a16="http://schemas.microsoft.com/office/drawing/2014/main" id="{002D2379-8478-40E1-8CBA-411A9AF8F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888" y="1050652"/>
            <a:ext cx="9610658" cy="1625344"/>
          </a:xfrm>
        </p:spPr>
        <p:txBody>
          <a:bodyPr spcCol="0"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n-lt"/>
              </a:rPr>
              <a:t>If the modified line was different, </a:t>
            </a:r>
            <a:br>
              <a:rPr lang="en-US" altLang="ja-JP" sz="2400" dirty="0" smtClean="0">
                <a:latin typeface="+mn-lt"/>
              </a:rPr>
            </a:br>
            <a:r>
              <a:rPr lang="en-US" altLang="ja-JP" sz="2400" b="1" dirty="0" smtClean="0">
                <a:latin typeface="+mn-lt"/>
              </a:rPr>
              <a:t>it’s possible to auto merge</a:t>
            </a:r>
            <a:r>
              <a:rPr lang="en-US" altLang="ja-JP" sz="2400" b="1" dirty="0">
                <a:latin typeface="+mn-lt"/>
              </a:rPr>
              <a:t> </a:t>
            </a:r>
            <a:r>
              <a:rPr lang="en-US" altLang="ja-JP" sz="2400" b="1" dirty="0" smtClean="0">
                <a:latin typeface="+mn-lt"/>
              </a:rPr>
              <a:t>same file</a:t>
            </a:r>
            <a:br>
              <a:rPr lang="en-US" altLang="ja-JP" sz="2400" b="1" dirty="0" smtClean="0">
                <a:latin typeface="+mn-lt"/>
              </a:rPr>
            </a:br>
            <a:r>
              <a:rPr lang="en-US" altLang="ja-JP" sz="2400" dirty="0" smtClean="0">
                <a:latin typeface="+mn-lt"/>
              </a:rPr>
              <a:t>(If same line was modified, manual merge is needed)</a:t>
            </a:r>
            <a:endParaRPr lang="ja-JP" altLang="en-US" sz="2400" dirty="0">
              <a:latin typeface="+mn-lt"/>
            </a:endParaRPr>
          </a:p>
        </p:txBody>
      </p:sp>
      <p:cxnSp>
        <p:nvCxnSpPr>
          <p:cNvPr id="99" name="直線コネクタ 98"/>
          <p:cNvCxnSpPr/>
          <p:nvPr/>
        </p:nvCxnSpPr>
        <p:spPr bwMode="auto">
          <a:xfrm>
            <a:off x="1841975" y="4580004"/>
            <a:ext cx="654644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0" name="円/楕円 99"/>
          <p:cNvSpPr/>
          <p:nvPr/>
        </p:nvSpPr>
        <p:spPr bwMode="gray">
          <a:xfrm>
            <a:off x="2222251" y="4465878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01" name="フローチャート: 磁気ディスク 19"/>
          <p:cNvSpPr/>
          <p:nvPr/>
        </p:nvSpPr>
        <p:spPr bwMode="gray">
          <a:xfrm>
            <a:off x="702040" y="4218745"/>
            <a:ext cx="864096" cy="747922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102" name="図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50" y="4514702"/>
            <a:ext cx="403076" cy="403076"/>
          </a:xfrm>
          <a:prstGeom prst="rect">
            <a:avLst/>
          </a:prstGeom>
        </p:spPr>
      </p:pic>
      <p:grpSp>
        <p:nvGrpSpPr>
          <p:cNvPr id="103" name="グループ化 102"/>
          <p:cNvGrpSpPr/>
          <p:nvPr/>
        </p:nvGrpSpPr>
        <p:grpSpPr>
          <a:xfrm>
            <a:off x="2043817" y="3653821"/>
            <a:ext cx="579738" cy="657036"/>
            <a:chOff x="1187624" y="2420888"/>
            <a:chExt cx="701483" cy="795014"/>
          </a:xfrm>
        </p:grpSpPr>
        <p:sp>
          <p:nvSpPr>
            <p:cNvPr id="104" name="メモ 103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直線コネクタ 105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直線コネクタ 106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グループ化 107"/>
          <p:cNvGrpSpPr/>
          <p:nvPr/>
        </p:nvGrpSpPr>
        <p:grpSpPr>
          <a:xfrm>
            <a:off x="4598515" y="3635358"/>
            <a:ext cx="1273991" cy="1080882"/>
            <a:chOff x="4598515" y="2571546"/>
            <a:chExt cx="1273991" cy="1080882"/>
          </a:xfrm>
        </p:grpSpPr>
        <p:sp>
          <p:nvSpPr>
            <p:cNvPr id="109" name="円弧 108"/>
            <p:cNvSpPr/>
            <p:nvPr/>
          </p:nvSpPr>
          <p:spPr bwMode="auto">
            <a:xfrm>
              <a:off x="4598515" y="2817306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10" name="円弧 109"/>
            <p:cNvSpPr/>
            <p:nvPr/>
          </p:nvSpPr>
          <p:spPr bwMode="auto">
            <a:xfrm rot="10800000">
              <a:off x="5081385" y="3034340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11" name="円/楕円 110"/>
            <p:cNvSpPr/>
            <p:nvPr/>
          </p:nvSpPr>
          <p:spPr bwMode="gray">
            <a:xfrm>
              <a:off x="5462611" y="3402065"/>
              <a:ext cx="250363" cy="250363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12" name="直線コネクタ 111"/>
            <p:cNvCxnSpPr/>
            <p:nvPr/>
          </p:nvCxnSpPr>
          <p:spPr bwMode="auto">
            <a:xfrm>
              <a:off x="5081215" y="3042805"/>
              <a:ext cx="0" cy="240621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3" name="グループ化 112"/>
            <p:cNvGrpSpPr/>
            <p:nvPr/>
          </p:nvGrpSpPr>
          <p:grpSpPr>
            <a:xfrm>
              <a:off x="5292768" y="2571546"/>
              <a:ext cx="579738" cy="657036"/>
              <a:chOff x="1187624" y="2420888"/>
              <a:chExt cx="701483" cy="795014"/>
            </a:xfrm>
          </p:grpSpPr>
          <p:sp>
            <p:nvSpPr>
              <p:cNvPr id="114" name="メモ 113"/>
              <p:cNvSpPr/>
              <p:nvPr/>
            </p:nvSpPr>
            <p:spPr bwMode="gray">
              <a:xfrm>
                <a:off x="1187624" y="2420888"/>
                <a:ext cx="701483" cy="795014"/>
              </a:xfrm>
              <a:prstGeom prst="foldedCorner">
                <a:avLst>
                  <a:gd name="adj" fmla="val 21454"/>
                </a:avLst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cxnSp>
            <p:nvCxnSpPr>
              <p:cNvPr id="115" name="直線コネクタ 114"/>
              <p:cNvCxnSpPr/>
              <p:nvPr/>
            </p:nvCxnSpPr>
            <p:spPr bwMode="auto">
              <a:xfrm>
                <a:off x="1292909" y="2731492"/>
                <a:ext cx="40430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直線コネクタ 115"/>
              <p:cNvCxnSpPr/>
              <p:nvPr/>
            </p:nvCxnSpPr>
            <p:spPr bwMode="auto">
              <a:xfrm>
                <a:off x="1292909" y="2890760"/>
                <a:ext cx="40430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726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直線コネクタ 116"/>
              <p:cNvCxnSpPr/>
              <p:nvPr/>
            </p:nvCxnSpPr>
            <p:spPr bwMode="auto">
              <a:xfrm>
                <a:off x="1292909" y="2572224"/>
                <a:ext cx="40430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18" name="グループ化 117"/>
          <p:cNvGrpSpPr/>
          <p:nvPr/>
        </p:nvGrpSpPr>
        <p:grpSpPr>
          <a:xfrm>
            <a:off x="7303836" y="3634460"/>
            <a:ext cx="579738" cy="657036"/>
            <a:chOff x="4685460" y="4402320"/>
            <a:chExt cx="579738" cy="657036"/>
          </a:xfrm>
        </p:grpSpPr>
        <p:sp>
          <p:nvSpPr>
            <p:cNvPr id="119" name="メモ 118"/>
            <p:cNvSpPr/>
            <p:nvPr/>
          </p:nvSpPr>
          <p:spPr bwMode="gray">
            <a:xfrm>
              <a:off x="4685460" y="4402320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20" name="直線コネクタ 119"/>
            <p:cNvCxnSpPr/>
            <p:nvPr/>
          </p:nvCxnSpPr>
          <p:spPr bwMode="auto">
            <a:xfrm>
              <a:off x="4772472" y="465901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1" name="直線コネクタ 120"/>
            <p:cNvCxnSpPr/>
            <p:nvPr/>
          </p:nvCxnSpPr>
          <p:spPr bwMode="auto">
            <a:xfrm>
              <a:off x="4772472" y="479064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2" name="直線コネクタ 121"/>
            <p:cNvCxnSpPr/>
            <p:nvPr/>
          </p:nvCxnSpPr>
          <p:spPr bwMode="auto">
            <a:xfrm>
              <a:off x="4772472" y="4527391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23" name="直線コネクタ 122"/>
          <p:cNvCxnSpPr/>
          <p:nvPr/>
        </p:nvCxnSpPr>
        <p:spPr bwMode="auto">
          <a:xfrm>
            <a:off x="7041628" y="4820913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4" name="円弧 123"/>
          <p:cNvSpPr/>
          <p:nvPr/>
        </p:nvSpPr>
        <p:spPr bwMode="auto">
          <a:xfrm rot="16200000">
            <a:off x="7041628" y="4578834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25" name="円/楕円 124"/>
          <p:cNvSpPr/>
          <p:nvPr/>
        </p:nvSpPr>
        <p:spPr bwMode="gray">
          <a:xfrm>
            <a:off x="7417981" y="446587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26" name="円弧 125"/>
          <p:cNvSpPr/>
          <p:nvPr/>
        </p:nvSpPr>
        <p:spPr bwMode="auto">
          <a:xfrm rot="5400000">
            <a:off x="6558758" y="4799040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27" name="円弧 126"/>
          <p:cNvSpPr/>
          <p:nvPr/>
        </p:nvSpPr>
        <p:spPr bwMode="auto">
          <a:xfrm rot="16200000">
            <a:off x="2887948" y="388378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28" name="直線コネクタ 127"/>
          <p:cNvCxnSpPr/>
          <p:nvPr/>
        </p:nvCxnSpPr>
        <p:spPr bwMode="auto">
          <a:xfrm>
            <a:off x="3129297" y="3882241"/>
            <a:ext cx="1710568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9" name="円/楕円 128"/>
          <p:cNvSpPr/>
          <p:nvPr/>
        </p:nvSpPr>
        <p:spPr bwMode="gray">
          <a:xfrm>
            <a:off x="3822750" y="3756763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130" name="グループ化 129"/>
          <p:cNvGrpSpPr/>
          <p:nvPr/>
        </p:nvGrpSpPr>
        <p:grpSpPr>
          <a:xfrm>
            <a:off x="3658062" y="2924487"/>
            <a:ext cx="579738" cy="657036"/>
            <a:chOff x="1187624" y="2420888"/>
            <a:chExt cx="701483" cy="795014"/>
          </a:xfrm>
        </p:grpSpPr>
        <p:sp>
          <p:nvSpPr>
            <p:cNvPr id="131" name="メモ 130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32" name="直線コネクタ 131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3" name="直線コネクタ 132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4" name="直線コネクタ 133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5" name="円弧 134"/>
          <p:cNvSpPr/>
          <p:nvPr/>
        </p:nvSpPr>
        <p:spPr bwMode="auto">
          <a:xfrm rot="5400000">
            <a:off x="2401331" y="4099811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36" name="直線コネクタ 135"/>
          <p:cNvCxnSpPr/>
          <p:nvPr/>
        </p:nvCxnSpPr>
        <p:spPr bwMode="auto">
          <a:xfrm>
            <a:off x="2888118" y="4106617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37" name="グループ化 136"/>
          <p:cNvGrpSpPr/>
          <p:nvPr/>
        </p:nvGrpSpPr>
        <p:grpSpPr>
          <a:xfrm>
            <a:off x="3612844" y="2476588"/>
            <a:ext cx="743132" cy="400620"/>
            <a:chOff x="583347" y="4223954"/>
            <a:chExt cx="899190" cy="484750"/>
          </a:xfrm>
        </p:grpSpPr>
        <p:grpSp>
          <p:nvGrpSpPr>
            <p:cNvPr id="138" name="グループ化 137"/>
            <p:cNvGrpSpPr/>
            <p:nvPr/>
          </p:nvGrpSpPr>
          <p:grpSpPr>
            <a:xfrm>
              <a:off x="583347" y="4303697"/>
              <a:ext cx="227145" cy="353337"/>
              <a:chOff x="2089544" y="4824280"/>
              <a:chExt cx="648072" cy="100811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43" name="二等辺三角形 142"/>
              <p:cNvSpPr/>
              <p:nvPr/>
            </p:nvSpPr>
            <p:spPr bwMode="gray">
              <a:xfrm>
                <a:off x="2233560" y="5472352"/>
                <a:ext cx="360040" cy="360040"/>
              </a:xfrm>
              <a:prstGeom prst="triangl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144" name="円/楕円 143"/>
              <p:cNvSpPr/>
              <p:nvPr/>
            </p:nvSpPr>
            <p:spPr bwMode="gray">
              <a:xfrm>
                <a:off x="2089544" y="4824280"/>
                <a:ext cx="648072" cy="648072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139" name="台形 138"/>
            <p:cNvSpPr/>
            <p:nvPr/>
          </p:nvSpPr>
          <p:spPr bwMode="gray">
            <a:xfrm rot="16660410">
              <a:off x="1104333" y="4187035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40" name="フリーフォーム 139"/>
            <p:cNvSpPr/>
            <p:nvPr/>
          </p:nvSpPr>
          <p:spPr bwMode="gray">
            <a:xfrm>
              <a:off x="839693" y="4508611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41" name="台形 140"/>
            <p:cNvSpPr/>
            <p:nvPr/>
          </p:nvSpPr>
          <p:spPr bwMode="gray">
            <a:xfrm rot="16660410">
              <a:off x="1157132" y="4233646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42" name="三角形 22"/>
            <p:cNvSpPr/>
            <p:nvPr/>
          </p:nvSpPr>
          <p:spPr bwMode="gray">
            <a:xfrm rot="20604948">
              <a:off x="1284133" y="4381474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cxnSp>
        <p:nvCxnSpPr>
          <p:cNvPr id="145" name="直線コネクタ 144"/>
          <p:cNvCxnSpPr/>
          <p:nvPr/>
        </p:nvCxnSpPr>
        <p:spPr bwMode="auto">
          <a:xfrm>
            <a:off x="2887829" y="4820913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6" name="円弧 145"/>
          <p:cNvSpPr/>
          <p:nvPr/>
        </p:nvSpPr>
        <p:spPr bwMode="auto">
          <a:xfrm>
            <a:off x="2405248" y="4578834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47" name="円弧 146"/>
          <p:cNvSpPr/>
          <p:nvPr/>
        </p:nvSpPr>
        <p:spPr bwMode="auto">
          <a:xfrm rot="10800000">
            <a:off x="2887948" y="479853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48" name="直線コネクタ 147"/>
          <p:cNvCxnSpPr/>
          <p:nvPr/>
        </p:nvCxnSpPr>
        <p:spPr bwMode="auto">
          <a:xfrm>
            <a:off x="3129297" y="5279141"/>
            <a:ext cx="370385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9" name="円/楕円 148"/>
          <p:cNvSpPr/>
          <p:nvPr/>
        </p:nvSpPr>
        <p:spPr bwMode="gray">
          <a:xfrm>
            <a:off x="4714603" y="5153663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150" name="グループ化 149"/>
          <p:cNvGrpSpPr/>
          <p:nvPr/>
        </p:nvGrpSpPr>
        <p:grpSpPr>
          <a:xfrm>
            <a:off x="4572000" y="5500924"/>
            <a:ext cx="579738" cy="657036"/>
            <a:chOff x="4685460" y="4402320"/>
            <a:chExt cx="579738" cy="657036"/>
          </a:xfrm>
        </p:grpSpPr>
        <p:sp>
          <p:nvSpPr>
            <p:cNvPr id="151" name="メモ 150"/>
            <p:cNvSpPr/>
            <p:nvPr/>
          </p:nvSpPr>
          <p:spPr bwMode="gray">
            <a:xfrm>
              <a:off x="4685460" y="4402320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52" name="直線コネクタ 151"/>
            <p:cNvCxnSpPr/>
            <p:nvPr/>
          </p:nvCxnSpPr>
          <p:spPr bwMode="auto">
            <a:xfrm>
              <a:off x="4772472" y="465901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" name="直線コネクタ 152"/>
            <p:cNvCxnSpPr/>
            <p:nvPr/>
          </p:nvCxnSpPr>
          <p:spPr bwMode="auto">
            <a:xfrm>
              <a:off x="4772472" y="479064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4" name="直線コネクタ 153"/>
            <p:cNvCxnSpPr/>
            <p:nvPr/>
          </p:nvCxnSpPr>
          <p:spPr bwMode="auto">
            <a:xfrm>
              <a:off x="4772472" y="4527391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5" name="グループ化 154"/>
          <p:cNvGrpSpPr/>
          <p:nvPr/>
        </p:nvGrpSpPr>
        <p:grpSpPr>
          <a:xfrm>
            <a:off x="4499992" y="6221004"/>
            <a:ext cx="743132" cy="400620"/>
            <a:chOff x="583347" y="4988866"/>
            <a:chExt cx="899190" cy="484750"/>
          </a:xfrm>
        </p:grpSpPr>
        <p:grpSp>
          <p:nvGrpSpPr>
            <p:cNvPr id="156" name="グループ化 155"/>
            <p:cNvGrpSpPr/>
            <p:nvPr/>
          </p:nvGrpSpPr>
          <p:grpSpPr>
            <a:xfrm>
              <a:off x="583347" y="5051624"/>
              <a:ext cx="227145" cy="353337"/>
              <a:chOff x="4250224" y="4824280"/>
              <a:chExt cx="648072" cy="1008112"/>
            </a:xfrm>
            <a:solidFill>
              <a:srgbClr val="71C9FF"/>
            </a:solidFill>
          </p:grpSpPr>
          <p:sp>
            <p:nvSpPr>
              <p:cNvPr id="161" name="二等辺三角形 160"/>
              <p:cNvSpPr/>
              <p:nvPr/>
            </p:nvSpPr>
            <p:spPr bwMode="gray">
              <a:xfrm>
                <a:off x="4394240" y="5472352"/>
                <a:ext cx="360040" cy="360040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162" name="円/楕円 161"/>
              <p:cNvSpPr/>
              <p:nvPr/>
            </p:nvSpPr>
            <p:spPr bwMode="gray">
              <a:xfrm>
                <a:off x="4250224" y="4824280"/>
                <a:ext cx="648072" cy="648072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157" name="台形 156"/>
            <p:cNvSpPr/>
            <p:nvPr/>
          </p:nvSpPr>
          <p:spPr bwMode="gray">
            <a:xfrm rot="16660410">
              <a:off x="1104333" y="4951947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58" name="フリーフォーム 157"/>
            <p:cNvSpPr/>
            <p:nvPr/>
          </p:nvSpPr>
          <p:spPr bwMode="gray">
            <a:xfrm>
              <a:off x="839693" y="5273523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59" name="台形 158"/>
            <p:cNvSpPr/>
            <p:nvPr/>
          </p:nvSpPr>
          <p:spPr bwMode="gray">
            <a:xfrm rot="16660410">
              <a:off x="1157132" y="4998558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60" name="三角形 22"/>
            <p:cNvSpPr/>
            <p:nvPr/>
          </p:nvSpPr>
          <p:spPr bwMode="gray">
            <a:xfrm rot="20604948">
              <a:off x="1284133" y="5146386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163" name="四角形吹き出し 162"/>
          <p:cNvSpPr/>
          <p:nvPr/>
        </p:nvSpPr>
        <p:spPr bwMode="gray">
          <a:xfrm>
            <a:off x="6372200" y="2388569"/>
            <a:ext cx="2088232" cy="891872"/>
          </a:xfrm>
          <a:prstGeom prst="wedgeRectCallout">
            <a:avLst>
              <a:gd name="adj1" fmla="val 13201"/>
              <a:gd name="adj2" fmla="val 81323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Auto merge</a:t>
            </a:r>
            <a:b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</a:b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for</a:t>
            </a:r>
            <a:r>
              <a:rPr kumimoji="1" lang="en-US" altLang="ja-JP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same file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1752654" y="2567467"/>
            <a:ext cx="175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Change Line 1</a:t>
            </a:r>
            <a:endParaRPr kumimoji="1" lang="en-US" altLang="ja-JP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2713832" y="6199362"/>
            <a:ext cx="175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Change Line 3</a:t>
            </a:r>
            <a:endParaRPr kumimoji="1" lang="en-US" altLang="ja-JP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68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 Wise Automated Merge(file trace)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20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Merits of </a:t>
            </a:r>
            <a:r>
              <a:rPr lang="en-US" altLang="ja-JP" sz="1800" dirty="0" err="1" smtClean="0"/>
              <a:t>Git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97" name="テキスト プレースホルダー 3">
            <a:extLst>
              <a:ext uri="{FF2B5EF4-FFF2-40B4-BE49-F238E27FC236}">
                <a16:creationId xmlns="" xmlns:a16="http://schemas.microsoft.com/office/drawing/2014/main" id="{002D2379-8478-40E1-8CBA-411A9AF8F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888" y="1050652"/>
            <a:ext cx="9610658" cy="1625344"/>
          </a:xfrm>
        </p:spPr>
        <p:txBody>
          <a:bodyPr spcCol="0"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n-lt"/>
              </a:rPr>
              <a:t>Previous tool’s merge can not trace file re-naming</a:t>
            </a:r>
            <a:br>
              <a:rPr lang="en-US" altLang="ja-JP" sz="2400" dirty="0" smtClean="0">
                <a:latin typeface="+mn-lt"/>
              </a:rPr>
            </a:br>
            <a:r>
              <a:rPr lang="en-US" altLang="ja-JP" sz="2400" dirty="0" smtClean="0">
                <a:latin typeface="+mn-lt"/>
              </a:rPr>
              <a:t>-&gt; Can’t be merged automatically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err="1" smtClean="0">
                <a:latin typeface="+mn-lt"/>
              </a:rPr>
              <a:t>Git</a:t>
            </a:r>
            <a:r>
              <a:rPr lang="en-US" altLang="ja-JP" sz="2400" dirty="0" smtClean="0">
                <a:latin typeface="+mn-lt"/>
              </a:rPr>
              <a:t> is able to trace file re-naming</a:t>
            </a:r>
            <a:br>
              <a:rPr lang="en-US" altLang="ja-JP" sz="2400" dirty="0" smtClean="0">
                <a:latin typeface="+mn-lt"/>
              </a:rPr>
            </a:br>
            <a:r>
              <a:rPr lang="en-US" altLang="ja-JP" sz="2400" dirty="0" smtClean="0">
                <a:latin typeface="+mn-lt"/>
              </a:rPr>
              <a:t>-&gt; </a:t>
            </a:r>
            <a:r>
              <a:rPr lang="en-US" altLang="ja-JP" sz="2400" b="1" dirty="0" smtClean="0">
                <a:latin typeface="+mn-lt"/>
              </a:rPr>
              <a:t>It’s possible to auto merge</a:t>
            </a:r>
            <a:endParaRPr lang="ja-JP" altLang="en-US" sz="2400" dirty="0">
              <a:latin typeface="+mn-lt"/>
            </a:endParaRPr>
          </a:p>
        </p:txBody>
      </p:sp>
      <p:cxnSp>
        <p:nvCxnSpPr>
          <p:cNvPr id="73" name="直線コネクタ 72"/>
          <p:cNvCxnSpPr/>
          <p:nvPr/>
        </p:nvCxnSpPr>
        <p:spPr bwMode="auto">
          <a:xfrm>
            <a:off x="2124000" y="5220000"/>
            <a:ext cx="1368000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/>
          <p:nvPr/>
        </p:nvCxnSpPr>
        <p:spPr bwMode="auto">
          <a:xfrm flipV="1">
            <a:off x="1368000" y="4140000"/>
            <a:ext cx="2844000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5" name="グループ化 74"/>
          <p:cNvGrpSpPr/>
          <p:nvPr/>
        </p:nvGrpSpPr>
        <p:grpSpPr>
          <a:xfrm>
            <a:off x="1368000" y="3420414"/>
            <a:ext cx="454304" cy="514876"/>
            <a:chOff x="1187624" y="2420888"/>
            <a:chExt cx="701483" cy="795014"/>
          </a:xfrm>
        </p:grpSpPr>
        <p:sp>
          <p:nvSpPr>
            <p:cNvPr id="76" name="メモ 75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直線コネクタ 77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0" name="円弧 79"/>
          <p:cNvSpPr/>
          <p:nvPr/>
        </p:nvSpPr>
        <p:spPr bwMode="auto">
          <a:xfrm>
            <a:off x="1548000" y="4140000"/>
            <a:ext cx="432000" cy="4320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81" name="直線コネクタ 80"/>
          <p:cNvCxnSpPr/>
          <p:nvPr/>
        </p:nvCxnSpPr>
        <p:spPr bwMode="auto">
          <a:xfrm>
            <a:off x="1980000" y="4356000"/>
            <a:ext cx="0" cy="64800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円弧 81"/>
          <p:cNvSpPr/>
          <p:nvPr/>
        </p:nvSpPr>
        <p:spPr bwMode="auto">
          <a:xfrm rot="10800000">
            <a:off x="1980000" y="4788000"/>
            <a:ext cx="432000" cy="4320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83" name="円/楕円 82"/>
          <p:cNvSpPr/>
          <p:nvPr/>
        </p:nvSpPr>
        <p:spPr bwMode="gray">
          <a:xfrm>
            <a:off x="1498461" y="4032000"/>
            <a:ext cx="215813" cy="21581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84" name="グループ化 83"/>
          <p:cNvGrpSpPr/>
          <p:nvPr/>
        </p:nvGrpSpPr>
        <p:grpSpPr>
          <a:xfrm>
            <a:off x="2245488" y="3420414"/>
            <a:ext cx="454304" cy="514876"/>
            <a:chOff x="1187624" y="2420888"/>
            <a:chExt cx="701483" cy="795014"/>
          </a:xfrm>
        </p:grpSpPr>
        <p:sp>
          <p:nvSpPr>
            <p:cNvPr id="85" name="メモ 84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86" name="直線コネクタ 85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直線コネクタ 86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直線コネクタ 87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直線コネクタ 88"/>
            <p:cNvCxnSpPr/>
            <p:nvPr/>
          </p:nvCxnSpPr>
          <p:spPr bwMode="auto">
            <a:xfrm>
              <a:off x="1292909" y="3038870"/>
              <a:ext cx="502615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90" name="直線コネクタ 89"/>
          <p:cNvCxnSpPr/>
          <p:nvPr/>
        </p:nvCxnSpPr>
        <p:spPr bwMode="auto">
          <a:xfrm flipV="1">
            <a:off x="3347864" y="5075905"/>
            <a:ext cx="0" cy="973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テキスト ボックス 90"/>
          <p:cNvSpPr txBox="1"/>
          <p:nvPr/>
        </p:nvSpPr>
        <p:spPr>
          <a:xfrm>
            <a:off x="106899" y="4454864"/>
            <a:ext cx="161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Repository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92" name="グループ化 91"/>
          <p:cNvGrpSpPr/>
          <p:nvPr/>
        </p:nvGrpSpPr>
        <p:grpSpPr>
          <a:xfrm>
            <a:off x="643938" y="3853007"/>
            <a:ext cx="559617" cy="532816"/>
            <a:chOff x="695233" y="3922262"/>
            <a:chExt cx="649208" cy="618117"/>
          </a:xfrm>
        </p:grpSpPr>
        <p:sp>
          <p:nvSpPr>
            <p:cNvPr id="93" name="フローチャート: 磁気ディスク 5"/>
            <p:cNvSpPr/>
            <p:nvPr/>
          </p:nvSpPr>
          <p:spPr bwMode="gray">
            <a:xfrm>
              <a:off x="695233" y="3922262"/>
              <a:ext cx="649208" cy="618117"/>
            </a:xfrm>
            <a:prstGeom prst="flowChartMagneticDisk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pic>
          <p:nvPicPr>
            <p:cNvPr id="94" name="Picture 2" descr="C:\Users\213037\Desktop\Subversion_Logo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237" y="4202308"/>
              <a:ext cx="457200" cy="27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テキスト ボックス 94"/>
          <p:cNvSpPr txBox="1"/>
          <p:nvPr/>
        </p:nvSpPr>
        <p:spPr>
          <a:xfrm>
            <a:off x="4543250" y="4480156"/>
            <a:ext cx="161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Repository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6" name="フローチャート: 磁気ディスク 5"/>
          <p:cNvSpPr/>
          <p:nvPr/>
        </p:nvSpPr>
        <p:spPr bwMode="gray">
          <a:xfrm>
            <a:off x="5041476" y="3878299"/>
            <a:ext cx="559617" cy="532816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98" name="図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723" y="4068274"/>
            <a:ext cx="333121" cy="333121"/>
          </a:xfrm>
          <a:prstGeom prst="rect">
            <a:avLst/>
          </a:prstGeom>
        </p:spPr>
      </p:pic>
      <p:sp>
        <p:nvSpPr>
          <p:cNvPr id="166" name="円弧 165"/>
          <p:cNvSpPr/>
          <p:nvPr/>
        </p:nvSpPr>
        <p:spPr bwMode="auto">
          <a:xfrm rot="5400000">
            <a:off x="3275856" y="4787999"/>
            <a:ext cx="432000" cy="4320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67" name="円弧 166"/>
          <p:cNvSpPr/>
          <p:nvPr/>
        </p:nvSpPr>
        <p:spPr bwMode="auto">
          <a:xfrm rot="16200000">
            <a:off x="3707856" y="4140000"/>
            <a:ext cx="432000" cy="4320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68" name="直線コネクタ 167"/>
          <p:cNvCxnSpPr/>
          <p:nvPr/>
        </p:nvCxnSpPr>
        <p:spPr bwMode="auto">
          <a:xfrm>
            <a:off x="3707856" y="4356000"/>
            <a:ext cx="0" cy="64800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9" name="メモ 168"/>
          <p:cNvSpPr/>
          <p:nvPr/>
        </p:nvSpPr>
        <p:spPr bwMode="gray">
          <a:xfrm>
            <a:off x="3767720" y="3420414"/>
            <a:ext cx="454304" cy="514876"/>
          </a:xfrm>
          <a:prstGeom prst="foldedCorner">
            <a:avLst>
              <a:gd name="adj" fmla="val 21454"/>
            </a:avLst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3743856" y="3440000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726F66"/>
                </a:solidFill>
                <a:latin typeface="+mn-lt"/>
                <a:ea typeface="Meiryo UI" panose="020B0604030504040204" pitchFamily="50" charset="-128"/>
              </a:rPr>
              <a:t>？</a:t>
            </a:r>
            <a:endParaRPr kumimoji="1" lang="ja-JP" altLang="en-US" sz="2400" b="1" dirty="0" smtClean="0">
              <a:solidFill>
                <a:srgbClr val="726F66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71" name="円/楕円 170"/>
          <p:cNvSpPr/>
          <p:nvPr/>
        </p:nvSpPr>
        <p:spPr bwMode="gray">
          <a:xfrm>
            <a:off x="3851856" y="4032000"/>
            <a:ext cx="215813" cy="21581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72" name="円/楕円 171"/>
          <p:cNvSpPr/>
          <p:nvPr/>
        </p:nvSpPr>
        <p:spPr bwMode="gray">
          <a:xfrm>
            <a:off x="2352197" y="4032000"/>
            <a:ext cx="215813" cy="21581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solidFill>
                <a:srgbClr val="F6818D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73" name="円/楕円 172"/>
          <p:cNvSpPr/>
          <p:nvPr/>
        </p:nvSpPr>
        <p:spPr bwMode="gray">
          <a:xfrm>
            <a:off x="2938544" y="5112000"/>
            <a:ext cx="215813" cy="21581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solidFill>
                <a:srgbClr val="F6818D"/>
              </a:solidFill>
              <a:effectLst/>
              <a:latin typeface="+mn-lt"/>
              <a:ea typeface="+mn-ea"/>
            </a:endParaRPr>
          </a:p>
        </p:txBody>
      </p:sp>
      <p:grpSp>
        <p:nvGrpSpPr>
          <p:cNvPr id="174" name="グループ化 173"/>
          <p:cNvGrpSpPr/>
          <p:nvPr/>
        </p:nvGrpSpPr>
        <p:grpSpPr>
          <a:xfrm>
            <a:off x="2819298" y="5435586"/>
            <a:ext cx="454304" cy="514876"/>
            <a:chOff x="1187624" y="2420888"/>
            <a:chExt cx="701483" cy="795014"/>
          </a:xfrm>
        </p:grpSpPr>
        <p:sp>
          <p:nvSpPr>
            <p:cNvPr id="175" name="メモ 174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76" name="直線コネクタ 175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直線コネクタ 176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直線コネクタ 177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79" name="テキスト ボックス 178"/>
          <p:cNvSpPr txBox="1"/>
          <p:nvPr/>
        </p:nvSpPr>
        <p:spPr>
          <a:xfrm>
            <a:off x="2424331" y="5965559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BBB.txt</a:t>
            </a:r>
            <a:endParaRPr kumimoji="1" lang="ja-JP" altLang="en-US" sz="2400" b="1" dirty="0" smtClean="0">
              <a:solidFill>
                <a:srgbClr val="71C9FF"/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180" name="直線コネクタ 179"/>
          <p:cNvCxnSpPr/>
          <p:nvPr/>
        </p:nvCxnSpPr>
        <p:spPr bwMode="auto">
          <a:xfrm>
            <a:off x="6584747" y="5220000"/>
            <a:ext cx="1368000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1" name="直線コネクタ 180"/>
          <p:cNvCxnSpPr/>
          <p:nvPr/>
        </p:nvCxnSpPr>
        <p:spPr bwMode="auto">
          <a:xfrm flipV="1">
            <a:off x="5828747" y="4140000"/>
            <a:ext cx="2844000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82" name="グループ化 181"/>
          <p:cNvGrpSpPr/>
          <p:nvPr/>
        </p:nvGrpSpPr>
        <p:grpSpPr>
          <a:xfrm>
            <a:off x="5828747" y="3420414"/>
            <a:ext cx="454304" cy="514876"/>
            <a:chOff x="1187624" y="2420888"/>
            <a:chExt cx="701483" cy="795014"/>
          </a:xfrm>
        </p:grpSpPr>
        <p:sp>
          <p:nvSpPr>
            <p:cNvPr id="183" name="メモ 182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84" name="直線コネクタ 183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" name="直線コネクタ 184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6" name="直線コネクタ 185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87" name="円弧 186"/>
          <p:cNvSpPr/>
          <p:nvPr/>
        </p:nvSpPr>
        <p:spPr bwMode="auto">
          <a:xfrm>
            <a:off x="6008747" y="4140000"/>
            <a:ext cx="432000" cy="4320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88" name="直線コネクタ 187"/>
          <p:cNvCxnSpPr/>
          <p:nvPr/>
        </p:nvCxnSpPr>
        <p:spPr bwMode="auto">
          <a:xfrm>
            <a:off x="6440747" y="4356000"/>
            <a:ext cx="0" cy="64800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9" name="円弧 188"/>
          <p:cNvSpPr/>
          <p:nvPr/>
        </p:nvSpPr>
        <p:spPr bwMode="auto">
          <a:xfrm rot="10800000">
            <a:off x="6440747" y="4788000"/>
            <a:ext cx="432000" cy="4320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90" name="円/楕円 189"/>
          <p:cNvSpPr/>
          <p:nvPr/>
        </p:nvSpPr>
        <p:spPr bwMode="gray">
          <a:xfrm>
            <a:off x="5959208" y="4032000"/>
            <a:ext cx="215813" cy="21581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191" name="グループ化 190"/>
          <p:cNvGrpSpPr/>
          <p:nvPr/>
        </p:nvGrpSpPr>
        <p:grpSpPr>
          <a:xfrm>
            <a:off x="6706235" y="3420414"/>
            <a:ext cx="454304" cy="514876"/>
            <a:chOff x="1187624" y="2420888"/>
            <a:chExt cx="701483" cy="795014"/>
          </a:xfrm>
        </p:grpSpPr>
        <p:sp>
          <p:nvSpPr>
            <p:cNvPr id="192" name="メモ 191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93" name="直線コネクタ 192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" name="直線コネクタ 193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5" name="直線コネクタ 194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" name="直線コネクタ 195"/>
            <p:cNvCxnSpPr/>
            <p:nvPr/>
          </p:nvCxnSpPr>
          <p:spPr bwMode="auto">
            <a:xfrm>
              <a:off x="1292909" y="3038870"/>
              <a:ext cx="502615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97" name="直線コネクタ 196"/>
          <p:cNvCxnSpPr/>
          <p:nvPr/>
        </p:nvCxnSpPr>
        <p:spPr bwMode="auto">
          <a:xfrm flipV="1">
            <a:off x="7808611" y="5075905"/>
            <a:ext cx="0" cy="973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8" name="円弧 197"/>
          <p:cNvSpPr/>
          <p:nvPr/>
        </p:nvSpPr>
        <p:spPr bwMode="auto">
          <a:xfrm rot="5400000">
            <a:off x="7736603" y="4787999"/>
            <a:ext cx="432000" cy="4320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99" name="円弧 198"/>
          <p:cNvSpPr/>
          <p:nvPr/>
        </p:nvSpPr>
        <p:spPr bwMode="auto">
          <a:xfrm rot="16200000">
            <a:off x="8168603" y="4140000"/>
            <a:ext cx="432000" cy="4320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200" name="直線コネクタ 199"/>
          <p:cNvCxnSpPr/>
          <p:nvPr/>
        </p:nvCxnSpPr>
        <p:spPr bwMode="auto">
          <a:xfrm>
            <a:off x="8168603" y="4356000"/>
            <a:ext cx="0" cy="64800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1" name="円/楕円 200"/>
          <p:cNvSpPr/>
          <p:nvPr/>
        </p:nvSpPr>
        <p:spPr bwMode="gray">
          <a:xfrm>
            <a:off x="8312603" y="4032000"/>
            <a:ext cx="215813" cy="21581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02" name="円/楕円 201"/>
          <p:cNvSpPr/>
          <p:nvPr/>
        </p:nvSpPr>
        <p:spPr bwMode="gray">
          <a:xfrm>
            <a:off x="6812944" y="4032000"/>
            <a:ext cx="215813" cy="21581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solidFill>
                <a:srgbClr val="F6818D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03" name="円/楕円 202"/>
          <p:cNvSpPr/>
          <p:nvPr/>
        </p:nvSpPr>
        <p:spPr bwMode="gray">
          <a:xfrm>
            <a:off x="7399291" y="5112000"/>
            <a:ext cx="215813" cy="21581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26F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solidFill>
                <a:srgbClr val="F6818D"/>
              </a:solidFill>
              <a:effectLst/>
              <a:latin typeface="+mn-lt"/>
              <a:ea typeface="+mn-ea"/>
            </a:endParaRPr>
          </a:p>
        </p:txBody>
      </p:sp>
      <p:grpSp>
        <p:nvGrpSpPr>
          <p:cNvPr id="204" name="グループ化 203"/>
          <p:cNvGrpSpPr/>
          <p:nvPr/>
        </p:nvGrpSpPr>
        <p:grpSpPr>
          <a:xfrm>
            <a:off x="7280045" y="5435586"/>
            <a:ext cx="454304" cy="514876"/>
            <a:chOff x="1187624" y="2420888"/>
            <a:chExt cx="701483" cy="795014"/>
          </a:xfrm>
        </p:grpSpPr>
        <p:sp>
          <p:nvSpPr>
            <p:cNvPr id="205" name="メモ 204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206" name="直線コネクタ 205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7" name="直線コネクタ 206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8" name="直線コネクタ 207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09" name="テキスト ボックス 208"/>
          <p:cNvSpPr txBox="1"/>
          <p:nvPr/>
        </p:nvSpPr>
        <p:spPr>
          <a:xfrm>
            <a:off x="6885076" y="5965559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BBB.txt</a:t>
            </a:r>
            <a:endParaRPr lang="ja-JP" altLang="en-US" sz="2400" b="1" dirty="0">
              <a:solidFill>
                <a:srgbClr val="71C9FF"/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210" name="グループ化 209"/>
          <p:cNvGrpSpPr/>
          <p:nvPr/>
        </p:nvGrpSpPr>
        <p:grpSpPr>
          <a:xfrm>
            <a:off x="8193357" y="3467280"/>
            <a:ext cx="454304" cy="514876"/>
            <a:chOff x="1187624" y="2420888"/>
            <a:chExt cx="701483" cy="795014"/>
          </a:xfrm>
        </p:grpSpPr>
        <p:sp>
          <p:nvSpPr>
            <p:cNvPr id="211" name="メモ 210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rgbClr val="726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212" name="直線コネクタ 211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3" name="直線コネクタ 212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4" name="直線コネクタ 213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5" name="直線コネクタ 214"/>
            <p:cNvCxnSpPr/>
            <p:nvPr/>
          </p:nvCxnSpPr>
          <p:spPr bwMode="auto">
            <a:xfrm>
              <a:off x="1292909" y="3038870"/>
              <a:ext cx="502615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16" name="テキスト ボックス 215"/>
          <p:cNvSpPr txBox="1"/>
          <p:nvPr/>
        </p:nvSpPr>
        <p:spPr>
          <a:xfrm>
            <a:off x="7790530" y="297786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BBB.txt</a:t>
            </a:r>
            <a:endParaRPr lang="ja-JP" altLang="en-US" sz="2400" b="1" dirty="0">
              <a:solidFill>
                <a:srgbClr val="71C9FF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3485193" y="2947121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726F66"/>
                </a:solidFill>
                <a:latin typeface="+mn-lt"/>
                <a:ea typeface="Meiryo UI" panose="020B0604030504040204" pitchFamily="50" charset="-128"/>
              </a:rPr>
              <a:t>???.txt</a:t>
            </a:r>
            <a:endParaRPr lang="ja-JP" altLang="en-US" sz="2400" b="1" dirty="0">
              <a:solidFill>
                <a:srgbClr val="726F66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978068" y="2947120"/>
            <a:ext cx="117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726F66"/>
                </a:solidFill>
                <a:latin typeface="+mn-lt"/>
                <a:ea typeface="Meiryo UI" panose="020B0604030504040204" pitchFamily="50" charset="-128"/>
              </a:rPr>
              <a:t>AAA.txt</a:t>
            </a:r>
            <a:endParaRPr lang="ja-JP" altLang="en-US" sz="2400" b="1" dirty="0">
              <a:solidFill>
                <a:srgbClr val="726F66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5478074" y="2956086"/>
            <a:ext cx="117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726F66"/>
                </a:solidFill>
                <a:latin typeface="+mn-lt"/>
                <a:ea typeface="Meiryo UI" panose="020B0604030504040204" pitchFamily="50" charset="-128"/>
              </a:rPr>
              <a:t>AAA.txt</a:t>
            </a:r>
            <a:endParaRPr lang="ja-JP" altLang="en-US" sz="2400" b="1" dirty="0">
              <a:solidFill>
                <a:srgbClr val="726F66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2028003" y="4310879"/>
            <a:ext cx="809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change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6516124" y="4285587"/>
            <a:ext cx="809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change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6313757" y="5408244"/>
            <a:ext cx="842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rename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1845691" y="5400753"/>
            <a:ext cx="842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rename</a:t>
            </a:r>
            <a:endParaRPr kumimoji="1" lang="ja-JP" altLang="en-US" sz="1600" dirty="0" smtClean="0">
              <a:solidFill>
                <a:schemeClr val="bg1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cxnSp>
        <p:nvCxnSpPr>
          <p:cNvPr id="224" name="直線コネクタ 223"/>
          <p:cNvCxnSpPr/>
          <p:nvPr/>
        </p:nvCxnSpPr>
        <p:spPr bwMode="auto">
          <a:xfrm>
            <a:off x="4521773" y="2903311"/>
            <a:ext cx="0" cy="3769378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19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Recap : Merits of 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21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Merits of </a:t>
            </a:r>
            <a:r>
              <a:rPr lang="en-US" altLang="ja-JP" sz="1800" dirty="0" err="1" smtClean="0"/>
              <a:t>Git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="" xmlns:a16="http://schemas.microsoft.com/office/drawing/2014/main" id="{002D2379-8478-40E1-8CBA-411A9AF8F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889" y="1050652"/>
            <a:ext cx="9212236" cy="5645570"/>
          </a:xfrm>
        </p:spPr>
        <p:txBody>
          <a:bodyPr spcCol="0"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Before Branch Development</a:t>
            </a:r>
            <a:br>
              <a:rPr lang="en-US" altLang="ja-JP" sz="2800" dirty="0" smtClean="0">
                <a:latin typeface="+mn-lt"/>
              </a:rPr>
            </a:br>
            <a:r>
              <a:rPr lang="en-US" altLang="ja-JP" sz="2800" dirty="0" smtClean="0">
                <a:latin typeface="+mn-lt"/>
              </a:rPr>
              <a:t>-&gt; It is needed to other member’s modification</a:t>
            </a:r>
            <a:endParaRPr lang="ja-JP" altLang="en-US" sz="2800" dirty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After Branch Development</a:t>
            </a:r>
            <a:br>
              <a:rPr lang="en-US" altLang="ja-JP" sz="2800" dirty="0" smtClean="0">
                <a:latin typeface="+mn-lt"/>
              </a:rPr>
            </a:br>
            <a:r>
              <a:rPr lang="en-US" altLang="ja-JP" sz="2800" dirty="0" smtClean="0">
                <a:latin typeface="+mn-lt"/>
              </a:rPr>
              <a:t>-&gt; The efficiency of multi member development improved</a:t>
            </a:r>
            <a:endParaRPr lang="ja-JP" altLang="en-US" sz="2800" dirty="0" smtClean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Why </a:t>
            </a:r>
            <a:r>
              <a:rPr lang="en-US" altLang="ja-JP" sz="2800" dirty="0" err="1" smtClean="0">
                <a:latin typeface="+mn-lt"/>
              </a:rPr>
              <a:t>Git</a:t>
            </a:r>
            <a:r>
              <a:rPr lang="en-US" altLang="ja-JP" sz="2800" dirty="0" smtClean="0">
                <a:latin typeface="+mn-lt"/>
              </a:rPr>
              <a:t> is good at Branch Development?</a:t>
            </a:r>
            <a:endParaRPr lang="ja-JP" altLang="en-US" sz="2800" dirty="0" smtClean="0">
              <a:latin typeface="+mn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Easy to control branch</a:t>
            </a:r>
            <a:br>
              <a:rPr lang="en-US" altLang="ja-JP" sz="2800" dirty="0" smtClean="0">
                <a:latin typeface="+mn-lt"/>
              </a:rPr>
            </a:br>
            <a:r>
              <a:rPr lang="en-US" altLang="ja-JP" sz="2800" dirty="0" smtClean="0">
                <a:latin typeface="+mn-lt"/>
              </a:rPr>
              <a:t>-&gt; Easy branch control</a:t>
            </a:r>
            <a:endParaRPr lang="ja-JP" altLang="en-US" sz="2800" dirty="0" smtClean="0">
              <a:latin typeface="+mn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Wise automated Merge</a:t>
            </a:r>
            <a:br>
              <a:rPr lang="en-US" altLang="ja-JP" sz="2800" dirty="0" smtClean="0">
                <a:latin typeface="+mn-lt"/>
              </a:rPr>
            </a:br>
            <a:r>
              <a:rPr lang="en-US" altLang="ja-JP" sz="2800" dirty="0" smtClean="0">
                <a:latin typeface="+mn-lt"/>
              </a:rPr>
              <a:t>-&gt; Easy branch merge</a:t>
            </a:r>
            <a:endParaRPr lang="ja-JP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6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342900" y="2857214"/>
            <a:ext cx="4600575" cy="1527459"/>
          </a:xfrm>
        </p:spPr>
        <p:txBody>
          <a:bodyPr/>
          <a:lstStyle/>
          <a:p>
            <a:r>
              <a:rPr kumimoji="1" lang="en-US" altLang="ja-JP" dirty="0" smtClean="0"/>
              <a:t>Demonstration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>
          <a:xfrm>
            <a:off x="5153026" y="2857214"/>
            <a:ext cx="4581526" cy="153669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Freeform 2907">
            <a:extLst>
              <a:ext uri="{FF2B5EF4-FFF2-40B4-BE49-F238E27FC236}">
                <a16:creationId xmlns="" xmlns:a16="http://schemas.microsoft.com/office/drawing/2014/main" id="{4D92DC3C-661E-48AE-B7F4-4DC7BE003E89}"/>
              </a:ext>
            </a:extLst>
          </p:cNvPr>
          <p:cNvSpPr>
            <a:spLocks noEditPoints="1"/>
          </p:cNvSpPr>
          <p:nvPr/>
        </p:nvSpPr>
        <p:spPr bwMode="auto">
          <a:xfrm>
            <a:off x="8945405" y="908440"/>
            <a:ext cx="511175" cy="511175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24 h 160"/>
              <a:gd name="T12" fmla="*/ 104 w 160"/>
              <a:gd name="T13" fmla="*/ 48 h 160"/>
              <a:gd name="T14" fmla="*/ 80 w 160"/>
              <a:gd name="T15" fmla="*/ 72 h 160"/>
              <a:gd name="T16" fmla="*/ 56 w 160"/>
              <a:gd name="T17" fmla="*/ 48 h 160"/>
              <a:gd name="T18" fmla="*/ 80 w 160"/>
              <a:gd name="T19" fmla="*/ 24 h 160"/>
              <a:gd name="T20" fmla="*/ 80 w 160"/>
              <a:gd name="T21" fmla="*/ 138 h 160"/>
              <a:gd name="T22" fmla="*/ 32 w 160"/>
              <a:gd name="T23" fmla="*/ 112 h 160"/>
              <a:gd name="T24" fmla="*/ 80 w 160"/>
              <a:gd name="T25" fmla="*/ 87 h 160"/>
              <a:gd name="T26" fmla="*/ 128 w 160"/>
              <a:gd name="T27" fmla="*/ 112 h 160"/>
              <a:gd name="T28" fmla="*/ 80 w 160"/>
              <a:gd name="T29" fmla="*/ 13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24"/>
                </a:moveTo>
                <a:cubicBezTo>
                  <a:pt x="93" y="24"/>
                  <a:pt x="104" y="35"/>
                  <a:pt x="104" y="48"/>
                </a:cubicBezTo>
                <a:cubicBezTo>
                  <a:pt x="104" y="61"/>
                  <a:pt x="93" y="72"/>
                  <a:pt x="80" y="72"/>
                </a:cubicBezTo>
                <a:cubicBezTo>
                  <a:pt x="67" y="72"/>
                  <a:pt x="56" y="61"/>
                  <a:pt x="56" y="48"/>
                </a:cubicBezTo>
                <a:cubicBezTo>
                  <a:pt x="56" y="35"/>
                  <a:pt x="67" y="24"/>
                  <a:pt x="80" y="24"/>
                </a:cubicBezTo>
                <a:close/>
                <a:moveTo>
                  <a:pt x="80" y="138"/>
                </a:moveTo>
                <a:cubicBezTo>
                  <a:pt x="60" y="138"/>
                  <a:pt x="42" y="127"/>
                  <a:pt x="32" y="112"/>
                </a:cubicBezTo>
                <a:cubicBezTo>
                  <a:pt x="32" y="96"/>
                  <a:pt x="64" y="87"/>
                  <a:pt x="80" y="87"/>
                </a:cubicBezTo>
                <a:cubicBezTo>
                  <a:pt x="96" y="87"/>
                  <a:pt x="128" y="96"/>
                  <a:pt x="128" y="112"/>
                </a:cubicBezTo>
                <a:cubicBezTo>
                  <a:pt x="118" y="127"/>
                  <a:pt x="100" y="138"/>
                  <a:pt x="80" y="1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7596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Story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23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2222251" y="3516192"/>
            <a:ext cx="654644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円/楕円 7"/>
          <p:cNvSpPr/>
          <p:nvPr/>
        </p:nvSpPr>
        <p:spPr bwMode="gray">
          <a:xfrm>
            <a:off x="2602527" y="340206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9" name="フローチャート: 磁気ディスク 8"/>
          <p:cNvSpPr/>
          <p:nvPr/>
        </p:nvSpPr>
        <p:spPr bwMode="gray">
          <a:xfrm>
            <a:off x="1082316" y="3154933"/>
            <a:ext cx="864096" cy="747922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826" y="3450890"/>
            <a:ext cx="403076" cy="403076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2424093" y="2590009"/>
            <a:ext cx="579738" cy="657036"/>
            <a:chOff x="1187624" y="2420888"/>
            <a:chExt cx="701483" cy="795014"/>
          </a:xfrm>
        </p:grpSpPr>
        <p:sp>
          <p:nvSpPr>
            <p:cNvPr id="12" name="メモ 11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直線コネクタ 13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直線コネクタ 14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" name="テキスト ボックス 15"/>
          <p:cNvSpPr txBox="1"/>
          <p:nvPr/>
        </p:nvSpPr>
        <p:spPr>
          <a:xfrm>
            <a:off x="2215722" y="2173747"/>
            <a:ext cx="103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ndex.html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4978791" y="2164036"/>
            <a:ext cx="1507626" cy="1488392"/>
            <a:chOff x="4598515" y="2164036"/>
            <a:chExt cx="1507626" cy="1488392"/>
          </a:xfrm>
        </p:grpSpPr>
        <p:sp>
          <p:nvSpPr>
            <p:cNvPr id="18" name="円弧 17"/>
            <p:cNvSpPr/>
            <p:nvPr/>
          </p:nvSpPr>
          <p:spPr bwMode="auto">
            <a:xfrm>
              <a:off x="4598515" y="2817306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9" name="円弧 18"/>
            <p:cNvSpPr/>
            <p:nvPr/>
          </p:nvSpPr>
          <p:spPr bwMode="auto">
            <a:xfrm rot="10800000">
              <a:off x="5081385" y="3034340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20" name="円/楕円 19"/>
            <p:cNvSpPr/>
            <p:nvPr/>
          </p:nvSpPr>
          <p:spPr bwMode="gray">
            <a:xfrm>
              <a:off x="5462611" y="3402065"/>
              <a:ext cx="250363" cy="250363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 bwMode="auto">
            <a:xfrm>
              <a:off x="5081215" y="3042805"/>
              <a:ext cx="0" cy="240621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2" name="グループ化 21"/>
            <p:cNvGrpSpPr/>
            <p:nvPr/>
          </p:nvGrpSpPr>
          <p:grpSpPr>
            <a:xfrm>
              <a:off x="5292768" y="2571546"/>
              <a:ext cx="579738" cy="657036"/>
              <a:chOff x="1187624" y="2420888"/>
              <a:chExt cx="701483" cy="795014"/>
            </a:xfrm>
          </p:grpSpPr>
          <p:sp>
            <p:nvSpPr>
              <p:cNvPr id="24" name="メモ 23"/>
              <p:cNvSpPr/>
              <p:nvPr/>
            </p:nvSpPr>
            <p:spPr bwMode="gray">
              <a:xfrm>
                <a:off x="1187624" y="2420888"/>
                <a:ext cx="701483" cy="795014"/>
              </a:xfrm>
              <a:prstGeom prst="foldedCorner">
                <a:avLst>
                  <a:gd name="adj" fmla="val 21454"/>
                </a:avLst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1292909" y="2731492"/>
                <a:ext cx="40430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/>
              <p:cNvCxnSpPr/>
              <p:nvPr/>
            </p:nvCxnSpPr>
            <p:spPr bwMode="auto">
              <a:xfrm>
                <a:off x="1292909" y="2890760"/>
                <a:ext cx="40430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/>
              <p:cNvCxnSpPr/>
              <p:nvPr/>
            </p:nvCxnSpPr>
            <p:spPr bwMode="auto">
              <a:xfrm>
                <a:off x="1292909" y="2572224"/>
                <a:ext cx="40430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3" name="テキスト ボックス 22"/>
            <p:cNvSpPr txBox="1"/>
            <p:nvPr/>
          </p:nvSpPr>
          <p:spPr>
            <a:xfrm>
              <a:off x="5072717" y="2164036"/>
              <a:ext cx="1033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i</a:t>
              </a:r>
              <a:r>
                <a:rPr kumimoji="1"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ndex.html</a:t>
              </a:r>
              <a:endParaRPr kumimoji="1" lang="ja-JP" altLang="en-US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6939034" y="1880626"/>
            <a:ext cx="1771936" cy="4017850"/>
            <a:chOff x="6558758" y="1880626"/>
            <a:chExt cx="1771936" cy="4017850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6558758" y="1880626"/>
              <a:ext cx="1709927" cy="2337302"/>
              <a:chOff x="6558758" y="1880626"/>
              <a:chExt cx="1709927" cy="2337302"/>
            </a:xfrm>
          </p:grpSpPr>
          <p:grpSp>
            <p:nvGrpSpPr>
              <p:cNvPr id="31" name="グループ化 30"/>
              <p:cNvGrpSpPr/>
              <p:nvPr/>
            </p:nvGrpSpPr>
            <p:grpSpPr>
              <a:xfrm>
                <a:off x="6833150" y="2570648"/>
                <a:ext cx="579738" cy="657036"/>
                <a:chOff x="4685460" y="4402320"/>
                <a:chExt cx="579738" cy="657036"/>
              </a:xfrm>
            </p:grpSpPr>
            <p:sp>
              <p:nvSpPr>
                <p:cNvPr id="43" name="メモ 42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cxnSp>
              <p:nvCxnSpPr>
                <p:cNvPr id="44" name="直線コネクタ 43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線コネクタ 44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直線コネクタ 45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2" name="テキスト ボックス 31"/>
              <p:cNvSpPr txBox="1"/>
              <p:nvPr/>
            </p:nvSpPr>
            <p:spPr>
              <a:xfrm>
                <a:off x="6815045" y="1880626"/>
                <a:ext cx="6134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i</a:t>
                </a:r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ndex</a:t>
                </a:r>
              </a:p>
              <a:p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.html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33" name="グループ化 32"/>
              <p:cNvGrpSpPr/>
              <p:nvPr/>
            </p:nvGrpSpPr>
            <p:grpSpPr>
              <a:xfrm>
                <a:off x="7688947" y="2570648"/>
                <a:ext cx="579738" cy="657036"/>
                <a:chOff x="4685460" y="4402320"/>
                <a:chExt cx="579738" cy="657036"/>
              </a:xfrm>
            </p:grpSpPr>
            <p:sp>
              <p:nvSpPr>
                <p:cNvPr id="39" name="メモ 38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cxnSp>
              <p:nvCxnSpPr>
                <p:cNvPr id="40" name="直線コネクタ 39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直線コネクタ 40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直線コネクタ 41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4" name="テキスト ボックス 33"/>
              <p:cNvSpPr txBox="1"/>
              <p:nvPr/>
            </p:nvSpPr>
            <p:spPr>
              <a:xfrm>
                <a:off x="7699024" y="1880626"/>
                <a:ext cx="557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s</a:t>
                </a:r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tyle</a:t>
                </a:r>
              </a:p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.css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35" name="直線コネクタ 34"/>
              <p:cNvCxnSpPr/>
              <p:nvPr/>
            </p:nvCxnSpPr>
            <p:spPr bwMode="auto">
              <a:xfrm>
                <a:off x="7041628" y="3757101"/>
                <a:ext cx="0" cy="240621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円弧 35"/>
              <p:cNvSpPr/>
              <p:nvPr/>
            </p:nvSpPr>
            <p:spPr bwMode="auto">
              <a:xfrm rot="16200000">
                <a:off x="7041628" y="3515022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37" name="円/楕円 36"/>
              <p:cNvSpPr/>
              <p:nvPr/>
            </p:nvSpPr>
            <p:spPr bwMode="gray">
              <a:xfrm>
                <a:off x="7417981" y="3402065"/>
                <a:ext cx="250363" cy="250363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38" name="円弧 37"/>
              <p:cNvSpPr/>
              <p:nvPr/>
            </p:nvSpPr>
            <p:spPr bwMode="auto">
              <a:xfrm rot="5400000">
                <a:off x="6558758" y="3735228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</p:grpSp>
        <p:sp>
          <p:nvSpPr>
            <p:cNvPr id="30" name="円形吹き出し 29"/>
            <p:cNvSpPr/>
            <p:nvPr/>
          </p:nvSpPr>
          <p:spPr bwMode="gray">
            <a:xfrm>
              <a:off x="6792573" y="4301480"/>
              <a:ext cx="1538121" cy="1596996"/>
            </a:xfrm>
            <a:prstGeom prst="wedgeEllipseCallout">
              <a:avLst>
                <a:gd name="adj1" fmla="val -1037"/>
                <a:gd name="adj2" fmla="val -77321"/>
              </a:avLst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4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Auto</a:t>
              </a:r>
              <a:br>
                <a:rPr lang="en-US" altLang="ja-JP" sz="2400" b="1" dirty="0" smtClean="0">
                  <a:solidFill>
                    <a:schemeClr val="bg1"/>
                  </a:solidFill>
                  <a:latin typeface="+mn-lt"/>
                  <a:ea typeface="+mn-ea"/>
                </a:rPr>
              </a:br>
              <a:r>
                <a:rPr lang="en-US" altLang="ja-JP" sz="24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Merged</a:t>
              </a:r>
              <a:endParaRPr kumimoji="1" lang="ja-JP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2781607" y="489342"/>
            <a:ext cx="4431819" cy="6267854"/>
            <a:chOff x="2401331" y="489342"/>
            <a:chExt cx="4431819" cy="6267854"/>
          </a:xfrm>
        </p:grpSpPr>
        <p:grpSp>
          <p:nvGrpSpPr>
            <p:cNvPr id="48" name="グループ化 47"/>
            <p:cNvGrpSpPr/>
            <p:nvPr/>
          </p:nvGrpSpPr>
          <p:grpSpPr>
            <a:xfrm>
              <a:off x="2401331" y="1002046"/>
              <a:ext cx="4431819" cy="5307274"/>
              <a:chOff x="2401331" y="1002046"/>
              <a:chExt cx="4431819" cy="5307274"/>
            </a:xfrm>
          </p:grpSpPr>
          <p:grpSp>
            <p:nvGrpSpPr>
              <p:cNvPr id="51" name="グループ化 50"/>
              <p:cNvGrpSpPr/>
              <p:nvPr/>
            </p:nvGrpSpPr>
            <p:grpSpPr>
              <a:xfrm>
                <a:off x="2401331" y="1002046"/>
                <a:ext cx="2438534" cy="2516653"/>
                <a:chOff x="2401331" y="1002046"/>
                <a:chExt cx="2438534" cy="2516653"/>
              </a:xfrm>
            </p:grpSpPr>
            <p:sp>
              <p:nvSpPr>
                <p:cNvPr id="79" name="円弧 78"/>
                <p:cNvSpPr/>
                <p:nvPr/>
              </p:nvSpPr>
              <p:spPr bwMode="auto">
                <a:xfrm rot="16200000">
                  <a:off x="2887948" y="2819975"/>
                  <a:ext cx="482700" cy="48270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cxnSp>
              <p:nvCxnSpPr>
                <p:cNvPr id="80" name="直線コネクタ 79"/>
                <p:cNvCxnSpPr/>
                <p:nvPr/>
              </p:nvCxnSpPr>
              <p:spPr bwMode="auto">
                <a:xfrm>
                  <a:off x="3129297" y="2818429"/>
                  <a:ext cx="171056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1" name="円/楕円 80"/>
                <p:cNvSpPr/>
                <p:nvPr/>
              </p:nvSpPr>
              <p:spPr bwMode="gray">
                <a:xfrm>
                  <a:off x="3822750" y="2692951"/>
                  <a:ext cx="250363" cy="250363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grpSp>
              <p:nvGrpSpPr>
                <p:cNvPr id="82" name="グループ化 81"/>
                <p:cNvGrpSpPr/>
                <p:nvPr/>
              </p:nvGrpSpPr>
              <p:grpSpPr>
                <a:xfrm>
                  <a:off x="3658062" y="1860675"/>
                  <a:ext cx="579738" cy="657036"/>
                  <a:chOff x="1187624" y="2420888"/>
                  <a:chExt cx="701483" cy="795014"/>
                </a:xfrm>
              </p:grpSpPr>
              <p:sp>
                <p:nvSpPr>
                  <p:cNvPr id="94" name="メモ 93"/>
                  <p:cNvSpPr/>
                  <p:nvPr/>
                </p:nvSpPr>
                <p:spPr bwMode="gray">
                  <a:xfrm>
                    <a:off x="1187624" y="2420888"/>
                    <a:ext cx="701483" cy="795014"/>
                  </a:xfrm>
                  <a:prstGeom prst="foldedCorner">
                    <a:avLst>
                      <a:gd name="adj" fmla="val 21454"/>
                    </a:avLst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  <p:cxnSp>
                <p:nvCxnSpPr>
                  <p:cNvPr id="95" name="直線コネクタ 94"/>
                  <p:cNvCxnSpPr/>
                  <p:nvPr/>
                </p:nvCxnSpPr>
                <p:spPr bwMode="auto">
                  <a:xfrm>
                    <a:off x="1292909" y="2731492"/>
                    <a:ext cx="404308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6" name="直線コネクタ 95"/>
                  <p:cNvCxnSpPr/>
                  <p:nvPr/>
                </p:nvCxnSpPr>
                <p:spPr bwMode="auto">
                  <a:xfrm>
                    <a:off x="1292909" y="2890760"/>
                    <a:ext cx="404308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7" name="直線コネクタ 96"/>
                  <p:cNvCxnSpPr/>
                  <p:nvPr/>
                </p:nvCxnSpPr>
                <p:spPr bwMode="auto">
                  <a:xfrm>
                    <a:off x="1292909" y="2572224"/>
                    <a:ext cx="404308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83" name="円弧 82"/>
                <p:cNvSpPr/>
                <p:nvPr/>
              </p:nvSpPr>
              <p:spPr bwMode="auto">
                <a:xfrm rot="5400000">
                  <a:off x="2401331" y="3035999"/>
                  <a:ext cx="482700" cy="48270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cxnSp>
              <p:nvCxnSpPr>
                <p:cNvPr id="84" name="直線コネクタ 83"/>
                <p:cNvCxnSpPr/>
                <p:nvPr/>
              </p:nvCxnSpPr>
              <p:spPr bwMode="auto">
                <a:xfrm>
                  <a:off x="2888118" y="3042805"/>
                  <a:ext cx="0" cy="240621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5" name="テキスト ボックス 84"/>
                <p:cNvSpPr txBox="1"/>
                <p:nvPr/>
              </p:nvSpPr>
              <p:spPr>
                <a:xfrm>
                  <a:off x="3449396" y="1449306"/>
                  <a:ext cx="1033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+mn-lt"/>
                      <a:ea typeface="Meiryo UI" panose="020B0604030504040204" pitchFamily="50" charset="-128"/>
                    </a:rPr>
                    <a:t>i</a:t>
                  </a:r>
                  <a:r>
                    <a:rPr kumimoji="1"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+mn-lt"/>
                      <a:ea typeface="Meiryo UI" panose="020B0604030504040204" pitchFamily="50" charset="-128"/>
                    </a:rPr>
                    <a:t>ndex.html</a:t>
                  </a:r>
                  <a:endParaRPr kumimoji="1" lang="ja-JP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86" name="グループ化 85"/>
                <p:cNvGrpSpPr/>
                <p:nvPr/>
              </p:nvGrpSpPr>
              <p:grpSpPr>
                <a:xfrm>
                  <a:off x="3470362" y="1002046"/>
                  <a:ext cx="743132" cy="400620"/>
                  <a:chOff x="583347" y="4223954"/>
                  <a:chExt cx="899190" cy="484750"/>
                </a:xfrm>
              </p:grpSpPr>
              <p:grpSp>
                <p:nvGrpSpPr>
                  <p:cNvPr id="87" name="グループ化 86"/>
                  <p:cNvGrpSpPr/>
                  <p:nvPr/>
                </p:nvGrpSpPr>
                <p:grpSpPr>
                  <a:xfrm>
                    <a:off x="583347" y="4303697"/>
                    <a:ext cx="227145" cy="353337"/>
                    <a:chOff x="2089544" y="4824280"/>
                    <a:chExt cx="648072" cy="1008112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92" name="二等辺三角形 91"/>
                    <p:cNvSpPr/>
                    <p:nvPr/>
                  </p:nvSpPr>
                  <p:spPr bwMode="gray">
                    <a:xfrm>
                      <a:off x="2233560" y="5472352"/>
                      <a:ext cx="360040" cy="360040"/>
                    </a:xfrm>
                    <a:prstGeom prst="triangle">
                      <a:avLst/>
                    </a:prstGeom>
                    <a:solidFill>
                      <a:srgbClr val="92D050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93" name="円/楕円 92"/>
                    <p:cNvSpPr/>
                    <p:nvPr/>
                  </p:nvSpPr>
                  <p:spPr bwMode="gray">
                    <a:xfrm>
                      <a:off x="2089544" y="4824280"/>
                      <a:ext cx="648072" cy="648072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+mn-lt"/>
                        <a:ea typeface="+mn-ea"/>
                      </a:endParaRPr>
                    </a:p>
                  </p:txBody>
                </p:sp>
              </p:grpSp>
              <p:sp>
                <p:nvSpPr>
                  <p:cNvPr id="88" name="台形 87"/>
                  <p:cNvSpPr/>
                  <p:nvPr/>
                </p:nvSpPr>
                <p:spPr bwMode="gray">
                  <a:xfrm rot="16660410">
                    <a:off x="1104333" y="4187035"/>
                    <a:ext cx="341285" cy="415123"/>
                  </a:xfrm>
                  <a:prstGeom prst="trapezoid">
                    <a:avLst>
                      <a:gd name="adj" fmla="val 6777"/>
                    </a:avLst>
                  </a:pr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n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89" name="フリーフォーム 88"/>
                  <p:cNvSpPr/>
                  <p:nvPr/>
                </p:nvSpPr>
                <p:spPr bwMode="gray">
                  <a:xfrm>
                    <a:off x="839693" y="4508611"/>
                    <a:ext cx="618468" cy="200093"/>
                  </a:xfrm>
                  <a:custGeom>
                    <a:avLst/>
                    <a:gdLst>
                      <a:gd name="connsiteX0" fmla="*/ 1528997 w 1528997"/>
                      <a:gd name="connsiteY0" fmla="*/ 202367 h 494676"/>
                      <a:gd name="connsiteX1" fmla="*/ 1041816 w 1528997"/>
                      <a:gd name="connsiteY1" fmla="*/ 494676 h 494676"/>
                      <a:gd name="connsiteX2" fmla="*/ 0 w 1528997"/>
                      <a:gd name="connsiteY2" fmla="*/ 217357 h 494676"/>
                      <a:gd name="connsiteX3" fmla="*/ 532151 w 1528997"/>
                      <a:gd name="connsiteY3" fmla="*/ 0 h 494676"/>
                      <a:gd name="connsiteX4" fmla="*/ 1528997 w 1528997"/>
                      <a:gd name="connsiteY4" fmla="*/ 202367 h 494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28997" h="494676">
                        <a:moveTo>
                          <a:pt x="1528997" y="202367"/>
                        </a:moveTo>
                        <a:lnTo>
                          <a:pt x="1041816" y="494676"/>
                        </a:lnTo>
                        <a:lnTo>
                          <a:pt x="0" y="217357"/>
                        </a:lnTo>
                        <a:lnTo>
                          <a:pt x="532151" y="0"/>
                        </a:lnTo>
                        <a:lnTo>
                          <a:pt x="1528997" y="202367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n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90" name="台形 89"/>
                  <p:cNvSpPr/>
                  <p:nvPr/>
                </p:nvSpPr>
                <p:spPr bwMode="gray">
                  <a:xfrm rot="16660410">
                    <a:off x="1157132" y="4233646"/>
                    <a:ext cx="235685" cy="321902"/>
                  </a:xfrm>
                  <a:prstGeom prst="trapezoid">
                    <a:avLst>
                      <a:gd name="adj" fmla="val 3520"/>
                    </a:avLst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n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91" name="三角形 22"/>
                  <p:cNvSpPr/>
                  <p:nvPr/>
                </p:nvSpPr>
                <p:spPr bwMode="gray">
                  <a:xfrm rot="20604948">
                    <a:off x="1284133" y="4381474"/>
                    <a:ext cx="59588" cy="72859"/>
                  </a:xfrm>
                  <a:custGeom>
                    <a:avLst/>
                    <a:gdLst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0 w 169558"/>
                      <a:gd name="connsiteY3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2668 w 169558"/>
                      <a:gd name="connsiteY3" fmla="*/ 2206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4 w 169558"/>
                      <a:gd name="connsiteY3" fmla="*/ 17829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4780 w 169558"/>
                      <a:gd name="connsiteY3" fmla="*/ 17829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66180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5 w 169558"/>
                      <a:gd name="connsiteY3" fmla="*/ 166180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5 w 169558"/>
                      <a:gd name="connsiteY3" fmla="*/ 16012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661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1409 w 169558"/>
                      <a:gd name="connsiteY3" fmla="*/ 1661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7089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1409 w 169558"/>
                      <a:gd name="connsiteY3" fmla="*/ 175608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6122 w 169558"/>
                      <a:gd name="connsiteY3" fmla="*/ 18503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6654 w 169558"/>
                      <a:gd name="connsiteY3" fmla="*/ 166406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2677 w 169558"/>
                      <a:gd name="connsiteY3" fmla="*/ 144874 h 220681"/>
                      <a:gd name="connsiteX4" fmla="*/ 0 w 169558"/>
                      <a:gd name="connsiteY4" fmla="*/ 220681 h 220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558" h="220681">
                        <a:moveTo>
                          <a:pt x="0" y="220681"/>
                        </a:moveTo>
                        <a:lnTo>
                          <a:pt x="84779" y="0"/>
                        </a:lnTo>
                        <a:lnTo>
                          <a:pt x="169558" y="220681"/>
                        </a:lnTo>
                        <a:lnTo>
                          <a:pt x="82677" y="144874"/>
                        </a:lnTo>
                        <a:lnTo>
                          <a:pt x="0" y="220681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n-lt"/>
                      <a:ea typeface="ＭＳ Ｐゴシック" pitchFamily="50" charset="-128"/>
                    </a:endParaRPr>
                  </a:p>
                </p:txBody>
              </p:sp>
            </p:grpSp>
          </p:grpSp>
          <p:grpSp>
            <p:nvGrpSpPr>
              <p:cNvPr id="52" name="グループ化 51"/>
              <p:cNvGrpSpPr/>
              <p:nvPr/>
            </p:nvGrpSpPr>
            <p:grpSpPr>
              <a:xfrm>
                <a:off x="2405248" y="3515022"/>
                <a:ext cx="4427902" cy="2794298"/>
                <a:chOff x="2405248" y="3515022"/>
                <a:chExt cx="4427902" cy="2794298"/>
              </a:xfrm>
            </p:grpSpPr>
            <p:cxnSp>
              <p:nvCxnSpPr>
                <p:cNvPr id="53" name="直線コネクタ 52"/>
                <p:cNvCxnSpPr/>
                <p:nvPr/>
              </p:nvCxnSpPr>
              <p:spPr bwMode="auto">
                <a:xfrm>
                  <a:off x="2887829" y="3757101"/>
                  <a:ext cx="0" cy="240621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4" name="円弧 53"/>
                <p:cNvSpPr/>
                <p:nvPr/>
              </p:nvSpPr>
              <p:spPr bwMode="auto">
                <a:xfrm>
                  <a:off x="2405248" y="3515022"/>
                  <a:ext cx="482700" cy="48270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55" name="円弧 54"/>
                <p:cNvSpPr/>
                <p:nvPr/>
              </p:nvSpPr>
              <p:spPr bwMode="auto">
                <a:xfrm rot="10800000">
                  <a:off x="2887948" y="3734723"/>
                  <a:ext cx="482700" cy="48270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cxnSp>
              <p:nvCxnSpPr>
                <p:cNvPr id="56" name="直線コネクタ 55"/>
                <p:cNvCxnSpPr/>
                <p:nvPr/>
              </p:nvCxnSpPr>
              <p:spPr bwMode="auto">
                <a:xfrm>
                  <a:off x="3129297" y="4215329"/>
                  <a:ext cx="3703853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7" name="円/楕円 56"/>
                <p:cNvSpPr/>
                <p:nvPr/>
              </p:nvSpPr>
              <p:spPr bwMode="gray">
                <a:xfrm>
                  <a:off x="4714603" y="4089851"/>
                  <a:ext cx="250363" cy="250363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grpSp>
              <p:nvGrpSpPr>
                <p:cNvPr id="58" name="グループ化 57"/>
                <p:cNvGrpSpPr/>
                <p:nvPr/>
              </p:nvGrpSpPr>
              <p:grpSpPr>
                <a:xfrm>
                  <a:off x="4126482" y="5021681"/>
                  <a:ext cx="579738" cy="657036"/>
                  <a:chOff x="4685460" y="4402320"/>
                  <a:chExt cx="579738" cy="657036"/>
                </a:xfrm>
              </p:grpSpPr>
              <p:sp>
                <p:nvSpPr>
                  <p:cNvPr id="75" name="メモ 74"/>
                  <p:cNvSpPr/>
                  <p:nvPr/>
                </p:nvSpPr>
                <p:spPr bwMode="gray">
                  <a:xfrm>
                    <a:off x="4685460" y="4402320"/>
                    <a:ext cx="579738" cy="657036"/>
                  </a:xfrm>
                  <a:prstGeom prst="foldedCorner">
                    <a:avLst>
                      <a:gd name="adj" fmla="val 21454"/>
                    </a:avLst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  <p:cxnSp>
                <p:nvCxnSpPr>
                  <p:cNvPr id="76" name="直線コネクタ 75"/>
                  <p:cNvCxnSpPr/>
                  <p:nvPr/>
                </p:nvCxnSpPr>
                <p:spPr bwMode="auto">
                  <a:xfrm>
                    <a:off x="4772472" y="4659017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7" name="直線コネクタ 76"/>
                  <p:cNvCxnSpPr/>
                  <p:nvPr/>
                </p:nvCxnSpPr>
                <p:spPr bwMode="auto">
                  <a:xfrm>
                    <a:off x="4772472" y="4790644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8" name="直線コネクタ 77"/>
                  <p:cNvCxnSpPr/>
                  <p:nvPr/>
                </p:nvCxnSpPr>
                <p:spPr bwMode="auto">
                  <a:xfrm>
                    <a:off x="4772472" y="4527391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4108377" y="4327563"/>
                  <a:ext cx="6134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>
                      <a:solidFill>
                        <a:schemeClr val="accent4">
                          <a:lumMod val="50000"/>
                        </a:schemeClr>
                      </a:solidFill>
                      <a:latin typeface="+mn-lt"/>
                      <a:ea typeface="Meiryo UI" panose="020B0604030504040204" pitchFamily="50" charset="-128"/>
                    </a:rPr>
                    <a:t>i</a:t>
                  </a:r>
                  <a:r>
                    <a:rPr kumimoji="1"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+mn-lt"/>
                      <a:ea typeface="Meiryo UI" panose="020B0604030504040204" pitchFamily="50" charset="-128"/>
                    </a:rPr>
                    <a:t>ndex</a:t>
                  </a:r>
                </a:p>
                <a:p>
                  <a:r>
                    <a:rPr kumimoji="1"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+mn-lt"/>
                      <a:ea typeface="Meiryo UI" panose="020B0604030504040204" pitchFamily="50" charset="-128"/>
                    </a:rPr>
                    <a:t>.html</a:t>
                  </a:r>
                  <a:endParaRPr kumimoji="1" lang="ja-JP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60" name="グループ化 59"/>
                <p:cNvGrpSpPr/>
                <p:nvPr/>
              </p:nvGrpSpPr>
              <p:grpSpPr>
                <a:xfrm>
                  <a:off x="4945335" y="5021681"/>
                  <a:ext cx="579738" cy="657036"/>
                  <a:chOff x="4685460" y="4402320"/>
                  <a:chExt cx="579738" cy="657036"/>
                </a:xfrm>
              </p:grpSpPr>
              <p:sp>
                <p:nvSpPr>
                  <p:cNvPr id="71" name="メモ 70"/>
                  <p:cNvSpPr/>
                  <p:nvPr/>
                </p:nvSpPr>
                <p:spPr bwMode="gray">
                  <a:xfrm>
                    <a:off x="4685460" y="4402320"/>
                    <a:ext cx="579738" cy="657036"/>
                  </a:xfrm>
                  <a:prstGeom prst="foldedCorner">
                    <a:avLst>
                      <a:gd name="adj" fmla="val 21454"/>
                    </a:avLst>
                  </a:prstGeom>
                  <a:solidFill>
                    <a:schemeClr val="bg1"/>
                  </a:solidFill>
                  <a:ln w="3810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  <p:cxnSp>
                <p:nvCxnSpPr>
                  <p:cNvPr id="72" name="直線コネクタ 71"/>
                  <p:cNvCxnSpPr/>
                  <p:nvPr/>
                </p:nvCxnSpPr>
                <p:spPr bwMode="auto">
                  <a:xfrm>
                    <a:off x="4772472" y="4659017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3" name="直線コネクタ 72"/>
                  <p:cNvCxnSpPr/>
                  <p:nvPr/>
                </p:nvCxnSpPr>
                <p:spPr bwMode="auto">
                  <a:xfrm>
                    <a:off x="4772472" y="4790644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直線コネクタ 73"/>
                  <p:cNvCxnSpPr/>
                  <p:nvPr/>
                </p:nvCxnSpPr>
                <p:spPr bwMode="auto">
                  <a:xfrm>
                    <a:off x="4772472" y="4527391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61" name="テキスト ボックス 60"/>
                <p:cNvSpPr txBox="1"/>
                <p:nvPr/>
              </p:nvSpPr>
              <p:spPr>
                <a:xfrm>
                  <a:off x="4955412" y="4327563"/>
                  <a:ext cx="5570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+mn-lt"/>
                      <a:ea typeface="Meiryo UI" panose="020B0604030504040204" pitchFamily="50" charset="-128"/>
                    </a:rPr>
                    <a:t>style</a:t>
                  </a:r>
                </a:p>
                <a:p>
                  <a:r>
                    <a:rPr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+mn-lt"/>
                      <a:ea typeface="Meiryo UI" panose="020B0604030504040204" pitchFamily="50" charset="-128"/>
                    </a:rPr>
                    <a:t>.css</a:t>
                  </a:r>
                  <a:endParaRPr kumimoji="1" lang="ja-JP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62" name="グループ化 61"/>
                <p:cNvGrpSpPr/>
                <p:nvPr/>
              </p:nvGrpSpPr>
              <p:grpSpPr>
                <a:xfrm>
                  <a:off x="4430221" y="5908700"/>
                  <a:ext cx="743132" cy="400620"/>
                  <a:chOff x="583347" y="4988866"/>
                  <a:chExt cx="899190" cy="484750"/>
                </a:xfrm>
              </p:grpSpPr>
              <p:grpSp>
                <p:nvGrpSpPr>
                  <p:cNvPr id="63" name="グループ化 62"/>
                  <p:cNvGrpSpPr/>
                  <p:nvPr/>
                </p:nvGrpSpPr>
                <p:grpSpPr>
                  <a:xfrm>
                    <a:off x="583347" y="5051624"/>
                    <a:ext cx="227145" cy="353337"/>
                    <a:chOff x="4250224" y="4824280"/>
                    <a:chExt cx="648072" cy="1008112"/>
                  </a:xfrm>
                  <a:solidFill>
                    <a:srgbClr val="71C9FF"/>
                  </a:solidFill>
                </p:grpSpPr>
                <p:sp>
                  <p:nvSpPr>
                    <p:cNvPr id="69" name="二等辺三角形 68"/>
                    <p:cNvSpPr/>
                    <p:nvPr/>
                  </p:nvSpPr>
                  <p:spPr bwMode="gray">
                    <a:xfrm>
                      <a:off x="4394240" y="5472352"/>
                      <a:ext cx="360040" cy="360040"/>
                    </a:xfrm>
                    <a:prstGeom prst="triangle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0" name="円/楕円 69"/>
                    <p:cNvSpPr/>
                    <p:nvPr/>
                  </p:nvSpPr>
                  <p:spPr bwMode="gray">
                    <a:xfrm>
                      <a:off x="4250224" y="4824280"/>
                      <a:ext cx="648072" cy="648072"/>
                    </a:xfrm>
                    <a:prstGeom prst="ellipse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+mn-lt"/>
                        <a:ea typeface="+mn-ea"/>
                      </a:endParaRPr>
                    </a:p>
                  </p:txBody>
                </p:sp>
              </p:grpSp>
              <p:sp>
                <p:nvSpPr>
                  <p:cNvPr id="64" name="台形 63"/>
                  <p:cNvSpPr/>
                  <p:nvPr/>
                </p:nvSpPr>
                <p:spPr bwMode="gray">
                  <a:xfrm rot="16660410">
                    <a:off x="1104333" y="4951947"/>
                    <a:ext cx="341285" cy="415123"/>
                  </a:xfrm>
                  <a:prstGeom prst="trapezoid">
                    <a:avLst>
                      <a:gd name="adj" fmla="val 6777"/>
                    </a:avLst>
                  </a:prstGeom>
                  <a:solidFill>
                    <a:srgbClr val="71C9FF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n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65" name="フリーフォーム 64"/>
                  <p:cNvSpPr/>
                  <p:nvPr/>
                </p:nvSpPr>
                <p:spPr bwMode="gray">
                  <a:xfrm>
                    <a:off x="839693" y="5273523"/>
                    <a:ext cx="618468" cy="200093"/>
                  </a:xfrm>
                  <a:custGeom>
                    <a:avLst/>
                    <a:gdLst>
                      <a:gd name="connsiteX0" fmla="*/ 1528997 w 1528997"/>
                      <a:gd name="connsiteY0" fmla="*/ 202367 h 494676"/>
                      <a:gd name="connsiteX1" fmla="*/ 1041816 w 1528997"/>
                      <a:gd name="connsiteY1" fmla="*/ 494676 h 494676"/>
                      <a:gd name="connsiteX2" fmla="*/ 0 w 1528997"/>
                      <a:gd name="connsiteY2" fmla="*/ 217357 h 494676"/>
                      <a:gd name="connsiteX3" fmla="*/ 532151 w 1528997"/>
                      <a:gd name="connsiteY3" fmla="*/ 0 h 494676"/>
                      <a:gd name="connsiteX4" fmla="*/ 1528997 w 1528997"/>
                      <a:gd name="connsiteY4" fmla="*/ 202367 h 494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28997" h="494676">
                        <a:moveTo>
                          <a:pt x="1528997" y="202367"/>
                        </a:moveTo>
                        <a:lnTo>
                          <a:pt x="1041816" y="494676"/>
                        </a:lnTo>
                        <a:lnTo>
                          <a:pt x="0" y="217357"/>
                        </a:lnTo>
                        <a:lnTo>
                          <a:pt x="532151" y="0"/>
                        </a:lnTo>
                        <a:lnTo>
                          <a:pt x="1528997" y="202367"/>
                        </a:lnTo>
                        <a:close/>
                      </a:path>
                    </a:pathLst>
                  </a:custGeom>
                  <a:solidFill>
                    <a:srgbClr val="71C9FF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n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67" name="台形 66"/>
                  <p:cNvSpPr/>
                  <p:nvPr/>
                </p:nvSpPr>
                <p:spPr bwMode="gray">
                  <a:xfrm rot="16660410">
                    <a:off x="1157132" y="4998558"/>
                    <a:ext cx="235685" cy="321902"/>
                  </a:xfrm>
                  <a:prstGeom prst="trapezoid">
                    <a:avLst>
                      <a:gd name="adj" fmla="val 3520"/>
                    </a:avLst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n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68" name="三角形 22"/>
                  <p:cNvSpPr/>
                  <p:nvPr/>
                </p:nvSpPr>
                <p:spPr bwMode="gray">
                  <a:xfrm rot="20604948">
                    <a:off x="1284133" y="5146386"/>
                    <a:ext cx="59588" cy="72859"/>
                  </a:xfrm>
                  <a:custGeom>
                    <a:avLst/>
                    <a:gdLst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0 w 169558"/>
                      <a:gd name="connsiteY3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2668 w 169558"/>
                      <a:gd name="connsiteY3" fmla="*/ 2206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4 w 169558"/>
                      <a:gd name="connsiteY3" fmla="*/ 17829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4780 w 169558"/>
                      <a:gd name="connsiteY3" fmla="*/ 17829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66180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5 w 169558"/>
                      <a:gd name="connsiteY3" fmla="*/ 166180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5 w 169558"/>
                      <a:gd name="connsiteY3" fmla="*/ 16012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661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1409 w 169558"/>
                      <a:gd name="connsiteY3" fmla="*/ 1661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7089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1409 w 169558"/>
                      <a:gd name="connsiteY3" fmla="*/ 175608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6122 w 169558"/>
                      <a:gd name="connsiteY3" fmla="*/ 18503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6654 w 169558"/>
                      <a:gd name="connsiteY3" fmla="*/ 166406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2677 w 169558"/>
                      <a:gd name="connsiteY3" fmla="*/ 144874 h 220681"/>
                      <a:gd name="connsiteX4" fmla="*/ 0 w 169558"/>
                      <a:gd name="connsiteY4" fmla="*/ 220681 h 220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558" h="220681">
                        <a:moveTo>
                          <a:pt x="0" y="220681"/>
                        </a:moveTo>
                        <a:lnTo>
                          <a:pt x="84779" y="0"/>
                        </a:lnTo>
                        <a:lnTo>
                          <a:pt x="169558" y="220681"/>
                        </a:lnTo>
                        <a:lnTo>
                          <a:pt x="82677" y="144874"/>
                        </a:lnTo>
                        <a:lnTo>
                          <a:pt x="0" y="220681"/>
                        </a:lnTo>
                        <a:close/>
                      </a:path>
                    </a:pathLst>
                  </a:custGeom>
                  <a:solidFill>
                    <a:srgbClr val="71C9FF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n-lt"/>
                      <a:ea typeface="ＭＳ Ｐゴシック" pitchFamily="50" charset="-128"/>
                    </a:endParaRPr>
                  </a:p>
                </p:txBody>
              </p:sp>
            </p:grpSp>
          </p:grpSp>
        </p:grpSp>
        <p:sp>
          <p:nvSpPr>
            <p:cNvPr id="49" name="円形吹き出し 48"/>
            <p:cNvSpPr/>
            <p:nvPr/>
          </p:nvSpPr>
          <p:spPr bwMode="gray">
            <a:xfrm>
              <a:off x="2408864" y="5318438"/>
              <a:ext cx="1385717" cy="1438758"/>
            </a:xfrm>
            <a:prstGeom prst="wedgeEllipseCallout">
              <a:avLst>
                <a:gd name="adj1" fmla="val 71824"/>
                <a:gd name="adj2" fmla="val 799"/>
              </a:avLst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  <a:latin typeface="+mn-lt"/>
                </a:rPr>
                <a:t>Develop</a:t>
              </a:r>
              <a:br>
                <a:rPr lang="en-US" altLang="ja-JP" sz="2400" b="1" dirty="0">
                  <a:solidFill>
                    <a:schemeClr val="bg1"/>
                  </a:solidFill>
                  <a:latin typeface="+mn-lt"/>
                </a:rPr>
              </a:br>
              <a:r>
                <a:rPr lang="en-US" altLang="ja-JP" sz="2400" b="1" dirty="0">
                  <a:solidFill>
                    <a:schemeClr val="bg1"/>
                  </a:solidFill>
                  <a:latin typeface="+mn-lt"/>
                </a:rPr>
                <a:t>Parallel</a:t>
              </a:r>
              <a:endParaRPr lang="ja-JP" altLang="en-US" sz="24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0" name="円形吹き出し 49"/>
            <p:cNvSpPr/>
            <p:nvPr/>
          </p:nvSpPr>
          <p:spPr bwMode="gray">
            <a:xfrm>
              <a:off x="4686921" y="489342"/>
              <a:ext cx="1385717" cy="1438758"/>
            </a:xfrm>
            <a:prstGeom prst="wedgeEllipseCallout">
              <a:avLst>
                <a:gd name="adj1" fmla="val -67025"/>
                <a:gd name="adj2" fmla="val -525"/>
              </a:avLst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4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Develop</a:t>
              </a:r>
              <a:br>
                <a:rPr lang="en-US" altLang="ja-JP" sz="2400" b="1" dirty="0" smtClean="0">
                  <a:solidFill>
                    <a:schemeClr val="bg1"/>
                  </a:solidFill>
                  <a:latin typeface="+mn-lt"/>
                  <a:ea typeface="+mn-ea"/>
                </a:rPr>
              </a:br>
              <a:r>
                <a:rPr lang="en-US" altLang="ja-JP" sz="24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Parallel</a:t>
              </a:r>
              <a:endParaRPr kumimoji="1" lang="ja-JP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0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24</a:t>
            </a:fld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1693585" y="3115455"/>
            <a:ext cx="65188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600" b="1" dirty="0">
                <a:latin typeface="+mn-lt"/>
              </a:rPr>
              <a:t>Go off the track…</a:t>
            </a:r>
            <a:endParaRPr lang="ja-JP" alt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8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Operate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easily!!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25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98" name="グループ化 97"/>
          <p:cNvGrpSpPr/>
          <p:nvPr/>
        </p:nvGrpSpPr>
        <p:grpSpPr>
          <a:xfrm>
            <a:off x="286214" y="1008289"/>
            <a:ext cx="7608450" cy="2694276"/>
            <a:chOff x="265236" y="800299"/>
            <a:chExt cx="7608450" cy="2694276"/>
          </a:xfrm>
        </p:grpSpPr>
        <p:sp>
          <p:nvSpPr>
            <p:cNvPr id="99" name="テキスト ボックス 98"/>
            <p:cNvSpPr txBox="1"/>
            <p:nvPr/>
          </p:nvSpPr>
          <p:spPr>
            <a:xfrm>
              <a:off x="265236" y="800299"/>
              <a:ext cx="3613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32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Using </a:t>
              </a:r>
              <a:r>
                <a:rPr lang="en-US" altLang="ja-JP" sz="3200" b="1" dirty="0" err="1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Git</a:t>
              </a:r>
              <a:r>
                <a:rPr lang="en-US" altLang="ja-JP" sz="32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 originally</a:t>
              </a:r>
              <a:endParaRPr kumimoji="1" lang="ja-JP" altLang="en-US" sz="32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grpSp>
          <p:nvGrpSpPr>
            <p:cNvPr id="100" name="グループ化 99"/>
            <p:cNvGrpSpPr/>
            <p:nvPr/>
          </p:nvGrpSpPr>
          <p:grpSpPr>
            <a:xfrm>
              <a:off x="771438" y="2411880"/>
              <a:ext cx="1218030" cy="656635"/>
              <a:chOff x="583347" y="4223954"/>
              <a:chExt cx="899190" cy="484750"/>
            </a:xfrm>
          </p:grpSpPr>
          <p:grpSp>
            <p:nvGrpSpPr>
              <p:cNvPr id="108" name="グループ化 107"/>
              <p:cNvGrpSpPr/>
              <p:nvPr/>
            </p:nvGrpSpPr>
            <p:grpSpPr>
              <a:xfrm>
                <a:off x="583347" y="4303697"/>
                <a:ext cx="227145" cy="353337"/>
                <a:chOff x="2089544" y="4824280"/>
                <a:chExt cx="648072" cy="1008112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3" name="二等辺三角形 112"/>
                <p:cNvSpPr/>
                <p:nvPr/>
              </p:nvSpPr>
              <p:spPr bwMode="gray">
                <a:xfrm>
                  <a:off x="2233560" y="5472352"/>
                  <a:ext cx="360040" cy="360040"/>
                </a:xfrm>
                <a:prstGeom prst="triangle">
                  <a:avLst/>
                </a:pr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114" name="円/楕円 113"/>
                <p:cNvSpPr/>
                <p:nvPr/>
              </p:nvSpPr>
              <p:spPr bwMode="gray">
                <a:xfrm>
                  <a:off x="2089544" y="4824280"/>
                  <a:ext cx="648072" cy="648072"/>
                </a:xfrm>
                <a:prstGeom prst="ellipse">
                  <a:avLst/>
                </a:pr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09" name="台形 108"/>
              <p:cNvSpPr/>
              <p:nvPr/>
            </p:nvSpPr>
            <p:spPr bwMode="gray">
              <a:xfrm rot="16660410">
                <a:off x="1104333" y="4187035"/>
                <a:ext cx="341285" cy="415123"/>
              </a:xfrm>
              <a:prstGeom prst="trapezoid">
                <a:avLst>
                  <a:gd name="adj" fmla="val 6777"/>
                </a:avLst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1pPr>
                <a:lvl2pPr marL="4572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2pPr>
                <a:lvl3pPr marL="9144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3pPr>
                <a:lvl4pPr marL="13716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4pPr>
                <a:lvl5pPr marL="18288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9pPr>
              </a:lstStyle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110" name="フリーフォーム 109"/>
              <p:cNvSpPr/>
              <p:nvPr/>
            </p:nvSpPr>
            <p:spPr bwMode="gray">
              <a:xfrm>
                <a:off x="839693" y="4508611"/>
                <a:ext cx="618468" cy="200093"/>
              </a:xfrm>
              <a:custGeom>
                <a:avLst/>
                <a:gdLst>
                  <a:gd name="connsiteX0" fmla="*/ 1528997 w 1528997"/>
                  <a:gd name="connsiteY0" fmla="*/ 202367 h 494676"/>
                  <a:gd name="connsiteX1" fmla="*/ 1041816 w 1528997"/>
                  <a:gd name="connsiteY1" fmla="*/ 494676 h 494676"/>
                  <a:gd name="connsiteX2" fmla="*/ 0 w 1528997"/>
                  <a:gd name="connsiteY2" fmla="*/ 217357 h 494676"/>
                  <a:gd name="connsiteX3" fmla="*/ 532151 w 1528997"/>
                  <a:gd name="connsiteY3" fmla="*/ 0 h 494676"/>
                  <a:gd name="connsiteX4" fmla="*/ 1528997 w 1528997"/>
                  <a:gd name="connsiteY4" fmla="*/ 202367 h 49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8997" h="494676">
                    <a:moveTo>
                      <a:pt x="1528997" y="202367"/>
                    </a:moveTo>
                    <a:lnTo>
                      <a:pt x="1041816" y="494676"/>
                    </a:lnTo>
                    <a:lnTo>
                      <a:pt x="0" y="217357"/>
                    </a:lnTo>
                    <a:lnTo>
                      <a:pt x="532151" y="0"/>
                    </a:lnTo>
                    <a:lnTo>
                      <a:pt x="1528997" y="202367"/>
                    </a:lnTo>
                    <a:close/>
                  </a:path>
                </a:pathLst>
              </a:cu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1pPr>
                <a:lvl2pPr marL="4572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2pPr>
                <a:lvl3pPr marL="9144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3pPr>
                <a:lvl4pPr marL="13716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4pPr>
                <a:lvl5pPr marL="18288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9pPr>
              </a:lstStyle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111" name="台形 110"/>
              <p:cNvSpPr/>
              <p:nvPr/>
            </p:nvSpPr>
            <p:spPr bwMode="gray">
              <a:xfrm rot="16660410">
                <a:off x="1157132" y="4233646"/>
                <a:ext cx="235685" cy="321902"/>
              </a:xfrm>
              <a:prstGeom prst="trapezoid">
                <a:avLst>
                  <a:gd name="adj" fmla="val 3520"/>
                </a:avLst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1pPr>
                <a:lvl2pPr marL="4572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2pPr>
                <a:lvl3pPr marL="9144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3pPr>
                <a:lvl4pPr marL="13716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4pPr>
                <a:lvl5pPr marL="18288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9pPr>
              </a:lstStyle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112" name="三角形 22"/>
              <p:cNvSpPr/>
              <p:nvPr/>
            </p:nvSpPr>
            <p:spPr bwMode="gray">
              <a:xfrm rot="20604948">
                <a:off x="1284133" y="4381474"/>
                <a:ext cx="59588" cy="72859"/>
              </a:xfrm>
              <a:custGeom>
                <a:avLst/>
                <a:gdLst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0 w 169558"/>
                  <a:gd name="connsiteY3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72668 w 169558"/>
                  <a:gd name="connsiteY3" fmla="*/ 220681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78724 w 169558"/>
                  <a:gd name="connsiteY3" fmla="*/ 178291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84780 w 169558"/>
                  <a:gd name="connsiteY3" fmla="*/ 178291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90836 w 169558"/>
                  <a:gd name="connsiteY3" fmla="*/ 166180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78725 w 169558"/>
                  <a:gd name="connsiteY3" fmla="*/ 166180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78725 w 169558"/>
                  <a:gd name="connsiteY3" fmla="*/ 160125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90836 w 169558"/>
                  <a:gd name="connsiteY3" fmla="*/ 166181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81409 w 169558"/>
                  <a:gd name="connsiteY3" fmla="*/ 166181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90836 w 169558"/>
                  <a:gd name="connsiteY3" fmla="*/ 170895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81409 w 169558"/>
                  <a:gd name="connsiteY3" fmla="*/ 175608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86122 w 169558"/>
                  <a:gd name="connsiteY3" fmla="*/ 185035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76654 w 169558"/>
                  <a:gd name="connsiteY3" fmla="*/ 166406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82677 w 169558"/>
                  <a:gd name="connsiteY3" fmla="*/ 144874 h 220681"/>
                  <a:gd name="connsiteX4" fmla="*/ 0 w 169558"/>
                  <a:gd name="connsiteY4" fmla="*/ 220681 h 220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558" h="220681">
                    <a:moveTo>
                      <a:pt x="0" y="220681"/>
                    </a:moveTo>
                    <a:lnTo>
                      <a:pt x="84779" y="0"/>
                    </a:lnTo>
                    <a:lnTo>
                      <a:pt x="169558" y="220681"/>
                    </a:lnTo>
                    <a:lnTo>
                      <a:pt x="82677" y="144874"/>
                    </a:lnTo>
                    <a:lnTo>
                      <a:pt x="0" y="220681"/>
                    </a:lnTo>
                    <a:close/>
                  </a:path>
                </a:pathLst>
              </a:cu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1pPr>
                <a:lvl2pPr marL="4572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2pPr>
                <a:lvl3pPr marL="9144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3pPr>
                <a:lvl4pPr marL="13716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4pPr>
                <a:lvl5pPr marL="18288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9pPr>
              </a:lstStyle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ＭＳ Ｐゴシック" pitchFamily="50" charset="-128"/>
                </a:endParaRPr>
              </a:p>
            </p:txBody>
          </p:sp>
        </p:grpSp>
        <p:sp>
          <p:nvSpPr>
            <p:cNvPr id="101" name="フローチャート: 磁気ディスク 100"/>
            <p:cNvSpPr/>
            <p:nvPr/>
          </p:nvSpPr>
          <p:spPr bwMode="gray">
            <a:xfrm>
              <a:off x="4570418" y="2405907"/>
              <a:ext cx="714129" cy="679930"/>
            </a:xfrm>
            <a:prstGeom prst="flowChartMagneticDisk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pic>
          <p:nvPicPr>
            <p:cNvPr id="102" name="図 1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3791" y="2674300"/>
              <a:ext cx="366433" cy="366433"/>
            </a:xfrm>
            <a:prstGeom prst="rect">
              <a:avLst/>
            </a:prstGeom>
          </p:spPr>
        </p:pic>
        <p:cxnSp>
          <p:nvCxnSpPr>
            <p:cNvPr id="103" name="直線コネクタ 102"/>
            <p:cNvCxnSpPr/>
            <p:nvPr/>
          </p:nvCxnSpPr>
          <p:spPr bwMode="auto">
            <a:xfrm>
              <a:off x="2195685" y="2738599"/>
              <a:ext cx="2168516" cy="5626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4" name="正方形/長方形 103"/>
            <p:cNvSpPr/>
            <p:nvPr/>
          </p:nvSpPr>
          <p:spPr bwMode="gray">
            <a:xfrm>
              <a:off x="2774351" y="2373074"/>
              <a:ext cx="871297" cy="720192"/>
            </a:xfrm>
            <a:prstGeom prst="rect">
              <a:avLst/>
            </a:prstGeom>
            <a:solidFill>
              <a:schemeClr val="accent4">
                <a:lumMod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ja-JP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</a:rPr>
                <a:t>C:\_</a:t>
              </a: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2279295" y="1617588"/>
              <a:ext cx="15295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20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&gt;</a:t>
              </a:r>
              <a:r>
                <a:rPr lang="en-US" altLang="ja-JP" sz="2000" b="1" dirty="0" err="1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git</a:t>
              </a:r>
              <a:r>
                <a:rPr lang="en-US" altLang="ja-JP" sz="20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 add</a:t>
              </a:r>
            </a:p>
            <a:p>
              <a:pPr algn="l"/>
              <a:r>
                <a:rPr kumimoji="1" lang="en-US" altLang="ja-JP" sz="20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&gt;</a:t>
              </a:r>
              <a:r>
                <a:rPr kumimoji="1" lang="en-US" altLang="ja-JP" sz="2000" b="1" dirty="0" err="1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git</a:t>
              </a:r>
              <a:r>
                <a:rPr kumimoji="1" lang="en-US" altLang="ja-JP" sz="20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 commit</a:t>
              </a:r>
              <a:endParaRPr kumimoji="1" lang="ja-JP" altLang="en-US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2588130" y="3094465"/>
              <a:ext cx="1075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20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Operate</a:t>
              </a:r>
              <a:endParaRPr kumimoji="1" lang="ja-JP" altLang="en-US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5731754" y="1981802"/>
              <a:ext cx="214193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Hard to use</a:t>
              </a:r>
              <a:br>
                <a:rPr lang="en-US" altLang="ja-JP" sz="28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</a:br>
              <a:r>
                <a:rPr lang="en-US" altLang="ja-JP" sz="28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unfamiliar</a:t>
              </a:r>
              <a:br>
                <a:rPr lang="en-US" altLang="ja-JP" sz="28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</a:br>
              <a:r>
                <a:rPr lang="en-US" altLang="ja-JP" sz="28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commands…</a:t>
              </a:r>
              <a:endParaRPr kumimoji="1" lang="ja-JP" altLang="en-US" sz="28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286214" y="3830937"/>
            <a:ext cx="8568407" cy="2686373"/>
            <a:chOff x="265236" y="3453103"/>
            <a:chExt cx="8568407" cy="2686373"/>
          </a:xfrm>
        </p:grpSpPr>
        <p:sp>
          <p:nvSpPr>
            <p:cNvPr id="116" name="テキスト ボックス 115"/>
            <p:cNvSpPr txBox="1"/>
            <p:nvPr/>
          </p:nvSpPr>
          <p:spPr>
            <a:xfrm>
              <a:off x="265236" y="3597177"/>
              <a:ext cx="41446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32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Using </a:t>
              </a:r>
              <a:r>
                <a:rPr lang="en-US" altLang="ja-JP" sz="3200" b="1" dirty="0" err="1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G</a:t>
              </a:r>
              <a:r>
                <a:rPr lang="en-US" altLang="ja-JP" sz="3200" b="1" dirty="0" err="1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it</a:t>
              </a:r>
              <a:r>
                <a:rPr lang="en-US" altLang="ja-JP" sz="32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 via </a:t>
              </a:r>
              <a:r>
                <a:rPr lang="en-US" altLang="ja-JP" sz="3200" b="1" dirty="0" smtClean="0">
                  <a:solidFill>
                    <a:srgbClr val="C00000"/>
                  </a:solidFill>
                  <a:latin typeface="+mn-lt"/>
                  <a:ea typeface="Meiryo UI" panose="020B0604030504040204" pitchFamily="50" charset="-128"/>
                </a:rPr>
                <a:t>GUI</a:t>
              </a:r>
              <a:r>
                <a:rPr lang="en-US" altLang="ja-JP" sz="32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 tools</a:t>
              </a:r>
              <a:endParaRPr kumimoji="1" lang="ja-JP" altLang="en-US" sz="32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grpSp>
          <p:nvGrpSpPr>
            <p:cNvPr id="117" name="グループ化 116"/>
            <p:cNvGrpSpPr/>
            <p:nvPr/>
          </p:nvGrpSpPr>
          <p:grpSpPr>
            <a:xfrm>
              <a:off x="771438" y="5010253"/>
              <a:ext cx="1218030" cy="656635"/>
              <a:chOff x="583347" y="4223954"/>
              <a:chExt cx="899190" cy="484750"/>
            </a:xfrm>
          </p:grpSpPr>
          <p:grpSp>
            <p:nvGrpSpPr>
              <p:cNvPr id="126" name="グループ化 125"/>
              <p:cNvGrpSpPr/>
              <p:nvPr/>
            </p:nvGrpSpPr>
            <p:grpSpPr>
              <a:xfrm>
                <a:off x="583347" y="4303697"/>
                <a:ext cx="227145" cy="353337"/>
                <a:chOff x="2089544" y="4824280"/>
                <a:chExt cx="648072" cy="1008112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31" name="二等辺三角形 130"/>
                <p:cNvSpPr/>
                <p:nvPr/>
              </p:nvSpPr>
              <p:spPr bwMode="gray">
                <a:xfrm>
                  <a:off x="2233560" y="5472352"/>
                  <a:ext cx="360040" cy="360040"/>
                </a:xfrm>
                <a:prstGeom prst="triangle">
                  <a:avLst/>
                </a:pr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132" name="円/楕円 131"/>
                <p:cNvSpPr/>
                <p:nvPr/>
              </p:nvSpPr>
              <p:spPr bwMode="gray">
                <a:xfrm>
                  <a:off x="2089544" y="4824280"/>
                  <a:ext cx="648072" cy="648072"/>
                </a:xfrm>
                <a:prstGeom prst="ellipse">
                  <a:avLst/>
                </a:pr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27" name="台形 126"/>
              <p:cNvSpPr/>
              <p:nvPr/>
            </p:nvSpPr>
            <p:spPr bwMode="gray">
              <a:xfrm rot="16660410">
                <a:off x="1104333" y="4187035"/>
                <a:ext cx="341285" cy="415123"/>
              </a:xfrm>
              <a:prstGeom prst="trapezoid">
                <a:avLst>
                  <a:gd name="adj" fmla="val 6777"/>
                </a:avLst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1pPr>
                <a:lvl2pPr marL="4572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2pPr>
                <a:lvl3pPr marL="9144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3pPr>
                <a:lvl4pPr marL="13716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4pPr>
                <a:lvl5pPr marL="18288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9pPr>
              </a:lstStyle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128" name="フリーフォーム 127"/>
              <p:cNvSpPr/>
              <p:nvPr/>
            </p:nvSpPr>
            <p:spPr bwMode="gray">
              <a:xfrm>
                <a:off x="839693" y="4508611"/>
                <a:ext cx="618468" cy="200093"/>
              </a:xfrm>
              <a:custGeom>
                <a:avLst/>
                <a:gdLst>
                  <a:gd name="connsiteX0" fmla="*/ 1528997 w 1528997"/>
                  <a:gd name="connsiteY0" fmla="*/ 202367 h 494676"/>
                  <a:gd name="connsiteX1" fmla="*/ 1041816 w 1528997"/>
                  <a:gd name="connsiteY1" fmla="*/ 494676 h 494676"/>
                  <a:gd name="connsiteX2" fmla="*/ 0 w 1528997"/>
                  <a:gd name="connsiteY2" fmla="*/ 217357 h 494676"/>
                  <a:gd name="connsiteX3" fmla="*/ 532151 w 1528997"/>
                  <a:gd name="connsiteY3" fmla="*/ 0 h 494676"/>
                  <a:gd name="connsiteX4" fmla="*/ 1528997 w 1528997"/>
                  <a:gd name="connsiteY4" fmla="*/ 202367 h 49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8997" h="494676">
                    <a:moveTo>
                      <a:pt x="1528997" y="202367"/>
                    </a:moveTo>
                    <a:lnTo>
                      <a:pt x="1041816" y="494676"/>
                    </a:lnTo>
                    <a:lnTo>
                      <a:pt x="0" y="217357"/>
                    </a:lnTo>
                    <a:lnTo>
                      <a:pt x="532151" y="0"/>
                    </a:lnTo>
                    <a:lnTo>
                      <a:pt x="1528997" y="202367"/>
                    </a:lnTo>
                    <a:close/>
                  </a:path>
                </a:pathLst>
              </a:cu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1pPr>
                <a:lvl2pPr marL="4572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2pPr>
                <a:lvl3pPr marL="9144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3pPr>
                <a:lvl4pPr marL="13716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4pPr>
                <a:lvl5pPr marL="18288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9pPr>
              </a:lstStyle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129" name="台形 128"/>
              <p:cNvSpPr/>
              <p:nvPr/>
            </p:nvSpPr>
            <p:spPr bwMode="gray">
              <a:xfrm rot="16660410">
                <a:off x="1157132" y="4233646"/>
                <a:ext cx="235685" cy="321902"/>
              </a:xfrm>
              <a:prstGeom prst="trapezoid">
                <a:avLst>
                  <a:gd name="adj" fmla="val 3520"/>
                </a:avLst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1pPr>
                <a:lvl2pPr marL="4572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2pPr>
                <a:lvl3pPr marL="9144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3pPr>
                <a:lvl4pPr marL="13716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4pPr>
                <a:lvl5pPr marL="18288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9pPr>
              </a:lstStyle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130" name="三角形 22"/>
              <p:cNvSpPr/>
              <p:nvPr/>
            </p:nvSpPr>
            <p:spPr bwMode="gray">
              <a:xfrm rot="20604948">
                <a:off x="1284133" y="4381474"/>
                <a:ext cx="59588" cy="72859"/>
              </a:xfrm>
              <a:custGeom>
                <a:avLst/>
                <a:gdLst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0 w 169558"/>
                  <a:gd name="connsiteY3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72668 w 169558"/>
                  <a:gd name="connsiteY3" fmla="*/ 220681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78724 w 169558"/>
                  <a:gd name="connsiteY3" fmla="*/ 178291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84780 w 169558"/>
                  <a:gd name="connsiteY3" fmla="*/ 178291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90836 w 169558"/>
                  <a:gd name="connsiteY3" fmla="*/ 166180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78725 w 169558"/>
                  <a:gd name="connsiteY3" fmla="*/ 166180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78725 w 169558"/>
                  <a:gd name="connsiteY3" fmla="*/ 160125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90836 w 169558"/>
                  <a:gd name="connsiteY3" fmla="*/ 166181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81409 w 169558"/>
                  <a:gd name="connsiteY3" fmla="*/ 166181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90836 w 169558"/>
                  <a:gd name="connsiteY3" fmla="*/ 170895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81409 w 169558"/>
                  <a:gd name="connsiteY3" fmla="*/ 175608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86122 w 169558"/>
                  <a:gd name="connsiteY3" fmla="*/ 185035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76654 w 169558"/>
                  <a:gd name="connsiteY3" fmla="*/ 166406 h 220681"/>
                  <a:gd name="connsiteX4" fmla="*/ 0 w 169558"/>
                  <a:gd name="connsiteY4" fmla="*/ 220681 h 220681"/>
                  <a:gd name="connsiteX0" fmla="*/ 0 w 169558"/>
                  <a:gd name="connsiteY0" fmla="*/ 220681 h 220681"/>
                  <a:gd name="connsiteX1" fmla="*/ 84779 w 169558"/>
                  <a:gd name="connsiteY1" fmla="*/ 0 h 220681"/>
                  <a:gd name="connsiteX2" fmla="*/ 169558 w 169558"/>
                  <a:gd name="connsiteY2" fmla="*/ 220681 h 220681"/>
                  <a:gd name="connsiteX3" fmla="*/ 82677 w 169558"/>
                  <a:gd name="connsiteY3" fmla="*/ 144874 h 220681"/>
                  <a:gd name="connsiteX4" fmla="*/ 0 w 169558"/>
                  <a:gd name="connsiteY4" fmla="*/ 220681 h 220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558" h="220681">
                    <a:moveTo>
                      <a:pt x="0" y="220681"/>
                    </a:moveTo>
                    <a:lnTo>
                      <a:pt x="84779" y="0"/>
                    </a:lnTo>
                    <a:lnTo>
                      <a:pt x="169558" y="220681"/>
                    </a:lnTo>
                    <a:lnTo>
                      <a:pt x="82677" y="144874"/>
                    </a:lnTo>
                    <a:lnTo>
                      <a:pt x="0" y="220681"/>
                    </a:lnTo>
                    <a:close/>
                  </a:path>
                </a:pathLst>
              </a:cu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1pPr>
                <a:lvl2pPr marL="4572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2pPr>
                <a:lvl3pPr marL="9144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3pPr>
                <a:lvl4pPr marL="13716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4pPr>
                <a:lvl5pPr marL="1828800" algn="ctr" rtl="0" fontAlgn="ctr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1400" kern="1200">
                    <a:solidFill>
                      <a:srgbClr val="000000"/>
                    </a:solidFill>
                    <a:latin typeface="Arial" charset="0"/>
                    <a:ea typeface="ＭＳ Ｐゴシック" pitchFamily="50" charset="-128"/>
                    <a:cs typeface="+mn-cs"/>
                  </a:defRPr>
                </a:lvl9pPr>
              </a:lstStyle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ＭＳ Ｐゴシック" pitchFamily="50" charset="-128"/>
                </a:endParaRPr>
              </a:p>
            </p:txBody>
          </p:sp>
        </p:grpSp>
        <p:sp>
          <p:nvSpPr>
            <p:cNvPr id="118" name="フローチャート: 磁気ディスク 117"/>
            <p:cNvSpPr/>
            <p:nvPr/>
          </p:nvSpPr>
          <p:spPr bwMode="gray">
            <a:xfrm>
              <a:off x="4570418" y="5004280"/>
              <a:ext cx="714129" cy="679930"/>
            </a:xfrm>
            <a:prstGeom prst="flowChartMagneticDisk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3791" y="5272673"/>
              <a:ext cx="366433" cy="366433"/>
            </a:xfrm>
            <a:prstGeom prst="rect">
              <a:avLst/>
            </a:prstGeom>
          </p:spPr>
        </p:pic>
        <p:cxnSp>
          <p:nvCxnSpPr>
            <p:cNvPr id="120" name="直線コネクタ 119"/>
            <p:cNvCxnSpPr/>
            <p:nvPr/>
          </p:nvCxnSpPr>
          <p:spPr bwMode="auto">
            <a:xfrm>
              <a:off x="2195685" y="5336972"/>
              <a:ext cx="2168516" cy="5626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21" name="図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5079" y="4860883"/>
              <a:ext cx="1296667" cy="949672"/>
            </a:xfrm>
            <a:prstGeom prst="rect">
              <a:avLst/>
            </a:prstGeom>
          </p:spPr>
        </p:pic>
        <p:sp>
          <p:nvSpPr>
            <p:cNvPr id="122" name="テキスト ボックス 121"/>
            <p:cNvSpPr txBox="1"/>
            <p:nvPr/>
          </p:nvSpPr>
          <p:spPr>
            <a:xfrm>
              <a:off x="5187151" y="4761643"/>
              <a:ext cx="32311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Easily Operate </a:t>
              </a:r>
              <a:r>
                <a:rPr lang="en-US" altLang="ja-JP" sz="2800" b="1" dirty="0" err="1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Git</a:t>
              </a:r>
              <a:r>
                <a:rPr lang="en-US" altLang="ja-JP" sz="28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!!</a:t>
              </a:r>
              <a:endParaRPr kumimoji="1" lang="ja-JP" altLang="en-US" sz="28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1894574" y="4433935"/>
              <a:ext cx="2621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20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Click Commit button!!</a:t>
              </a:r>
              <a:endParaRPr kumimoji="1" lang="ja-JP" altLang="en-US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588130" y="5739366"/>
              <a:ext cx="1075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20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Operate</a:t>
              </a:r>
              <a:endParaRPr kumimoji="1" lang="ja-JP" altLang="en-US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25" name="円形吹き出し 124"/>
            <p:cNvSpPr/>
            <p:nvPr/>
          </p:nvSpPr>
          <p:spPr bwMode="gray">
            <a:xfrm>
              <a:off x="7573900" y="3453103"/>
              <a:ext cx="1259743" cy="1307962"/>
            </a:xfrm>
            <a:prstGeom prst="wedgeEllipseCallout">
              <a:avLst>
                <a:gd name="adj1" fmla="val -36147"/>
                <a:gd name="adj2" fmla="val 53579"/>
              </a:avLst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0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For</a:t>
              </a:r>
              <a:br>
                <a:rPr lang="en-US" altLang="ja-JP" sz="2000" b="1" dirty="0" smtClean="0">
                  <a:solidFill>
                    <a:schemeClr val="bg1"/>
                  </a:solidFill>
                  <a:latin typeface="+mn-lt"/>
                  <a:ea typeface="+mn-ea"/>
                </a:rPr>
              </a:br>
              <a:r>
                <a:rPr lang="en-US" altLang="ja-JP" sz="2000" b="1" dirty="0" err="1" smtClean="0">
                  <a:solidFill>
                    <a:schemeClr val="bg1"/>
                  </a:solidFill>
                  <a:latin typeface="+mn-lt"/>
                  <a:ea typeface="+mn-ea"/>
                </a:rPr>
                <a:t>Buginners</a:t>
              </a:r>
              <a:endPara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08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Recommend GUI Tool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26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67" y="1006653"/>
            <a:ext cx="3840813" cy="55423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80" y="1609881"/>
            <a:ext cx="7217848" cy="4947675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42" name="角丸四角形 41"/>
          <p:cNvSpPr/>
          <p:nvPr/>
        </p:nvSpPr>
        <p:spPr bwMode="gray">
          <a:xfrm>
            <a:off x="1154480" y="2021741"/>
            <a:ext cx="4896544" cy="576064"/>
          </a:xfrm>
          <a:prstGeom prst="roundRect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43" name="角丸四角形 42"/>
          <p:cNvSpPr/>
          <p:nvPr/>
        </p:nvSpPr>
        <p:spPr bwMode="gray">
          <a:xfrm>
            <a:off x="2258206" y="2859194"/>
            <a:ext cx="6169081" cy="1567686"/>
          </a:xfrm>
          <a:prstGeom prst="roundRect">
            <a:avLst>
              <a:gd name="adj" fmla="val 11755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44" name="角丸四角形 43"/>
          <p:cNvSpPr/>
          <p:nvPr/>
        </p:nvSpPr>
        <p:spPr bwMode="gray">
          <a:xfrm>
            <a:off x="5494211" y="4872836"/>
            <a:ext cx="2808312" cy="1421260"/>
          </a:xfrm>
          <a:prstGeom prst="roundRect">
            <a:avLst>
              <a:gd name="adj" fmla="val 11755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45" name="円形吹き出し 44"/>
          <p:cNvSpPr/>
          <p:nvPr/>
        </p:nvSpPr>
        <p:spPr bwMode="gray">
          <a:xfrm>
            <a:off x="6434452" y="1486504"/>
            <a:ext cx="1546986" cy="1646537"/>
          </a:xfrm>
          <a:prstGeom prst="wedgeEllipseCallout">
            <a:avLst>
              <a:gd name="adj1" fmla="val -67025"/>
              <a:gd name="adj2" fmla="val -525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Operate</a:t>
            </a:r>
            <a:b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</a:br>
            <a:r>
              <a:rPr lang="en-US" altLang="ja-JP" sz="2400" b="1" dirty="0" err="1" smtClean="0">
                <a:solidFill>
                  <a:schemeClr val="bg1"/>
                </a:solidFill>
                <a:latin typeface="+mj-lt"/>
                <a:ea typeface="+mn-ea"/>
              </a:rPr>
              <a:t>Git</a:t>
            </a: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/>
            </a:r>
            <a:b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By Button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+mn-ea"/>
            </a:endParaRPr>
          </a:p>
        </p:txBody>
      </p:sp>
      <p:sp>
        <p:nvSpPr>
          <p:cNvPr id="46" name="円形吹き出し 45"/>
          <p:cNvSpPr/>
          <p:nvPr/>
        </p:nvSpPr>
        <p:spPr bwMode="gray">
          <a:xfrm>
            <a:off x="434400" y="2859194"/>
            <a:ext cx="1546986" cy="1646537"/>
          </a:xfrm>
          <a:prstGeom prst="wedgeEllipseCallout">
            <a:avLst>
              <a:gd name="adj1" fmla="val 63636"/>
              <a:gd name="adj2" fmla="val 60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Visualize</a:t>
            </a:r>
            <a:b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History</a:t>
            </a:r>
            <a:endParaRPr kumimoji="1" lang="en-US" altLang="ja-JP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+mn-ea"/>
            </a:endParaRPr>
          </a:p>
        </p:txBody>
      </p:sp>
      <p:sp>
        <p:nvSpPr>
          <p:cNvPr id="47" name="円形吹き出し 46"/>
          <p:cNvSpPr/>
          <p:nvPr/>
        </p:nvSpPr>
        <p:spPr bwMode="gray">
          <a:xfrm>
            <a:off x="3602752" y="4769475"/>
            <a:ext cx="1546986" cy="1646537"/>
          </a:xfrm>
          <a:prstGeom prst="wedgeEllipseCallout">
            <a:avLst>
              <a:gd name="adj1" fmla="val 63636"/>
              <a:gd name="adj2" fmla="val 60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Point out</a:t>
            </a:r>
            <a:b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Changed</a:t>
            </a:r>
            <a:b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Lines</a:t>
            </a:r>
            <a:endParaRPr kumimoji="1" lang="en-US" altLang="ja-JP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40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Recommend GUI Tool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27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1" y="1050652"/>
            <a:ext cx="8733255" cy="5401022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1891470" y="3099739"/>
            <a:ext cx="6693865" cy="132343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altLang="ja-JP" sz="4000" b="1" dirty="0" smtClean="0">
                <a:latin typeface="+mn-lt"/>
                <a:ea typeface="Meiryo UI" panose="020B0604030504040204" pitchFamily="50" charset="-128"/>
              </a:rPr>
              <a:t>The most popular </a:t>
            </a:r>
            <a:r>
              <a:rPr lang="en-US" altLang="ja-JP" sz="4000" b="1" dirty="0" err="1" smtClean="0"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4000" b="1" dirty="0" smtClean="0">
                <a:latin typeface="+mn-lt"/>
                <a:ea typeface="Meiryo UI" panose="020B0604030504040204" pitchFamily="50" charset="-128"/>
              </a:rPr>
              <a:t> Client</a:t>
            </a:r>
            <a:br>
              <a:rPr lang="en-US" altLang="ja-JP" sz="4000" b="1" dirty="0" smtClean="0">
                <a:latin typeface="+mn-lt"/>
                <a:ea typeface="Meiryo UI" panose="020B0604030504040204" pitchFamily="50" charset="-128"/>
              </a:rPr>
            </a:br>
            <a:r>
              <a:rPr lang="en-US" altLang="ja-JP" sz="4000" b="1" dirty="0" smtClean="0">
                <a:latin typeface="+mn-lt"/>
                <a:ea typeface="Meiryo UI" panose="020B0604030504040204" pitchFamily="50" charset="-128"/>
              </a:rPr>
              <a:t>in the world!!</a:t>
            </a:r>
            <a:endParaRPr lang="ja-JP" altLang="en-US" sz="4000" b="1" dirty="0"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3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Preparation for Demo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28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8" name="円柱 7"/>
          <p:cNvSpPr/>
          <p:nvPr/>
        </p:nvSpPr>
        <p:spPr bwMode="gray">
          <a:xfrm>
            <a:off x="5791797" y="1755561"/>
            <a:ext cx="796681" cy="675574"/>
          </a:xfrm>
          <a:prstGeom prst="can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4684451" y="4608863"/>
            <a:ext cx="989109" cy="533225"/>
            <a:chOff x="583347" y="4223954"/>
            <a:chExt cx="899190" cy="484750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583347" y="4303697"/>
              <a:ext cx="227145" cy="353337"/>
              <a:chOff x="2089544" y="4824280"/>
              <a:chExt cx="648072" cy="100811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二等辺三角形 16"/>
              <p:cNvSpPr/>
              <p:nvPr/>
            </p:nvSpPr>
            <p:spPr bwMode="gray">
              <a:xfrm>
                <a:off x="2233560" y="5472352"/>
                <a:ext cx="360040" cy="360040"/>
              </a:xfrm>
              <a:prstGeom prst="triangl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18" name="円/楕円 17"/>
              <p:cNvSpPr/>
              <p:nvPr/>
            </p:nvSpPr>
            <p:spPr bwMode="gray">
              <a:xfrm>
                <a:off x="2089544" y="4824280"/>
                <a:ext cx="648072" cy="648072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11" name="台形 10"/>
            <p:cNvSpPr/>
            <p:nvPr/>
          </p:nvSpPr>
          <p:spPr bwMode="gray">
            <a:xfrm rot="16660410">
              <a:off x="1104333" y="4187035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2" name="フリーフォーム 11"/>
            <p:cNvSpPr/>
            <p:nvPr/>
          </p:nvSpPr>
          <p:spPr bwMode="gray">
            <a:xfrm>
              <a:off x="839693" y="4508611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5" name="台形 14"/>
            <p:cNvSpPr/>
            <p:nvPr/>
          </p:nvSpPr>
          <p:spPr bwMode="gray">
            <a:xfrm rot="16660410">
              <a:off x="1157132" y="4233646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6" name="三角形 22"/>
            <p:cNvSpPr/>
            <p:nvPr/>
          </p:nvSpPr>
          <p:spPr bwMode="gray">
            <a:xfrm rot="20604948">
              <a:off x="1284133" y="4381474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cxnSp>
        <p:nvCxnSpPr>
          <p:cNvPr id="19" name="直線矢印コネクタ 18"/>
          <p:cNvCxnSpPr/>
          <p:nvPr/>
        </p:nvCxnSpPr>
        <p:spPr bwMode="auto">
          <a:xfrm flipH="1">
            <a:off x="5225483" y="2529170"/>
            <a:ext cx="906277" cy="108926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矢印コネクタ 19"/>
          <p:cNvCxnSpPr/>
          <p:nvPr/>
        </p:nvCxnSpPr>
        <p:spPr bwMode="auto">
          <a:xfrm>
            <a:off x="6288799" y="2528408"/>
            <a:ext cx="981205" cy="1082014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円柱 20"/>
          <p:cNvSpPr/>
          <p:nvPr/>
        </p:nvSpPr>
        <p:spPr bwMode="gray">
          <a:xfrm>
            <a:off x="4871813" y="3771594"/>
            <a:ext cx="796681" cy="675574"/>
          </a:xfrm>
          <a:prstGeom prst="can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81" y="3993223"/>
            <a:ext cx="403076" cy="403076"/>
          </a:xfrm>
          <a:prstGeom prst="rect">
            <a:avLst/>
          </a:prstGeom>
        </p:spPr>
      </p:pic>
      <p:sp>
        <p:nvSpPr>
          <p:cNvPr id="23" name="円柱 22"/>
          <p:cNvSpPr/>
          <p:nvPr/>
        </p:nvSpPr>
        <p:spPr bwMode="gray">
          <a:xfrm>
            <a:off x="6871663" y="3771594"/>
            <a:ext cx="796681" cy="675574"/>
          </a:xfrm>
          <a:prstGeom prst="can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31" y="3993223"/>
            <a:ext cx="403076" cy="403076"/>
          </a:xfrm>
          <a:prstGeom prst="rect">
            <a:avLst/>
          </a:prstGeom>
        </p:spPr>
      </p:pic>
      <p:grpSp>
        <p:nvGrpSpPr>
          <p:cNvPr id="25" name="グループ化 24"/>
          <p:cNvGrpSpPr/>
          <p:nvPr/>
        </p:nvGrpSpPr>
        <p:grpSpPr>
          <a:xfrm>
            <a:off x="6642728" y="4627039"/>
            <a:ext cx="966019" cy="520777"/>
            <a:chOff x="583347" y="4988866"/>
            <a:chExt cx="899190" cy="484750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583347" y="5051624"/>
              <a:ext cx="227145" cy="353337"/>
              <a:chOff x="4250224" y="4824280"/>
              <a:chExt cx="648072" cy="1008112"/>
            </a:xfrm>
            <a:solidFill>
              <a:srgbClr val="71C9FF"/>
            </a:solidFill>
          </p:grpSpPr>
          <p:sp>
            <p:nvSpPr>
              <p:cNvPr id="31" name="二等辺三角形 30"/>
              <p:cNvSpPr/>
              <p:nvPr/>
            </p:nvSpPr>
            <p:spPr bwMode="gray">
              <a:xfrm>
                <a:off x="4394240" y="5472352"/>
                <a:ext cx="360040" cy="360040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32" name="円/楕円 31"/>
              <p:cNvSpPr/>
              <p:nvPr/>
            </p:nvSpPr>
            <p:spPr bwMode="gray">
              <a:xfrm>
                <a:off x="4250224" y="4824280"/>
                <a:ext cx="648072" cy="648072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27" name="台形 26"/>
            <p:cNvSpPr/>
            <p:nvPr/>
          </p:nvSpPr>
          <p:spPr bwMode="gray">
            <a:xfrm rot="16660410">
              <a:off x="1104333" y="4951947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28" name="フリーフォーム 27"/>
            <p:cNvSpPr/>
            <p:nvPr/>
          </p:nvSpPr>
          <p:spPr bwMode="gray">
            <a:xfrm>
              <a:off x="839693" y="5273523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29" name="台形 28"/>
            <p:cNvSpPr/>
            <p:nvPr/>
          </p:nvSpPr>
          <p:spPr bwMode="gray">
            <a:xfrm rot="16660410">
              <a:off x="1157132" y="4998558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30" name="三角形 22"/>
            <p:cNvSpPr/>
            <p:nvPr/>
          </p:nvSpPr>
          <p:spPr bwMode="gray">
            <a:xfrm rot="20604948">
              <a:off x="1284133" y="5146386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pic>
        <p:nvPicPr>
          <p:cNvPr id="33" name="図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65" y="1970235"/>
            <a:ext cx="403076" cy="40307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44" y="1755561"/>
            <a:ext cx="832731" cy="83273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51" y="1807612"/>
            <a:ext cx="940083" cy="697039"/>
          </a:xfrm>
          <a:prstGeom prst="rect">
            <a:avLst/>
          </a:prstGeom>
        </p:spPr>
      </p:pic>
      <p:cxnSp>
        <p:nvCxnSpPr>
          <p:cNvPr id="36" name="直線コネクタ 35"/>
          <p:cNvCxnSpPr/>
          <p:nvPr/>
        </p:nvCxnSpPr>
        <p:spPr bwMode="auto">
          <a:xfrm>
            <a:off x="3932525" y="2168368"/>
            <a:ext cx="567655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3477678" y="4864654"/>
            <a:ext cx="567655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テキスト ボックス 37"/>
          <p:cNvSpPr txBox="1"/>
          <p:nvPr/>
        </p:nvSpPr>
        <p:spPr>
          <a:xfrm>
            <a:off x="2764198" y="2419592"/>
            <a:ext cx="1066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GitLab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033332" y="1118737"/>
            <a:ext cx="4474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Installed in Platform Server</a:t>
            </a:r>
            <a:endParaRPr lang="en-US" altLang="ja-JP" sz="28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54794" y="3783208"/>
            <a:ext cx="3369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Installed for each PC</a:t>
            </a:r>
            <a:endParaRPr lang="en-US" altLang="ja-JP" sz="28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142" y="4575853"/>
            <a:ext cx="576731" cy="670618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2138106" y="5199583"/>
            <a:ext cx="163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SourceTree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29" y="4583608"/>
            <a:ext cx="649157" cy="649157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1171454" y="5199583"/>
            <a:ext cx="574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890746" y="4657596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and</a:t>
            </a:r>
            <a:endParaRPr kumimoji="1" lang="ja-JP" altLang="en-US" sz="2400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3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Position in entire courses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2</a:t>
            </a:fld>
            <a:endParaRPr lang="en-US" altLang="ja-JP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C47D1031-A291-4DAA-BF1C-BB9760003AB5}"/>
              </a:ext>
            </a:extLst>
          </p:cNvPr>
          <p:cNvSpPr/>
          <p:nvPr/>
        </p:nvSpPr>
        <p:spPr bwMode="gray">
          <a:xfrm>
            <a:off x="111393" y="4438802"/>
            <a:ext cx="4748835" cy="89819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1600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ABC2ADC3-A0DA-4723-A92C-B985EBFE630D}"/>
              </a:ext>
            </a:extLst>
          </p:cNvPr>
          <p:cNvSpPr/>
          <p:nvPr/>
        </p:nvSpPr>
        <p:spPr bwMode="gray">
          <a:xfrm>
            <a:off x="82818" y="4163353"/>
            <a:ext cx="1338475" cy="28398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ja-JP" sz="1600" b="1" kern="0" dirty="0">
                <a:solidFill>
                  <a:schemeClr val="bg1"/>
                </a:solidFill>
                <a:latin typeface="Fujitsu Sans" panose="020B0404060202020204" pitchFamily="34" charset="0"/>
                <a:ea typeface="Meiryo UI" panose="020B0604030504040204" pitchFamily="50" charset="-128"/>
              </a:rPr>
              <a:t>Now Here!!</a:t>
            </a:r>
            <a:endParaRPr kumimoji="1" lang="ja-JP" altLang="en-US" sz="1600" b="1" kern="0" dirty="0">
              <a:solidFill>
                <a:schemeClr val="bg1"/>
              </a:solidFill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844F5D1D-D7EF-4053-B6AB-79C3248A47A5}"/>
              </a:ext>
            </a:extLst>
          </p:cNvPr>
          <p:cNvSpPr/>
          <p:nvPr/>
        </p:nvSpPr>
        <p:spPr bwMode="gray">
          <a:xfrm>
            <a:off x="1026809" y="1184627"/>
            <a:ext cx="3695621" cy="6734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2000" b="1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Introduction Part</a:t>
            </a:r>
            <a:endParaRPr lang="ja-JP" altLang="en-US" sz="2000" b="1" kern="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FBBEB21E-56EE-46BE-8044-3C117D7F8F0A}"/>
              </a:ext>
            </a:extLst>
          </p:cNvPr>
          <p:cNvSpPr/>
          <p:nvPr/>
        </p:nvSpPr>
        <p:spPr bwMode="gray">
          <a:xfrm>
            <a:off x="156572" y="1184627"/>
            <a:ext cx="725489" cy="673427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4000" b="1" kern="0" dirty="0">
                <a:solidFill>
                  <a:schemeClr val="bg1"/>
                </a:solidFill>
                <a:latin typeface="Fujitsu Sans" panose="020B0404060202020204" pitchFamily="34" charset="0"/>
                <a:ea typeface="Meiryo UI" panose="020B0604030504040204" pitchFamily="50" charset="-128"/>
              </a:rPr>
              <a:t>01</a:t>
            </a:r>
            <a:endParaRPr lang="ja-JP" altLang="en-US" sz="4000" b="1" kern="0" dirty="0">
              <a:solidFill>
                <a:schemeClr val="bg1"/>
              </a:solidFill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="" xmlns:a16="http://schemas.microsoft.com/office/drawing/2014/main" id="{F7381A1A-3E62-49C8-A2D5-D38CEA56B804}"/>
              </a:ext>
            </a:extLst>
          </p:cNvPr>
          <p:cNvGrpSpPr/>
          <p:nvPr/>
        </p:nvGrpSpPr>
        <p:grpSpPr>
          <a:xfrm>
            <a:off x="156572" y="3429001"/>
            <a:ext cx="4565858" cy="673427"/>
            <a:chOff x="156572" y="2959865"/>
            <a:chExt cx="4565858" cy="673427"/>
          </a:xfrm>
        </p:grpSpPr>
        <p:sp>
          <p:nvSpPr>
            <p:cNvPr id="45" name="正方形/長方形 44">
              <a:extLst>
                <a:ext uri="{FF2B5EF4-FFF2-40B4-BE49-F238E27FC236}">
                  <a16:creationId xmlns="" xmlns:a16="http://schemas.microsoft.com/office/drawing/2014/main" id="{8AC02F2E-8E14-4FFF-B904-433A46A98E5F}"/>
                </a:ext>
              </a:extLst>
            </p:cNvPr>
            <p:cNvSpPr/>
            <p:nvPr/>
          </p:nvSpPr>
          <p:spPr bwMode="gray">
            <a:xfrm>
              <a:off x="1026809" y="2959865"/>
              <a:ext cx="3695621" cy="673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kumimoji="1"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Demonstration</a:t>
              </a:r>
            </a:p>
            <a:p>
              <a:pPr algn="l"/>
              <a:r>
                <a:rPr kumimoji="1"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(with </a:t>
              </a:r>
              <a:r>
                <a:rPr kumimoji="1" lang="en-US" altLang="ja-JP" sz="2000" b="1" kern="0" dirty="0" err="1">
                  <a:latin typeface="Fujitsu Sans" panose="020B0404060202020204" pitchFamily="34" charset="0"/>
                  <a:ea typeface="Meiryo UI" panose="020B0604030504040204" pitchFamily="50" charset="-128"/>
                </a:rPr>
                <a:t>DADock</a:t>
              </a:r>
              <a:r>
                <a:rPr kumimoji="1"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)</a:t>
              </a:r>
              <a:endParaRPr kumimoji="1" lang="ja-JP" altLang="en-US" sz="2000" b="1" kern="0" dirty="0"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="" xmlns:a16="http://schemas.microsoft.com/office/drawing/2014/main" id="{262EF443-38D6-4075-9655-8291FF485EC4}"/>
                </a:ext>
              </a:extLst>
            </p:cNvPr>
            <p:cNvSpPr/>
            <p:nvPr/>
          </p:nvSpPr>
          <p:spPr bwMode="gray">
            <a:xfrm>
              <a:off x="156572" y="2959865"/>
              <a:ext cx="725489" cy="67342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1" lang="en-US" altLang="ja-JP" sz="4000" b="1" kern="0" dirty="0">
                  <a:solidFill>
                    <a:schemeClr val="bg1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02</a:t>
              </a:r>
              <a:endParaRPr kumimoji="1" lang="ja-JP" altLang="en-US" sz="4000" b="1" kern="0" dirty="0">
                <a:solidFill>
                  <a:schemeClr val="bg1"/>
                </a:solidFill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="" xmlns:a16="http://schemas.microsoft.com/office/drawing/2014/main" id="{9B7D76A7-DECC-451E-A54B-9C52BFD56E75}"/>
              </a:ext>
            </a:extLst>
          </p:cNvPr>
          <p:cNvGrpSpPr/>
          <p:nvPr/>
        </p:nvGrpSpPr>
        <p:grpSpPr>
          <a:xfrm>
            <a:off x="156572" y="4551188"/>
            <a:ext cx="4565858" cy="673427"/>
            <a:chOff x="156572" y="3943215"/>
            <a:chExt cx="4565858" cy="673427"/>
          </a:xfrm>
        </p:grpSpPr>
        <p:sp>
          <p:nvSpPr>
            <p:cNvPr id="57" name="正方形/長方形 56">
              <a:extLst>
                <a:ext uri="{FF2B5EF4-FFF2-40B4-BE49-F238E27FC236}">
                  <a16:creationId xmlns="" xmlns:a16="http://schemas.microsoft.com/office/drawing/2014/main" id="{C2768950-C941-46CA-8999-4292DFFF7176}"/>
                </a:ext>
              </a:extLst>
            </p:cNvPr>
            <p:cNvSpPr/>
            <p:nvPr/>
          </p:nvSpPr>
          <p:spPr bwMode="gray">
            <a:xfrm>
              <a:off x="1026809" y="3943215"/>
              <a:ext cx="3695621" cy="673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kumimoji="1" lang="en-US" altLang="ja-JP" sz="2000" b="1" kern="0" dirty="0">
                  <a:solidFill>
                    <a:srgbClr val="FF0000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VCS</a:t>
              </a:r>
              <a:r>
                <a:rPr kumimoji="1"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 Primer</a:t>
              </a:r>
            </a:p>
            <a:p>
              <a:pPr algn="l"/>
              <a:r>
                <a:rPr kumimoji="1"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(with Git)</a:t>
              </a:r>
              <a:endParaRPr kumimoji="1" lang="ja-JP" altLang="en-US" sz="2000" b="1" kern="0" dirty="0"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="" xmlns:a16="http://schemas.microsoft.com/office/drawing/2014/main" id="{9DF1E22A-4180-4C6D-92B6-27904C2F9FF3}"/>
                </a:ext>
              </a:extLst>
            </p:cNvPr>
            <p:cNvSpPr/>
            <p:nvPr/>
          </p:nvSpPr>
          <p:spPr bwMode="gray">
            <a:xfrm>
              <a:off x="156572" y="3943215"/>
              <a:ext cx="725489" cy="67342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1" lang="en-US" altLang="ja-JP" sz="4000" b="1" kern="0" dirty="0">
                  <a:solidFill>
                    <a:schemeClr val="bg1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03</a:t>
              </a:r>
              <a:endParaRPr kumimoji="1" lang="ja-JP" altLang="en-US" sz="4000" b="1" kern="0" dirty="0">
                <a:solidFill>
                  <a:schemeClr val="bg1"/>
                </a:solidFill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="" xmlns:a16="http://schemas.microsoft.com/office/drawing/2014/main" id="{C97B2D6B-FAE8-4557-AA61-9C370D7DC84B}"/>
              </a:ext>
            </a:extLst>
          </p:cNvPr>
          <p:cNvGrpSpPr/>
          <p:nvPr/>
        </p:nvGrpSpPr>
        <p:grpSpPr>
          <a:xfrm>
            <a:off x="156572" y="5673373"/>
            <a:ext cx="4565858" cy="673427"/>
            <a:chOff x="156572" y="4827463"/>
            <a:chExt cx="4565858" cy="673427"/>
          </a:xfrm>
        </p:grpSpPr>
        <p:sp>
          <p:nvSpPr>
            <p:cNvPr id="60" name="正方形/長方形 59">
              <a:extLst>
                <a:ext uri="{FF2B5EF4-FFF2-40B4-BE49-F238E27FC236}">
                  <a16:creationId xmlns="" xmlns:a16="http://schemas.microsoft.com/office/drawing/2014/main" id="{5CD3F257-2E96-4E22-B40E-3798467F58D0}"/>
                </a:ext>
              </a:extLst>
            </p:cNvPr>
            <p:cNvSpPr/>
            <p:nvPr/>
          </p:nvSpPr>
          <p:spPr bwMode="gray">
            <a:xfrm>
              <a:off x="1026809" y="4827463"/>
              <a:ext cx="3695621" cy="673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ja-JP" sz="2000" b="1" kern="0" dirty="0">
                  <a:solidFill>
                    <a:srgbClr val="FF0000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CI/CD Pipeline </a:t>
              </a:r>
              <a: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Primer</a:t>
              </a:r>
            </a:p>
            <a:p>
              <a:pPr algn="l"/>
              <a: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(with GitLab)</a:t>
              </a:r>
              <a:endParaRPr kumimoji="1" lang="ja-JP" altLang="en-US" sz="2000" b="1" kern="0" dirty="0"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="" xmlns:a16="http://schemas.microsoft.com/office/drawing/2014/main" id="{06222FD6-6C8C-492D-AAEE-733BA07235FC}"/>
                </a:ext>
              </a:extLst>
            </p:cNvPr>
            <p:cNvSpPr/>
            <p:nvPr/>
          </p:nvSpPr>
          <p:spPr bwMode="gray">
            <a:xfrm>
              <a:off x="156572" y="4827463"/>
              <a:ext cx="725489" cy="67342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1" lang="en-US" altLang="ja-JP" sz="4000" b="1" kern="0" dirty="0">
                  <a:solidFill>
                    <a:schemeClr val="bg1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04</a:t>
              </a:r>
              <a:endParaRPr kumimoji="1" lang="ja-JP" altLang="en-US" sz="4000" b="1" kern="0" dirty="0">
                <a:solidFill>
                  <a:schemeClr val="bg1"/>
                </a:solidFill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="" xmlns:a16="http://schemas.microsoft.com/office/drawing/2014/main" id="{60E8CD11-80DC-4526-9221-78385F7C62C1}"/>
              </a:ext>
            </a:extLst>
          </p:cNvPr>
          <p:cNvGrpSpPr/>
          <p:nvPr/>
        </p:nvGrpSpPr>
        <p:grpSpPr>
          <a:xfrm>
            <a:off x="5026602" y="1184627"/>
            <a:ext cx="4565858" cy="673427"/>
            <a:chOff x="5026602" y="1184627"/>
            <a:chExt cx="4565858" cy="673427"/>
          </a:xfrm>
        </p:grpSpPr>
        <p:sp>
          <p:nvSpPr>
            <p:cNvPr id="63" name="正方形/長方形 62">
              <a:extLst>
                <a:ext uri="{FF2B5EF4-FFF2-40B4-BE49-F238E27FC236}">
                  <a16:creationId xmlns="" xmlns:a16="http://schemas.microsoft.com/office/drawing/2014/main" id="{0F9C65CE-ACFE-49F0-8186-09321560DBDE}"/>
                </a:ext>
              </a:extLst>
            </p:cNvPr>
            <p:cNvSpPr/>
            <p:nvPr/>
          </p:nvSpPr>
          <p:spPr bwMode="gray">
            <a:xfrm>
              <a:off x="5896839" y="1184627"/>
              <a:ext cx="3695621" cy="673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kumimoji="1"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Automated </a:t>
              </a:r>
              <a:r>
                <a:rPr kumimoji="1" lang="en-US" altLang="ja-JP" sz="2000" b="1" kern="0" dirty="0">
                  <a:solidFill>
                    <a:srgbClr val="FF0000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Build</a:t>
              </a:r>
              <a:r>
                <a:rPr kumimoji="1"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 Primer</a:t>
              </a:r>
              <a:br>
                <a:rPr kumimoji="1"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</a:br>
              <a:r>
                <a:rPr kumimoji="1"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(with Gradle)</a:t>
              </a:r>
              <a:endParaRPr kumimoji="1" lang="ja-JP" altLang="en-US" sz="2000" b="1" kern="0" dirty="0"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="" xmlns:a16="http://schemas.microsoft.com/office/drawing/2014/main" id="{904A1B75-ED39-455B-B23C-B7A0917C3507}"/>
                </a:ext>
              </a:extLst>
            </p:cNvPr>
            <p:cNvSpPr/>
            <p:nvPr/>
          </p:nvSpPr>
          <p:spPr bwMode="gray">
            <a:xfrm>
              <a:off x="5026602" y="1184627"/>
              <a:ext cx="725489" cy="67342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1" lang="en-US" altLang="ja-JP" sz="4000" b="1" kern="0" dirty="0">
                  <a:solidFill>
                    <a:schemeClr val="bg1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05</a:t>
              </a:r>
              <a:endParaRPr kumimoji="1" lang="ja-JP" altLang="en-US" sz="4000" b="1" kern="0" dirty="0">
                <a:solidFill>
                  <a:schemeClr val="bg1"/>
                </a:solidFill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="" xmlns:a16="http://schemas.microsoft.com/office/drawing/2014/main" id="{00A14C57-8DEC-429E-BC10-2DED0E4217E3}"/>
              </a:ext>
            </a:extLst>
          </p:cNvPr>
          <p:cNvGrpSpPr/>
          <p:nvPr/>
        </p:nvGrpSpPr>
        <p:grpSpPr>
          <a:xfrm>
            <a:off x="5026602" y="2306814"/>
            <a:ext cx="4565858" cy="673427"/>
            <a:chOff x="5026602" y="2067035"/>
            <a:chExt cx="4565858" cy="673427"/>
          </a:xfrm>
        </p:grpSpPr>
        <p:sp>
          <p:nvSpPr>
            <p:cNvPr id="83" name="正方形/長方形 82">
              <a:extLst>
                <a:ext uri="{FF2B5EF4-FFF2-40B4-BE49-F238E27FC236}">
                  <a16:creationId xmlns="" xmlns:a16="http://schemas.microsoft.com/office/drawing/2014/main" id="{27E1F70B-2490-40C9-B7FB-86EB22035310}"/>
                </a:ext>
              </a:extLst>
            </p:cNvPr>
            <p:cNvSpPr/>
            <p:nvPr/>
          </p:nvSpPr>
          <p:spPr bwMode="gray">
            <a:xfrm>
              <a:off x="5896839" y="2067035"/>
              <a:ext cx="3695621" cy="673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Automated </a:t>
              </a:r>
              <a:r>
                <a:rPr lang="en-US" altLang="ja-JP" sz="2000" b="1" kern="0" dirty="0">
                  <a:solidFill>
                    <a:srgbClr val="FF0000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Unit Test </a:t>
              </a:r>
              <a: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Primer</a:t>
              </a:r>
              <a:b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</a:br>
              <a: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(with JUnit)</a:t>
              </a:r>
              <a:endParaRPr lang="ja-JP" altLang="en-US" sz="2000" b="1" kern="0" dirty="0"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="" xmlns:a16="http://schemas.microsoft.com/office/drawing/2014/main" id="{233549CD-E33F-491B-A79D-4003F9F8DFF6}"/>
                </a:ext>
              </a:extLst>
            </p:cNvPr>
            <p:cNvSpPr/>
            <p:nvPr/>
          </p:nvSpPr>
          <p:spPr bwMode="gray">
            <a:xfrm>
              <a:off x="5026602" y="2067035"/>
              <a:ext cx="725489" cy="67342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1" lang="en-US" altLang="ja-JP" sz="4000" b="1" kern="0" dirty="0">
                  <a:solidFill>
                    <a:schemeClr val="bg1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06</a:t>
              </a:r>
              <a:endParaRPr kumimoji="1" lang="ja-JP" altLang="en-US" sz="4000" b="1" kern="0" dirty="0">
                <a:solidFill>
                  <a:schemeClr val="bg1"/>
                </a:solidFill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</p:grpSp>
      <p:grpSp>
        <p:nvGrpSpPr>
          <p:cNvPr id="96" name="グループ化 95">
            <a:extLst>
              <a:ext uri="{FF2B5EF4-FFF2-40B4-BE49-F238E27FC236}">
                <a16:creationId xmlns="" xmlns:a16="http://schemas.microsoft.com/office/drawing/2014/main" id="{4D3A6986-571F-4732-A40C-C2DCD08E98F1}"/>
              </a:ext>
            </a:extLst>
          </p:cNvPr>
          <p:cNvGrpSpPr/>
          <p:nvPr/>
        </p:nvGrpSpPr>
        <p:grpSpPr>
          <a:xfrm>
            <a:off x="5026602" y="3429001"/>
            <a:ext cx="4565858" cy="673427"/>
            <a:chOff x="5026602" y="2941722"/>
            <a:chExt cx="4565858" cy="673427"/>
          </a:xfrm>
        </p:grpSpPr>
        <p:sp>
          <p:nvSpPr>
            <p:cNvPr id="97" name="正方形/長方形 96">
              <a:extLst>
                <a:ext uri="{FF2B5EF4-FFF2-40B4-BE49-F238E27FC236}">
                  <a16:creationId xmlns="" xmlns:a16="http://schemas.microsoft.com/office/drawing/2014/main" id="{1CAF107F-30C7-4BFA-BFB1-40ED1C7F8A56}"/>
                </a:ext>
              </a:extLst>
            </p:cNvPr>
            <p:cNvSpPr/>
            <p:nvPr/>
          </p:nvSpPr>
          <p:spPr bwMode="gray">
            <a:xfrm>
              <a:off x="5896839" y="2941722"/>
              <a:ext cx="3695621" cy="673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Automated </a:t>
              </a:r>
              <a:r>
                <a:rPr lang="en-US" altLang="ja-JP" sz="2000" b="1" kern="0" dirty="0" err="1">
                  <a:solidFill>
                    <a:srgbClr val="FF0000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Integ</a:t>
              </a:r>
              <a:r>
                <a:rPr lang="en-US" altLang="ja-JP" sz="2000" b="1" kern="0" dirty="0">
                  <a:solidFill>
                    <a:srgbClr val="FF0000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 Test </a:t>
              </a:r>
              <a: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Primer</a:t>
              </a:r>
              <a:b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</a:br>
              <a: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(with Selenium)</a:t>
              </a:r>
              <a:endParaRPr lang="ja-JP" altLang="en-US" sz="2000" b="1" kern="0" dirty="0"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="" xmlns:a16="http://schemas.microsoft.com/office/drawing/2014/main" id="{A3194FEF-C95B-4FB9-96BE-B4647ED67210}"/>
                </a:ext>
              </a:extLst>
            </p:cNvPr>
            <p:cNvSpPr/>
            <p:nvPr/>
          </p:nvSpPr>
          <p:spPr bwMode="gray">
            <a:xfrm>
              <a:off x="5026602" y="2941722"/>
              <a:ext cx="725489" cy="67342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1" lang="en-US" altLang="ja-JP" sz="4000" b="1" kern="0" dirty="0">
                  <a:solidFill>
                    <a:schemeClr val="bg1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07</a:t>
              </a:r>
              <a:endParaRPr kumimoji="1" lang="ja-JP" altLang="en-US" sz="4000" b="1" kern="0" dirty="0">
                <a:solidFill>
                  <a:schemeClr val="bg1"/>
                </a:solidFill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="" xmlns:a16="http://schemas.microsoft.com/office/drawing/2014/main" id="{72331A47-53E7-40D8-A784-BE08244168FC}"/>
              </a:ext>
            </a:extLst>
          </p:cNvPr>
          <p:cNvGrpSpPr/>
          <p:nvPr/>
        </p:nvGrpSpPr>
        <p:grpSpPr>
          <a:xfrm>
            <a:off x="5026602" y="4551188"/>
            <a:ext cx="4565858" cy="673427"/>
            <a:chOff x="5026602" y="3804932"/>
            <a:chExt cx="4565858" cy="673427"/>
          </a:xfrm>
        </p:grpSpPr>
        <p:sp>
          <p:nvSpPr>
            <p:cNvPr id="100" name="正方形/長方形 99">
              <a:extLst>
                <a:ext uri="{FF2B5EF4-FFF2-40B4-BE49-F238E27FC236}">
                  <a16:creationId xmlns="" xmlns:a16="http://schemas.microsoft.com/office/drawing/2014/main" id="{610304DA-8CF2-4E0D-B70C-027AE9E08795}"/>
                </a:ext>
              </a:extLst>
            </p:cNvPr>
            <p:cNvSpPr/>
            <p:nvPr/>
          </p:nvSpPr>
          <p:spPr bwMode="gray">
            <a:xfrm>
              <a:off x="5896839" y="3804932"/>
              <a:ext cx="3695621" cy="673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Automated </a:t>
              </a:r>
              <a:r>
                <a:rPr lang="en-US" altLang="ja-JP" sz="2000" b="1" kern="0" dirty="0">
                  <a:solidFill>
                    <a:srgbClr val="FF0000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Deployment</a:t>
              </a:r>
              <a: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 Primer</a:t>
              </a:r>
              <a:b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</a:br>
              <a: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(with Ansible)</a:t>
              </a:r>
              <a:endParaRPr lang="ja-JP" altLang="en-US" sz="2000" b="1" kern="0" dirty="0"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="" xmlns:a16="http://schemas.microsoft.com/office/drawing/2014/main" id="{020C1494-A968-44D0-A369-25B172DA3C9F}"/>
                </a:ext>
              </a:extLst>
            </p:cNvPr>
            <p:cNvSpPr/>
            <p:nvPr/>
          </p:nvSpPr>
          <p:spPr bwMode="gray">
            <a:xfrm>
              <a:off x="5026602" y="3804932"/>
              <a:ext cx="725489" cy="67342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1" lang="en-US" altLang="ja-JP" sz="4000" b="1" kern="0" dirty="0">
                  <a:solidFill>
                    <a:schemeClr val="bg1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08</a:t>
              </a:r>
              <a:endParaRPr kumimoji="1" lang="ja-JP" altLang="en-US" sz="4000" b="1" kern="0" dirty="0">
                <a:solidFill>
                  <a:schemeClr val="bg1"/>
                </a:solidFill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="" xmlns:a16="http://schemas.microsoft.com/office/drawing/2014/main" id="{1D68891B-167B-41B4-BFF4-2895720365DF}"/>
              </a:ext>
            </a:extLst>
          </p:cNvPr>
          <p:cNvGrpSpPr/>
          <p:nvPr/>
        </p:nvGrpSpPr>
        <p:grpSpPr>
          <a:xfrm>
            <a:off x="5026602" y="5673373"/>
            <a:ext cx="4565858" cy="673427"/>
            <a:chOff x="5026602" y="4792094"/>
            <a:chExt cx="4565858" cy="673427"/>
          </a:xfrm>
        </p:grpSpPr>
        <p:sp>
          <p:nvSpPr>
            <p:cNvPr id="103" name="正方形/長方形 102">
              <a:extLst>
                <a:ext uri="{FF2B5EF4-FFF2-40B4-BE49-F238E27FC236}">
                  <a16:creationId xmlns="" xmlns:a16="http://schemas.microsoft.com/office/drawing/2014/main" id="{D062050F-02CA-4093-92C2-ABC8C8696849}"/>
                </a:ext>
              </a:extLst>
            </p:cNvPr>
            <p:cNvSpPr/>
            <p:nvPr/>
          </p:nvSpPr>
          <p:spPr bwMode="gray">
            <a:xfrm>
              <a:off x="5896839" y="4792094"/>
              <a:ext cx="3695621" cy="673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ja-JP" sz="2000" b="1" kern="0" dirty="0">
                  <a:solidFill>
                    <a:srgbClr val="FF0000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Chat</a:t>
              </a:r>
              <a: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 Primer</a:t>
              </a:r>
              <a:b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</a:br>
              <a: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(with </a:t>
              </a:r>
              <a:r>
                <a:rPr lang="en-US" altLang="ja-JP" sz="2000" b="1" kern="0" dirty="0" err="1">
                  <a:latin typeface="Fujitsu Sans" panose="020B0404060202020204" pitchFamily="34" charset="0"/>
                  <a:ea typeface="Meiryo UI" panose="020B0604030504040204" pitchFamily="50" charset="-128"/>
                </a:rPr>
                <a:t>Mattermost</a:t>
              </a:r>
              <a:r>
                <a:rPr lang="en-US" altLang="ja-JP" sz="2000" b="1" kern="0" dirty="0">
                  <a:latin typeface="Fujitsu Sans" panose="020B0404060202020204" pitchFamily="34" charset="0"/>
                  <a:ea typeface="Meiryo UI" panose="020B0604030504040204" pitchFamily="50" charset="-128"/>
                </a:rPr>
                <a:t>)</a:t>
              </a:r>
              <a:endParaRPr lang="ja-JP" altLang="en-US" sz="2000" b="1" kern="0" dirty="0"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="" xmlns:a16="http://schemas.microsoft.com/office/drawing/2014/main" id="{79E1F74E-AA4D-447B-B4B8-B3C3A9D4B0EB}"/>
                </a:ext>
              </a:extLst>
            </p:cNvPr>
            <p:cNvSpPr/>
            <p:nvPr/>
          </p:nvSpPr>
          <p:spPr bwMode="gray">
            <a:xfrm>
              <a:off x="5026602" y="4792094"/>
              <a:ext cx="725489" cy="67342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1" lang="en-US" altLang="ja-JP" sz="4000" b="1" kern="0" dirty="0">
                  <a:solidFill>
                    <a:schemeClr val="bg1"/>
                  </a:solidFill>
                  <a:latin typeface="Fujitsu Sans" panose="020B0404060202020204" pitchFamily="34" charset="0"/>
                  <a:ea typeface="Meiryo UI" panose="020B0604030504040204" pitchFamily="50" charset="-128"/>
                </a:rPr>
                <a:t>09</a:t>
              </a:r>
              <a:endParaRPr kumimoji="1" lang="ja-JP" altLang="en-US" sz="4000" b="1" kern="0" dirty="0">
                <a:solidFill>
                  <a:schemeClr val="bg1"/>
                </a:solidFill>
                <a:latin typeface="Fujitsu Sans" panose="020B0404060202020204" pitchFamily="34" charset="0"/>
                <a:ea typeface="Meiryo UI" panose="020B0604030504040204" pitchFamily="50" charset="-128"/>
              </a:endParaRPr>
            </a:p>
          </p:txBody>
        </p:sp>
      </p:grpSp>
      <p:sp>
        <p:nvSpPr>
          <p:cNvPr id="105" name="正方形/長方形 104">
            <a:extLst>
              <a:ext uri="{FF2B5EF4-FFF2-40B4-BE49-F238E27FC236}">
                <a16:creationId xmlns="" xmlns:a16="http://schemas.microsoft.com/office/drawing/2014/main" id="{5684FDE2-2F18-43AC-A41A-8847CCD083CE}"/>
              </a:ext>
            </a:extLst>
          </p:cNvPr>
          <p:cNvSpPr/>
          <p:nvPr/>
        </p:nvSpPr>
        <p:spPr bwMode="gray">
          <a:xfrm>
            <a:off x="1026809" y="1951628"/>
            <a:ext cx="3695621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2000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・</a:t>
            </a:r>
            <a:r>
              <a:rPr lang="en-US" altLang="ja-JP" sz="2000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Background</a:t>
            </a:r>
          </a:p>
          <a:p>
            <a:pPr algn="l"/>
            <a:r>
              <a:rPr lang="ja-JP" altLang="en-US" sz="2000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・</a:t>
            </a:r>
            <a:r>
              <a:rPr lang="en-US" altLang="ja-JP" sz="2000" kern="0" dirty="0" err="1">
                <a:latin typeface="Fujitsu Sans" panose="020B0404060202020204" pitchFamily="34" charset="0"/>
                <a:ea typeface="Meiryo UI" panose="020B0604030504040204" pitchFamily="50" charset="-128"/>
              </a:rPr>
              <a:t>DADock</a:t>
            </a:r>
            <a:r>
              <a:rPr lang="en-US" altLang="ja-JP" sz="2000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 Introduction</a:t>
            </a:r>
          </a:p>
          <a:p>
            <a:pPr algn="l"/>
            <a:r>
              <a:rPr kumimoji="1" lang="ja-JP" altLang="en-US" sz="2000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・</a:t>
            </a:r>
            <a:r>
              <a:rPr kumimoji="1" lang="en-US" altLang="ja-JP" sz="2000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CI Introduction</a:t>
            </a:r>
          </a:p>
          <a:p>
            <a:pPr algn="l"/>
            <a:r>
              <a:rPr lang="ja-JP" altLang="en-US" sz="2000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・</a:t>
            </a:r>
            <a:r>
              <a:rPr lang="en-US" altLang="ja-JP" sz="2000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CD Introduction</a:t>
            </a:r>
            <a:endParaRPr kumimoji="1" lang="ja-JP" altLang="en-US" sz="2000" kern="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="" xmlns:a16="http://schemas.microsoft.com/office/drawing/2014/main" id="{1F1C6FD1-FE65-402C-A4AD-2B3BF7C502EB}"/>
              </a:ext>
            </a:extLst>
          </p:cNvPr>
          <p:cNvSpPr/>
          <p:nvPr/>
        </p:nvSpPr>
        <p:spPr bwMode="gray">
          <a:xfrm>
            <a:off x="3986815" y="1500686"/>
            <a:ext cx="685800" cy="299885"/>
          </a:xfrm>
          <a:prstGeom prst="rect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ja-JP" sz="1600" b="1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60min</a:t>
            </a:r>
            <a:endParaRPr kumimoji="1" lang="ja-JP" altLang="en-US" sz="1600" b="1" kern="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="" xmlns:a16="http://schemas.microsoft.com/office/drawing/2014/main" id="{5C13B60B-1678-48AC-939E-219D17692433}"/>
              </a:ext>
            </a:extLst>
          </p:cNvPr>
          <p:cNvSpPr/>
          <p:nvPr/>
        </p:nvSpPr>
        <p:spPr bwMode="gray">
          <a:xfrm>
            <a:off x="3986815" y="3753899"/>
            <a:ext cx="685800" cy="299885"/>
          </a:xfrm>
          <a:prstGeom prst="rect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ja-JP" sz="1600" b="1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60min</a:t>
            </a:r>
            <a:endParaRPr kumimoji="1" lang="ja-JP" altLang="en-US" sz="1600" b="1" kern="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="" xmlns:a16="http://schemas.microsoft.com/office/drawing/2014/main" id="{7FC0B355-8809-4676-B670-BC43DFF57CBC}"/>
              </a:ext>
            </a:extLst>
          </p:cNvPr>
          <p:cNvSpPr/>
          <p:nvPr/>
        </p:nvSpPr>
        <p:spPr bwMode="gray">
          <a:xfrm>
            <a:off x="3986815" y="4887901"/>
            <a:ext cx="685800" cy="299885"/>
          </a:xfrm>
          <a:prstGeom prst="rect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ja-JP" sz="1600" b="1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60min</a:t>
            </a:r>
            <a:endParaRPr kumimoji="1" lang="ja-JP" altLang="en-US" sz="1600" b="1" kern="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="" xmlns:a16="http://schemas.microsoft.com/office/drawing/2014/main" id="{2F88FFB1-D250-46BF-8BAA-D4B165D4E66A}"/>
              </a:ext>
            </a:extLst>
          </p:cNvPr>
          <p:cNvSpPr/>
          <p:nvPr/>
        </p:nvSpPr>
        <p:spPr bwMode="gray">
          <a:xfrm>
            <a:off x="3986815" y="5981816"/>
            <a:ext cx="685800" cy="299885"/>
          </a:xfrm>
          <a:prstGeom prst="rect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ja-JP" sz="1600" b="1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60min</a:t>
            </a:r>
            <a:endParaRPr kumimoji="1" lang="ja-JP" altLang="en-US" sz="1600" b="1" kern="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="" xmlns:a16="http://schemas.microsoft.com/office/drawing/2014/main" id="{29B028B4-2915-4661-953F-F5A54DB6E637}"/>
              </a:ext>
            </a:extLst>
          </p:cNvPr>
          <p:cNvSpPr/>
          <p:nvPr/>
        </p:nvSpPr>
        <p:spPr bwMode="gray">
          <a:xfrm>
            <a:off x="8844623" y="1500686"/>
            <a:ext cx="685800" cy="299885"/>
          </a:xfrm>
          <a:prstGeom prst="rect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ja-JP" sz="1600" b="1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60min</a:t>
            </a:r>
            <a:endParaRPr kumimoji="1" lang="ja-JP" altLang="en-US" sz="1600" b="1" kern="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="" xmlns:a16="http://schemas.microsoft.com/office/drawing/2014/main" id="{FE98AB7A-CDC6-4B1C-A0B5-7452A2ED6583}"/>
              </a:ext>
            </a:extLst>
          </p:cNvPr>
          <p:cNvSpPr/>
          <p:nvPr/>
        </p:nvSpPr>
        <p:spPr bwMode="gray">
          <a:xfrm>
            <a:off x="8844623" y="2643527"/>
            <a:ext cx="685800" cy="299885"/>
          </a:xfrm>
          <a:prstGeom prst="rect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ja-JP" sz="1600" b="1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60min</a:t>
            </a:r>
            <a:endParaRPr kumimoji="1" lang="ja-JP" altLang="en-US" sz="1600" b="1" kern="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="" xmlns:a16="http://schemas.microsoft.com/office/drawing/2014/main" id="{2C06AB0F-546D-4A60-A5C5-AC336DC92617}"/>
              </a:ext>
            </a:extLst>
          </p:cNvPr>
          <p:cNvSpPr/>
          <p:nvPr/>
        </p:nvSpPr>
        <p:spPr bwMode="gray">
          <a:xfrm>
            <a:off x="8844623" y="3753898"/>
            <a:ext cx="685800" cy="299885"/>
          </a:xfrm>
          <a:prstGeom prst="rect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ja-JP" sz="1600" b="1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60min</a:t>
            </a:r>
            <a:endParaRPr kumimoji="1" lang="ja-JP" altLang="en-US" sz="1600" b="1" kern="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="" xmlns:a16="http://schemas.microsoft.com/office/drawing/2014/main" id="{3E839C55-B6ED-4EF9-821E-B82131877743}"/>
              </a:ext>
            </a:extLst>
          </p:cNvPr>
          <p:cNvSpPr/>
          <p:nvPr/>
        </p:nvSpPr>
        <p:spPr bwMode="gray">
          <a:xfrm>
            <a:off x="8844623" y="4864209"/>
            <a:ext cx="685800" cy="299885"/>
          </a:xfrm>
          <a:prstGeom prst="rect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ja-JP" sz="1600" b="1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60min</a:t>
            </a:r>
            <a:endParaRPr kumimoji="1" lang="ja-JP" altLang="en-US" sz="1600" b="1" kern="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="" xmlns:a16="http://schemas.microsoft.com/office/drawing/2014/main" id="{601DBFE6-0F58-44E0-B707-95B12DA1EF72}"/>
              </a:ext>
            </a:extLst>
          </p:cNvPr>
          <p:cNvSpPr/>
          <p:nvPr/>
        </p:nvSpPr>
        <p:spPr bwMode="gray">
          <a:xfrm>
            <a:off x="8844623" y="5981815"/>
            <a:ext cx="685800" cy="299885"/>
          </a:xfrm>
          <a:prstGeom prst="rect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ja-JP" sz="1600" b="1" kern="0" dirty="0">
                <a:latin typeface="Fujitsu Sans" panose="020B0404060202020204" pitchFamily="34" charset="0"/>
                <a:ea typeface="Meiryo UI" panose="020B0604030504040204" pitchFamily="50" charset="-128"/>
              </a:rPr>
              <a:t>60min</a:t>
            </a:r>
            <a:endParaRPr kumimoji="1" lang="ja-JP" altLang="en-US" sz="1600" b="1" kern="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6406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Today’s Initial Resource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29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43" name="直線コネクタ 42"/>
          <p:cNvCxnSpPr/>
          <p:nvPr/>
        </p:nvCxnSpPr>
        <p:spPr bwMode="auto">
          <a:xfrm>
            <a:off x="1841975" y="3709373"/>
            <a:ext cx="654644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円/楕円 46"/>
          <p:cNvSpPr/>
          <p:nvPr/>
        </p:nvSpPr>
        <p:spPr bwMode="gray">
          <a:xfrm>
            <a:off x="2222251" y="359524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48" name="フローチャート: 磁気ディスク 47"/>
          <p:cNvSpPr/>
          <p:nvPr/>
        </p:nvSpPr>
        <p:spPr bwMode="gray">
          <a:xfrm>
            <a:off x="702040" y="3348114"/>
            <a:ext cx="864096" cy="747922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50" y="3644071"/>
            <a:ext cx="403076" cy="403076"/>
          </a:xfrm>
          <a:prstGeom prst="rect">
            <a:avLst/>
          </a:prstGeom>
        </p:spPr>
      </p:pic>
      <p:sp>
        <p:nvSpPr>
          <p:cNvPr id="50" name="円弧 49"/>
          <p:cNvSpPr/>
          <p:nvPr/>
        </p:nvSpPr>
        <p:spPr bwMode="auto">
          <a:xfrm>
            <a:off x="4598515" y="301048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51" name="円弧 50"/>
          <p:cNvSpPr/>
          <p:nvPr/>
        </p:nvSpPr>
        <p:spPr bwMode="auto">
          <a:xfrm rot="10800000">
            <a:off x="5081385" y="3227521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52" name="円/楕円 51"/>
          <p:cNvSpPr/>
          <p:nvPr/>
        </p:nvSpPr>
        <p:spPr bwMode="gray">
          <a:xfrm>
            <a:off x="5462611" y="359524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>
            <a:off x="5081215" y="3235986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54" name="グループ化 53"/>
          <p:cNvGrpSpPr/>
          <p:nvPr/>
        </p:nvGrpSpPr>
        <p:grpSpPr>
          <a:xfrm>
            <a:off x="5292768" y="2764727"/>
            <a:ext cx="579738" cy="657036"/>
            <a:chOff x="1187624" y="2420888"/>
            <a:chExt cx="701483" cy="795014"/>
          </a:xfrm>
        </p:grpSpPr>
        <p:sp>
          <p:nvSpPr>
            <p:cNvPr id="55" name="メモ 54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56" name="直線コネクタ 55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直線コネクタ 56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9" name="テキスト ボックス 58"/>
          <p:cNvSpPr txBox="1"/>
          <p:nvPr/>
        </p:nvSpPr>
        <p:spPr>
          <a:xfrm>
            <a:off x="5072717" y="2357217"/>
            <a:ext cx="103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ndex.html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6558758" y="2073807"/>
            <a:ext cx="1709927" cy="2337302"/>
            <a:chOff x="6558758" y="1880626"/>
            <a:chExt cx="1709927" cy="2337302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6833150" y="2570648"/>
              <a:ext cx="579738" cy="657036"/>
              <a:chOff x="4685460" y="4402320"/>
              <a:chExt cx="579738" cy="657036"/>
            </a:xfrm>
          </p:grpSpPr>
          <p:sp>
            <p:nvSpPr>
              <p:cNvPr id="74" name="メモ 73"/>
              <p:cNvSpPr/>
              <p:nvPr/>
            </p:nvSpPr>
            <p:spPr bwMode="gray">
              <a:xfrm>
                <a:off x="4685460" y="4402320"/>
                <a:ext cx="579738" cy="657036"/>
              </a:xfrm>
              <a:prstGeom prst="foldedCorner">
                <a:avLst>
                  <a:gd name="adj" fmla="val 21454"/>
                </a:avLst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cxnSp>
            <p:nvCxnSpPr>
              <p:cNvPr id="75" name="直線コネクタ 74"/>
              <p:cNvCxnSpPr/>
              <p:nvPr/>
            </p:nvCxnSpPr>
            <p:spPr bwMode="auto">
              <a:xfrm>
                <a:off x="4772472" y="4659017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線コネクタ 75"/>
              <p:cNvCxnSpPr/>
              <p:nvPr/>
            </p:nvCxnSpPr>
            <p:spPr bwMode="auto">
              <a:xfrm>
                <a:off x="4772472" y="4790644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直線コネクタ 76"/>
              <p:cNvCxnSpPr/>
              <p:nvPr/>
            </p:nvCxnSpPr>
            <p:spPr bwMode="auto">
              <a:xfrm>
                <a:off x="4772472" y="4527391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2" name="テキスト ボックス 61"/>
            <p:cNvSpPr txBox="1"/>
            <p:nvPr/>
          </p:nvSpPr>
          <p:spPr>
            <a:xfrm>
              <a:off x="6815045" y="1880626"/>
              <a:ext cx="61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i</a:t>
              </a:r>
              <a:r>
                <a:rPr kumimoji="1"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ndex</a:t>
              </a:r>
            </a:p>
            <a:p>
              <a:r>
                <a:rPr kumimoji="1"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.html</a:t>
              </a:r>
              <a:endParaRPr kumimoji="1" lang="ja-JP" altLang="en-US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grpSp>
          <p:nvGrpSpPr>
            <p:cNvPr id="63" name="グループ化 62"/>
            <p:cNvGrpSpPr/>
            <p:nvPr/>
          </p:nvGrpSpPr>
          <p:grpSpPr>
            <a:xfrm>
              <a:off x="7688947" y="2570648"/>
              <a:ext cx="579738" cy="657036"/>
              <a:chOff x="4685460" y="4402320"/>
              <a:chExt cx="579738" cy="657036"/>
            </a:xfrm>
          </p:grpSpPr>
          <p:sp>
            <p:nvSpPr>
              <p:cNvPr id="70" name="メモ 69"/>
              <p:cNvSpPr/>
              <p:nvPr/>
            </p:nvSpPr>
            <p:spPr bwMode="gray">
              <a:xfrm>
                <a:off x="4685460" y="4402320"/>
                <a:ext cx="579738" cy="657036"/>
              </a:xfrm>
              <a:prstGeom prst="foldedCorner">
                <a:avLst>
                  <a:gd name="adj" fmla="val 21454"/>
                </a:avLst>
              </a:prstGeom>
              <a:solidFill>
                <a:schemeClr val="bg1"/>
              </a:solidFill>
              <a:ln w="3810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cxnSp>
            <p:nvCxnSpPr>
              <p:cNvPr id="71" name="直線コネクタ 70"/>
              <p:cNvCxnSpPr/>
              <p:nvPr/>
            </p:nvCxnSpPr>
            <p:spPr bwMode="auto">
              <a:xfrm>
                <a:off x="4772472" y="4659017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直線コネクタ 71"/>
              <p:cNvCxnSpPr/>
              <p:nvPr/>
            </p:nvCxnSpPr>
            <p:spPr bwMode="auto">
              <a:xfrm>
                <a:off x="4772472" y="4790644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直線コネクタ 72"/>
              <p:cNvCxnSpPr/>
              <p:nvPr/>
            </p:nvCxnSpPr>
            <p:spPr bwMode="auto">
              <a:xfrm>
                <a:off x="4772472" y="4527391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4" name="テキスト ボックス 63"/>
            <p:cNvSpPr txBox="1"/>
            <p:nvPr/>
          </p:nvSpPr>
          <p:spPr>
            <a:xfrm>
              <a:off x="7699024" y="1880626"/>
              <a:ext cx="557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s</a:t>
              </a:r>
              <a:r>
                <a:rPr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tyle</a:t>
              </a:r>
            </a:p>
            <a:p>
              <a:r>
                <a:rPr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.css</a:t>
              </a:r>
              <a:endParaRPr kumimoji="1" lang="ja-JP" altLang="en-US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cxnSp>
          <p:nvCxnSpPr>
            <p:cNvPr id="65" name="直線コネクタ 64"/>
            <p:cNvCxnSpPr/>
            <p:nvPr/>
          </p:nvCxnSpPr>
          <p:spPr bwMode="auto">
            <a:xfrm>
              <a:off x="7041628" y="3757101"/>
              <a:ext cx="0" cy="240621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7" name="円弧 66"/>
            <p:cNvSpPr/>
            <p:nvPr/>
          </p:nvSpPr>
          <p:spPr bwMode="auto">
            <a:xfrm rot="16200000">
              <a:off x="7041628" y="3515022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68" name="円/楕円 67"/>
            <p:cNvSpPr/>
            <p:nvPr/>
          </p:nvSpPr>
          <p:spPr bwMode="gray">
            <a:xfrm>
              <a:off x="7417981" y="3402065"/>
              <a:ext cx="250363" cy="250363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69" name="円弧 68"/>
            <p:cNvSpPr/>
            <p:nvPr/>
          </p:nvSpPr>
          <p:spPr bwMode="auto">
            <a:xfrm rot="5400000">
              <a:off x="6558758" y="3735228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2401331" y="1195227"/>
            <a:ext cx="4431819" cy="5307274"/>
            <a:chOff x="2401331" y="1002046"/>
            <a:chExt cx="4431819" cy="5307274"/>
          </a:xfrm>
        </p:grpSpPr>
        <p:grpSp>
          <p:nvGrpSpPr>
            <p:cNvPr id="79" name="グループ化 78"/>
            <p:cNvGrpSpPr/>
            <p:nvPr/>
          </p:nvGrpSpPr>
          <p:grpSpPr>
            <a:xfrm>
              <a:off x="2401331" y="1002046"/>
              <a:ext cx="2438534" cy="2516653"/>
              <a:chOff x="2401331" y="1002046"/>
              <a:chExt cx="2438534" cy="2516653"/>
            </a:xfrm>
          </p:grpSpPr>
          <p:sp>
            <p:nvSpPr>
              <p:cNvPr id="106" name="円弧 105"/>
              <p:cNvSpPr/>
              <p:nvPr/>
            </p:nvSpPr>
            <p:spPr bwMode="auto">
              <a:xfrm rot="16200000">
                <a:off x="2887948" y="2819975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cxnSp>
            <p:nvCxnSpPr>
              <p:cNvPr id="107" name="直線コネクタ 106"/>
              <p:cNvCxnSpPr/>
              <p:nvPr/>
            </p:nvCxnSpPr>
            <p:spPr bwMode="auto">
              <a:xfrm>
                <a:off x="3129297" y="2818429"/>
                <a:ext cx="171056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8" name="円/楕円 107"/>
              <p:cNvSpPr/>
              <p:nvPr/>
            </p:nvSpPr>
            <p:spPr bwMode="gray">
              <a:xfrm>
                <a:off x="3822750" y="2692951"/>
                <a:ext cx="250363" cy="250363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grpSp>
            <p:nvGrpSpPr>
              <p:cNvPr id="109" name="グループ化 108"/>
              <p:cNvGrpSpPr/>
              <p:nvPr/>
            </p:nvGrpSpPr>
            <p:grpSpPr>
              <a:xfrm>
                <a:off x="3658062" y="1860675"/>
                <a:ext cx="579738" cy="657036"/>
                <a:chOff x="1187624" y="2420888"/>
                <a:chExt cx="701483" cy="795014"/>
              </a:xfrm>
            </p:grpSpPr>
            <p:sp>
              <p:nvSpPr>
                <p:cNvPr id="121" name="メモ 120"/>
                <p:cNvSpPr/>
                <p:nvPr/>
              </p:nvSpPr>
              <p:spPr bwMode="gray">
                <a:xfrm>
                  <a:off x="1187624" y="2420888"/>
                  <a:ext cx="701483" cy="795014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cxnSp>
              <p:nvCxnSpPr>
                <p:cNvPr id="122" name="直線コネクタ 121"/>
                <p:cNvCxnSpPr/>
                <p:nvPr/>
              </p:nvCxnSpPr>
              <p:spPr bwMode="auto">
                <a:xfrm>
                  <a:off x="1292909" y="2731492"/>
                  <a:ext cx="40430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" name="直線コネクタ 122"/>
                <p:cNvCxnSpPr/>
                <p:nvPr/>
              </p:nvCxnSpPr>
              <p:spPr bwMode="auto">
                <a:xfrm>
                  <a:off x="1292909" y="2890760"/>
                  <a:ext cx="40430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4" name="直線コネクタ 123"/>
                <p:cNvCxnSpPr/>
                <p:nvPr/>
              </p:nvCxnSpPr>
              <p:spPr bwMode="auto">
                <a:xfrm>
                  <a:off x="1292909" y="2572224"/>
                  <a:ext cx="40430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10" name="円弧 109"/>
              <p:cNvSpPr/>
              <p:nvPr/>
            </p:nvSpPr>
            <p:spPr bwMode="auto">
              <a:xfrm rot="5400000">
                <a:off x="2401331" y="3035999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cxnSp>
            <p:nvCxnSpPr>
              <p:cNvPr id="111" name="直線コネクタ 110"/>
              <p:cNvCxnSpPr/>
              <p:nvPr/>
            </p:nvCxnSpPr>
            <p:spPr bwMode="auto">
              <a:xfrm>
                <a:off x="2888118" y="3042805"/>
                <a:ext cx="0" cy="240621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12" name="テキスト ボックス 111"/>
              <p:cNvSpPr txBox="1"/>
              <p:nvPr/>
            </p:nvSpPr>
            <p:spPr>
              <a:xfrm>
                <a:off x="3449396" y="1449306"/>
                <a:ext cx="1033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i</a:t>
                </a:r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ndex.html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113" name="グループ化 112"/>
              <p:cNvGrpSpPr/>
              <p:nvPr/>
            </p:nvGrpSpPr>
            <p:grpSpPr>
              <a:xfrm>
                <a:off x="3470362" y="1002046"/>
                <a:ext cx="743132" cy="400620"/>
                <a:chOff x="583347" y="4223954"/>
                <a:chExt cx="899190" cy="484750"/>
              </a:xfrm>
            </p:grpSpPr>
            <p:grpSp>
              <p:nvGrpSpPr>
                <p:cNvPr id="114" name="グループ化 113"/>
                <p:cNvGrpSpPr/>
                <p:nvPr/>
              </p:nvGrpSpPr>
              <p:grpSpPr>
                <a:xfrm>
                  <a:off x="583347" y="4303697"/>
                  <a:ext cx="227145" cy="353337"/>
                  <a:chOff x="2089544" y="4824280"/>
                  <a:chExt cx="648072" cy="1008112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19" name="二等辺三角形 118"/>
                  <p:cNvSpPr/>
                  <p:nvPr/>
                </p:nvSpPr>
                <p:spPr bwMode="gray">
                  <a:xfrm>
                    <a:off x="2233560" y="5472352"/>
                    <a:ext cx="360040" cy="360040"/>
                  </a:xfrm>
                  <a:prstGeom prst="triangle">
                    <a:avLst/>
                  </a:pr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20" name="円/楕円 119"/>
                  <p:cNvSpPr/>
                  <p:nvPr/>
                </p:nvSpPr>
                <p:spPr bwMode="gray">
                  <a:xfrm>
                    <a:off x="2089544" y="4824280"/>
                    <a:ext cx="648072" cy="648072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15" name="台形 114"/>
                <p:cNvSpPr/>
                <p:nvPr/>
              </p:nvSpPr>
              <p:spPr bwMode="gray">
                <a:xfrm rot="16660410">
                  <a:off x="1104333" y="4187035"/>
                  <a:ext cx="341285" cy="415123"/>
                </a:xfrm>
                <a:prstGeom prst="trapezoid">
                  <a:avLst>
                    <a:gd name="adj" fmla="val 6777"/>
                  </a:avLst>
                </a:pr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116" name="フリーフォーム 115"/>
                <p:cNvSpPr/>
                <p:nvPr/>
              </p:nvSpPr>
              <p:spPr bwMode="gray">
                <a:xfrm>
                  <a:off x="839693" y="4508611"/>
                  <a:ext cx="618468" cy="200093"/>
                </a:xfrm>
                <a:custGeom>
                  <a:avLst/>
                  <a:gdLst>
                    <a:gd name="connsiteX0" fmla="*/ 1528997 w 1528997"/>
                    <a:gd name="connsiteY0" fmla="*/ 202367 h 494676"/>
                    <a:gd name="connsiteX1" fmla="*/ 1041816 w 1528997"/>
                    <a:gd name="connsiteY1" fmla="*/ 494676 h 494676"/>
                    <a:gd name="connsiteX2" fmla="*/ 0 w 1528997"/>
                    <a:gd name="connsiteY2" fmla="*/ 217357 h 494676"/>
                    <a:gd name="connsiteX3" fmla="*/ 532151 w 1528997"/>
                    <a:gd name="connsiteY3" fmla="*/ 0 h 494676"/>
                    <a:gd name="connsiteX4" fmla="*/ 1528997 w 1528997"/>
                    <a:gd name="connsiteY4" fmla="*/ 202367 h 494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8997" h="494676">
                      <a:moveTo>
                        <a:pt x="1528997" y="202367"/>
                      </a:moveTo>
                      <a:lnTo>
                        <a:pt x="1041816" y="494676"/>
                      </a:lnTo>
                      <a:lnTo>
                        <a:pt x="0" y="217357"/>
                      </a:lnTo>
                      <a:lnTo>
                        <a:pt x="532151" y="0"/>
                      </a:lnTo>
                      <a:lnTo>
                        <a:pt x="1528997" y="202367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117" name="台形 116"/>
                <p:cNvSpPr/>
                <p:nvPr/>
              </p:nvSpPr>
              <p:spPr bwMode="gray">
                <a:xfrm rot="16660410">
                  <a:off x="1157132" y="4233646"/>
                  <a:ext cx="235685" cy="321902"/>
                </a:xfrm>
                <a:prstGeom prst="trapezoid">
                  <a:avLst>
                    <a:gd name="adj" fmla="val 3520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118" name="三角形 22"/>
                <p:cNvSpPr/>
                <p:nvPr/>
              </p:nvSpPr>
              <p:spPr bwMode="gray">
                <a:xfrm rot="20604948">
                  <a:off x="1284133" y="4381474"/>
                  <a:ext cx="59588" cy="72859"/>
                </a:xfrm>
                <a:custGeom>
                  <a:avLst/>
                  <a:gdLst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0 w 169558"/>
                    <a:gd name="connsiteY3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2668 w 169558"/>
                    <a:gd name="connsiteY3" fmla="*/ 2206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4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4780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012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7089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75608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6122 w 169558"/>
                    <a:gd name="connsiteY3" fmla="*/ 18503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6654 w 169558"/>
                    <a:gd name="connsiteY3" fmla="*/ 166406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2677 w 169558"/>
                    <a:gd name="connsiteY3" fmla="*/ 144874 h 220681"/>
                    <a:gd name="connsiteX4" fmla="*/ 0 w 169558"/>
                    <a:gd name="connsiteY4" fmla="*/ 220681 h 22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558" h="220681">
                      <a:moveTo>
                        <a:pt x="0" y="220681"/>
                      </a:moveTo>
                      <a:lnTo>
                        <a:pt x="84779" y="0"/>
                      </a:lnTo>
                      <a:lnTo>
                        <a:pt x="169558" y="220681"/>
                      </a:lnTo>
                      <a:lnTo>
                        <a:pt x="82677" y="144874"/>
                      </a:lnTo>
                      <a:lnTo>
                        <a:pt x="0" y="220681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</p:grpSp>
        </p:grpSp>
        <p:grpSp>
          <p:nvGrpSpPr>
            <p:cNvPr id="80" name="グループ化 79"/>
            <p:cNvGrpSpPr/>
            <p:nvPr/>
          </p:nvGrpSpPr>
          <p:grpSpPr>
            <a:xfrm>
              <a:off x="2405248" y="3515022"/>
              <a:ext cx="4427902" cy="2794298"/>
              <a:chOff x="2405248" y="3515022"/>
              <a:chExt cx="4427902" cy="2794298"/>
            </a:xfrm>
          </p:grpSpPr>
          <p:cxnSp>
            <p:nvCxnSpPr>
              <p:cNvPr id="81" name="直線コネクタ 80"/>
              <p:cNvCxnSpPr/>
              <p:nvPr/>
            </p:nvCxnSpPr>
            <p:spPr bwMode="auto">
              <a:xfrm>
                <a:off x="2887829" y="3757101"/>
                <a:ext cx="0" cy="240621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円弧 81"/>
              <p:cNvSpPr/>
              <p:nvPr/>
            </p:nvSpPr>
            <p:spPr bwMode="auto">
              <a:xfrm>
                <a:off x="2405248" y="3515022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83" name="円弧 82"/>
              <p:cNvSpPr/>
              <p:nvPr/>
            </p:nvSpPr>
            <p:spPr bwMode="auto">
              <a:xfrm rot="10800000">
                <a:off x="2887948" y="3734723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cxnSp>
            <p:nvCxnSpPr>
              <p:cNvPr id="84" name="直線コネクタ 83"/>
              <p:cNvCxnSpPr/>
              <p:nvPr/>
            </p:nvCxnSpPr>
            <p:spPr bwMode="auto">
              <a:xfrm>
                <a:off x="3129297" y="4215329"/>
                <a:ext cx="3703853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85" name="円/楕円 84"/>
              <p:cNvSpPr/>
              <p:nvPr/>
            </p:nvSpPr>
            <p:spPr bwMode="gray">
              <a:xfrm>
                <a:off x="4714603" y="4089851"/>
                <a:ext cx="250363" cy="250363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grpSp>
            <p:nvGrpSpPr>
              <p:cNvPr id="86" name="グループ化 85"/>
              <p:cNvGrpSpPr/>
              <p:nvPr/>
            </p:nvGrpSpPr>
            <p:grpSpPr>
              <a:xfrm>
                <a:off x="4126482" y="5021681"/>
                <a:ext cx="579738" cy="657036"/>
                <a:chOff x="4685460" y="4402320"/>
                <a:chExt cx="579738" cy="657036"/>
              </a:xfrm>
            </p:grpSpPr>
            <p:sp>
              <p:nvSpPr>
                <p:cNvPr id="102" name="メモ 101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cxnSp>
              <p:nvCxnSpPr>
                <p:cNvPr id="103" name="直線コネクタ 102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直線コネクタ 103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直線コネクタ 104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87" name="テキスト ボックス 86"/>
              <p:cNvSpPr txBox="1"/>
              <p:nvPr/>
            </p:nvSpPr>
            <p:spPr>
              <a:xfrm>
                <a:off x="4108377" y="4327563"/>
                <a:ext cx="6134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i</a:t>
                </a:r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ndex</a:t>
                </a:r>
              </a:p>
              <a:p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.html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88" name="グループ化 87"/>
              <p:cNvGrpSpPr/>
              <p:nvPr/>
            </p:nvGrpSpPr>
            <p:grpSpPr>
              <a:xfrm>
                <a:off x="4945335" y="5021681"/>
                <a:ext cx="579738" cy="657036"/>
                <a:chOff x="4685460" y="4402320"/>
                <a:chExt cx="579738" cy="657036"/>
              </a:xfrm>
            </p:grpSpPr>
            <p:sp>
              <p:nvSpPr>
                <p:cNvPr id="98" name="メモ 97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cxnSp>
              <p:nvCxnSpPr>
                <p:cNvPr id="99" name="直線コネクタ 98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直線コネクタ 99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直線コネクタ 100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89" name="テキスト ボックス 88"/>
              <p:cNvSpPr txBox="1"/>
              <p:nvPr/>
            </p:nvSpPr>
            <p:spPr>
              <a:xfrm>
                <a:off x="4955412" y="4327563"/>
                <a:ext cx="557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style</a:t>
                </a:r>
              </a:p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.css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90" name="グループ化 89"/>
              <p:cNvGrpSpPr/>
              <p:nvPr/>
            </p:nvGrpSpPr>
            <p:grpSpPr>
              <a:xfrm>
                <a:off x="4430221" y="5908700"/>
                <a:ext cx="743132" cy="400620"/>
                <a:chOff x="583347" y="4988866"/>
                <a:chExt cx="899190" cy="484750"/>
              </a:xfrm>
            </p:grpSpPr>
            <p:grpSp>
              <p:nvGrpSpPr>
                <p:cNvPr id="91" name="グループ化 90"/>
                <p:cNvGrpSpPr/>
                <p:nvPr/>
              </p:nvGrpSpPr>
              <p:grpSpPr>
                <a:xfrm>
                  <a:off x="583347" y="5051624"/>
                  <a:ext cx="227145" cy="353337"/>
                  <a:chOff x="4250224" y="4824280"/>
                  <a:chExt cx="648072" cy="1008112"/>
                </a:xfrm>
                <a:solidFill>
                  <a:srgbClr val="71C9FF"/>
                </a:solidFill>
              </p:grpSpPr>
              <p:sp>
                <p:nvSpPr>
                  <p:cNvPr id="96" name="二等辺三角形 95"/>
                  <p:cNvSpPr/>
                  <p:nvPr/>
                </p:nvSpPr>
                <p:spPr bwMode="gray">
                  <a:xfrm>
                    <a:off x="4394240" y="5472352"/>
                    <a:ext cx="360040" cy="360040"/>
                  </a:xfrm>
                  <a:prstGeom prst="triangl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97" name="円/楕円 96"/>
                  <p:cNvSpPr/>
                  <p:nvPr/>
                </p:nvSpPr>
                <p:spPr bwMode="gray">
                  <a:xfrm>
                    <a:off x="4250224" y="4824280"/>
                    <a:ext cx="648072" cy="64807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92" name="台形 91"/>
                <p:cNvSpPr/>
                <p:nvPr/>
              </p:nvSpPr>
              <p:spPr bwMode="gray">
                <a:xfrm rot="16660410">
                  <a:off x="1104333" y="4951947"/>
                  <a:ext cx="341285" cy="415123"/>
                </a:xfrm>
                <a:prstGeom prst="trapezoid">
                  <a:avLst>
                    <a:gd name="adj" fmla="val 6777"/>
                  </a:avLst>
                </a:prstGeom>
                <a:solidFill>
                  <a:srgbClr val="71C9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93" name="フリーフォーム 92"/>
                <p:cNvSpPr/>
                <p:nvPr/>
              </p:nvSpPr>
              <p:spPr bwMode="gray">
                <a:xfrm>
                  <a:off x="839693" y="5273523"/>
                  <a:ext cx="618468" cy="200093"/>
                </a:xfrm>
                <a:custGeom>
                  <a:avLst/>
                  <a:gdLst>
                    <a:gd name="connsiteX0" fmla="*/ 1528997 w 1528997"/>
                    <a:gd name="connsiteY0" fmla="*/ 202367 h 494676"/>
                    <a:gd name="connsiteX1" fmla="*/ 1041816 w 1528997"/>
                    <a:gd name="connsiteY1" fmla="*/ 494676 h 494676"/>
                    <a:gd name="connsiteX2" fmla="*/ 0 w 1528997"/>
                    <a:gd name="connsiteY2" fmla="*/ 217357 h 494676"/>
                    <a:gd name="connsiteX3" fmla="*/ 532151 w 1528997"/>
                    <a:gd name="connsiteY3" fmla="*/ 0 h 494676"/>
                    <a:gd name="connsiteX4" fmla="*/ 1528997 w 1528997"/>
                    <a:gd name="connsiteY4" fmla="*/ 202367 h 494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8997" h="494676">
                      <a:moveTo>
                        <a:pt x="1528997" y="202367"/>
                      </a:moveTo>
                      <a:lnTo>
                        <a:pt x="1041816" y="494676"/>
                      </a:lnTo>
                      <a:lnTo>
                        <a:pt x="0" y="217357"/>
                      </a:lnTo>
                      <a:lnTo>
                        <a:pt x="532151" y="0"/>
                      </a:lnTo>
                      <a:lnTo>
                        <a:pt x="1528997" y="202367"/>
                      </a:lnTo>
                      <a:close/>
                    </a:path>
                  </a:pathLst>
                </a:custGeom>
                <a:solidFill>
                  <a:srgbClr val="71C9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94" name="台形 93"/>
                <p:cNvSpPr/>
                <p:nvPr/>
              </p:nvSpPr>
              <p:spPr bwMode="gray">
                <a:xfrm rot="16660410">
                  <a:off x="1157132" y="4998558"/>
                  <a:ext cx="235685" cy="321902"/>
                </a:xfrm>
                <a:prstGeom prst="trapezoid">
                  <a:avLst>
                    <a:gd name="adj" fmla="val 3520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95" name="三角形 22"/>
                <p:cNvSpPr/>
                <p:nvPr/>
              </p:nvSpPr>
              <p:spPr bwMode="gray">
                <a:xfrm rot="20604948">
                  <a:off x="1284133" y="5146386"/>
                  <a:ext cx="59588" cy="72859"/>
                </a:xfrm>
                <a:custGeom>
                  <a:avLst/>
                  <a:gdLst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0 w 169558"/>
                    <a:gd name="connsiteY3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2668 w 169558"/>
                    <a:gd name="connsiteY3" fmla="*/ 2206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4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4780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012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7089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75608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6122 w 169558"/>
                    <a:gd name="connsiteY3" fmla="*/ 18503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6654 w 169558"/>
                    <a:gd name="connsiteY3" fmla="*/ 166406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2677 w 169558"/>
                    <a:gd name="connsiteY3" fmla="*/ 144874 h 220681"/>
                    <a:gd name="connsiteX4" fmla="*/ 0 w 169558"/>
                    <a:gd name="connsiteY4" fmla="*/ 220681 h 22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558" h="220681">
                      <a:moveTo>
                        <a:pt x="0" y="220681"/>
                      </a:moveTo>
                      <a:lnTo>
                        <a:pt x="84779" y="0"/>
                      </a:lnTo>
                      <a:lnTo>
                        <a:pt x="169558" y="220681"/>
                      </a:lnTo>
                      <a:lnTo>
                        <a:pt x="82677" y="144874"/>
                      </a:lnTo>
                      <a:lnTo>
                        <a:pt x="0" y="220681"/>
                      </a:lnTo>
                      <a:close/>
                    </a:path>
                  </a:pathLst>
                </a:custGeom>
                <a:solidFill>
                  <a:srgbClr val="71C9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</p:grpSp>
        </p:grpSp>
      </p:grpSp>
      <p:sp>
        <p:nvSpPr>
          <p:cNvPr id="125" name="正方形/長方形 124"/>
          <p:cNvSpPr/>
          <p:nvPr/>
        </p:nvSpPr>
        <p:spPr bwMode="gray">
          <a:xfrm>
            <a:off x="2710567" y="970071"/>
            <a:ext cx="5856938" cy="5757000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26" name="メモ 125"/>
          <p:cNvSpPr/>
          <p:nvPr/>
        </p:nvSpPr>
        <p:spPr bwMode="gray">
          <a:xfrm>
            <a:off x="2043817" y="2783190"/>
            <a:ext cx="579738" cy="657036"/>
          </a:xfrm>
          <a:prstGeom prst="foldedCorner">
            <a:avLst>
              <a:gd name="adj" fmla="val 21454"/>
            </a:avLst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127" name="直線コネクタ 126"/>
          <p:cNvCxnSpPr/>
          <p:nvPr/>
        </p:nvCxnSpPr>
        <p:spPr bwMode="auto">
          <a:xfrm>
            <a:off x="2130829" y="3039887"/>
            <a:ext cx="33413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5715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8" name="直線コネクタ 127"/>
          <p:cNvCxnSpPr/>
          <p:nvPr/>
        </p:nvCxnSpPr>
        <p:spPr bwMode="auto">
          <a:xfrm>
            <a:off x="2130829" y="3171514"/>
            <a:ext cx="33413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5715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直線コネクタ 128"/>
          <p:cNvCxnSpPr/>
          <p:nvPr/>
        </p:nvCxnSpPr>
        <p:spPr bwMode="auto">
          <a:xfrm>
            <a:off x="2130829" y="2908261"/>
            <a:ext cx="33413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5715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0" name="テキスト ボックス 129"/>
          <p:cNvSpPr txBox="1"/>
          <p:nvPr/>
        </p:nvSpPr>
        <p:spPr>
          <a:xfrm>
            <a:off x="1835446" y="2366928"/>
            <a:ext cx="103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ndex.html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31" name="正方形/長方形 130"/>
          <p:cNvSpPr/>
          <p:nvPr/>
        </p:nvSpPr>
        <p:spPr bwMode="gray">
          <a:xfrm>
            <a:off x="3276859" y="1511155"/>
            <a:ext cx="5189296" cy="4282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&lt;!DOCTYPE html&gt;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&lt;html </a:t>
            </a:r>
            <a:r>
              <a:rPr lang="en-US" altLang="ja-JP" sz="2400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lang</a:t>
            </a:r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="ja"&gt;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&lt;head&gt;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&lt;meta charset="UTF-8"&gt;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title&gt;What’s </a:t>
            </a:r>
            <a:r>
              <a:rPr lang="en-US" altLang="ja-JP" sz="2400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</a:t>
            </a:r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title&gt;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&lt;/head&gt;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&lt;body&gt;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h2&gt;Often 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hear </a:t>
            </a:r>
            <a:r>
              <a:rPr lang="en-US" altLang="ja-JP" sz="2400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. but…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</a:t>
            </a:r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h2&gt;Don’t know well&lt;/</a:t>
            </a:r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&lt;/body&gt;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&lt;/html&gt;</a:t>
            </a:r>
          </a:p>
        </p:txBody>
      </p:sp>
      <p:sp>
        <p:nvSpPr>
          <p:cNvPr id="132" name="正方形/長方形 131"/>
          <p:cNvSpPr/>
          <p:nvPr/>
        </p:nvSpPr>
        <p:spPr bwMode="gray">
          <a:xfrm>
            <a:off x="3267233" y="1082838"/>
            <a:ext cx="2457802" cy="42439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  <a:t>index.html</a:t>
            </a:r>
            <a:endParaRPr kumimoji="1" lang="ja-JP" altLang="en-US" sz="24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-196949" y="6101352"/>
            <a:ext cx="953789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2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Sample</a:t>
            </a:r>
            <a:r>
              <a:rPr lang="ja-JP" altLang="en-US" sz="22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：</a:t>
            </a:r>
            <a:r>
              <a:rPr lang="en-US" altLang="ja-JP" sz="22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http://gitlab.trial.dadock.dat.css.fujitsu.com/pages/VCSPrimer-withGit</a:t>
            </a:r>
            <a:endParaRPr lang="en-US" altLang="ja-JP" sz="2200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41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Today’s Initial Resource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30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43" name="直線コネクタ 42"/>
          <p:cNvCxnSpPr/>
          <p:nvPr/>
        </p:nvCxnSpPr>
        <p:spPr bwMode="auto">
          <a:xfrm>
            <a:off x="1841975" y="3709373"/>
            <a:ext cx="654644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円/楕円 46"/>
          <p:cNvSpPr/>
          <p:nvPr/>
        </p:nvSpPr>
        <p:spPr bwMode="gray">
          <a:xfrm>
            <a:off x="2222251" y="359524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48" name="フローチャート: 磁気ディスク 47"/>
          <p:cNvSpPr/>
          <p:nvPr/>
        </p:nvSpPr>
        <p:spPr bwMode="gray">
          <a:xfrm>
            <a:off x="702040" y="3348114"/>
            <a:ext cx="864096" cy="747922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50" y="3644071"/>
            <a:ext cx="403076" cy="403076"/>
          </a:xfrm>
          <a:prstGeom prst="rect">
            <a:avLst/>
          </a:prstGeom>
        </p:spPr>
      </p:pic>
      <p:sp>
        <p:nvSpPr>
          <p:cNvPr id="50" name="円弧 49"/>
          <p:cNvSpPr/>
          <p:nvPr/>
        </p:nvSpPr>
        <p:spPr bwMode="auto">
          <a:xfrm>
            <a:off x="4598515" y="301048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51" name="円弧 50"/>
          <p:cNvSpPr/>
          <p:nvPr/>
        </p:nvSpPr>
        <p:spPr bwMode="auto">
          <a:xfrm rot="10800000">
            <a:off x="5081385" y="3227521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52" name="円/楕円 51"/>
          <p:cNvSpPr/>
          <p:nvPr/>
        </p:nvSpPr>
        <p:spPr bwMode="gray">
          <a:xfrm>
            <a:off x="5462611" y="359524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>
            <a:off x="5081215" y="3235986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54" name="グループ化 53"/>
          <p:cNvGrpSpPr/>
          <p:nvPr/>
        </p:nvGrpSpPr>
        <p:grpSpPr>
          <a:xfrm>
            <a:off x="5292768" y="2764727"/>
            <a:ext cx="579738" cy="657036"/>
            <a:chOff x="1187624" y="2420888"/>
            <a:chExt cx="701483" cy="795014"/>
          </a:xfrm>
        </p:grpSpPr>
        <p:sp>
          <p:nvSpPr>
            <p:cNvPr id="55" name="メモ 54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56" name="直線コネクタ 55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直線コネクタ 56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9" name="テキスト ボックス 58"/>
          <p:cNvSpPr txBox="1"/>
          <p:nvPr/>
        </p:nvSpPr>
        <p:spPr>
          <a:xfrm>
            <a:off x="5072717" y="2357217"/>
            <a:ext cx="103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ndex.html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6558758" y="2073807"/>
            <a:ext cx="1709927" cy="2337302"/>
            <a:chOff x="6558758" y="1880626"/>
            <a:chExt cx="1709927" cy="2337302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6833150" y="2570648"/>
              <a:ext cx="579738" cy="657036"/>
              <a:chOff x="4685460" y="4402320"/>
              <a:chExt cx="579738" cy="657036"/>
            </a:xfrm>
          </p:grpSpPr>
          <p:sp>
            <p:nvSpPr>
              <p:cNvPr id="74" name="メモ 73"/>
              <p:cNvSpPr/>
              <p:nvPr/>
            </p:nvSpPr>
            <p:spPr bwMode="gray">
              <a:xfrm>
                <a:off x="4685460" y="4402320"/>
                <a:ext cx="579738" cy="657036"/>
              </a:xfrm>
              <a:prstGeom prst="foldedCorner">
                <a:avLst>
                  <a:gd name="adj" fmla="val 21454"/>
                </a:avLst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cxnSp>
            <p:nvCxnSpPr>
              <p:cNvPr id="75" name="直線コネクタ 74"/>
              <p:cNvCxnSpPr/>
              <p:nvPr/>
            </p:nvCxnSpPr>
            <p:spPr bwMode="auto">
              <a:xfrm>
                <a:off x="4772472" y="4659017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線コネクタ 75"/>
              <p:cNvCxnSpPr/>
              <p:nvPr/>
            </p:nvCxnSpPr>
            <p:spPr bwMode="auto">
              <a:xfrm>
                <a:off x="4772472" y="4790644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直線コネクタ 76"/>
              <p:cNvCxnSpPr/>
              <p:nvPr/>
            </p:nvCxnSpPr>
            <p:spPr bwMode="auto">
              <a:xfrm>
                <a:off x="4772472" y="4527391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2" name="テキスト ボックス 61"/>
            <p:cNvSpPr txBox="1"/>
            <p:nvPr/>
          </p:nvSpPr>
          <p:spPr>
            <a:xfrm>
              <a:off x="6815045" y="1880626"/>
              <a:ext cx="61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i</a:t>
              </a:r>
              <a:r>
                <a:rPr kumimoji="1"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ndex</a:t>
              </a:r>
            </a:p>
            <a:p>
              <a:r>
                <a:rPr kumimoji="1"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.html</a:t>
              </a:r>
              <a:endParaRPr kumimoji="1" lang="ja-JP" altLang="en-US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grpSp>
          <p:nvGrpSpPr>
            <p:cNvPr id="63" name="グループ化 62"/>
            <p:cNvGrpSpPr/>
            <p:nvPr/>
          </p:nvGrpSpPr>
          <p:grpSpPr>
            <a:xfrm>
              <a:off x="7688947" y="2570648"/>
              <a:ext cx="579738" cy="657036"/>
              <a:chOff x="4685460" y="4402320"/>
              <a:chExt cx="579738" cy="657036"/>
            </a:xfrm>
          </p:grpSpPr>
          <p:sp>
            <p:nvSpPr>
              <p:cNvPr id="70" name="メモ 69"/>
              <p:cNvSpPr/>
              <p:nvPr/>
            </p:nvSpPr>
            <p:spPr bwMode="gray">
              <a:xfrm>
                <a:off x="4685460" y="4402320"/>
                <a:ext cx="579738" cy="657036"/>
              </a:xfrm>
              <a:prstGeom prst="foldedCorner">
                <a:avLst>
                  <a:gd name="adj" fmla="val 21454"/>
                </a:avLst>
              </a:prstGeom>
              <a:solidFill>
                <a:schemeClr val="bg1"/>
              </a:solidFill>
              <a:ln w="3810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cxnSp>
            <p:nvCxnSpPr>
              <p:cNvPr id="71" name="直線コネクタ 70"/>
              <p:cNvCxnSpPr/>
              <p:nvPr/>
            </p:nvCxnSpPr>
            <p:spPr bwMode="auto">
              <a:xfrm>
                <a:off x="4772472" y="4659017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直線コネクタ 71"/>
              <p:cNvCxnSpPr/>
              <p:nvPr/>
            </p:nvCxnSpPr>
            <p:spPr bwMode="auto">
              <a:xfrm>
                <a:off x="4772472" y="4790644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直線コネクタ 72"/>
              <p:cNvCxnSpPr/>
              <p:nvPr/>
            </p:nvCxnSpPr>
            <p:spPr bwMode="auto">
              <a:xfrm>
                <a:off x="4772472" y="4527391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4" name="テキスト ボックス 63"/>
            <p:cNvSpPr txBox="1"/>
            <p:nvPr/>
          </p:nvSpPr>
          <p:spPr>
            <a:xfrm>
              <a:off x="7699024" y="1880626"/>
              <a:ext cx="557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s</a:t>
              </a:r>
              <a:r>
                <a:rPr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tyle</a:t>
              </a:r>
            </a:p>
            <a:p>
              <a:r>
                <a:rPr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.css</a:t>
              </a:r>
              <a:endParaRPr kumimoji="1" lang="ja-JP" altLang="en-US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cxnSp>
          <p:nvCxnSpPr>
            <p:cNvPr id="65" name="直線コネクタ 64"/>
            <p:cNvCxnSpPr/>
            <p:nvPr/>
          </p:nvCxnSpPr>
          <p:spPr bwMode="auto">
            <a:xfrm>
              <a:off x="7041628" y="3757101"/>
              <a:ext cx="0" cy="240621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7" name="円弧 66"/>
            <p:cNvSpPr/>
            <p:nvPr/>
          </p:nvSpPr>
          <p:spPr bwMode="auto">
            <a:xfrm rot="16200000">
              <a:off x="7041628" y="3515022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68" name="円/楕円 67"/>
            <p:cNvSpPr/>
            <p:nvPr/>
          </p:nvSpPr>
          <p:spPr bwMode="gray">
            <a:xfrm>
              <a:off x="7417981" y="3402065"/>
              <a:ext cx="250363" cy="250363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69" name="円弧 68"/>
            <p:cNvSpPr/>
            <p:nvPr/>
          </p:nvSpPr>
          <p:spPr bwMode="auto">
            <a:xfrm rot="5400000">
              <a:off x="6558758" y="3735228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2401331" y="1195227"/>
            <a:ext cx="4431819" cy="5307274"/>
            <a:chOff x="2401331" y="1002046"/>
            <a:chExt cx="4431819" cy="5307274"/>
          </a:xfrm>
        </p:grpSpPr>
        <p:grpSp>
          <p:nvGrpSpPr>
            <p:cNvPr id="79" name="グループ化 78"/>
            <p:cNvGrpSpPr/>
            <p:nvPr/>
          </p:nvGrpSpPr>
          <p:grpSpPr>
            <a:xfrm>
              <a:off x="2401331" y="1002046"/>
              <a:ext cx="2438534" cy="2516653"/>
              <a:chOff x="2401331" y="1002046"/>
              <a:chExt cx="2438534" cy="2516653"/>
            </a:xfrm>
          </p:grpSpPr>
          <p:sp>
            <p:nvSpPr>
              <p:cNvPr id="106" name="円弧 105"/>
              <p:cNvSpPr/>
              <p:nvPr/>
            </p:nvSpPr>
            <p:spPr bwMode="auto">
              <a:xfrm rot="16200000">
                <a:off x="2887948" y="2819975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cxnSp>
            <p:nvCxnSpPr>
              <p:cNvPr id="107" name="直線コネクタ 106"/>
              <p:cNvCxnSpPr/>
              <p:nvPr/>
            </p:nvCxnSpPr>
            <p:spPr bwMode="auto">
              <a:xfrm>
                <a:off x="3129297" y="2818429"/>
                <a:ext cx="171056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8" name="円/楕円 107"/>
              <p:cNvSpPr/>
              <p:nvPr/>
            </p:nvSpPr>
            <p:spPr bwMode="gray">
              <a:xfrm>
                <a:off x="3822750" y="2692951"/>
                <a:ext cx="250363" cy="250363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grpSp>
            <p:nvGrpSpPr>
              <p:cNvPr id="109" name="グループ化 108"/>
              <p:cNvGrpSpPr/>
              <p:nvPr/>
            </p:nvGrpSpPr>
            <p:grpSpPr>
              <a:xfrm>
                <a:off x="3658062" y="1860675"/>
                <a:ext cx="579738" cy="657036"/>
                <a:chOff x="1187624" y="2420888"/>
                <a:chExt cx="701483" cy="795014"/>
              </a:xfrm>
            </p:grpSpPr>
            <p:sp>
              <p:nvSpPr>
                <p:cNvPr id="121" name="メモ 120"/>
                <p:cNvSpPr/>
                <p:nvPr/>
              </p:nvSpPr>
              <p:spPr bwMode="gray">
                <a:xfrm>
                  <a:off x="1187624" y="2420888"/>
                  <a:ext cx="701483" cy="795014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cxnSp>
              <p:nvCxnSpPr>
                <p:cNvPr id="122" name="直線コネクタ 121"/>
                <p:cNvCxnSpPr/>
                <p:nvPr/>
              </p:nvCxnSpPr>
              <p:spPr bwMode="auto">
                <a:xfrm>
                  <a:off x="1292909" y="2731492"/>
                  <a:ext cx="40430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" name="直線コネクタ 122"/>
                <p:cNvCxnSpPr/>
                <p:nvPr/>
              </p:nvCxnSpPr>
              <p:spPr bwMode="auto">
                <a:xfrm>
                  <a:off x="1292909" y="2890760"/>
                  <a:ext cx="40430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4" name="直線コネクタ 123"/>
                <p:cNvCxnSpPr/>
                <p:nvPr/>
              </p:nvCxnSpPr>
              <p:spPr bwMode="auto">
                <a:xfrm>
                  <a:off x="1292909" y="2572224"/>
                  <a:ext cx="40430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10" name="円弧 109"/>
              <p:cNvSpPr/>
              <p:nvPr/>
            </p:nvSpPr>
            <p:spPr bwMode="auto">
              <a:xfrm rot="5400000">
                <a:off x="2401331" y="3035999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cxnSp>
            <p:nvCxnSpPr>
              <p:cNvPr id="111" name="直線コネクタ 110"/>
              <p:cNvCxnSpPr/>
              <p:nvPr/>
            </p:nvCxnSpPr>
            <p:spPr bwMode="auto">
              <a:xfrm>
                <a:off x="2888118" y="3042805"/>
                <a:ext cx="0" cy="240621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12" name="テキスト ボックス 111"/>
              <p:cNvSpPr txBox="1"/>
              <p:nvPr/>
            </p:nvSpPr>
            <p:spPr>
              <a:xfrm>
                <a:off x="3449396" y="1449306"/>
                <a:ext cx="1033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i</a:t>
                </a:r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ndex.html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113" name="グループ化 112"/>
              <p:cNvGrpSpPr/>
              <p:nvPr/>
            </p:nvGrpSpPr>
            <p:grpSpPr>
              <a:xfrm>
                <a:off x="3470362" y="1002046"/>
                <a:ext cx="743132" cy="400620"/>
                <a:chOff x="583347" y="4223954"/>
                <a:chExt cx="899190" cy="484750"/>
              </a:xfrm>
            </p:grpSpPr>
            <p:grpSp>
              <p:nvGrpSpPr>
                <p:cNvPr id="114" name="グループ化 113"/>
                <p:cNvGrpSpPr/>
                <p:nvPr/>
              </p:nvGrpSpPr>
              <p:grpSpPr>
                <a:xfrm>
                  <a:off x="583347" y="4303697"/>
                  <a:ext cx="227145" cy="353337"/>
                  <a:chOff x="2089544" y="4824280"/>
                  <a:chExt cx="648072" cy="1008112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19" name="二等辺三角形 118"/>
                  <p:cNvSpPr/>
                  <p:nvPr/>
                </p:nvSpPr>
                <p:spPr bwMode="gray">
                  <a:xfrm>
                    <a:off x="2233560" y="5472352"/>
                    <a:ext cx="360040" cy="360040"/>
                  </a:xfrm>
                  <a:prstGeom prst="triangle">
                    <a:avLst/>
                  </a:pr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20" name="円/楕円 119"/>
                  <p:cNvSpPr/>
                  <p:nvPr/>
                </p:nvSpPr>
                <p:spPr bwMode="gray">
                  <a:xfrm>
                    <a:off x="2089544" y="4824280"/>
                    <a:ext cx="648072" cy="648072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15" name="台形 114"/>
                <p:cNvSpPr/>
                <p:nvPr/>
              </p:nvSpPr>
              <p:spPr bwMode="gray">
                <a:xfrm rot="16660410">
                  <a:off x="1104333" y="4187035"/>
                  <a:ext cx="341285" cy="415123"/>
                </a:xfrm>
                <a:prstGeom prst="trapezoid">
                  <a:avLst>
                    <a:gd name="adj" fmla="val 6777"/>
                  </a:avLst>
                </a:pr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116" name="フリーフォーム 115"/>
                <p:cNvSpPr/>
                <p:nvPr/>
              </p:nvSpPr>
              <p:spPr bwMode="gray">
                <a:xfrm>
                  <a:off x="839693" y="4508611"/>
                  <a:ext cx="618468" cy="200093"/>
                </a:xfrm>
                <a:custGeom>
                  <a:avLst/>
                  <a:gdLst>
                    <a:gd name="connsiteX0" fmla="*/ 1528997 w 1528997"/>
                    <a:gd name="connsiteY0" fmla="*/ 202367 h 494676"/>
                    <a:gd name="connsiteX1" fmla="*/ 1041816 w 1528997"/>
                    <a:gd name="connsiteY1" fmla="*/ 494676 h 494676"/>
                    <a:gd name="connsiteX2" fmla="*/ 0 w 1528997"/>
                    <a:gd name="connsiteY2" fmla="*/ 217357 h 494676"/>
                    <a:gd name="connsiteX3" fmla="*/ 532151 w 1528997"/>
                    <a:gd name="connsiteY3" fmla="*/ 0 h 494676"/>
                    <a:gd name="connsiteX4" fmla="*/ 1528997 w 1528997"/>
                    <a:gd name="connsiteY4" fmla="*/ 202367 h 494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8997" h="494676">
                      <a:moveTo>
                        <a:pt x="1528997" y="202367"/>
                      </a:moveTo>
                      <a:lnTo>
                        <a:pt x="1041816" y="494676"/>
                      </a:lnTo>
                      <a:lnTo>
                        <a:pt x="0" y="217357"/>
                      </a:lnTo>
                      <a:lnTo>
                        <a:pt x="532151" y="0"/>
                      </a:lnTo>
                      <a:lnTo>
                        <a:pt x="1528997" y="202367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117" name="台形 116"/>
                <p:cNvSpPr/>
                <p:nvPr/>
              </p:nvSpPr>
              <p:spPr bwMode="gray">
                <a:xfrm rot="16660410">
                  <a:off x="1157132" y="4233646"/>
                  <a:ext cx="235685" cy="321902"/>
                </a:xfrm>
                <a:prstGeom prst="trapezoid">
                  <a:avLst>
                    <a:gd name="adj" fmla="val 3520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118" name="三角形 22"/>
                <p:cNvSpPr/>
                <p:nvPr/>
              </p:nvSpPr>
              <p:spPr bwMode="gray">
                <a:xfrm rot="20604948">
                  <a:off x="1284133" y="4381474"/>
                  <a:ext cx="59588" cy="72859"/>
                </a:xfrm>
                <a:custGeom>
                  <a:avLst/>
                  <a:gdLst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0 w 169558"/>
                    <a:gd name="connsiteY3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2668 w 169558"/>
                    <a:gd name="connsiteY3" fmla="*/ 2206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4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4780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012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7089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75608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6122 w 169558"/>
                    <a:gd name="connsiteY3" fmla="*/ 18503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6654 w 169558"/>
                    <a:gd name="connsiteY3" fmla="*/ 166406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2677 w 169558"/>
                    <a:gd name="connsiteY3" fmla="*/ 144874 h 220681"/>
                    <a:gd name="connsiteX4" fmla="*/ 0 w 169558"/>
                    <a:gd name="connsiteY4" fmla="*/ 220681 h 22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558" h="220681">
                      <a:moveTo>
                        <a:pt x="0" y="220681"/>
                      </a:moveTo>
                      <a:lnTo>
                        <a:pt x="84779" y="0"/>
                      </a:lnTo>
                      <a:lnTo>
                        <a:pt x="169558" y="220681"/>
                      </a:lnTo>
                      <a:lnTo>
                        <a:pt x="82677" y="144874"/>
                      </a:lnTo>
                      <a:lnTo>
                        <a:pt x="0" y="220681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</p:grpSp>
        </p:grpSp>
        <p:grpSp>
          <p:nvGrpSpPr>
            <p:cNvPr id="80" name="グループ化 79"/>
            <p:cNvGrpSpPr/>
            <p:nvPr/>
          </p:nvGrpSpPr>
          <p:grpSpPr>
            <a:xfrm>
              <a:off x="2405248" y="3515022"/>
              <a:ext cx="4427902" cy="2794298"/>
              <a:chOff x="2405248" y="3515022"/>
              <a:chExt cx="4427902" cy="2794298"/>
            </a:xfrm>
          </p:grpSpPr>
          <p:cxnSp>
            <p:nvCxnSpPr>
              <p:cNvPr id="81" name="直線コネクタ 80"/>
              <p:cNvCxnSpPr/>
              <p:nvPr/>
            </p:nvCxnSpPr>
            <p:spPr bwMode="auto">
              <a:xfrm>
                <a:off x="2887829" y="3757101"/>
                <a:ext cx="0" cy="240621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円弧 81"/>
              <p:cNvSpPr/>
              <p:nvPr/>
            </p:nvSpPr>
            <p:spPr bwMode="auto">
              <a:xfrm>
                <a:off x="2405248" y="3515022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83" name="円弧 82"/>
              <p:cNvSpPr/>
              <p:nvPr/>
            </p:nvSpPr>
            <p:spPr bwMode="auto">
              <a:xfrm rot="10800000">
                <a:off x="2887948" y="3734723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cxnSp>
            <p:nvCxnSpPr>
              <p:cNvPr id="84" name="直線コネクタ 83"/>
              <p:cNvCxnSpPr/>
              <p:nvPr/>
            </p:nvCxnSpPr>
            <p:spPr bwMode="auto">
              <a:xfrm>
                <a:off x="3129297" y="4215329"/>
                <a:ext cx="3703853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85" name="円/楕円 84"/>
              <p:cNvSpPr/>
              <p:nvPr/>
            </p:nvSpPr>
            <p:spPr bwMode="gray">
              <a:xfrm>
                <a:off x="4714603" y="4089851"/>
                <a:ext cx="250363" cy="250363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grpSp>
            <p:nvGrpSpPr>
              <p:cNvPr id="86" name="グループ化 85"/>
              <p:cNvGrpSpPr/>
              <p:nvPr/>
            </p:nvGrpSpPr>
            <p:grpSpPr>
              <a:xfrm>
                <a:off x="4126482" y="5021681"/>
                <a:ext cx="579738" cy="657036"/>
                <a:chOff x="4685460" y="4402320"/>
                <a:chExt cx="579738" cy="657036"/>
              </a:xfrm>
            </p:grpSpPr>
            <p:sp>
              <p:nvSpPr>
                <p:cNvPr id="102" name="メモ 101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cxnSp>
              <p:nvCxnSpPr>
                <p:cNvPr id="103" name="直線コネクタ 102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直線コネクタ 103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直線コネクタ 104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87" name="テキスト ボックス 86"/>
              <p:cNvSpPr txBox="1"/>
              <p:nvPr/>
            </p:nvSpPr>
            <p:spPr>
              <a:xfrm>
                <a:off x="4108377" y="4327563"/>
                <a:ext cx="6134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i</a:t>
                </a:r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ndex</a:t>
                </a:r>
              </a:p>
              <a:p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.html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88" name="グループ化 87"/>
              <p:cNvGrpSpPr/>
              <p:nvPr/>
            </p:nvGrpSpPr>
            <p:grpSpPr>
              <a:xfrm>
                <a:off x="4945335" y="5021681"/>
                <a:ext cx="579738" cy="657036"/>
                <a:chOff x="4685460" y="4402320"/>
                <a:chExt cx="579738" cy="657036"/>
              </a:xfrm>
            </p:grpSpPr>
            <p:sp>
              <p:nvSpPr>
                <p:cNvPr id="98" name="メモ 97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cxnSp>
              <p:nvCxnSpPr>
                <p:cNvPr id="99" name="直線コネクタ 98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直線コネクタ 99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直線コネクタ 100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89" name="テキスト ボックス 88"/>
              <p:cNvSpPr txBox="1"/>
              <p:nvPr/>
            </p:nvSpPr>
            <p:spPr>
              <a:xfrm>
                <a:off x="4955412" y="4327563"/>
                <a:ext cx="557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style</a:t>
                </a:r>
              </a:p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.css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90" name="グループ化 89"/>
              <p:cNvGrpSpPr/>
              <p:nvPr/>
            </p:nvGrpSpPr>
            <p:grpSpPr>
              <a:xfrm>
                <a:off x="4430221" y="5908700"/>
                <a:ext cx="743132" cy="400620"/>
                <a:chOff x="583347" y="4988866"/>
                <a:chExt cx="899190" cy="484750"/>
              </a:xfrm>
            </p:grpSpPr>
            <p:grpSp>
              <p:nvGrpSpPr>
                <p:cNvPr id="91" name="グループ化 90"/>
                <p:cNvGrpSpPr/>
                <p:nvPr/>
              </p:nvGrpSpPr>
              <p:grpSpPr>
                <a:xfrm>
                  <a:off x="583347" y="5051624"/>
                  <a:ext cx="227145" cy="353337"/>
                  <a:chOff x="4250224" y="4824280"/>
                  <a:chExt cx="648072" cy="1008112"/>
                </a:xfrm>
                <a:solidFill>
                  <a:srgbClr val="71C9FF"/>
                </a:solidFill>
              </p:grpSpPr>
              <p:sp>
                <p:nvSpPr>
                  <p:cNvPr id="96" name="二等辺三角形 95"/>
                  <p:cNvSpPr/>
                  <p:nvPr/>
                </p:nvSpPr>
                <p:spPr bwMode="gray">
                  <a:xfrm>
                    <a:off x="4394240" y="5472352"/>
                    <a:ext cx="360040" cy="360040"/>
                  </a:xfrm>
                  <a:prstGeom prst="triangl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97" name="円/楕円 96"/>
                  <p:cNvSpPr/>
                  <p:nvPr/>
                </p:nvSpPr>
                <p:spPr bwMode="gray">
                  <a:xfrm>
                    <a:off x="4250224" y="4824280"/>
                    <a:ext cx="648072" cy="64807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92" name="台形 91"/>
                <p:cNvSpPr/>
                <p:nvPr/>
              </p:nvSpPr>
              <p:spPr bwMode="gray">
                <a:xfrm rot="16660410">
                  <a:off x="1104333" y="4951947"/>
                  <a:ext cx="341285" cy="415123"/>
                </a:xfrm>
                <a:prstGeom prst="trapezoid">
                  <a:avLst>
                    <a:gd name="adj" fmla="val 6777"/>
                  </a:avLst>
                </a:prstGeom>
                <a:solidFill>
                  <a:srgbClr val="71C9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93" name="フリーフォーム 92"/>
                <p:cNvSpPr/>
                <p:nvPr/>
              </p:nvSpPr>
              <p:spPr bwMode="gray">
                <a:xfrm>
                  <a:off x="839693" y="5273523"/>
                  <a:ext cx="618468" cy="200093"/>
                </a:xfrm>
                <a:custGeom>
                  <a:avLst/>
                  <a:gdLst>
                    <a:gd name="connsiteX0" fmla="*/ 1528997 w 1528997"/>
                    <a:gd name="connsiteY0" fmla="*/ 202367 h 494676"/>
                    <a:gd name="connsiteX1" fmla="*/ 1041816 w 1528997"/>
                    <a:gd name="connsiteY1" fmla="*/ 494676 h 494676"/>
                    <a:gd name="connsiteX2" fmla="*/ 0 w 1528997"/>
                    <a:gd name="connsiteY2" fmla="*/ 217357 h 494676"/>
                    <a:gd name="connsiteX3" fmla="*/ 532151 w 1528997"/>
                    <a:gd name="connsiteY3" fmla="*/ 0 h 494676"/>
                    <a:gd name="connsiteX4" fmla="*/ 1528997 w 1528997"/>
                    <a:gd name="connsiteY4" fmla="*/ 202367 h 494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8997" h="494676">
                      <a:moveTo>
                        <a:pt x="1528997" y="202367"/>
                      </a:moveTo>
                      <a:lnTo>
                        <a:pt x="1041816" y="494676"/>
                      </a:lnTo>
                      <a:lnTo>
                        <a:pt x="0" y="217357"/>
                      </a:lnTo>
                      <a:lnTo>
                        <a:pt x="532151" y="0"/>
                      </a:lnTo>
                      <a:lnTo>
                        <a:pt x="1528997" y="202367"/>
                      </a:lnTo>
                      <a:close/>
                    </a:path>
                  </a:pathLst>
                </a:custGeom>
                <a:solidFill>
                  <a:srgbClr val="71C9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94" name="台形 93"/>
                <p:cNvSpPr/>
                <p:nvPr/>
              </p:nvSpPr>
              <p:spPr bwMode="gray">
                <a:xfrm rot="16660410">
                  <a:off x="1157132" y="4998558"/>
                  <a:ext cx="235685" cy="321902"/>
                </a:xfrm>
                <a:prstGeom prst="trapezoid">
                  <a:avLst>
                    <a:gd name="adj" fmla="val 3520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  <p:sp>
              <p:nvSpPr>
                <p:cNvPr id="95" name="三角形 22"/>
                <p:cNvSpPr/>
                <p:nvPr/>
              </p:nvSpPr>
              <p:spPr bwMode="gray">
                <a:xfrm rot="20604948">
                  <a:off x="1284133" y="5146386"/>
                  <a:ext cx="59588" cy="72859"/>
                </a:xfrm>
                <a:custGeom>
                  <a:avLst/>
                  <a:gdLst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0 w 169558"/>
                    <a:gd name="connsiteY3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2668 w 169558"/>
                    <a:gd name="connsiteY3" fmla="*/ 2206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4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4780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012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7089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75608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6122 w 169558"/>
                    <a:gd name="connsiteY3" fmla="*/ 18503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6654 w 169558"/>
                    <a:gd name="connsiteY3" fmla="*/ 166406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2677 w 169558"/>
                    <a:gd name="connsiteY3" fmla="*/ 144874 h 220681"/>
                    <a:gd name="connsiteX4" fmla="*/ 0 w 169558"/>
                    <a:gd name="connsiteY4" fmla="*/ 220681 h 22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558" h="220681">
                      <a:moveTo>
                        <a:pt x="0" y="220681"/>
                      </a:moveTo>
                      <a:lnTo>
                        <a:pt x="84779" y="0"/>
                      </a:lnTo>
                      <a:lnTo>
                        <a:pt x="169558" y="220681"/>
                      </a:lnTo>
                      <a:lnTo>
                        <a:pt x="82677" y="144874"/>
                      </a:lnTo>
                      <a:lnTo>
                        <a:pt x="0" y="220681"/>
                      </a:lnTo>
                      <a:close/>
                    </a:path>
                  </a:pathLst>
                </a:custGeom>
                <a:solidFill>
                  <a:srgbClr val="71C9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ＭＳ Ｐゴシック" pitchFamily="50" charset="-128"/>
                  </a:endParaRPr>
                </a:p>
              </p:txBody>
            </p:sp>
          </p:grpSp>
        </p:grpSp>
      </p:grpSp>
      <p:sp>
        <p:nvSpPr>
          <p:cNvPr id="125" name="正方形/長方形 124"/>
          <p:cNvSpPr/>
          <p:nvPr/>
        </p:nvSpPr>
        <p:spPr bwMode="gray">
          <a:xfrm>
            <a:off x="2710567" y="970071"/>
            <a:ext cx="5856938" cy="5757000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26" name="メモ 125"/>
          <p:cNvSpPr/>
          <p:nvPr/>
        </p:nvSpPr>
        <p:spPr bwMode="gray">
          <a:xfrm>
            <a:off x="2043817" y="2783190"/>
            <a:ext cx="579738" cy="657036"/>
          </a:xfrm>
          <a:prstGeom prst="foldedCorner">
            <a:avLst>
              <a:gd name="adj" fmla="val 21454"/>
            </a:avLst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127" name="直線コネクタ 126"/>
          <p:cNvCxnSpPr/>
          <p:nvPr/>
        </p:nvCxnSpPr>
        <p:spPr bwMode="auto">
          <a:xfrm>
            <a:off x="2130829" y="3039887"/>
            <a:ext cx="33413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5715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8" name="直線コネクタ 127"/>
          <p:cNvCxnSpPr/>
          <p:nvPr/>
        </p:nvCxnSpPr>
        <p:spPr bwMode="auto">
          <a:xfrm>
            <a:off x="2130829" y="3171514"/>
            <a:ext cx="33413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5715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直線コネクタ 128"/>
          <p:cNvCxnSpPr/>
          <p:nvPr/>
        </p:nvCxnSpPr>
        <p:spPr bwMode="auto">
          <a:xfrm>
            <a:off x="2130829" y="2908261"/>
            <a:ext cx="33413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5715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0" name="テキスト ボックス 129"/>
          <p:cNvSpPr txBox="1"/>
          <p:nvPr/>
        </p:nvSpPr>
        <p:spPr>
          <a:xfrm>
            <a:off x="1835446" y="2366928"/>
            <a:ext cx="103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ndex.html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31" name="正方形/長方形 130"/>
          <p:cNvSpPr/>
          <p:nvPr/>
        </p:nvSpPr>
        <p:spPr bwMode="gray">
          <a:xfrm>
            <a:off x="3276859" y="1511155"/>
            <a:ext cx="5189296" cy="4282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&lt;!DOCTYPE html&gt;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&lt;html </a:t>
            </a:r>
            <a:r>
              <a:rPr lang="en-US" altLang="ja-JP" sz="2400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lang</a:t>
            </a:r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="ja"&gt;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&lt;head&gt;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&lt;meta charset="UTF-8"&gt;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title&gt;What’s </a:t>
            </a:r>
            <a:r>
              <a:rPr lang="en-US" altLang="ja-JP" sz="2400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</a:t>
            </a:r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title&gt;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&lt;/head&gt;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&lt;body&gt;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h2&gt;Often 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hear </a:t>
            </a:r>
            <a:r>
              <a:rPr lang="en-US" altLang="ja-JP" sz="2400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. but…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</a:t>
            </a:r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h2&gt;Don’t know well&lt;/</a:t>
            </a:r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&lt;/body&gt;</a:t>
            </a:r>
          </a:p>
          <a:p>
            <a:pPr algn="l"/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&lt;/html&gt;</a:t>
            </a:r>
          </a:p>
        </p:txBody>
      </p:sp>
      <p:sp>
        <p:nvSpPr>
          <p:cNvPr id="132" name="正方形/長方形 131"/>
          <p:cNvSpPr/>
          <p:nvPr/>
        </p:nvSpPr>
        <p:spPr bwMode="gray">
          <a:xfrm>
            <a:off x="3267233" y="1082838"/>
            <a:ext cx="2457802" cy="42439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  <a:t>index.html</a:t>
            </a:r>
            <a:endParaRPr kumimoji="1" lang="ja-JP" altLang="en-US" sz="24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-196949" y="6101352"/>
            <a:ext cx="953789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2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Sample</a:t>
            </a:r>
            <a:r>
              <a:rPr lang="ja-JP" altLang="en-US" sz="22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：</a:t>
            </a:r>
            <a:r>
              <a:rPr lang="en-US" altLang="ja-JP" sz="22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http://gitlab.trial.dadock.dat.css.fujitsu.com/pages/VCSPrimer-withGit</a:t>
            </a:r>
            <a:endParaRPr lang="en-US" altLang="ja-JP" sz="2200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3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Ref : Let’s Prepare remote repo and initial </a:t>
            </a:r>
            <a:r>
              <a:rPr lang="en-US" altLang="ja-JP" dirty="0" err="1" smtClean="0"/>
              <a:t>rsc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31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4" name="コンテンツ プレースホルダー 2"/>
          <p:cNvSpPr txBox="1">
            <a:spLocks/>
          </p:cNvSpPr>
          <p:nvPr/>
        </p:nvSpPr>
        <p:spPr>
          <a:xfrm>
            <a:off x="170935" y="1116564"/>
            <a:ext cx="9329782" cy="4409859"/>
          </a:xfrm>
          <a:prstGeom prst="rect">
            <a:avLst/>
          </a:prstGeom>
        </p:spPr>
        <p:txBody>
          <a:bodyPr/>
          <a:lstStyle>
            <a:lvl1pPr marL="179398" indent="-179398" algn="l" defTabSz="958898" rtl="0" fontAlgn="ctr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A30B1A"/>
              </a:buClr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61968" indent="-171459" algn="l" defTabSz="958898" rtl="0" fontAlgn="ctr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969696"/>
              </a:buClr>
              <a:buSzPct val="10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449285" indent="-179398" algn="l" defTabSz="958898" rtl="0" fontAlgn="ctr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87867E"/>
              </a:buClr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393720" algn="l" defTabSz="958898" rtl="0" fontAlgn="ctr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defRPr kumimoji="1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533427" indent="-134946" algn="l" defTabSz="958898" rtl="0" fontAlgn="base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87867E"/>
              </a:buClr>
              <a:buChar char="•"/>
              <a:defRPr kumimoji="1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990649" indent="-134946" algn="l" defTabSz="958898" rtl="0" fontAlgn="base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87867E"/>
              </a:buClr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447873" indent="-134946" algn="l" defTabSz="958898" rtl="0" fontAlgn="base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87867E"/>
              </a:buClr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1905096" indent="-134946" algn="l" defTabSz="958898" rtl="0" fontAlgn="base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87867E"/>
              </a:buClr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362318" indent="-134946" algn="l" defTabSz="958898" rtl="0" fontAlgn="base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87867E"/>
              </a:buClr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ja-JP" sz="2800" kern="0" dirty="0" smtClean="0">
                <a:latin typeface="+mn-lt"/>
              </a:rPr>
              <a:t>Create Project(Remote Repository)</a:t>
            </a:r>
          </a:p>
          <a:p>
            <a:pPr marL="804862" lvl="1" indent="-514350"/>
            <a:r>
              <a:rPr lang="en-US" altLang="ja-JP" sz="2400" kern="0" dirty="0" smtClean="0">
                <a:latin typeface="+mn-lt"/>
                <a:hlinkClick r:id="rId3"/>
              </a:rPr>
              <a:t>Ref :  https://docs.gitlab.com/ee/gitlab-basics/create-project.html</a:t>
            </a:r>
            <a:endParaRPr lang="en-US" altLang="ja-JP" sz="2400" kern="0" dirty="0" smtClean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kern="0" dirty="0" smtClean="0">
                <a:latin typeface="+mn-lt"/>
              </a:rPr>
              <a:t>Clone Repository</a:t>
            </a:r>
          </a:p>
          <a:p>
            <a:pPr marL="804862" lvl="1" indent="-514350"/>
            <a:r>
              <a:rPr lang="en-US" altLang="ja-JP" sz="2400" kern="0" dirty="0" smtClean="0">
                <a:latin typeface="+mn-lt"/>
              </a:rPr>
              <a:t>Clone : To copy Remote Repository toward local </a:t>
            </a:r>
          </a:p>
          <a:p>
            <a:pPr marL="804862" lvl="1" indent="-514350"/>
            <a:r>
              <a:rPr lang="en-US" altLang="ja-JP" sz="2400" kern="0" dirty="0" smtClean="0">
                <a:latin typeface="+mn-lt"/>
              </a:rPr>
              <a:t>Ref</a:t>
            </a:r>
            <a:r>
              <a:rPr lang="ja-JP" altLang="en-US" sz="2400" kern="0" dirty="0" smtClean="0">
                <a:latin typeface="+mn-lt"/>
              </a:rPr>
              <a:t>：</a:t>
            </a:r>
            <a:r>
              <a:rPr lang="en-US" altLang="ja-JP" sz="2400" kern="0" dirty="0" smtClean="0">
                <a:latin typeface="+mn-lt"/>
                <a:hlinkClick r:id="rId4"/>
              </a:rPr>
              <a:t>https://backlog.com/ja/git-tutorial/intro/intro3_2.html</a:t>
            </a:r>
            <a:endParaRPr lang="en-US" altLang="ja-JP" sz="2400" kern="0" dirty="0" smtClean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kern="0" dirty="0" smtClean="0">
                <a:latin typeface="+mn-lt"/>
              </a:rPr>
              <a:t>Create initial resource on local and commit &amp; push</a:t>
            </a:r>
          </a:p>
          <a:p>
            <a:pPr marL="804862" lvl="1" indent="-514350"/>
            <a:r>
              <a:rPr lang="en-US" altLang="ja-JP" sz="2400" kern="0" dirty="0" err="1" smtClean="0">
                <a:latin typeface="+mn-lt"/>
              </a:rPr>
              <a:t>Comit</a:t>
            </a:r>
            <a:r>
              <a:rPr lang="en-US" altLang="ja-JP" sz="2400" kern="0" dirty="0" smtClean="0">
                <a:latin typeface="+mn-lt"/>
              </a:rPr>
              <a:t> &amp; Push operations will be shown in following demo!!</a:t>
            </a:r>
          </a:p>
          <a:p>
            <a:pPr marL="514350" indent="-514350">
              <a:buFont typeface="+mj-lt"/>
              <a:buAutoNum type="arabicPeriod"/>
            </a:pPr>
            <a:endParaRPr lang="ja-JP" altLang="en-US" sz="28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39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0" y="2933644"/>
            <a:ext cx="4600575" cy="1527459"/>
          </a:xfrm>
        </p:spPr>
        <p:txBody>
          <a:bodyPr/>
          <a:lstStyle/>
          <a:p>
            <a:r>
              <a:rPr kumimoji="1" lang="en-US" altLang="ja-JP" dirty="0" smtClean="0"/>
              <a:t>Demonstration</a:t>
            </a:r>
            <a:r>
              <a:rPr lang="en-US" altLang="ja-JP" dirty="0" smtClean="0"/>
              <a:t> 1</a:t>
            </a:r>
            <a:endParaRPr kumimoji="1" lang="en-US" altLang="ja-JP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>
          <a:xfrm>
            <a:off x="4501662" y="2857214"/>
            <a:ext cx="5232890" cy="1536699"/>
          </a:xfrm>
        </p:spPr>
        <p:txBody>
          <a:bodyPr/>
          <a:lstStyle/>
          <a:p>
            <a:r>
              <a:rPr kumimoji="1" lang="en-US" altLang="ja-JP" dirty="0" smtClean="0"/>
              <a:t>Edit your resource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 Local</a:t>
            </a:r>
            <a:endParaRPr kumimoji="1" lang="ja-JP" altLang="en-US" dirty="0"/>
          </a:p>
        </p:txBody>
      </p:sp>
      <p:sp>
        <p:nvSpPr>
          <p:cNvPr id="5" name="Freeform 2907">
            <a:extLst>
              <a:ext uri="{FF2B5EF4-FFF2-40B4-BE49-F238E27FC236}">
                <a16:creationId xmlns="" xmlns:a16="http://schemas.microsoft.com/office/drawing/2014/main" id="{4D92DC3C-661E-48AE-B7F4-4DC7BE003E89}"/>
              </a:ext>
            </a:extLst>
          </p:cNvPr>
          <p:cNvSpPr>
            <a:spLocks noEditPoints="1"/>
          </p:cNvSpPr>
          <p:nvPr/>
        </p:nvSpPr>
        <p:spPr bwMode="auto">
          <a:xfrm>
            <a:off x="8945405" y="908440"/>
            <a:ext cx="511175" cy="511175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24 h 160"/>
              <a:gd name="T12" fmla="*/ 104 w 160"/>
              <a:gd name="T13" fmla="*/ 48 h 160"/>
              <a:gd name="T14" fmla="*/ 80 w 160"/>
              <a:gd name="T15" fmla="*/ 72 h 160"/>
              <a:gd name="T16" fmla="*/ 56 w 160"/>
              <a:gd name="T17" fmla="*/ 48 h 160"/>
              <a:gd name="T18" fmla="*/ 80 w 160"/>
              <a:gd name="T19" fmla="*/ 24 h 160"/>
              <a:gd name="T20" fmla="*/ 80 w 160"/>
              <a:gd name="T21" fmla="*/ 138 h 160"/>
              <a:gd name="T22" fmla="*/ 32 w 160"/>
              <a:gd name="T23" fmla="*/ 112 h 160"/>
              <a:gd name="T24" fmla="*/ 80 w 160"/>
              <a:gd name="T25" fmla="*/ 87 h 160"/>
              <a:gd name="T26" fmla="*/ 128 w 160"/>
              <a:gd name="T27" fmla="*/ 112 h 160"/>
              <a:gd name="T28" fmla="*/ 80 w 160"/>
              <a:gd name="T29" fmla="*/ 13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24"/>
                </a:moveTo>
                <a:cubicBezTo>
                  <a:pt x="93" y="24"/>
                  <a:pt x="104" y="35"/>
                  <a:pt x="104" y="48"/>
                </a:cubicBezTo>
                <a:cubicBezTo>
                  <a:pt x="104" y="61"/>
                  <a:pt x="93" y="72"/>
                  <a:pt x="80" y="72"/>
                </a:cubicBezTo>
                <a:cubicBezTo>
                  <a:pt x="67" y="72"/>
                  <a:pt x="56" y="61"/>
                  <a:pt x="56" y="48"/>
                </a:cubicBezTo>
                <a:cubicBezTo>
                  <a:pt x="56" y="35"/>
                  <a:pt x="67" y="24"/>
                  <a:pt x="80" y="24"/>
                </a:cubicBezTo>
                <a:close/>
                <a:moveTo>
                  <a:pt x="80" y="138"/>
                </a:moveTo>
                <a:cubicBezTo>
                  <a:pt x="60" y="138"/>
                  <a:pt x="42" y="127"/>
                  <a:pt x="32" y="112"/>
                </a:cubicBezTo>
                <a:cubicBezTo>
                  <a:pt x="32" y="96"/>
                  <a:pt x="64" y="87"/>
                  <a:pt x="80" y="87"/>
                </a:cubicBezTo>
                <a:cubicBezTo>
                  <a:pt x="96" y="87"/>
                  <a:pt x="128" y="96"/>
                  <a:pt x="128" y="112"/>
                </a:cubicBezTo>
                <a:cubicBezTo>
                  <a:pt x="118" y="127"/>
                  <a:pt x="100" y="138"/>
                  <a:pt x="80" y="1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0091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Demo 1: Edit your resource in Local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33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Demonstration1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1728012" y="3858524"/>
            <a:ext cx="654644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円/楕円 6"/>
          <p:cNvSpPr/>
          <p:nvPr/>
        </p:nvSpPr>
        <p:spPr bwMode="gray">
          <a:xfrm>
            <a:off x="2108288" y="3744398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8" name="フローチャート: 磁気ディスク 7"/>
          <p:cNvSpPr/>
          <p:nvPr/>
        </p:nvSpPr>
        <p:spPr bwMode="gray">
          <a:xfrm>
            <a:off x="588077" y="3497265"/>
            <a:ext cx="864096" cy="747922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87" y="3793222"/>
            <a:ext cx="403076" cy="403076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4484552" y="2506368"/>
            <a:ext cx="1740479" cy="1488392"/>
            <a:chOff x="4598515" y="2164036"/>
            <a:chExt cx="1740479" cy="1488392"/>
          </a:xfrm>
        </p:grpSpPr>
        <p:sp>
          <p:nvSpPr>
            <p:cNvPr id="11" name="円弧 10"/>
            <p:cNvSpPr/>
            <p:nvPr/>
          </p:nvSpPr>
          <p:spPr bwMode="auto">
            <a:xfrm>
              <a:off x="4598515" y="2817306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12" name="円弧 11"/>
            <p:cNvSpPr/>
            <p:nvPr/>
          </p:nvSpPr>
          <p:spPr bwMode="auto">
            <a:xfrm rot="10800000">
              <a:off x="5081385" y="3034340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13" name="円/楕円 12"/>
            <p:cNvSpPr/>
            <p:nvPr/>
          </p:nvSpPr>
          <p:spPr bwMode="gray">
            <a:xfrm>
              <a:off x="5462611" y="3402065"/>
              <a:ext cx="250363" cy="250363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14" name="直線コネクタ 13"/>
            <p:cNvCxnSpPr/>
            <p:nvPr/>
          </p:nvCxnSpPr>
          <p:spPr bwMode="auto">
            <a:xfrm>
              <a:off x="5081215" y="3042805"/>
              <a:ext cx="0" cy="240621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5" name="グループ化 14"/>
            <p:cNvGrpSpPr/>
            <p:nvPr/>
          </p:nvGrpSpPr>
          <p:grpSpPr>
            <a:xfrm>
              <a:off x="5292768" y="2571546"/>
              <a:ext cx="579738" cy="657036"/>
              <a:chOff x="1187624" y="2420888"/>
              <a:chExt cx="701483" cy="795014"/>
            </a:xfrm>
          </p:grpSpPr>
          <p:sp>
            <p:nvSpPr>
              <p:cNvPr id="17" name="メモ 16"/>
              <p:cNvSpPr/>
              <p:nvPr/>
            </p:nvSpPr>
            <p:spPr bwMode="gray">
              <a:xfrm>
                <a:off x="1187624" y="2420888"/>
                <a:ext cx="701483" cy="795014"/>
              </a:xfrm>
              <a:prstGeom prst="foldedCorner">
                <a:avLst>
                  <a:gd name="adj" fmla="val 21454"/>
                </a:avLst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cxnSp>
            <p:nvCxnSpPr>
              <p:cNvPr id="18" name="直線コネクタ 17"/>
              <p:cNvCxnSpPr/>
              <p:nvPr/>
            </p:nvCxnSpPr>
            <p:spPr bwMode="auto">
              <a:xfrm>
                <a:off x="1292909" y="2731492"/>
                <a:ext cx="40430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線コネクタ 18"/>
              <p:cNvCxnSpPr/>
              <p:nvPr/>
            </p:nvCxnSpPr>
            <p:spPr bwMode="auto">
              <a:xfrm>
                <a:off x="1292909" y="2890760"/>
                <a:ext cx="40430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線コネクタ 19"/>
              <p:cNvCxnSpPr/>
              <p:nvPr/>
            </p:nvCxnSpPr>
            <p:spPr bwMode="auto">
              <a:xfrm>
                <a:off x="1292909" y="2572224"/>
                <a:ext cx="40430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" name="テキスト ボックス 15"/>
            <p:cNvSpPr txBox="1"/>
            <p:nvPr/>
          </p:nvSpPr>
          <p:spPr>
            <a:xfrm>
              <a:off x="4839865" y="2164036"/>
              <a:ext cx="1499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</a:t>
              </a:r>
              <a:r>
                <a:rPr kumimoji="1"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ndex.html</a:t>
              </a:r>
              <a:endParaRPr kumimoji="1" lang="ja-JP" altLang="en-US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6444795" y="2222958"/>
            <a:ext cx="1800031" cy="4017850"/>
            <a:chOff x="6558758" y="1880626"/>
            <a:chExt cx="1800031" cy="401785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6558758" y="1880626"/>
              <a:ext cx="1800031" cy="2337302"/>
              <a:chOff x="6558758" y="1880626"/>
              <a:chExt cx="1800031" cy="2337302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6833150" y="2570648"/>
                <a:ext cx="579738" cy="657036"/>
                <a:chOff x="4685460" y="4402320"/>
                <a:chExt cx="579738" cy="657036"/>
              </a:xfrm>
            </p:grpSpPr>
            <p:sp>
              <p:nvSpPr>
                <p:cNvPr id="36" name="メモ 35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j-lt"/>
                    <a:ea typeface="+mn-ea"/>
                  </a:endParaRPr>
                </a:p>
              </p:txBody>
            </p:sp>
            <p:cxnSp>
              <p:nvCxnSpPr>
                <p:cNvPr id="37" name="直線コネクタ 36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直線コネクタ 37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直線コネクタ 38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5" name="テキスト ボックス 24"/>
              <p:cNvSpPr txBox="1"/>
              <p:nvPr/>
            </p:nvSpPr>
            <p:spPr>
              <a:xfrm>
                <a:off x="6693602" y="1880626"/>
                <a:ext cx="856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i</a:t>
                </a:r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ndex</a:t>
                </a:r>
              </a:p>
              <a:p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.html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26" name="グループ化 25"/>
              <p:cNvGrpSpPr/>
              <p:nvPr/>
            </p:nvGrpSpPr>
            <p:grpSpPr>
              <a:xfrm>
                <a:off x="7688947" y="2570648"/>
                <a:ext cx="579738" cy="657036"/>
                <a:chOff x="4685460" y="4402320"/>
                <a:chExt cx="579738" cy="657036"/>
              </a:xfrm>
            </p:grpSpPr>
            <p:sp>
              <p:nvSpPr>
                <p:cNvPr id="32" name="メモ 31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j-lt"/>
                    <a:ea typeface="+mn-ea"/>
                  </a:endParaRPr>
                </a:p>
              </p:txBody>
            </p:sp>
            <p:cxnSp>
              <p:nvCxnSpPr>
                <p:cNvPr id="33" name="直線コネクタ 32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直線コネクタ 33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線コネクタ 34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7" name="テキスト ボックス 26"/>
              <p:cNvSpPr txBox="1"/>
              <p:nvPr/>
            </p:nvSpPr>
            <p:spPr>
              <a:xfrm>
                <a:off x="7596336" y="1880626"/>
                <a:ext cx="7624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s</a:t>
                </a:r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tyle</a:t>
                </a:r>
              </a:p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.css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28" name="直線コネクタ 27"/>
              <p:cNvCxnSpPr/>
              <p:nvPr/>
            </p:nvCxnSpPr>
            <p:spPr bwMode="auto">
              <a:xfrm>
                <a:off x="7041628" y="3757101"/>
                <a:ext cx="0" cy="240621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円弧 28"/>
              <p:cNvSpPr/>
              <p:nvPr/>
            </p:nvSpPr>
            <p:spPr bwMode="auto">
              <a:xfrm rot="16200000">
                <a:off x="7041628" y="3515022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itchFamily="50" charset="-128"/>
                  <a:ea typeface="ＭＳ Ｐゴシック" pitchFamily="50" charset="-128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 bwMode="gray">
              <a:xfrm>
                <a:off x="7417981" y="3402065"/>
                <a:ext cx="250363" cy="250363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31" name="円弧 30"/>
              <p:cNvSpPr/>
              <p:nvPr/>
            </p:nvSpPr>
            <p:spPr bwMode="auto">
              <a:xfrm rot="5400000">
                <a:off x="6558758" y="3735228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itchFamily="50" charset="-128"/>
                  <a:ea typeface="ＭＳ Ｐゴシック" pitchFamily="50" charset="-128"/>
                </a:endParaRPr>
              </a:p>
            </p:txBody>
          </p:sp>
        </p:grpSp>
        <p:sp>
          <p:nvSpPr>
            <p:cNvPr id="23" name="円形吹き出し 22"/>
            <p:cNvSpPr/>
            <p:nvPr/>
          </p:nvSpPr>
          <p:spPr bwMode="gray">
            <a:xfrm>
              <a:off x="6792573" y="4301480"/>
              <a:ext cx="1538121" cy="1596996"/>
            </a:xfrm>
            <a:prstGeom prst="wedgeEllipseCallout">
              <a:avLst>
                <a:gd name="adj1" fmla="val -1037"/>
                <a:gd name="adj2" fmla="val -77321"/>
              </a:avLst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Merged</a:t>
              </a:r>
              <a:b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</a:br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Wisely</a:t>
              </a:r>
              <a:endParaRPr kumimoji="1" lang="ja-JP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</a:endParaRPr>
            </a:p>
          </p:txBody>
        </p:sp>
      </p:grpSp>
      <p:sp>
        <p:nvSpPr>
          <p:cNvPr id="40" name="正方形/長方形 39"/>
          <p:cNvSpPr/>
          <p:nvPr/>
        </p:nvSpPr>
        <p:spPr bwMode="gray">
          <a:xfrm>
            <a:off x="2438017" y="1119222"/>
            <a:ext cx="5856938" cy="5435507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2266309" y="831674"/>
            <a:ext cx="4452878" cy="5819978"/>
            <a:chOff x="2380272" y="489342"/>
            <a:chExt cx="4452878" cy="5819978"/>
          </a:xfrm>
        </p:grpSpPr>
        <p:grpSp>
          <p:nvGrpSpPr>
            <p:cNvPr id="42" name="グループ化 41"/>
            <p:cNvGrpSpPr/>
            <p:nvPr/>
          </p:nvGrpSpPr>
          <p:grpSpPr>
            <a:xfrm>
              <a:off x="2401331" y="1002046"/>
              <a:ext cx="4431819" cy="5307274"/>
              <a:chOff x="2401331" y="1002046"/>
              <a:chExt cx="4431819" cy="5307274"/>
            </a:xfrm>
          </p:grpSpPr>
          <p:grpSp>
            <p:nvGrpSpPr>
              <p:cNvPr id="45" name="グループ化 44"/>
              <p:cNvGrpSpPr/>
              <p:nvPr/>
            </p:nvGrpSpPr>
            <p:grpSpPr>
              <a:xfrm>
                <a:off x="2401331" y="1002046"/>
                <a:ext cx="2438534" cy="2516653"/>
                <a:chOff x="2401331" y="1002046"/>
                <a:chExt cx="2438534" cy="2516653"/>
              </a:xfrm>
            </p:grpSpPr>
            <p:sp>
              <p:nvSpPr>
                <p:cNvPr id="73" name="円弧 72"/>
                <p:cNvSpPr/>
                <p:nvPr/>
              </p:nvSpPr>
              <p:spPr bwMode="auto">
                <a:xfrm rot="16200000">
                  <a:off x="2887948" y="2819975"/>
                  <a:ext cx="482700" cy="48270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ＭＳ Ｐゴシック" pitchFamily="50" charset="-128"/>
                    <a:ea typeface="ＭＳ Ｐゴシック" pitchFamily="50" charset="-128"/>
                  </a:endParaRPr>
                </a:p>
              </p:txBody>
            </p:sp>
            <p:cxnSp>
              <p:nvCxnSpPr>
                <p:cNvPr id="74" name="直線コネクタ 73"/>
                <p:cNvCxnSpPr/>
                <p:nvPr/>
              </p:nvCxnSpPr>
              <p:spPr bwMode="auto">
                <a:xfrm>
                  <a:off x="3129297" y="2818429"/>
                  <a:ext cx="171056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5" name="円/楕円 74"/>
                <p:cNvSpPr/>
                <p:nvPr/>
              </p:nvSpPr>
              <p:spPr bwMode="gray">
                <a:xfrm>
                  <a:off x="3822750" y="2692951"/>
                  <a:ext cx="250363" cy="250363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j-lt"/>
                    <a:ea typeface="+mn-ea"/>
                  </a:endParaRPr>
                </a:p>
              </p:txBody>
            </p:sp>
            <p:grpSp>
              <p:nvGrpSpPr>
                <p:cNvPr id="76" name="グループ化 75"/>
                <p:cNvGrpSpPr/>
                <p:nvPr/>
              </p:nvGrpSpPr>
              <p:grpSpPr>
                <a:xfrm>
                  <a:off x="3658062" y="1860675"/>
                  <a:ext cx="579738" cy="657036"/>
                  <a:chOff x="1187624" y="2420888"/>
                  <a:chExt cx="701483" cy="795014"/>
                </a:xfrm>
              </p:grpSpPr>
              <p:sp>
                <p:nvSpPr>
                  <p:cNvPr id="88" name="メモ 87"/>
                  <p:cNvSpPr/>
                  <p:nvPr/>
                </p:nvSpPr>
                <p:spPr bwMode="gray">
                  <a:xfrm>
                    <a:off x="1187624" y="2420888"/>
                    <a:ext cx="701483" cy="795014"/>
                  </a:xfrm>
                  <a:prstGeom prst="foldedCorner">
                    <a:avLst>
                      <a:gd name="adj" fmla="val 21454"/>
                    </a:avLst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j-lt"/>
                      <a:ea typeface="+mn-ea"/>
                    </a:endParaRPr>
                  </a:p>
                </p:txBody>
              </p:sp>
              <p:cxnSp>
                <p:nvCxnSpPr>
                  <p:cNvPr id="89" name="直線コネクタ 88"/>
                  <p:cNvCxnSpPr/>
                  <p:nvPr/>
                </p:nvCxnSpPr>
                <p:spPr bwMode="auto">
                  <a:xfrm>
                    <a:off x="1292909" y="2731492"/>
                    <a:ext cx="404308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0" name="直線コネクタ 89"/>
                  <p:cNvCxnSpPr/>
                  <p:nvPr/>
                </p:nvCxnSpPr>
                <p:spPr bwMode="auto">
                  <a:xfrm>
                    <a:off x="1292909" y="2890760"/>
                    <a:ext cx="404308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1" name="直線コネクタ 90"/>
                  <p:cNvCxnSpPr/>
                  <p:nvPr/>
                </p:nvCxnSpPr>
                <p:spPr bwMode="auto">
                  <a:xfrm>
                    <a:off x="1292909" y="2572224"/>
                    <a:ext cx="404308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77" name="円弧 76"/>
                <p:cNvSpPr/>
                <p:nvPr/>
              </p:nvSpPr>
              <p:spPr bwMode="auto">
                <a:xfrm rot="5400000">
                  <a:off x="2401331" y="3035999"/>
                  <a:ext cx="482700" cy="48270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ＭＳ Ｐゴシック" pitchFamily="50" charset="-128"/>
                    <a:ea typeface="ＭＳ Ｐゴシック" pitchFamily="50" charset="-128"/>
                  </a:endParaRPr>
                </a:p>
              </p:txBody>
            </p:sp>
            <p:cxnSp>
              <p:nvCxnSpPr>
                <p:cNvPr id="78" name="直線コネクタ 77"/>
                <p:cNvCxnSpPr/>
                <p:nvPr/>
              </p:nvCxnSpPr>
              <p:spPr bwMode="auto">
                <a:xfrm>
                  <a:off x="2888118" y="3042805"/>
                  <a:ext cx="0" cy="240621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9" name="テキスト ボックス 78"/>
                <p:cNvSpPr txBox="1"/>
                <p:nvPr/>
              </p:nvSpPr>
              <p:spPr>
                <a:xfrm>
                  <a:off x="3216544" y="1449306"/>
                  <a:ext cx="1499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i</a:t>
                  </a:r>
                  <a:r>
                    <a:rPr kumimoji="1"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ndex.html</a:t>
                  </a:r>
                  <a:endParaRPr kumimoji="1" lang="ja-JP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80" name="グループ化 79"/>
                <p:cNvGrpSpPr/>
                <p:nvPr/>
              </p:nvGrpSpPr>
              <p:grpSpPr>
                <a:xfrm>
                  <a:off x="3470362" y="1002046"/>
                  <a:ext cx="743132" cy="400620"/>
                  <a:chOff x="583347" y="4223954"/>
                  <a:chExt cx="899190" cy="484750"/>
                </a:xfrm>
              </p:grpSpPr>
              <p:grpSp>
                <p:nvGrpSpPr>
                  <p:cNvPr id="81" name="グループ化 80"/>
                  <p:cNvGrpSpPr/>
                  <p:nvPr/>
                </p:nvGrpSpPr>
                <p:grpSpPr>
                  <a:xfrm>
                    <a:off x="583347" y="4303697"/>
                    <a:ext cx="227145" cy="353337"/>
                    <a:chOff x="2089544" y="4824280"/>
                    <a:chExt cx="648072" cy="1008112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86" name="二等辺三角形 85"/>
                    <p:cNvSpPr/>
                    <p:nvPr/>
                  </p:nvSpPr>
                  <p:spPr bwMode="gray">
                    <a:xfrm>
                      <a:off x="2233560" y="5472352"/>
                      <a:ext cx="360040" cy="360040"/>
                    </a:xfrm>
                    <a:prstGeom prst="triangle">
                      <a:avLst/>
                    </a:prstGeom>
                    <a:solidFill>
                      <a:srgbClr val="92D050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+mj-lt"/>
                        <a:ea typeface="+mn-ea"/>
                      </a:endParaRPr>
                    </a:p>
                  </p:txBody>
                </p:sp>
                <p:sp>
                  <p:nvSpPr>
                    <p:cNvPr id="87" name="円/楕円 86"/>
                    <p:cNvSpPr/>
                    <p:nvPr/>
                  </p:nvSpPr>
                  <p:spPr bwMode="gray">
                    <a:xfrm>
                      <a:off x="2089544" y="4824280"/>
                      <a:ext cx="648072" cy="648072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+mj-lt"/>
                        <a:ea typeface="+mn-ea"/>
                      </a:endParaRPr>
                    </a:p>
                  </p:txBody>
                </p:sp>
              </p:grpSp>
              <p:sp>
                <p:nvSpPr>
                  <p:cNvPr id="82" name="台形 81"/>
                  <p:cNvSpPr/>
                  <p:nvPr/>
                </p:nvSpPr>
                <p:spPr bwMode="gray">
                  <a:xfrm rot="16660410">
                    <a:off x="1104333" y="4187035"/>
                    <a:ext cx="341285" cy="415123"/>
                  </a:xfrm>
                  <a:prstGeom prst="trapezoid">
                    <a:avLst>
                      <a:gd name="adj" fmla="val 6777"/>
                    </a:avLst>
                  </a:pr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83" name="フリーフォーム 82"/>
                  <p:cNvSpPr/>
                  <p:nvPr/>
                </p:nvSpPr>
                <p:spPr bwMode="gray">
                  <a:xfrm>
                    <a:off x="839693" y="4508611"/>
                    <a:ext cx="618468" cy="200093"/>
                  </a:xfrm>
                  <a:custGeom>
                    <a:avLst/>
                    <a:gdLst>
                      <a:gd name="connsiteX0" fmla="*/ 1528997 w 1528997"/>
                      <a:gd name="connsiteY0" fmla="*/ 202367 h 494676"/>
                      <a:gd name="connsiteX1" fmla="*/ 1041816 w 1528997"/>
                      <a:gd name="connsiteY1" fmla="*/ 494676 h 494676"/>
                      <a:gd name="connsiteX2" fmla="*/ 0 w 1528997"/>
                      <a:gd name="connsiteY2" fmla="*/ 217357 h 494676"/>
                      <a:gd name="connsiteX3" fmla="*/ 532151 w 1528997"/>
                      <a:gd name="connsiteY3" fmla="*/ 0 h 494676"/>
                      <a:gd name="connsiteX4" fmla="*/ 1528997 w 1528997"/>
                      <a:gd name="connsiteY4" fmla="*/ 202367 h 494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28997" h="494676">
                        <a:moveTo>
                          <a:pt x="1528997" y="202367"/>
                        </a:moveTo>
                        <a:lnTo>
                          <a:pt x="1041816" y="494676"/>
                        </a:lnTo>
                        <a:lnTo>
                          <a:pt x="0" y="217357"/>
                        </a:lnTo>
                        <a:lnTo>
                          <a:pt x="532151" y="0"/>
                        </a:lnTo>
                        <a:lnTo>
                          <a:pt x="1528997" y="202367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84" name="台形 83"/>
                  <p:cNvSpPr/>
                  <p:nvPr/>
                </p:nvSpPr>
                <p:spPr bwMode="gray">
                  <a:xfrm rot="16660410">
                    <a:off x="1157132" y="4233646"/>
                    <a:ext cx="235685" cy="321902"/>
                  </a:xfrm>
                  <a:prstGeom prst="trapezoid">
                    <a:avLst>
                      <a:gd name="adj" fmla="val 3520"/>
                    </a:avLst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85" name="三角形 22"/>
                  <p:cNvSpPr/>
                  <p:nvPr/>
                </p:nvSpPr>
                <p:spPr bwMode="gray">
                  <a:xfrm rot="20604948">
                    <a:off x="1284133" y="4381474"/>
                    <a:ext cx="59588" cy="72859"/>
                  </a:xfrm>
                  <a:custGeom>
                    <a:avLst/>
                    <a:gdLst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0 w 169558"/>
                      <a:gd name="connsiteY3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2668 w 169558"/>
                      <a:gd name="connsiteY3" fmla="*/ 2206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4 w 169558"/>
                      <a:gd name="connsiteY3" fmla="*/ 17829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4780 w 169558"/>
                      <a:gd name="connsiteY3" fmla="*/ 17829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66180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5 w 169558"/>
                      <a:gd name="connsiteY3" fmla="*/ 166180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5 w 169558"/>
                      <a:gd name="connsiteY3" fmla="*/ 16012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661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1409 w 169558"/>
                      <a:gd name="connsiteY3" fmla="*/ 1661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7089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1409 w 169558"/>
                      <a:gd name="connsiteY3" fmla="*/ 175608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6122 w 169558"/>
                      <a:gd name="connsiteY3" fmla="*/ 18503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6654 w 169558"/>
                      <a:gd name="connsiteY3" fmla="*/ 166406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2677 w 169558"/>
                      <a:gd name="connsiteY3" fmla="*/ 144874 h 220681"/>
                      <a:gd name="connsiteX4" fmla="*/ 0 w 169558"/>
                      <a:gd name="connsiteY4" fmla="*/ 220681 h 220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558" h="220681">
                        <a:moveTo>
                          <a:pt x="0" y="220681"/>
                        </a:moveTo>
                        <a:lnTo>
                          <a:pt x="84779" y="0"/>
                        </a:lnTo>
                        <a:lnTo>
                          <a:pt x="169558" y="220681"/>
                        </a:lnTo>
                        <a:lnTo>
                          <a:pt x="82677" y="144874"/>
                        </a:lnTo>
                        <a:lnTo>
                          <a:pt x="0" y="220681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</p:grpSp>
          </p:grpSp>
          <p:grpSp>
            <p:nvGrpSpPr>
              <p:cNvPr id="46" name="グループ化 45"/>
              <p:cNvGrpSpPr/>
              <p:nvPr/>
            </p:nvGrpSpPr>
            <p:grpSpPr>
              <a:xfrm>
                <a:off x="2405248" y="3515022"/>
                <a:ext cx="4427902" cy="2794298"/>
                <a:chOff x="2405248" y="3515022"/>
                <a:chExt cx="4427902" cy="2794298"/>
              </a:xfrm>
            </p:grpSpPr>
            <p:cxnSp>
              <p:nvCxnSpPr>
                <p:cNvPr id="47" name="直線コネクタ 46"/>
                <p:cNvCxnSpPr/>
                <p:nvPr/>
              </p:nvCxnSpPr>
              <p:spPr bwMode="auto">
                <a:xfrm>
                  <a:off x="2887829" y="3757101"/>
                  <a:ext cx="0" cy="240621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8" name="円弧 47"/>
                <p:cNvSpPr/>
                <p:nvPr/>
              </p:nvSpPr>
              <p:spPr bwMode="auto">
                <a:xfrm>
                  <a:off x="2405248" y="3515022"/>
                  <a:ext cx="482700" cy="48270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ＭＳ Ｐゴシック" pitchFamily="50" charset="-128"/>
                    <a:ea typeface="ＭＳ Ｐゴシック" pitchFamily="50" charset="-128"/>
                  </a:endParaRPr>
                </a:p>
              </p:txBody>
            </p:sp>
            <p:sp>
              <p:nvSpPr>
                <p:cNvPr id="49" name="円弧 48"/>
                <p:cNvSpPr/>
                <p:nvPr/>
              </p:nvSpPr>
              <p:spPr bwMode="auto">
                <a:xfrm rot="10800000">
                  <a:off x="2887948" y="3734723"/>
                  <a:ext cx="482700" cy="48270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ＭＳ Ｐゴシック" pitchFamily="50" charset="-128"/>
                    <a:ea typeface="ＭＳ Ｐゴシック" pitchFamily="50" charset="-128"/>
                  </a:endParaRPr>
                </a:p>
              </p:txBody>
            </p:sp>
            <p:cxnSp>
              <p:nvCxnSpPr>
                <p:cNvPr id="50" name="直線コネクタ 49"/>
                <p:cNvCxnSpPr/>
                <p:nvPr/>
              </p:nvCxnSpPr>
              <p:spPr bwMode="auto">
                <a:xfrm>
                  <a:off x="3129297" y="4215329"/>
                  <a:ext cx="3703853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円/楕円 50"/>
                <p:cNvSpPr/>
                <p:nvPr/>
              </p:nvSpPr>
              <p:spPr bwMode="gray">
                <a:xfrm>
                  <a:off x="4714603" y="4089851"/>
                  <a:ext cx="250363" cy="250363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j-lt"/>
                    <a:ea typeface="+mn-ea"/>
                  </a:endParaRPr>
                </a:p>
              </p:txBody>
            </p:sp>
            <p:grpSp>
              <p:nvGrpSpPr>
                <p:cNvPr id="52" name="グループ化 51"/>
                <p:cNvGrpSpPr/>
                <p:nvPr/>
              </p:nvGrpSpPr>
              <p:grpSpPr>
                <a:xfrm>
                  <a:off x="4126482" y="5021681"/>
                  <a:ext cx="579738" cy="657036"/>
                  <a:chOff x="4685460" y="4402320"/>
                  <a:chExt cx="579738" cy="657036"/>
                </a:xfrm>
              </p:grpSpPr>
              <p:sp>
                <p:nvSpPr>
                  <p:cNvPr id="69" name="メモ 68"/>
                  <p:cNvSpPr/>
                  <p:nvPr/>
                </p:nvSpPr>
                <p:spPr bwMode="gray">
                  <a:xfrm>
                    <a:off x="4685460" y="4402320"/>
                    <a:ext cx="579738" cy="657036"/>
                  </a:xfrm>
                  <a:prstGeom prst="foldedCorner">
                    <a:avLst>
                      <a:gd name="adj" fmla="val 21454"/>
                    </a:avLst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j-lt"/>
                      <a:ea typeface="+mn-ea"/>
                    </a:endParaRPr>
                  </a:p>
                </p:txBody>
              </p:sp>
              <p:cxnSp>
                <p:nvCxnSpPr>
                  <p:cNvPr id="70" name="直線コネクタ 69"/>
                  <p:cNvCxnSpPr/>
                  <p:nvPr/>
                </p:nvCxnSpPr>
                <p:spPr bwMode="auto">
                  <a:xfrm>
                    <a:off x="4772472" y="4659017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1" name="直線コネクタ 70"/>
                  <p:cNvCxnSpPr/>
                  <p:nvPr/>
                </p:nvCxnSpPr>
                <p:spPr bwMode="auto">
                  <a:xfrm>
                    <a:off x="4772472" y="4790644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2" name="直線コネクタ 71"/>
                  <p:cNvCxnSpPr/>
                  <p:nvPr/>
                </p:nvCxnSpPr>
                <p:spPr bwMode="auto">
                  <a:xfrm>
                    <a:off x="4772472" y="4527391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3986934" y="4327563"/>
                  <a:ext cx="856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>
                      <a:solidFill>
                        <a:schemeClr val="accent4">
                          <a:lumMod val="50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i</a:t>
                  </a:r>
                  <a:r>
                    <a:rPr kumimoji="1"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ndex</a:t>
                  </a:r>
                </a:p>
                <a:p>
                  <a:r>
                    <a:rPr kumimoji="1"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.html</a:t>
                  </a:r>
                  <a:endParaRPr kumimoji="1" lang="ja-JP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4" name="グループ化 53"/>
                <p:cNvGrpSpPr/>
                <p:nvPr/>
              </p:nvGrpSpPr>
              <p:grpSpPr>
                <a:xfrm>
                  <a:off x="4945335" y="5021681"/>
                  <a:ext cx="579738" cy="657036"/>
                  <a:chOff x="4685460" y="4402320"/>
                  <a:chExt cx="579738" cy="657036"/>
                </a:xfrm>
              </p:grpSpPr>
              <p:sp>
                <p:nvSpPr>
                  <p:cNvPr id="64" name="メモ 63"/>
                  <p:cNvSpPr/>
                  <p:nvPr/>
                </p:nvSpPr>
                <p:spPr bwMode="gray">
                  <a:xfrm>
                    <a:off x="4685460" y="4402320"/>
                    <a:ext cx="579738" cy="657036"/>
                  </a:xfrm>
                  <a:prstGeom prst="foldedCorner">
                    <a:avLst>
                      <a:gd name="adj" fmla="val 21454"/>
                    </a:avLst>
                  </a:prstGeom>
                  <a:solidFill>
                    <a:schemeClr val="bg1"/>
                  </a:solidFill>
                  <a:ln w="3810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j-lt"/>
                      <a:ea typeface="+mn-ea"/>
                    </a:endParaRPr>
                  </a:p>
                </p:txBody>
              </p:sp>
              <p:cxnSp>
                <p:nvCxnSpPr>
                  <p:cNvPr id="65" name="直線コネクタ 64"/>
                  <p:cNvCxnSpPr/>
                  <p:nvPr/>
                </p:nvCxnSpPr>
                <p:spPr bwMode="auto">
                  <a:xfrm>
                    <a:off x="4772472" y="4659017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7" name="直線コネクタ 66"/>
                  <p:cNvCxnSpPr/>
                  <p:nvPr/>
                </p:nvCxnSpPr>
                <p:spPr bwMode="auto">
                  <a:xfrm>
                    <a:off x="4772472" y="4790644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" name="直線コネクタ 67"/>
                  <p:cNvCxnSpPr/>
                  <p:nvPr/>
                </p:nvCxnSpPr>
                <p:spPr bwMode="auto">
                  <a:xfrm>
                    <a:off x="4772472" y="4527391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4852724" y="4327563"/>
                  <a:ext cx="76245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style</a:t>
                  </a:r>
                </a:p>
                <a:p>
                  <a:r>
                    <a:rPr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.css</a:t>
                  </a:r>
                  <a:endParaRPr kumimoji="1" lang="ja-JP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6" name="グループ化 55"/>
                <p:cNvGrpSpPr/>
                <p:nvPr/>
              </p:nvGrpSpPr>
              <p:grpSpPr>
                <a:xfrm>
                  <a:off x="4430221" y="5908700"/>
                  <a:ext cx="743132" cy="400620"/>
                  <a:chOff x="583347" y="4988866"/>
                  <a:chExt cx="899190" cy="484750"/>
                </a:xfrm>
              </p:grpSpPr>
              <p:grpSp>
                <p:nvGrpSpPr>
                  <p:cNvPr id="57" name="グループ化 56"/>
                  <p:cNvGrpSpPr/>
                  <p:nvPr/>
                </p:nvGrpSpPr>
                <p:grpSpPr>
                  <a:xfrm>
                    <a:off x="583347" y="5051624"/>
                    <a:ext cx="227145" cy="353337"/>
                    <a:chOff x="4250224" y="4824280"/>
                    <a:chExt cx="648072" cy="1008112"/>
                  </a:xfrm>
                  <a:solidFill>
                    <a:srgbClr val="71C9FF"/>
                  </a:solidFill>
                </p:grpSpPr>
                <p:sp>
                  <p:nvSpPr>
                    <p:cNvPr id="62" name="二等辺三角形 61"/>
                    <p:cNvSpPr/>
                    <p:nvPr/>
                  </p:nvSpPr>
                  <p:spPr bwMode="gray">
                    <a:xfrm>
                      <a:off x="4394240" y="5472352"/>
                      <a:ext cx="360040" cy="360040"/>
                    </a:xfrm>
                    <a:prstGeom prst="triangle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+mj-lt"/>
                        <a:ea typeface="+mn-ea"/>
                      </a:endParaRPr>
                    </a:p>
                  </p:txBody>
                </p:sp>
                <p:sp>
                  <p:nvSpPr>
                    <p:cNvPr id="63" name="円/楕円 62"/>
                    <p:cNvSpPr/>
                    <p:nvPr/>
                  </p:nvSpPr>
                  <p:spPr bwMode="gray">
                    <a:xfrm>
                      <a:off x="4250224" y="4824280"/>
                      <a:ext cx="648072" cy="648072"/>
                    </a:xfrm>
                    <a:prstGeom prst="ellipse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+mj-lt"/>
                        <a:ea typeface="+mn-ea"/>
                      </a:endParaRPr>
                    </a:p>
                  </p:txBody>
                </p:sp>
              </p:grpSp>
              <p:sp>
                <p:nvSpPr>
                  <p:cNvPr id="58" name="台形 57"/>
                  <p:cNvSpPr/>
                  <p:nvPr/>
                </p:nvSpPr>
                <p:spPr bwMode="gray">
                  <a:xfrm rot="16660410">
                    <a:off x="1104333" y="4951947"/>
                    <a:ext cx="341285" cy="415123"/>
                  </a:xfrm>
                  <a:prstGeom prst="trapezoid">
                    <a:avLst>
                      <a:gd name="adj" fmla="val 6777"/>
                    </a:avLst>
                  </a:prstGeom>
                  <a:solidFill>
                    <a:srgbClr val="71C9FF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59" name="フリーフォーム 58"/>
                  <p:cNvSpPr/>
                  <p:nvPr/>
                </p:nvSpPr>
                <p:spPr bwMode="gray">
                  <a:xfrm>
                    <a:off x="839693" y="5273523"/>
                    <a:ext cx="618468" cy="200093"/>
                  </a:xfrm>
                  <a:custGeom>
                    <a:avLst/>
                    <a:gdLst>
                      <a:gd name="connsiteX0" fmla="*/ 1528997 w 1528997"/>
                      <a:gd name="connsiteY0" fmla="*/ 202367 h 494676"/>
                      <a:gd name="connsiteX1" fmla="*/ 1041816 w 1528997"/>
                      <a:gd name="connsiteY1" fmla="*/ 494676 h 494676"/>
                      <a:gd name="connsiteX2" fmla="*/ 0 w 1528997"/>
                      <a:gd name="connsiteY2" fmla="*/ 217357 h 494676"/>
                      <a:gd name="connsiteX3" fmla="*/ 532151 w 1528997"/>
                      <a:gd name="connsiteY3" fmla="*/ 0 h 494676"/>
                      <a:gd name="connsiteX4" fmla="*/ 1528997 w 1528997"/>
                      <a:gd name="connsiteY4" fmla="*/ 202367 h 494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28997" h="494676">
                        <a:moveTo>
                          <a:pt x="1528997" y="202367"/>
                        </a:moveTo>
                        <a:lnTo>
                          <a:pt x="1041816" y="494676"/>
                        </a:lnTo>
                        <a:lnTo>
                          <a:pt x="0" y="217357"/>
                        </a:lnTo>
                        <a:lnTo>
                          <a:pt x="532151" y="0"/>
                        </a:lnTo>
                        <a:lnTo>
                          <a:pt x="1528997" y="202367"/>
                        </a:lnTo>
                        <a:close/>
                      </a:path>
                    </a:pathLst>
                  </a:custGeom>
                  <a:solidFill>
                    <a:srgbClr val="71C9FF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60" name="台形 59"/>
                  <p:cNvSpPr/>
                  <p:nvPr/>
                </p:nvSpPr>
                <p:spPr bwMode="gray">
                  <a:xfrm rot="16660410">
                    <a:off x="1157132" y="4998558"/>
                    <a:ext cx="235685" cy="321902"/>
                  </a:xfrm>
                  <a:prstGeom prst="trapezoid">
                    <a:avLst>
                      <a:gd name="adj" fmla="val 3520"/>
                    </a:avLst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61" name="三角形 22"/>
                  <p:cNvSpPr/>
                  <p:nvPr/>
                </p:nvSpPr>
                <p:spPr bwMode="gray">
                  <a:xfrm rot="20604948">
                    <a:off x="1284133" y="5146386"/>
                    <a:ext cx="59588" cy="72859"/>
                  </a:xfrm>
                  <a:custGeom>
                    <a:avLst/>
                    <a:gdLst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0 w 169558"/>
                      <a:gd name="connsiteY3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2668 w 169558"/>
                      <a:gd name="connsiteY3" fmla="*/ 2206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4 w 169558"/>
                      <a:gd name="connsiteY3" fmla="*/ 17829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4780 w 169558"/>
                      <a:gd name="connsiteY3" fmla="*/ 17829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66180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5 w 169558"/>
                      <a:gd name="connsiteY3" fmla="*/ 166180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5 w 169558"/>
                      <a:gd name="connsiteY3" fmla="*/ 16012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661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1409 w 169558"/>
                      <a:gd name="connsiteY3" fmla="*/ 1661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7089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1409 w 169558"/>
                      <a:gd name="connsiteY3" fmla="*/ 175608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6122 w 169558"/>
                      <a:gd name="connsiteY3" fmla="*/ 18503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6654 w 169558"/>
                      <a:gd name="connsiteY3" fmla="*/ 166406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2677 w 169558"/>
                      <a:gd name="connsiteY3" fmla="*/ 144874 h 220681"/>
                      <a:gd name="connsiteX4" fmla="*/ 0 w 169558"/>
                      <a:gd name="connsiteY4" fmla="*/ 220681 h 220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558" h="220681">
                        <a:moveTo>
                          <a:pt x="0" y="220681"/>
                        </a:moveTo>
                        <a:lnTo>
                          <a:pt x="84779" y="0"/>
                        </a:lnTo>
                        <a:lnTo>
                          <a:pt x="169558" y="220681"/>
                        </a:lnTo>
                        <a:lnTo>
                          <a:pt x="82677" y="144874"/>
                        </a:lnTo>
                        <a:lnTo>
                          <a:pt x="0" y="220681"/>
                        </a:lnTo>
                        <a:close/>
                      </a:path>
                    </a:pathLst>
                  </a:custGeom>
                  <a:solidFill>
                    <a:srgbClr val="71C9FF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</p:grpSp>
          </p:grpSp>
        </p:grpSp>
        <p:sp>
          <p:nvSpPr>
            <p:cNvPr id="43" name="円形吹き出し 42"/>
            <p:cNvSpPr/>
            <p:nvPr/>
          </p:nvSpPr>
          <p:spPr bwMode="gray">
            <a:xfrm>
              <a:off x="2380272" y="4813822"/>
              <a:ext cx="1385717" cy="1438758"/>
            </a:xfrm>
            <a:prstGeom prst="wedgeEllipseCallout">
              <a:avLst>
                <a:gd name="adj1" fmla="val 70809"/>
                <a:gd name="adj2" fmla="val 28176"/>
              </a:avLst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Develop</a:t>
              </a:r>
              <a:b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</a:br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in</a:t>
              </a:r>
              <a:r>
                <a:rPr lang="en-US" altLang="ja-JP" sz="2400" b="1" dirty="0">
                  <a:solidFill>
                    <a:schemeClr val="bg1"/>
                  </a:solidFill>
                  <a:latin typeface="+mj-lt"/>
                  <a:ea typeface="+mn-ea"/>
                </a:rPr>
                <a:t/>
              </a:r>
              <a:br>
                <a:rPr lang="en-US" altLang="ja-JP" sz="2400" b="1" dirty="0">
                  <a:solidFill>
                    <a:schemeClr val="bg1"/>
                  </a:solidFill>
                  <a:latin typeface="+mj-lt"/>
                  <a:ea typeface="+mn-ea"/>
                </a:rPr>
              </a:br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Parallel</a:t>
              </a:r>
              <a:endParaRPr kumimoji="1" lang="ja-JP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</a:endParaRPr>
            </a:p>
          </p:txBody>
        </p:sp>
        <p:sp>
          <p:nvSpPr>
            <p:cNvPr id="44" name="円形吹き出し 43"/>
            <p:cNvSpPr/>
            <p:nvPr/>
          </p:nvSpPr>
          <p:spPr bwMode="gray">
            <a:xfrm>
              <a:off x="4686921" y="489342"/>
              <a:ext cx="1385717" cy="1438758"/>
            </a:xfrm>
            <a:prstGeom prst="wedgeEllipseCallout">
              <a:avLst>
                <a:gd name="adj1" fmla="val -67025"/>
                <a:gd name="adj2" fmla="val -525"/>
              </a:avLst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Develop</a:t>
              </a:r>
              <a:b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</a:br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in</a:t>
              </a:r>
              <a:b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</a:br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Parallel</a:t>
              </a:r>
              <a:endParaRPr kumimoji="1" lang="ja-JP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</a:endParaRPr>
            </a:p>
          </p:txBody>
        </p:sp>
      </p:grpSp>
      <p:grpSp>
        <p:nvGrpSpPr>
          <p:cNvPr id="92" name="グループ化 91"/>
          <p:cNvGrpSpPr/>
          <p:nvPr/>
        </p:nvGrpSpPr>
        <p:grpSpPr>
          <a:xfrm>
            <a:off x="1929854" y="2932341"/>
            <a:ext cx="579738" cy="657036"/>
            <a:chOff x="1187624" y="2420888"/>
            <a:chExt cx="701483" cy="795014"/>
          </a:xfrm>
        </p:grpSpPr>
        <p:sp>
          <p:nvSpPr>
            <p:cNvPr id="93" name="メモ 92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94" name="直線コネクタ 93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直線コネクタ 94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直線コネクタ 95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7" name="テキスト ボックス 96"/>
          <p:cNvSpPr txBox="1"/>
          <p:nvPr/>
        </p:nvSpPr>
        <p:spPr>
          <a:xfrm>
            <a:off x="1488631" y="2516079"/>
            <a:ext cx="149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ndex.html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152965" y="967424"/>
            <a:ext cx="1278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92D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en-US" altLang="ja-JP" b="1" dirty="0" smtClean="0">
                <a:solidFill>
                  <a:srgbClr val="92D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sutsui-san</a:t>
            </a:r>
            <a:endParaRPr kumimoji="1" lang="ja-JP" altLang="en-US" b="1" dirty="0" smtClean="0">
              <a:solidFill>
                <a:srgbClr val="92D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3916148" y="6586309"/>
            <a:ext cx="1535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71C9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Uchiyama-san</a:t>
            </a:r>
            <a:endParaRPr kumimoji="1" lang="ja-JP" altLang="en-US" b="1" dirty="0" smtClean="0">
              <a:solidFill>
                <a:srgbClr val="71C9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9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935" y="171088"/>
            <a:ext cx="8844815" cy="393700"/>
          </a:xfrm>
        </p:spPr>
        <p:txBody>
          <a:bodyPr/>
          <a:lstStyle/>
          <a:p>
            <a:r>
              <a:rPr lang="en-US" altLang="ja-JP" dirty="0" smtClean="0"/>
              <a:t>Demo 1: Implementation for </a:t>
            </a:r>
            <a:r>
              <a:rPr lang="en-US" altLang="ja-JP" b="1" dirty="0" smtClean="0">
                <a:solidFill>
                  <a:srgbClr val="00B0F0"/>
                </a:solidFill>
              </a:rPr>
              <a:t>Uchiyama-san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34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Demonstration1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0" name="正方形/長方形 99"/>
          <p:cNvSpPr/>
          <p:nvPr/>
        </p:nvSpPr>
        <p:spPr bwMode="gray">
          <a:xfrm>
            <a:off x="687210" y="1999569"/>
            <a:ext cx="8328540" cy="3843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h1 {</a:t>
            </a:r>
          </a:p>
          <a:p>
            <a:pPr algn="l"/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    color: </a:t>
            </a:r>
            <a:r>
              <a:rPr lang="en-US" altLang="ja-JP" sz="2000" b="1" dirty="0" err="1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rgb</a:t>
            </a:r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(255, 0, 0);</a:t>
            </a:r>
          </a:p>
          <a:p>
            <a:pPr algn="l"/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}</a:t>
            </a:r>
          </a:p>
          <a:p>
            <a:pPr algn="l"/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h2 {</a:t>
            </a:r>
          </a:p>
          <a:p>
            <a:pPr algn="l"/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    color: </a:t>
            </a:r>
            <a:r>
              <a:rPr lang="en-US" altLang="ja-JP" sz="2000" b="1" dirty="0" err="1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rgb</a:t>
            </a:r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(51, 102, 153);</a:t>
            </a:r>
          </a:p>
          <a:p>
            <a:pPr algn="l"/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}</a:t>
            </a:r>
          </a:p>
          <a:p>
            <a:pPr algn="l"/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body {</a:t>
            </a:r>
          </a:p>
          <a:p>
            <a:pPr algn="l"/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    margin: 2em;</a:t>
            </a:r>
          </a:p>
          <a:p>
            <a:pPr algn="l"/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}</a:t>
            </a:r>
          </a:p>
          <a:p>
            <a:pPr algn="l"/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* {</a:t>
            </a:r>
          </a:p>
          <a:p>
            <a:pPr algn="l"/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    font-family: Arial, Helvetica, sans-serif;</a:t>
            </a:r>
          </a:p>
          <a:p>
            <a:pPr algn="l"/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}</a:t>
            </a:r>
          </a:p>
        </p:txBody>
      </p:sp>
      <p:sp>
        <p:nvSpPr>
          <p:cNvPr id="101" name="正方形/長方形 100"/>
          <p:cNvSpPr/>
          <p:nvPr/>
        </p:nvSpPr>
        <p:spPr bwMode="gray">
          <a:xfrm>
            <a:off x="687211" y="1520060"/>
            <a:ext cx="1703803" cy="4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  <a:t>style.css</a:t>
            </a:r>
            <a:endParaRPr kumimoji="1" lang="ja-JP" altLang="en-US" sz="20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817267" y="1547119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（</a:t>
            </a:r>
            <a:r>
              <a:rPr lang="en-US" altLang="ja-JP" sz="24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Crate New File</a:t>
            </a:r>
            <a:r>
              <a:rPr lang="ja-JP" altLang="en-US" sz="24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）</a:t>
            </a:r>
            <a:endParaRPr kumimoji="1" lang="ja-JP" altLang="en-US" sz="2400" b="1" dirty="0" smtClean="0">
              <a:solidFill>
                <a:srgbClr val="71C9FF"/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7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935" y="171088"/>
            <a:ext cx="8844815" cy="393700"/>
          </a:xfrm>
        </p:spPr>
        <p:txBody>
          <a:bodyPr/>
          <a:lstStyle/>
          <a:p>
            <a:r>
              <a:rPr lang="en-US" altLang="ja-JP" dirty="0" smtClean="0"/>
              <a:t>Demo 1: Implementation for </a:t>
            </a:r>
            <a:r>
              <a:rPr lang="en-US" altLang="ja-JP" b="1" dirty="0" smtClean="0">
                <a:solidFill>
                  <a:srgbClr val="00B0F0"/>
                </a:solidFill>
              </a:rPr>
              <a:t>Uchiyama-san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35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Demonstration1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 bwMode="gray">
          <a:xfrm>
            <a:off x="289344" y="1844824"/>
            <a:ext cx="8568952" cy="3915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&lt;!DOCTYPE html&gt;</a:t>
            </a:r>
          </a:p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&lt;html </a:t>
            </a:r>
            <a:r>
              <a:rPr lang="en-US" altLang="ja-JP" sz="2000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lang</a:t>
            </a:r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="ja"&gt;</a:t>
            </a:r>
          </a:p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&lt;head&gt;</a:t>
            </a:r>
          </a:p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&lt;meta charset="UTF-8</a:t>
            </a:r>
            <a:r>
              <a: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"&gt;</a:t>
            </a:r>
            <a:br>
              <a: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</a:t>
            </a:r>
            <a:r>
              <a:rPr lang="en-US" altLang="ja-JP" sz="20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&lt;</a:t>
            </a:r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link </a:t>
            </a:r>
            <a:r>
              <a:rPr lang="en-US" altLang="ja-JP" sz="2000" b="1" dirty="0" err="1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rel</a:t>
            </a:r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="</a:t>
            </a:r>
            <a:r>
              <a:rPr lang="en-US" altLang="ja-JP" sz="20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stylesheet</a:t>
            </a:r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" type</a:t>
            </a:r>
            <a:r>
              <a:rPr lang="en-US" altLang="ja-JP" sz="20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="text/</a:t>
            </a:r>
            <a:r>
              <a:rPr lang="en-US" altLang="ja-JP" sz="2000" b="1" dirty="0" err="1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css</a:t>
            </a:r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"</a:t>
            </a:r>
            <a:r>
              <a:rPr lang="ja-JP" altLang="en-US" sz="20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lang="en-US" altLang="ja-JP" sz="2000" b="1" dirty="0" err="1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href</a:t>
            </a:r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="style.css</a:t>
            </a:r>
            <a:r>
              <a:rPr lang="en-US" altLang="ja-JP" sz="20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"&gt;</a:t>
            </a:r>
            <a:endParaRPr lang="en-US" altLang="ja-JP" sz="2000" b="1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  <a:p>
            <a:pPr algn="l"/>
            <a:r>
              <a: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</a:t>
            </a:r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&lt;title&gt;What’s </a:t>
            </a:r>
            <a:r>
              <a:rPr lang="en-US" altLang="ja-JP" sz="2000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&lt;/title&gt;</a:t>
            </a:r>
          </a:p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&lt;/head&gt;</a:t>
            </a:r>
          </a:p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&lt;body&gt;</a:t>
            </a:r>
          </a:p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&lt;h2&gt;Often hear </a:t>
            </a:r>
            <a:r>
              <a:rPr lang="en-US" altLang="ja-JP" sz="2000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. but…&lt;/h2&gt;</a:t>
            </a:r>
          </a:p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&lt;h2&gt;Don’t know well&lt;/h2</a:t>
            </a:r>
            <a:r>
              <a: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&gt;</a:t>
            </a:r>
          </a:p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&lt;/body&gt;</a:t>
            </a:r>
          </a:p>
          <a:p>
            <a:pPr algn="l"/>
            <a:r>
              <a: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</a:t>
            </a:r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html&gt;</a:t>
            </a:r>
          </a:p>
        </p:txBody>
      </p:sp>
      <p:sp>
        <p:nvSpPr>
          <p:cNvPr id="9" name="正方形/長方形 8"/>
          <p:cNvSpPr/>
          <p:nvPr/>
        </p:nvSpPr>
        <p:spPr bwMode="gray">
          <a:xfrm>
            <a:off x="289345" y="1365315"/>
            <a:ext cx="1834383" cy="4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  <a:t>index.html</a:t>
            </a:r>
            <a:endParaRPr kumimoji="1" lang="ja-JP" altLang="en-US" sz="20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99423" y="1380778"/>
            <a:ext cx="4437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（</a:t>
            </a:r>
            <a:r>
              <a:rPr lang="en-US" altLang="ja-JP" sz="24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Add description to read CSS</a:t>
            </a:r>
            <a:r>
              <a:rPr lang="ja-JP" altLang="en-US" sz="24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）</a:t>
            </a:r>
            <a:endParaRPr kumimoji="1" lang="ja-JP" altLang="en-US" sz="2400" b="1" dirty="0" smtClean="0">
              <a:solidFill>
                <a:srgbClr val="71C9FF"/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8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935" y="171088"/>
            <a:ext cx="8844815" cy="393700"/>
          </a:xfrm>
        </p:spPr>
        <p:txBody>
          <a:bodyPr/>
          <a:lstStyle/>
          <a:p>
            <a:r>
              <a:rPr lang="en-US" altLang="ja-JP" dirty="0" smtClean="0"/>
              <a:t>Demo 1: Implementation for </a:t>
            </a:r>
            <a:r>
              <a:rPr lang="en-US" altLang="ja-JP" b="1" dirty="0" smtClean="0">
                <a:solidFill>
                  <a:srgbClr val="92D050"/>
                </a:solidFill>
              </a:rPr>
              <a:t>Tsutsui-san</a:t>
            </a:r>
            <a:endParaRPr kumimoji="1" lang="ja-JP" altLang="en-US" b="1" dirty="0">
              <a:solidFill>
                <a:srgbClr val="92D050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36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Demonstration1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 bwMode="gray">
          <a:xfrm>
            <a:off x="982328" y="2007537"/>
            <a:ext cx="7488832" cy="35344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&lt;!DOCTYPE html&gt;</a:t>
            </a:r>
          </a:p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&lt;html </a:t>
            </a:r>
            <a:r>
              <a:rPr lang="en-US" altLang="ja-JP" sz="2000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lang</a:t>
            </a:r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="ja"&gt;</a:t>
            </a:r>
          </a:p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&lt;head&gt;</a:t>
            </a:r>
          </a:p>
          <a:p>
            <a:pPr algn="l"/>
            <a:r>
              <a: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&lt;meta charset="UTF-8"&gt;</a:t>
            </a:r>
          </a:p>
          <a:p>
            <a:pPr algn="l"/>
            <a:r>
              <a: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 </a:t>
            </a:r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&lt;title&gt;What’s </a:t>
            </a:r>
            <a:r>
              <a:rPr lang="en-US" altLang="ja-JP" sz="2000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&lt;/title&gt;</a:t>
            </a:r>
          </a:p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&lt;/head&gt;</a:t>
            </a:r>
          </a:p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&lt;body&gt;</a:t>
            </a:r>
          </a:p>
          <a:p>
            <a:pPr algn="l"/>
            <a:r>
              <a:rPr lang="en-US" altLang="ja-JP" sz="2000" b="1" dirty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        &lt;</a:t>
            </a:r>
            <a:r>
              <a:rPr lang="en-US" altLang="ja-JP" sz="2000" b="1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h2&gt;</a:t>
            </a:r>
            <a:r>
              <a:rPr lang="en-US" altLang="ja-JP" sz="2000" b="1" dirty="0" err="1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2000" b="1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 is exciting!!&lt;/</a:t>
            </a:r>
            <a:r>
              <a:rPr lang="en-US" altLang="ja-JP" sz="2000" b="1" dirty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h2&gt;</a:t>
            </a:r>
          </a:p>
          <a:p>
            <a:pPr algn="l"/>
            <a:r>
              <a:rPr lang="en-US" altLang="ja-JP" sz="2000" b="1" dirty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        &lt;</a:t>
            </a:r>
            <a:r>
              <a:rPr lang="en-US" altLang="ja-JP" sz="2000" b="1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h2&gt;Can’t go back to other tools!!&lt;/</a:t>
            </a:r>
            <a:r>
              <a:rPr lang="en-US" altLang="ja-JP" sz="2000" b="1" dirty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h2&gt;</a:t>
            </a:r>
          </a:p>
          <a:p>
            <a:pPr algn="l"/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&lt;/body</a:t>
            </a:r>
            <a:r>
              <a: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&gt;</a:t>
            </a:r>
          </a:p>
          <a:p>
            <a:pPr algn="l"/>
            <a:r>
              <a: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</a:t>
            </a:r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html&gt;</a:t>
            </a:r>
          </a:p>
        </p:txBody>
      </p:sp>
      <p:sp>
        <p:nvSpPr>
          <p:cNvPr id="12" name="正方形/長方形 11"/>
          <p:cNvSpPr/>
          <p:nvPr/>
        </p:nvSpPr>
        <p:spPr bwMode="gray">
          <a:xfrm>
            <a:off x="982329" y="1528028"/>
            <a:ext cx="1800199" cy="4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  <a:t>index.html</a:t>
            </a:r>
            <a:endParaRPr kumimoji="1" lang="ja-JP" altLang="en-US" sz="20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34894" y="1528028"/>
            <a:ext cx="1778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（</a:t>
            </a:r>
            <a:r>
              <a:rPr lang="en-US" altLang="ja-JP" sz="2400" b="1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Edit Text)</a:t>
            </a:r>
            <a:endParaRPr kumimoji="1" lang="ja-JP" altLang="en-US" sz="2400" b="1" dirty="0" smtClean="0">
              <a:solidFill>
                <a:srgbClr val="92D050"/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2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935" y="171088"/>
            <a:ext cx="8844815" cy="393700"/>
          </a:xfrm>
        </p:spPr>
        <p:txBody>
          <a:bodyPr/>
          <a:lstStyle/>
          <a:p>
            <a:r>
              <a:rPr lang="en-US" altLang="ja-JP" dirty="0" smtClean="0"/>
              <a:t>Branch rule for this Demo</a:t>
            </a:r>
            <a:endParaRPr kumimoji="1" lang="ja-JP" altLang="en-US" b="1" dirty="0">
              <a:solidFill>
                <a:srgbClr val="92D050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37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Demonstration1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8" name="円弧 7"/>
          <p:cNvSpPr/>
          <p:nvPr/>
        </p:nvSpPr>
        <p:spPr bwMode="auto">
          <a:xfrm>
            <a:off x="4711692" y="2214651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9" name="円弧 8"/>
          <p:cNvSpPr/>
          <p:nvPr/>
        </p:nvSpPr>
        <p:spPr bwMode="auto">
          <a:xfrm rot="10800000">
            <a:off x="5194562" y="243168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5194392" y="2440150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>
            <a:off x="7154805" y="3154446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円弧 14"/>
          <p:cNvSpPr/>
          <p:nvPr/>
        </p:nvSpPr>
        <p:spPr bwMode="auto">
          <a:xfrm rot="16200000">
            <a:off x="7154805" y="291236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6" name="円弧 15"/>
          <p:cNvSpPr/>
          <p:nvPr/>
        </p:nvSpPr>
        <p:spPr bwMode="auto">
          <a:xfrm rot="5400000">
            <a:off x="6671935" y="313257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7" name="円弧 16"/>
          <p:cNvSpPr/>
          <p:nvPr/>
        </p:nvSpPr>
        <p:spPr bwMode="auto">
          <a:xfrm rot="16200000">
            <a:off x="3001125" y="2217320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3242474" y="2215774"/>
            <a:ext cx="1710568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円/楕円 18"/>
          <p:cNvSpPr/>
          <p:nvPr/>
        </p:nvSpPr>
        <p:spPr bwMode="gray">
          <a:xfrm>
            <a:off x="3935927" y="209029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0" name="円弧 19"/>
          <p:cNvSpPr/>
          <p:nvPr/>
        </p:nvSpPr>
        <p:spPr bwMode="auto">
          <a:xfrm rot="5400000">
            <a:off x="2514508" y="2433344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21" name="直線コネクタ 20"/>
          <p:cNvCxnSpPr/>
          <p:nvPr/>
        </p:nvCxnSpPr>
        <p:spPr bwMode="auto">
          <a:xfrm>
            <a:off x="3001295" y="2440150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3001006" y="3154446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円弧 22"/>
          <p:cNvSpPr/>
          <p:nvPr/>
        </p:nvSpPr>
        <p:spPr bwMode="auto">
          <a:xfrm>
            <a:off x="2518425" y="291236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24" name="円弧 23"/>
          <p:cNvSpPr/>
          <p:nvPr/>
        </p:nvSpPr>
        <p:spPr bwMode="auto">
          <a:xfrm rot="10800000">
            <a:off x="3001125" y="3132068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3242474" y="3612674"/>
            <a:ext cx="370385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円/楕円 25"/>
          <p:cNvSpPr/>
          <p:nvPr/>
        </p:nvSpPr>
        <p:spPr bwMode="gray">
          <a:xfrm>
            <a:off x="4827780" y="348641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7" name="正方形/長方形 26"/>
          <p:cNvSpPr/>
          <p:nvPr/>
        </p:nvSpPr>
        <p:spPr bwMode="gray">
          <a:xfrm>
            <a:off x="1939607" y="2045857"/>
            <a:ext cx="6629369" cy="1725812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28" name="直線コネクタ 27"/>
          <p:cNvCxnSpPr/>
          <p:nvPr/>
        </p:nvCxnSpPr>
        <p:spPr bwMode="auto">
          <a:xfrm>
            <a:off x="1960144" y="5664098"/>
            <a:ext cx="654644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円/楕円 28"/>
          <p:cNvSpPr/>
          <p:nvPr/>
        </p:nvSpPr>
        <p:spPr bwMode="gray">
          <a:xfrm>
            <a:off x="2340420" y="5549972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30" name="円/楕円 29"/>
          <p:cNvSpPr/>
          <p:nvPr/>
        </p:nvSpPr>
        <p:spPr bwMode="gray">
          <a:xfrm>
            <a:off x="5580780" y="5549971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31" name="円/楕円 30"/>
          <p:cNvSpPr/>
          <p:nvPr/>
        </p:nvSpPr>
        <p:spPr bwMode="gray">
          <a:xfrm>
            <a:off x="7536150" y="5549971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32" name="正方形/長方形 31"/>
          <p:cNvSpPr/>
          <p:nvPr/>
        </p:nvSpPr>
        <p:spPr bwMode="gray">
          <a:xfrm>
            <a:off x="1944599" y="4796418"/>
            <a:ext cx="6629369" cy="1725812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1955152" y="2913537"/>
            <a:ext cx="654644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円/楕円 33"/>
          <p:cNvSpPr/>
          <p:nvPr/>
        </p:nvSpPr>
        <p:spPr bwMode="gray">
          <a:xfrm>
            <a:off x="2335428" y="2799411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35" name="円/楕円 34"/>
          <p:cNvSpPr/>
          <p:nvPr/>
        </p:nvSpPr>
        <p:spPr bwMode="gray">
          <a:xfrm>
            <a:off x="5575788" y="279941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36" name="円/楕円 35"/>
          <p:cNvSpPr/>
          <p:nvPr/>
        </p:nvSpPr>
        <p:spPr bwMode="gray">
          <a:xfrm>
            <a:off x="7531158" y="279941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37" name="直線コネクタ 36"/>
          <p:cNvCxnSpPr/>
          <p:nvPr/>
        </p:nvCxnSpPr>
        <p:spPr bwMode="auto">
          <a:xfrm>
            <a:off x="7159797" y="5905007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円弧 37"/>
          <p:cNvSpPr/>
          <p:nvPr/>
        </p:nvSpPr>
        <p:spPr bwMode="auto">
          <a:xfrm rot="16200000">
            <a:off x="7159797" y="5662928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39" name="円弧 38"/>
          <p:cNvSpPr/>
          <p:nvPr/>
        </p:nvSpPr>
        <p:spPr bwMode="auto">
          <a:xfrm rot="5400000">
            <a:off x="6676927" y="5883134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40" name="直線コネクタ 39"/>
          <p:cNvCxnSpPr/>
          <p:nvPr/>
        </p:nvCxnSpPr>
        <p:spPr bwMode="auto">
          <a:xfrm>
            <a:off x="3005998" y="5905007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円弧 40"/>
          <p:cNvSpPr/>
          <p:nvPr/>
        </p:nvSpPr>
        <p:spPr bwMode="auto">
          <a:xfrm>
            <a:off x="2523417" y="5662928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42" name="円弧 41"/>
          <p:cNvSpPr/>
          <p:nvPr/>
        </p:nvSpPr>
        <p:spPr bwMode="auto">
          <a:xfrm rot="10800000">
            <a:off x="3006117" y="5882629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43" name="直線コネクタ 42"/>
          <p:cNvCxnSpPr/>
          <p:nvPr/>
        </p:nvCxnSpPr>
        <p:spPr bwMode="auto">
          <a:xfrm>
            <a:off x="3247466" y="6363235"/>
            <a:ext cx="370385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円/楕円 43"/>
          <p:cNvSpPr/>
          <p:nvPr/>
        </p:nvSpPr>
        <p:spPr bwMode="gray">
          <a:xfrm>
            <a:off x="4832772" y="623697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45" name="円弧 44"/>
          <p:cNvSpPr/>
          <p:nvPr/>
        </p:nvSpPr>
        <p:spPr bwMode="auto">
          <a:xfrm>
            <a:off x="4716684" y="4965212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46" name="円弧 45"/>
          <p:cNvSpPr/>
          <p:nvPr/>
        </p:nvSpPr>
        <p:spPr bwMode="auto">
          <a:xfrm rot="10800000">
            <a:off x="5199554" y="5182246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triangle" w="lg" len="lg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47" name="直線コネクタ 46"/>
          <p:cNvCxnSpPr/>
          <p:nvPr/>
        </p:nvCxnSpPr>
        <p:spPr bwMode="auto">
          <a:xfrm>
            <a:off x="5199384" y="5190711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円弧 47"/>
          <p:cNvSpPr/>
          <p:nvPr/>
        </p:nvSpPr>
        <p:spPr bwMode="auto">
          <a:xfrm rot="16200000">
            <a:off x="3006117" y="4967881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49" name="直線コネクタ 48"/>
          <p:cNvCxnSpPr/>
          <p:nvPr/>
        </p:nvCxnSpPr>
        <p:spPr bwMode="auto">
          <a:xfrm>
            <a:off x="3247466" y="4966335"/>
            <a:ext cx="1710568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円/楕円 49"/>
          <p:cNvSpPr/>
          <p:nvPr/>
        </p:nvSpPr>
        <p:spPr bwMode="gray">
          <a:xfrm>
            <a:off x="3940919" y="484085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51" name="円弧 50"/>
          <p:cNvSpPr/>
          <p:nvPr/>
        </p:nvSpPr>
        <p:spPr bwMode="auto">
          <a:xfrm rot="5400000">
            <a:off x="2519500" y="518390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52" name="直線コネクタ 51"/>
          <p:cNvCxnSpPr/>
          <p:nvPr/>
        </p:nvCxnSpPr>
        <p:spPr bwMode="auto">
          <a:xfrm>
            <a:off x="3006287" y="5190711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テキスト ボックス 52"/>
          <p:cNvSpPr txBox="1"/>
          <p:nvPr/>
        </p:nvSpPr>
        <p:spPr>
          <a:xfrm>
            <a:off x="317425" y="1050652"/>
            <a:ext cx="7725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master</a:t>
            </a:r>
            <a:r>
              <a:rPr kumimoji="1" lang="ja-JP" altLang="en-US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kumimoji="1" lang="en-US" altLang="ja-JP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branch</a:t>
            </a:r>
            <a:r>
              <a:rPr kumimoji="1" lang="ja-JP" altLang="en-US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：</a:t>
            </a:r>
            <a:r>
              <a:rPr kumimoji="1" lang="en-US" altLang="ja-JP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branch to keep working codes</a:t>
            </a:r>
            <a:r>
              <a:rPr lang="en-US" altLang="ja-JP" sz="28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</a:br>
            <a:r>
              <a:rPr lang="ja-JP" altLang="en-US" sz="28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（</a:t>
            </a:r>
            <a:r>
              <a:rPr lang="en-US" altLang="ja-JP" sz="28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Correctly work coeds must be merged</a:t>
            </a:r>
            <a:r>
              <a:rPr lang="ja-JP" altLang="en-US" sz="28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）</a:t>
            </a:r>
            <a:endParaRPr kumimoji="1" lang="ja-JP" altLang="en-US" sz="2800" dirty="0" smtClean="0">
              <a:solidFill>
                <a:schemeClr val="tx1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16040" y="4015564"/>
            <a:ext cx="785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feature</a:t>
            </a:r>
            <a:r>
              <a:rPr kumimoji="1" lang="ja-JP" altLang="en-US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kumimoji="1" lang="en-US" altLang="ja-JP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branch</a:t>
            </a:r>
            <a:r>
              <a:rPr kumimoji="1" lang="ja-JP" altLang="en-US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：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branch to develop new features</a:t>
            </a:r>
            <a:endParaRPr kumimoji="1" lang="ja-JP" altLang="en-US" sz="2800" dirty="0" smtClean="0">
              <a:solidFill>
                <a:schemeClr val="tx1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36820" y="6096874"/>
            <a:ext cx="2118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feature/add-style</a:t>
            </a:r>
            <a:b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(</a:t>
            </a:r>
            <a:r>
              <a:rPr lang="en-US" altLang="ja-JP" sz="2000" b="1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Uchiyama-san</a:t>
            </a:r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)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70261" y="4766774"/>
            <a:ext cx="2051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feature/edit-text</a:t>
            </a:r>
            <a:b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(</a:t>
            </a:r>
            <a:r>
              <a:rPr lang="en-US" altLang="ja-JP" sz="2000" b="1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Tsutsui-san</a:t>
            </a:r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)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48743" y="2681089"/>
            <a:ext cx="951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master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09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Demo 1: Edit your resource in Local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38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Demonstration1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00" name="直線コネクタ 99"/>
          <p:cNvCxnSpPr/>
          <p:nvPr/>
        </p:nvCxnSpPr>
        <p:spPr bwMode="auto">
          <a:xfrm>
            <a:off x="2555776" y="1422304"/>
            <a:ext cx="510628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円/楕円 100"/>
          <p:cNvSpPr/>
          <p:nvPr/>
        </p:nvSpPr>
        <p:spPr bwMode="gray">
          <a:xfrm>
            <a:off x="2936052" y="1308178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102" name="グループ化 101"/>
          <p:cNvGrpSpPr/>
          <p:nvPr/>
        </p:nvGrpSpPr>
        <p:grpSpPr>
          <a:xfrm>
            <a:off x="677831" y="4249408"/>
            <a:ext cx="875205" cy="471820"/>
            <a:chOff x="583347" y="4988866"/>
            <a:chExt cx="899190" cy="484750"/>
          </a:xfrm>
        </p:grpSpPr>
        <p:grpSp>
          <p:nvGrpSpPr>
            <p:cNvPr id="103" name="グループ化 102"/>
            <p:cNvGrpSpPr/>
            <p:nvPr/>
          </p:nvGrpSpPr>
          <p:grpSpPr>
            <a:xfrm>
              <a:off x="583347" y="5051624"/>
              <a:ext cx="227145" cy="353337"/>
              <a:chOff x="4250224" y="4824280"/>
              <a:chExt cx="648072" cy="1008112"/>
            </a:xfrm>
            <a:solidFill>
              <a:srgbClr val="71C9FF"/>
            </a:solidFill>
          </p:grpSpPr>
          <p:sp>
            <p:nvSpPr>
              <p:cNvPr id="108" name="二等辺三角形 107"/>
              <p:cNvSpPr/>
              <p:nvPr/>
            </p:nvSpPr>
            <p:spPr bwMode="gray">
              <a:xfrm>
                <a:off x="4394240" y="5472352"/>
                <a:ext cx="360040" cy="360040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109" name="円/楕円 108"/>
              <p:cNvSpPr/>
              <p:nvPr/>
            </p:nvSpPr>
            <p:spPr bwMode="gray">
              <a:xfrm>
                <a:off x="4250224" y="4824280"/>
                <a:ext cx="648072" cy="648072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104" name="台形 103"/>
            <p:cNvSpPr/>
            <p:nvPr/>
          </p:nvSpPr>
          <p:spPr bwMode="gray">
            <a:xfrm rot="16660410">
              <a:off x="1104333" y="4951947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05" name="フリーフォーム 104"/>
            <p:cNvSpPr/>
            <p:nvPr/>
          </p:nvSpPr>
          <p:spPr bwMode="gray">
            <a:xfrm>
              <a:off x="839693" y="5273523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06" name="台形 105"/>
            <p:cNvSpPr/>
            <p:nvPr/>
          </p:nvSpPr>
          <p:spPr bwMode="gray">
            <a:xfrm rot="16660410">
              <a:off x="1157132" y="4998558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07" name="三角形 22"/>
            <p:cNvSpPr/>
            <p:nvPr/>
          </p:nvSpPr>
          <p:spPr bwMode="gray">
            <a:xfrm rot="20604948">
              <a:off x="1284133" y="5146386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pic>
        <p:nvPicPr>
          <p:cNvPr id="110" name="図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4" y="1077363"/>
            <a:ext cx="757028" cy="757028"/>
          </a:xfrm>
          <a:prstGeom prst="rect">
            <a:avLst/>
          </a:prstGeom>
        </p:spPr>
      </p:pic>
      <p:sp>
        <p:nvSpPr>
          <p:cNvPr id="111" name="フローチャート: 磁気ディスク 110"/>
          <p:cNvSpPr/>
          <p:nvPr/>
        </p:nvSpPr>
        <p:spPr bwMode="gray">
          <a:xfrm>
            <a:off x="1687187" y="1168551"/>
            <a:ext cx="590189" cy="561925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112" name="図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388" y="1396937"/>
            <a:ext cx="302837" cy="302837"/>
          </a:xfrm>
          <a:prstGeom prst="rect">
            <a:avLst/>
          </a:prstGeom>
        </p:spPr>
      </p:pic>
      <p:sp>
        <p:nvSpPr>
          <p:cNvPr id="113" name="フローチャート: 磁気ディスク 112"/>
          <p:cNvSpPr/>
          <p:nvPr/>
        </p:nvSpPr>
        <p:spPr bwMode="gray">
          <a:xfrm>
            <a:off x="1687187" y="4204356"/>
            <a:ext cx="590189" cy="561925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114" name="図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388" y="4423217"/>
            <a:ext cx="302837" cy="302837"/>
          </a:xfrm>
          <a:prstGeom prst="rect">
            <a:avLst/>
          </a:prstGeom>
        </p:spPr>
      </p:pic>
      <p:cxnSp>
        <p:nvCxnSpPr>
          <p:cNvPr id="115" name="直線コネクタ 114"/>
          <p:cNvCxnSpPr/>
          <p:nvPr/>
        </p:nvCxnSpPr>
        <p:spPr bwMode="auto">
          <a:xfrm>
            <a:off x="2555776" y="4486489"/>
            <a:ext cx="510628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6" name="テキスト ボックス 115"/>
          <p:cNvSpPr txBox="1"/>
          <p:nvPr/>
        </p:nvSpPr>
        <p:spPr>
          <a:xfrm>
            <a:off x="819513" y="4839115"/>
            <a:ext cx="129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U</a:t>
            </a:r>
            <a:r>
              <a:rPr kumimoji="1" lang="en-US" altLang="ja-JP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chiyama-san</a:t>
            </a:r>
            <a:endParaRPr kumimoji="1" lang="ja-JP" altLang="en-US" b="1" dirty="0" smtClean="0">
              <a:solidFill>
                <a:srgbClr val="71C9FF"/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117" name="グループ化 116"/>
          <p:cNvGrpSpPr/>
          <p:nvPr/>
        </p:nvGrpSpPr>
        <p:grpSpPr>
          <a:xfrm>
            <a:off x="2032569" y="1558541"/>
            <a:ext cx="1550102" cy="4143376"/>
            <a:chOff x="2032569" y="1497948"/>
            <a:chExt cx="1550102" cy="4143376"/>
          </a:xfrm>
        </p:grpSpPr>
        <p:cxnSp>
          <p:nvCxnSpPr>
            <p:cNvPr id="118" name="直線矢印コネクタ 117"/>
            <p:cNvCxnSpPr/>
            <p:nvPr/>
          </p:nvCxnSpPr>
          <p:spPr bwMode="auto">
            <a:xfrm>
              <a:off x="3058641" y="1497948"/>
              <a:ext cx="0" cy="2813822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ysDot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9" name="円/楕円 118"/>
            <p:cNvSpPr/>
            <p:nvPr/>
          </p:nvSpPr>
          <p:spPr bwMode="gray">
            <a:xfrm>
              <a:off x="2936052" y="4311770"/>
              <a:ext cx="250363" cy="250363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grpSp>
          <p:nvGrpSpPr>
            <p:cNvPr id="120" name="グループ化 119"/>
            <p:cNvGrpSpPr/>
            <p:nvPr/>
          </p:nvGrpSpPr>
          <p:grpSpPr>
            <a:xfrm>
              <a:off x="2757618" y="4663648"/>
              <a:ext cx="579738" cy="657036"/>
              <a:chOff x="2757618" y="4663648"/>
              <a:chExt cx="579738" cy="657036"/>
            </a:xfrm>
          </p:grpSpPr>
          <p:sp>
            <p:nvSpPr>
              <p:cNvPr id="123" name="メモ 122"/>
              <p:cNvSpPr/>
              <p:nvPr/>
            </p:nvSpPr>
            <p:spPr bwMode="gray">
              <a:xfrm>
                <a:off x="2757618" y="4663648"/>
                <a:ext cx="579738" cy="657036"/>
              </a:xfrm>
              <a:prstGeom prst="foldedCorner">
                <a:avLst>
                  <a:gd name="adj" fmla="val 21454"/>
                </a:avLst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cxnSp>
            <p:nvCxnSpPr>
              <p:cNvPr id="124" name="直線コネクタ 123"/>
              <p:cNvCxnSpPr/>
              <p:nvPr/>
            </p:nvCxnSpPr>
            <p:spPr bwMode="auto">
              <a:xfrm>
                <a:off x="2844630" y="4920345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直線コネクタ 124"/>
              <p:cNvCxnSpPr/>
              <p:nvPr/>
            </p:nvCxnSpPr>
            <p:spPr bwMode="auto">
              <a:xfrm>
                <a:off x="2844630" y="5051972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直線コネクタ 125"/>
              <p:cNvCxnSpPr/>
              <p:nvPr/>
            </p:nvCxnSpPr>
            <p:spPr bwMode="auto">
              <a:xfrm>
                <a:off x="2844630" y="4788719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1" name="テキスト ボックス 120"/>
            <p:cNvSpPr txBox="1"/>
            <p:nvPr/>
          </p:nvSpPr>
          <p:spPr>
            <a:xfrm>
              <a:off x="2549247" y="5333547"/>
              <a:ext cx="1033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i</a:t>
              </a:r>
              <a:r>
                <a:rPr kumimoji="1"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ndex.html</a:t>
              </a:r>
              <a:endParaRPr kumimoji="1" lang="ja-JP" altLang="en-US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22" name="円形吹き出し 121"/>
            <p:cNvSpPr/>
            <p:nvPr/>
          </p:nvSpPr>
          <p:spPr bwMode="gray">
            <a:xfrm>
              <a:off x="2032569" y="2876445"/>
              <a:ext cx="821514" cy="852959"/>
            </a:xfrm>
            <a:prstGeom prst="wedgeEllipseCallout">
              <a:avLst>
                <a:gd name="adj1" fmla="val 64664"/>
                <a:gd name="adj2" fmla="val -525"/>
              </a:avLst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0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pull</a:t>
              </a:r>
              <a:endParaRPr kumimoji="1" lang="ja-JP" altLang="en-US" sz="2000" b="1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2757618" y="1660056"/>
            <a:ext cx="579738" cy="657036"/>
            <a:chOff x="2757618" y="1599463"/>
            <a:chExt cx="579738" cy="657036"/>
          </a:xfrm>
        </p:grpSpPr>
        <p:sp>
          <p:nvSpPr>
            <p:cNvPr id="128" name="メモ 127"/>
            <p:cNvSpPr/>
            <p:nvPr/>
          </p:nvSpPr>
          <p:spPr bwMode="gray">
            <a:xfrm>
              <a:off x="2757618" y="1599463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29" name="直線コネクタ 128"/>
            <p:cNvCxnSpPr/>
            <p:nvPr/>
          </p:nvCxnSpPr>
          <p:spPr bwMode="auto">
            <a:xfrm>
              <a:off x="2844630" y="1856160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0" name="直線コネクタ 129"/>
            <p:cNvCxnSpPr/>
            <p:nvPr/>
          </p:nvCxnSpPr>
          <p:spPr bwMode="auto">
            <a:xfrm>
              <a:off x="2844630" y="198778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直線コネクタ 130"/>
            <p:cNvCxnSpPr/>
            <p:nvPr/>
          </p:nvCxnSpPr>
          <p:spPr bwMode="auto">
            <a:xfrm>
              <a:off x="2844630" y="172453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2" name="テキスト ボックス 131"/>
          <p:cNvSpPr txBox="1"/>
          <p:nvPr/>
        </p:nvSpPr>
        <p:spPr>
          <a:xfrm>
            <a:off x="2549247" y="2329955"/>
            <a:ext cx="103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ndex.html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7861459" y="1087189"/>
            <a:ext cx="724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aster</a:t>
            </a:r>
          </a:p>
          <a:p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branch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134" name="グループ化 133"/>
          <p:cNvGrpSpPr/>
          <p:nvPr/>
        </p:nvGrpSpPr>
        <p:grpSpPr>
          <a:xfrm>
            <a:off x="3119049" y="1421134"/>
            <a:ext cx="5482965" cy="3643306"/>
            <a:chOff x="3119049" y="1360541"/>
            <a:chExt cx="5482965" cy="3643306"/>
          </a:xfrm>
        </p:grpSpPr>
        <p:grpSp>
          <p:nvGrpSpPr>
            <p:cNvPr id="135" name="グループ化 134"/>
            <p:cNvGrpSpPr/>
            <p:nvPr/>
          </p:nvGrpSpPr>
          <p:grpSpPr>
            <a:xfrm>
              <a:off x="3119049" y="1360541"/>
              <a:ext cx="4543016" cy="3643306"/>
              <a:chOff x="3119049" y="1360541"/>
              <a:chExt cx="4543016" cy="3643306"/>
            </a:xfrm>
          </p:grpSpPr>
          <p:cxnSp>
            <p:nvCxnSpPr>
              <p:cNvPr id="137" name="直線コネクタ 136"/>
              <p:cNvCxnSpPr/>
              <p:nvPr/>
            </p:nvCxnSpPr>
            <p:spPr bwMode="auto">
              <a:xfrm>
                <a:off x="3601630" y="1602620"/>
                <a:ext cx="0" cy="240621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38" name="円弧 137"/>
              <p:cNvSpPr/>
              <p:nvPr/>
            </p:nvSpPr>
            <p:spPr bwMode="auto">
              <a:xfrm>
                <a:off x="3119049" y="1360541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139" name="円弧 138"/>
              <p:cNvSpPr/>
              <p:nvPr/>
            </p:nvSpPr>
            <p:spPr bwMode="auto">
              <a:xfrm rot="10800000">
                <a:off x="3601749" y="1580242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cxnSp>
            <p:nvCxnSpPr>
              <p:cNvPr id="140" name="直線コネクタ 139"/>
              <p:cNvCxnSpPr/>
              <p:nvPr/>
            </p:nvCxnSpPr>
            <p:spPr bwMode="auto">
              <a:xfrm>
                <a:off x="3843098" y="2060848"/>
                <a:ext cx="3818967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41" name="円/楕円 140"/>
              <p:cNvSpPr/>
              <p:nvPr/>
            </p:nvSpPr>
            <p:spPr bwMode="gray">
              <a:xfrm>
                <a:off x="5428404" y="1935370"/>
                <a:ext cx="250363" cy="250363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grpSp>
            <p:nvGrpSpPr>
              <p:cNvPr id="142" name="グループ化 141"/>
              <p:cNvGrpSpPr/>
              <p:nvPr/>
            </p:nvGrpSpPr>
            <p:grpSpPr>
              <a:xfrm>
                <a:off x="4840283" y="2323029"/>
                <a:ext cx="579738" cy="657036"/>
                <a:chOff x="4685460" y="4402320"/>
                <a:chExt cx="579738" cy="657036"/>
              </a:xfrm>
            </p:grpSpPr>
            <p:sp>
              <p:nvSpPr>
                <p:cNvPr id="152" name="メモ 151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cxnSp>
              <p:nvCxnSpPr>
                <p:cNvPr id="153" name="直線コネクタ 152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直線コネクタ 153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直線コネクタ 154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43" name="テキスト ボックス 142"/>
              <p:cNvSpPr txBox="1"/>
              <p:nvPr/>
            </p:nvSpPr>
            <p:spPr>
              <a:xfrm>
                <a:off x="4253642" y="3000520"/>
                <a:ext cx="1033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i</a:t>
                </a:r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ndex.html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144" name="グループ化 143"/>
              <p:cNvGrpSpPr/>
              <p:nvPr/>
            </p:nvGrpSpPr>
            <p:grpSpPr>
              <a:xfrm>
                <a:off x="5659136" y="2323029"/>
                <a:ext cx="579738" cy="657036"/>
                <a:chOff x="4685460" y="4402320"/>
                <a:chExt cx="579738" cy="657036"/>
              </a:xfrm>
            </p:grpSpPr>
            <p:sp>
              <p:nvSpPr>
                <p:cNvPr id="148" name="メモ 147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n-lt"/>
                    <a:ea typeface="+mn-ea"/>
                  </a:endParaRPr>
                </a:p>
              </p:txBody>
            </p:sp>
            <p:cxnSp>
              <p:nvCxnSpPr>
                <p:cNvPr id="149" name="直線コネクタ 148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0" name="直線コネクタ 149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1" name="直線コネクタ 150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45" name="テキスト ボックス 144"/>
              <p:cNvSpPr txBox="1"/>
              <p:nvPr/>
            </p:nvSpPr>
            <p:spPr>
              <a:xfrm>
                <a:off x="5760785" y="2980065"/>
                <a:ext cx="827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Meiryo UI" panose="020B0604030504040204" pitchFamily="50" charset="-128"/>
                  </a:rPr>
                  <a:t>style.css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146" name="直線矢印コネクタ 145"/>
              <p:cNvCxnSpPr/>
              <p:nvPr/>
            </p:nvCxnSpPr>
            <p:spPr bwMode="auto">
              <a:xfrm>
                <a:off x="5553799" y="2190025"/>
                <a:ext cx="0" cy="2813822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ysDot"/>
                <a:round/>
                <a:headEnd type="arrow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47" name="円形吹き出し 146"/>
              <p:cNvSpPr/>
              <p:nvPr/>
            </p:nvSpPr>
            <p:spPr bwMode="gray">
              <a:xfrm>
                <a:off x="5744435" y="3325394"/>
                <a:ext cx="821514" cy="852959"/>
              </a:xfrm>
              <a:prstGeom prst="wedgeEllipseCallout">
                <a:avLst>
                  <a:gd name="adj1" fmla="val -66348"/>
                  <a:gd name="adj2" fmla="val 1527"/>
                </a:avLst>
              </a:prstGeom>
              <a:solidFill>
                <a:schemeClr val="accent4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ja-JP" sz="20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push</a:t>
                </a:r>
                <a:endParaRPr kumimoji="1" lang="ja-JP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136" name="テキスト ボックス 135"/>
            <p:cNvSpPr txBox="1"/>
            <p:nvPr/>
          </p:nvSpPr>
          <p:spPr>
            <a:xfrm>
              <a:off x="7845653" y="1737385"/>
              <a:ext cx="756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feature</a:t>
              </a:r>
            </a:p>
            <a:p>
              <a:r>
                <a:rPr kumimoji="1"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branch</a:t>
              </a:r>
              <a:endParaRPr kumimoji="1" lang="ja-JP" altLang="en-US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</p:grpSp>
      <p:sp>
        <p:nvSpPr>
          <p:cNvPr id="156" name="テキスト ボックス 155"/>
          <p:cNvSpPr txBox="1"/>
          <p:nvPr/>
        </p:nvSpPr>
        <p:spPr>
          <a:xfrm>
            <a:off x="7861459" y="4156894"/>
            <a:ext cx="724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aster</a:t>
            </a:r>
          </a:p>
          <a:p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branch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157" name="グループ化 156"/>
          <p:cNvGrpSpPr/>
          <p:nvPr/>
        </p:nvGrpSpPr>
        <p:grpSpPr>
          <a:xfrm>
            <a:off x="3119049" y="3975710"/>
            <a:ext cx="5482965" cy="1415193"/>
            <a:chOff x="3119049" y="3915117"/>
            <a:chExt cx="5482965" cy="1415193"/>
          </a:xfrm>
        </p:grpSpPr>
        <p:grpSp>
          <p:nvGrpSpPr>
            <p:cNvPr id="158" name="グループ化 157"/>
            <p:cNvGrpSpPr/>
            <p:nvPr/>
          </p:nvGrpSpPr>
          <p:grpSpPr>
            <a:xfrm>
              <a:off x="3119049" y="3915117"/>
              <a:ext cx="4543016" cy="1212010"/>
              <a:chOff x="3119049" y="3915117"/>
              <a:chExt cx="4543016" cy="1212010"/>
            </a:xfrm>
          </p:grpSpPr>
          <p:cxnSp>
            <p:nvCxnSpPr>
              <p:cNvPr id="160" name="直線コネクタ 159"/>
              <p:cNvCxnSpPr/>
              <p:nvPr/>
            </p:nvCxnSpPr>
            <p:spPr bwMode="auto">
              <a:xfrm>
                <a:off x="3601630" y="4666805"/>
                <a:ext cx="0" cy="240621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61" name="円弧 160"/>
              <p:cNvSpPr/>
              <p:nvPr/>
            </p:nvSpPr>
            <p:spPr bwMode="auto">
              <a:xfrm>
                <a:off x="3119049" y="4424726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sp>
            <p:nvSpPr>
              <p:cNvPr id="162" name="円弧 161"/>
              <p:cNvSpPr/>
              <p:nvPr/>
            </p:nvSpPr>
            <p:spPr bwMode="auto">
              <a:xfrm rot="10800000">
                <a:off x="3601749" y="4644427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itchFamily="50" charset="-128"/>
                </a:endParaRPr>
              </a:p>
            </p:txBody>
          </p:sp>
          <p:cxnSp>
            <p:nvCxnSpPr>
              <p:cNvPr id="163" name="直線コネクタ 162"/>
              <p:cNvCxnSpPr/>
              <p:nvPr/>
            </p:nvCxnSpPr>
            <p:spPr bwMode="auto">
              <a:xfrm>
                <a:off x="3843098" y="5125033"/>
                <a:ext cx="3818967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64" name="円形吹き出し 163"/>
              <p:cNvSpPr/>
              <p:nvPr/>
            </p:nvSpPr>
            <p:spPr bwMode="gray">
              <a:xfrm>
                <a:off x="3652850" y="3915117"/>
                <a:ext cx="821514" cy="852959"/>
              </a:xfrm>
              <a:prstGeom prst="wedgeEllipseCallout">
                <a:avLst>
                  <a:gd name="adj1" fmla="val -43980"/>
                  <a:gd name="adj2" fmla="val 49743"/>
                </a:avLst>
              </a:prstGeom>
              <a:solidFill>
                <a:schemeClr val="accent4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ja-JP" sz="20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branch</a:t>
                </a:r>
                <a:endParaRPr kumimoji="1" lang="ja-JP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159" name="テキスト ボックス 158"/>
            <p:cNvSpPr txBox="1"/>
            <p:nvPr/>
          </p:nvSpPr>
          <p:spPr>
            <a:xfrm>
              <a:off x="7845653" y="4807090"/>
              <a:ext cx="756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feature</a:t>
              </a:r>
            </a:p>
            <a:p>
              <a:r>
                <a:rPr kumimoji="1"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branch</a:t>
              </a:r>
              <a:endParaRPr kumimoji="1" lang="ja-JP" altLang="en-US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</p:grpSp>
      <p:grpSp>
        <p:nvGrpSpPr>
          <p:cNvPr id="165" name="グループ化 164"/>
          <p:cNvGrpSpPr/>
          <p:nvPr/>
        </p:nvGrpSpPr>
        <p:grpSpPr>
          <a:xfrm>
            <a:off x="3814087" y="4272074"/>
            <a:ext cx="2774489" cy="2161001"/>
            <a:chOff x="3814087" y="4211481"/>
            <a:chExt cx="2774489" cy="2161001"/>
          </a:xfrm>
        </p:grpSpPr>
        <p:sp>
          <p:nvSpPr>
            <p:cNvPr id="166" name="円/楕円 165"/>
            <p:cNvSpPr/>
            <p:nvPr/>
          </p:nvSpPr>
          <p:spPr bwMode="gray">
            <a:xfrm>
              <a:off x="5428404" y="4999555"/>
              <a:ext cx="250363" cy="250363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grpSp>
          <p:nvGrpSpPr>
            <p:cNvPr id="167" name="グループ化 166"/>
            <p:cNvGrpSpPr/>
            <p:nvPr/>
          </p:nvGrpSpPr>
          <p:grpSpPr>
            <a:xfrm>
              <a:off x="4840283" y="5387214"/>
              <a:ext cx="579738" cy="657036"/>
              <a:chOff x="4685460" y="4402320"/>
              <a:chExt cx="579738" cy="657036"/>
            </a:xfrm>
          </p:grpSpPr>
          <p:sp>
            <p:nvSpPr>
              <p:cNvPr id="177" name="メモ 176"/>
              <p:cNvSpPr/>
              <p:nvPr/>
            </p:nvSpPr>
            <p:spPr bwMode="gray">
              <a:xfrm>
                <a:off x="4685460" y="4402320"/>
                <a:ext cx="579738" cy="657036"/>
              </a:xfrm>
              <a:prstGeom prst="foldedCorner">
                <a:avLst>
                  <a:gd name="adj" fmla="val 21454"/>
                </a:avLst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cxnSp>
            <p:nvCxnSpPr>
              <p:cNvPr id="178" name="直線コネクタ 177"/>
              <p:cNvCxnSpPr/>
              <p:nvPr/>
            </p:nvCxnSpPr>
            <p:spPr bwMode="auto">
              <a:xfrm>
                <a:off x="4772472" y="4659017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9" name="直線コネクタ 178"/>
              <p:cNvCxnSpPr/>
              <p:nvPr/>
            </p:nvCxnSpPr>
            <p:spPr bwMode="auto">
              <a:xfrm>
                <a:off x="4772472" y="4790644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0" name="直線コネクタ 179"/>
              <p:cNvCxnSpPr/>
              <p:nvPr/>
            </p:nvCxnSpPr>
            <p:spPr bwMode="auto">
              <a:xfrm>
                <a:off x="4772472" y="4527391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8" name="テキスト ボックス 167"/>
            <p:cNvSpPr txBox="1"/>
            <p:nvPr/>
          </p:nvSpPr>
          <p:spPr>
            <a:xfrm>
              <a:off x="4253642" y="6064705"/>
              <a:ext cx="1033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i</a:t>
              </a:r>
              <a:r>
                <a:rPr kumimoji="1"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ndex.html</a:t>
              </a:r>
              <a:endParaRPr kumimoji="1" lang="ja-JP" altLang="en-US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grpSp>
          <p:nvGrpSpPr>
            <p:cNvPr id="169" name="グループ化 168"/>
            <p:cNvGrpSpPr/>
            <p:nvPr/>
          </p:nvGrpSpPr>
          <p:grpSpPr>
            <a:xfrm>
              <a:off x="5659136" y="5387214"/>
              <a:ext cx="579738" cy="657036"/>
              <a:chOff x="4685460" y="4402320"/>
              <a:chExt cx="579738" cy="657036"/>
            </a:xfrm>
          </p:grpSpPr>
          <p:sp>
            <p:nvSpPr>
              <p:cNvPr id="173" name="メモ 172"/>
              <p:cNvSpPr/>
              <p:nvPr/>
            </p:nvSpPr>
            <p:spPr bwMode="gray">
              <a:xfrm>
                <a:off x="4685460" y="4402320"/>
                <a:ext cx="579738" cy="657036"/>
              </a:xfrm>
              <a:prstGeom prst="foldedCorner">
                <a:avLst>
                  <a:gd name="adj" fmla="val 21454"/>
                </a:avLst>
              </a:prstGeom>
              <a:solidFill>
                <a:schemeClr val="bg1"/>
              </a:solidFill>
              <a:ln w="3810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cxnSp>
            <p:nvCxnSpPr>
              <p:cNvPr id="174" name="直線コネクタ 173"/>
              <p:cNvCxnSpPr/>
              <p:nvPr/>
            </p:nvCxnSpPr>
            <p:spPr bwMode="auto">
              <a:xfrm>
                <a:off x="4772472" y="4659017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" name="直線コネクタ 174"/>
              <p:cNvCxnSpPr/>
              <p:nvPr/>
            </p:nvCxnSpPr>
            <p:spPr bwMode="auto">
              <a:xfrm>
                <a:off x="4772472" y="4790644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6" name="直線コネクタ 175"/>
              <p:cNvCxnSpPr/>
              <p:nvPr/>
            </p:nvCxnSpPr>
            <p:spPr bwMode="auto">
              <a:xfrm>
                <a:off x="4772472" y="4527391"/>
                <a:ext cx="334139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0" name="テキスト ボックス 169"/>
            <p:cNvSpPr txBox="1"/>
            <p:nvPr/>
          </p:nvSpPr>
          <p:spPr>
            <a:xfrm>
              <a:off x="5760785" y="6044250"/>
              <a:ext cx="827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style.css</a:t>
              </a:r>
              <a:endParaRPr kumimoji="1" lang="ja-JP" altLang="en-US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71" name="円形吹き出し 170"/>
            <p:cNvSpPr/>
            <p:nvPr/>
          </p:nvSpPr>
          <p:spPr bwMode="gray">
            <a:xfrm>
              <a:off x="3814087" y="5236179"/>
              <a:ext cx="821514" cy="852959"/>
            </a:xfrm>
            <a:prstGeom prst="wedgeEllipseCallout">
              <a:avLst>
                <a:gd name="adj1" fmla="val 65729"/>
                <a:gd name="adj2" fmla="val 2553"/>
              </a:avLst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</a:rPr>
                <a:t>develop</a:t>
              </a:r>
              <a:endParaRPr kumimoji="1" lang="ja-JP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172" name="円形吹き出し 171"/>
            <p:cNvSpPr/>
            <p:nvPr/>
          </p:nvSpPr>
          <p:spPr bwMode="gray">
            <a:xfrm>
              <a:off x="5708896" y="4211481"/>
              <a:ext cx="821514" cy="852959"/>
            </a:xfrm>
            <a:prstGeom prst="wedgeEllipseCallout">
              <a:avLst>
                <a:gd name="adj1" fmla="val -47175"/>
                <a:gd name="adj2" fmla="val 48717"/>
              </a:avLst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0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commit</a:t>
              </a:r>
              <a:endParaRPr kumimoji="1" lang="ja-JP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08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3</a:t>
            </a:fld>
            <a:endParaRPr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="" xmlns:a16="http://schemas.microsoft.com/office/drawing/2014/main" id="{BB09656B-958A-4AFD-9F25-79213744E826}"/>
              </a:ext>
            </a:extLst>
          </p:cNvPr>
          <p:cNvSpPr txBox="1"/>
          <p:nvPr/>
        </p:nvSpPr>
        <p:spPr>
          <a:xfrm>
            <a:off x="348344" y="934434"/>
            <a:ext cx="9388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ja-JP" sz="4800" dirty="0">
                <a:latin typeface="Fujitsu Sans" panose="020B0404060202020204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What’s </a:t>
            </a:r>
            <a:r>
              <a:rPr lang="en-US" altLang="ja-JP" sz="4800" dirty="0" err="1">
                <a:latin typeface="Fujitsu Sans" panose="020B0404060202020204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endParaRPr lang="en-US" altLang="ja-JP" sz="4800" dirty="0">
              <a:latin typeface="Fujitsu Sans" panose="020B0404060202020204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ja-JP" sz="4800" dirty="0">
                <a:latin typeface="Fujitsu Sans" panose="020B0404060202020204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Merits of </a:t>
            </a:r>
            <a:r>
              <a:rPr lang="en-US" altLang="ja-JP" sz="4800" dirty="0" err="1">
                <a:latin typeface="Fujitsu Sans" panose="020B0404060202020204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endParaRPr lang="en-US" altLang="ja-JP" sz="4800" dirty="0">
              <a:latin typeface="Fujitsu Sans" panose="020B0404060202020204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ja-JP" sz="4800" dirty="0">
                <a:latin typeface="Fujitsu Sans" panose="020B0404060202020204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Demo with </a:t>
            </a:r>
            <a:r>
              <a:rPr lang="en-US" altLang="ja-JP" sz="4800" dirty="0" err="1">
                <a:latin typeface="Fujitsu Sans" panose="020B0404060202020204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Git</a:t>
            </a:r>
            <a:endParaRPr lang="en-US" altLang="ja-JP" sz="4800" dirty="0">
              <a:latin typeface="Fujitsu Sans" panose="020B0404060202020204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735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Demo 1: Edit your resource in Local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39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Demonstration1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61" name="直線コネクタ 260"/>
          <p:cNvCxnSpPr/>
          <p:nvPr/>
        </p:nvCxnSpPr>
        <p:spPr bwMode="auto">
          <a:xfrm>
            <a:off x="1728012" y="3858524"/>
            <a:ext cx="654644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2" name="円/楕円 261"/>
          <p:cNvSpPr/>
          <p:nvPr/>
        </p:nvSpPr>
        <p:spPr bwMode="gray">
          <a:xfrm>
            <a:off x="2108288" y="3744398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263" name="フローチャート: 磁気ディスク 262"/>
          <p:cNvSpPr/>
          <p:nvPr/>
        </p:nvSpPr>
        <p:spPr bwMode="gray">
          <a:xfrm>
            <a:off x="588077" y="3497265"/>
            <a:ext cx="864096" cy="747922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264" name="図 2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87" y="3793222"/>
            <a:ext cx="403076" cy="403076"/>
          </a:xfrm>
          <a:prstGeom prst="rect">
            <a:avLst/>
          </a:prstGeom>
        </p:spPr>
      </p:pic>
      <p:grpSp>
        <p:nvGrpSpPr>
          <p:cNvPr id="265" name="グループ化 264"/>
          <p:cNvGrpSpPr/>
          <p:nvPr/>
        </p:nvGrpSpPr>
        <p:grpSpPr>
          <a:xfrm>
            <a:off x="4484552" y="2506368"/>
            <a:ext cx="1740479" cy="1488392"/>
            <a:chOff x="4598515" y="2164036"/>
            <a:chExt cx="1740479" cy="1488392"/>
          </a:xfrm>
        </p:grpSpPr>
        <p:sp>
          <p:nvSpPr>
            <p:cNvPr id="266" name="円弧 265"/>
            <p:cNvSpPr/>
            <p:nvPr/>
          </p:nvSpPr>
          <p:spPr bwMode="auto">
            <a:xfrm>
              <a:off x="4598515" y="2817306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267" name="円弧 266"/>
            <p:cNvSpPr/>
            <p:nvPr/>
          </p:nvSpPr>
          <p:spPr bwMode="auto">
            <a:xfrm rot="10800000">
              <a:off x="5081385" y="3034340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268" name="円/楕円 267"/>
            <p:cNvSpPr/>
            <p:nvPr/>
          </p:nvSpPr>
          <p:spPr bwMode="gray">
            <a:xfrm>
              <a:off x="5462611" y="3402065"/>
              <a:ext cx="250363" cy="250363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269" name="直線コネクタ 268"/>
            <p:cNvCxnSpPr/>
            <p:nvPr/>
          </p:nvCxnSpPr>
          <p:spPr bwMode="auto">
            <a:xfrm>
              <a:off x="5081215" y="3042805"/>
              <a:ext cx="0" cy="240621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70" name="グループ化 269"/>
            <p:cNvGrpSpPr/>
            <p:nvPr/>
          </p:nvGrpSpPr>
          <p:grpSpPr>
            <a:xfrm>
              <a:off x="5292768" y="2571546"/>
              <a:ext cx="579738" cy="657036"/>
              <a:chOff x="1187624" y="2420888"/>
              <a:chExt cx="701483" cy="795014"/>
            </a:xfrm>
          </p:grpSpPr>
          <p:sp>
            <p:nvSpPr>
              <p:cNvPr id="272" name="メモ 271"/>
              <p:cNvSpPr/>
              <p:nvPr/>
            </p:nvSpPr>
            <p:spPr bwMode="gray">
              <a:xfrm>
                <a:off x="1187624" y="2420888"/>
                <a:ext cx="701483" cy="795014"/>
              </a:xfrm>
              <a:prstGeom prst="foldedCorner">
                <a:avLst>
                  <a:gd name="adj" fmla="val 21454"/>
                </a:avLst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cxnSp>
            <p:nvCxnSpPr>
              <p:cNvPr id="273" name="直線コネクタ 272"/>
              <p:cNvCxnSpPr/>
              <p:nvPr/>
            </p:nvCxnSpPr>
            <p:spPr bwMode="auto">
              <a:xfrm>
                <a:off x="1292909" y="2731492"/>
                <a:ext cx="40430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4" name="直線コネクタ 273"/>
              <p:cNvCxnSpPr/>
              <p:nvPr/>
            </p:nvCxnSpPr>
            <p:spPr bwMode="auto">
              <a:xfrm>
                <a:off x="1292909" y="2890760"/>
                <a:ext cx="40430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5" name="直線コネクタ 274"/>
              <p:cNvCxnSpPr/>
              <p:nvPr/>
            </p:nvCxnSpPr>
            <p:spPr bwMode="auto">
              <a:xfrm>
                <a:off x="1292909" y="2572224"/>
                <a:ext cx="40430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571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1" name="テキスト ボックス 270"/>
            <p:cNvSpPr txBox="1"/>
            <p:nvPr/>
          </p:nvSpPr>
          <p:spPr>
            <a:xfrm>
              <a:off x="4839865" y="2164036"/>
              <a:ext cx="1499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i</a:t>
              </a:r>
              <a:r>
                <a:rPr kumimoji="1" lang="en-US" altLang="ja-JP" b="1" dirty="0" smtClean="0">
                  <a:solidFill>
                    <a:schemeClr val="accent4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ndex.html</a:t>
              </a:r>
              <a:endParaRPr kumimoji="1" lang="ja-JP" altLang="en-US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76" name="グループ化 275"/>
          <p:cNvGrpSpPr/>
          <p:nvPr/>
        </p:nvGrpSpPr>
        <p:grpSpPr>
          <a:xfrm>
            <a:off x="6444795" y="2222958"/>
            <a:ext cx="1800031" cy="4017850"/>
            <a:chOff x="6558758" y="1880626"/>
            <a:chExt cx="1800031" cy="4017850"/>
          </a:xfrm>
        </p:grpSpPr>
        <p:grpSp>
          <p:nvGrpSpPr>
            <p:cNvPr id="277" name="グループ化 276"/>
            <p:cNvGrpSpPr/>
            <p:nvPr/>
          </p:nvGrpSpPr>
          <p:grpSpPr>
            <a:xfrm>
              <a:off x="6558758" y="1880626"/>
              <a:ext cx="1800031" cy="2337302"/>
              <a:chOff x="6558758" y="1880626"/>
              <a:chExt cx="1800031" cy="2337302"/>
            </a:xfrm>
          </p:grpSpPr>
          <p:grpSp>
            <p:nvGrpSpPr>
              <p:cNvPr id="279" name="グループ化 278"/>
              <p:cNvGrpSpPr/>
              <p:nvPr/>
            </p:nvGrpSpPr>
            <p:grpSpPr>
              <a:xfrm>
                <a:off x="6833150" y="2570648"/>
                <a:ext cx="579738" cy="657036"/>
                <a:chOff x="4685460" y="4402320"/>
                <a:chExt cx="579738" cy="657036"/>
              </a:xfrm>
            </p:grpSpPr>
            <p:sp>
              <p:nvSpPr>
                <p:cNvPr id="291" name="メモ 290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j-lt"/>
                    <a:ea typeface="+mn-ea"/>
                  </a:endParaRPr>
                </a:p>
              </p:txBody>
            </p:sp>
            <p:cxnSp>
              <p:nvCxnSpPr>
                <p:cNvPr id="292" name="直線コネクタ 291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3" name="直線コネクタ 292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4" name="直線コネクタ 293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80" name="テキスト ボックス 279"/>
              <p:cNvSpPr txBox="1"/>
              <p:nvPr/>
            </p:nvSpPr>
            <p:spPr>
              <a:xfrm>
                <a:off x="6693602" y="1880626"/>
                <a:ext cx="856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i</a:t>
                </a:r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ndex</a:t>
                </a:r>
              </a:p>
              <a:p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.html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281" name="グループ化 280"/>
              <p:cNvGrpSpPr/>
              <p:nvPr/>
            </p:nvGrpSpPr>
            <p:grpSpPr>
              <a:xfrm>
                <a:off x="7688947" y="2570648"/>
                <a:ext cx="579738" cy="657036"/>
                <a:chOff x="4685460" y="4402320"/>
                <a:chExt cx="579738" cy="657036"/>
              </a:xfrm>
            </p:grpSpPr>
            <p:sp>
              <p:nvSpPr>
                <p:cNvPr id="287" name="メモ 286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j-lt"/>
                    <a:ea typeface="+mn-ea"/>
                  </a:endParaRPr>
                </a:p>
              </p:txBody>
            </p:sp>
            <p:cxnSp>
              <p:nvCxnSpPr>
                <p:cNvPr id="288" name="直線コネクタ 287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9" name="直線コネクタ 288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0" name="直線コネクタ 289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82" name="テキスト ボックス 281"/>
              <p:cNvSpPr txBox="1"/>
              <p:nvPr/>
            </p:nvSpPr>
            <p:spPr>
              <a:xfrm>
                <a:off x="7596336" y="1880626"/>
                <a:ext cx="7624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s</a:t>
                </a:r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tyle</a:t>
                </a:r>
              </a:p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.css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283" name="直線コネクタ 282"/>
              <p:cNvCxnSpPr/>
              <p:nvPr/>
            </p:nvCxnSpPr>
            <p:spPr bwMode="auto">
              <a:xfrm>
                <a:off x="7041628" y="3757101"/>
                <a:ext cx="0" cy="240621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84" name="円弧 283"/>
              <p:cNvSpPr/>
              <p:nvPr/>
            </p:nvSpPr>
            <p:spPr bwMode="auto">
              <a:xfrm rot="16200000">
                <a:off x="7041628" y="3515022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itchFamily="50" charset="-128"/>
                  <a:ea typeface="ＭＳ Ｐゴシック" pitchFamily="50" charset="-128"/>
                </a:endParaRPr>
              </a:p>
            </p:txBody>
          </p:sp>
          <p:sp>
            <p:nvSpPr>
              <p:cNvPr id="285" name="円/楕円 284"/>
              <p:cNvSpPr/>
              <p:nvPr/>
            </p:nvSpPr>
            <p:spPr bwMode="gray">
              <a:xfrm>
                <a:off x="7417981" y="3402065"/>
                <a:ext cx="250363" cy="250363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sp>
            <p:nvSpPr>
              <p:cNvPr id="286" name="円弧 285"/>
              <p:cNvSpPr/>
              <p:nvPr/>
            </p:nvSpPr>
            <p:spPr bwMode="auto">
              <a:xfrm rot="5400000">
                <a:off x="6558758" y="3735228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itchFamily="50" charset="-128"/>
                  <a:ea typeface="ＭＳ Ｐゴシック" pitchFamily="50" charset="-128"/>
                </a:endParaRPr>
              </a:p>
            </p:txBody>
          </p:sp>
        </p:grpSp>
        <p:sp>
          <p:nvSpPr>
            <p:cNvPr id="278" name="円形吹き出し 277"/>
            <p:cNvSpPr/>
            <p:nvPr/>
          </p:nvSpPr>
          <p:spPr bwMode="gray">
            <a:xfrm>
              <a:off x="6792573" y="4301480"/>
              <a:ext cx="1538121" cy="1596996"/>
            </a:xfrm>
            <a:prstGeom prst="wedgeEllipseCallout">
              <a:avLst>
                <a:gd name="adj1" fmla="val -1037"/>
                <a:gd name="adj2" fmla="val -77321"/>
              </a:avLst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Merged</a:t>
              </a:r>
              <a:b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</a:br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Wisely</a:t>
              </a:r>
              <a:endParaRPr kumimoji="1" lang="ja-JP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</a:endParaRPr>
            </a:p>
          </p:txBody>
        </p:sp>
      </p:grpSp>
      <p:sp>
        <p:nvSpPr>
          <p:cNvPr id="295" name="正方形/長方形 294"/>
          <p:cNvSpPr/>
          <p:nvPr/>
        </p:nvSpPr>
        <p:spPr bwMode="gray">
          <a:xfrm>
            <a:off x="2438017" y="1119222"/>
            <a:ext cx="5856938" cy="5435507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grpSp>
        <p:nvGrpSpPr>
          <p:cNvPr id="296" name="グループ化 295"/>
          <p:cNvGrpSpPr/>
          <p:nvPr/>
        </p:nvGrpSpPr>
        <p:grpSpPr>
          <a:xfrm>
            <a:off x="2266309" y="831674"/>
            <a:ext cx="4452878" cy="5819978"/>
            <a:chOff x="2380272" y="489342"/>
            <a:chExt cx="4452878" cy="5819978"/>
          </a:xfrm>
        </p:grpSpPr>
        <p:grpSp>
          <p:nvGrpSpPr>
            <p:cNvPr id="297" name="グループ化 296"/>
            <p:cNvGrpSpPr/>
            <p:nvPr/>
          </p:nvGrpSpPr>
          <p:grpSpPr>
            <a:xfrm>
              <a:off x="2401331" y="1002046"/>
              <a:ext cx="4431819" cy="5307274"/>
              <a:chOff x="2401331" y="1002046"/>
              <a:chExt cx="4431819" cy="5307274"/>
            </a:xfrm>
          </p:grpSpPr>
          <p:grpSp>
            <p:nvGrpSpPr>
              <p:cNvPr id="300" name="グループ化 299"/>
              <p:cNvGrpSpPr/>
              <p:nvPr/>
            </p:nvGrpSpPr>
            <p:grpSpPr>
              <a:xfrm>
                <a:off x="2401331" y="1002046"/>
                <a:ext cx="2438534" cy="2516653"/>
                <a:chOff x="2401331" y="1002046"/>
                <a:chExt cx="2438534" cy="2516653"/>
              </a:xfrm>
            </p:grpSpPr>
            <p:sp>
              <p:nvSpPr>
                <p:cNvPr id="327" name="円弧 326"/>
                <p:cNvSpPr/>
                <p:nvPr/>
              </p:nvSpPr>
              <p:spPr bwMode="auto">
                <a:xfrm rot="16200000">
                  <a:off x="2887948" y="2819975"/>
                  <a:ext cx="482700" cy="48270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ＭＳ Ｐゴシック" pitchFamily="50" charset="-128"/>
                    <a:ea typeface="ＭＳ Ｐゴシック" pitchFamily="50" charset="-128"/>
                  </a:endParaRPr>
                </a:p>
              </p:txBody>
            </p:sp>
            <p:cxnSp>
              <p:nvCxnSpPr>
                <p:cNvPr id="328" name="直線コネクタ 327"/>
                <p:cNvCxnSpPr/>
                <p:nvPr/>
              </p:nvCxnSpPr>
              <p:spPr bwMode="auto">
                <a:xfrm>
                  <a:off x="3129297" y="2818429"/>
                  <a:ext cx="171056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29" name="円/楕円 328"/>
                <p:cNvSpPr/>
                <p:nvPr/>
              </p:nvSpPr>
              <p:spPr bwMode="gray">
                <a:xfrm>
                  <a:off x="3822750" y="2692951"/>
                  <a:ext cx="250363" cy="250363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j-lt"/>
                    <a:ea typeface="+mn-ea"/>
                  </a:endParaRPr>
                </a:p>
              </p:txBody>
            </p:sp>
            <p:grpSp>
              <p:nvGrpSpPr>
                <p:cNvPr id="330" name="グループ化 329"/>
                <p:cNvGrpSpPr/>
                <p:nvPr/>
              </p:nvGrpSpPr>
              <p:grpSpPr>
                <a:xfrm>
                  <a:off x="3658062" y="1860675"/>
                  <a:ext cx="579738" cy="657036"/>
                  <a:chOff x="1187624" y="2420888"/>
                  <a:chExt cx="701483" cy="795014"/>
                </a:xfrm>
              </p:grpSpPr>
              <p:sp>
                <p:nvSpPr>
                  <p:cNvPr id="342" name="メモ 341"/>
                  <p:cNvSpPr/>
                  <p:nvPr/>
                </p:nvSpPr>
                <p:spPr bwMode="gray">
                  <a:xfrm>
                    <a:off x="1187624" y="2420888"/>
                    <a:ext cx="701483" cy="795014"/>
                  </a:xfrm>
                  <a:prstGeom prst="foldedCorner">
                    <a:avLst>
                      <a:gd name="adj" fmla="val 21454"/>
                    </a:avLst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j-lt"/>
                      <a:ea typeface="+mn-ea"/>
                    </a:endParaRPr>
                  </a:p>
                </p:txBody>
              </p:sp>
              <p:cxnSp>
                <p:nvCxnSpPr>
                  <p:cNvPr id="343" name="直線コネクタ 342"/>
                  <p:cNvCxnSpPr/>
                  <p:nvPr/>
                </p:nvCxnSpPr>
                <p:spPr bwMode="auto">
                  <a:xfrm>
                    <a:off x="1292909" y="2731492"/>
                    <a:ext cx="404308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44" name="直線コネクタ 343"/>
                  <p:cNvCxnSpPr/>
                  <p:nvPr/>
                </p:nvCxnSpPr>
                <p:spPr bwMode="auto">
                  <a:xfrm>
                    <a:off x="1292909" y="2890760"/>
                    <a:ext cx="404308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45" name="直線コネクタ 344"/>
                  <p:cNvCxnSpPr/>
                  <p:nvPr/>
                </p:nvCxnSpPr>
                <p:spPr bwMode="auto">
                  <a:xfrm>
                    <a:off x="1292909" y="2572224"/>
                    <a:ext cx="404308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31" name="円弧 330"/>
                <p:cNvSpPr/>
                <p:nvPr/>
              </p:nvSpPr>
              <p:spPr bwMode="auto">
                <a:xfrm rot="5400000">
                  <a:off x="2401331" y="3035999"/>
                  <a:ext cx="482700" cy="48270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ＭＳ Ｐゴシック" pitchFamily="50" charset="-128"/>
                    <a:ea typeface="ＭＳ Ｐゴシック" pitchFamily="50" charset="-128"/>
                  </a:endParaRPr>
                </a:p>
              </p:txBody>
            </p:sp>
            <p:cxnSp>
              <p:nvCxnSpPr>
                <p:cNvPr id="332" name="直線コネクタ 331"/>
                <p:cNvCxnSpPr/>
                <p:nvPr/>
              </p:nvCxnSpPr>
              <p:spPr bwMode="auto">
                <a:xfrm>
                  <a:off x="2888118" y="3042805"/>
                  <a:ext cx="0" cy="240621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33" name="テキスト ボックス 332"/>
                <p:cNvSpPr txBox="1"/>
                <p:nvPr/>
              </p:nvSpPr>
              <p:spPr>
                <a:xfrm>
                  <a:off x="3216544" y="1449306"/>
                  <a:ext cx="1499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i</a:t>
                  </a:r>
                  <a:r>
                    <a:rPr kumimoji="1"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ndex.html</a:t>
                  </a:r>
                  <a:endParaRPr kumimoji="1" lang="ja-JP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334" name="グループ化 333"/>
                <p:cNvGrpSpPr/>
                <p:nvPr/>
              </p:nvGrpSpPr>
              <p:grpSpPr>
                <a:xfrm>
                  <a:off x="3470362" y="1002046"/>
                  <a:ext cx="743132" cy="400620"/>
                  <a:chOff x="583347" y="4223954"/>
                  <a:chExt cx="899190" cy="484750"/>
                </a:xfrm>
              </p:grpSpPr>
              <p:grpSp>
                <p:nvGrpSpPr>
                  <p:cNvPr id="335" name="グループ化 334"/>
                  <p:cNvGrpSpPr/>
                  <p:nvPr/>
                </p:nvGrpSpPr>
                <p:grpSpPr>
                  <a:xfrm>
                    <a:off x="583347" y="4303697"/>
                    <a:ext cx="227145" cy="353337"/>
                    <a:chOff x="2089544" y="4824280"/>
                    <a:chExt cx="648072" cy="1008112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340" name="二等辺三角形 339"/>
                    <p:cNvSpPr/>
                    <p:nvPr/>
                  </p:nvSpPr>
                  <p:spPr bwMode="gray">
                    <a:xfrm>
                      <a:off x="2233560" y="5472352"/>
                      <a:ext cx="360040" cy="360040"/>
                    </a:xfrm>
                    <a:prstGeom prst="triangle">
                      <a:avLst/>
                    </a:prstGeom>
                    <a:solidFill>
                      <a:srgbClr val="92D050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+mj-lt"/>
                        <a:ea typeface="+mn-ea"/>
                      </a:endParaRPr>
                    </a:p>
                  </p:txBody>
                </p:sp>
                <p:sp>
                  <p:nvSpPr>
                    <p:cNvPr id="341" name="円/楕円 340"/>
                    <p:cNvSpPr/>
                    <p:nvPr/>
                  </p:nvSpPr>
                  <p:spPr bwMode="gray">
                    <a:xfrm>
                      <a:off x="2089544" y="4824280"/>
                      <a:ext cx="648072" cy="648072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+mj-lt"/>
                        <a:ea typeface="+mn-ea"/>
                      </a:endParaRPr>
                    </a:p>
                  </p:txBody>
                </p:sp>
              </p:grpSp>
              <p:sp>
                <p:nvSpPr>
                  <p:cNvPr id="336" name="台形 335"/>
                  <p:cNvSpPr/>
                  <p:nvPr/>
                </p:nvSpPr>
                <p:spPr bwMode="gray">
                  <a:xfrm rot="16660410">
                    <a:off x="1104333" y="4187035"/>
                    <a:ext cx="341285" cy="415123"/>
                  </a:xfrm>
                  <a:prstGeom prst="trapezoid">
                    <a:avLst>
                      <a:gd name="adj" fmla="val 6777"/>
                    </a:avLst>
                  </a:pr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337" name="フリーフォーム 336"/>
                  <p:cNvSpPr/>
                  <p:nvPr/>
                </p:nvSpPr>
                <p:spPr bwMode="gray">
                  <a:xfrm>
                    <a:off x="839693" y="4508611"/>
                    <a:ext cx="618468" cy="200093"/>
                  </a:xfrm>
                  <a:custGeom>
                    <a:avLst/>
                    <a:gdLst>
                      <a:gd name="connsiteX0" fmla="*/ 1528997 w 1528997"/>
                      <a:gd name="connsiteY0" fmla="*/ 202367 h 494676"/>
                      <a:gd name="connsiteX1" fmla="*/ 1041816 w 1528997"/>
                      <a:gd name="connsiteY1" fmla="*/ 494676 h 494676"/>
                      <a:gd name="connsiteX2" fmla="*/ 0 w 1528997"/>
                      <a:gd name="connsiteY2" fmla="*/ 217357 h 494676"/>
                      <a:gd name="connsiteX3" fmla="*/ 532151 w 1528997"/>
                      <a:gd name="connsiteY3" fmla="*/ 0 h 494676"/>
                      <a:gd name="connsiteX4" fmla="*/ 1528997 w 1528997"/>
                      <a:gd name="connsiteY4" fmla="*/ 202367 h 494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28997" h="494676">
                        <a:moveTo>
                          <a:pt x="1528997" y="202367"/>
                        </a:moveTo>
                        <a:lnTo>
                          <a:pt x="1041816" y="494676"/>
                        </a:lnTo>
                        <a:lnTo>
                          <a:pt x="0" y="217357"/>
                        </a:lnTo>
                        <a:lnTo>
                          <a:pt x="532151" y="0"/>
                        </a:lnTo>
                        <a:lnTo>
                          <a:pt x="1528997" y="202367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338" name="台形 337"/>
                  <p:cNvSpPr/>
                  <p:nvPr/>
                </p:nvSpPr>
                <p:spPr bwMode="gray">
                  <a:xfrm rot="16660410">
                    <a:off x="1157132" y="4233646"/>
                    <a:ext cx="235685" cy="321902"/>
                  </a:xfrm>
                  <a:prstGeom prst="trapezoid">
                    <a:avLst>
                      <a:gd name="adj" fmla="val 3520"/>
                    </a:avLst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339" name="三角形 22"/>
                  <p:cNvSpPr/>
                  <p:nvPr/>
                </p:nvSpPr>
                <p:spPr bwMode="gray">
                  <a:xfrm rot="20604948">
                    <a:off x="1284133" y="4381474"/>
                    <a:ext cx="59588" cy="72859"/>
                  </a:xfrm>
                  <a:custGeom>
                    <a:avLst/>
                    <a:gdLst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0 w 169558"/>
                      <a:gd name="connsiteY3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2668 w 169558"/>
                      <a:gd name="connsiteY3" fmla="*/ 2206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4 w 169558"/>
                      <a:gd name="connsiteY3" fmla="*/ 17829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4780 w 169558"/>
                      <a:gd name="connsiteY3" fmla="*/ 17829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66180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5 w 169558"/>
                      <a:gd name="connsiteY3" fmla="*/ 166180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5 w 169558"/>
                      <a:gd name="connsiteY3" fmla="*/ 16012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661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1409 w 169558"/>
                      <a:gd name="connsiteY3" fmla="*/ 1661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7089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1409 w 169558"/>
                      <a:gd name="connsiteY3" fmla="*/ 175608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6122 w 169558"/>
                      <a:gd name="connsiteY3" fmla="*/ 18503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6654 w 169558"/>
                      <a:gd name="connsiteY3" fmla="*/ 166406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2677 w 169558"/>
                      <a:gd name="connsiteY3" fmla="*/ 144874 h 220681"/>
                      <a:gd name="connsiteX4" fmla="*/ 0 w 169558"/>
                      <a:gd name="connsiteY4" fmla="*/ 220681 h 220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558" h="220681">
                        <a:moveTo>
                          <a:pt x="0" y="220681"/>
                        </a:moveTo>
                        <a:lnTo>
                          <a:pt x="84779" y="0"/>
                        </a:lnTo>
                        <a:lnTo>
                          <a:pt x="169558" y="220681"/>
                        </a:lnTo>
                        <a:lnTo>
                          <a:pt x="82677" y="144874"/>
                        </a:lnTo>
                        <a:lnTo>
                          <a:pt x="0" y="220681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</p:grpSp>
          </p:grpSp>
          <p:grpSp>
            <p:nvGrpSpPr>
              <p:cNvPr id="301" name="グループ化 300"/>
              <p:cNvGrpSpPr/>
              <p:nvPr/>
            </p:nvGrpSpPr>
            <p:grpSpPr>
              <a:xfrm>
                <a:off x="2405248" y="3515022"/>
                <a:ext cx="4427902" cy="2794298"/>
                <a:chOff x="2405248" y="3515022"/>
                <a:chExt cx="4427902" cy="2794298"/>
              </a:xfrm>
            </p:grpSpPr>
            <p:cxnSp>
              <p:nvCxnSpPr>
                <p:cNvPr id="302" name="直線コネクタ 301"/>
                <p:cNvCxnSpPr/>
                <p:nvPr/>
              </p:nvCxnSpPr>
              <p:spPr bwMode="auto">
                <a:xfrm>
                  <a:off x="2887829" y="3757101"/>
                  <a:ext cx="0" cy="240621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3" name="円弧 302"/>
                <p:cNvSpPr/>
                <p:nvPr/>
              </p:nvSpPr>
              <p:spPr bwMode="auto">
                <a:xfrm>
                  <a:off x="2405248" y="3515022"/>
                  <a:ext cx="482700" cy="48270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ＭＳ Ｐゴシック" pitchFamily="50" charset="-128"/>
                    <a:ea typeface="ＭＳ Ｐゴシック" pitchFamily="50" charset="-128"/>
                  </a:endParaRPr>
                </a:p>
              </p:txBody>
            </p:sp>
            <p:sp>
              <p:nvSpPr>
                <p:cNvPr id="304" name="円弧 303"/>
                <p:cNvSpPr/>
                <p:nvPr/>
              </p:nvSpPr>
              <p:spPr bwMode="auto">
                <a:xfrm rot="10800000">
                  <a:off x="2887948" y="3734723"/>
                  <a:ext cx="482700" cy="48270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ＭＳ Ｐゴシック" pitchFamily="50" charset="-128"/>
                    <a:ea typeface="ＭＳ Ｐゴシック" pitchFamily="50" charset="-128"/>
                  </a:endParaRPr>
                </a:p>
              </p:txBody>
            </p:sp>
            <p:cxnSp>
              <p:nvCxnSpPr>
                <p:cNvPr id="305" name="直線コネクタ 304"/>
                <p:cNvCxnSpPr/>
                <p:nvPr/>
              </p:nvCxnSpPr>
              <p:spPr bwMode="auto">
                <a:xfrm>
                  <a:off x="3129297" y="4215329"/>
                  <a:ext cx="3703853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6" name="円/楕円 305"/>
                <p:cNvSpPr/>
                <p:nvPr/>
              </p:nvSpPr>
              <p:spPr bwMode="gray">
                <a:xfrm>
                  <a:off x="4714603" y="4089851"/>
                  <a:ext cx="250363" cy="250363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j-lt"/>
                    <a:ea typeface="+mn-ea"/>
                  </a:endParaRPr>
                </a:p>
              </p:txBody>
            </p:sp>
            <p:grpSp>
              <p:nvGrpSpPr>
                <p:cNvPr id="307" name="グループ化 306"/>
                <p:cNvGrpSpPr/>
                <p:nvPr/>
              </p:nvGrpSpPr>
              <p:grpSpPr>
                <a:xfrm>
                  <a:off x="4126482" y="5021681"/>
                  <a:ext cx="579738" cy="657036"/>
                  <a:chOff x="4685460" y="4402320"/>
                  <a:chExt cx="579738" cy="657036"/>
                </a:xfrm>
              </p:grpSpPr>
              <p:sp>
                <p:nvSpPr>
                  <p:cNvPr id="323" name="メモ 322"/>
                  <p:cNvSpPr/>
                  <p:nvPr/>
                </p:nvSpPr>
                <p:spPr bwMode="gray">
                  <a:xfrm>
                    <a:off x="4685460" y="4402320"/>
                    <a:ext cx="579738" cy="657036"/>
                  </a:xfrm>
                  <a:prstGeom prst="foldedCorner">
                    <a:avLst>
                      <a:gd name="adj" fmla="val 21454"/>
                    </a:avLst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j-lt"/>
                      <a:ea typeface="+mn-ea"/>
                    </a:endParaRPr>
                  </a:p>
                </p:txBody>
              </p:sp>
              <p:cxnSp>
                <p:nvCxnSpPr>
                  <p:cNvPr id="324" name="直線コネクタ 323"/>
                  <p:cNvCxnSpPr/>
                  <p:nvPr/>
                </p:nvCxnSpPr>
                <p:spPr bwMode="auto">
                  <a:xfrm>
                    <a:off x="4772472" y="4659017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5" name="直線コネクタ 324"/>
                  <p:cNvCxnSpPr/>
                  <p:nvPr/>
                </p:nvCxnSpPr>
                <p:spPr bwMode="auto">
                  <a:xfrm>
                    <a:off x="4772472" y="4790644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6" name="直線コネクタ 325"/>
                  <p:cNvCxnSpPr/>
                  <p:nvPr/>
                </p:nvCxnSpPr>
                <p:spPr bwMode="auto">
                  <a:xfrm>
                    <a:off x="4772472" y="4527391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chemeClr val="accent4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08" name="テキスト ボックス 307"/>
                <p:cNvSpPr txBox="1"/>
                <p:nvPr/>
              </p:nvSpPr>
              <p:spPr>
                <a:xfrm>
                  <a:off x="3986934" y="4327563"/>
                  <a:ext cx="856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>
                      <a:solidFill>
                        <a:schemeClr val="accent4">
                          <a:lumMod val="50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i</a:t>
                  </a:r>
                  <a:r>
                    <a:rPr kumimoji="1"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ndex</a:t>
                  </a:r>
                </a:p>
                <a:p>
                  <a:r>
                    <a:rPr kumimoji="1"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.html</a:t>
                  </a:r>
                  <a:endParaRPr kumimoji="1" lang="ja-JP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309" name="グループ化 308"/>
                <p:cNvGrpSpPr/>
                <p:nvPr/>
              </p:nvGrpSpPr>
              <p:grpSpPr>
                <a:xfrm>
                  <a:off x="4945335" y="5021681"/>
                  <a:ext cx="579738" cy="657036"/>
                  <a:chOff x="4685460" y="4402320"/>
                  <a:chExt cx="579738" cy="657036"/>
                </a:xfrm>
              </p:grpSpPr>
              <p:sp>
                <p:nvSpPr>
                  <p:cNvPr id="319" name="メモ 318"/>
                  <p:cNvSpPr/>
                  <p:nvPr/>
                </p:nvSpPr>
                <p:spPr bwMode="gray">
                  <a:xfrm>
                    <a:off x="4685460" y="4402320"/>
                    <a:ext cx="579738" cy="657036"/>
                  </a:xfrm>
                  <a:prstGeom prst="foldedCorner">
                    <a:avLst>
                      <a:gd name="adj" fmla="val 21454"/>
                    </a:avLst>
                  </a:prstGeom>
                  <a:solidFill>
                    <a:schemeClr val="bg1"/>
                  </a:solidFill>
                  <a:ln w="3810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j-lt"/>
                      <a:ea typeface="+mn-ea"/>
                    </a:endParaRPr>
                  </a:p>
                </p:txBody>
              </p:sp>
              <p:cxnSp>
                <p:nvCxnSpPr>
                  <p:cNvPr id="320" name="直線コネクタ 319"/>
                  <p:cNvCxnSpPr/>
                  <p:nvPr/>
                </p:nvCxnSpPr>
                <p:spPr bwMode="auto">
                  <a:xfrm>
                    <a:off x="4772472" y="4659017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1" name="直線コネクタ 320"/>
                  <p:cNvCxnSpPr/>
                  <p:nvPr/>
                </p:nvCxnSpPr>
                <p:spPr bwMode="auto">
                  <a:xfrm>
                    <a:off x="4772472" y="4790644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2" name="直線コネクタ 321"/>
                  <p:cNvCxnSpPr/>
                  <p:nvPr/>
                </p:nvCxnSpPr>
                <p:spPr bwMode="auto">
                  <a:xfrm>
                    <a:off x="4772472" y="4527391"/>
                    <a:ext cx="334139" cy="0"/>
                  </a:xfrm>
                  <a:prstGeom prst="lin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CACAC7"/>
                      </a:gs>
                    </a:gsLst>
                    <a:lin ang="5400000" scaled="1"/>
                  </a:gradFill>
                  <a:ln w="57150" cap="flat" cmpd="sng" algn="ctr">
                    <a:solidFill>
                      <a:srgbClr val="71C9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10" name="テキスト ボックス 309"/>
                <p:cNvSpPr txBox="1"/>
                <p:nvPr/>
              </p:nvSpPr>
              <p:spPr>
                <a:xfrm>
                  <a:off x="4852724" y="4327563"/>
                  <a:ext cx="76245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style</a:t>
                  </a:r>
                </a:p>
                <a:p>
                  <a:r>
                    <a:rPr lang="en-US" altLang="ja-JP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.css</a:t>
                  </a:r>
                  <a:endParaRPr kumimoji="1" lang="ja-JP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311" name="グループ化 310"/>
                <p:cNvGrpSpPr/>
                <p:nvPr/>
              </p:nvGrpSpPr>
              <p:grpSpPr>
                <a:xfrm>
                  <a:off x="4430221" y="5908700"/>
                  <a:ext cx="743132" cy="400620"/>
                  <a:chOff x="583347" y="4988866"/>
                  <a:chExt cx="899190" cy="484750"/>
                </a:xfrm>
              </p:grpSpPr>
              <p:grpSp>
                <p:nvGrpSpPr>
                  <p:cNvPr id="312" name="グループ化 311"/>
                  <p:cNvGrpSpPr/>
                  <p:nvPr/>
                </p:nvGrpSpPr>
                <p:grpSpPr>
                  <a:xfrm>
                    <a:off x="583347" y="5051624"/>
                    <a:ext cx="227145" cy="353337"/>
                    <a:chOff x="4250224" y="4824280"/>
                    <a:chExt cx="648072" cy="1008112"/>
                  </a:xfrm>
                  <a:solidFill>
                    <a:srgbClr val="71C9FF"/>
                  </a:solidFill>
                </p:grpSpPr>
                <p:sp>
                  <p:nvSpPr>
                    <p:cNvPr id="317" name="二等辺三角形 316"/>
                    <p:cNvSpPr/>
                    <p:nvPr/>
                  </p:nvSpPr>
                  <p:spPr bwMode="gray">
                    <a:xfrm>
                      <a:off x="4394240" y="5472352"/>
                      <a:ext cx="360040" cy="360040"/>
                    </a:xfrm>
                    <a:prstGeom prst="triangle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+mj-lt"/>
                        <a:ea typeface="+mn-ea"/>
                      </a:endParaRPr>
                    </a:p>
                  </p:txBody>
                </p:sp>
                <p:sp>
                  <p:nvSpPr>
                    <p:cNvPr id="318" name="円/楕円 317"/>
                    <p:cNvSpPr/>
                    <p:nvPr/>
                  </p:nvSpPr>
                  <p:spPr bwMode="gray">
                    <a:xfrm>
                      <a:off x="4250224" y="4824280"/>
                      <a:ext cx="648072" cy="648072"/>
                    </a:xfrm>
                    <a:prstGeom prst="ellipse">
                      <a:avLst/>
                    </a:prstGeom>
                    <a:grp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+mj-lt"/>
                        <a:ea typeface="+mn-ea"/>
                      </a:endParaRPr>
                    </a:p>
                  </p:txBody>
                </p:sp>
              </p:grpSp>
              <p:sp>
                <p:nvSpPr>
                  <p:cNvPr id="313" name="台形 312"/>
                  <p:cNvSpPr/>
                  <p:nvPr/>
                </p:nvSpPr>
                <p:spPr bwMode="gray">
                  <a:xfrm rot="16660410">
                    <a:off x="1104333" y="4951947"/>
                    <a:ext cx="341285" cy="415123"/>
                  </a:xfrm>
                  <a:prstGeom prst="trapezoid">
                    <a:avLst>
                      <a:gd name="adj" fmla="val 6777"/>
                    </a:avLst>
                  </a:prstGeom>
                  <a:solidFill>
                    <a:srgbClr val="71C9FF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314" name="フリーフォーム 313"/>
                  <p:cNvSpPr/>
                  <p:nvPr/>
                </p:nvSpPr>
                <p:spPr bwMode="gray">
                  <a:xfrm>
                    <a:off x="839693" y="5273523"/>
                    <a:ext cx="618468" cy="200093"/>
                  </a:xfrm>
                  <a:custGeom>
                    <a:avLst/>
                    <a:gdLst>
                      <a:gd name="connsiteX0" fmla="*/ 1528997 w 1528997"/>
                      <a:gd name="connsiteY0" fmla="*/ 202367 h 494676"/>
                      <a:gd name="connsiteX1" fmla="*/ 1041816 w 1528997"/>
                      <a:gd name="connsiteY1" fmla="*/ 494676 h 494676"/>
                      <a:gd name="connsiteX2" fmla="*/ 0 w 1528997"/>
                      <a:gd name="connsiteY2" fmla="*/ 217357 h 494676"/>
                      <a:gd name="connsiteX3" fmla="*/ 532151 w 1528997"/>
                      <a:gd name="connsiteY3" fmla="*/ 0 h 494676"/>
                      <a:gd name="connsiteX4" fmla="*/ 1528997 w 1528997"/>
                      <a:gd name="connsiteY4" fmla="*/ 202367 h 494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28997" h="494676">
                        <a:moveTo>
                          <a:pt x="1528997" y="202367"/>
                        </a:moveTo>
                        <a:lnTo>
                          <a:pt x="1041816" y="494676"/>
                        </a:lnTo>
                        <a:lnTo>
                          <a:pt x="0" y="217357"/>
                        </a:lnTo>
                        <a:lnTo>
                          <a:pt x="532151" y="0"/>
                        </a:lnTo>
                        <a:lnTo>
                          <a:pt x="1528997" y="202367"/>
                        </a:lnTo>
                        <a:close/>
                      </a:path>
                    </a:pathLst>
                  </a:custGeom>
                  <a:solidFill>
                    <a:srgbClr val="71C9FF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315" name="台形 314"/>
                  <p:cNvSpPr/>
                  <p:nvPr/>
                </p:nvSpPr>
                <p:spPr bwMode="gray">
                  <a:xfrm rot="16660410">
                    <a:off x="1157132" y="4998558"/>
                    <a:ext cx="235685" cy="321902"/>
                  </a:xfrm>
                  <a:prstGeom prst="trapezoid">
                    <a:avLst>
                      <a:gd name="adj" fmla="val 3520"/>
                    </a:avLst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  <p:sp>
                <p:nvSpPr>
                  <p:cNvPr id="316" name="三角形 22"/>
                  <p:cNvSpPr/>
                  <p:nvPr/>
                </p:nvSpPr>
                <p:spPr bwMode="gray">
                  <a:xfrm rot="20604948">
                    <a:off x="1284133" y="5146386"/>
                    <a:ext cx="59588" cy="72859"/>
                  </a:xfrm>
                  <a:custGeom>
                    <a:avLst/>
                    <a:gdLst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0 w 169558"/>
                      <a:gd name="connsiteY3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2668 w 169558"/>
                      <a:gd name="connsiteY3" fmla="*/ 2206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4 w 169558"/>
                      <a:gd name="connsiteY3" fmla="*/ 17829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4780 w 169558"/>
                      <a:gd name="connsiteY3" fmla="*/ 17829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66180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5 w 169558"/>
                      <a:gd name="connsiteY3" fmla="*/ 166180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8725 w 169558"/>
                      <a:gd name="connsiteY3" fmla="*/ 16012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661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1409 w 169558"/>
                      <a:gd name="connsiteY3" fmla="*/ 166181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90836 w 169558"/>
                      <a:gd name="connsiteY3" fmla="*/ 17089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1409 w 169558"/>
                      <a:gd name="connsiteY3" fmla="*/ 175608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6122 w 169558"/>
                      <a:gd name="connsiteY3" fmla="*/ 185035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76654 w 169558"/>
                      <a:gd name="connsiteY3" fmla="*/ 166406 h 220681"/>
                      <a:gd name="connsiteX4" fmla="*/ 0 w 169558"/>
                      <a:gd name="connsiteY4" fmla="*/ 220681 h 220681"/>
                      <a:gd name="connsiteX0" fmla="*/ 0 w 169558"/>
                      <a:gd name="connsiteY0" fmla="*/ 220681 h 220681"/>
                      <a:gd name="connsiteX1" fmla="*/ 84779 w 169558"/>
                      <a:gd name="connsiteY1" fmla="*/ 0 h 220681"/>
                      <a:gd name="connsiteX2" fmla="*/ 169558 w 169558"/>
                      <a:gd name="connsiteY2" fmla="*/ 220681 h 220681"/>
                      <a:gd name="connsiteX3" fmla="*/ 82677 w 169558"/>
                      <a:gd name="connsiteY3" fmla="*/ 144874 h 220681"/>
                      <a:gd name="connsiteX4" fmla="*/ 0 w 169558"/>
                      <a:gd name="connsiteY4" fmla="*/ 220681 h 220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558" h="220681">
                        <a:moveTo>
                          <a:pt x="0" y="220681"/>
                        </a:moveTo>
                        <a:lnTo>
                          <a:pt x="84779" y="0"/>
                        </a:lnTo>
                        <a:lnTo>
                          <a:pt x="169558" y="220681"/>
                        </a:lnTo>
                        <a:lnTo>
                          <a:pt x="82677" y="144874"/>
                        </a:lnTo>
                        <a:lnTo>
                          <a:pt x="0" y="220681"/>
                        </a:lnTo>
                        <a:close/>
                      </a:path>
                    </a:pathLst>
                  </a:custGeom>
                  <a:solidFill>
                    <a:srgbClr val="71C9FF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ja-JP"/>
                    </a:defPPr>
                    <a:lvl1pPr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1pPr>
                    <a:lvl2pPr marL="4572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2pPr>
                    <a:lvl3pPr marL="9144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3pPr>
                    <a:lvl4pPr marL="13716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4pPr>
                    <a:lvl5pPr marL="1828800" algn="ctr" rtl="0" fontAlgn="ctr">
                      <a:spcBef>
                        <a:spcPct val="0"/>
                      </a:spcBef>
                      <a:spcAft>
                        <a:spcPct val="0"/>
                      </a:spcAft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400" kern="1200">
                        <a:solidFill>
                          <a:srgbClr val="000000"/>
                        </a:solidFill>
                        <a:latin typeface="Arial" charset="0"/>
                        <a:ea typeface="ＭＳ Ｐゴシック" pitchFamily="50" charset="-128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400" b="0" i="0" u="none" strike="noStrike" cap="none" normalizeH="0" baseline="0" dirty="0" smtClean="0">
                      <a:ln>
                        <a:noFill/>
                      </a:ln>
                      <a:effectLst/>
                      <a:latin typeface="+mj-lt"/>
                      <a:ea typeface="ＭＳ Ｐゴシック" pitchFamily="50" charset="-128"/>
                    </a:endParaRPr>
                  </a:p>
                </p:txBody>
              </p:sp>
            </p:grpSp>
          </p:grpSp>
        </p:grpSp>
        <p:sp>
          <p:nvSpPr>
            <p:cNvPr id="298" name="円形吹き出し 297"/>
            <p:cNvSpPr/>
            <p:nvPr/>
          </p:nvSpPr>
          <p:spPr bwMode="gray">
            <a:xfrm>
              <a:off x="2380272" y="4813822"/>
              <a:ext cx="1385717" cy="1438758"/>
            </a:xfrm>
            <a:prstGeom prst="wedgeEllipseCallout">
              <a:avLst>
                <a:gd name="adj1" fmla="val 70809"/>
                <a:gd name="adj2" fmla="val 28176"/>
              </a:avLst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Develop</a:t>
              </a:r>
              <a:b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</a:br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in</a:t>
              </a:r>
              <a:r>
                <a:rPr lang="en-US" altLang="ja-JP" sz="2400" b="1" dirty="0">
                  <a:solidFill>
                    <a:schemeClr val="bg1"/>
                  </a:solidFill>
                  <a:latin typeface="+mj-lt"/>
                  <a:ea typeface="+mn-ea"/>
                </a:rPr>
                <a:t/>
              </a:r>
              <a:br>
                <a:rPr lang="en-US" altLang="ja-JP" sz="2400" b="1" dirty="0">
                  <a:solidFill>
                    <a:schemeClr val="bg1"/>
                  </a:solidFill>
                  <a:latin typeface="+mj-lt"/>
                  <a:ea typeface="+mn-ea"/>
                </a:rPr>
              </a:br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Parallel</a:t>
              </a:r>
              <a:endParaRPr kumimoji="1" lang="ja-JP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</a:endParaRPr>
            </a:p>
          </p:txBody>
        </p:sp>
        <p:sp>
          <p:nvSpPr>
            <p:cNvPr id="299" name="円形吹き出し 298"/>
            <p:cNvSpPr/>
            <p:nvPr/>
          </p:nvSpPr>
          <p:spPr bwMode="gray">
            <a:xfrm>
              <a:off x="4686921" y="489342"/>
              <a:ext cx="1385717" cy="1438758"/>
            </a:xfrm>
            <a:prstGeom prst="wedgeEllipseCallout">
              <a:avLst>
                <a:gd name="adj1" fmla="val -67025"/>
                <a:gd name="adj2" fmla="val -525"/>
              </a:avLst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Develop</a:t>
              </a:r>
              <a:b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</a:br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in</a:t>
              </a:r>
              <a:b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</a:br>
              <a:r>
                <a:rPr lang="en-US" altLang="ja-JP" sz="2400" b="1" dirty="0" smtClean="0">
                  <a:solidFill>
                    <a:schemeClr val="bg1"/>
                  </a:solidFill>
                  <a:latin typeface="+mj-lt"/>
                  <a:ea typeface="+mn-ea"/>
                </a:rPr>
                <a:t>Parallel</a:t>
              </a:r>
              <a:endParaRPr kumimoji="1" lang="ja-JP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</a:endParaRPr>
            </a:p>
          </p:txBody>
        </p:sp>
      </p:grpSp>
      <p:grpSp>
        <p:nvGrpSpPr>
          <p:cNvPr id="346" name="グループ化 345"/>
          <p:cNvGrpSpPr/>
          <p:nvPr/>
        </p:nvGrpSpPr>
        <p:grpSpPr>
          <a:xfrm>
            <a:off x="1929854" y="2932341"/>
            <a:ext cx="579738" cy="657036"/>
            <a:chOff x="1187624" y="2420888"/>
            <a:chExt cx="701483" cy="795014"/>
          </a:xfrm>
        </p:grpSpPr>
        <p:sp>
          <p:nvSpPr>
            <p:cNvPr id="347" name="メモ 346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348" name="直線コネクタ 347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9" name="直線コネクタ 348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0" name="直線コネクタ 349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51" name="テキスト ボックス 350"/>
          <p:cNvSpPr txBox="1"/>
          <p:nvPr/>
        </p:nvSpPr>
        <p:spPr>
          <a:xfrm>
            <a:off x="1488631" y="2516079"/>
            <a:ext cx="149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ndex.html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2" name="テキスト ボックス 351"/>
          <p:cNvSpPr txBox="1"/>
          <p:nvPr/>
        </p:nvSpPr>
        <p:spPr>
          <a:xfrm>
            <a:off x="3152965" y="967424"/>
            <a:ext cx="1278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92D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en-US" altLang="ja-JP" b="1" dirty="0" smtClean="0">
                <a:solidFill>
                  <a:srgbClr val="92D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sutsui-san</a:t>
            </a:r>
            <a:endParaRPr kumimoji="1" lang="ja-JP" altLang="en-US" b="1" dirty="0" smtClean="0">
              <a:solidFill>
                <a:srgbClr val="92D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3" name="テキスト ボックス 352"/>
          <p:cNvSpPr txBox="1"/>
          <p:nvPr/>
        </p:nvSpPr>
        <p:spPr>
          <a:xfrm>
            <a:off x="3916148" y="6586309"/>
            <a:ext cx="1535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71C9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Uchiyama-san</a:t>
            </a:r>
            <a:endParaRPr kumimoji="1" lang="ja-JP" altLang="en-US" b="1" dirty="0" smtClean="0">
              <a:solidFill>
                <a:srgbClr val="71C9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48300" y="2973359"/>
            <a:ext cx="690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7200" b="1" dirty="0" smtClean="0">
                <a:latin typeface="Fujitsu Sans" panose="020B0404060202020204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Demo Time!!</a:t>
            </a:r>
            <a:endParaRPr kumimoji="1" lang="ja-JP" altLang="en-US" sz="7200" b="1" dirty="0" err="1" smtClean="0">
              <a:latin typeface="Fujitsu Sans" panose="020B0404060202020204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18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Ref: Logs by commit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40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Demonstration1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03" y="1050652"/>
            <a:ext cx="7939633" cy="5442443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87" name="円形吹き出し 86"/>
          <p:cNvSpPr/>
          <p:nvPr/>
        </p:nvSpPr>
        <p:spPr bwMode="gray">
          <a:xfrm>
            <a:off x="3268903" y="1338684"/>
            <a:ext cx="1008112" cy="1046699"/>
          </a:xfrm>
          <a:prstGeom prst="wedgeEllipseCallout">
            <a:avLst>
              <a:gd name="adj1" fmla="val 1046"/>
              <a:gd name="adj2" fmla="val 63030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Why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+mn-ea"/>
            </a:endParaRPr>
          </a:p>
        </p:txBody>
      </p:sp>
      <p:sp>
        <p:nvSpPr>
          <p:cNvPr id="88" name="円形吹き出し 87"/>
          <p:cNvSpPr/>
          <p:nvPr/>
        </p:nvSpPr>
        <p:spPr bwMode="gray">
          <a:xfrm>
            <a:off x="6221231" y="1338684"/>
            <a:ext cx="1008112" cy="1046699"/>
          </a:xfrm>
          <a:prstGeom prst="wedgeEllipseCallout">
            <a:avLst>
              <a:gd name="adj1" fmla="val 1046"/>
              <a:gd name="adj2" fmla="val 63030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When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+mn-ea"/>
            </a:endParaRPr>
          </a:p>
        </p:txBody>
      </p:sp>
      <p:sp>
        <p:nvSpPr>
          <p:cNvPr id="89" name="円形吹き出し 88"/>
          <p:cNvSpPr/>
          <p:nvPr/>
        </p:nvSpPr>
        <p:spPr bwMode="gray">
          <a:xfrm>
            <a:off x="7258218" y="1338684"/>
            <a:ext cx="1008112" cy="1046699"/>
          </a:xfrm>
          <a:prstGeom prst="wedgeEllipseCallout">
            <a:avLst>
              <a:gd name="adj1" fmla="val 1046"/>
              <a:gd name="adj2" fmla="val 63030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Who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+mn-ea"/>
            </a:endParaRPr>
          </a:p>
        </p:txBody>
      </p:sp>
      <p:sp>
        <p:nvSpPr>
          <p:cNvPr id="90" name="円形吹き出し 89"/>
          <p:cNvSpPr/>
          <p:nvPr/>
        </p:nvSpPr>
        <p:spPr bwMode="gray">
          <a:xfrm>
            <a:off x="6579346" y="3210892"/>
            <a:ext cx="1299993" cy="1349752"/>
          </a:xfrm>
          <a:prstGeom prst="wedgeEllipseCallout">
            <a:avLst>
              <a:gd name="adj1" fmla="val 1046"/>
              <a:gd name="adj2" fmla="val 63030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Where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70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0" y="2933644"/>
            <a:ext cx="4600575" cy="1527459"/>
          </a:xfrm>
        </p:spPr>
        <p:txBody>
          <a:bodyPr/>
          <a:lstStyle/>
          <a:p>
            <a:r>
              <a:rPr kumimoji="1" lang="en-US" altLang="ja-JP" dirty="0" smtClean="0"/>
              <a:t>Demonstration</a:t>
            </a:r>
            <a:r>
              <a:rPr lang="en-US" altLang="ja-JP" dirty="0" smtClean="0"/>
              <a:t> 2</a:t>
            </a:r>
            <a:endParaRPr kumimoji="1" lang="en-US" altLang="ja-JP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>
          <a:xfrm>
            <a:off x="4501662" y="2857214"/>
            <a:ext cx="5232890" cy="1536699"/>
          </a:xfrm>
        </p:spPr>
        <p:txBody>
          <a:bodyPr/>
          <a:lstStyle/>
          <a:p>
            <a:r>
              <a:rPr kumimoji="1" lang="en-US" altLang="ja-JP" dirty="0" smtClean="0"/>
              <a:t>Review &amp; Merge</a:t>
            </a:r>
            <a:br>
              <a:rPr kumimoji="1" lang="en-US" altLang="ja-JP" dirty="0" smtClean="0"/>
            </a:br>
            <a:r>
              <a:rPr kumimoji="1" lang="en-US" altLang="ja-JP" dirty="0" smtClean="0"/>
              <a:t>Code!!</a:t>
            </a:r>
            <a:endParaRPr kumimoji="1" lang="ja-JP" altLang="en-US" dirty="0"/>
          </a:p>
        </p:txBody>
      </p:sp>
      <p:sp>
        <p:nvSpPr>
          <p:cNvPr id="5" name="Freeform 2907">
            <a:extLst>
              <a:ext uri="{FF2B5EF4-FFF2-40B4-BE49-F238E27FC236}">
                <a16:creationId xmlns="" xmlns:a16="http://schemas.microsoft.com/office/drawing/2014/main" id="{4D92DC3C-661E-48AE-B7F4-4DC7BE003E89}"/>
              </a:ext>
            </a:extLst>
          </p:cNvPr>
          <p:cNvSpPr>
            <a:spLocks noEditPoints="1"/>
          </p:cNvSpPr>
          <p:nvPr/>
        </p:nvSpPr>
        <p:spPr bwMode="auto">
          <a:xfrm>
            <a:off x="8945405" y="908440"/>
            <a:ext cx="511175" cy="511175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24 h 160"/>
              <a:gd name="T12" fmla="*/ 104 w 160"/>
              <a:gd name="T13" fmla="*/ 48 h 160"/>
              <a:gd name="T14" fmla="*/ 80 w 160"/>
              <a:gd name="T15" fmla="*/ 72 h 160"/>
              <a:gd name="T16" fmla="*/ 56 w 160"/>
              <a:gd name="T17" fmla="*/ 48 h 160"/>
              <a:gd name="T18" fmla="*/ 80 w 160"/>
              <a:gd name="T19" fmla="*/ 24 h 160"/>
              <a:gd name="T20" fmla="*/ 80 w 160"/>
              <a:gd name="T21" fmla="*/ 138 h 160"/>
              <a:gd name="T22" fmla="*/ 32 w 160"/>
              <a:gd name="T23" fmla="*/ 112 h 160"/>
              <a:gd name="T24" fmla="*/ 80 w 160"/>
              <a:gd name="T25" fmla="*/ 87 h 160"/>
              <a:gd name="T26" fmla="*/ 128 w 160"/>
              <a:gd name="T27" fmla="*/ 112 h 160"/>
              <a:gd name="T28" fmla="*/ 80 w 160"/>
              <a:gd name="T29" fmla="*/ 13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24"/>
                </a:moveTo>
                <a:cubicBezTo>
                  <a:pt x="93" y="24"/>
                  <a:pt x="104" y="35"/>
                  <a:pt x="104" y="48"/>
                </a:cubicBezTo>
                <a:cubicBezTo>
                  <a:pt x="104" y="61"/>
                  <a:pt x="93" y="72"/>
                  <a:pt x="80" y="72"/>
                </a:cubicBezTo>
                <a:cubicBezTo>
                  <a:pt x="67" y="72"/>
                  <a:pt x="56" y="61"/>
                  <a:pt x="56" y="48"/>
                </a:cubicBezTo>
                <a:cubicBezTo>
                  <a:pt x="56" y="35"/>
                  <a:pt x="67" y="24"/>
                  <a:pt x="80" y="24"/>
                </a:cubicBezTo>
                <a:close/>
                <a:moveTo>
                  <a:pt x="80" y="138"/>
                </a:moveTo>
                <a:cubicBezTo>
                  <a:pt x="60" y="138"/>
                  <a:pt x="42" y="127"/>
                  <a:pt x="32" y="112"/>
                </a:cubicBezTo>
                <a:cubicBezTo>
                  <a:pt x="32" y="96"/>
                  <a:pt x="64" y="87"/>
                  <a:pt x="80" y="87"/>
                </a:cubicBezTo>
                <a:cubicBezTo>
                  <a:pt x="96" y="87"/>
                  <a:pt x="128" y="96"/>
                  <a:pt x="128" y="112"/>
                </a:cubicBezTo>
                <a:cubicBezTo>
                  <a:pt x="118" y="127"/>
                  <a:pt x="100" y="138"/>
                  <a:pt x="80" y="1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8877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円弧 178"/>
          <p:cNvSpPr/>
          <p:nvPr/>
        </p:nvSpPr>
        <p:spPr bwMode="auto">
          <a:xfrm rot="16200000">
            <a:off x="7330482" y="381290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81" name="円弧 180"/>
          <p:cNvSpPr/>
          <p:nvPr/>
        </p:nvSpPr>
        <p:spPr bwMode="auto">
          <a:xfrm rot="5400000">
            <a:off x="6847612" y="4033109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164" name="直線コネクタ 163"/>
          <p:cNvCxnSpPr/>
          <p:nvPr/>
        </p:nvCxnSpPr>
        <p:spPr bwMode="auto">
          <a:xfrm>
            <a:off x="5370069" y="3340686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1" name="円弧 160"/>
          <p:cNvSpPr/>
          <p:nvPr/>
        </p:nvSpPr>
        <p:spPr bwMode="auto">
          <a:xfrm>
            <a:off x="4887369" y="311518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62" name="円弧 161"/>
          <p:cNvSpPr/>
          <p:nvPr/>
        </p:nvSpPr>
        <p:spPr bwMode="auto">
          <a:xfrm rot="10800000">
            <a:off x="5370239" y="3332221"/>
            <a:ext cx="482700" cy="482700"/>
          </a:xfrm>
          <a:prstGeom prst="arc">
            <a:avLst>
              <a:gd name="adj1" fmla="val 15063204"/>
              <a:gd name="adj2" fmla="val 0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triangle" w="lg" len="lg"/>
            <a:tailEnd type="non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Demo 2: Review and Merge Code!!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42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Demonstration2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00" name="直線コネクタ 99"/>
          <p:cNvCxnSpPr>
            <a:endCxn id="163" idx="2"/>
          </p:cNvCxnSpPr>
          <p:nvPr/>
        </p:nvCxnSpPr>
        <p:spPr bwMode="auto">
          <a:xfrm>
            <a:off x="2130829" y="3814073"/>
            <a:ext cx="3620636" cy="11055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円/楕円 100"/>
          <p:cNvSpPr/>
          <p:nvPr/>
        </p:nvSpPr>
        <p:spPr bwMode="gray">
          <a:xfrm>
            <a:off x="2511105" y="369994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02" name="フローチャート: 磁気ディスク 101"/>
          <p:cNvSpPr/>
          <p:nvPr/>
        </p:nvSpPr>
        <p:spPr bwMode="gray">
          <a:xfrm>
            <a:off x="990894" y="3452814"/>
            <a:ext cx="864096" cy="747922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103" name="図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04" y="3748771"/>
            <a:ext cx="403076" cy="403076"/>
          </a:xfrm>
          <a:prstGeom prst="rect">
            <a:avLst/>
          </a:prstGeom>
        </p:spPr>
      </p:pic>
      <p:grpSp>
        <p:nvGrpSpPr>
          <p:cNvPr id="104" name="グループ化 103"/>
          <p:cNvGrpSpPr/>
          <p:nvPr/>
        </p:nvGrpSpPr>
        <p:grpSpPr>
          <a:xfrm>
            <a:off x="2690185" y="1299927"/>
            <a:ext cx="4431819" cy="5307274"/>
            <a:chOff x="2401331" y="1002046"/>
            <a:chExt cx="4431819" cy="5307274"/>
          </a:xfrm>
        </p:grpSpPr>
        <p:grpSp>
          <p:nvGrpSpPr>
            <p:cNvPr id="105" name="グループ化 104"/>
            <p:cNvGrpSpPr/>
            <p:nvPr/>
          </p:nvGrpSpPr>
          <p:grpSpPr>
            <a:xfrm>
              <a:off x="2401331" y="1002046"/>
              <a:ext cx="2438534" cy="2516653"/>
              <a:chOff x="2401331" y="1002046"/>
              <a:chExt cx="2438534" cy="2516653"/>
            </a:xfrm>
          </p:grpSpPr>
          <p:sp>
            <p:nvSpPr>
              <p:cNvPr id="132" name="円弧 131"/>
              <p:cNvSpPr/>
              <p:nvPr/>
            </p:nvSpPr>
            <p:spPr bwMode="auto">
              <a:xfrm rot="16200000">
                <a:off x="2887948" y="2819975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itchFamily="50" charset="-128"/>
                  <a:ea typeface="ＭＳ Ｐゴシック" pitchFamily="50" charset="-128"/>
                </a:endParaRPr>
              </a:p>
            </p:txBody>
          </p:sp>
          <p:cxnSp>
            <p:nvCxnSpPr>
              <p:cNvPr id="133" name="直線コネクタ 132"/>
              <p:cNvCxnSpPr/>
              <p:nvPr/>
            </p:nvCxnSpPr>
            <p:spPr bwMode="auto">
              <a:xfrm>
                <a:off x="3129297" y="2818429"/>
                <a:ext cx="171056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34" name="円/楕円 133"/>
              <p:cNvSpPr/>
              <p:nvPr/>
            </p:nvSpPr>
            <p:spPr bwMode="gray">
              <a:xfrm>
                <a:off x="3822750" y="2692951"/>
                <a:ext cx="250363" cy="250363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grpSp>
            <p:nvGrpSpPr>
              <p:cNvPr id="135" name="グループ化 134"/>
              <p:cNvGrpSpPr/>
              <p:nvPr/>
            </p:nvGrpSpPr>
            <p:grpSpPr>
              <a:xfrm>
                <a:off x="3658062" y="1860675"/>
                <a:ext cx="579738" cy="657036"/>
                <a:chOff x="1187624" y="2420888"/>
                <a:chExt cx="701483" cy="795014"/>
              </a:xfrm>
            </p:grpSpPr>
            <p:sp>
              <p:nvSpPr>
                <p:cNvPr id="147" name="メモ 146"/>
                <p:cNvSpPr/>
                <p:nvPr/>
              </p:nvSpPr>
              <p:spPr bwMode="gray">
                <a:xfrm>
                  <a:off x="1187624" y="2420888"/>
                  <a:ext cx="701483" cy="795014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j-lt"/>
                    <a:ea typeface="+mn-ea"/>
                  </a:endParaRPr>
                </a:p>
              </p:txBody>
            </p:sp>
            <p:cxnSp>
              <p:nvCxnSpPr>
                <p:cNvPr id="148" name="直線コネクタ 147"/>
                <p:cNvCxnSpPr/>
                <p:nvPr/>
              </p:nvCxnSpPr>
              <p:spPr bwMode="auto">
                <a:xfrm>
                  <a:off x="1292909" y="2731492"/>
                  <a:ext cx="40430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9" name="直線コネクタ 148"/>
                <p:cNvCxnSpPr/>
                <p:nvPr/>
              </p:nvCxnSpPr>
              <p:spPr bwMode="auto">
                <a:xfrm>
                  <a:off x="1292909" y="2890760"/>
                  <a:ext cx="40430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0" name="直線コネクタ 149"/>
                <p:cNvCxnSpPr/>
                <p:nvPr/>
              </p:nvCxnSpPr>
              <p:spPr bwMode="auto">
                <a:xfrm>
                  <a:off x="1292909" y="2572224"/>
                  <a:ext cx="40430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36" name="円弧 135"/>
              <p:cNvSpPr/>
              <p:nvPr/>
            </p:nvSpPr>
            <p:spPr bwMode="auto">
              <a:xfrm rot="5400000">
                <a:off x="2401331" y="3035999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itchFamily="50" charset="-128"/>
                  <a:ea typeface="ＭＳ Ｐゴシック" pitchFamily="50" charset="-128"/>
                </a:endParaRPr>
              </a:p>
            </p:txBody>
          </p:sp>
          <p:cxnSp>
            <p:nvCxnSpPr>
              <p:cNvPr id="137" name="直線コネクタ 136"/>
              <p:cNvCxnSpPr/>
              <p:nvPr/>
            </p:nvCxnSpPr>
            <p:spPr bwMode="auto">
              <a:xfrm>
                <a:off x="2888118" y="3042805"/>
                <a:ext cx="0" cy="240621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38" name="テキスト ボックス 137"/>
              <p:cNvSpPr txBox="1"/>
              <p:nvPr/>
            </p:nvSpPr>
            <p:spPr>
              <a:xfrm>
                <a:off x="3216544" y="1449306"/>
                <a:ext cx="1499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i</a:t>
                </a:r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ndex.html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139" name="グループ化 138"/>
              <p:cNvGrpSpPr/>
              <p:nvPr/>
            </p:nvGrpSpPr>
            <p:grpSpPr>
              <a:xfrm>
                <a:off x="3470362" y="1002046"/>
                <a:ext cx="743132" cy="400620"/>
                <a:chOff x="583347" y="4223954"/>
                <a:chExt cx="899190" cy="484750"/>
              </a:xfrm>
            </p:grpSpPr>
            <p:grpSp>
              <p:nvGrpSpPr>
                <p:cNvPr id="140" name="グループ化 139"/>
                <p:cNvGrpSpPr/>
                <p:nvPr/>
              </p:nvGrpSpPr>
              <p:grpSpPr>
                <a:xfrm>
                  <a:off x="583347" y="4303697"/>
                  <a:ext cx="227145" cy="353337"/>
                  <a:chOff x="2089544" y="4824280"/>
                  <a:chExt cx="648072" cy="1008112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45" name="二等辺三角形 144"/>
                  <p:cNvSpPr/>
                  <p:nvPr/>
                </p:nvSpPr>
                <p:spPr bwMode="gray">
                  <a:xfrm>
                    <a:off x="2233560" y="5472352"/>
                    <a:ext cx="360040" cy="360040"/>
                  </a:xfrm>
                  <a:prstGeom prst="triangle">
                    <a:avLst/>
                  </a:pr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j-lt"/>
                      <a:ea typeface="+mn-ea"/>
                    </a:endParaRPr>
                  </a:p>
                </p:txBody>
              </p:sp>
              <p:sp>
                <p:nvSpPr>
                  <p:cNvPr id="146" name="円/楕円 145"/>
                  <p:cNvSpPr/>
                  <p:nvPr/>
                </p:nvSpPr>
                <p:spPr bwMode="gray">
                  <a:xfrm>
                    <a:off x="2089544" y="4824280"/>
                    <a:ext cx="648072" cy="648072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j-lt"/>
                      <a:ea typeface="+mn-ea"/>
                    </a:endParaRPr>
                  </a:p>
                </p:txBody>
              </p:sp>
            </p:grpSp>
            <p:sp>
              <p:nvSpPr>
                <p:cNvPr id="141" name="台形 140"/>
                <p:cNvSpPr/>
                <p:nvPr/>
              </p:nvSpPr>
              <p:spPr bwMode="gray">
                <a:xfrm rot="16660410">
                  <a:off x="1104333" y="4187035"/>
                  <a:ext cx="341285" cy="415123"/>
                </a:xfrm>
                <a:prstGeom prst="trapezoid">
                  <a:avLst>
                    <a:gd name="adj" fmla="val 6777"/>
                  </a:avLst>
                </a:pr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  <p:sp>
              <p:nvSpPr>
                <p:cNvPr id="142" name="フリーフォーム 141"/>
                <p:cNvSpPr/>
                <p:nvPr/>
              </p:nvSpPr>
              <p:spPr bwMode="gray">
                <a:xfrm>
                  <a:off x="839693" y="4508611"/>
                  <a:ext cx="618468" cy="200093"/>
                </a:xfrm>
                <a:custGeom>
                  <a:avLst/>
                  <a:gdLst>
                    <a:gd name="connsiteX0" fmla="*/ 1528997 w 1528997"/>
                    <a:gd name="connsiteY0" fmla="*/ 202367 h 494676"/>
                    <a:gd name="connsiteX1" fmla="*/ 1041816 w 1528997"/>
                    <a:gd name="connsiteY1" fmla="*/ 494676 h 494676"/>
                    <a:gd name="connsiteX2" fmla="*/ 0 w 1528997"/>
                    <a:gd name="connsiteY2" fmla="*/ 217357 h 494676"/>
                    <a:gd name="connsiteX3" fmla="*/ 532151 w 1528997"/>
                    <a:gd name="connsiteY3" fmla="*/ 0 h 494676"/>
                    <a:gd name="connsiteX4" fmla="*/ 1528997 w 1528997"/>
                    <a:gd name="connsiteY4" fmla="*/ 202367 h 494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8997" h="494676">
                      <a:moveTo>
                        <a:pt x="1528997" y="202367"/>
                      </a:moveTo>
                      <a:lnTo>
                        <a:pt x="1041816" y="494676"/>
                      </a:lnTo>
                      <a:lnTo>
                        <a:pt x="0" y="217357"/>
                      </a:lnTo>
                      <a:lnTo>
                        <a:pt x="532151" y="0"/>
                      </a:lnTo>
                      <a:lnTo>
                        <a:pt x="1528997" y="202367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  <p:sp>
              <p:nvSpPr>
                <p:cNvPr id="143" name="台形 142"/>
                <p:cNvSpPr/>
                <p:nvPr/>
              </p:nvSpPr>
              <p:spPr bwMode="gray">
                <a:xfrm rot="16660410">
                  <a:off x="1157132" y="4233646"/>
                  <a:ext cx="235685" cy="321902"/>
                </a:xfrm>
                <a:prstGeom prst="trapezoid">
                  <a:avLst>
                    <a:gd name="adj" fmla="val 3520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  <p:sp>
              <p:nvSpPr>
                <p:cNvPr id="144" name="三角形 22"/>
                <p:cNvSpPr/>
                <p:nvPr/>
              </p:nvSpPr>
              <p:spPr bwMode="gray">
                <a:xfrm rot="20604948">
                  <a:off x="1284133" y="4381474"/>
                  <a:ext cx="59588" cy="72859"/>
                </a:xfrm>
                <a:custGeom>
                  <a:avLst/>
                  <a:gdLst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0 w 169558"/>
                    <a:gd name="connsiteY3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2668 w 169558"/>
                    <a:gd name="connsiteY3" fmla="*/ 2206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4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4780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012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7089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75608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6122 w 169558"/>
                    <a:gd name="connsiteY3" fmla="*/ 18503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6654 w 169558"/>
                    <a:gd name="connsiteY3" fmla="*/ 166406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2677 w 169558"/>
                    <a:gd name="connsiteY3" fmla="*/ 144874 h 220681"/>
                    <a:gd name="connsiteX4" fmla="*/ 0 w 169558"/>
                    <a:gd name="connsiteY4" fmla="*/ 220681 h 22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558" h="220681">
                      <a:moveTo>
                        <a:pt x="0" y="220681"/>
                      </a:moveTo>
                      <a:lnTo>
                        <a:pt x="84779" y="0"/>
                      </a:lnTo>
                      <a:lnTo>
                        <a:pt x="169558" y="220681"/>
                      </a:lnTo>
                      <a:lnTo>
                        <a:pt x="82677" y="144874"/>
                      </a:lnTo>
                      <a:lnTo>
                        <a:pt x="0" y="220681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</p:grpSp>
        </p:grpSp>
        <p:grpSp>
          <p:nvGrpSpPr>
            <p:cNvPr id="106" name="グループ化 105"/>
            <p:cNvGrpSpPr/>
            <p:nvPr/>
          </p:nvGrpSpPr>
          <p:grpSpPr>
            <a:xfrm>
              <a:off x="2405248" y="3515022"/>
              <a:ext cx="4427902" cy="2794298"/>
              <a:chOff x="2405248" y="3515022"/>
              <a:chExt cx="4427902" cy="2794298"/>
            </a:xfrm>
          </p:grpSpPr>
          <p:cxnSp>
            <p:nvCxnSpPr>
              <p:cNvPr id="107" name="直線コネクタ 106"/>
              <p:cNvCxnSpPr/>
              <p:nvPr/>
            </p:nvCxnSpPr>
            <p:spPr bwMode="auto">
              <a:xfrm>
                <a:off x="2887829" y="3757101"/>
                <a:ext cx="0" cy="240621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8" name="円弧 107"/>
              <p:cNvSpPr/>
              <p:nvPr/>
            </p:nvSpPr>
            <p:spPr bwMode="auto">
              <a:xfrm>
                <a:off x="2405248" y="3515022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itchFamily="50" charset="-128"/>
                  <a:ea typeface="ＭＳ Ｐゴシック" pitchFamily="50" charset="-128"/>
                </a:endParaRPr>
              </a:p>
            </p:txBody>
          </p:sp>
          <p:sp>
            <p:nvSpPr>
              <p:cNvPr id="109" name="円弧 108"/>
              <p:cNvSpPr/>
              <p:nvPr/>
            </p:nvSpPr>
            <p:spPr bwMode="auto">
              <a:xfrm rot="10800000">
                <a:off x="2887948" y="3734723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itchFamily="50" charset="-128"/>
                  <a:ea typeface="ＭＳ Ｐゴシック" pitchFamily="50" charset="-128"/>
                </a:endParaRPr>
              </a:p>
            </p:txBody>
          </p:sp>
          <p:cxnSp>
            <p:nvCxnSpPr>
              <p:cNvPr id="110" name="直線コネクタ 109"/>
              <p:cNvCxnSpPr/>
              <p:nvPr/>
            </p:nvCxnSpPr>
            <p:spPr bwMode="auto">
              <a:xfrm>
                <a:off x="3129297" y="4215329"/>
                <a:ext cx="3703853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11" name="円/楕円 110"/>
              <p:cNvSpPr/>
              <p:nvPr/>
            </p:nvSpPr>
            <p:spPr bwMode="gray">
              <a:xfrm>
                <a:off x="4714603" y="4089851"/>
                <a:ext cx="250363" cy="250363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grpSp>
            <p:nvGrpSpPr>
              <p:cNvPr id="112" name="グループ化 111"/>
              <p:cNvGrpSpPr/>
              <p:nvPr/>
            </p:nvGrpSpPr>
            <p:grpSpPr>
              <a:xfrm>
                <a:off x="4126482" y="5021681"/>
                <a:ext cx="579738" cy="657036"/>
                <a:chOff x="4685460" y="4402320"/>
                <a:chExt cx="579738" cy="657036"/>
              </a:xfrm>
            </p:grpSpPr>
            <p:sp>
              <p:nvSpPr>
                <p:cNvPr id="128" name="メモ 127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j-lt"/>
                    <a:ea typeface="+mn-ea"/>
                  </a:endParaRPr>
                </a:p>
              </p:txBody>
            </p:sp>
            <p:cxnSp>
              <p:nvCxnSpPr>
                <p:cNvPr id="129" name="直線コネクタ 128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0" name="直線コネクタ 129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1" name="直線コネクタ 130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13" name="テキスト ボックス 112"/>
              <p:cNvSpPr txBox="1"/>
              <p:nvPr/>
            </p:nvSpPr>
            <p:spPr>
              <a:xfrm>
                <a:off x="3986934" y="4327563"/>
                <a:ext cx="856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i</a:t>
                </a:r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ndex</a:t>
                </a:r>
              </a:p>
              <a:p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.html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114" name="グループ化 113"/>
              <p:cNvGrpSpPr/>
              <p:nvPr/>
            </p:nvGrpSpPr>
            <p:grpSpPr>
              <a:xfrm>
                <a:off x="4945335" y="5021681"/>
                <a:ext cx="579738" cy="657036"/>
                <a:chOff x="4685460" y="4402320"/>
                <a:chExt cx="579738" cy="657036"/>
              </a:xfrm>
            </p:grpSpPr>
            <p:sp>
              <p:nvSpPr>
                <p:cNvPr id="124" name="メモ 123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j-lt"/>
                    <a:ea typeface="+mn-ea"/>
                  </a:endParaRPr>
                </a:p>
              </p:txBody>
            </p:sp>
            <p:cxnSp>
              <p:nvCxnSpPr>
                <p:cNvPr id="125" name="直線コネクタ 124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6" name="直線コネクタ 125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直線コネクタ 126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15" name="テキスト ボックス 114"/>
              <p:cNvSpPr txBox="1"/>
              <p:nvPr/>
            </p:nvSpPr>
            <p:spPr>
              <a:xfrm>
                <a:off x="4852724" y="4327563"/>
                <a:ext cx="7624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style</a:t>
                </a:r>
              </a:p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.css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116" name="グループ化 115"/>
              <p:cNvGrpSpPr/>
              <p:nvPr/>
            </p:nvGrpSpPr>
            <p:grpSpPr>
              <a:xfrm>
                <a:off x="4430221" y="5908700"/>
                <a:ext cx="743132" cy="400620"/>
                <a:chOff x="583347" y="4988866"/>
                <a:chExt cx="899190" cy="484750"/>
              </a:xfrm>
            </p:grpSpPr>
            <p:grpSp>
              <p:nvGrpSpPr>
                <p:cNvPr id="117" name="グループ化 116"/>
                <p:cNvGrpSpPr/>
                <p:nvPr/>
              </p:nvGrpSpPr>
              <p:grpSpPr>
                <a:xfrm>
                  <a:off x="583347" y="5051624"/>
                  <a:ext cx="227145" cy="353337"/>
                  <a:chOff x="4250224" y="4824280"/>
                  <a:chExt cx="648072" cy="1008112"/>
                </a:xfrm>
                <a:solidFill>
                  <a:srgbClr val="71C9FF"/>
                </a:solidFill>
              </p:grpSpPr>
              <p:sp>
                <p:nvSpPr>
                  <p:cNvPr id="122" name="二等辺三角形 121"/>
                  <p:cNvSpPr/>
                  <p:nvPr/>
                </p:nvSpPr>
                <p:spPr bwMode="gray">
                  <a:xfrm>
                    <a:off x="4394240" y="5472352"/>
                    <a:ext cx="360040" cy="360040"/>
                  </a:xfrm>
                  <a:prstGeom prst="triangl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j-lt"/>
                      <a:ea typeface="+mn-ea"/>
                    </a:endParaRPr>
                  </a:p>
                </p:txBody>
              </p:sp>
              <p:sp>
                <p:nvSpPr>
                  <p:cNvPr id="123" name="円/楕円 122"/>
                  <p:cNvSpPr/>
                  <p:nvPr/>
                </p:nvSpPr>
                <p:spPr bwMode="gray">
                  <a:xfrm>
                    <a:off x="4250224" y="4824280"/>
                    <a:ext cx="648072" cy="64807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j-lt"/>
                      <a:ea typeface="+mn-ea"/>
                    </a:endParaRPr>
                  </a:p>
                </p:txBody>
              </p:sp>
            </p:grpSp>
            <p:sp>
              <p:nvSpPr>
                <p:cNvPr id="118" name="台形 117"/>
                <p:cNvSpPr/>
                <p:nvPr/>
              </p:nvSpPr>
              <p:spPr bwMode="gray">
                <a:xfrm rot="16660410">
                  <a:off x="1104333" y="4951947"/>
                  <a:ext cx="341285" cy="415123"/>
                </a:xfrm>
                <a:prstGeom prst="trapezoid">
                  <a:avLst>
                    <a:gd name="adj" fmla="val 6777"/>
                  </a:avLst>
                </a:prstGeom>
                <a:solidFill>
                  <a:srgbClr val="71C9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  <p:sp>
              <p:nvSpPr>
                <p:cNvPr id="119" name="フリーフォーム 118"/>
                <p:cNvSpPr/>
                <p:nvPr/>
              </p:nvSpPr>
              <p:spPr bwMode="gray">
                <a:xfrm>
                  <a:off x="839693" y="5273523"/>
                  <a:ext cx="618468" cy="200093"/>
                </a:xfrm>
                <a:custGeom>
                  <a:avLst/>
                  <a:gdLst>
                    <a:gd name="connsiteX0" fmla="*/ 1528997 w 1528997"/>
                    <a:gd name="connsiteY0" fmla="*/ 202367 h 494676"/>
                    <a:gd name="connsiteX1" fmla="*/ 1041816 w 1528997"/>
                    <a:gd name="connsiteY1" fmla="*/ 494676 h 494676"/>
                    <a:gd name="connsiteX2" fmla="*/ 0 w 1528997"/>
                    <a:gd name="connsiteY2" fmla="*/ 217357 h 494676"/>
                    <a:gd name="connsiteX3" fmla="*/ 532151 w 1528997"/>
                    <a:gd name="connsiteY3" fmla="*/ 0 h 494676"/>
                    <a:gd name="connsiteX4" fmla="*/ 1528997 w 1528997"/>
                    <a:gd name="connsiteY4" fmla="*/ 202367 h 494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8997" h="494676">
                      <a:moveTo>
                        <a:pt x="1528997" y="202367"/>
                      </a:moveTo>
                      <a:lnTo>
                        <a:pt x="1041816" y="494676"/>
                      </a:lnTo>
                      <a:lnTo>
                        <a:pt x="0" y="217357"/>
                      </a:lnTo>
                      <a:lnTo>
                        <a:pt x="532151" y="0"/>
                      </a:lnTo>
                      <a:lnTo>
                        <a:pt x="1528997" y="202367"/>
                      </a:lnTo>
                      <a:close/>
                    </a:path>
                  </a:pathLst>
                </a:custGeom>
                <a:solidFill>
                  <a:srgbClr val="71C9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  <p:sp>
              <p:nvSpPr>
                <p:cNvPr id="120" name="台形 119"/>
                <p:cNvSpPr/>
                <p:nvPr/>
              </p:nvSpPr>
              <p:spPr bwMode="gray">
                <a:xfrm rot="16660410">
                  <a:off x="1157132" y="4998558"/>
                  <a:ext cx="235685" cy="321902"/>
                </a:xfrm>
                <a:prstGeom prst="trapezoid">
                  <a:avLst>
                    <a:gd name="adj" fmla="val 3520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  <p:sp>
              <p:nvSpPr>
                <p:cNvPr id="121" name="三角形 22"/>
                <p:cNvSpPr/>
                <p:nvPr/>
              </p:nvSpPr>
              <p:spPr bwMode="gray">
                <a:xfrm rot="20604948">
                  <a:off x="1284133" y="5146386"/>
                  <a:ext cx="59588" cy="72859"/>
                </a:xfrm>
                <a:custGeom>
                  <a:avLst/>
                  <a:gdLst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0 w 169558"/>
                    <a:gd name="connsiteY3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2668 w 169558"/>
                    <a:gd name="connsiteY3" fmla="*/ 2206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4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4780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012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7089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75608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6122 w 169558"/>
                    <a:gd name="connsiteY3" fmla="*/ 18503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6654 w 169558"/>
                    <a:gd name="connsiteY3" fmla="*/ 166406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2677 w 169558"/>
                    <a:gd name="connsiteY3" fmla="*/ 144874 h 220681"/>
                    <a:gd name="connsiteX4" fmla="*/ 0 w 169558"/>
                    <a:gd name="connsiteY4" fmla="*/ 220681 h 22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558" h="220681">
                      <a:moveTo>
                        <a:pt x="0" y="220681"/>
                      </a:moveTo>
                      <a:lnTo>
                        <a:pt x="84779" y="0"/>
                      </a:lnTo>
                      <a:lnTo>
                        <a:pt x="169558" y="220681"/>
                      </a:lnTo>
                      <a:lnTo>
                        <a:pt x="82677" y="144874"/>
                      </a:lnTo>
                      <a:lnTo>
                        <a:pt x="0" y="220681"/>
                      </a:lnTo>
                      <a:close/>
                    </a:path>
                  </a:pathLst>
                </a:custGeom>
                <a:solidFill>
                  <a:srgbClr val="71C9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</p:grpSp>
        </p:grpSp>
      </p:grpSp>
      <p:grpSp>
        <p:nvGrpSpPr>
          <p:cNvPr id="151" name="グループ化 150"/>
          <p:cNvGrpSpPr/>
          <p:nvPr/>
        </p:nvGrpSpPr>
        <p:grpSpPr>
          <a:xfrm>
            <a:off x="2332671" y="2887890"/>
            <a:ext cx="579738" cy="657036"/>
            <a:chOff x="1187624" y="2420888"/>
            <a:chExt cx="701483" cy="795014"/>
          </a:xfrm>
        </p:grpSpPr>
        <p:sp>
          <p:nvSpPr>
            <p:cNvPr id="152" name="メモ 151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153" name="直線コネクタ 152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4" name="直線コネクタ 153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5" name="直線コネクタ 154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56" name="テキスト ボックス 155"/>
          <p:cNvSpPr txBox="1"/>
          <p:nvPr/>
        </p:nvSpPr>
        <p:spPr>
          <a:xfrm>
            <a:off x="1891448" y="2471628"/>
            <a:ext cx="149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ndex.html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479736" y="92297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92D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en-US" altLang="ja-JP" b="1" dirty="0" smtClean="0">
                <a:solidFill>
                  <a:srgbClr val="92D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sutsui</a:t>
            </a:r>
            <a:r>
              <a:rPr kumimoji="1" lang="ja-JP" altLang="en-US" b="1" dirty="0" smtClean="0">
                <a:solidFill>
                  <a:srgbClr val="92D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204060" y="6541858"/>
            <a:ext cx="17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71C9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  <a:r>
              <a:rPr kumimoji="1" lang="en-US" altLang="ja-JP" b="1" dirty="0" smtClean="0">
                <a:solidFill>
                  <a:srgbClr val="71C9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chiyama</a:t>
            </a:r>
            <a:r>
              <a:rPr kumimoji="1" lang="ja-JP" altLang="en-US" b="1" dirty="0" smtClean="0">
                <a:solidFill>
                  <a:srgbClr val="71C9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</a:p>
        </p:txBody>
      </p:sp>
      <p:sp>
        <p:nvSpPr>
          <p:cNvPr id="159" name="正方形/長方形 158"/>
          <p:cNvSpPr/>
          <p:nvPr/>
        </p:nvSpPr>
        <p:spPr bwMode="gray">
          <a:xfrm>
            <a:off x="869379" y="990031"/>
            <a:ext cx="6044317" cy="5867970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63" name="円/楕円 162"/>
          <p:cNvSpPr/>
          <p:nvPr/>
        </p:nvSpPr>
        <p:spPr bwMode="gray">
          <a:xfrm>
            <a:off x="5751465" y="369994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grpSp>
        <p:nvGrpSpPr>
          <p:cNvPr id="165" name="グループ化 164"/>
          <p:cNvGrpSpPr/>
          <p:nvPr/>
        </p:nvGrpSpPr>
        <p:grpSpPr>
          <a:xfrm>
            <a:off x="5581622" y="2869427"/>
            <a:ext cx="579738" cy="657036"/>
            <a:chOff x="1187624" y="2420888"/>
            <a:chExt cx="701483" cy="795014"/>
          </a:xfrm>
        </p:grpSpPr>
        <p:sp>
          <p:nvSpPr>
            <p:cNvPr id="167" name="メモ 166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168" name="直線コネクタ 167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直線コネクタ 168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直線コネクタ 169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6" name="テキスト ボックス 165"/>
          <p:cNvSpPr txBox="1"/>
          <p:nvPr/>
        </p:nvSpPr>
        <p:spPr>
          <a:xfrm>
            <a:off x="5128719" y="2461917"/>
            <a:ext cx="149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ndex.html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0" name="直線コネクタ 189"/>
          <p:cNvCxnSpPr/>
          <p:nvPr/>
        </p:nvCxnSpPr>
        <p:spPr bwMode="auto">
          <a:xfrm flipV="1">
            <a:off x="6000493" y="3799117"/>
            <a:ext cx="3085323" cy="11055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74" name="グループ化 173"/>
          <p:cNvGrpSpPr/>
          <p:nvPr/>
        </p:nvGrpSpPr>
        <p:grpSpPr>
          <a:xfrm>
            <a:off x="7122004" y="2868529"/>
            <a:ext cx="579738" cy="657036"/>
            <a:chOff x="4685460" y="4402320"/>
            <a:chExt cx="579738" cy="657036"/>
          </a:xfrm>
        </p:grpSpPr>
        <p:sp>
          <p:nvSpPr>
            <p:cNvPr id="186" name="メモ 185"/>
            <p:cNvSpPr/>
            <p:nvPr/>
          </p:nvSpPr>
          <p:spPr bwMode="gray">
            <a:xfrm>
              <a:off x="4685460" y="4402320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187" name="直線コネクタ 186"/>
            <p:cNvCxnSpPr/>
            <p:nvPr/>
          </p:nvCxnSpPr>
          <p:spPr bwMode="auto">
            <a:xfrm>
              <a:off x="4772472" y="465901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" name="直線コネクタ 187"/>
            <p:cNvCxnSpPr/>
            <p:nvPr/>
          </p:nvCxnSpPr>
          <p:spPr bwMode="auto">
            <a:xfrm>
              <a:off x="4772472" y="479064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9" name="直線コネクタ 188"/>
            <p:cNvCxnSpPr/>
            <p:nvPr/>
          </p:nvCxnSpPr>
          <p:spPr bwMode="auto">
            <a:xfrm>
              <a:off x="4772472" y="4527391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75" name="テキスト ボックス 174"/>
          <p:cNvSpPr txBox="1"/>
          <p:nvPr/>
        </p:nvSpPr>
        <p:spPr>
          <a:xfrm>
            <a:off x="6982456" y="2178507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ndex</a:t>
            </a:r>
          </a:p>
          <a:p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.html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76" name="グループ化 175"/>
          <p:cNvGrpSpPr/>
          <p:nvPr/>
        </p:nvGrpSpPr>
        <p:grpSpPr>
          <a:xfrm>
            <a:off x="7977801" y="2868529"/>
            <a:ext cx="579738" cy="657036"/>
            <a:chOff x="4685460" y="4402320"/>
            <a:chExt cx="579738" cy="657036"/>
          </a:xfrm>
        </p:grpSpPr>
        <p:sp>
          <p:nvSpPr>
            <p:cNvPr id="182" name="メモ 181"/>
            <p:cNvSpPr/>
            <p:nvPr/>
          </p:nvSpPr>
          <p:spPr bwMode="gray">
            <a:xfrm>
              <a:off x="4685460" y="4402320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183" name="直線コネクタ 182"/>
            <p:cNvCxnSpPr/>
            <p:nvPr/>
          </p:nvCxnSpPr>
          <p:spPr bwMode="auto">
            <a:xfrm>
              <a:off x="4772472" y="465901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4" name="直線コネクタ 183"/>
            <p:cNvCxnSpPr/>
            <p:nvPr/>
          </p:nvCxnSpPr>
          <p:spPr bwMode="auto">
            <a:xfrm>
              <a:off x="4772472" y="479064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" name="直線コネクタ 184"/>
            <p:cNvCxnSpPr/>
            <p:nvPr/>
          </p:nvCxnSpPr>
          <p:spPr bwMode="auto">
            <a:xfrm>
              <a:off x="4772472" y="4527391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77" name="テキスト ボックス 176"/>
          <p:cNvSpPr txBox="1"/>
          <p:nvPr/>
        </p:nvSpPr>
        <p:spPr>
          <a:xfrm>
            <a:off x="7885190" y="2178507"/>
            <a:ext cx="762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tyle</a:t>
            </a:r>
          </a:p>
          <a:p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.css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8" name="直線コネクタ 177"/>
          <p:cNvCxnSpPr/>
          <p:nvPr/>
        </p:nvCxnSpPr>
        <p:spPr bwMode="auto">
          <a:xfrm>
            <a:off x="7330482" y="4054982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円/楕円 179"/>
          <p:cNvSpPr/>
          <p:nvPr/>
        </p:nvSpPr>
        <p:spPr bwMode="gray">
          <a:xfrm>
            <a:off x="7706835" y="369994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73" name="円形吹き出し 172"/>
          <p:cNvSpPr/>
          <p:nvPr/>
        </p:nvSpPr>
        <p:spPr bwMode="gray">
          <a:xfrm>
            <a:off x="7081427" y="4599361"/>
            <a:ext cx="1538121" cy="1596996"/>
          </a:xfrm>
          <a:prstGeom prst="wedgeEllipseCallout">
            <a:avLst>
              <a:gd name="adj1" fmla="val -1037"/>
              <a:gd name="adj2" fmla="val -77321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Auto</a:t>
            </a:r>
            <a:b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Merged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72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Let’s review before merge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43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Demonstration2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93" name="直線コネクタ 92"/>
          <p:cNvCxnSpPr/>
          <p:nvPr/>
        </p:nvCxnSpPr>
        <p:spPr bwMode="auto">
          <a:xfrm>
            <a:off x="2318987" y="3765403"/>
            <a:ext cx="439756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4" name="フローチャート: 磁気ディスク 93"/>
          <p:cNvSpPr/>
          <p:nvPr/>
        </p:nvSpPr>
        <p:spPr bwMode="gray">
          <a:xfrm>
            <a:off x="1550056" y="3446840"/>
            <a:ext cx="669848" cy="637769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95" name="図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51" y="3694757"/>
            <a:ext cx="343712" cy="343712"/>
          </a:xfrm>
          <a:prstGeom prst="rect">
            <a:avLst/>
          </a:prstGeom>
        </p:spPr>
      </p:pic>
      <p:cxnSp>
        <p:nvCxnSpPr>
          <p:cNvPr id="96" name="直線コネクタ 95"/>
          <p:cNvCxnSpPr/>
          <p:nvPr/>
        </p:nvCxnSpPr>
        <p:spPr bwMode="auto">
          <a:xfrm>
            <a:off x="5562675" y="4006312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7" name="円弧 96"/>
          <p:cNvSpPr/>
          <p:nvPr/>
        </p:nvSpPr>
        <p:spPr bwMode="auto">
          <a:xfrm rot="16200000">
            <a:off x="5562675" y="376423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98" name="円/楕円 97"/>
          <p:cNvSpPr/>
          <p:nvPr/>
        </p:nvSpPr>
        <p:spPr bwMode="gray">
          <a:xfrm>
            <a:off x="5926510" y="3638758"/>
            <a:ext cx="275399" cy="27539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99" name="円弧 98"/>
          <p:cNvSpPr/>
          <p:nvPr/>
        </p:nvSpPr>
        <p:spPr bwMode="auto">
          <a:xfrm rot="5400000">
            <a:off x="5079805" y="397520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60" name="直線コネクタ 159"/>
          <p:cNvCxnSpPr/>
          <p:nvPr/>
        </p:nvCxnSpPr>
        <p:spPr bwMode="auto">
          <a:xfrm>
            <a:off x="2935314" y="4006312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1" name="円弧 170"/>
          <p:cNvSpPr/>
          <p:nvPr/>
        </p:nvSpPr>
        <p:spPr bwMode="auto">
          <a:xfrm>
            <a:off x="2452733" y="376423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72" name="円弧 171"/>
          <p:cNvSpPr/>
          <p:nvPr/>
        </p:nvSpPr>
        <p:spPr bwMode="auto">
          <a:xfrm rot="10800000">
            <a:off x="2935433" y="3983934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91" name="直線コネクタ 190"/>
          <p:cNvCxnSpPr/>
          <p:nvPr/>
        </p:nvCxnSpPr>
        <p:spPr bwMode="auto">
          <a:xfrm>
            <a:off x="3122571" y="4464540"/>
            <a:ext cx="219738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2" name="円/楕円 191"/>
          <p:cNvSpPr/>
          <p:nvPr/>
        </p:nvSpPr>
        <p:spPr bwMode="gray">
          <a:xfrm>
            <a:off x="4082390" y="4326544"/>
            <a:ext cx="275399" cy="27539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93" name="爆発 1 192"/>
          <p:cNvSpPr/>
          <p:nvPr/>
        </p:nvSpPr>
        <p:spPr bwMode="gray">
          <a:xfrm>
            <a:off x="5809548" y="3914157"/>
            <a:ext cx="596344" cy="655977"/>
          </a:xfrm>
          <a:prstGeom prst="irregularSeal1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94" name="円形吹き出し 193"/>
          <p:cNvSpPr/>
          <p:nvPr/>
        </p:nvSpPr>
        <p:spPr bwMode="gray">
          <a:xfrm>
            <a:off x="5796732" y="4773408"/>
            <a:ext cx="1274361" cy="1323140"/>
          </a:xfrm>
          <a:prstGeom prst="wedgeEllipseCallout">
            <a:avLst>
              <a:gd name="adj1" fmla="val -22376"/>
              <a:gd name="adj2" fmla="val -66642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+mn-ea"/>
              </a:rPr>
              <a:t>Bug</a:t>
            </a:r>
            <a:endParaRPr lang="en-US" altLang="ja-JP" sz="24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5" name="円形吹き出し 194"/>
          <p:cNvSpPr/>
          <p:nvPr/>
        </p:nvSpPr>
        <p:spPr bwMode="gray">
          <a:xfrm>
            <a:off x="6939115" y="3406232"/>
            <a:ext cx="2016159" cy="2009467"/>
          </a:xfrm>
          <a:prstGeom prst="wedgeEllipseCallout">
            <a:avLst>
              <a:gd name="adj1" fmla="val -71470"/>
              <a:gd name="adj2" fmla="val -13721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+mn-ea"/>
              </a:rPr>
              <a:t>Code</a:t>
            </a:r>
            <a:br>
              <a:rPr lang="en-US" altLang="ja-JP" sz="24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+mn-ea"/>
              </a:rPr>
              <a:t>not</a:t>
            </a:r>
            <a:br>
              <a:rPr lang="en-US" altLang="ja-JP" sz="24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+mn-ea"/>
              </a:rPr>
              <a:t>satisfy</a:t>
            </a:r>
            <a:br>
              <a:rPr lang="en-US" altLang="ja-JP" sz="24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+mn-ea"/>
              </a:rPr>
              <a:t>purpose</a:t>
            </a:r>
            <a:endParaRPr lang="en-US" altLang="ja-JP" sz="24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2330928" y="1453729"/>
            <a:ext cx="4489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Case : merged without</a:t>
            </a:r>
            <a:br>
              <a:rPr lang="en-US" altLang="ja-JP" sz="3600" dirty="0" smtClean="0">
                <a:latin typeface="+mn-lt"/>
                <a:ea typeface="Meiryo UI" panose="020B0604030504040204" pitchFamily="50" charset="-128"/>
              </a:rPr>
            </a:b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reviewing by anyone...</a:t>
            </a:r>
            <a:endParaRPr kumimoji="1" lang="ja-JP" altLang="en-US" sz="3600" dirty="0" smtClean="0"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197" name="グループ化 196"/>
          <p:cNvGrpSpPr/>
          <p:nvPr/>
        </p:nvGrpSpPr>
        <p:grpSpPr>
          <a:xfrm>
            <a:off x="2578803" y="4635031"/>
            <a:ext cx="1196822" cy="645203"/>
            <a:chOff x="583347" y="4988866"/>
            <a:chExt cx="899190" cy="484750"/>
          </a:xfrm>
        </p:grpSpPr>
        <p:grpSp>
          <p:nvGrpSpPr>
            <p:cNvPr id="198" name="グループ化 197"/>
            <p:cNvGrpSpPr/>
            <p:nvPr/>
          </p:nvGrpSpPr>
          <p:grpSpPr>
            <a:xfrm>
              <a:off x="583347" y="5051624"/>
              <a:ext cx="227145" cy="353337"/>
              <a:chOff x="4250224" y="4824280"/>
              <a:chExt cx="648072" cy="1008112"/>
            </a:xfrm>
            <a:solidFill>
              <a:srgbClr val="71C9FF"/>
            </a:solidFill>
          </p:grpSpPr>
          <p:sp>
            <p:nvSpPr>
              <p:cNvPr id="203" name="二等辺三角形 202"/>
              <p:cNvSpPr/>
              <p:nvPr/>
            </p:nvSpPr>
            <p:spPr bwMode="gray">
              <a:xfrm>
                <a:off x="4394240" y="5472352"/>
                <a:ext cx="360040" cy="360040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204" name="円/楕円 203"/>
              <p:cNvSpPr/>
              <p:nvPr/>
            </p:nvSpPr>
            <p:spPr bwMode="gray">
              <a:xfrm>
                <a:off x="4250224" y="4824280"/>
                <a:ext cx="648072" cy="648072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199" name="台形 198"/>
            <p:cNvSpPr/>
            <p:nvPr/>
          </p:nvSpPr>
          <p:spPr bwMode="gray">
            <a:xfrm rot="16660410">
              <a:off x="1104333" y="4951947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200" name="フリーフォーム 199"/>
            <p:cNvSpPr/>
            <p:nvPr/>
          </p:nvSpPr>
          <p:spPr bwMode="gray">
            <a:xfrm>
              <a:off x="839693" y="5273523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201" name="台形 200"/>
            <p:cNvSpPr/>
            <p:nvPr/>
          </p:nvSpPr>
          <p:spPr bwMode="gray">
            <a:xfrm rot="16660410">
              <a:off x="1157132" y="4998558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202" name="三角形 22"/>
            <p:cNvSpPr/>
            <p:nvPr/>
          </p:nvSpPr>
          <p:spPr bwMode="gray">
            <a:xfrm rot="20604948">
              <a:off x="1284133" y="5146386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205" name="テキスト ボックス 204"/>
          <p:cNvSpPr txBox="1"/>
          <p:nvPr/>
        </p:nvSpPr>
        <p:spPr>
          <a:xfrm>
            <a:off x="3385716" y="3807946"/>
            <a:ext cx="1656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implement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5544002" y="3136310"/>
            <a:ext cx="104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merge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10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Let’s review before merge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44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Demonstration2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678819" y="1612535"/>
            <a:ext cx="5793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Case : </a:t>
            </a:r>
            <a:r>
              <a:rPr lang="en-US" altLang="ja-JP" sz="3600" dirty="0">
                <a:latin typeface="+mn-lt"/>
                <a:ea typeface="Meiryo UI" panose="020B0604030504040204" pitchFamily="50" charset="-128"/>
              </a:rPr>
              <a:t>merged </a:t>
            </a: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with reviewing</a:t>
            </a:r>
            <a:endParaRPr lang="en-US" altLang="ja-JP" sz="3600" dirty="0"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>
            <a:off x="2318987" y="3765403"/>
            <a:ext cx="439756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フローチャート: 磁気ディスク 34"/>
          <p:cNvSpPr/>
          <p:nvPr/>
        </p:nvSpPr>
        <p:spPr bwMode="gray">
          <a:xfrm>
            <a:off x="1550056" y="3446840"/>
            <a:ext cx="669848" cy="637769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51" y="3694757"/>
            <a:ext cx="343712" cy="343712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 bwMode="gray">
          <a:xfrm>
            <a:off x="5926510" y="3638758"/>
            <a:ext cx="275399" cy="27539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2935314" y="4006312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円弧 38"/>
          <p:cNvSpPr/>
          <p:nvPr/>
        </p:nvSpPr>
        <p:spPr bwMode="auto">
          <a:xfrm>
            <a:off x="2452733" y="376423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40" name="円弧 39"/>
          <p:cNvSpPr/>
          <p:nvPr/>
        </p:nvSpPr>
        <p:spPr bwMode="auto">
          <a:xfrm rot="10800000">
            <a:off x="2935433" y="3983934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41" name="直線コネクタ 40"/>
          <p:cNvCxnSpPr/>
          <p:nvPr/>
        </p:nvCxnSpPr>
        <p:spPr bwMode="auto">
          <a:xfrm>
            <a:off x="3122571" y="4464540"/>
            <a:ext cx="219738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円/楕円 41"/>
          <p:cNvSpPr/>
          <p:nvPr/>
        </p:nvSpPr>
        <p:spPr bwMode="gray">
          <a:xfrm>
            <a:off x="4082390" y="4326544"/>
            <a:ext cx="275399" cy="27539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385714" y="3807946"/>
            <a:ext cx="165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implement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44003" y="3136310"/>
            <a:ext cx="104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merge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578803" y="4635031"/>
            <a:ext cx="1196822" cy="645203"/>
            <a:chOff x="583347" y="4988866"/>
            <a:chExt cx="899190" cy="484750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583347" y="5051624"/>
              <a:ext cx="227145" cy="353337"/>
              <a:chOff x="4250224" y="4824280"/>
              <a:chExt cx="648072" cy="1008112"/>
            </a:xfrm>
            <a:solidFill>
              <a:srgbClr val="71C9FF"/>
            </a:solidFill>
          </p:grpSpPr>
          <p:sp>
            <p:nvSpPr>
              <p:cNvPr id="51" name="二等辺三角形 50"/>
              <p:cNvSpPr/>
              <p:nvPr/>
            </p:nvSpPr>
            <p:spPr bwMode="gray">
              <a:xfrm>
                <a:off x="4394240" y="5472352"/>
                <a:ext cx="360040" cy="360040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52" name="円/楕円 51"/>
              <p:cNvSpPr/>
              <p:nvPr/>
            </p:nvSpPr>
            <p:spPr bwMode="gray">
              <a:xfrm>
                <a:off x="4250224" y="4824280"/>
                <a:ext cx="648072" cy="648072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47" name="台形 46"/>
            <p:cNvSpPr/>
            <p:nvPr/>
          </p:nvSpPr>
          <p:spPr bwMode="gray">
            <a:xfrm rot="16660410">
              <a:off x="1104333" y="4951947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48" name="フリーフォーム 47"/>
            <p:cNvSpPr/>
            <p:nvPr/>
          </p:nvSpPr>
          <p:spPr bwMode="gray">
            <a:xfrm>
              <a:off x="839693" y="5273523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49" name="台形 48"/>
            <p:cNvSpPr/>
            <p:nvPr/>
          </p:nvSpPr>
          <p:spPr bwMode="gray">
            <a:xfrm rot="16660410">
              <a:off x="1157132" y="4998558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50" name="三角形 22"/>
            <p:cNvSpPr/>
            <p:nvPr/>
          </p:nvSpPr>
          <p:spPr bwMode="gray">
            <a:xfrm rot="20604948">
              <a:off x="1284133" y="5146386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53" name="円弧 52"/>
          <p:cNvSpPr/>
          <p:nvPr/>
        </p:nvSpPr>
        <p:spPr bwMode="auto">
          <a:xfrm rot="5400000">
            <a:off x="5093482" y="3983956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54" name="直線コネクタ 53"/>
          <p:cNvCxnSpPr/>
          <p:nvPr/>
        </p:nvCxnSpPr>
        <p:spPr bwMode="auto">
          <a:xfrm>
            <a:off x="5586077" y="3994288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円弧 54"/>
          <p:cNvSpPr/>
          <p:nvPr/>
        </p:nvSpPr>
        <p:spPr bwMode="auto">
          <a:xfrm rot="16200000">
            <a:off x="5586077" y="3752209"/>
            <a:ext cx="482700" cy="482700"/>
          </a:xfrm>
          <a:prstGeom prst="arc">
            <a:avLst>
              <a:gd name="adj1" fmla="val 16200000"/>
              <a:gd name="adj2" fmla="val 1100518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56" name="円弧 55"/>
          <p:cNvSpPr/>
          <p:nvPr/>
        </p:nvSpPr>
        <p:spPr bwMode="auto">
          <a:xfrm rot="5400000">
            <a:off x="4464838" y="4038815"/>
            <a:ext cx="756500" cy="883235"/>
          </a:xfrm>
          <a:prstGeom prst="arc">
            <a:avLst>
              <a:gd name="adj1" fmla="val 16200000"/>
              <a:gd name="adj2" fmla="val 5050005"/>
            </a:avLst>
          </a:prstGeom>
          <a:noFill/>
          <a:ln w="38100" cap="flat" cmpd="sng" algn="ctr">
            <a:solidFill>
              <a:srgbClr val="92D050"/>
            </a:solidFill>
            <a:prstDash val="sysDot"/>
            <a:round/>
            <a:headEnd type="oval" w="lg" len="lg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5417877" y="4615938"/>
            <a:ext cx="302330" cy="470292"/>
            <a:chOff x="2089544" y="4824280"/>
            <a:chExt cx="648072" cy="100811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8" name="二等辺三角形 57"/>
            <p:cNvSpPr/>
            <p:nvPr/>
          </p:nvSpPr>
          <p:spPr bwMode="gray">
            <a:xfrm>
              <a:off x="2233560" y="5472352"/>
              <a:ext cx="360040" cy="360040"/>
            </a:xfrm>
            <a:prstGeom prst="triangl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59" name="円/楕円 58"/>
            <p:cNvSpPr/>
            <p:nvPr/>
          </p:nvSpPr>
          <p:spPr bwMode="gray">
            <a:xfrm>
              <a:off x="2089544" y="4824280"/>
              <a:ext cx="648072" cy="64807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sp>
        <p:nvSpPr>
          <p:cNvPr id="60" name="テキスト ボックス 59"/>
          <p:cNvSpPr txBox="1"/>
          <p:nvPr/>
        </p:nvSpPr>
        <p:spPr>
          <a:xfrm>
            <a:off x="6025749" y="4652852"/>
            <a:ext cx="139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Reviewer</a:t>
            </a:r>
            <a:endParaRPr kumimoji="1" lang="ja-JP" altLang="en-US" sz="2400" b="1" dirty="0" smtClean="0">
              <a:solidFill>
                <a:srgbClr val="92D050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61" name="円形吹き出し 60"/>
          <p:cNvSpPr/>
          <p:nvPr/>
        </p:nvSpPr>
        <p:spPr bwMode="gray">
          <a:xfrm>
            <a:off x="6956351" y="2503118"/>
            <a:ext cx="1413701" cy="1501004"/>
          </a:xfrm>
          <a:prstGeom prst="wedgeEllipseCallout">
            <a:avLst>
              <a:gd name="adj1" fmla="val -74544"/>
              <a:gd name="adj2" fmla="val 19678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+mn-ea"/>
              </a:rPr>
              <a:t>Prevent</a:t>
            </a:r>
            <a:br>
              <a:rPr lang="en-US" altLang="ja-JP" sz="24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+mn-ea"/>
              </a:rPr>
              <a:t>Problems</a:t>
            </a:r>
            <a:endParaRPr lang="en-US" altLang="ja-JP" sz="24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926510" y="4121231"/>
            <a:ext cx="185807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No Problem!</a:t>
            </a:r>
            <a:endParaRPr kumimoji="1" lang="ja-JP" altLang="en-US" sz="2400" b="1" dirty="0" smtClean="0">
              <a:solidFill>
                <a:schemeClr val="bg1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905530" y="5268276"/>
            <a:ext cx="1847429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Ask to revise</a:t>
            </a:r>
            <a:endParaRPr kumimoji="1" lang="ja-JP" altLang="en-US" sz="2400" b="1" dirty="0" smtClean="0">
              <a:solidFill>
                <a:schemeClr val="bg1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64" name="二等辺三角形 63"/>
          <p:cNvSpPr/>
          <p:nvPr/>
        </p:nvSpPr>
        <p:spPr bwMode="gray">
          <a:xfrm>
            <a:off x="4766858" y="4989526"/>
            <a:ext cx="144016" cy="315323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65" name="二等辺三角形 64"/>
          <p:cNvSpPr/>
          <p:nvPr/>
        </p:nvSpPr>
        <p:spPr bwMode="gray">
          <a:xfrm rot="17590611">
            <a:off x="5766991" y="4104919"/>
            <a:ext cx="144145" cy="327739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67" name="円弧 66"/>
          <p:cNvSpPr/>
          <p:nvPr/>
        </p:nvSpPr>
        <p:spPr bwMode="auto">
          <a:xfrm rot="5400000">
            <a:off x="5095538" y="3984358"/>
            <a:ext cx="482700" cy="482700"/>
          </a:xfrm>
          <a:prstGeom prst="arc">
            <a:avLst/>
          </a:prstGeom>
          <a:noFill/>
          <a:ln w="38100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68" name="直線コネクタ 67"/>
          <p:cNvCxnSpPr/>
          <p:nvPr/>
        </p:nvCxnSpPr>
        <p:spPr bwMode="auto">
          <a:xfrm>
            <a:off x="5582346" y="3994690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円弧 68"/>
          <p:cNvSpPr/>
          <p:nvPr/>
        </p:nvSpPr>
        <p:spPr bwMode="auto">
          <a:xfrm rot="16200000">
            <a:off x="5582346" y="3752611"/>
            <a:ext cx="482700" cy="482700"/>
          </a:xfrm>
          <a:prstGeom prst="arc">
            <a:avLst>
              <a:gd name="adj1" fmla="val 16200000"/>
              <a:gd name="adj2" fmla="val 1100518"/>
            </a:avLst>
          </a:prstGeom>
          <a:noFill/>
          <a:ln w="38100" cap="flat" cmpd="sng" algn="ctr">
            <a:solidFill>
              <a:srgbClr val="92D050"/>
            </a:solidFill>
            <a:prstDash val="sysDot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24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Let’s review before merge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45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Demonstration2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11201" y="1041192"/>
            <a:ext cx="6980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 smtClean="0">
                <a:latin typeface="+mn-lt"/>
                <a:ea typeface="Meiryo UI" panose="020B0604030504040204" pitchFamily="50" charset="-128"/>
              </a:rPr>
              <a:t>Merge Request*:</a:t>
            </a:r>
            <a:endParaRPr lang="en-US" altLang="ja-JP" sz="3600" dirty="0" smtClean="0">
              <a:latin typeface="+mn-lt"/>
              <a:ea typeface="Meiryo UI" panose="020B0604030504040204" pitchFamily="50" charset="-128"/>
            </a:endParaRPr>
          </a:p>
          <a:p>
            <a:pPr algn="l"/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Enables</a:t>
            </a:r>
            <a:r>
              <a:rPr lang="ja-JP" altLang="en-US" sz="3600" dirty="0" smtClean="0">
                <a:latin typeface="+mn-lt"/>
                <a:ea typeface="Meiryo UI" panose="020B0604030504040204" pitchFamily="50" charset="-128"/>
              </a:rPr>
              <a:t>　</a:t>
            </a:r>
            <a:r>
              <a:rPr lang="ja-JP" altLang="en-US" sz="3600" dirty="0" smtClean="0">
                <a:latin typeface="+mn-lt"/>
                <a:ea typeface="Meiryo UI" panose="020B0604030504040204" pitchFamily="50" charset="-128"/>
              </a:rPr>
              <a:t>              </a:t>
            </a: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to</a:t>
            </a:r>
            <a:r>
              <a:rPr lang="ja-JP" altLang="en-US" sz="3600" dirty="0" smtClean="0">
                <a:latin typeface="+mn-lt"/>
                <a:ea typeface="Meiryo UI" panose="020B0604030504040204" pitchFamily="50" charset="-128"/>
              </a:rPr>
              <a:t>　</a:t>
            </a: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ask</a:t>
            </a:r>
            <a:r>
              <a:rPr lang="ja-JP" altLang="en-US" sz="3600" dirty="0" smtClean="0">
                <a:latin typeface="+mn-lt"/>
                <a:ea typeface="Meiryo UI" panose="020B0604030504040204" pitchFamily="50" charset="-128"/>
              </a:rPr>
              <a:t>　　　　　</a:t>
            </a:r>
            <a:endParaRPr lang="en-US" altLang="ja-JP" sz="3600" dirty="0" smtClean="0">
              <a:latin typeface="+mn-lt"/>
              <a:ea typeface="Meiryo UI" panose="020B0604030504040204" pitchFamily="50" charset="-128"/>
            </a:endParaRPr>
          </a:p>
          <a:p>
            <a:r>
              <a:rPr lang="ja-JP" altLang="en-US" sz="3600" dirty="0" smtClean="0">
                <a:latin typeface="+mn-lt"/>
                <a:ea typeface="Meiryo UI" panose="020B0604030504040204" pitchFamily="50" charset="-128"/>
              </a:rPr>
              <a:t>「</a:t>
            </a: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Please review &amp; merge it</a:t>
            </a:r>
            <a:r>
              <a:rPr lang="ja-JP" altLang="en-US" sz="3600" dirty="0" smtClean="0">
                <a:latin typeface="+mn-lt"/>
                <a:ea typeface="Meiryo UI" panose="020B0604030504040204" pitchFamily="50" charset="-128"/>
              </a:rPr>
              <a:t>」</a:t>
            </a:r>
            <a:endParaRPr lang="en-US" altLang="ja-JP" sz="3600" dirty="0" smtClean="0"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2425664" y="1683209"/>
            <a:ext cx="302330" cy="470292"/>
            <a:chOff x="4250224" y="4824280"/>
            <a:chExt cx="648072" cy="1008112"/>
          </a:xfrm>
          <a:solidFill>
            <a:srgbClr val="71C9FF"/>
          </a:solidFill>
        </p:grpSpPr>
        <p:sp>
          <p:nvSpPr>
            <p:cNvPr id="72" name="二等辺三角形 71"/>
            <p:cNvSpPr/>
            <p:nvPr/>
          </p:nvSpPr>
          <p:spPr bwMode="gray">
            <a:xfrm>
              <a:off x="4394240" y="5472352"/>
              <a:ext cx="360040" cy="3600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73" name="円/楕円 72"/>
            <p:cNvSpPr/>
            <p:nvPr/>
          </p:nvSpPr>
          <p:spPr bwMode="gray">
            <a:xfrm>
              <a:off x="4250224" y="4824280"/>
              <a:ext cx="648072" cy="64807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5812453" y="1683209"/>
            <a:ext cx="302330" cy="470292"/>
            <a:chOff x="2089544" y="4824280"/>
            <a:chExt cx="648072" cy="100811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5" name="二等辺三角形 74"/>
            <p:cNvSpPr/>
            <p:nvPr/>
          </p:nvSpPr>
          <p:spPr bwMode="gray">
            <a:xfrm>
              <a:off x="2233560" y="5472352"/>
              <a:ext cx="360040" cy="360040"/>
            </a:xfrm>
            <a:prstGeom prst="triangl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76" name="円/楕円 75"/>
            <p:cNvSpPr/>
            <p:nvPr/>
          </p:nvSpPr>
          <p:spPr bwMode="gray">
            <a:xfrm>
              <a:off x="2089544" y="4824280"/>
              <a:ext cx="648072" cy="64807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sp>
        <p:nvSpPr>
          <p:cNvPr id="77" name="テキスト ボックス 76"/>
          <p:cNvSpPr txBox="1"/>
          <p:nvPr/>
        </p:nvSpPr>
        <p:spPr>
          <a:xfrm>
            <a:off x="6089907" y="1718300"/>
            <a:ext cx="139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Reviewer</a:t>
            </a:r>
            <a:endParaRPr kumimoji="1" lang="ja-JP" altLang="en-US" sz="2400" b="1" dirty="0" smtClean="0">
              <a:solidFill>
                <a:srgbClr val="92D050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696031" y="1718300"/>
            <a:ext cx="145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Reviewee</a:t>
            </a:r>
            <a:endParaRPr lang="en-US" altLang="ja-JP" sz="2400" b="1" dirty="0" smtClean="0">
              <a:solidFill>
                <a:srgbClr val="71C9FF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38606" y="6085650"/>
            <a:ext cx="686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n-lt"/>
                <a:ea typeface="Meiryo UI" panose="020B0604030504040204" pitchFamily="50" charset="-128"/>
              </a:rPr>
              <a:t>* The same feature is called “Pull Request” in GitHub</a:t>
            </a:r>
            <a:endParaRPr lang="en-US" altLang="ja-JP" sz="2400" dirty="0" smtClean="0"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80" name="直線コネクタ 79"/>
          <p:cNvCxnSpPr/>
          <p:nvPr/>
        </p:nvCxnSpPr>
        <p:spPr bwMode="auto">
          <a:xfrm>
            <a:off x="2318987" y="3765403"/>
            <a:ext cx="439756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フローチャート: 磁気ディスク 80"/>
          <p:cNvSpPr/>
          <p:nvPr/>
        </p:nvSpPr>
        <p:spPr bwMode="gray">
          <a:xfrm>
            <a:off x="1550056" y="3446840"/>
            <a:ext cx="669848" cy="637769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82" name="図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51" y="3694757"/>
            <a:ext cx="343712" cy="343712"/>
          </a:xfrm>
          <a:prstGeom prst="rect">
            <a:avLst/>
          </a:prstGeom>
        </p:spPr>
      </p:pic>
      <p:sp>
        <p:nvSpPr>
          <p:cNvPr id="83" name="円/楕円 82"/>
          <p:cNvSpPr/>
          <p:nvPr/>
        </p:nvSpPr>
        <p:spPr bwMode="gray">
          <a:xfrm>
            <a:off x="5926510" y="3638758"/>
            <a:ext cx="275399" cy="27539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84" name="直線コネクタ 83"/>
          <p:cNvCxnSpPr/>
          <p:nvPr/>
        </p:nvCxnSpPr>
        <p:spPr bwMode="auto">
          <a:xfrm>
            <a:off x="2935314" y="4006312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5" name="円弧 84"/>
          <p:cNvSpPr/>
          <p:nvPr/>
        </p:nvSpPr>
        <p:spPr bwMode="auto">
          <a:xfrm>
            <a:off x="2452733" y="376423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86" name="円弧 85"/>
          <p:cNvSpPr/>
          <p:nvPr/>
        </p:nvSpPr>
        <p:spPr bwMode="auto">
          <a:xfrm rot="10800000">
            <a:off x="2935433" y="3983934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87" name="直線コネクタ 86"/>
          <p:cNvCxnSpPr/>
          <p:nvPr/>
        </p:nvCxnSpPr>
        <p:spPr bwMode="auto">
          <a:xfrm>
            <a:off x="3122571" y="4464540"/>
            <a:ext cx="219738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8" name="円/楕円 87"/>
          <p:cNvSpPr/>
          <p:nvPr/>
        </p:nvSpPr>
        <p:spPr bwMode="gray">
          <a:xfrm>
            <a:off x="4082390" y="4326544"/>
            <a:ext cx="275399" cy="27539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385714" y="3807946"/>
            <a:ext cx="165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implement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544003" y="3136310"/>
            <a:ext cx="104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merge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91" name="グループ化 90"/>
          <p:cNvGrpSpPr/>
          <p:nvPr/>
        </p:nvGrpSpPr>
        <p:grpSpPr>
          <a:xfrm>
            <a:off x="2578803" y="4635031"/>
            <a:ext cx="1196822" cy="645203"/>
            <a:chOff x="583347" y="4988866"/>
            <a:chExt cx="899190" cy="484750"/>
          </a:xfrm>
        </p:grpSpPr>
        <p:grpSp>
          <p:nvGrpSpPr>
            <p:cNvPr id="92" name="グループ化 91"/>
            <p:cNvGrpSpPr/>
            <p:nvPr/>
          </p:nvGrpSpPr>
          <p:grpSpPr>
            <a:xfrm>
              <a:off x="583347" y="5051624"/>
              <a:ext cx="227145" cy="353337"/>
              <a:chOff x="4250224" y="4824280"/>
              <a:chExt cx="648072" cy="1008112"/>
            </a:xfrm>
            <a:solidFill>
              <a:srgbClr val="71C9FF"/>
            </a:solidFill>
          </p:grpSpPr>
          <p:sp>
            <p:nvSpPr>
              <p:cNvPr id="97" name="二等辺三角形 96"/>
              <p:cNvSpPr/>
              <p:nvPr/>
            </p:nvSpPr>
            <p:spPr bwMode="gray">
              <a:xfrm>
                <a:off x="4394240" y="5472352"/>
                <a:ext cx="360040" cy="360040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98" name="円/楕円 97"/>
              <p:cNvSpPr/>
              <p:nvPr/>
            </p:nvSpPr>
            <p:spPr bwMode="gray">
              <a:xfrm>
                <a:off x="4250224" y="4824280"/>
                <a:ext cx="648072" cy="648072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93" name="台形 92"/>
            <p:cNvSpPr/>
            <p:nvPr/>
          </p:nvSpPr>
          <p:spPr bwMode="gray">
            <a:xfrm rot="16660410">
              <a:off x="1104333" y="4951947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94" name="フリーフォーム 93"/>
            <p:cNvSpPr/>
            <p:nvPr/>
          </p:nvSpPr>
          <p:spPr bwMode="gray">
            <a:xfrm>
              <a:off x="839693" y="5273523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95" name="台形 94"/>
            <p:cNvSpPr/>
            <p:nvPr/>
          </p:nvSpPr>
          <p:spPr bwMode="gray">
            <a:xfrm rot="16660410">
              <a:off x="1157132" y="4998558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96" name="三角形 22"/>
            <p:cNvSpPr/>
            <p:nvPr/>
          </p:nvSpPr>
          <p:spPr bwMode="gray">
            <a:xfrm rot="20604948">
              <a:off x="1284133" y="5146386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99" name="円弧 98"/>
          <p:cNvSpPr/>
          <p:nvPr/>
        </p:nvSpPr>
        <p:spPr bwMode="auto">
          <a:xfrm rot="5400000">
            <a:off x="5093482" y="3983956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00" name="直線コネクタ 99"/>
          <p:cNvCxnSpPr/>
          <p:nvPr/>
        </p:nvCxnSpPr>
        <p:spPr bwMode="auto">
          <a:xfrm>
            <a:off x="5586077" y="3994288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円弧 100"/>
          <p:cNvSpPr/>
          <p:nvPr/>
        </p:nvSpPr>
        <p:spPr bwMode="auto">
          <a:xfrm rot="16200000">
            <a:off x="5586077" y="3752209"/>
            <a:ext cx="482700" cy="482700"/>
          </a:xfrm>
          <a:prstGeom prst="arc">
            <a:avLst>
              <a:gd name="adj1" fmla="val 16200000"/>
              <a:gd name="adj2" fmla="val 1100518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02" name="円弧 101"/>
          <p:cNvSpPr/>
          <p:nvPr/>
        </p:nvSpPr>
        <p:spPr bwMode="auto">
          <a:xfrm rot="5400000">
            <a:off x="4464838" y="4038815"/>
            <a:ext cx="756500" cy="883235"/>
          </a:xfrm>
          <a:prstGeom prst="arc">
            <a:avLst>
              <a:gd name="adj1" fmla="val 16200000"/>
              <a:gd name="adj2" fmla="val 5050005"/>
            </a:avLst>
          </a:prstGeom>
          <a:noFill/>
          <a:ln w="38100" cap="flat" cmpd="sng" algn="ctr">
            <a:solidFill>
              <a:srgbClr val="92D050"/>
            </a:solidFill>
            <a:prstDash val="sysDot"/>
            <a:round/>
            <a:headEnd type="oval" w="lg" len="lg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5417877" y="4615938"/>
            <a:ext cx="302330" cy="470292"/>
            <a:chOff x="2089544" y="4824280"/>
            <a:chExt cx="648072" cy="100811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4" name="二等辺三角形 103"/>
            <p:cNvSpPr/>
            <p:nvPr/>
          </p:nvSpPr>
          <p:spPr bwMode="gray">
            <a:xfrm>
              <a:off x="2233560" y="5472352"/>
              <a:ext cx="360040" cy="360040"/>
            </a:xfrm>
            <a:prstGeom prst="triangl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105" name="円/楕円 104"/>
            <p:cNvSpPr/>
            <p:nvPr/>
          </p:nvSpPr>
          <p:spPr bwMode="gray">
            <a:xfrm>
              <a:off x="2089544" y="4824280"/>
              <a:ext cx="648072" cy="648072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sp>
        <p:nvSpPr>
          <p:cNvPr id="109" name="二等辺三角形 108"/>
          <p:cNvSpPr/>
          <p:nvPr/>
        </p:nvSpPr>
        <p:spPr bwMode="gray">
          <a:xfrm>
            <a:off x="4766858" y="4989526"/>
            <a:ext cx="144016" cy="315323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10" name="二等辺三角形 109"/>
          <p:cNvSpPr/>
          <p:nvPr/>
        </p:nvSpPr>
        <p:spPr bwMode="gray">
          <a:xfrm rot="17590611">
            <a:off x="5766991" y="4104919"/>
            <a:ext cx="144145" cy="327739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11" name="円弧 110"/>
          <p:cNvSpPr/>
          <p:nvPr/>
        </p:nvSpPr>
        <p:spPr bwMode="auto">
          <a:xfrm rot="5400000">
            <a:off x="5095538" y="3984358"/>
            <a:ext cx="482700" cy="482700"/>
          </a:xfrm>
          <a:prstGeom prst="arc">
            <a:avLst/>
          </a:prstGeom>
          <a:noFill/>
          <a:ln w="38100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12" name="直線コネクタ 111"/>
          <p:cNvCxnSpPr/>
          <p:nvPr/>
        </p:nvCxnSpPr>
        <p:spPr bwMode="auto">
          <a:xfrm>
            <a:off x="5582346" y="3994690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3" name="円弧 112"/>
          <p:cNvSpPr/>
          <p:nvPr/>
        </p:nvSpPr>
        <p:spPr bwMode="auto">
          <a:xfrm rot="16200000">
            <a:off x="5582346" y="3752611"/>
            <a:ext cx="482700" cy="482700"/>
          </a:xfrm>
          <a:prstGeom prst="arc">
            <a:avLst>
              <a:gd name="adj1" fmla="val 16200000"/>
              <a:gd name="adj2" fmla="val 1100518"/>
            </a:avLst>
          </a:prstGeom>
          <a:noFill/>
          <a:ln w="38100" cap="flat" cmpd="sng" algn="ctr">
            <a:solidFill>
              <a:srgbClr val="92D050"/>
            </a:solidFill>
            <a:prstDash val="sysDot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874253" y="4675141"/>
            <a:ext cx="139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Reviewer</a:t>
            </a:r>
            <a:endParaRPr kumimoji="1" lang="ja-JP" altLang="en-US" sz="2400" b="1" dirty="0" smtClean="0">
              <a:solidFill>
                <a:srgbClr val="92D050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970067" y="4171712"/>
            <a:ext cx="185807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No Problem!</a:t>
            </a:r>
            <a:endParaRPr kumimoji="1" lang="ja-JP" altLang="en-US" sz="2400" b="1" dirty="0" smtClean="0">
              <a:solidFill>
                <a:schemeClr val="bg1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965024" y="5257052"/>
            <a:ext cx="1847429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Ask to revise</a:t>
            </a:r>
            <a:endParaRPr kumimoji="1" lang="ja-JP" altLang="en-US" sz="2400" b="1" dirty="0" smtClean="0">
              <a:solidFill>
                <a:schemeClr val="bg1"/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9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Flow from Merge Request -&gt; Merge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46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Demonstration2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49" name="円/楕円 48"/>
          <p:cNvSpPr/>
          <p:nvPr/>
        </p:nvSpPr>
        <p:spPr bwMode="gray">
          <a:xfrm>
            <a:off x="417663" y="2923945"/>
            <a:ext cx="1606140" cy="16061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1. </a:t>
            </a: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Create</a:t>
            </a:r>
            <a:b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Merge</a:t>
            </a:r>
            <a:b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Request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0" name="円/楕円 49"/>
          <p:cNvSpPr/>
          <p:nvPr/>
        </p:nvSpPr>
        <p:spPr bwMode="gray">
          <a:xfrm>
            <a:off x="2650520" y="2923945"/>
            <a:ext cx="1606140" cy="16061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2. </a:t>
            </a: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Review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1" name="円/楕円 50"/>
          <p:cNvSpPr/>
          <p:nvPr/>
        </p:nvSpPr>
        <p:spPr bwMode="gray">
          <a:xfrm>
            <a:off x="4883377" y="2923945"/>
            <a:ext cx="1606140" cy="16061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3. </a:t>
            </a: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Revise</a:t>
            </a:r>
            <a:b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Code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2" name="円/楕円 51"/>
          <p:cNvSpPr/>
          <p:nvPr/>
        </p:nvSpPr>
        <p:spPr bwMode="gray">
          <a:xfrm>
            <a:off x="7116233" y="2923945"/>
            <a:ext cx="1606140" cy="16061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  <a:t>4. </a:t>
            </a:r>
            <a:r>
              <a:rPr kumimoji="1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  <a:t>Approve</a:t>
            </a:r>
            <a:br>
              <a:rPr kumimoji="1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</a:br>
            <a:r>
              <a:rPr kumimoji="1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  <a:t>Merge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319878" y="2750917"/>
            <a:ext cx="332564" cy="517321"/>
            <a:chOff x="2089544" y="4824280"/>
            <a:chExt cx="648072" cy="1008112"/>
          </a:xfrm>
          <a:solidFill>
            <a:srgbClr val="71C9FF"/>
          </a:solidFill>
        </p:grpSpPr>
        <p:sp>
          <p:nvSpPr>
            <p:cNvPr id="54" name="二等辺三角形 53"/>
            <p:cNvSpPr/>
            <p:nvPr/>
          </p:nvSpPr>
          <p:spPr bwMode="gray">
            <a:xfrm>
              <a:off x="2233560" y="5472352"/>
              <a:ext cx="360040" cy="3600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55" name="円/楕円 54"/>
            <p:cNvSpPr/>
            <p:nvPr/>
          </p:nvSpPr>
          <p:spPr bwMode="gray">
            <a:xfrm>
              <a:off x="2089544" y="4824280"/>
              <a:ext cx="648072" cy="64807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3911305" y="1881536"/>
            <a:ext cx="332564" cy="517321"/>
            <a:chOff x="4250224" y="4824280"/>
            <a:chExt cx="648072" cy="1008112"/>
          </a:xfrm>
          <a:solidFill>
            <a:srgbClr val="A66BD3"/>
          </a:solidFill>
        </p:grpSpPr>
        <p:sp>
          <p:nvSpPr>
            <p:cNvPr id="57" name="二等辺三角形 56"/>
            <p:cNvSpPr/>
            <p:nvPr/>
          </p:nvSpPr>
          <p:spPr bwMode="gray">
            <a:xfrm>
              <a:off x="4394240" y="5472352"/>
              <a:ext cx="360040" cy="3600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58" name="円/楕円 57"/>
            <p:cNvSpPr/>
            <p:nvPr/>
          </p:nvSpPr>
          <p:spPr bwMode="gray">
            <a:xfrm>
              <a:off x="4250224" y="4824280"/>
              <a:ext cx="648072" cy="64807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2554489" y="2750917"/>
            <a:ext cx="332564" cy="517321"/>
            <a:chOff x="6410904" y="4824280"/>
            <a:chExt cx="648072" cy="1008112"/>
          </a:xfrm>
          <a:solidFill>
            <a:srgbClr val="92D050"/>
          </a:solidFill>
        </p:grpSpPr>
        <p:sp>
          <p:nvSpPr>
            <p:cNvPr id="60" name="二等辺三角形 59"/>
            <p:cNvSpPr/>
            <p:nvPr/>
          </p:nvSpPr>
          <p:spPr bwMode="gray">
            <a:xfrm>
              <a:off x="6554920" y="5472352"/>
              <a:ext cx="360040" cy="3600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61" name="円/楕円 60"/>
            <p:cNvSpPr/>
            <p:nvPr/>
          </p:nvSpPr>
          <p:spPr bwMode="gray">
            <a:xfrm>
              <a:off x="6410904" y="4824280"/>
              <a:ext cx="648072" cy="64807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4789100" y="2750917"/>
            <a:ext cx="332564" cy="517321"/>
            <a:chOff x="2089544" y="4824280"/>
            <a:chExt cx="648072" cy="1008112"/>
          </a:xfrm>
          <a:solidFill>
            <a:srgbClr val="71C9FF"/>
          </a:solidFill>
        </p:grpSpPr>
        <p:sp>
          <p:nvSpPr>
            <p:cNvPr id="63" name="二等辺三角形 62"/>
            <p:cNvSpPr/>
            <p:nvPr/>
          </p:nvSpPr>
          <p:spPr bwMode="gray">
            <a:xfrm>
              <a:off x="2233560" y="5472352"/>
              <a:ext cx="360040" cy="3600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64" name="円/楕円 63"/>
            <p:cNvSpPr/>
            <p:nvPr/>
          </p:nvSpPr>
          <p:spPr bwMode="gray">
            <a:xfrm>
              <a:off x="2089544" y="4824280"/>
              <a:ext cx="648072" cy="64807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sp>
        <p:nvSpPr>
          <p:cNvPr id="65" name="二等辺三角形 64"/>
          <p:cNvSpPr/>
          <p:nvPr/>
        </p:nvSpPr>
        <p:spPr bwMode="gray">
          <a:xfrm rot="5400000">
            <a:off x="2165017" y="3573743"/>
            <a:ext cx="344288" cy="25661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67" name="二等辺三角形 66"/>
          <p:cNvSpPr/>
          <p:nvPr/>
        </p:nvSpPr>
        <p:spPr bwMode="gray">
          <a:xfrm rot="5400000">
            <a:off x="6630731" y="3573743"/>
            <a:ext cx="344288" cy="25661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68" name="円弧 67"/>
          <p:cNvSpPr/>
          <p:nvPr/>
        </p:nvSpPr>
        <p:spPr bwMode="auto">
          <a:xfrm>
            <a:off x="3419413" y="2251402"/>
            <a:ext cx="974205" cy="935841"/>
          </a:xfrm>
          <a:prstGeom prst="arc">
            <a:avLst>
              <a:gd name="adj1" fmla="val 10773710"/>
              <a:gd name="adj2" fmla="val 15476972"/>
            </a:avLst>
          </a:prstGeom>
          <a:noFill/>
          <a:ln w="5715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169966" y="1753638"/>
            <a:ext cx="45730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* Other members can participate</a:t>
            </a:r>
            <a:b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</a:br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     with reviewing</a:t>
            </a:r>
            <a:endParaRPr lang="ja-JP" altLang="en-US" sz="2400" b="1" dirty="0">
              <a:solidFill>
                <a:schemeClr val="accent4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grpSp>
        <p:nvGrpSpPr>
          <p:cNvPr id="114" name="グループ化 113"/>
          <p:cNvGrpSpPr/>
          <p:nvPr/>
        </p:nvGrpSpPr>
        <p:grpSpPr>
          <a:xfrm>
            <a:off x="7023711" y="2750917"/>
            <a:ext cx="332564" cy="517321"/>
            <a:chOff x="6410904" y="4824280"/>
            <a:chExt cx="648072" cy="1008112"/>
          </a:xfrm>
          <a:solidFill>
            <a:srgbClr val="92D050"/>
          </a:solidFill>
        </p:grpSpPr>
        <p:sp>
          <p:nvSpPr>
            <p:cNvPr id="115" name="二等辺三角形 114"/>
            <p:cNvSpPr/>
            <p:nvPr/>
          </p:nvSpPr>
          <p:spPr bwMode="gray">
            <a:xfrm>
              <a:off x="6554920" y="5472352"/>
              <a:ext cx="360040" cy="3600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116" name="円/楕円 115"/>
            <p:cNvSpPr/>
            <p:nvPr/>
          </p:nvSpPr>
          <p:spPr bwMode="gray">
            <a:xfrm>
              <a:off x="6410904" y="4824280"/>
              <a:ext cx="648072" cy="64807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117" name="グループ化 116"/>
          <p:cNvGrpSpPr/>
          <p:nvPr/>
        </p:nvGrpSpPr>
        <p:grpSpPr>
          <a:xfrm>
            <a:off x="4366307" y="3489230"/>
            <a:ext cx="392771" cy="416146"/>
            <a:chOff x="4346668" y="3468423"/>
            <a:chExt cx="432048" cy="457761"/>
          </a:xfrm>
        </p:grpSpPr>
        <p:sp>
          <p:nvSpPr>
            <p:cNvPr id="118" name="円弧 117"/>
            <p:cNvSpPr/>
            <p:nvPr/>
          </p:nvSpPr>
          <p:spPr bwMode="auto">
            <a:xfrm rot="10800000">
              <a:off x="4346668" y="3468423"/>
              <a:ext cx="432048" cy="432048"/>
            </a:xfrm>
            <a:prstGeom prst="arc">
              <a:avLst>
                <a:gd name="adj1" fmla="val 11494869"/>
                <a:gd name="adj2" fmla="val 20916345"/>
              </a:avLst>
            </a:prstGeom>
            <a:noFill/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19" name="円弧 118"/>
            <p:cNvSpPr/>
            <p:nvPr/>
          </p:nvSpPr>
          <p:spPr bwMode="auto">
            <a:xfrm>
              <a:off x="4346668" y="3494136"/>
              <a:ext cx="432048" cy="432048"/>
            </a:xfrm>
            <a:prstGeom prst="arc">
              <a:avLst>
                <a:gd name="adj1" fmla="val 11494869"/>
                <a:gd name="adj2" fmla="val 20916345"/>
              </a:avLst>
            </a:prstGeom>
            <a:noFill/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8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Flow from Merge Request -&gt; Merge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47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Demonstration2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円弧 30"/>
          <p:cNvSpPr/>
          <p:nvPr/>
        </p:nvSpPr>
        <p:spPr bwMode="auto">
          <a:xfrm rot="16200000">
            <a:off x="7330482" y="381290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2" name="円弧 31"/>
          <p:cNvSpPr/>
          <p:nvPr/>
        </p:nvSpPr>
        <p:spPr bwMode="auto">
          <a:xfrm rot="5400000">
            <a:off x="6847612" y="4033109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5370069" y="3340686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円弧 33"/>
          <p:cNvSpPr/>
          <p:nvPr/>
        </p:nvSpPr>
        <p:spPr bwMode="auto">
          <a:xfrm>
            <a:off x="4887369" y="311518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5" name="円弧 34"/>
          <p:cNvSpPr/>
          <p:nvPr/>
        </p:nvSpPr>
        <p:spPr bwMode="auto">
          <a:xfrm rot="10800000">
            <a:off x="5370239" y="3332221"/>
            <a:ext cx="482700" cy="482700"/>
          </a:xfrm>
          <a:prstGeom prst="arc">
            <a:avLst>
              <a:gd name="adj1" fmla="val 15063204"/>
              <a:gd name="adj2" fmla="val 0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triangle" w="lg" len="lg"/>
            <a:tailEnd type="non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36" name="直線コネクタ 35"/>
          <p:cNvCxnSpPr>
            <a:endCxn id="122" idx="2"/>
          </p:cNvCxnSpPr>
          <p:nvPr/>
        </p:nvCxnSpPr>
        <p:spPr bwMode="auto">
          <a:xfrm>
            <a:off x="2130829" y="3814073"/>
            <a:ext cx="3620636" cy="11055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円/楕円 36"/>
          <p:cNvSpPr/>
          <p:nvPr/>
        </p:nvSpPr>
        <p:spPr bwMode="gray">
          <a:xfrm>
            <a:off x="2511105" y="369994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38" name="フローチャート: 磁気ディスク 37"/>
          <p:cNvSpPr/>
          <p:nvPr/>
        </p:nvSpPr>
        <p:spPr bwMode="gray">
          <a:xfrm>
            <a:off x="990894" y="3452814"/>
            <a:ext cx="864096" cy="747922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04" y="3748771"/>
            <a:ext cx="403076" cy="403076"/>
          </a:xfrm>
          <a:prstGeom prst="rect">
            <a:avLst/>
          </a:prstGeom>
        </p:spPr>
      </p:pic>
      <p:grpSp>
        <p:nvGrpSpPr>
          <p:cNvPr id="40" name="グループ化 39"/>
          <p:cNvGrpSpPr/>
          <p:nvPr/>
        </p:nvGrpSpPr>
        <p:grpSpPr>
          <a:xfrm>
            <a:off x="2690185" y="1299927"/>
            <a:ext cx="4431819" cy="5307274"/>
            <a:chOff x="2401331" y="1002046"/>
            <a:chExt cx="4431819" cy="5307274"/>
          </a:xfrm>
        </p:grpSpPr>
        <p:grpSp>
          <p:nvGrpSpPr>
            <p:cNvPr id="41" name="グループ化 40"/>
            <p:cNvGrpSpPr/>
            <p:nvPr/>
          </p:nvGrpSpPr>
          <p:grpSpPr>
            <a:xfrm>
              <a:off x="2401331" y="1002046"/>
              <a:ext cx="2438534" cy="2516653"/>
              <a:chOff x="2401331" y="1002046"/>
              <a:chExt cx="2438534" cy="2516653"/>
            </a:xfrm>
          </p:grpSpPr>
          <p:sp>
            <p:nvSpPr>
              <p:cNvPr id="89" name="円弧 88"/>
              <p:cNvSpPr/>
              <p:nvPr/>
            </p:nvSpPr>
            <p:spPr bwMode="auto">
              <a:xfrm rot="16200000">
                <a:off x="2887948" y="2819975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itchFamily="50" charset="-128"/>
                  <a:ea typeface="ＭＳ Ｐゴシック" pitchFamily="50" charset="-128"/>
                </a:endParaRPr>
              </a:p>
            </p:txBody>
          </p:sp>
          <p:cxnSp>
            <p:nvCxnSpPr>
              <p:cNvPr id="90" name="直線コネクタ 89"/>
              <p:cNvCxnSpPr/>
              <p:nvPr/>
            </p:nvCxnSpPr>
            <p:spPr bwMode="auto">
              <a:xfrm>
                <a:off x="3129297" y="2818429"/>
                <a:ext cx="1710568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円/楕円 90"/>
              <p:cNvSpPr/>
              <p:nvPr/>
            </p:nvSpPr>
            <p:spPr bwMode="gray">
              <a:xfrm>
                <a:off x="3822750" y="2692951"/>
                <a:ext cx="250363" cy="250363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grpSp>
            <p:nvGrpSpPr>
              <p:cNvPr id="92" name="グループ化 91"/>
              <p:cNvGrpSpPr/>
              <p:nvPr/>
            </p:nvGrpSpPr>
            <p:grpSpPr>
              <a:xfrm>
                <a:off x="3658062" y="1860675"/>
                <a:ext cx="579738" cy="657036"/>
                <a:chOff x="1187624" y="2420888"/>
                <a:chExt cx="701483" cy="795014"/>
              </a:xfrm>
            </p:grpSpPr>
            <p:sp>
              <p:nvSpPr>
                <p:cNvPr id="104" name="メモ 103"/>
                <p:cNvSpPr/>
                <p:nvPr/>
              </p:nvSpPr>
              <p:spPr bwMode="gray">
                <a:xfrm>
                  <a:off x="1187624" y="2420888"/>
                  <a:ext cx="701483" cy="795014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j-lt"/>
                    <a:ea typeface="+mn-ea"/>
                  </a:endParaRPr>
                </a:p>
              </p:txBody>
            </p:sp>
            <p:cxnSp>
              <p:nvCxnSpPr>
                <p:cNvPr id="105" name="直線コネクタ 104"/>
                <p:cNvCxnSpPr/>
                <p:nvPr/>
              </p:nvCxnSpPr>
              <p:spPr bwMode="auto">
                <a:xfrm>
                  <a:off x="1292909" y="2731492"/>
                  <a:ext cx="40430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直線コネクタ 105"/>
                <p:cNvCxnSpPr/>
                <p:nvPr/>
              </p:nvCxnSpPr>
              <p:spPr bwMode="auto">
                <a:xfrm>
                  <a:off x="1292909" y="2890760"/>
                  <a:ext cx="40430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直線コネクタ 106"/>
                <p:cNvCxnSpPr/>
                <p:nvPr/>
              </p:nvCxnSpPr>
              <p:spPr bwMode="auto">
                <a:xfrm>
                  <a:off x="1292909" y="2572224"/>
                  <a:ext cx="404308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93" name="円弧 92"/>
              <p:cNvSpPr/>
              <p:nvPr/>
            </p:nvSpPr>
            <p:spPr bwMode="auto">
              <a:xfrm rot="5400000">
                <a:off x="2401331" y="3035999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itchFamily="50" charset="-128"/>
                  <a:ea typeface="ＭＳ Ｐゴシック" pitchFamily="50" charset="-128"/>
                </a:endParaRPr>
              </a:p>
            </p:txBody>
          </p:sp>
          <p:cxnSp>
            <p:nvCxnSpPr>
              <p:cNvPr id="94" name="直線コネクタ 93"/>
              <p:cNvCxnSpPr/>
              <p:nvPr/>
            </p:nvCxnSpPr>
            <p:spPr bwMode="auto">
              <a:xfrm>
                <a:off x="2888118" y="3042805"/>
                <a:ext cx="0" cy="240621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95" name="テキスト ボックス 94"/>
              <p:cNvSpPr txBox="1"/>
              <p:nvPr/>
            </p:nvSpPr>
            <p:spPr>
              <a:xfrm>
                <a:off x="3216544" y="1449306"/>
                <a:ext cx="1499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i</a:t>
                </a:r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ndex.html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96" name="グループ化 95"/>
              <p:cNvGrpSpPr/>
              <p:nvPr/>
            </p:nvGrpSpPr>
            <p:grpSpPr>
              <a:xfrm>
                <a:off x="3470362" y="1002046"/>
                <a:ext cx="743132" cy="400620"/>
                <a:chOff x="583347" y="4223954"/>
                <a:chExt cx="899190" cy="484750"/>
              </a:xfrm>
            </p:grpSpPr>
            <p:grpSp>
              <p:nvGrpSpPr>
                <p:cNvPr id="97" name="グループ化 96"/>
                <p:cNvGrpSpPr/>
                <p:nvPr/>
              </p:nvGrpSpPr>
              <p:grpSpPr>
                <a:xfrm>
                  <a:off x="583347" y="4303697"/>
                  <a:ext cx="227145" cy="353337"/>
                  <a:chOff x="2089544" y="4824280"/>
                  <a:chExt cx="648072" cy="1008112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02" name="二等辺三角形 101"/>
                  <p:cNvSpPr/>
                  <p:nvPr/>
                </p:nvSpPr>
                <p:spPr bwMode="gray">
                  <a:xfrm>
                    <a:off x="2233560" y="5472352"/>
                    <a:ext cx="360040" cy="360040"/>
                  </a:xfrm>
                  <a:prstGeom prst="triangle">
                    <a:avLst/>
                  </a:pr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j-lt"/>
                      <a:ea typeface="+mn-ea"/>
                    </a:endParaRPr>
                  </a:p>
                </p:txBody>
              </p:sp>
              <p:sp>
                <p:nvSpPr>
                  <p:cNvPr id="103" name="円/楕円 102"/>
                  <p:cNvSpPr/>
                  <p:nvPr/>
                </p:nvSpPr>
                <p:spPr bwMode="gray">
                  <a:xfrm>
                    <a:off x="2089544" y="4824280"/>
                    <a:ext cx="648072" cy="648072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j-lt"/>
                      <a:ea typeface="+mn-ea"/>
                    </a:endParaRPr>
                  </a:p>
                </p:txBody>
              </p:sp>
            </p:grpSp>
            <p:sp>
              <p:nvSpPr>
                <p:cNvPr id="98" name="台形 97"/>
                <p:cNvSpPr/>
                <p:nvPr/>
              </p:nvSpPr>
              <p:spPr bwMode="gray">
                <a:xfrm rot="16660410">
                  <a:off x="1104333" y="4187035"/>
                  <a:ext cx="341285" cy="415123"/>
                </a:xfrm>
                <a:prstGeom prst="trapezoid">
                  <a:avLst>
                    <a:gd name="adj" fmla="val 6777"/>
                  </a:avLst>
                </a:pr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  <p:sp>
              <p:nvSpPr>
                <p:cNvPr id="99" name="フリーフォーム 98"/>
                <p:cNvSpPr/>
                <p:nvPr/>
              </p:nvSpPr>
              <p:spPr bwMode="gray">
                <a:xfrm>
                  <a:off x="839693" y="4508611"/>
                  <a:ext cx="618468" cy="200093"/>
                </a:xfrm>
                <a:custGeom>
                  <a:avLst/>
                  <a:gdLst>
                    <a:gd name="connsiteX0" fmla="*/ 1528997 w 1528997"/>
                    <a:gd name="connsiteY0" fmla="*/ 202367 h 494676"/>
                    <a:gd name="connsiteX1" fmla="*/ 1041816 w 1528997"/>
                    <a:gd name="connsiteY1" fmla="*/ 494676 h 494676"/>
                    <a:gd name="connsiteX2" fmla="*/ 0 w 1528997"/>
                    <a:gd name="connsiteY2" fmla="*/ 217357 h 494676"/>
                    <a:gd name="connsiteX3" fmla="*/ 532151 w 1528997"/>
                    <a:gd name="connsiteY3" fmla="*/ 0 h 494676"/>
                    <a:gd name="connsiteX4" fmla="*/ 1528997 w 1528997"/>
                    <a:gd name="connsiteY4" fmla="*/ 202367 h 494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8997" h="494676">
                      <a:moveTo>
                        <a:pt x="1528997" y="202367"/>
                      </a:moveTo>
                      <a:lnTo>
                        <a:pt x="1041816" y="494676"/>
                      </a:lnTo>
                      <a:lnTo>
                        <a:pt x="0" y="217357"/>
                      </a:lnTo>
                      <a:lnTo>
                        <a:pt x="532151" y="0"/>
                      </a:lnTo>
                      <a:lnTo>
                        <a:pt x="1528997" y="202367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  <p:sp>
              <p:nvSpPr>
                <p:cNvPr id="100" name="台形 99"/>
                <p:cNvSpPr/>
                <p:nvPr/>
              </p:nvSpPr>
              <p:spPr bwMode="gray">
                <a:xfrm rot="16660410">
                  <a:off x="1157132" y="4233646"/>
                  <a:ext cx="235685" cy="321902"/>
                </a:xfrm>
                <a:prstGeom prst="trapezoid">
                  <a:avLst>
                    <a:gd name="adj" fmla="val 3520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  <p:sp>
              <p:nvSpPr>
                <p:cNvPr id="101" name="三角形 22"/>
                <p:cNvSpPr/>
                <p:nvPr/>
              </p:nvSpPr>
              <p:spPr bwMode="gray">
                <a:xfrm rot="20604948">
                  <a:off x="1284133" y="4381474"/>
                  <a:ext cx="59588" cy="72859"/>
                </a:xfrm>
                <a:custGeom>
                  <a:avLst/>
                  <a:gdLst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0 w 169558"/>
                    <a:gd name="connsiteY3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2668 w 169558"/>
                    <a:gd name="connsiteY3" fmla="*/ 2206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4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4780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012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7089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75608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6122 w 169558"/>
                    <a:gd name="connsiteY3" fmla="*/ 18503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6654 w 169558"/>
                    <a:gd name="connsiteY3" fmla="*/ 166406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2677 w 169558"/>
                    <a:gd name="connsiteY3" fmla="*/ 144874 h 220681"/>
                    <a:gd name="connsiteX4" fmla="*/ 0 w 169558"/>
                    <a:gd name="connsiteY4" fmla="*/ 220681 h 22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558" h="220681">
                      <a:moveTo>
                        <a:pt x="0" y="220681"/>
                      </a:moveTo>
                      <a:lnTo>
                        <a:pt x="84779" y="0"/>
                      </a:lnTo>
                      <a:lnTo>
                        <a:pt x="169558" y="220681"/>
                      </a:lnTo>
                      <a:lnTo>
                        <a:pt x="82677" y="144874"/>
                      </a:lnTo>
                      <a:lnTo>
                        <a:pt x="0" y="220681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</p:grpSp>
        </p:grpSp>
        <p:grpSp>
          <p:nvGrpSpPr>
            <p:cNvPr id="42" name="グループ化 41"/>
            <p:cNvGrpSpPr/>
            <p:nvPr/>
          </p:nvGrpSpPr>
          <p:grpSpPr>
            <a:xfrm>
              <a:off x="2405248" y="3515022"/>
              <a:ext cx="4427902" cy="2794298"/>
              <a:chOff x="2405248" y="3515022"/>
              <a:chExt cx="4427902" cy="2794298"/>
            </a:xfrm>
          </p:grpSpPr>
          <p:cxnSp>
            <p:nvCxnSpPr>
              <p:cNvPr id="43" name="直線コネクタ 42"/>
              <p:cNvCxnSpPr/>
              <p:nvPr/>
            </p:nvCxnSpPr>
            <p:spPr bwMode="auto">
              <a:xfrm>
                <a:off x="2887829" y="3757101"/>
                <a:ext cx="0" cy="240621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円弧 43"/>
              <p:cNvSpPr/>
              <p:nvPr/>
            </p:nvSpPr>
            <p:spPr bwMode="auto">
              <a:xfrm>
                <a:off x="2405248" y="3515022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itchFamily="50" charset="-128"/>
                  <a:ea typeface="ＭＳ Ｐゴシック" pitchFamily="50" charset="-128"/>
                </a:endParaRPr>
              </a:p>
            </p:txBody>
          </p:sp>
          <p:sp>
            <p:nvSpPr>
              <p:cNvPr id="45" name="円弧 44"/>
              <p:cNvSpPr/>
              <p:nvPr/>
            </p:nvSpPr>
            <p:spPr bwMode="auto">
              <a:xfrm rot="10800000">
                <a:off x="2887948" y="3734723"/>
                <a:ext cx="482700" cy="482700"/>
              </a:xfrm>
              <a:prstGeom prst="arc">
                <a:avLst/>
              </a:prstGeom>
              <a:noFill/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itchFamily="50" charset="-128"/>
                  <a:ea typeface="ＭＳ Ｐゴシック" pitchFamily="50" charset="-128"/>
                </a:endParaRPr>
              </a:p>
            </p:txBody>
          </p:sp>
          <p:cxnSp>
            <p:nvCxnSpPr>
              <p:cNvPr id="46" name="直線コネクタ 45"/>
              <p:cNvCxnSpPr/>
              <p:nvPr/>
            </p:nvCxnSpPr>
            <p:spPr bwMode="auto">
              <a:xfrm>
                <a:off x="3129297" y="4215329"/>
                <a:ext cx="3703853" cy="0"/>
              </a:xfrm>
              <a:prstGeom prst="lin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円/楕円 46"/>
              <p:cNvSpPr/>
              <p:nvPr/>
            </p:nvSpPr>
            <p:spPr bwMode="gray">
              <a:xfrm>
                <a:off x="4714603" y="4089851"/>
                <a:ext cx="250363" cy="250363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71C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  <a:ea typeface="+mn-ea"/>
                </a:endParaRPr>
              </a:p>
            </p:txBody>
          </p:sp>
          <p:grpSp>
            <p:nvGrpSpPr>
              <p:cNvPr id="48" name="グループ化 47"/>
              <p:cNvGrpSpPr/>
              <p:nvPr/>
            </p:nvGrpSpPr>
            <p:grpSpPr>
              <a:xfrm>
                <a:off x="4126482" y="5021681"/>
                <a:ext cx="579738" cy="657036"/>
                <a:chOff x="4685460" y="4402320"/>
                <a:chExt cx="579738" cy="657036"/>
              </a:xfrm>
            </p:grpSpPr>
            <p:sp>
              <p:nvSpPr>
                <p:cNvPr id="85" name="メモ 84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j-lt"/>
                    <a:ea typeface="+mn-ea"/>
                  </a:endParaRPr>
                </a:p>
              </p:txBody>
            </p:sp>
            <p:cxnSp>
              <p:nvCxnSpPr>
                <p:cNvPr id="86" name="直線コネクタ 85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7" name="直線コネクタ 86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8" name="直線コネクタ 87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0" name="テキスト ボックス 69"/>
              <p:cNvSpPr txBox="1"/>
              <p:nvPr/>
            </p:nvSpPr>
            <p:spPr>
              <a:xfrm>
                <a:off x="3986934" y="4327563"/>
                <a:ext cx="856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i</a:t>
                </a:r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ndex</a:t>
                </a:r>
              </a:p>
              <a:p>
                <a:r>
                  <a:rPr kumimoji="1"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.html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71" name="グループ化 70"/>
              <p:cNvGrpSpPr/>
              <p:nvPr/>
            </p:nvGrpSpPr>
            <p:grpSpPr>
              <a:xfrm>
                <a:off x="4945335" y="5021681"/>
                <a:ext cx="579738" cy="657036"/>
                <a:chOff x="4685460" y="4402320"/>
                <a:chExt cx="579738" cy="657036"/>
              </a:xfrm>
            </p:grpSpPr>
            <p:sp>
              <p:nvSpPr>
                <p:cNvPr id="81" name="メモ 80"/>
                <p:cNvSpPr/>
                <p:nvPr/>
              </p:nvSpPr>
              <p:spPr bwMode="gray">
                <a:xfrm>
                  <a:off x="4685460" y="4402320"/>
                  <a:ext cx="579738" cy="657036"/>
                </a:xfrm>
                <a:prstGeom prst="foldedCorner">
                  <a:avLst>
                    <a:gd name="adj" fmla="val 21454"/>
                  </a:avLst>
                </a:prstGeom>
                <a:solidFill>
                  <a:schemeClr val="bg1"/>
                </a:solidFill>
                <a:ln w="3810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 err="1" smtClean="0">
                    <a:ln>
                      <a:noFill/>
                    </a:ln>
                    <a:effectLst/>
                    <a:latin typeface="+mj-lt"/>
                    <a:ea typeface="+mn-ea"/>
                  </a:endParaRPr>
                </a:p>
              </p:txBody>
            </p:sp>
            <p:cxnSp>
              <p:nvCxnSpPr>
                <p:cNvPr id="82" name="直線コネクタ 81"/>
                <p:cNvCxnSpPr/>
                <p:nvPr/>
              </p:nvCxnSpPr>
              <p:spPr bwMode="auto">
                <a:xfrm>
                  <a:off x="4772472" y="4659017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直線コネクタ 82"/>
                <p:cNvCxnSpPr/>
                <p:nvPr/>
              </p:nvCxnSpPr>
              <p:spPr bwMode="auto">
                <a:xfrm>
                  <a:off x="4772472" y="4790644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4" name="直線コネクタ 83"/>
                <p:cNvCxnSpPr/>
                <p:nvPr/>
              </p:nvCxnSpPr>
              <p:spPr bwMode="auto">
                <a:xfrm>
                  <a:off x="4772472" y="4527391"/>
                  <a:ext cx="334139" cy="0"/>
                </a:xfrm>
                <a:prstGeom prst="lin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57150" cap="flat" cmpd="sng" algn="ctr">
                  <a:solidFill>
                    <a:srgbClr val="71C9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2" name="テキスト ボックス 71"/>
              <p:cNvSpPr txBox="1"/>
              <p:nvPr/>
            </p:nvSpPr>
            <p:spPr>
              <a:xfrm>
                <a:off x="4852724" y="4327563"/>
                <a:ext cx="7624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style</a:t>
                </a:r>
              </a:p>
              <a:p>
                <a:r>
                  <a:rPr lang="en-US" altLang="ja-JP" b="1" dirty="0" smtClean="0">
                    <a:solidFill>
                      <a:schemeClr val="accent4">
                        <a:lumMod val="50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.css</a:t>
                </a:r>
                <a:endParaRPr kumimoji="1" lang="ja-JP" altLang="en-US" b="1" dirty="0" smtClean="0">
                  <a:solidFill>
                    <a:schemeClr val="accent4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73" name="グループ化 72"/>
              <p:cNvGrpSpPr/>
              <p:nvPr/>
            </p:nvGrpSpPr>
            <p:grpSpPr>
              <a:xfrm>
                <a:off x="4430221" y="5908700"/>
                <a:ext cx="743132" cy="400620"/>
                <a:chOff x="583347" y="4988866"/>
                <a:chExt cx="899190" cy="484750"/>
              </a:xfrm>
            </p:grpSpPr>
            <p:grpSp>
              <p:nvGrpSpPr>
                <p:cNvPr id="74" name="グループ化 73"/>
                <p:cNvGrpSpPr/>
                <p:nvPr/>
              </p:nvGrpSpPr>
              <p:grpSpPr>
                <a:xfrm>
                  <a:off x="583347" y="5051624"/>
                  <a:ext cx="227145" cy="353337"/>
                  <a:chOff x="4250224" y="4824280"/>
                  <a:chExt cx="648072" cy="1008112"/>
                </a:xfrm>
                <a:solidFill>
                  <a:srgbClr val="71C9FF"/>
                </a:solidFill>
              </p:grpSpPr>
              <p:sp>
                <p:nvSpPr>
                  <p:cNvPr id="79" name="二等辺三角形 78"/>
                  <p:cNvSpPr/>
                  <p:nvPr/>
                </p:nvSpPr>
                <p:spPr bwMode="gray">
                  <a:xfrm>
                    <a:off x="4394240" y="5472352"/>
                    <a:ext cx="360040" cy="360040"/>
                  </a:xfrm>
                  <a:prstGeom prst="triangl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j-lt"/>
                      <a:ea typeface="+mn-ea"/>
                    </a:endParaRPr>
                  </a:p>
                </p:txBody>
              </p:sp>
              <p:sp>
                <p:nvSpPr>
                  <p:cNvPr id="80" name="円/楕円 79"/>
                  <p:cNvSpPr/>
                  <p:nvPr/>
                </p:nvSpPr>
                <p:spPr bwMode="gray">
                  <a:xfrm>
                    <a:off x="4250224" y="4824280"/>
                    <a:ext cx="648072" cy="64807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ctr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ja-JP" altLang="en-US" sz="18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+mj-lt"/>
                      <a:ea typeface="+mn-ea"/>
                    </a:endParaRPr>
                  </a:p>
                </p:txBody>
              </p:sp>
            </p:grpSp>
            <p:sp>
              <p:nvSpPr>
                <p:cNvPr id="75" name="台形 74"/>
                <p:cNvSpPr/>
                <p:nvPr/>
              </p:nvSpPr>
              <p:spPr bwMode="gray">
                <a:xfrm rot="16660410">
                  <a:off x="1104333" y="4951947"/>
                  <a:ext cx="341285" cy="415123"/>
                </a:xfrm>
                <a:prstGeom prst="trapezoid">
                  <a:avLst>
                    <a:gd name="adj" fmla="val 6777"/>
                  </a:avLst>
                </a:prstGeom>
                <a:solidFill>
                  <a:srgbClr val="71C9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  <p:sp>
              <p:nvSpPr>
                <p:cNvPr id="76" name="フリーフォーム 75"/>
                <p:cNvSpPr/>
                <p:nvPr/>
              </p:nvSpPr>
              <p:spPr bwMode="gray">
                <a:xfrm>
                  <a:off x="839693" y="5273523"/>
                  <a:ext cx="618468" cy="200093"/>
                </a:xfrm>
                <a:custGeom>
                  <a:avLst/>
                  <a:gdLst>
                    <a:gd name="connsiteX0" fmla="*/ 1528997 w 1528997"/>
                    <a:gd name="connsiteY0" fmla="*/ 202367 h 494676"/>
                    <a:gd name="connsiteX1" fmla="*/ 1041816 w 1528997"/>
                    <a:gd name="connsiteY1" fmla="*/ 494676 h 494676"/>
                    <a:gd name="connsiteX2" fmla="*/ 0 w 1528997"/>
                    <a:gd name="connsiteY2" fmla="*/ 217357 h 494676"/>
                    <a:gd name="connsiteX3" fmla="*/ 532151 w 1528997"/>
                    <a:gd name="connsiteY3" fmla="*/ 0 h 494676"/>
                    <a:gd name="connsiteX4" fmla="*/ 1528997 w 1528997"/>
                    <a:gd name="connsiteY4" fmla="*/ 202367 h 494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8997" h="494676">
                      <a:moveTo>
                        <a:pt x="1528997" y="202367"/>
                      </a:moveTo>
                      <a:lnTo>
                        <a:pt x="1041816" y="494676"/>
                      </a:lnTo>
                      <a:lnTo>
                        <a:pt x="0" y="217357"/>
                      </a:lnTo>
                      <a:lnTo>
                        <a:pt x="532151" y="0"/>
                      </a:lnTo>
                      <a:lnTo>
                        <a:pt x="1528997" y="202367"/>
                      </a:lnTo>
                      <a:close/>
                    </a:path>
                  </a:pathLst>
                </a:custGeom>
                <a:solidFill>
                  <a:srgbClr val="71C9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  <p:sp>
              <p:nvSpPr>
                <p:cNvPr id="77" name="台形 76"/>
                <p:cNvSpPr/>
                <p:nvPr/>
              </p:nvSpPr>
              <p:spPr bwMode="gray">
                <a:xfrm rot="16660410">
                  <a:off x="1157132" y="4998558"/>
                  <a:ext cx="235685" cy="321902"/>
                </a:xfrm>
                <a:prstGeom prst="trapezoid">
                  <a:avLst>
                    <a:gd name="adj" fmla="val 3520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  <p:sp>
              <p:nvSpPr>
                <p:cNvPr id="78" name="三角形 22"/>
                <p:cNvSpPr/>
                <p:nvPr/>
              </p:nvSpPr>
              <p:spPr bwMode="gray">
                <a:xfrm rot="20604948">
                  <a:off x="1284133" y="5146386"/>
                  <a:ext cx="59588" cy="72859"/>
                </a:xfrm>
                <a:custGeom>
                  <a:avLst/>
                  <a:gdLst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0 w 169558"/>
                    <a:gd name="connsiteY3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2668 w 169558"/>
                    <a:gd name="connsiteY3" fmla="*/ 2206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4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4780 w 169558"/>
                    <a:gd name="connsiteY3" fmla="*/ 17829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6180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8725 w 169558"/>
                    <a:gd name="connsiteY3" fmla="*/ 16012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66181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90836 w 169558"/>
                    <a:gd name="connsiteY3" fmla="*/ 17089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1409 w 169558"/>
                    <a:gd name="connsiteY3" fmla="*/ 175608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6122 w 169558"/>
                    <a:gd name="connsiteY3" fmla="*/ 185035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76654 w 169558"/>
                    <a:gd name="connsiteY3" fmla="*/ 166406 h 220681"/>
                    <a:gd name="connsiteX4" fmla="*/ 0 w 169558"/>
                    <a:gd name="connsiteY4" fmla="*/ 220681 h 220681"/>
                    <a:gd name="connsiteX0" fmla="*/ 0 w 169558"/>
                    <a:gd name="connsiteY0" fmla="*/ 220681 h 220681"/>
                    <a:gd name="connsiteX1" fmla="*/ 84779 w 169558"/>
                    <a:gd name="connsiteY1" fmla="*/ 0 h 220681"/>
                    <a:gd name="connsiteX2" fmla="*/ 169558 w 169558"/>
                    <a:gd name="connsiteY2" fmla="*/ 220681 h 220681"/>
                    <a:gd name="connsiteX3" fmla="*/ 82677 w 169558"/>
                    <a:gd name="connsiteY3" fmla="*/ 144874 h 220681"/>
                    <a:gd name="connsiteX4" fmla="*/ 0 w 169558"/>
                    <a:gd name="connsiteY4" fmla="*/ 220681 h 220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558" h="220681">
                      <a:moveTo>
                        <a:pt x="0" y="220681"/>
                      </a:moveTo>
                      <a:lnTo>
                        <a:pt x="84779" y="0"/>
                      </a:lnTo>
                      <a:lnTo>
                        <a:pt x="169558" y="220681"/>
                      </a:lnTo>
                      <a:lnTo>
                        <a:pt x="82677" y="144874"/>
                      </a:lnTo>
                      <a:lnTo>
                        <a:pt x="0" y="220681"/>
                      </a:lnTo>
                      <a:close/>
                    </a:path>
                  </a:pathLst>
                </a:custGeom>
                <a:solidFill>
                  <a:srgbClr val="71C9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ja-JP"/>
                  </a:defPPr>
                  <a:lvl1pPr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1pPr>
                  <a:lvl2pPr marL="4572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2pPr>
                  <a:lvl3pPr marL="9144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3pPr>
                  <a:lvl4pPr marL="13716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4pPr>
                  <a:lvl5pPr marL="1828800" algn="ctr" rtl="0" fontAlgn="ctr">
                    <a:spcBef>
                      <a:spcPct val="0"/>
                    </a:spcBef>
                    <a:spcAft>
                      <a:spcPct val="0"/>
                    </a:spcAft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400" kern="1200">
                      <a:solidFill>
                        <a:srgbClr val="000000"/>
                      </a:solidFill>
                      <a:latin typeface="Arial" charset="0"/>
                      <a:ea typeface="ＭＳ Ｐゴシック" pitchFamily="50" charset="-128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ＭＳ Ｐゴシック" pitchFamily="50" charset="-128"/>
                  </a:endParaRPr>
                </a:p>
              </p:txBody>
            </p:sp>
          </p:grpSp>
        </p:grpSp>
      </p:grpSp>
      <p:grpSp>
        <p:nvGrpSpPr>
          <p:cNvPr id="108" name="グループ化 107"/>
          <p:cNvGrpSpPr/>
          <p:nvPr/>
        </p:nvGrpSpPr>
        <p:grpSpPr>
          <a:xfrm>
            <a:off x="2332671" y="2887890"/>
            <a:ext cx="579738" cy="657036"/>
            <a:chOff x="1187624" y="2420888"/>
            <a:chExt cx="701483" cy="795014"/>
          </a:xfrm>
        </p:grpSpPr>
        <p:sp>
          <p:nvSpPr>
            <p:cNvPr id="109" name="メモ 108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110" name="直線コネクタ 109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直線コネクタ 110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2" name="直線コネクタ 111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3" name="テキスト ボックス 112"/>
          <p:cNvSpPr txBox="1"/>
          <p:nvPr/>
        </p:nvSpPr>
        <p:spPr>
          <a:xfrm>
            <a:off x="1891448" y="2471628"/>
            <a:ext cx="149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ndex.html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204060" y="6541858"/>
            <a:ext cx="17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71C9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  <a:r>
              <a:rPr kumimoji="1" lang="en-US" altLang="ja-JP" b="1" dirty="0" smtClean="0">
                <a:solidFill>
                  <a:srgbClr val="71C9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chiyama</a:t>
            </a:r>
            <a:r>
              <a:rPr kumimoji="1" lang="ja-JP" altLang="en-US" b="1" dirty="0" smtClean="0">
                <a:solidFill>
                  <a:srgbClr val="71C9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</a:p>
        </p:txBody>
      </p:sp>
      <p:sp>
        <p:nvSpPr>
          <p:cNvPr id="121" name="正方形/長方形 120"/>
          <p:cNvSpPr/>
          <p:nvPr/>
        </p:nvSpPr>
        <p:spPr bwMode="gray">
          <a:xfrm>
            <a:off x="869379" y="990031"/>
            <a:ext cx="6044317" cy="5867970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22" name="円/楕円 121"/>
          <p:cNvSpPr/>
          <p:nvPr/>
        </p:nvSpPr>
        <p:spPr bwMode="gray">
          <a:xfrm>
            <a:off x="5751465" y="369994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grpSp>
        <p:nvGrpSpPr>
          <p:cNvPr id="123" name="グループ化 122"/>
          <p:cNvGrpSpPr/>
          <p:nvPr/>
        </p:nvGrpSpPr>
        <p:grpSpPr>
          <a:xfrm>
            <a:off x="5581622" y="2869427"/>
            <a:ext cx="579738" cy="657036"/>
            <a:chOff x="1187624" y="2420888"/>
            <a:chExt cx="701483" cy="795014"/>
          </a:xfrm>
        </p:grpSpPr>
        <p:sp>
          <p:nvSpPr>
            <p:cNvPr id="124" name="メモ 123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125" name="直線コネクタ 124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6" name="直線コネクタ 125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7" name="直線コネクタ 126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8" name="テキスト ボックス 127"/>
          <p:cNvSpPr txBox="1"/>
          <p:nvPr/>
        </p:nvSpPr>
        <p:spPr>
          <a:xfrm>
            <a:off x="5128719" y="2461917"/>
            <a:ext cx="149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ndex.html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9" name="直線コネクタ 128"/>
          <p:cNvCxnSpPr/>
          <p:nvPr/>
        </p:nvCxnSpPr>
        <p:spPr bwMode="auto">
          <a:xfrm flipV="1">
            <a:off x="6000493" y="3799117"/>
            <a:ext cx="3085323" cy="11055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30" name="グループ化 129"/>
          <p:cNvGrpSpPr/>
          <p:nvPr/>
        </p:nvGrpSpPr>
        <p:grpSpPr>
          <a:xfrm>
            <a:off x="7122004" y="2868529"/>
            <a:ext cx="579738" cy="657036"/>
            <a:chOff x="4685460" y="4402320"/>
            <a:chExt cx="579738" cy="657036"/>
          </a:xfrm>
        </p:grpSpPr>
        <p:sp>
          <p:nvSpPr>
            <p:cNvPr id="131" name="メモ 130"/>
            <p:cNvSpPr/>
            <p:nvPr/>
          </p:nvSpPr>
          <p:spPr bwMode="gray">
            <a:xfrm>
              <a:off x="4685460" y="4402320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132" name="直線コネクタ 131"/>
            <p:cNvCxnSpPr/>
            <p:nvPr/>
          </p:nvCxnSpPr>
          <p:spPr bwMode="auto">
            <a:xfrm>
              <a:off x="4772472" y="465901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3" name="直線コネクタ 132"/>
            <p:cNvCxnSpPr/>
            <p:nvPr/>
          </p:nvCxnSpPr>
          <p:spPr bwMode="auto">
            <a:xfrm>
              <a:off x="4772472" y="479064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4" name="直線コネクタ 133"/>
            <p:cNvCxnSpPr/>
            <p:nvPr/>
          </p:nvCxnSpPr>
          <p:spPr bwMode="auto">
            <a:xfrm>
              <a:off x="4772472" y="4527391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5" name="テキスト ボックス 134"/>
          <p:cNvSpPr txBox="1"/>
          <p:nvPr/>
        </p:nvSpPr>
        <p:spPr>
          <a:xfrm>
            <a:off x="6982456" y="2178507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ndex</a:t>
            </a:r>
          </a:p>
          <a:p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.html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36" name="グループ化 135"/>
          <p:cNvGrpSpPr/>
          <p:nvPr/>
        </p:nvGrpSpPr>
        <p:grpSpPr>
          <a:xfrm>
            <a:off x="7977801" y="2868529"/>
            <a:ext cx="579738" cy="657036"/>
            <a:chOff x="4685460" y="4402320"/>
            <a:chExt cx="579738" cy="657036"/>
          </a:xfrm>
        </p:grpSpPr>
        <p:sp>
          <p:nvSpPr>
            <p:cNvPr id="137" name="メモ 136"/>
            <p:cNvSpPr/>
            <p:nvPr/>
          </p:nvSpPr>
          <p:spPr bwMode="gray">
            <a:xfrm>
              <a:off x="4685460" y="4402320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138" name="直線コネクタ 137"/>
            <p:cNvCxnSpPr/>
            <p:nvPr/>
          </p:nvCxnSpPr>
          <p:spPr bwMode="auto">
            <a:xfrm>
              <a:off x="4772472" y="465901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9" name="直線コネクタ 138"/>
            <p:cNvCxnSpPr/>
            <p:nvPr/>
          </p:nvCxnSpPr>
          <p:spPr bwMode="auto">
            <a:xfrm>
              <a:off x="4772472" y="479064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0" name="直線コネクタ 139"/>
            <p:cNvCxnSpPr/>
            <p:nvPr/>
          </p:nvCxnSpPr>
          <p:spPr bwMode="auto">
            <a:xfrm>
              <a:off x="4772472" y="4527391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41" name="テキスト ボックス 140"/>
          <p:cNvSpPr txBox="1"/>
          <p:nvPr/>
        </p:nvSpPr>
        <p:spPr>
          <a:xfrm>
            <a:off x="7885190" y="2178507"/>
            <a:ext cx="762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tyle</a:t>
            </a:r>
          </a:p>
          <a:p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.css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2" name="直線コネクタ 141"/>
          <p:cNvCxnSpPr/>
          <p:nvPr/>
        </p:nvCxnSpPr>
        <p:spPr bwMode="auto">
          <a:xfrm>
            <a:off x="7330482" y="4054982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3" name="円/楕円 142"/>
          <p:cNvSpPr/>
          <p:nvPr/>
        </p:nvSpPr>
        <p:spPr bwMode="gray">
          <a:xfrm>
            <a:off x="7706835" y="369994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44" name="円形吹き出し 143"/>
          <p:cNvSpPr/>
          <p:nvPr/>
        </p:nvSpPr>
        <p:spPr bwMode="gray">
          <a:xfrm>
            <a:off x="7081427" y="4599361"/>
            <a:ext cx="1538121" cy="1596996"/>
          </a:xfrm>
          <a:prstGeom prst="wedgeEllipseCallout">
            <a:avLst>
              <a:gd name="adj1" fmla="val -1037"/>
              <a:gd name="adj2" fmla="val -77321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Auto</a:t>
            </a:r>
            <a:b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+mj-lt"/>
                <a:ea typeface="+mn-ea"/>
              </a:rPr>
              <a:t>Merged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+mn-ea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2048300" y="2973359"/>
            <a:ext cx="690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7200" b="1" dirty="0" smtClean="0">
                <a:latin typeface="Fujitsu Sans" panose="020B0404060202020204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Demo Time!!</a:t>
            </a:r>
            <a:endParaRPr kumimoji="1" lang="ja-JP" altLang="en-US" sz="7200" b="1" dirty="0" err="1" smtClean="0">
              <a:latin typeface="Fujitsu Sans" panose="020B0404060202020204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7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Confirm whether rightly merged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48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Demonstration2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正方形/長方形 30"/>
          <p:cNvSpPr/>
          <p:nvPr/>
        </p:nvSpPr>
        <p:spPr bwMode="gray">
          <a:xfrm>
            <a:off x="360612" y="2969254"/>
            <a:ext cx="4130675" cy="36255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&lt;!DOCTYPE html&gt;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&lt;html </a:t>
            </a:r>
            <a:r>
              <a:rPr lang="en-US" altLang="ja-JP" sz="1600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lang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="ja"&gt;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&lt;head&gt;</a:t>
            </a:r>
          </a:p>
          <a:p>
            <a:pPr algn="l"/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&lt;meta charset="UTF-8"&gt;</a:t>
            </a:r>
          </a:p>
          <a:p>
            <a:pPr algn="l"/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lang="en-US" altLang="ja-JP" sz="16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       &lt;</a:t>
            </a:r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link </a:t>
            </a:r>
            <a:r>
              <a:rPr lang="en-US" altLang="ja-JP" sz="1600" b="1" dirty="0" err="1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rel</a:t>
            </a:r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=“stylesheet” type=</a:t>
            </a:r>
            <a:b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“text/</a:t>
            </a:r>
            <a:r>
              <a:rPr lang="en-US" altLang="ja-JP" sz="1600" b="1" dirty="0" err="1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css</a:t>
            </a:r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“</a:t>
            </a:r>
            <a:r>
              <a:rPr lang="ja-JP" altLang="en-US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lang="en-US" altLang="ja-JP" sz="1600" b="1" dirty="0" err="1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href</a:t>
            </a:r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="style.css</a:t>
            </a:r>
            <a:r>
              <a:rPr lang="en-US" altLang="ja-JP" sz="16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"&gt;</a:t>
            </a:r>
            <a:endParaRPr lang="en-US" altLang="ja-JP" sz="1600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title&gt;What’s </a:t>
            </a:r>
            <a:r>
              <a:rPr lang="en-US" altLang="ja-JP" sz="1600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?&lt;/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title&gt;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&lt;/head&gt;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&lt;body&gt;</a:t>
            </a:r>
          </a:p>
          <a:p>
            <a:pPr algn="l"/>
            <a:r>
              <a:rPr lang="en-US" altLang="ja-JP" sz="1600" b="1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        </a:t>
            </a:r>
            <a:r>
              <a:rPr lang="en-US" altLang="ja-JP" sz="1600" b="1" dirty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&lt;h2&gt;</a:t>
            </a:r>
            <a:r>
              <a:rPr lang="en-US" altLang="ja-JP" sz="1600" b="1" dirty="0" err="1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1600" b="1" dirty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 is exciting!!&lt;/h2&gt;</a:t>
            </a:r>
          </a:p>
          <a:p>
            <a:pPr algn="l"/>
            <a:r>
              <a:rPr lang="en-US" altLang="ja-JP" sz="1600" b="1" dirty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        &lt;h2&gt;Can’t go back to other tools!!&lt;/h2</a:t>
            </a:r>
            <a:r>
              <a:rPr lang="en-US" altLang="ja-JP" sz="1600" b="1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&gt;</a:t>
            </a:r>
          </a:p>
          <a:p>
            <a:pPr algn="l"/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&lt;/body&gt;</a:t>
            </a:r>
          </a:p>
          <a:p>
            <a:pPr algn="l"/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html&gt;</a:t>
            </a:r>
          </a:p>
        </p:txBody>
      </p:sp>
      <p:sp>
        <p:nvSpPr>
          <p:cNvPr id="32" name="正方形/長方形 31"/>
          <p:cNvSpPr/>
          <p:nvPr/>
        </p:nvSpPr>
        <p:spPr bwMode="gray">
          <a:xfrm>
            <a:off x="360612" y="2609214"/>
            <a:ext cx="1611036" cy="3600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  <a:t>index.html</a:t>
            </a:r>
            <a:endParaRPr kumimoji="1" lang="ja-JP" altLang="en-US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458979" y="990801"/>
            <a:ext cx="566539" cy="432048"/>
            <a:chOff x="981124" y="1503834"/>
            <a:chExt cx="566539" cy="432048"/>
          </a:xfrm>
          <a:solidFill>
            <a:schemeClr val="bg1">
              <a:lumMod val="50000"/>
            </a:schemeClr>
          </a:solidFill>
        </p:grpSpPr>
        <p:sp>
          <p:nvSpPr>
            <p:cNvPr id="34" name="正方形/長方形 33"/>
            <p:cNvSpPr/>
            <p:nvPr/>
          </p:nvSpPr>
          <p:spPr bwMode="gray">
            <a:xfrm>
              <a:off x="981124" y="1575842"/>
              <a:ext cx="566539" cy="36004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35" name="台形 34"/>
            <p:cNvSpPr/>
            <p:nvPr/>
          </p:nvSpPr>
          <p:spPr bwMode="gray">
            <a:xfrm>
              <a:off x="981124" y="1503834"/>
              <a:ext cx="252029" cy="72008"/>
            </a:xfrm>
            <a:prstGeom prst="trapezoid">
              <a:avLst>
                <a:gd name="adj" fmla="val 47286"/>
              </a:avLst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cxnSp>
        <p:nvCxnSpPr>
          <p:cNvPr id="36" name="直線コネクタ 35"/>
          <p:cNvCxnSpPr/>
          <p:nvPr/>
        </p:nvCxnSpPr>
        <p:spPr bwMode="auto">
          <a:xfrm>
            <a:off x="747011" y="1242829"/>
            <a:ext cx="0" cy="964623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857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747011" y="1729813"/>
            <a:ext cx="432048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857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テキスト ボックス 37"/>
          <p:cNvSpPr txBox="1"/>
          <p:nvPr/>
        </p:nvSpPr>
        <p:spPr>
          <a:xfrm>
            <a:off x="1212085" y="1540796"/>
            <a:ext cx="139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000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index.html</a:t>
            </a:r>
            <a:endParaRPr lang="ja-JP" altLang="en-US" sz="2000" b="1" dirty="0" err="1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12085" y="1910128"/>
            <a:ext cx="109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0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s</a:t>
            </a:r>
            <a:r>
              <a:rPr lang="en-US" altLang="ja-JP" sz="20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tyle.css</a:t>
            </a:r>
            <a:endParaRPr lang="ja-JP" altLang="en-US" sz="2000" b="1" dirty="0" err="1">
              <a:solidFill>
                <a:srgbClr val="71C9FF"/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40" name="直線コネクタ 39"/>
          <p:cNvCxnSpPr/>
          <p:nvPr/>
        </p:nvCxnSpPr>
        <p:spPr bwMode="auto">
          <a:xfrm>
            <a:off x="747011" y="2207452"/>
            <a:ext cx="432048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857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正方形/長方形 40"/>
          <p:cNvSpPr/>
          <p:nvPr/>
        </p:nvSpPr>
        <p:spPr bwMode="gray">
          <a:xfrm>
            <a:off x="4859531" y="2969254"/>
            <a:ext cx="4130675" cy="36255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h1 {</a:t>
            </a:r>
          </a:p>
          <a:p>
            <a:pPr algn="l"/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    color: </a:t>
            </a:r>
            <a:r>
              <a:rPr lang="en-US" altLang="ja-JP" sz="1600" b="1" dirty="0" err="1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rgb</a:t>
            </a:r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(255, 0, 0);</a:t>
            </a:r>
          </a:p>
          <a:p>
            <a:pPr algn="l"/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}</a:t>
            </a:r>
          </a:p>
          <a:p>
            <a:pPr algn="l"/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h2 {</a:t>
            </a:r>
          </a:p>
          <a:p>
            <a:pPr algn="l"/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    color: </a:t>
            </a:r>
            <a:r>
              <a:rPr lang="en-US" altLang="ja-JP" sz="1600" b="1" dirty="0" err="1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rgb</a:t>
            </a:r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(51, 102, 153);</a:t>
            </a:r>
          </a:p>
          <a:p>
            <a:pPr algn="l"/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}</a:t>
            </a:r>
          </a:p>
          <a:p>
            <a:pPr algn="l"/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body {</a:t>
            </a:r>
          </a:p>
          <a:p>
            <a:pPr algn="l"/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    margin: 2em;</a:t>
            </a:r>
          </a:p>
          <a:p>
            <a:pPr algn="l"/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}</a:t>
            </a:r>
          </a:p>
          <a:p>
            <a:pPr algn="l"/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* {</a:t>
            </a:r>
          </a:p>
          <a:p>
            <a:pPr algn="l"/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    font-family: Arial, Helvetica, </a:t>
            </a:r>
            <a:r>
              <a:rPr lang="en-US" altLang="ja-JP" sz="16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/>
            </a:r>
            <a:br>
              <a:rPr lang="en-US" altLang="ja-JP" sz="16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16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sans-serif</a:t>
            </a:r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;</a:t>
            </a:r>
          </a:p>
          <a:p>
            <a:pPr algn="l"/>
            <a:r>
              <a:rPr lang="en-US" altLang="ja-JP" sz="1600" b="1" dirty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}</a:t>
            </a:r>
          </a:p>
        </p:txBody>
      </p:sp>
      <p:sp>
        <p:nvSpPr>
          <p:cNvPr id="42" name="正方形/長方形 41"/>
          <p:cNvSpPr/>
          <p:nvPr/>
        </p:nvSpPr>
        <p:spPr bwMode="gray">
          <a:xfrm>
            <a:off x="4859531" y="2609214"/>
            <a:ext cx="1611036" cy="3600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  <a:t>style.css</a:t>
            </a:r>
            <a:endParaRPr kumimoji="1" lang="ja-JP" altLang="en-US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7502" y="1024368"/>
            <a:ext cx="3799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（</a:t>
            </a:r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master</a:t>
            </a:r>
            <a:r>
              <a:rPr lang="ja-JP" altLang="en-US" sz="2000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branch after merged</a:t>
            </a:r>
            <a:r>
              <a:rPr lang="ja-JP" altLang="en-US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）</a:t>
            </a:r>
            <a:endParaRPr lang="ja-JP" altLang="en-US" sz="2000" b="1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60436" y="1921706"/>
            <a:ext cx="4665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← </a:t>
            </a:r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File created by </a:t>
            </a:r>
            <a:r>
              <a:rPr lang="en-US" altLang="ja-JP" sz="2000" b="1" dirty="0" smtClean="0">
                <a:solidFill>
                  <a:srgbClr val="71C9FF"/>
                </a:solidFill>
                <a:latin typeface="+mn-lt"/>
                <a:ea typeface="Meiryo UI" panose="020B0604030504040204" pitchFamily="50" charset="-128"/>
              </a:rPr>
              <a:t>Uchiyama-san</a:t>
            </a:r>
            <a:r>
              <a:rPr lang="en-US" altLang="ja-JP" sz="20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 is added</a:t>
            </a:r>
            <a:endParaRPr lang="ja-JP" altLang="en-US" sz="2000" dirty="0">
              <a:solidFill>
                <a:schemeClr val="tx1"/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6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342900" y="2327564"/>
            <a:ext cx="4600575" cy="2057109"/>
          </a:xfrm>
        </p:spPr>
        <p:txBody>
          <a:bodyPr/>
          <a:lstStyle/>
          <a:p>
            <a:r>
              <a:rPr kumimoji="1" lang="en-US" altLang="ja-JP" dirty="0"/>
              <a:t>What’s</a:t>
            </a:r>
            <a:br>
              <a:rPr kumimoji="1" lang="en-US" altLang="ja-JP" dirty="0"/>
            </a:b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?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>
          <a:xfrm>
            <a:off x="5153026" y="2857214"/>
            <a:ext cx="4581526" cy="153669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Freeform 2907">
            <a:extLst>
              <a:ext uri="{FF2B5EF4-FFF2-40B4-BE49-F238E27FC236}">
                <a16:creationId xmlns="" xmlns:a16="http://schemas.microsoft.com/office/drawing/2014/main" id="{4D92DC3C-661E-48AE-B7F4-4DC7BE003E89}"/>
              </a:ext>
            </a:extLst>
          </p:cNvPr>
          <p:cNvSpPr>
            <a:spLocks noEditPoints="1"/>
          </p:cNvSpPr>
          <p:nvPr/>
        </p:nvSpPr>
        <p:spPr bwMode="auto">
          <a:xfrm>
            <a:off x="8945405" y="908440"/>
            <a:ext cx="511175" cy="511175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24 h 160"/>
              <a:gd name="T12" fmla="*/ 104 w 160"/>
              <a:gd name="T13" fmla="*/ 48 h 160"/>
              <a:gd name="T14" fmla="*/ 80 w 160"/>
              <a:gd name="T15" fmla="*/ 72 h 160"/>
              <a:gd name="T16" fmla="*/ 56 w 160"/>
              <a:gd name="T17" fmla="*/ 48 h 160"/>
              <a:gd name="T18" fmla="*/ 80 w 160"/>
              <a:gd name="T19" fmla="*/ 24 h 160"/>
              <a:gd name="T20" fmla="*/ 80 w 160"/>
              <a:gd name="T21" fmla="*/ 138 h 160"/>
              <a:gd name="T22" fmla="*/ 32 w 160"/>
              <a:gd name="T23" fmla="*/ 112 h 160"/>
              <a:gd name="T24" fmla="*/ 80 w 160"/>
              <a:gd name="T25" fmla="*/ 87 h 160"/>
              <a:gd name="T26" fmla="*/ 128 w 160"/>
              <a:gd name="T27" fmla="*/ 112 h 160"/>
              <a:gd name="T28" fmla="*/ 80 w 160"/>
              <a:gd name="T29" fmla="*/ 13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24"/>
                </a:moveTo>
                <a:cubicBezTo>
                  <a:pt x="93" y="24"/>
                  <a:pt x="104" y="35"/>
                  <a:pt x="104" y="48"/>
                </a:cubicBezTo>
                <a:cubicBezTo>
                  <a:pt x="104" y="61"/>
                  <a:pt x="93" y="72"/>
                  <a:pt x="80" y="72"/>
                </a:cubicBezTo>
                <a:cubicBezTo>
                  <a:pt x="67" y="72"/>
                  <a:pt x="56" y="61"/>
                  <a:pt x="56" y="48"/>
                </a:cubicBezTo>
                <a:cubicBezTo>
                  <a:pt x="56" y="35"/>
                  <a:pt x="67" y="24"/>
                  <a:pt x="80" y="24"/>
                </a:cubicBezTo>
                <a:close/>
                <a:moveTo>
                  <a:pt x="80" y="138"/>
                </a:moveTo>
                <a:cubicBezTo>
                  <a:pt x="60" y="138"/>
                  <a:pt x="42" y="127"/>
                  <a:pt x="32" y="112"/>
                </a:cubicBezTo>
                <a:cubicBezTo>
                  <a:pt x="32" y="96"/>
                  <a:pt x="64" y="87"/>
                  <a:pt x="80" y="87"/>
                </a:cubicBezTo>
                <a:cubicBezTo>
                  <a:pt x="96" y="87"/>
                  <a:pt x="128" y="96"/>
                  <a:pt x="128" y="112"/>
                </a:cubicBezTo>
                <a:cubicBezTo>
                  <a:pt x="118" y="127"/>
                  <a:pt x="100" y="138"/>
                  <a:pt x="80" y="1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9020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0" y="2933644"/>
            <a:ext cx="4600575" cy="1527459"/>
          </a:xfrm>
        </p:spPr>
        <p:txBody>
          <a:bodyPr/>
          <a:lstStyle/>
          <a:p>
            <a:r>
              <a:rPr kumimoji="1" lang="en-US" altLang="ja-JP" dirty="0" smtClean="0"/>
              <a:t>Demonstration</a:t>
            </a:r>
            <a:r>
              <a:rPr lang="en-US" altLang="ja-JP" dirty="0" smtClean="0"/>
              <a:t> 3</a:t>
            </a:r>
            <a:endParaRPr kumimoji="1" lang="en-US" altLang="ja-JP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>
          <a:xfrm>
            <a:off x="4501662" y="2857214"/>
            <a:ext cx="5232890" cy="1536699"/>
          </a:xfrm>
        </p:spPr>
        <p:txBody>
          <a:bodyPr/>
          <a:lstStyle/>
          <a:p>
            <a:r>
              <a:rPr kumimoji="1" lang="en-US" altLang="ja-JP" dirty="0" smtClean="0"/>
              <a:t>Resolve Conflict!!</a:t>
            </a:r>
            <a:endParaRPr kumimoji="1" lang="ja-JP" altLang="en-US" dirty="0"/>
          </a:p>
        </p:txBody>
      </p:sp>
      <p:sp>
        <p:nvSpPr>
          <p:cNvPr id="5" name="Freeform 2907">
            <a:extLst>
              <a:ext uri="{FF2B5EF4-FFF2-40B4-BE49-F238E27FC236}">
                <a16:creationId xmlns="" xmlns:a16="http://schemas.microsoft.com/office/drawing/2014/main" id="{4D92DC3C-661E-48AE-B7F4-4DC7BE003E89}"/>
              </a:ext>
            </a:extLst>
          </p:cNvPr>
          <p:cNvSpPr>
            <a:spLocks noEditPoints="1"/>
          </p:cNvSpPr>
          <p:nvPr/>
        </p:nvSpPr>
        <p:spPr bwMode="auto">
          <a:xfrm>
            <a:off x="8945405" y="908440"/>
            <a:ext cx="511175" cy="511175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24 h 160"/>
              <a:gd name="T12" fmla="*/ 104 w 160"/>
              <a:gd name="T13" fmla="*/ 48 h 160"/>
              <a:gd name="T14" fmla="*/ 80 w 160"/>
              <a:gd name="T15" fmla="*/ 72 h 160"/>
              <a:gd name="T16" fmla="*/ 56 w 160"/>
              <a:gd name="T17" fmla="*/ 48 h 160"/>
              <a:gd name="T18" fmla="*/ 80 w 160"/>
              <a:gd name="T19" fmla="*/ 24 h 160"/>
              <a:gd name="T20" fmla="*/ 80 w 160"/>
              <a:gd name="T21" fmla="*/ 138 h 160"/>
              <a:gd name="T22" fmla="*/ 32 w 160"/>
              <a:gd name="T23" fmla="*/ 112 h 160"/>
              <a:gd name="T24" fmla="*/ 80 w 160"/>
              <a:gd name="T25" fmla="*/ 87 h 160"/>
              <a:gd name="T26" fmla="*/ 128 w 160"/>
              <a:gd name="T27" fmla="*/ 112 h 160"/>
              <a:gd name="T28" fmla="*/ 80 w 160"/>
              <a:gd name="T29" fmla="*/ 13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24"/>
                </a:moveTo>
                <a:cubicBezTo>
                  <a:pt x="93" y="24"/>
                  <a:pt x="104" y="35"/>
                  <a:pt x="104" y="48"/>
                </a:cubicBezTo>
                <a:cubicBezTo>
                  <a:pt x="104" y="61"/>
                  <a:pt x="93" y="72"/>
                  <a:pt x="80" y="72"/>
                </a:cubicBezTo>
                <a:cubicBezTo>
                  <a:pt x="67" y="72"/>
                  <a:pt x="56" y="61"/>
                  <a:pt x="56" y="48"/>
                </a:cubicBezTo>
                <a:cubicBezTo>
                  <a:pt x="56" y="35"/>
                  <a:pt x="67" y="24"/>
                  <a:pt x="80" y="24"/>
                </a:cubicBezTo>
                <a:close/>
                <a:moveTo>
                  <a:pt x="80" y="138"/>
                </a:moveTo>
                <a:cubicBezTo>
                  <a:pt x="60" y="138"/>
                  <a:pt x="42" y="127"/>
                  <a:pt x="32" y="112"/>
                </a:cubicBezTo>
                <a:cubicBezTo>
                  <a:pt x="32" y="96"/>
                  <a:pt x="64" y="87"/>
                  <a:pt x="80" y="87"/>
                </a:cubicBezTo>
                <a:cubicBezTo>
                  <a:pt x="96" y="87"/>
                  <a:pt x="128" y="96"/>
                  <a:pt x="128" y="112"/>
                </a:cubicBezTo>
                <a:cubicBezTo>
                  <a:pt x="118" y="127"/>
                  <a:pt x="100" y="138"/>
                  <a:pt x="80" y="1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25585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テキスト プレースホルダー 3">
            <a:extLst>
              <a:ext uri="{FF2B5EF4-FFF2-40B4-BE49-F238E27FC236}">
                <a16:creationId xmlns="" xmlns:a16="http://schemas.microsoft.com/office/drawing/2014/main" id="{002D2379-8478-40E1-8CBA-411A9AF8F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889" y="1050652"/>
            <a:ext cx="9212236" cy="5645570"/>
          </a:xfrm>
        </p:spPr>
        <p:txBody>
          <a:bodyPr spcCol="0"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n-lt"/>
              </a:rPr>
              <a:t>Conflict occurs when </a:t>
            </a:r>
            <a:r>
              <a:rPr lang="en-US" altLang="ja-JP" sz="2400" b="1" dirty="0" smtClean="0">
                <a:latin typeface="+mn-lt"/>
              </a:rPr>
              <a:t>SAME LINE is modified separately</a:t>
            </a:r>
            <a:r>
              <a:rPr lang="en-US" altLang="ja-JP" sz="2400" dirty="0" smtClean="0">
                <a:latin typeface="+mn-lt"/>
              </a:rPr>
              <a:t>.</a:t>
            </a:r>
            <a:endParaRPr lang="ja-JP" altLang="en-US" sz="2400" dirty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400" dirty="0" err="1" smtClean="0">
                <a:latin typeface="+mn-lt"/>
              </a:rPr>
              <a:t>Git</a:t>
            </a:r>
            <a:r>
              <a:rPr lang="en-US" altLang="ja-JP" sz="2400" dirty="0" smtClean="0">
                <a:latin typeface="+mn-lt"/>
              </a:rPr>
              <a:t> cannot decide which modification to use automatically</a:t>
            </a:r>
            <a:br>
              <a:rPr lang="en-US" altLang="ja-JP" sz="2400" dirty="0" smtClean="0">
                <a:latin typeface="+mn-lt"/>
              </a:rPr>
            </a:br>
            <a:r>
              <a:rPr lang="en-US" altLang="ja-JP" sz="2400" dirty="0" smtClean="0">
                <a:latin typeface="+mn-lt"/>
              </a:rPr>
              <a:t>(</a:t>
            </a:r>
            <a:r>
              <a:rPr lang="en-US" altLang="ja-JP" sz="2400" b="1" dirty="0" smtClean="0">
                <a:latin typeface="+mn-lt"/>
              </a:rPr>
              <a:t>need to be decided manually</a:t>
            </a:r>
            <a:r>
              <a:rPr lang="en-US" altLang="ja-JP" sz="2400" dirty="0" smtClean="0">
                <a:latin typeface="+mn-lt"/>
              </a:rPr>
              <a:t>)</a:t>
            </a:r>
            <a:r>
              <a:rPr lang="en-US" altLang="ja-JP" sz="2400" dirty="0">
                <a:latin typeface="+mn-lt"/>
              </a:rPr>
              <a:t/>
            </a:r>
            <a:br>
              <a:rPr lang="en-US" altLang="ja-JP" sz="2400" dirty="0">
                <a:latin typeface="+mn-lt"/>
              </a:rPr>
            </a:br>
            <a:r>
              <a:rPr lang="en-US" altLang="ja-JP" sz="2400" dirty="0" smtClean="0">
                <a:latin typeface="+mn-lt"/>
              </a:rPr>
              <a:t>                                </a:t>
            </a:r>
            <a:endParaRPr lang="ja-JP" altLang="en-US" sz="2400" dirty="0">
              <a:latin typeface="+mn-lt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What’s conflict?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50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Demonstration3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15" name="グループ化 114"/>
          <p:cNvGrpSpPr/>
          <p:nvPr/>
        </p:nvGrpSpPr>
        <p:grpSpPr>
          <a:xfrm>
            <a:off x="899347" y="3140968"/>
            <a:ext cx="892661" cy="1011683"/>
            <a:chOff x="683568" y="3140968"/>
            <a:chExt cx="1080120" cy="1224136"/>
          </a:xfrm>
        </p:grpSpPr>
        <p:sp>
          <p:nvSpPr>
            <p:cNvPr id="116" name="メモ 115"/>
            <p:cNvSpPr/>
            <p:nvPr/>
          </p:nvSpPr>
          <p:spPr bwMode="gray">
            <a:xfrm>
              <a:off x="683568" y="3140968"/>
              <a:ext cx="1080120" cy="1224136"/>
            </a:xfrm>
            <a:prstGeom prst="foldedCorner">
              <a:avLst/>
            </a:prstGeom>
            <a:noFill/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17" name="直線コネクタ 116"/>
            <p:cNvCxnSpPr/>
            <p:nvPr/>
          </p:nvCxnSpPr>
          <p:spPr bwMode="auto">
            <a:xfrm>
              <a:off x="846992" y="3429000"/>
              <a:ext cx="753273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8" name="直線コネクタ 117"/>
            <p:cNvCxnSpPr/>
            <p:nvPr/>
          </p:nvCxnSpPr>
          <p:spPr bwMode="auto">
            <a:xfrm>
              <a:off x="845683" y="3733006"/>
              <a:ext cx="622540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9" name="直線コネクタ 118"/>
            <p:cNvCxnSpPr/>
            <p:nvPr/>
          </p:nvCxnSpPr>
          <p:spPr bwMode="auto">
            <a:xfrm>
              <a:off x="845683" y="4077072"/>
              <a:ext cx="622540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6" name="グループ化 145"/>
          <p:cNvGrpSpPr/>
          <p:nvPr/>
        </p:nvGrpSpPr>
        <p:grpSpPr>
          <a:xfrm>
            <a:off x="2843563" y="3140968"/>
            <a:ext cx="892661" cy="1011683"/>
            <a:chOff x="2627784" y="3140968"/>
            <a:chExt cx="1080120" cy="1224136"/>
          </a:xfrm>
        </p:grpSpPr>
        <p:sp>
          <p:nvSpPr>
            <p:cNvPr id="147" name="メモ 146"/>
            <p:cNvSpPr/>
            <p:nvPr/>
          </p:nvSpPr>
          <p:spPr bwMode="gray">
            <a:xfrm>
              <a:off x="2627784" y="3140968"/>
              <a:ext cx="1080120" cy="1224136"/>
            </a:xfrm>
            <a:prstGeom prst="foldedCorner">
              <a:avLst/>
            </a:prstGeom>
            <a:noFill/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48" name="直線コネクタ 147"/>
            <p:cNvCxnSpPr/>
            <p:nvPr/>
          </p:nvCxnSpPr>
          <p:spPr bwMode="auto">
            <a:xfrm>
              <a:off x="2789898" y="3429000"/>
              <a:ext cx="622540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9" name="直線コネクタ 148"/>
            <p:cNvCxnSpPr/>
            <p:nvPr/>
          </p:nvCxnSpPr>
          <p:spPr bwMode="auto">
            <a:xfrm>
              <a:off x="2791207" y="3733006"/>
              <a:ext cx="753273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0" name="直線コネクタ 149"/>
            <p:cNvCxnSpPr/>
            <p:nvPr/>
          </p:nvCxnSpPr>
          <p:spPr bwMode="auto">
            <a:xfrm>
              <a:off x="2789898" y="4077072"/>
              <a:ext cx="622540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1" name="グループ化 150"/>
          <p:cNvGrpSpPr/>
          <p:nvPr/>
        </p:nvGrpSpPr>
        <p:grpSpPr>
          <a:xfrm>
            <a:off x="1858758" y="4869160"/>
            <a:ext cx="892661" cy="1011683"/>
            <a:chOff x="1595354" y="4869160"/>
            <a:chExt cx="1080120" cy="1224136"/>
          </a:xfrm>
        </p:grpSpPr>
        <p:sp>
          <p:nvSpPr>
            <p:cNvPr id="152" name="メモ 151"/>
            <p:cNvSpPr/>
            <p:nvPr/>
          </p:nvSpPr>
          <p:spPr bwMode="gray">
            <a:xfrm>
              <a:off x="1595354" y="4869160"/>
              <a:ext cx="1080120" cy="1224136"/>
            </a:xfrm>
            <a:prstGeom prst="foldedCorner">
              <a:avLst/>
            </a:prstGeom>
            <a:noFill/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53" name="直線コネクタ 152"/>
            <p:cNvCxnSpPr/>
            <p:nvPr/>
          </p:nvCxnSpPr>
          <p:spPr bwMode="auto">
            <a:xfrm>
              <a:off x="1758778" y="5157192"/>
              <a:ext cx="753273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4" name="直線コネクタ 153"/>
            <p:cNvCxnSpPr/>
            <p:nvPr/>
          </p:nvCxnSpPr>
          <p:spPr bwMode="auto">
            <a:xfrm>
              <a:off x="1758778" y="5461198"/>
              <a:ext cx="753273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5" name="直線コネクタ 154"/>
            <p:cNvCxnSpPr/>
            <p:nvPr/>
          </p:nvCxnSpPr>
          <p:spPr bwMode="auto">
            <a:xfrm>
              <a:off x="1757469" y="5805264"/>
              <a:ext cx="622540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56" name="テキスト ボックス 155"/>
          <p:cNvSpPr txBox="1"/>
          <p:nvPr/>
        </p:nvSpPr>
        <p:spPr>
          <a:xfrm>
            <a:off x="1624382" y="6060760"/>
            <a:ext cx="1371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Merged</a:t>
            </a:r>
            <a:endParaRPr kumimoji="1" lang="en-US" altLang="ja-JP" sz="28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157" name="直線矢印コネクタ 156"/>
          <p:cNvCxnSpPr>
            <a:stCxn id="152" idx="0"/>
            <a:endCxn id="116" idx="2"/>
          </p:cNvCxnSpPr>
          <p:nvPr/>
        </p:nvCxnSpPr>
        <p:spPr bwMode="auto">
          <a:xfrm flipH="1" flipV="1">
            <a:off x="1345678" y="4152651"/>
            <a:ext cx="959411" cy="716509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8" name="直線矢印コネクタ 157"/>
          <p:cNvCxnSpPr>
            <a:stCxn id="152" idx="0"/>
            <a:endCxn id="147" idx="2"/>
          </p:cNvCxnSpPr>
          <p:nvPr/>
        </p:nvCxnSpPr>
        <p:spPr bwMode="auto">
          <a:xfrm flipV="1">
            <a:off x="2305089" y="4152651"/>
            <a:ext cx="984805" cy="716509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59" name="グループ化 158"/>
          <p:cNvGrpSpPr/>
          <p:nvPr/>
        </p:nvGrpSpPr>
        <p:grpSpPr>
          <a:xfrm>
            <a:off x="5397996" y="3140968"/>
            <a:ext cx="892661" cy="1011683"/>
            <a:chOff x="683568" y="3140968"/>
            <a:chExt cx="1080120" cy="1224136"/>
          </a:xfrm>
        </p:grpSpPr>
        <p:sp>
          <p:nvSpPr>
            <p:cNvPr id="160" name="メモ 159"/>
            <p:cNvSpPr/>
            <p:nvPr/>
          </p:nvSpPr>
          <p:spPr bwMode="gray">
            <a:xfrm>
              <a:off x="683568" y="3140968"/>
              <a:ext cx="1080120" cy="1224136"/>
            </a:xfrm>
            <a:prstGeom prst="foldedCorner">
              <a:avLst/>
            </a:prstGeom>
            <a:noFill/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61" name="直線コネクタ 160"/>
            <p:cNvCxnSpPr/>
            <p:nvPr/>
          </p:nvCxnSpPr>
          <p:spPr bwMode="auto">
            <a:xfrm>
              <a:off x="846992" y="3429000"/>
              <a:ext cx="621231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直線コネクタ 161"/>
            <p:cNvCxnSpPr/>
            <p:nvPr/>
          </p:nvCxnSpPr>
          <p:spPr bwMode="auto">
            <a:xfrm>
              <a:off x="845683" y="3733006"/>
              <a:ext cx="755283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3" name="直線コネクタ 162"/>
            <p:cNvCxnSpPr/>
            <p:nvPr/>
          </p:nvCxnSpPr>
          <p:spPr bwMode="auto">
            <a:xfrm>
              <a:off x="845683" y="4077072"/>
              <a:ext cx="622540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4" name="グループ化 163"/>
          <p:cNvGrpSpPr/>
          <p:nvPr/>
        </p:nvGrpSpPr>
        <p:grpSpPr>
          <a:xfrm>
            <a:off x="7342212" y="3140968"/>
            <a:ext cx="892661" cy="1011683"/>
            <a:chOff x="2627784" y="3140968"/>
            <a:chExt cx="1080120" cy="1224136"/>
          </a:xfrm>
        </p:grpSpPr>
        <p:sp>
          <p:nvSpPr>
            <p:cNvPr id="165" name="メモ 164"/>
            <p:cNvSpPr/>
            <p:nvPr/>
          </p:nvSpPr>
          <p:spPr bwMode="gray">
            <a:xfrm>
              <a:off x="2627784" y="3140968"/>
              <a:ext cx="1080120" cy="1224136"/>
            </a:xfrm>
            <a:prstGeom prst="foldedCorner">
              <a:avLst/>
            </a:prstGeom>
            <a:noFill/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66" name="直線コネクタ 165"/>
            <p:cNvCxnSpPr/>
            <p:nvPr/>
          </p:nvCxnSpPr>
          <p:spPr bwMode="auto">
            <a:xfrm>
              <a:off x="2789898" y="3429000"/>
              <a:ext cx="622540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7" name="直線コネクタ 166"/>
            <p:cNvCxnSpPr/>
            <p:nvPr/>
          </p:nvCxnSpPr>
          <p:spPr bwMode="auto">
            <a:xfrm>
              <a:off x="2791207" y="3733006"/>
              <a:ext cx="753273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8" name="直線コネクタ 167"/>
            <p:cNvCxnSpPr/>
            <p:nvPr/>
          </p:nvCxnSpPr>
          <p:spPr bwMode="auto">
            <a:xfrm>
              <a:off x="2789898" y="4077072"/>
              <a:ext cx="622540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9" name="メモ 168"/>
          <p:cNvSpPr/>
          <p:nvPr/>
        </p:nvSpPr>
        <p:spPr bwMode="gray">
          <a:xfrm>
            <a:off x="6357407" y="4869160"/>
            <a:ext cx="892661" cy="1011683"/>
          </a:xfrm>
          <a:prstGeom prst="foldedCorner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170" name="直線コネクタ 169"/>
          <p:cNvCxnSpPr/>
          <p:nvPr/>
        </p:nvCxnSpPr>
        <p:spPr bwMode="auto">
          <a:xfrm>
            <a:off x="6492468" y="5107203"/>
            <a:ext cx="513414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762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1" name="直線コネクタ 170"/>
          <p:cNvCxnSpPr/>
          <p:nvPr/>
        </p:nvCxnSpPr>
        <p:spPr bwMode="auto">
          <a:xfrm>
            <a:off x="5922251" y="5358448"/>
            <a:ext cx="622540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2" name="直線コネクタ 171"/>
          <p:cNvCxnSpPr/>
          <p:nvPr/>
        </p:nvCxnSpPr>
        <p:spPr bwMode="auto">
          <a:xfrm>
            <a:off x="6491386" y="5642800"/>
            <a:ext cx="51449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762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3" name="テキスト ボックス 172"/>
          <p:cNvSpPr txBox="1"/>
          <p:nvPr/>
        </p:nvSpPr>
        <p:spPr>
          <a:xfrm>
            <a:off x="5992260" y="6060760"/>
            <a:ext cx="1633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Conflict!!</a:t>
            </a:r>
            <a:endParaRPr kumimoji="1" lang="en-US" altLang="ja-JP" sz="28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174" name="直線矢印コネクタ 173"/>
          <p:cNvCxnSpPr>
            <a:stCxn id="169" idx="0"/>
            <a:endCxn id="160" idx="2"/>
          </p:cNvCxnSpPr>
          <p:nvPr/>
        </p:nvCxnSpPr>
        <p:spPr bwMode="auto">
          <a:xfrm flipH="1" flipV="1">
            <a:off x="5844327" y="4152651"/>
            <a:ext cx="959411" cy="716509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5" name="直線矢印コネクタ 174"/>
          <p:cNvCxnSpPr>
            <a:stCxn id="169" idx="0"/>
            <a:endCxn id="165" idx="2"/>
          </p:cNvCxnSpPr>
          <p:nvPr/>
        </p:nvCxnSpPr>
        <p:spPr bwMode="auto">
          <a:xfrm flipV="1">
            <a:off x="6803738" y="4152651"/>
            <a:ext cx="984805" cy="716509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6" name="直線コネクタ 175"/>
          <p:cNvCxnSpPr/>
          <p:nvPr/>
        </p:nvCxnSpPr>
        <p:spPr bwMode="auto">
          <a:xfrm>
            <a:off x="6992842" y="5358448"/>
            <a:ext cx="622540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7" name="爆発 1 176"/>
          <p:cNvSpPr/>
          <p:nvPr/>
        </p:nvSpPr>
        <p:spPr bwMode="gray">
          <a:xfrm>
            <a:off x="6591498" y="5160426"/>
            <a:ext cx="360040" cy="396044"/>
          </a:xfrm>
          <a:prstGeom prst="irregularSeal1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470160" y="2613177"/>
            <a:ext cx="3680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Case Conflict not occur</a:t>
            </a:r>
            <a:endParaRPr kumimoji="1" lang="en-US" altLang="ja-JP" sz="28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5276523" y="2613177"/>
            <a:ext cx="3064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Case Conflict occur</a:t>
            </a:r>
            <a:endParaRPr kumimoji="1" lang="en-US" altLang="ja-JP" sz="28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9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Let’s occur conflict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51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Demonstration3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gray">
          <a:xfrm>
            <a:off x="404048" y="2388574"/>
            <a:ext cx="1579538" cy="36406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  <a:t>index.html</a:t>
            </a:r>
            <a:endParaRPr kumimoji="1" lang="ja-JP" altLang="en-US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5332873" y="1270193"/>
            <a:ext cx="899190" cy="484750"/>
            <a:chOff x="583347" y="4988866"/>
            <a:chExt cx="899190" cy="484750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583347" y="5051624"/>
              <a:ext cx="227145" cy="353337"/>
              <a:chOff x="4250224" y="4824280"/>
              <a:chExt cx="648072" cy="1008112"/>
            </a:xfrm>
            <a:solidFill>
              <a:srgbClr val="71C9FF"/>
            </a:solidFill>
          </p:grpSpPr>
          <p:sp>
            <p:nvSpPr>
              <p:cNvPr id="12" name="二等辺三角形 11"/>
              <p:cNvSpPr/>
              <p:nvPr/>
            </p:nvSpPr>
            <p:spPr bwMode="gray">
              <a:xfrm>
                <a:off x="4394240" y="5472352"/>
                <a:ext cx="360040" cy="360040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13" name="円/楕円 12"/>
              <p:cNvSpPr/>
              <p:nvPr/>
            </p:nvSpPr>
            <p:spPr bwMode="gray">
              <a:xfrm>
                <a:off x="4250224" y="4824280"/>
                <a:ext cx="648072" cy="648072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8" name="台形 7"/>
            <p:cNvSpPr/>
            <p:nvPr/>
          </p:nvSpPr>
          <p:spPr bwMode="gray">
            <a:xfrm rot="16660410">
              <a:off x="1104333" y="4951947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9" name="フリーフォーム 8"/>
            <p:cNvSpPr/>
            <p:nvPr/>
          </p:nvSpPr>
          <p:spPr bwMode="gray">
            <a:xfrm>
              <a:off x="839693" y="5273523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0" name="台形 9"/>
            <p:cNvSpPr/>
            <p:nvPr/>
          </p:nvSpPr>
          <p:spPr bwMode="gray">
            <a:xfrm rot="16660410">
              <a:off x="1157132" y="4998558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11" name="三角形 22"/>
            <p:cNvSpPr/>
            <p:nvPr/>
          </p:nvSpPr>
          <p:spPr bwMode="gray">
            <a:xfrm rot="20604948">
              <a:off x="1284133" y="5146386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5126191" y="1738069"/>
            <a:ext cx="1291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71C9FF"/>
                </a:solidFill>
                <a:latin typeface="+mn-lt"/>
                <a:ea typeface="メイリオ" panose="020B0604030504040204" pitchFamily="50" charset="-128"/>
              </a:rPr>
              <a:t>Uchiyama-san</a:t>
            </a:r>
            <a:endParaRPr kumimoji="1" lang="ja-JP" altLang="en-US" b="1" dirty="0" smtClean="0">
              <a:solidFill>
                <a:srgbClr val="71C9FF"/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4765171" y="2388574"/>
            <a:ext cx="1579538" cy="36406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  <a:t>index.html</a:t>
            </a:r>
            <a:endParaRPr kumimoji="1" lang="ja-JP" altLang="en-US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4765171" y="5493884"/>
            <a:ext cx="4248199" cy="504056"/>
          </a:xfrm>
          <a:prstGeom prst="rect">
            <a:avLst/>
          </a:prstGeom>
          <a:solidFill>
            <a:srgbClr val="71C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7" name="正方形/長方形 16"/>
          <p:cNvSpPr/>
          <p:nvPr/>
        </p:nvSpPr>
        <p:spPr bwMode="gray">
          <a:xfrm>
            <a:off x="404048" y="5494173"/>
            <a:ext cx="3960441" cy="21602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8" name="正方形/長方形 17"/>
          <p:cNvSpPr/>
          <p:nvPr/>
        </p:nvSpPr>
        <p:spPr bwMode="gray">
          <a:xfrm>
            <a:off x="404048" y="5721808"/>
            <a:ext cx="3960441" cy="7756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9" name="正方形/長方形 18"/>
          <p:cNvSpPr/>
          <p:nvPr/>
        </p:nvSpPr>
        <p:spPr bwMode="gray">
          <a:xfrm>
            <a:off x="404049" y="2748615"/>
            <a:ext cx="3960440" cy="27339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&lt;!DOCTYPE html&gt;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&lt;html </a:t>
            </a:r>
            <a:r>
              <a:rPr lang="en-US" altLang="ja-JP" sz="1600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lang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="ja"&gt;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&lt;head&gt;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&lt;meta charset="UTF-8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"&gt;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&lt;link </a:t>
            </a:r>
            <a:r>
              <a:rPr lang="en-US" altLang="ja-JP" sz="1600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rel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=“stylesheet” type=</a:t>
            </a:r>
            <a:b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“text/</a:t>
            </a:r>
            <a:r>
              <a:rPr lang="en-US" altLang="ja-JP" sz="1600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css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“</a:t>
            </a:r>
            <a:r>
              <a:rPr lang="ja-JP" altLang="en-US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lang="en-US" altLang="ja-JP" sz="1600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href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="style.css"&gt;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title&gt;What’s </a:t>
            </a:r>
            <a:r>
              <a:rPr lang="en-US" altLang="ja-JP" sz="1600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?&lt;/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title&gt;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&lt;/head&gt;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&lt;body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&gt;</a:t>
            </a:r>
          </a:p>
          <a:p>
            <a:pPr algn="l"/>
            <a:r>
              <a:rPr lang="en-US" altLang="ja-JP" sz="1600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        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</a:t>
            </a:r>
            <a:r>
              <a:rPr lang="en-US" altLang="ja-JP" sz="1600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is exciting!!&lt;/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h2&gt;Can’t go back to other tools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!!&lt;/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</a:t>
            </a:r>
          </a:p>
          <a:p>
            <a:pPr algn="l"/>
            <a:r>
              <a:rPr lang="en-US" altLang="ja-JP" sz="16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        &lt;</a:t>
            </a:r>
            <a:r>
              <a:rPr lang="en-US" altLang="ja-JP" sz="16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h1&gt;Auto Merge is wise&lt;/</a:t>
            </a:r>
            <a:r>
              <a:rPr lang="en-US" altLang="ja-JP" sz="1600" b="1" dirty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h1&gt;</a:t>
            </a:r>
            <a:endParaRPr lang="en-US" altLang="ja-JP" sz="1600" b="1" dirty="0" smtClean="0">
              <a:solidFill>
                <a:schemeClr val="bg1"/>
              </a:solidFill>
              <a:latin typeface="+mn-lt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&lt;/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body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&gt;</a:t>
            </a:r>
            <a:b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&lt;/html&gt;</a:t>
            </a:r>
            <a:endParaRPr lang="en-US" altLang="ja-JP" sz="1600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gray">
          <a:xfrm>
            <a:off x="4765170" y="5997940"/>
            <a:ext cx="4248199" cy="4994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1" name="正方形/長方形 20"/>
          <p:cNvSpPr/>
          <p:nvPr/>
        </p:nvSpPr>
        <p:spPr bwMode="gray">
          <a:xfrm>
            <a:off x="4765171" y="2748616"/>
            <a:ext cx="4248199" cy="27455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&lt;!DOCTYPE html&gt;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&lt;html </a:t>
            </a:r>
            <a:r>
              <a:rPr lang="en-US" altLang="ja-JP" sz="1600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lang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="ja"&gt;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&lt;head&gt;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&lt;meta charset="UTF-8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"&gt;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&lt;link </a:t>
            </a:r>
            <a:r>
              <a:rPr lang="en-US" altLang="ja-JP" sz="1600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rel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=“stylesheet” type=</a:t>
            </a:r>
            <a:b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“text/</a:t>
            </a:r>
            <a:r>
              <a:rPr lang="en-US" altLang="ja-JP" sz="1600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css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“</a:t>
            </a:r>
            <a:r>
              <a:rPr lang="ja-JP" altLang="en-US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lang="en-US" altLang="ja-JP" sz="1600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href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="style.css"&gt;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    &lt;title&gt;Git</a:t>
            </a:r>
            <a:r>
              <a:rPr lang="ja-JP" altLang="en-U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とは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&lt;/title&gt;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&lt;/head&gt;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&lt;body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&gt;</a:t>
            </a:r>
          </a:p>
          <a:p>
            <a:pPr algn="l"/>
            <a:r>
              <a:rPr lang="en-US" altLang="ja-JP" sz="1600" dirty="0" smtClean="0">
                <a:solidFill>
                  <a:srgbClr val="92D050"/>
                </a:solidFill>
                <a:ea typeface="Meiryo UI" panose="020B0604030504040204" pitchFamily="50" charset="-128"/>
              </a:rPr>
              <a:t>        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ea typeface="Meiryo UI" panose="020B0604030504040204" pitchFamily="50" charset="-128"/>
              </a:rPr>
              <a:t>&lt;h2&gt;</a:t>
            </a:r>
            <a:r>
              <a:rPr lang="en-US" altLang="ja-JP" sz="1600" dirty="0" err="1">
                <a:solidFill>
                  <a:schemeClr val="accent4">
                    <a:lumMod val="50000"/>
                  </a:schemeClr>
                </a:solidFill>
                <a:ea typeface="Meiryo UI" panose="020B0604030504040204" pitchFamily="50" charset="-128"/>
              </a:rPr>
              <a:t>Git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ea typeface="Meiryo UI" panose="020B0604030504040204" pitchFamily="50" charset="-128"/>
              </a:rPr>
              <a:t> is exciting!!&lt;/h2&gt;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ea typeface="Meiryo UI" panose="020B0604030504040204" pitchFamily="50" charset="-128"/>
              </a:rPr>
              <a:t>        &lt;h2&gt;Can’t go back to other tools!!&lt;/h2&gt;</a:t>
            </a:r>
            <a:endParaRPr lang="en-US" altLang="ja-JP" sz="1600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  <a:p>
            <a:pPr algn="l"/>
            <a:r>
              <a:rPr lang="en-US" altLang="ja-JP" sz="16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        </a:t>
            </a:r>
            <a:r>
              <a:rPr lang="en-US" altLang="ja-JP" sz="16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&lt;</a:t>
            </a:r>
            <a:r>
              <a:rPr lang="en-US" altLang="ja-JP" sz="1600" b="1" dirty="0" err="1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br</a:t>
            </a:r>
            <a:r>
              <a:rPr lang="en-US" altLang="ja-JP" sz="16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/&gt;</a:t>
            </a:r>
            <a:br>
              <a:rPr lang="en-US" altLang="ja-JP" sz="16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16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        &lt;</a:t>
            </a:r>
            <a:r>
              <a:rPr lang="en-US" altLang="ja-JP" sz="16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h1&gt;Branch is useful&lt;/</a:t>
            </a:r>
            <a:r>
              <a:rPr lang="en-US" altLang="ja-JP" sz="1600" b="1" dirty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h1</a:t>
            </a:r>
            <a:r>
              <a:rPr lang="en-US" altLang="ja-JP" sz="16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&gt;</a:t>
            </a:r>
            <a:br>
              <a:rPr lang="en-US" altLang="ja-JP" sz="16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16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  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&lt;/body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&gt;</a:t>
            </a:r>
            <a:b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&lt;/html&gt;</a:t>
            </a:r>
            <a:endParaRPr lang="en-US" altLang="ja-JP" sz="1600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22" name="直線コネクタ 21"/>
          <p:cNvCxnSpPr/>
          <p:nvPr/>
        </p:nvCxnSpPr>
        <p:spPr bwMode="auto">
          <a:xfrm>
            <a:off x="6845836" y="1579115"/>
            <a:ext cx="1686604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円/楕円 22"/>
          <p:cNvSpPr/>
          <p:nvPr/>
        </p:nvSpPr>
        <p:spPr bwMode="gray">
          <a:xfrm>
            <a:off x="7554992" y="1462936"/>
            <a:ext cx="227603" cy="22760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09213" y="1746506"/>
            <a:ext cx="150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New Branch</a:t>
            </a:r>
            <a:endParaRPr lang="en-US" altLang="ja-JP" sz="2000" b="1" dirty="0">
              <a:solidFill>
                <a:schemeClr val="accent4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969223" y="1270193"/>
            <a:ext cx="899190" cy="484750"/>
            <a:chOff x="583347" y="4988866"/>
            <a:chExt cx="899190" cy="484750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583347" y="5051624"/>
              <a:ext cx="227145" cy="353337"/>
              <a:chOff x="4250224" y="4824280"/>
              <a:chExt cx="648072" cy="1008112"/>
            </a:xfrm>
            <a:solidFill>
              <a:srgbClr val="71C9FF"/>
            </a:solidFill>
          </p:grpSpPr>
          <p:sp>
            <p:nvSpPr>
              <p:cNvPr id="31" name="二等辺三角形 30"/>
              <p:cNvSpPr/>
              <p:nvPr/>
            </p:nvSpPr>
            <p:spPr bwMode="gray">
              <a:xfrm>
                <a:off x="4394240" y="5472352"/>
                <a:ext cx="360040" cy="360040"/>
              </a:xfrm>
              <a:prstGeom prst="triangl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32" name="円/楕円 31"/>
              <p:cNvSpPr/>
              <p:nvPr/>
            </p:nvSpPr>
            <p:spPr bwMode="gray">
              <a:xfrm>
                <a:off x="4250224" y="4824280"/>
                <a:ext cx="648072" cy="648072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27" name="台形 26"/>
            <p:cNvSpPr/>
            <p:nvPr/>
          </p:nvSpPr>
          <p:spPr bwMode="gray">
            <a:xfrm rot="16660410">
              <a:off x="1104333" y="4951947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28" name="フリーフォーム 27"/>
            <p:cNvSpPr/>
            <p:nvPr/>
          </p:nvSpPr>
          <p:spPr bwMode="gray">
            <a:xfrm>
              <a:off x="839693" y="5273523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29" name="台形 28"/>
            <p:cNvSpPr/>
            <p:nvPr/>
          </p:nvSpPr>
          <p:spPr bwMode="gray">
            <a:xfrm rot="16660410">
              <a:off x="1157132" y="4998558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30" name="三角形 22"/>
            <p:cNvSpPr/>
            <p:nvPr/>
          </p:nvSpPr>
          <p:spPr bwMode="gray">
            <a:xfrm rot="20604948">
              <a:off x="1284133" y="5146386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874239" y="1738069"/>
            <a:ext cx="1068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2D050"/>
                </a:solidFill>
                <a:latin typeface="+mn-lt"/>
                <a:ea typeface="メイリオ" panose="020B0604030504040204" pitchFamily="50" charset="-128"/>
              </a:rPr>
              <a:t>Tsutsui-san</a:t>
            </a:r>
            <a:endParaRPr kumimoji="1" lang="ja-JP" altLang="en-US" b="1" dirty="0" smtClean="0">
              <a:solidFill>
                <a:srgbClr val="92D050"/>
              </a:solidFill>
              <a:latin typeface="+mn-lt"/>
              <a:ea typeface="メイリオ" panose="020B0604030504040204" pitchFamily="50" charset="-128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>
            <a:off x="2482186" y="1579115"/>
            <a:ext cx="1686604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円/楕円 34"/>
          <p:cNvSpPr/>
          <p:nvPr/>
        </p:nvSpPr>
        <p:spPr bwMode="gray">
          <a:xfrm>
            <a:off x="3191342" y="1462936"/>
            <a:ext cx="227603" cy="22760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47008" y="1746506"/>
            <a:ext cx="150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New Branch</a:t>
            </a:r>
            <a:endParaRPr lang="en-US" altLang="ja-JP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354462" y="1050652"/>
            <a:ext cx="615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Add</a:t>
            </a:r>
            <a:endParaRPr lang="en-US" altLang="ja-JP" sz="2000" b="1" dirty="0">
              <a:solidFill>
                <a:schemeClr val="accent4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92257" y="1050652"/>
            <a:ext cx="615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Add</a:t>
            </a:r>
            <a:endParaRPr lang="en-US" altLang="ja-JP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7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Flow to solve conflict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52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Demonstration3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82967"/>
            <a:ext cx="625643" cy="625643"/>
          </a:xfrm>
          <a:prstGeom prst="rect">
            <a:avLst/>
          </a:prstGeom>
        </p:spPr>
      </p:pic>
      <p:cxnSp>
        <p:nvCxnSpPr>
          <p:cNvPr id="6" name="直線コネクタ 5"/>
          <p:cNvCxnSpPr>
            <a:stCxn id="21" idx="4"/>
            <a:endCxn id="36" idx="0"/>
          </p:cNvCxnSpPr>
          <p:nvPr/>
        </p:nvCxnSpPr>
        <p:spPr bwMode="auto">
          <a:xfrm>
            <a:off x="4287094" y="2034516"/>
            <a:ext cx="0" cy="349091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982364" y="1915547"/>
            <a:ext cx="476242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円/楕円 7"/>
          <p:cNvSpPr/>
          <p:nvPr/>
        </p:nvSpPr>
        <p:spPr bwMode="gray">
          <a:xfrm>
            <a:off x="2395437" y="1806913"/>
            <a:ext cx="227603" cy="22760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9" name="直線コネクタ 8"/>
          <p:cNvCxnSpPr>
            <a:stCxn id="70" idx="4"/>
            <a:endCxn id="25" idx="0"/>
          </p:cNvCxnSpPr>
          <p:nvPr/>
        </p:nvCxnSpPr>
        <p:spPr bwMode="auto">
          <a:xfrm flipH="1">
            <a:off x="3760220" y="3256743"/>
            <a:ext cx="1495" cy="293659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円弧 9"/>
          <p:cNvSpPr/>
          <p:nvPr/>
        </p:nvSpPr>
        <p:spPr bwMode="auto">
          <a:xfrm>
            <a:off x="2462333" y="191554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1" name="円弧 10"/>
          <p:cNvSpPr/>
          <p:nvPr/>
        </p:nvSpPr>
        <p:spPr bwMode="auto">
          <a:xfrm rot="10800000">
            <a:off x="2945033" y="2047476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>
            <a:off x="2945033" y="2141586"/>
            <a:ext cx="0" cy="79491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3163043" y="2530176"/>
            <a:ext cx="60198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円弧 13"/>
          <p:cNvSpPr/>
          <p:nvPr/>
        </p:nvSpPr>
        <p:spPr bwMode="auto">
          <a:xfrm rot="10800000">
            <a:off x="2945033" y="2687472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5" name="円/楕円 14"/>
          <p:cNvSpPr/>
          <p:nvPr/>
        </p:nvSpPr>
        <p:spPr bwMode="gray">
          <a:xfrm>
            <a:off x="3329911" y="2409254"/>
            <a:ext cx="227603" cy="22760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6" name="円弧 15"/>
          <p:cNvSpPr/>
          <p:nvPr/>
        </p:nvSpPr>
        <p:spPr bwMode="auto">
          <a:xfrm rot="5400000">
            <a:off x="3503376" y="2047476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7" name="円弧 16"/>
          <p:cNvSpPr/>
          <p:nvPr/>
        </p:nvSpPr>
        <p:spPr bwMode="auto">
          <a:xfrm rot="16200000">
            <a:off x="3986076" y="191554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8" name="円弧 17"/>
          <p:cNvSpPr/>
          <p:nvPr/>
        </p:nvSpPr>
        <p:spPr bwMode="auto">
          <a:xfrm rot="5400000">
            <a:off x="4077631" y="2688969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 bwMode="auto">
          <a:xfrm>
            <a:off x="4560331" y="2126130"/>
            <a:ext cx="0" cy="810373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円弧 19"/>
          <p:cNvSpPr/>
          <p:nvPr/>
        </p:nvSpPr>
        <p:spPr bwMode="auto">
          <a:xfrm rot="16200000">
            <a:off x="4560322" y="191554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21" name="円/楕円 20"/>
          <p:cNvSpPr/>
          <p:nvPr/>
        </p:nvSpPr>
        <p:spPr bwMode="gray">
          <a:xfrm>
            <a:off x="4173292" y="1806913"/>
            <a:ext cx="227603" cy="22760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2" name="円/楕円 21"/>
          <p:cNvSpPr/>
          <p:nvPr/>
        </p:nvSpPr>
        <p:spPr bwMode="gray">
          <a:xfrm>
            <a:off x="4780140" y="1806913"/>
            <a:ext cx="227603" cy="22760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3986076" y="2126130"/>
            <a:ext cx="0" cy="17833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>
            <a:off x="3072378" y="6307140"/>
            <a:ext cx="280831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円/楕円 24"/>
          <p:cNvSpPr/>
          <p:nvPr/>
        </p:nvSpPr>
        <p:spPr bwMode="gray">
          <a:xfrm>
            <a:off x="3646418" y="6193339"/>
            <a:ext cx="227603" cy="22760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373132" y="5468124"/>
            <a:ext cx="743132" cy="400620"/>
            <a:chOff x="583347" y="4223954"/>
            <a:chExt cx="899190" cy="484750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583347" y="4303697"/>
              <a:ext cx="227145" cy="353337"/>
              <a:chOff x="2089544" y="4824280"/>
              <a:chExt cx="648072" cy="100811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2" name="二等辺三角形 31"/>
              <p:cNvSpPr/>
              <p:nvPr/>
            </p:nvSpPr>
            <p:spPr bwMode="gray">
              <a:xfrm>
                <a:off x="2233560" y="5472352"/>
                <a:ext cx="360040" cy="360040"/>
              </a:xfrm>
              <a:prstGeom prst="triangle">
                <a:avLst/>
              </a:prstGeom>
              <a:solidFill>
                <a:srgbClr val="71C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33" name="円/楕円 32"/>
              <p:cNvSpPr/>
              <p:nvPr/>
            </p:nvSpPr>
            <p:spPr bwMode="gray">
              <a:xfrm>
                <a:off x="2089544" y="4824280"/>
                <a:ext cx="648072" cy="648072"/>
              </a:xfrm>
              <a:prstGeom prst="ellipse">
                <a:avLst/>
              </a:prstGeom>
              <a:solidFill>
                <a:srgbClr val="71C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28" name="台形 27"/>
            <p:cNvSpPr/>
            <p:nvPr/>
          </p:nvSpPr>
          <p:spPr bwMode="gray">
            <a:xfrm rot="16660410">
              <a:off x="1104333" y="4187035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29" name="フリーフォーム 28"/>
            <p:cNvSpPr/>
            <p:nvPr/>
          </p:nvSpPr>
          <p:spPr bwMode="gray">
            <a:xfrm>
              <a:off x="839693" y="4508611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30" name="台形 29"/>
            <p:cNvSpPr/>
            <p:nvPr/>
          </p:nvSpPr>
          <p:spPr bwMode="gray">
            <a:xfrm rot="16660410">
              <a:off x="1157132" y="4233646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31" name="三角形 22"/>
            <p:cNvSpPr/>
            <p:nvPr/>
          </p:nvSpPr>
          <p:spPr bwMode="gray">
            <a:xfrm rot="20604948">
              <a:off x="1284133" y="4381474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2123687" y="1473751"/>
            <a:ext cx="724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master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/>
          <p:cNvCxnSpPr/>
          <p:nvPr/>
        </p:nvCxnSpPr>
        <p:spPr bwMode="auto">
          <a:xfrm>
            <a:off x="3072378" y="5650387"/>
            <a:ext cx="280831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円/楕円 35"/>
          <p:cNvSpPr/>
          <p:nvPr/>
        </p:nvSpPr>
        <p:spPr bwMode="gray">
          <a:xfrm>
            <a:off x="4173292" y="5525435"/>
            <a:ext cx="227603" cy="22760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141478" y="5483768"/>
            <a:ext cx="724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master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25675" y="6111712"/>
            <a:ext cx="756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feature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107881" y="2979884"/>
            <a:ext cx="756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feature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022103" y="907502"/>
            <a:ext cx="174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0. </a:t>
            </a:r>
            <a:r>
              <a:rPr kumimoji="1"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Conflict!!</a:t>
            </a:r>
            <a:endParaRPr kumimoji="1" lang="en-US" altLang="ja-JP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41" name="直線コネクタ 40"/>
          <p:cNvCxnSpPr/>
          <p:nvPr/>
        </p:nvCxnSpPr>
        <p:spPr bwMode="auto">
          <a:xfrm>
            <a:off x="4887436" y="1321145"/>
            <a:ext cx="0" cy="35471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2" name="グループ化 41"/>
          <p:cNvGrpSpPr/>
          <p:nvPr/>
        </p:nvGrpSpPr>
        <p:grpSpPr>
          <a:xfrm>
            <a:off x="5431877" y="4390927"/>
            <a:ext cx="3566168" cy="1719610"/>
            <a:chOff x="5431877" y="4390927"/>
            <a:chExt cx="3566168" cy="1719610"/>
          </a:xfrm>
        </p:grpSpPr>
        <p:sp>
          <p:nvSpPr>
            <p:cNvPr id="43" name="テキスト ボックス 42"/>
            <p:cNvSpPr txBox="1"/>
            <p:nvPr/>
          </p:nvSpPr>
          <p:spPr>
            <a:xfrm>
              <a:off x="5431877" y="4390927"/>
              <a:ext cx="35661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2</a:t>
              </a:r>
              <a:r>
                <a:rPr kumimoji="1" lang="en-US" altLang="ja-JP" sz="24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. </a:t>
              </a:r>
              <a:r>
                <a:rPr kumimoji="1" lang="en-US" altLang="ja-JP" sz="24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Solve Conflict</a:t>
              </a:r>
            </a:p>
            <a:p>
              <a:r>
                <a:rPr lang="en-US" altLang="ja-JP" sz="2400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Decide which modification</a:t>
              </a:r>
              <a:br>
                <a:rPr lang="en-US" altLang="ja-JP" sz="2400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</a:br>
              <a:r>
                <a:rPr lang="en-US" altLang="ja-JP" sz="2400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 to use manually</a:t>
              </a:r>
              <a:endPara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 bwMode="auto">
            <a:xfrm flipH="1">
              <a:off x="5535653" y="5491353"/>
              <a:ext cx="1124579" cy="619184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ysDash"/>
              <a:round/>
              <a:headEnd type="none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グループ化 44"/>
          <p:cNvGrpSpPr/>
          <p:nvPr/>
        </p:nvGrpSpPr>
        <p:grpSpPr>
          <a:xfrm>
            <a:off x="3163043" y="1806913"/>
            <a:ext cx="5874000" cy="4386426"/>
            <a:chOff x="3163043" y="1806913"/>
            <a:chExt cx="5874000" cy="4386426"/>
          </a:xfrm>
        </p:grpSpPr>
        <p:cxnSp>
          <p:nvCxnSpPr>
            <p:cNvPr id="46" name="直線コネクタ 45"/>
            <p:cNvCxnSpPr>
              <a:stCxn id="52" idx="4"/>
              <a:endCxn id="61" idx="0"/>
            </p:cNvCxnSpPr>
            <p:nvPr/>
          </p:nvCxnSpPr>
          <p:spPr bwMode="auto">
            <a:xfrm>
              <a:off x="5337218" y="3256743"/>
              <a:ext cx="0" cy="2936596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bg1">
                  <a:lumMod val="8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直線コネクタ 46"/>
            <p:cNvCxnSpPr/>
            <p:nvPr/>
          </p:nvCxnSpPr>
          <p:spPr bwMode="auto">
            <a:xfrm>
              <a:off x="3163043" y="3171414"/>
              <a:ext cx="26456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8" name="円弧 47"/>
            <p:cNvSpPr/>
            <p:nvPr/>
          </p:nvSpPr>
          <p:spPr bwMode="auto">
            <a:xfrm rot="5400000">
              <a:off x="5535653" y="2688969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cxnSp>
          <p:nvCxnSpPr>
            <p:cNvPr id="49" name="直線コネクタ 48"/>
            <p:cNvCxnSpPr/>
            <p:nvPr/>
          </p:nvCxnSpPr>
          <p:spPr bwMode="auto">
            <a:xfrm>
              <a:off x="6018353" y="2141586"/>
              <a:ext cx="0" cy="794917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" name="円弧 49"/>
            <p:cNvSpPr/>
            <p:nvPr/>
          </p:nvSpPr>
          <p:spPr bwMode="auto">
            <a:xfrm rot="16200000">
              <a:off x="6016586" y="1915547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51" name="円/楕円 50"/>
            <p:cNvSpPr/>
            <p:nvPr/>
          </p:nvSpPr>
          <p:spPr bwMode="gray">
            <a:xfrm>
              <a:off x="6246708" y="1806913"/>
              <a:ext cx="227603" cy="227603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52" name="円/楕円 51"/>
            <p:cNvSpPr/>
            <p:nvPr/>
          </p:nvSpPr>
          <p:spPr bwMode="gray">
            <a:xfrm>
              <a:off x="5223416" y="3029140"/>
              <a:ext cx="227603" cy="227603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6182479" y="2360078"/>
              <a:ext cx="28545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3</a:t>
              </a:r>
              <a:r>
                <a:rPr kumimoji="1" lang="en-US" altLang="ja-JP" sz="24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. </a:t>
              </a:r>
              <a:r>
                <a:rPr kumimoji="1" lang="en-US" altLang="ja-JP" sz="24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Merge</a:t>
              </a:r>
              <a:endParaRPr kumimoji="1"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  <a:p>
              <a:r>
                <a:rPr lang="en-US" altLang="ja-JP" sz="2400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Review &amp; merge </a:t>
              </a:r>
              <a:br>
                <a:rPr lang="en-US" altLang="ja-JP" sz="2400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</a:br>
              <a:r>
                <a:rPr lang="en-US" altLang="ja-JP" sz="2400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using Merge Request</a:t>
              </a:r>
              <a:endParaRPr lang="en-US" altLang="ja-JP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 bwMode="auto">
            <a:xfrm flipH="1" flipV="1">
              <a:off x="6499286" y="2103399"/>
              <a:ext cx="160946" cy="294848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ysDash"/>
              <a:round/>
              <a:headEnd type="none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5" name="円柱 54"/>
          <p:cNvSpPr/>
          <p:nvPr/>
        </p:nvSpPr>
        <p:spPr bwMode="gray">
          <a:xfrm>
            <a:off x="1272018" y="5398055"/>
            <a:ext cx="598558" cy="507568"/>
          </a:xfrm>
          <a:prstGeom prst="can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50" charset="-128"/>
            </a:endParaRP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707" y="5570931"/>
            <a:ext cx="302837" cy="302837"/>
          </a:xfrm>
          <a:prstGeom prst="rect">
            <a:avLst/>
          </a:prstGeom>
        </p:spPr>
      </p:pic>
      <p:sp>
        <p:nvSpPr>
          <p:cNvPr id="57" name="円柱 56"/>
          <p:cNvSpPr/>
          <p:nvPr/>
        </p:nvSpPr>
        <p:spPr bwMode="gray">
          <a:xfrm>
            <a:off x="1272018" y="1636707"/>
            <a:ext cx="598558" cy="507568"/>
          </a:xfrm>
          <a:prstGeom prst="can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50" charset="-128"/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707" y="1809583"/>
            <a:ext cx="302837" cy="302837"/>
          </a:xfrm>
          <a:prstGeom prst="rect">
            <a:avLst/>
          </a:prstGeom>
        </p:spPr>
      </p:pic>
      <p:sp>
        <p:nvSpPr>
          <p:cNvPr id="59" name="爆発 1 58"/>
          <p:cNvSpPr/>
          <p:nvPr/>
        </p:nvSpPr>
        <p:spPr bwMode="gray">
          <a:xfrm>
            <a:off x="5038892" y="1443478"/>
            <a:ext cx="360040" cy="396044"/>
          </a:xfrm>
          <a:prstGeom prst="irregularSeal1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1219926" y="3819124"/>
            <a:ext cx="4488215" cy="2601818"/>
            <a:chOff x="1219926" y="3819124"/>
            <a:chExt cx="4488215" cy="2601818"/>
          </a:xfrm>
        </p:grpSpPr>
        <p:sp>
          <p:nvSpPr>
            <p:cNvPr id="61" name="円/楕円 60"/>
            <p:cNvSpPr/>
            <p:nvPr/>
          </p:nvSpPr>
          <p:spPr bwMode="gray">
            <a:xfrm>
              <a:off x="5223416" y="6193339"/>
              <a:ext cx="227603" cy="227603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62" name="円弧 61"/>
            <p:cNvSpPr/>
            <p:nvPr/>
          </p:nvSpPr>
          <p:spPr bwMode="auto">
            <a:xfrm>
              <a:off x="4314843" y="5654915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cxnSp>
          <p:nvCxnSpPr>
            <p:cNvPr id="63" name="直線コネクタ 62"/>
            <p:cNvCxnSpPr/>
            <p:nvPr/>
          </p:nvCxnSpPr>
          <p:spPr bwMode="auto">
            <a:xfrm>
              <a:off x="4797543" y="5880954"/>
              <a:ext cx="0" cy="185281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4" name="円弧 63"/>
            <p:cNvSpPr/>
            <p:nvPr/>
          </p:nvSpPr>
          <p:spPr bwMode="auto">
            <a:xfrm rot="10800000">
              <a:off x="4797543" y="5824885"/>
              <a:ext cx="482700" cy="482700"/>
            </a:xfrm>
            <a:prstGeom prst="arc">
              <a:avLst/>
            </a:prstGeom>
            <a:noFill/>
            <a:ln w="38100" cap="flat" cmpd="sng" algn="ctr">
              <a:solidFill>
                <a:schemeClr val="accent4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ＭＳ Ｐゴシック" pitchFamily="50" charset="-128"/>
              </a:endParaRPr>
            </a:p>
          </p:txBody>
        </p:sp>
        <p:cxnSp>
          <p:nvCxnSpPr>
            <p:cNvPr id="65" name="直線コネクタ 64"/>
            <p:cNvCxnSpPr/>
            <p:nvPr/>
          </p:nvCxnSpPr>
          <p:spPr bwMode="auto">
            <a:xfrm flipH="1">
              <a:off x="4644852" y="4350708"/>
              <a:ext cx="95715" cy="1473732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38100" cap="flat" cmpd="sng" algn="ctr">
              <a:solidFill>
                <a:schemeClr val="accent4">
                  <a:lumMod val="50000"/>
                </a:schemeClr>
              </a:solidFill>
              <a:prstDash val="sysDash"/>
              <a:round/>
              <a:headEnd type="none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7" name="テキスト ボックス 66"/>
            <p:cNvSpPr txBox="1"/>
            <p:nvPr/>
          </p:nvSpPr>
          <p:spPr>
            <a:xfrm>
              <a:off x="1219926" y="3819124"/>
              <a:ext cx="44882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1.</a:t>
              </a:r>
              <a:r>
                <a:rPr kumimoji="1" lang="en-US" altLang="ja-JP" sz="24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 </a:t>
              </a:r>
              <a:r>
                <a:rPr kumimoji="1" lang="en-US" altLang="ja-JP" sz="2400" b="1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Make conflict happen in Local</a:t>
              </a:r>
              <a:endParaRPr kumimoji="1"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  <a:p>
              <a:r>
                <a:rPr lang="ja-JP" altLang="en-US" sz="2000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（</a:t>
              </a:r>
              <a:r>
                <a:rPr lang="en-US" altLang="ja-JP" sz="2000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It’s not scary in Local</a:t>
              </a:r>
              <a:r>
                <a:rPr lang="ja-JP" altLang="en-US" sz="2000" dirty="0" smtClean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Meiryo UI" panose="020B0604030504040204" pitchFamily="50" charset="-128"/>
                </a:rPr>
                <a:t>）</a:t>
              </a:r>
              <a:endPara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68" name="爆発 1 67"/>
            <p:cNvSpPr/>
            <p:nvPr/>
          </p:nvSpPr>
          <p:spPr bwMode="gray">
            <a:xfrm>
              <a:off x="4404585" y="5891293"/>
              <a:ext cx="360040" cy="396044"/>
            </a:xfrm>
            <a:prstGeom prst="irregularSeal1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cxnSp>
        <p:nvCxnSpPr>
          <p:cNvPr id="69" name="直線コネクタ 68"/>
          <p:cNvCxnSpPr/>
          <p:nvPr/>
        </p:nvCxnSpPr>
        <p:spPr bwMode="auto">
          <a:xfrm>
            <a:off x="3148431" y="3171414"/>
            <a:ext cx="113866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円/楕円 69"/>
          <p:cNvSpPr/>
          <p:nvPr/>
        </p:nvSpPr>
        <p:spPr bwMode="gray">
          <a:xfrm>
            <a:off x="3647913" y="3029140"/>
            <a:ext cx="227603" cy="22760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8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to solve conflict?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53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Demonstration3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46" name="円/楕円 45"/>
          <p:cNvSpPr/>
          <p:nvPr/>
        </p:nvSpPr>
        <p:spPr bwMode="gray">
          <a:xfrm>
            <a:off x="5938128" y="1520730"/>
            <a:ext cx="227603" cy="22760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2900958" y="1153271"/>
            <a:ext cx="899190" cy="484750"/>
            <a:chOff x="583347" y="4223954"/>
            <a:chExt cx="899190" cy="484750"/>
          </a:xfrm>
        </p:grpSpPr>
        <p:grpSp>
          <p:nvGrpSpPr>
            <p:cNvPr id="48" name="グループ化 47"/>
            <p:cNvGrpSpPr/>
            <p:nvPr/>
          </p:nvGrpSpPr>
          <p:grpSpPr>
            <a:xfrm>
              <a:off x="583347" y="4303697"/>
              <a:ext cx="227145" cy="353337"/>
              <a:chOff x="2089544" y="4824280"/>
              <a:chExt cx="648072" cy="100811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3" name="二等辺三角形 52"/>
              <p:cNvSpPr/>
              <p:nvPr/>
            </p:nvSpPr>
            <p:spPr bwMode="gray">
              <a:xfrm>
                <a:off x="2233560" y="5472352"/>
                <a:ext cx="360040" cy="360040"/>
              </a:xfrm>
              <a:prstGeom prst="triangle">
                <a:avLst/>
              </a:prstGeom>
              <a:solidFill>
                <a:srgbClr val="71C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54" name="円/楕円 53"/>
              <p:cNvSpPr/>
              <p:nvPr/>
            </p:nvSpPr>
            <p:spPr bwMode="gray">
              <a:xfrm>
                <a:off x="2089544" y="4824280"/>
                <a:ext cx="648072" cy="648072"/>
              </a:xfrm>
              <a:prstGeom prst="ellipse">
                <a:avLst/>
              </a:prstGeom>
              <a:solidFill>
                <a:srgbClr val="71C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  <a:ea typeface="+mn-ea"/>
                </a:endParaRPr>
              </a:p>
            </p:txBody>
          </p:sp>
        </p:grpSp>
        <p:sp>
          <p:nvSpPr>
            <p:cNvPr id="49" name="台形 48"/>
            <p:cNvSpPr/>
            <p:nvPr/>
          </p:nvSpPr>
          <p:spPr bwMode="gray">
            <a:xfrm rot="16660410">
              <a:off x="1104333" y="4187035"/>
              <a:ext cx="341285" cy="415123"/>
            </a:xfrm>
            <a:prstGeom prst="trapezoid">
              <a:avLst>
                <a:gd name="adj" fmla="val 6777"/>
              </a:avLst>
            </a:pr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50" name="フリーフォーム 49"/>
            <p:cNvSpPr/>
            <p:nvPr/>
          </p:nvSpPr>
          <p:spPr bwMode="gray">
            <a:xfrm>
              <a:off x="839693" y="4508611"/>
              <a:ext cx="618468" cy="200093"/>
            </a:xfrm>
            <a:custGeom>
              <a:avLst/>
              <a:gdLst>
                <a:gd name="connsiteX0" fmla="*/ 1528997 w 1528997"/>
                <a:gd name="connsiteY0" fmla="*/ 202367 h 494676"/>
                <a:gd name="connsiteX1" fmla="*/ 1041816 w 1528997"/>
                <a:gd name="connsiteY1" fmla="*/ 494676 h 494676"/>
                <a:gd name="connsiteX2" fmla="*/ 0 w 1528997"/>
                <a:gd name="connsiteY2" fmla="*/ 217357 h 494676"/>
                <a:gd name="connsiteX3" fmla="*/ 532151 w 1528997"/>
                <a:gd name="connsiteY3" fmla="*/ 0 h 494676"/>
                <a:gd name="connsiteX4" fmla="*/ 1528997 w 1528997"/>
                <a:gd name="connsiteY4" fmla="*/ 202367 h 4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7" h="494676">
                  <a:moveTo>
                    <a:pt x="1528997" y="202367"/>
                  </a:moveTo>
                  <a:lnTo>
                    <a:pt x="1041816" y="494676"/>
                  </a:lnTo>
                  <a:lnTo>
                    <a:pt x="0" y="217357"/>
                  </a:lnTo>
                  <a:lnTo>
                    <a:pt x="532151" y="0"/>
                  </a:lnTo>
                  <a:lnTo>
                    <a:pt x="1528997" y="202367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51" name="台形 50"/>
            <p:cNvSpPr/>
            <p:nvPr/>
          </p:nvSpPr>
          <p:spPr bwMode="gray">
            <a:xfrm rot="16660410">
              <a:off x="1157132" y="4233646"/>
              <a:ext cx="235685" cy="321902"/>
            </a:xfrm>
            <a:prstGeom prst="trapezoid">
              <a:avLst>
                <a:gd name="adj" fmla="val 352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  <p:sp>
          <p:nvSpPr>
            <p:cNvPr id="52" name="三角形 22"/>
            <p:cNvSpPr/>
            <p:nvPr/>
          </p:nvSpPr>
          <p:spPr bwMode="gray">
            <a:xfrm rot="20604948">
              <a:off x="1284133" y="4381474"/>
              <a:ext cx="59588" cy="72859"/>
            </a:xfrm>
            <a:custGeom>
              <a:avLst/>
              <a:gdLst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0 w 169558"/>
                <a:gd name="connsiteY3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2668 w 169558"/>
                <a:gd name="connsiteY3" fmla="*/ 2206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4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4780 w 169558"/>
                <a:gd name="connsiteY3" fmla="*/ 17829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6180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8725 w 169558"/>
                <a:gd name="connsiteY3" fmla="*/ 16012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66181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90836 w 169558"/>
                <a:gd name="connsiteY3" fmla="*/ 17089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1409 w 169558"/>
                <a:gd name="connsiteY3" fmla="*/ 175608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6122 w 169558"/>
                <a:gd name="connsiteY3" fmla="*/ 185035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76654 w 169558"/>
                <a:gd name="connsiteY3" fmla="*/ 166406 h 220681"/>
                <a:gd name="connsiteX4" fmla="*/ 0 w 169558"/>
                <a:gd name="connsiteY4" fmla="*/ 220681 h 220681"/>
                <a:gd name="connsiteX0" fmla="*/ 0 w 169558"/>
                <a:gd name="connsiteY0" fmla="*/ 220681 h 220681"/>
                <a:gd name="connsiteX1" fmla="*/ 84779 w 169558"/>
                <a:gd name="connsiteY1" fmla="*/ 0 h 220681"/>
                <a:gd name="connsiteX2" fmla="*/ 169558 w 169558"/>
                <a:gd name="connsiteY2" fmla="*/ 220681 h 220681"/>
                <a:gd name="connsiteX3" fmla="*/ 82677 w 169558"/>
                <a:gd name="connsiteY3" fmla="*/ 144874 h 220681"/>
                <a:gd name="connsiteX4" fmla="*/ 0 w 169558"/>
                <a:gd name="connsiteY4" fmla="*/ 220681 h 2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58" h="220681">
                  <a:moveTo>
                    <a:pt x="0" y="220681"/>
                  </a:moveTo>
                  <a:lnTo>
                    <a:pt x="84779" y="0"/>
                  </a:lnTo>
                  <a:lnTo>
                    <a:pt x="169558" y="220681"/>
                  </a:lnTo>
                  <a:lnTo>
                    <a:pt x="82677" y="144874"/>
                  </a:lnTo>
                  <a:lnTo>
                    <a:pt x="0" y="220681"/>
                  </a:lnTo>
                  <a:close/>
                </a:path>
              </a:pathLst>
            </a:custGeom>
            <a:solidFill>
              <a:srgbClr val="71C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40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50" charset="-128"/>
              </a:endParaRPr>
            </a:p>
          </p:txBody>
        </p:sp>
      </p:grpSp>
      <p:sp>
        <p:nvSpPr>
          <p:cNvPr id="55" name="円柱 54"/>
          <p:cNvSpPr/>
          <p:nvPr/>
        </p:nvSpPr>
        <p:spPr bwMode="gray">
          <a:xfrm>
            <a:off x="3933485" y="1075387"/>
            <a:ext cx="320041" cy="249715"/>
          </a:xfrm>
          <a:prstGeom prst="can">
            <a:avLst>
              <a:gd name="adj" fmla="val 38689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 bwMode="gray">
          <a:xfrm>
            <a:off x="844722" y="985952"/>
            <a:ext cx="1839686" cy="600399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lt"/>
                <a:ea typeface="メイリオ" panose="020B0604030504040204" pitchFamily="50" charset="-128"/>
              </a:rPr>
              <a:t>Local</a:t>
            </a:r>
            <a:br>
              <a:rPr lang="en-US" altLang="ja-JP" b="1" dirty="0" smtClean="0">
                <a:solidFill>
                  <a:schemeClr val="bg1"/>
                </a:solidFill>
                <a:latin typeface="+mn-lt"/>
                <a:ea typeface="メイリオ" panose="020B0604030504040204" pitchFamily="50" charset="-128"/>
              </a:rPr>
            </a:br>
            <a:r>
              <a:rPr lang="en-US" altLang="ja-JP" b="1" dirty="0" smtClean="0">
                <a:solidFill>
                  <a:schemeClr val="bg1"/>
                </a:solidFill>
                <a:latin typeface="+mn-lt"/>
                <a:ea typeface="メイリオ" panose="020B0604030504040204" pitchFamily="50" charset="-128"/>
              </a:rPr>
              <a:t>Repository</a:t>
            </a:r>
            <a:endParaRPr lang="ja-JP" altLang="en-US" b="1" dirty="0">
              <a:solidFill>
                <a:schemeClr val="bg1"/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433188" y="811159"/>
            <a:ext cx="724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master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417385" y="1439103"/>
            <a:ext cx="756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メイリオ" panose="020B0604030504040204" pitchFamily="50" charset="-128"/>
              </a:rPr>
              <a:t>feature</a:t>
            </a:r>
            <a:endParaRPr kumimoji="1" lang="ja-JP" altLang="en-US" b="1" dirty="0" smtClean="0">
              <a:solidFill>
                <a:schemeClr val="accent4">
                  <a:lumMod val="50000"/>
                </a:schemeClr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gray">
          <a:xfrm>
            <a:off x="733701" y="914755"/>
            <a:ext cx="7920880" cy="1211950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60" name="直線コネクタ 59"/>
          <p:cNvCxnSpPr/>
          <p:nvPr/>
        </p:nvCxnSpPr>
        <p:spPr bwMode="auto">
          <a:xfrm>
            <a:off x="5364088" y="1634531"/>
            <a:ext cx="280831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5364088" y="977778"/>
            <a:ext cx="280831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円/楕円 61"/>
          <p:cNvSpPr/>
          <p:nvPr/>
        </p:nvSpPr>
        <p:spPr bwMode="gray">
          <a:xfrm>
            <a:off x="7515126" y="1520730"/>
            <a:ext cx="227603" cy="22760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63" name="円弧 62"/>
          <p:cNvSpPr/>
          <p:nvPr/>
        </p:nvSpPr>
        <p:spPr bwMode="auto">
          <a:xfrm>
            <a:off x="6606553" y="982306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64" name="直線コネクタ 63"/>
          <p:cNvCxnSpPr/>
          <p:nvPr/>
        </p:nvCxnSpPr>
        <p:spPr bwMode="auto">
          <a:xfrm>
            <a:off x="7089253" y="1208345"/>
            <a:ext cx="0" cy="18528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5" name="円弧 64"/>
          <p:cNvSpPr/>
          <p:nvPr/>
        </p:nvSpPr>
        <p:spPr bwMode="auto">
          <a:xfrm rot="10800000">
            <a:off x="7089253" y="1152276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67" name="円/楕円 66"/>
          <p:cNvSpPr/>
          <p:nvPr/>
        </p:nvSpPr>
        <p:spPr bwMode="gray">
          <a:xfrm>
            <a:off x="6465002" y="852826"/>
            <a:ext cx="227603" cy="22760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286961" y="1973176"/>
            <a:ext cx="6580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When we make conflict happen in local…</a:t>
            </a:r>
            <a:endParaRPr kumimoji="1" lang="en-US" altLang="ja-JP" sz="28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45994" y="6065588"/>
            <a:ext cx="4372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Mark as above is added automatically</a:t>
            </a:r>
            <a:endParaRPr kumimoji="1" lang="en-US" altLang="ja-JP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594548" y="6065588"/>
            <a:ext cx="5054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Delete Unnecessary code &amp; marks &amp; commit</a:t>
            </a:r>
            <a:endParaRPr kumimoji="1" lang="en-US" altLang="ja-JP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 bwMode="gray">
          <a:xfrm>
            <a:off x="352103" y="2606365"/>
            <a:ext cx="1579538" cy="36406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  <a:t>index.html</a:t>
            </a:r>
            <a:endParaRPr kumimoji="1" lang="ja-JP" altLang="en-US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 bwMode="gray">
          <a:xfrm>
            <a:off x="352104" y="2979952"/>
            <a:ext cx="3868718" cy="29949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altLang="ja-JP" sz="1600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body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&gt;</a:t>
            </a:r>
          </a:p>
          <a:p>
            <a:pPr algn="l"/>
            <a:r>
              <a:rPr lang="en-US" altLang="ja-JP" sz="1600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    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</a:t>
            </a:r>
            <a:r>
              <a:rPr lang="en-US" altLang="ja-JP" sz="1600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is exciting!!&lt;/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h2&gt;Can’t go back to other tools!!&lt;/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h2&gt;</a:t>
            </a:r>
          </a:p>
          <a:p>
            <a:pPr algn="l"/>
            <a:r>
              <a:rPr lang="en-US" altLang="ja-JP" sz="16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&lt;&lt;&lt;&lt;&lt;&lt;&lt; HEAD</a:t>
            </a:r>
          </a:p>
          <a:p>
            <a:pPr algn="l"/>
            <a:r>
              <a:rPr lang="en-US" altLang="ja-JP" sz="1600" dirty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    </a:t>
            </a:r>
            <a:r>
              <a:rPr lang="en-US" altLang="ja-JP" sz="1600" dirty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&lt;</a:t>
            </a:r>
            <a:r>
              <a:rPr lang="en-US" altLang="ja-JP" sz="1600" dirty="0" err="1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br</a:t>
            </a:r>
            <a:r>
              <a:rPr lang="en-US" altLang="ja-JP" sz="1600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/&gt;</a:t>
            </a:r>
            <a:br>
              <a:rPr lang="en-US" altLang="ja-JP" sz="1600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1600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    </a:t>
            </a:r>
            <a:r>
              <a:rPr lang="en-US" altLang="ja-JP" sz="1600" dirty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&lt;</a:t>
            </a:r>
            <a:r>
              <a:rPr lang="en-US" altLang="ja-JP" sz="1600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h1&gt;Branch is useful!!</a:t>
            </a:r>
            <a:r>
              <a:rPr lang="ja-JP" altLang="en-US" sz="1600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lang="en-US" altLang="ja-JP" sz="1600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&lt;/</a:t>
            </a:r>
            <a:r>
              <a:rPr lang="en-US" altLang="ja-JP" sz="1600" dirty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h1</a:t>
            </a:r>
            <a:r>
              <a:rPr lang="en-US" altLang="ja-JP" sz="1600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&gt;</a:t>
            </a:r>
          </a:p>
          <a:p>
            <a:pPr algn="l"/>
            <a:r>
              <a:rPr lang="en-US" altLang="ja-JP" sz="16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=======</a:t>
            </a:r>
          </a:p>
          <a:p>
            <a:pPr algn="l"/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</a:t>
            </a:r>
            <a:r>
              <a:rPr lang="en-US" altLang="ja-JP" sz="1600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&lt;</a:t>
            </a:r>
            <a:r>
              <a:rPr lang="en-US" altLang="ja-JP" sz="1600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h1&gt;Auto Merge is wise!!&lt;/</a:t>
            </a:r>
            <a:r>
              <a:rPr lang="en-US" altLang="ja-JP" sz="1600" dirty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h1</a:t>
            </a:r>
            <a:r>
              <a:rPr lang="en-US" altLang="ja-JP" sz="1600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&gt;</a:t>
            </a:r>
            <a:br>
              <a:rPr lang="en-US" altLang="ja-JP" sz="1600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16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&gt;&gt;&gt;&gt;&gt;&gt;&gt; master</a:t>
            </a:r>
          </a:p>
          <a:p>
            <a:pPr algn="l"/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body&gt;</a:t>
            </a:r>
            <a:r>
              <a:rPr lang="en-US" altLang="ja-JP" sz="16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/>
            </a:r>
            <a:br>
              <a:rPr lang="en-US" altLang="ja-JP" sz="16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&lt;/html&gt;</a:t>
            </a:r>
            <a:endParaRPr lang="en-US" altLang="ja-JP" sz="1600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 bwMode="gray">
          <a:xfrm>
            <a:off x="4935537" y="2606365"/>
            <a:ext cx="1579538" cy="36406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</a:rPr>
              <a:t>index.html</a:t>
            </a:r>
            <a:endParaRPr kumimoji="1" lang="ja-JP" altLang="en-US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gray">
          <a:xfrm>
            <a:off x="4935538" y="2979952"/>
            <a:ext cx="3868718" cy="29949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altLang="ja-JP" sz="1600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body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&gt;</a:t>
            </a:r>
          </a:p>
          <a:p>
            <a:pPr algn="l"/>
            <a:r>
              <a:rPr lang="en-US" altLang="ja-JP" sz="1600" dirty="0" smtClean="0">
                <a:solidFill>
                  <a:srgbClr val="92D050"/>
                </a:solidFill>
                <a:ea typeface="Meiryo UI" panose="020B0604030504040204" pitchFamily="50" charset="-128"/>
              </a:rPr>
              <a:t>    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ea typeface="Meiryo UI" panose="020B0604030504040204" pitchFamily="50" charset="-128"/>
              </a:rPr>
              <a:t>&lt;h2&gt;</a:t>
            </a:r>
            <a:r>
              <a:rPr lang="en-US" altLang="ja-JP" sz="1600" dirty="0" err="1">
                <a:solidFill>
                  <a:schemeClr val="accent4">
                    <a:lumMod val="50000"/>
                  </a:schemeClr>
                </a:solidFill>
                <a:ea typeface="Meiryo UI" panose="020B0604030504040204" pitchFamily="50" charset="-128"/>
              </a:rPr>
              <a:t>Git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ea typeface="Meiryo UI" panose="020B0604030504040204" pitchFamily="50" charset="-128"/>
              </a:rPr>
              <a:t> is exciting!!&lt;/h2&gt;</a:t>
            </a:r>
          </a:p>
          <a:p>
            <a:pPr algn="l"/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ea typeface="Meiryo UI" panose="020B0604030504040204" pitchFamily="50" charset="-128"/>
              </a:rPr>
              <a:t>    &lt;h2&gt;Can’t go back to other tools!!&lt;/h2</a:t>
            </a: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ea typeface="Meiryo UI" panose="020B0604030504040204" pitchFamily="50" charset="-128"/>
              </a:rPr>
              <a:t>&gt;</a:t>
            </a:r>
          </a:p>
          <a:p>
            <a:pPr algn="l"/>
            <a:r>
              <a:rPr lang="en-US" altLang="ja-JP" sz="1600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    </a:t>
            </a:r>
            <a:r>
              <a:rPr lang="en-US" altLang="ja-JP" sz="1600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&lt;</a:t>
            </a:r>
            <a:r>
              <a:rPr lang="en-US" altLang="ja-JP" sz="1600" dirty="0" err="1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br</a:t>
            </a:r>
            <a:r>
              <a:rPr lang="en-US" altLang="ja-JP" sz="1600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/&gt;</a:t>
            </a:r>
            <a:br>
              <a:rPr lang="en-US" altLang="ja-JP" sz="1600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1600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    </a:t>
            </a:r>
            <a:r>
              <a:rPr lang="en-US" altLang="ja-JP" sz="1600" dirty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&lt;</a:t>
            </a:r>
            <a:r>
              <a:rPr lang="en-US" altLang="ja-JP" sz="1600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h1&gt;Branch is useful!!&lt;/</a:t>
            </a:r>
            <a:r>
              <a:rPr lang="en-US" altLang="ja-JP" sz="1600" dirty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h1</a:t>
            </a:r>
            <a:r>
              <a:rPr lang="en-US" altLang="ja-JP" sz="1600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&gt;</a:t>
            </a:r>
          </a:p>
          <a:p>
            <a:pPr algn="l"/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   </a:t>
            </a:r>
            <a:r>
              <a:rPr lang="en-US" altLang="ja-JP" sz="1600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&lt;</a:t>
            </a:r>
            <a:r>
              <a:rPr lang="en-US" altLang="ja-JP" sz="1600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h1&gt;Auto Merge is wise!!&lt;/</a:t>
            </a:r>
            <a:r>
              <a:rPr lang="en-US" altLang="ja-JP" sz="1600" dirty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h1</a:t>
            </a:r>
            <a:r>
              <a:rPr lang="en-US" altLang="ja-JP" sz="1600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&gt;</a:t>
            </a:r>
          </a:p>
          <a:p>
            <a:pPr algn="l"/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</a:t>
            </a:r>
            <a:r>
              <a:rPr lang="en-US" altLang="ja-JP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body&gt;</a:t>
            </a:r>
            <a:r>
              <a:rPr lang="en-US" altLang="ja-JP" sz="1600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/>
            </a:r>
            <a:br>
              <a:rPr lang="en-US" altLang="ja-JP" sz="1600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16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&lt;/html&gt;</a:t>
            </a:r>
            <a:endParaRPr lang="en-US" altLang="ja-JP" sz="1600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75" name="角丸四角形 74"/>
          <p:cNvSpPr/>
          <p:nvPr/>
        </p:nvSpPr>
        <p:spPr bwMode="gray">
          <a:xfrm>
            <a:off x="352103" y="4005064"/>
            <a:ext cx="3868720" cy="1502592"/>
          </a:xfrm>
          <a:prstGeom prst="roundRect">
            <a:avLst>
              <a:gd name="adj" fmla="val 9726"/>
            </a:avLst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76" name="角丸四角形 75"/>
          <p:cNvSpPr/>
          <p:nvPr/>
        </p:nvSpPr>
        <p:spPr bwMode="gray">
          <a:xfrm>
            <a:off x="4964112" y="4005064"/>
            <a:ext cx="3812927" cy="743249"/>
          </a:xfrm>
          <a:prstGeom prst="roundRect">
            <a:avLst>
              <a:gd name="adj" fmla="val 19978"/>
            </a:avLst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77" name="右矢印 76"/>
          <p:cNvSpPr/>
          <p:nvPr/>
        </p:nvSpPr>
        <p:spPr bwMode="gray">
          <a:xfrm>
            <a:off x="4414528" y="4008949"/>
            <a:ext cx="360040" cy="1091596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248574" y="5157192"/>
            <a:ext cx="327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For this time, use both lines</a:t>
            </a:r>
            <a:endParaRPr kumimoji="1" lang="en-US" altLang="ja-JP" sz="2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79" name="直線コネクタ 78"/>
          <p:cNvCxnSpPr/>
          <p:nvPr/>
        </p:nvCxnSpPr>
        <p:spPr bwMode="auto">
          <a:xfrm flipV="1">
            <a:off x="6876256" y="4859638"/>
            <a:ext cx="0" cy="297554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77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Ref : How to PREVENT conflict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54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Demonstration3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="" xmlns:a16="http://schemas.microsoft.com/office/drawing/2014/main" id="{002D2379-8478-40E1-8CBA-411A9AF8F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917" y="1050652"/>
            <a:ext cx="9212236" cy="5645570"/>
          </a:xfrm>
        </p:spPr>
        <p:txBody>
          <a:bodyPr spcCol="0"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 It’s important to create a </a:t>
            </a:r>
            <a:r>
              <a:rPr lang="en-US" altLang="ja-JP" sz="2800" b="1" dirty="0" smtClean="0">
                <a:latin typeface="+mn-lt"/>
              </a:rPr>
              <a:t>RULE</a:t>
            </a:r>
            <a:r>
              <a:rPr lang="en-US" altLang="ja-JP" sz="2800" dirty="0" smtClean="0">
                <a:latin typeface="+mn-lt"/>
              </a:rPr>
              <a:t> to decrease conflict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600" dirty="0" smtClean="0">
                <a:latin typeface="+mn-lt"/>
              </a:rPr>
              <a:t>e.g. Don’t allow to edit same file, same line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600" dirty="0" smtClean="0">
                <a:latin typeface="+mn-lt"/>
              </a:rPr>
              <a:t>e.g. Commit/Merge to master in short span</a:t>
            </a:r>
            <a:br>
              <a:rPr lang="en-US" altLang="ja-JP" sz="2600" dirty="0" smtClean="0">
                <a:latin typeface="+mn-lt"/>
              </a:rPr>
            </a:br>
            <a:r>
              <a:rPr lang="en-US" altLang="ja-JP" sz="2600" dirty="0" smtClean="0">
                <a:latin typeface="+mn-lt"/>
              </a:rPr>
              <a:t>(It tends to conflict if the master branch glow big)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600" dirty="0" smtClean="0">
                <a:latin typeface="+mn-lt"/>
              </a:rPr>
              <a:t>Etc.</a:t>
            </a:r>
            <a:endParaRPr lang="ja-JP" altLang="en-US" sz="2600" dirty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 But it’s not possible to avoid conflict perfectly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600" dirty="0" smtClean="0">
                <a:latin typeface="+mn-lt"/>
              </a:rPr>
              <a:t>Every develop member should learn how to </a:t>
            </a:r>
            <a:r>
              <a:rPr lang="en-US" altLang="ja-JP" sz="2600" b="1" dirty="0" smtClean="0">
                <a:latin typeface="+mn-lt"/>
              </a:rPr>
              <a:t>SOLVE</a:t>
            </a:r>
            <a:r>
              <a:rPr lang="en-US" altLang="ja-JP" sz="2600" dirty="0" smtClean="0">
                <a:latin typeface="+mn-lt"/>
              </a:rPr>
              <a:t> conflict</a:t>
            </a:r>
            <a:endParaRPr lang="ja-JP" altLang="en-US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5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Recap for demo 1~3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55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Demonstration3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>
            <a:off x="892670" y="4115278"/>
            <a:ext cx="8014795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円/楕円 5"/>
          <p:cNvSpPr/>
          <p:nvPr/>
        </p:nvSpPr>
        <p:spPr bwMode="gray">
          <a:xfrm>
            <a:off x="1256858" y="4005980"/>
            <a:ext cx="239771" cy="239771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7" name="フローチャート: 磁気ディスク 6"/>
          <p:cNvSpPr/>
          <p:nvPr/>
        </p:nvSpPr>
        <p:spPr bwMode="gray">
          <a:xfrm>
            <a:off x="277348" y="3849522"/>
            <a:ext cx="565221" cy="538152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46" y="4065358"/>
            <a:ext cx="290025" cy="290025"/>
          </a:xfrm>
          <a:prstGeom prst="rect">
            <a:avLst/>
          </a:prstGeom>
        </p:spPr>
      </p:pic>
      <p:grpSp>
        <p:nvGrpSpPr>
          <p:cNvPr id="9" name="グループ化 8"/>
          <p:cNvGrpSpPr/>
          <p:nvPr/>
        </p:nvGrpSpPr>
        <p:grpSpPr>
          <a:xfrm>
            <a:off x="1085973" y="3228278"/>
            <a:ext cx="555212" cy="629240"/>
            <a:chOff x="1187624" y="2420888"/>
            <a:chExt cx="701483" cy="795014"/>
          </a:xfrm>
        </p:grpSpPr>
        <p:sp>
          <p:nvSpPr>
            <p:cNvPr id="10" name="メモ 9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1" name="直線コネクタ 10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直線コネクタ 11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直線コネクタ 12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4" name="テキスト ボックス 13"/>
          <p:cNvSpPr txBox="1"/>
          <p:nvPr/>
        </p:nvSpPr>
        <p:spPr>
          <a:xfrm>
            <a:off x="864557" y="2875900"/>
            <a:ext cx="103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ndex.html</a:t>
            </a:r>
            <a:endParaRPr kumimoji="1" lang="ja-JP" altLang="en-US" sz="1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5" name="円弧 14"/>
          <p:cNvSpPr/>
          <p:nvPr/>
        </p:nvSpPr>
        <p:spPr bwMode="auto">
          <a:xfrm>
            <a:off x="2528466" y="3445959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6" name="円弧 15"/>
          <p:cNvSpPr/>
          <p:nvPr/>
        </p:nvSpPr>
        <p:spPr bwMode="auto">
          <a:xfrm rot="10800000">
            <a:off x="2990908" y="3653811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7" name="円/楕円 16"/>
          <p:cNvSpPr/>
          <p:nvPr/>
        </p:nvSpPr>
        <p:spPr bwMode="gray">
          <a:xfrm>
            <a:off x="3356006" y="4005980"/>
            <a:ext cx="239771" cy="239771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2990745" y="3661918"/>
            <a:ext cx="0" cy="2304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グループ化 18"/>
          <p:cNvGrpSpPr/>
          <p:nvPr/>
        </p:nvGrpSpPr>
        <p:grpSpPr>
          <a:xfrm>
            <a:off x="3193348" y="3210596"/>
            <a:ext cx="555212" cy="629240"/>
            <a:chOff x="1187624" y="2420888"/>
            <a:chExt cx="701483" cy="795014"/>
          </a:xfrm>
        </p:grpSpPr>
        <p:sp>
          <p:nvSpPr>
            <p:cNvPr id="20" name="メモ 19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直線コネクタ 21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4" name="テキスト ボックス 23"/>
          <p:cNvSpPr txBox="1"/>
          <p:nvPr/>
        </p:nvSpPr>
        <p:spPr>
          <a:xfrm>
            <a:off x="2960746" y="2866600"/>
            <a:ext cx="103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ndex.html</a:t>
            </a:r>
            <a:endParaRPr kumimoji="1" lang="ja-JP" altLang="en-US" sz="1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4211567" y="3209736"/>
            <a:ext cx="555212" cy="629240"/>
            <a:chOff x="4685460" y="4402320"/>
            <a:chExt cx="579738" cy="657036"/>
          </a:xfrm>
        </p:grpSpPr>
        <p:sp>
          <p:nvSpPr>
            <p:cNvPr id="26" name="メモ 25"/>
            <p:cNvSpPr/>
            <p:nvPr/>
          </p:nvSpPr>
          <p:spPr bwMode="gray">
            <a:xfrm>
              <a:off x="4685460" y="4402320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27" name="直線コネクタ 26"/>
            <p:cNvCxnSpPr/>
            <p:nvPr/>
          </p:nvCxnSpPr>
          <p:spPr bwMode="auto">
            <a:xfrm>
              <a:off x="4772472" y="465901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直線コネクタ 27"/>
            <p:cNvCxnSpPr/>
            <p:nvPr/>
          </p:nvCxnSpPr>
          <p:spPr bwMode="auto">
            <a:xfrm>
              <a:off x="4772472" y="479064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直線コネクタ 28"/>
            <p:cNvCxnSpPr/>
            <p:nvPr/>
          </p:nvCxnSpPr>
          <p:spPr bwMode="auto">
            <a:xfrm>
              <a:off x="4772472" y="4527391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0" name="テキスト ボックス 29"/>
          <p:cNvSpPr txBox="1"/>
          <p:nvPr/>
        </p:nvSpPr>
        <p:spPr>
          <a:xfrm>
            <a:off x="4181252" y="2670848"/>
            <a:ext cx="613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</a:t>
            </a:r>
          </a:p>
          <a:p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.html</a:t>
            </a:r>
            <a:endParaRPr kumimoji="1" lang="ja-JP" altLang="en-US" sz="1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4807200" y="3209736"/>
            <a:ext cx="555212" cy="629240"/>
            <a:chOff x="4685460" y="4402320"/>
            <a:chExt cx="579738" cy="657036"/>
          </a:xfrm>
        </p:grpSpPr>
        <p:sp>
          <p:nvSpPr>
            <p:cNvPr id="32" name="メモ 31"/>
            <p:cNvSpPr/>
            <p:nvPr/>
          </p:nvSpPr>
          <p:spPr bwMode="gray">
            <a:xfrm>
              <a:off x="4685460" y="4402320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33" name="直線コネクタ 32"/>
            <p:cNvCxnSpPr/>
            <p:nvPr/>
          </p:nvCxnSpPr>
          <p:spPr bwMode="auto">
            <a:xfrm>
              <a:off x="4772472" y="465901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/>
            <p:cNvCxnSpPr/>
            <p:nvPr/>
          </p:nvCxnSpPr>
          <p:spPr bwMode="auto">
            <a:xfrm>
              <a:off x="4772472" y="479064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/>
            <p:cNvCxnSpPr/>
            <p:nvPr/>
          </p:nvCxnSpPr>
          <p:spPr bwMode="auto">
            <a:xfrm>
              <a:off x="4772472" y="4527391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6" name="テキスト ボックス 35"/>
          <p:cNvSpPr txBox="1"/>
          <p:nvPr/>
        </p:nvSpPr>
        <p:spPr>
          <a:xfrm>
            <a:off x="4805067" y="2670848"/>
            <a:ext cx="557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s</a:t>
            </a:r>
            <a:r>
              <a:rPr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tyle</a:t>
            </a:r>
          </a:p>
          <a:p>
            <a:r>
              <a:rPr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.css</a:t>
            </a:r>
            <a:endParaRPr kumimoji="1" lang="ja-JP" altLang="en-US" sz="1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37" name="直線コネクタ 36"/>
          <p:cNvCxnSpPr/>
          <p:nvPr/>
        </p:nvCxnSpPr>
        <p:spPr bwMode="auto">
          <a:xfrm>
            <a:off x="4277996" y="4345996"/>
            <a:ext cx="0" cy="2304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円弧 37"/>
          <p:cNvSpPr/>
          <p:nvPr/>
        </p:nvSpPr>
        <p:spPr bwMode="auto">
          <a:xfrm rot="16200000">
            <a:off x="4277996" y="4114158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39" name="円/楕円 38"/>
          <p:cNvSpPr/>
          <p:nvPr/>
        </p:nvSpPr>
        <p:spPr bwMode="gray">
          <a:xfrm>
            <a:off x="4664963" y="4005980"/>
            <a:ext cx="239771" cy="239771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40" name="円弧 39"/>
          <p:cNvSpPr/>
          <p:nvPr/>
        </p:nvSpPr>
        <p:spPr bwMode="auto">
          <a:xfrm rot="5400000">
            <a:off x="3815554" y="4325048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41" name="円弧 40"/>
          <p:cNvSpPr/>
          <p:nvPr/>
        </p:nvSpPr>
        <p:spPr bwMode="auto">
          <a:xfrm rot="16200000">
            <a:off x="1894393" y="3448515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42" name="直線コネクタ 41"/>
          <p:cNvCxnSpPr/>
          <p:nvPr/>
        </p:nvCxnSpPr>
        <p:spPr bwMode="auto">
          <a:xfrm>
            <a:off x="2125531" y="3447035"/>
            <a:ext cx="68116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円/楕円 42"/>
          <p:cNvSpPr/>
          <p:nvPr/>
        </p:nvSpPr>
        <p:spPr bwMode="gray">
          <a:xfrm>
            <a:off x="2299388" y="3326865"/>
            <a:ext cx="239771" cy="239771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2141668" y="2529799"/>
            <a:ext cx="555212" cy="629240"/>
            <a:chOff x="1187624" y="2420888"/>
            <a:chExt cx="701483" cy="795014"/>
          </a:xfrm>
        </p:grpSpPr>
        <p:sp>
          <p:nvSpPr>
            <p:cNvPr id="45" name="メモ 44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直線コネクタ 46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直線コネクタ 47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9" name="円弧 48"/>
          <p:cNvSpPr/>
          <p:nvPr/>
        </p:nvSpPr>
        <p:spPr bwMode="auto">
          <a:xfrm rot="5400000">
            <a:off x="1428362" y="3655400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50" name="直線コネクタ 49"/>
          <p:cNvCxnSpPr/>
          <p:nvPr/>
        </p:nvCxnSpPr>
        <p:spPr bwMode="auto">
          <a:xfrm>
            <a:off x="1894556" y="3661918"/>
            <a:ext cx="0" cy="2304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テキスト ボックス 50"/>
          <p:cNvSpPr txBox="1"/>
          <p:nvPr/>
        </p:nvSpPr>
        <p:spPr>
          <a:xfrm>
            <a:off x="1919969" y="2182107"/>
            <a:ext cx="103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ndex.html</a:t>
            </a:r>
            <a:endParaRPr kumimoji="1" lang="ja-JP" altLang="en-US" sz="1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52" name="直線コネクタ 51"/>
          <p:cNvCxnSpPr/>
          <p:nvPr/>
        </p:nvCxnSpPr>
        <p:spPr bwMode="auto">
          <a:xfrm>
            <a:off x="1894279" y="4345996"/>
            <a:ext cx="0" cy="2304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円弧 52"/>
          <p:cNvSpPr/>
          <p:nvPr/>
        </p:nvSpPr>
        <p:spPr bwMode="auto">
          <a:xfrm>
            <a:off x="1432114" y="4114158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54" name="円弧 53"/>
          <p:cNvSpPr/>
          <p:nvPr/>
        </p:nvSpPr>
        <p:spPr bwMode="auto">
          <a:xfrm rot="10800000">
            <a:off x="1894393" y="4324564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55" name="直線コネクタ 54"/>
          <p:cNvCxnSpPr/>
          <p:nvPr/>
        </p:nvCxnSpPr>
        <p:spPr bwMode="auto">
          <a:xfrm>
            <a:off x="2125531" y="4784838"/>
            <a:ext cx="1977597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円/楕円 55"/>
          <p:cNvSpPr/>
          <p:nvPr/>
        </p:nvSpPr>
        <p:spPr bwMode="gray">
          <a:xfrm>
            <a:off x="2915489" y="4664668"/>
            <a:ext cx="239771" cy="239771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2453945" y="5471087"/>
            <a:ext cx="555212" cy="629240"/>
            <a:chOff x="4685460" y="4402320"/>
            <a:chExt cx="579738" cy="657036"/>
          </a:xfrm>
        </p:grpSpPr>
        <p:sp>
          <p:nvSpPr>
            <p:cNvPr id="58" name="メモ 57"/>
            <p:cNvSpPr/>
            <p:nvPr/>
          </p:nvSpPr>
          <p:spPr bwMode="gray">
            <a:xfrm>
              <a:off x="4685460" y="4402320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772472" y="465901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772472" y="479064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直線コネクタ 60"/>
            <p:cNvCxnSpPr/>
            <p:nvPr/>
          </p:nvCxnSpPr>
          <p:spPr bwMode="auto">
            <a:xfrm>
              <a:off x="4772472" y="4527391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2" name="テキスト ボックス 61"/>
          <p:cNvSpPr txBox="1"/>
          <p:nvPr/>
        </p:nvSpPr>
        <p:spPr>
          <a:xfrm>
            <a:off x="2423630" y="4928277"/>
            <a:ext cx="613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</a:t>
            </a:r>
          </a:p>
          <a:p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.html</a:t>
            </a:r>
            <a:endParaRPr kumimoji="1" lang="ja-JP" altLang="en-US" sz="1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3062077" y="5471087"/>
            <a:ext cx="555212" cy="629240"/>
            <a:chOff x="4685460" y="4402320"/>
            <a:chExt cx="579738" cy="657036"/>
          </a:xfrm>
        </p:grpSpPr>
        <p:sp>
          <p:nvSpPr>
            <p:cNvPr id="64" name="メモ 63"/>
            <p:cNvSpPr/>
            <p:nvPr/>
          </p:nvSpPr>
          <p:spPr bwMode="gray">
            <a:xfrm>
              <a:off x="4685460" y="4402320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65" name="直線コネクタ 64"/>
            <p:cNvCxnSpPr/>
            <p:nvPr/>
          </p:nvCxnSpPr>
          <p:spPr bwMode="auto">
            <a:xfrm>
              <a:off x="4772472" y="465901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直線コネクタ 66"/>
            <p:cNvCxnSpPr/>
            <p:nvPr/>
          </p:nvCxnSpPr>
          <p:spPr bwMode="auto">
            <a:xfrm>
              <a:off x="4772472" y="479064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直線コネクタ 67"/>
            <p:cNvCxnSpPr/>
            <p:nvPr/>
          </p:nvCxnSpPr>
          <p:spPr bwMode="auto">
            <a:xfrm>
              <a:off x="4772472" y="4527391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テキスト ボックス 68"/>
          <p:cNvSpPr txBox="1"/>
          <p:nvPr/>
        </p:nvSpPr>
        <p:spPr>
          <a:xfrm>
            <a:off x="3059945" y="4928277"/>
            <a:ext cx="557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style</a:t>
            </a:r>
          </a:p>
          <a:p>
            <a:r>
              <a:rPr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.css</a:t>
            </a:r>
            <a:endParaRPr kumimoji="1" lang="ja-JP" altLang="en-US" sz="1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70" name="円弧 69"/>
          <p:cNvSpPr/>
          <p:nvPr/>
        </p:nvSpPr>
        <p:spPr bwMode="auto">
          <a:xfrm>
            <a:off x="6130646" y="3445959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71" name="円弧 70"/>
          <p:cNvSpPr/>
          <p:nvPr/>
        </p:nvSpPr>
        <p:spPr bwMode="auto">
          <a:xfrm rot="10800000">
            <a:off x="6593088" y="3653811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72" name="円/楕円 71"/>
          <p:cNvSpPr/>
          <p:nvPr/>
        </p:nvSpPr>
        <p:spPr bwMode="gray">
          <a:xfrm>
            <a:off x="6958186" y="4005980"/>
            <a:ext cx="239771" cy="239771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73" name="直線コネクタ 72"/>
          <p:cNvCxnSpPr/>
          <p:nvPr/>
        </p:nvCxnSpPr>
        <p:spPr bwMode="auto">
          <a:xfrm>
            <a:off x="6592925" y="3661918"/>
            <a:ext cx="0" cy="2304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4" name="グループ化 73"/>
          <p:cNvGrpSpPr/>
          <p:nvPr/>
        </p:nvGrpSpPr>
        <p:grpSpPr>
          <a:xfrm>
            <a:off x="6795528" y="3210596"/>
            <a:ext cx="555212" cy="629240"/>
            <a:chOff x="1187624" y="2420888"/>
            <a:chExt cx="701483" cy="795014"/>
          </a:xfrm>
        </p:grpSpPr>
        <p:sp>
          <p:nvSpPr>
            <p:cNvPr id="75" name="メモ 74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76" name="直線コネクタ 75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直線コネクタ 76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直線コネクタ 77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1292909" y="306007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0" name="テキスト ボックス 79"/>
          <p:cNvSpPr txBox="1"/>
          <p:nvPr/>
        </p:nvSpPr>
        <p:spPr>
          <a:xfrm>
            <a:off x="6562926" y="2866600"/>
            <a:ext cx="103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ndex.html</a:t>
            </a:r>
            <a:endParaRPr kumimoji="1" lang="ja-JP" altLang="en-US" sz="1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81" name="円弧 80"/>
          <p:cNvSpPr/>
          <p:nvPr/>
        </p:nvSpPr>
        <p:spPr bwMode="auto">
          <a:xfrm rot="16200000">
            <a:off x="5584850" y="3448515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82" name="直線コネクタ 81"/>
          <p:cNvCxnSpPr/>
          <p:nvPr/>
        </p:nvCxnSpPr>
        <p:spPr bwMode="auto">
          <a:xfrm>
            <a:off x="5796702" y="3447035"/>
            <a:ext cx="564448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3" name="円/楕円 82"/>
          <p:cNvSpPr/>
          <p:nvPr/>
        </p:nvSpPr>
        <p:spPr bwMode="gray">
          <a:xfrm>
            <a:off x="5954423" y="3326865"/>
            <a:ext cx="239771" cy="239771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84" name="グループ化 83"/>
          <p:cNvGrpSpPr/>
          <p:nvPr/>
        </p:nvGrpSpPr>
        <p:grpSpPr>
          <a:xfrm>
            <a:off x="5796702" y="2529799"/>
            <a:ext cx="555212" cy="629240"/>
            <a:chOff x="1187624" y="2420888"/>
            <a:chExt cx="701483" cy="795014"/>
          </a:xfrm>
        </p:grpSpPr>
        <p:sp>
          <p:nvSpPr>
            <p:cNvPr id="85" name="メモ 84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86" name="直線コネクタ 85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直線コネクタ 86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直線コネクタ 87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直線コネクタ 88"/>
            <p:cNvCxnSpPr/>
            <p:nvPr/>
          </p:nvCxnSpPr>
          <p:spPr bwMode="auto">
            <a:xfrm>
              <a:off x="1292909" y="3057115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0" name="円弧 89"/>
          <p:cNvSpPr/>
          <p:nvPr/>
        </p:nvSpPr>
        <p:spPr bwMode="auto">
          <a:xfrm rot="5400000">
            <a:off x="5118819" y="3655400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91" name="直線コネクタ 90"/>
          <p:cNvCxnSpPr/>
          <p:nvPr/>
        </p:nvCxnSpPr>
        <p:spPr bwMode="auto">
          <a:xfrm>
            <a:off x="5585012" y="3661918"/>
            <a:ext cx="0" cy="2304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2" name="テキスト ボックス 91"/>
          <p:cNvSpPr txBox="1"/>
          <p:nvPr/>
        </p:nvSpPr>
        <p:spPr>
          <a:xfrm>
            <a:off x="5575004" y="2182107"/>
            <a:ext cx="103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ndex.html</a:t>
            </a:r>
            <a:endParaRPr kumimoji="1" lang="ja-JP" altLang="en-US" sz="1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93" name="直線コネクタ 92"/>
          <p:cNvCxnSpPr/>
          <p:nvPr/>
        </p:nvCxnSpPr>
        <p:spPr bwMode="auto">
          <a:xfrm>
            <a:off x="8102634" y="4345996"/>
            <a:ext cx="0" cy="2304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4" name="円弧 93"/>
          <p:cNvSpPr/>
          <p:nvPr/>
        </p:nvSpPr>
        <p:spPr bwMode="auto">
          <a:xfrm rot="16200000">
            <a:off x="8102634" y="4114158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95" name="円/楕円 94"/>
          <p:cNvSpPr/>
          <p:nvPr/>
        </p:nvSpPr>
        <p:spPr bwMode="gray">
          <a:xfrm>
            <a:off x="8392385" y="4005980"/>
            <a:ext cx="239771" cy="239771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96" name="円弧 95"/>
          <p:cNvSpPr/>
          <p:nvPr/>
        </p:nvSpPr>
        <p:spPr bwMode="auto">
          <a:xfrm rot="5400000">
            <a:off x="7640192" y="4325048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608978" y="4345996"/>
            <a:ext cx="0" cy="2304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円弧 97"/>
          <p:cNvSpPr/>
          <p:nvPr/>
        </p:nvSpPr>
        <p:spPr bwMode="auto">
          <a:xfrm>
            <a:off x="5146812" y="4114158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99" name="円弧 98"/>
          <p:cNvSpPr/>
          <p:nvPr/>
        </p:nvSpPr>
        <p:spPr bwMode="auto">
          <a:xfrm rot="10800000">
            <a:off x="5609092" y="4324564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00" name="直線コネクタ 99"/>
          <p:cNvCxnSpPr/>
          <p:nvPr/>
        </p:nvCxnSpPr>
        <p:spPr bwMode="auto">
          <a:xfrm>
            <a:off x="5840230" y="4784838"/>
            <a:ext cx="205114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円/楕円 100"/>
          <p:cNvSpPr/>
          <p:nvPr/>
        </p:nvSpPr>
        <p:spPr bwMode="gray">
          <a:xfrm>
            <a:off x="6328486" y="4664668"/>
            <a:ext cx="239771" cy="239771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102" name="グループ化 101"/>
          <p:cNvGrpSpPr/>
          <p:nvPr/>
        </p:nvGrpSpPr>
        <p:grpSpPr>
          <a:xfrm>
            <a:off x="6177277" y="5471087"/>
            <a:ext cx="555212" cy="629240"/>
            <a:chOff x="4685460" y="4402320"/>
            <a:chExt cx="579738" cy="657036"/>
          </a:xfrm>
        </p:grpSpPr>
        <p:sp>
          <p:nvSpPr>
            <p:cNvPr id="103" name="メモ 102"/>
            <p:cNvSpPr/>
            <p:nvPr/>
          </p:nvSpPr>
          <p:spPr bwMode="gray">
            <a:xfrm>
              <a:off x="4685460" y="4402320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04" name="直線コネクタ 103"/>
            <p:cNvCxnSpPr/>
            <p:nvPr/>
          </p:nvCxnSpPr>
          <p:spPr bwMode="auto">
            <a:xfrm>
              <a:off x="4772472" y="465901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直線コネクタ 104"/>
            <p:cNvCxnSpPr/>
            <p:nvPr/>
          </p:nvCxnSpPr>
          <p:spPr bwMode="auto">
            <a:xfrm>
              <a:off x="4772472" y="479064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直線コネクタ 105"/>
            <p:cNvCxnSpPr/>
            <p:nvPr/>
          </p:nvCxnSpPr>
          <p:spPr bwMode="auto">
            <a:xfrm>
              <a:off x="4772472" y="4527391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直線コネクタ 106"/>
            <p:cNvCxnSpPr/>
            <p:nvPr/>
          </p:nvCxnSpPr>
          <p:spPr bwMode="auto">
            <a:xfrm>
              <a:off x="4772472" y="492036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08" name="テキスト ボックス 107"/>
          <p:cNvSpPr txBox="1"/>
          <p:nvPr/>
        </p:nvSpPr>
        <p:spPr>
          <a:xfrm>
            <a:off x="6146962" y="4928277"/>
            <a:ext cx="613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</a:t>
            </a:r>
          </a:p>
          <a:p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.html</a:t>
            </a:r>
            <a:endParaRPr kumimoji="1" lang="ja-JP" altLang="en-US" sz="1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109" name="直線コネクタ 108"/>
          <p:cNvCxnSpPr/>
          <p:nvPr/>
        </p:nvCxnSpPr>
        <p:spPr bwMode="auto">
          <a:xfrm>
            <a:off x="7428983" y="4345996"/>
            <a:ext cx="0" cy="2304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円弧 109"/>
          <p:cNvSpPr/>
          <p:nvPr/>
        </p:nvSpPr>
        <p:spPr bwMode="auto">
          <a:xfrm>
            <a:off x="6966817" y="4114158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11" name="円弧 110"/>
          <p:cNvSpPr/>
          <p:nvPr/>
        </p:nvSpPr>
        <p:spPr bwMode="auto">
          <a:xfrm rot="10800000">
            <a:off x="7429097" y="4324564"/>
            <a:ext cx="462279" cy="462279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12" name="円/楕円 111"/>
          <p:cNvSpPr/>
          <p:nvPr/>
        </p:nvSpPr>
        <p:spPr bwMode="gray">
          <a:xfrm>
            <a:off x="7646930" y="4664668"/>
            <a:ext cx="239771" cy="239771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grpSp>
        <p:nvGrpSpPr>
          <p:cNvPr id="113" name="グループ化 112"/>
          <p:cNvGrpSpPr/>
          <p:nvPr/>
        </p:nvGrpSpPr>
        <p:grpSpPr>
          <a:xfrm>
            <a:off x="7495721" y="5471087"/>
            <a:ext cx="555212" cy="793408"/>
            <a:chOff x="4685460" y="4402320"/>
            <a:chExt cx="579738" cy="828456"/>
          </a:xfrm>
        </p:grpSpPr>
        <p:sp>
          <p:nvSpPr>
            <p:cNvPr id="114" name="メモ 113"/>
            <p:cNvSpPr/>
            <p:nvPr/>
          </p:nvSpPr>
          <p:spPr bwMode="gray">
            <a:xfrm>
              <a:off x="4685460" y="4402320"/>
              <a:ext cx="579738" cy="82845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15" name="直線コネクタ 114"/>
            <p:cNvCxnSpPr/>
            <p:nvPr/>
          </p:nvCxnSpPr>
          <p:spPr bwMode="auto">
            <a:xfrm>
              <a:off x="4772472" y="465901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6" name="直線コネクタ 115"/>
            <p:cNvCxnSpPr/>
            <p:nvPr/>
          </p:nvCxnSpPr>
          <p:spPr bwMode="auto">
            <a:xfrm>
              <a:off x="4772472" y="479064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7" name="直線コネクタ 116"/>
            <p:cNvCxnSpPr/>
            <p:nvPr/>
          </p:nvCxnSpPr>
          <p:spPr bwMode="auto">
            <a:xfrm>
              <a:off x="4772472" y="4527391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8" name="直線コネクタ 117"/>
            <p:cNvCxnSpPr/>
            <p:nvPr/>
          </p:nvCxnSpPr>
          <p:spPr bwMode="auto">
            <a:xfrm>
              <a:off x="4772472" y="492036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9" name="直線コネクタ 118"/>
            <p:cNvCxnSpPr/>
            <p:nvPr/>
          </p:nvCxnSpPr>
          <p:spPr bwMode="auto">
            <a:xfrm>
              <a:off x="4772472" y="504922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0" name="テキスト ボックス 119"/>
          <p:cNvSpPr txBox="1"/>
          <p:nvPr/>
        </p:nvSpPr>
        <p:spPr>
          <a:xfrm>
            <a:off x="7465406" y="4928277"/>
            <a:ext cx="613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</a:t>
            </a:r>
          </a:p>
          <a:p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.html</a:t>
            </a:r>
            <a:endParaRPr kumimoji="1" lang="ja-JP" altLang="en-US" sz="1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121" name="グループ化 120"/>
          <p:cNvGrpSpPr/>
          <p:nvPr/>
        </p:nvGrpSpPr>
        <p:grpSpPr>
          <a:xfrm>
            <a:off x="8256713" y="3067546"/>
            <a:ext cx="555212" cy="793408"/>
            <a:chOff x="4685460" y="4402320"/>
            <a:chExt cx="579738" cy="828456"/>
          </a:xfrm>
        </p:grpSpPr>
        <p:sp>
          <p:nvSpPr>
            <p:cNvPr id="122" name="メモ 121"/>
            <p:cNvSpPr/>
            <p:nvPr/>
          </p:nvSpPr>
          <p:spPr bwMode="gray">
            <a:xfrm>
              <a:off x="4685460" y="4402320"/>
              <a:ext cx="579738" cy="82845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123" name="直線コネクタ 122"/>
            <p:cNvCxnSpPr/>
            <p:nvPr/>
          </p:nvCxnSpPr>
          <p:spPr bwMode="auto">
            <a:xfrm>
              <a:off x="4772472" y="465901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4" name="直線コネクタ 123"/>
            <p:cNvCxnSpPr/>
            <p:nvPr/>
          </p:nvCxnSpPr>
          <p:spPr bwMode="auto">
            <a:xfrm>
              <a:off x="4772472" y="479064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5" name="直線コネクタ 124"/>
            <p:cNvCxnSpPr/>
            <p:nvPr/>
          </p:nvCxnSpPr>
          <p:spPr bwMode="auto">
            <a:xfrm>
              <a:off x="4772472" y="4527391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6" name="直線コネクタ 125"/>
            <p:cNvCxnSpPr/>
            <p:nvPr/>
          </p:nvCxnSpPr>
          <p:spPr bwMode="auto">
            <a:xfrm>
              <a:off x="4772472" y="492036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71C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7" name="直線コネクタ 126"/>
            <p:cNvCxnSpPr/>
            <p:nvPr/>
          </p:nvCxnSpPr>
          <p:spPr bwMode="auto">
            <a:xfrm>
              <a:off x="4772472" y="5049227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8" name="テキスト ボックス 127"/>
          <p:cNvSpPr txBox="1"/>
          <p:nvPr/>
        </p:nvSpPr>
        <p:spPr>
          <a:xfrm>
            <a:off x="8226398" y="2524736"/>
            <a:ext cx="613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</a:t>
            </a:r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ndex</a:t>
            </a:r>
          </a:p>
          <a:p>
            <a:r>
              <a:rPr kumimoji="1" lang="en-US" altLang="ja-JP" sz="1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.html</a:t>
            </a:r>
            <a:endParaRPr kumimoji="1" lang="ja-JP" altLang="en-US" sz="1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129" name="直線コネクタ 128"/>
          <p:cNvCxnSpPr/>
          <p:nvPr/>
        </p:nvCxnSpPr>
        <p:spPr bwMode="auto">
          <a:xfrm>
            <a:off x="3193348" y="1944015"/>
            <a:ext cx="1882708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0" name="直線コネクタ 129"/>
          <p:cNvCxnSpPr/>
          <p:nvPr/>
        </p:nvCxnSpPr>
        <p:spPr bwMode="auto">
          <a:xfrm>
            <a:off x="5061057" y="1944015"/>
            <a:ext cx="382568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1" name="直線コネクタ 130"/>
          <p:cNvCxnSpPr/>
          <p:nvPr/>
        </p:nvCxnSpPr>
        <p:spPr bwMode="auto">
          <a:xfrm>
            <a:off x="1547664" y="1944015"/>
            <a:ext cx="1645684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2" name="テキスト ボックス 131"/>
          <p:cNvSpPr txBox="1"/>
          <p:nvPr/>
        </p:nvSpPr>
        <p:spPr>
          <a:xfrm>
            <a:off x="1675239" y="999200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Demo1</a:t>
            </a:r>
            <a:endParaRPr lang="en-US" altLang="ja-JP" sz="32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380512" y="999200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Demo2</a:t>
            </a:r>
            <a:endParaRPr lang="en-US" altLang="ja-JP" sz="32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6294151" y="999200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Demo3</a:t>
            </a:r>
            <a:endParaRPr lang="en-US" altLang="ja-JP" sz="32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096029" y="1454270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Edit</a:t>
            </a:r>
            <a:endParaRPr lang="en-US" altLang="ja-JP" sz="2000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3156349" y="1454270"/>
            <a:ext cx="18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Review &amp; Merge</a:t>
            </a:r>
            <a:endParaRPr lang="en-US" altLang="ja-JP" sz="2000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6091438" y="1454270"/>
            <a:ext cx="184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Resolve Conflict</a:t>
            </a:r>
            <a:endParaRPr lang="en-US" altLang="ja-JP" sz="2000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14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Omake</a:t>
            </a:r>
            <a:r>
              <a:rPr lang="en-US" altLang="ja-JP" dirty="0" smtClean="0"/>
              <a:t>: other useful commands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56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Demonstration3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="" xmlns:a16="http://schemas.microsoft.com/office/drawing/2014/main" id="{002D2379-8478-40E1-8CBA-411A9AF8F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917" y="1050652"/>
            <a:ext cx="9212236" cy="5645570"/>
          </a:xfrm>
        </p:spPr>
        <p:txBody>
          <a:bodyPr spcCol="0"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checkout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600" dirty="0" smtClean="0">
                <a:latin typeface="+mn-lt"/>
              </a:rPr>
              <a:t>Move to specified commit or branch, tag, etc.</a:t>
            </a:r>
            <a:endParaRPr lang="ja-JP" altLang="en-US" sz="2600" dirty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>
                <a:latin typeface="+mn-lt"/>
              </a:rPr>
              <a:t>f</a:t>
            </a:r>
            <a:r>
              <a:rPr lang="en-US" altLang="ja-JP" sz="2800" dirty="0" smtClean="0">
                <a:latin typeface="+mn-lt"/>
              </a:rPr>
              <a:t>etch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600" dirty="0" smtClean="0">
                <a:latin typeface="+mn-lt"/>
              </a:rPr>
              <a:t>Check the latest status of remote repository</a:t>
            </a:r>
            <a:endParaRPr lang="ja-JP" altLang="en-US" sz="2600" dirty="0" smtClean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stash</a:t>
            </a:r>
            <a:endParaRPr lang="ja-JP" altLang="en-US" sz="2800" dirty="0" smtClean="0">
              <a:latin typeface="+mn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Shunt the un-committed files temporally</a:t>
            </a:r>
            <a:endParaRPr lang="en-US" altLang="ja-JP" sz="2800" dirty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3000" dirty="0" smtClean="0">
                <a:latin typeface="+mn-lt"/>
              </a:rPr>
              <a:t>Clone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Copy remote repository and create local repository</a:t>
            </a:r>
            <a:endParaRPr lang="ja-JP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85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0" y="2933644"/>
            <a:ext cx="4600575" cy="1527459"/>
          </a:xfrm>
        </p:spPr>
        <p:txBody>
          <a:bodyPr/>
          <a:lstStyle/>
          <a:p>
            <a:r>
              <a:rPr kumimoji="1" lang="en-US" altLang="ja-JP" dirty="0" smtClean="0"/>
              <a:t>Notes</a:t>
            </a:r>
            <a:br>
              <a:rPr kumimoji="1" lang="en-US" altLang="ja-JP" dirty="0" smtClean="0"/>
            </a:br>
            <a:r>
              <a:rPr kumimoji="1" lang="en-US" altLang="ja-JP" dirty="0" smtClean="0"/>
              <a:t>for starting </a:t>
            </a:r>
            <a:r>
              <a:rPr kumimoji="1" lang="en-US" altLang="ja-JP" dirty="0" err="1" smtClean="0"/>
              <a:t>Git</a:t>
            </a:r>
            <a:endParaRPr kumimoji="1" lang="en-US" altLang="ja-JP" dirty="0" smtClean="0"/>
          </a:p>
        </p:txBody>
      </p:sp>
      <p:sp>
        <p:nvSpPr>
          <p:cNvPr id="5" name="Freeform 2907">
            <a:extLst>
              <a:ext uri="{FF2B5EF4-FFF2-40B4-BE49-F238E27FC236}">
                <a16:creationId xmlns="" xmlns:a16="http://schemas.microsoft.com/office/drawing/2014/main" id="{4D92DC3C-661E-48AE-B7F4-4DC7BE003E89}"/>
              </a:ext>
            </a:extLst>
          </p:cNvPr>
          <p:cNvSpPr>
            <a:spLocks noEditPoints="1"/>
          </p:cNvSpPr>
          <p:nvPr/>
        </p:nvSpPr>
        <p:spPr bwMode="auto">
          <a:xfrm>
            <a:off x="8945405" y="908440"/>
            <a:ext cx="511175" cy="511175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24 h 160"/>
              <a:gd name="T12" fmla="*/ 104 w 160"/>
              <a:gd name="T13" fmla="*/ 48 h 160"/>
              <a:gd name="T14" fmla="*/ 80 w 160"/>
              <a:gd name="T15" fmla="*/ 72 h 160"/>
              <a:gd name="T16" fmla="*/ 56 w 160"/>
              <a:gd name="T17" fmla="*/ 48 h 160"/>
              <a:gd name="T18" fmla="*/ 80 w 160"/>
              <a:gd name="T19" fmla="*/ 24 h 160"/>
              <a:gd name="T20" fmla="*/ 80 w 160"/>
              <a:gd name="T21" fmla="*/ 138 h 160"/>
              <a:gd name="T22" fmla="*/ 32 w 160"/>
              <a:gd name="T23" fmla="*/ 112 h 160"/>
              <a:gd name="T24" fmla="*/ 80 w 160"/>
              <a:gd name="T25" fmla="*/ 87 h 160"/>
              <a:gd name="T26" fmla="*/ 128 w 160"/>
              <a:gd name="T27" fmla="*/ 112 h 160"/>
              <a:gd name="T28" fmla="*/ 80 w 160"/>
              <a:gd name="T29" fmla="*/ 13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24"/>
                </a:moveTo>
                <a:cubicBezTo>
                  <a:pt x="93" y="24"/>
                  <a:pt x="104" y="35"/>
                  <a:pt x="104" y="48"/>
                </a:cubicBezTo>
                <a:cubicBezTo>
                  <a:pt x="104" y="61"/>
                  <a:pt x="93" y="72"/>
                  <a:pt x="80" y="72"/>
                </a:cubicBezTo>
                <a:cubicBezTo>
                  <a:pt x="67" y="72"/>
                  <a:pt x="56" y="61"/>
                  <a:pt x="56" y="48"/>
                </a:cubicBezTo>
                <a:cubicBezTo>
                  <a:pt x="56" y="35"/>
                  <a:pt x="67" y="24"/>
                  <a:pt x="80" y="24"/>
                </a:cubicBezTo>
                <a:close/>
                <a:moveTo>
                  <a:pt x="80" y="138"/>
                </a:moveTo>
                <a:cubicBezTo>
                  <a:pt x="60" y="138"/>
                  <a:pt x="42" y="127"/>
                  <a:pt x="32" y="112"/>
                </a:cubicBezTo>
                <a:cubicBezTo>
                  <a:pt x="32" y="96"/>
                  <a:pt x="64" y="87"/>
                  <a:pt x="80" y="87"/>
                </a:cubicBezTo>
                <a:cubicBezTo>
                  <a:pt x="96" y="87"/>
                  <a:pt x="128" y="96"/>
                  <a:pt x="128" y="112"/>
                </a:cubicBezTo>
                <a:cubicBezTo>
                  <a:pt x="118" y="127"/>
                  <a:pt x="100" y="138"/>
                  <a:pt x="80" y="1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132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 this course we used two kinds of branch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58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Notes for starting </a:t>
            </a:r>
            <a:r>
              <a:rPr lang="en-US" altLang="ja-JP" sz="1800" dirty="0" err="1" smtClean="0"/>
              <a:t>Git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52" name="円弧 51"/>
          <p:cNvSpPr/>
          <p:nvPr/>
        </p:nvSpPr>
        <p:spPr bwMode="auto">
          <a:xfrm>
            <a:off x="4711692" y="2214651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53" name="円弧 52"/>
          <p:cNvSpPr/>
          <p:nvPr/>
        </p:nvSpPr>
        <p:spPr bwMode="auto">
          <a:xfrm rot="10800000">
            <a:off x="5194562" y="243168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54" name="直線コネクタ 53"/>
          <p:cNvCxnSpPr/>
          <p:nvPr/>
        </p:nvCxnSpPr>
        <p:spPr bwMode="auto">
          <a:xfrm>
            <a:off x="5194392" y="2440150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/>
          <p:nvPr/>
        </p:nvCxnSpPr>
        <p:spPr bwMode="auto">
          <a:xfrm>
            <a:off x="7154805" y="3154446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円弧 55"/>
          <p:cNvSpPr/>
          <p:nvPr/>
        </p:nvSpPr>
        <p:spPr bwMode="auto">
          <a:xfrm rot="16200000">
            <a:off x="7154805" y="291236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57" name="円弧 56"/>
          <p:cNvSpPr/>
          <p:nvPr/>
        </p:nvSpPr>
        <p:spPr bwMode="auto">
          <a:xfrm rot="5400000">
            <a:off x="6671935" y="313257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58" name="円弧 57"/>
          <p:cNvSpPr/>
          <p:nvPr/>
        </p:nvSpPr>
        <p:spPr bwMode="auto">
          <a:xfrm rot="16200000">
            <a:off x="3001125" y="2217320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59" name="直線コネクタ 58"/>
          <p:cNvCxnSpPr/>
          <p:nvPr/>
        </p:nvCxnSpPr>
        <p:spPr bwMode="auto">
          <a:xfrm>
            <a:off x="3242474" y="2215774"/>
            <a:ext cx="1710568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円/楕円 59"/>
          <p:cNvSpPr/>
          <p:nvPr/>
        </p:nvSpPr>
        <p:spPr bwMode="gray">
          <a:xfrm>
            <a:off x="3935927" y="209029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61" name="円弧 60"/>
          <p:cNvSpPr/>
          <p:nvPr/>
        </p:nvSpPr>
        <p:spPr bwMode="auto">
          <a:xfrm rot="5400000">
            <a:off x="2514508" y="2433344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62" name="直線コネクタ 61"/>
          <p:cNvCxnSpPr/>
          <p:nvPr/>
        </p:nvCxnSpPr>
        <p:spPr bwMode="auto">
          <a:xfrm>
            <a:off x="3001295" y="2440150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直線コネクタ 62"/>
          <p:cNvCxnSpPr/>
          <p:nvPr/>
        </p:nvCxnSpPr>
        <p:spPr bwMode="auto">
          <a:xfrm>
            <a:off x="3001006" y="3154446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円弧 63"/>
          <p:cNvSpPr/>
          <p:nvPr/>
        </p:nvSpPr>
        <p:spPr bwMode="auto">
          <a:xfrm>
            <a:off x="2518425" y="291236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65" name="円弧 64"/>
          <p:cNvSpPr/>
          <p:nvPr/>
        </p:nvSpPr>
        <p:spPr bwMode="auto">
          <a:xfrm rot="10800000">
            <a:off x="3001125" y="3132068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67" name="直線コネクタ 66"/>
          <p:cNvCxnSpPr/>
          <p:nvPr/>
        </p:nvCxnSpPr>
        <p:spPr bwMode="auto">
          <a:xfrm>
            <a:off x="3242474" y="3612674"/>
            <a:ext cx="370385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円/楕円 67"/>
          <p:cNvSpPr/>
          <p:nvPr/>
        </p:nvSpPr>
        <p:spPr bwMode="gray">
          <a:xfrm>
            <a:off x="4827780" y="348641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69" name="正方形/長方形 68"/>
          <p:cNvSpPr/>
          <p:nvPr/>
        </p:nvSpPr>
        <p:spPr bwMode="gray">
          <a:xfrm>
            <a:off x="1939607" y="2045857"/>
            <a:ext cx="6629369" cy="1725812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70" name="直線コネクタ 69"/>
          <p:cNvCxnSpPr/>
          <p:nvPr/>
        </p:nvCxnSpPr>
        <p:spPr bwMode="auto">
          <a:xfrm>
            <a:off x="1960144" y="5664098"/>
            <a:ext cx="654644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円/楕円 70"/>
          <p:cNvSpPr/>
          <p:nvPr/>
        </p:nvSpPr>
        <p:spPr bwMode="gray">
          <a:xfrm>
            <a:off x="2340420" y="5549972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72" name="円/楕円 71"/>
          <p:cNvSpPr/>
          <p:nvPr/>
        </p:nvSpPr>
        <p:spPr bwMode="gray">
          <a:xfrm>
            <a:off x="5580780" y="5549971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73" name="円/楕円 72"/>
          <p:cNvSpPr/>
          <p:nvPr/>
        </p:nvSpPr>
        <p:spPr bwMode="gray">
          <a:xfrm>
            <a:off x="7536150" y="5549971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74" name="正方形/長方形 73"/>
          <p:cNvSpPr/>
          <p:nvPr/>
        </p:nvSpPr>
        <p:spPr bwMode="gray">
          <a:xfrm>
            <a:off x="1944599" y="4796418"/>
            <a:ext cx="6629369" cy="1725812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75" name="直線コネクタ 74"/>
          <p:cNvCxnSpPr/>
          <p:nvPr/>
        </p:nvCxnSpPr>
        <p:spPr bwMode="auto">
          <a:xfrm>
            <a:off x="1955152" y="2913537"/>
            <a:ext cx="654644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6" name="円/楕円 75"/>
          <p:cNvSpPr/>
          <p:nvPr/>
        </p:nvSpPr>
        <p:spPr bwMode="gray">
          <a:xfrm>
            <a:off x="2335428" y="2799411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77" name="円/楕円 76"/>
          <p:cNvSpPr/>
          <p:nvPr/>
        </p:nvSpPr>
        <p:spPr bwMode="gray">
          <a:xfrm>
            <a:off x="5575788" y="279941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78" name="円/楕円 77"/>
          <p:cNvSpPr/>
          <p:nvPr/>
        </p:nvSpPr>
        <p:spPr bwMode="gray">
          <a:xfrm>
            <a:off x="7531158" y="279941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79" name="直線コネクタ 78"/>
          <p:cNvCxnSpPr/>
          <p:nvPr/>
        </p:nvCxnSpPr>
        <p:spPr bwMode="auto">
          <a:xfrm>
            <a:off x="7159797" y="5905007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0" name="円弧 79"/>
          <p:cNvSpPr/>
          <p:nvPr/>
        </p:nvSpPr>
        <p:spPr bwMode="auto">
          <a:xfrm rot="16200000">
            <a:off x="7159797" y="5662928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81" name="円弧 80"/>
          <p:cNvSpPr/>
          <p:nvPr/>
        </p:nvSpPr>
        <p:spPr bwMode="auto">
          <a:xfrm rot="5400000">
            <a:off x="6676927" y="5883134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82" name="直線コネクタ 81"/>
          <p:cNvCxnSpPr/>
          <p:nvPr/>
        </p:nvCxnSpPr>
        <p:spPr bwMode="auto">
          <a:xfrm>
            <a:off x="3005998" y="5905007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3" name="円弧 82"/>
          <p:cNvSpPr/>
          <p:nvPr/>
        </p:nvSpPr>
        <p:spPr bwMode="auto">
          <a:xfrm>
            <a:off x="2523417" y="5662928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84" name="円弧 83"/>
          <p:cNvSpPr/>
          <p:nvPr/>
        </p:nvSpPr>
        <p:spPr bwMode="auto">
          <a:xfrm rot="10800000">
            <a:off x="3006117" y="5882629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85" name="直線コネクタ 84"/>
          <p:cNvCxnSpPr/>
          <p:nvPr/>
        </p:nvCxnSpPr>
        <p:spPr bwMode="auto">
          <a:xfrm>
            <a:off x="3247466" y="6363235"/>
            <a:ext cx="370385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6" name="円/楕円 85"/>
          <p:cNvSpPr/>
          <p:nvPr/>
        </p:nvSpPr>
        <p:spPr bwMode="gray">
          <a:xfrm>
            <a:off x="4832772" y="623697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87" name="円弧 86"/>
          <p:cNvSpPr/>
          <p:nvPr/>
        </p:nvSpPr>
        <p:spPr bwMode="auto">
          <a:xfrm>
            <a:off x="4716684" y="4965212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88" name="円弧 87"/>
          <p:cNvSpPr/>
          <p:nvPr/>
        </p:nvSpPr>
        <p:spPr bwMode="auto">
          <a:xfrm rot="10800000">
            <a:off x="5199554" y="5182246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triangle" w="lg" len="lg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89" name="直線コネクタ 88"/>
          <p:cNvCxnSpPr/>
          <p:nvPr/>
        </p:nvCxnSpPr>
        <p:spPr bwMode="auto">
          <a:xfrm>
            <a:off x="5199384" y="5190711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円弧 89"/>
          <p:cNvSpPr/>
          <p:nvPr/>
        </p:nvSpPr>
        <p:spPr bwMode="auto">
          <a:xfrm rot="16200000">
            <a:off x="3006117" y="4967881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91" name="直線コネクタ 90"/>
          <p:cNvCxnSpPr/>
          <p:nvPr/>
        </p:nvCxnSpPr>
        <p:spPr bwMode="auto">
          <a:xfrm>
            <a:off x="3247466" y="4966335"/>
            <a:ext cx="1710568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2" name="円/楕円 91"/>
          <p:cNvSpPr/>
          <p:nvPr/>
        </p:nvSpPr>
        <p:spPr bwMode="gray">
          <a:xfrm>
            <a:off x="3940919" y="484085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93" name="円弧 92"/>
          <p:cNvSpPr/>
          <p:nvPr/>
        </p:nvSpPr>
        <p:spPr bwMode="auto">
          <a:xfrm rot="5400000">
            <a:off x="2519500" y="518390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94" name="直線コネクタ 93"/>
          <p:cNvCxnSpPr/>
          <p:nvPr/>
        </p:nvCxnSpPr>
        <p:spPr bwMode="auto">
          <a:xfrm>
            <a:off x="3006287" y="5190711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テキスト ボックス 94"/>
          <p:cNvSpPr txBox="1"/>
          <p:nvPr/>
        </p:nvSpPr>
        <p:spPr>
          <a:xfrm>
            <a:off x="317425" y="1050652"/>
            <a:ext cx="7725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master</a:t>
            </a:r>
            <a:r>
              <a:rPr kumimoji="1" lang="ja-JP" altLang="en-US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kumimoji="1" lang="en-US" altLang="ja-JP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branch</a:t>
            </a:r>
            <a:r>
              <a:rPr kumimoji="1" lang="ja-JP" altLang="en-US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：</a:t>
            </a:r>
            <a:r>
              <a:rPr kumimoji="1" lang="en-US" altLang="ja-JP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branch to keep working codes</a:t>
            </a:r>
            <a:r>
              <a:rPr lang="en-US" altLang="ja-JP" sz="28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</a:br>
            <a:r>
              <a:rPr lang="ja-JP" altLang="en-US" sz="28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（</a:t>
            </a:r>
            <a:r>
              <a:rPr lang="en-US" altLang="ja-JP" sz="28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Correctly work coeds must be merged</a:t>
            </a:r>
            <a:r>
              <a:rPr lang="ja-JP" altLang="en-US" sz="28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）</a:t>
            </a:r>
            <a:endParaRPr kumimoji="1" lang="ja-JP" altLang="en-US" sz="2800" dirty="0" smtClean="0">
              <a:solidFill>
                <a:schemeClr val="tx1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16040" y="4015564"/>
            <a:ext cx="785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feature</a:t>
            </a:r>
            <a:r>
              <a:rPr kumimoji="1" lang="ja-JP" altLang="en-US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kumimoji="1" lang="en-US" altLang="ja-JP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branch</a:t>
            </a:r>
            <a:r>
              <a:rPr kumimoji="1" lang="ja-JP" altLang="en-US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：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branch to develop new features</a:t>
            </a:r>
            <a:endParaRPr kumimoji="1" lang="ja-JP" altLang="en-US" sz="2800" dirty="0" smtClean="0">
              <a:solidFill>
                <a:schemeClr val="tx1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36820" y="6096874"/>
            <a:ext cx="2118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feature/add-style</a:t>
            </a:r>
            <a:b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(</a:t>
            </a:r>
            <a:r>
              <a:rPr lang="en-US" altLang="ja-JP" sz="2000" b="1" dirty="0" smtClean="0">
                <a:solidFill>
                  <a:srgbClr val="00B0F0"/>
                </a:solidFill>
                <a:latin typeface="+mn-lt"/>
                <a:ea typeface="Meiryo UI" panose="020B0604030504040204" pitchFamily="50" charset="-128"/>
              </a:rPr>
              <a:t>Uchiyama-san</a:t>
            </a:r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)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70261" y="4766774"/>
            <a:ext cx="2051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feature/edit-text</a:t>
            </a:r>
            <a:b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(</a:t>
            </a:r>
            <a:r>
              <a:rPr lang="en-US" altLang="ja-JP" sz="2000" b="1" dirty="0" smtClean="0">
                <a:solidFill>
                  <a:srgbClr val="92D050"/>
                </a:solidFill>
                <a:latin typeface="+mn-lt"/>
                <a:ea typeface="Meiryo UI" panose="020B0604030504040204" pitchFamily="50" charset="-128"/>
              </a:rPr>
              <a:t>Tsutsui-san</a:t>
            </a:r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)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48743" y="2681089"/>
            <a:ext cx="951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master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46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What’s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5</a:t>
            </a:fld>
            <a:endParaRPr lang="en-US" altLang="ja-JP" dirty="0"/>
          </a:p>
        </p:txBody>
      </p:sp>
      <p:sp>
        <p:nvSpPr>
          <p:cNvPr id="44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/>
              <a:t>What’s </a:t>
            </a:r>
            <a:r>
              <a:rPr lang="en-US" altLang="ja-JP" sz="1800" dirty="0" err="1"/>
              <a:t>Git</a:t>
            </a:r>
            <a:r>
              <a:rPr lang="en-US" altLang="ja-JP" sz="1800" dirty="0"/>
              <a:t>?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円弧 5"/>
          <p:cNvSpPr/>
          <p:nvPr/>
        </p:nvSpPr>
        <p:spPr bwMode="auto">
          <a:xfrm>
            <a:off x="2975033" y="4075902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3457614" y="4317981"/>
            <a:ext cx="0" cy="4812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円弧 7"/>
          <p:cNvSpPr/>
          <p:nvPr/>
        </p:nvSpPr>
        <p:spPr bwMode="auto">
          <a:xfrm rot="10800000">
            <a:off x="3457733" y="4548346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9" name="円弧 8"/>
          <p:cNvSpPr/>
          <p:nvPr/>
        </p:nvSpPr>
        <p:spPr bwMode="auto">
          <a:xfrm rot="5400000">
            <a:off x="6634187" y="4552114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122919" y="4317981"/>
            <a:ext cx="0" cy="4812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円弧 10"/>
          <p:cNvSpPr/>
          <p:nvPr/>
        </p:nvSpPr>
        <p:spPr bwMode="auto">
          <a:xfrm rot="16200000">
            <a:off x="7122919" y="4075902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V="1">
            <a:off x="6460004" y="4729331"/>
            <a:ext cx="0" cy="11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411760" y="4077072"/>
            <a:ext cx="579011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円/楕円 13"/>
          <p:cNvSpPr/>
          <p:nvPr/>
        </p:nvSpPr>
        <p:spPr bwMode="gray">
          <a:xfrm>
            <a:off x="2913666" y="396294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15" name="直線コネクタ 14"/>
          <p:cNvCxnSpPr/>
          <p:nvPr/>
        </p:nvCxnSpPr>
        <p:spPr bwMode="auto">
          <a:xfrm>
            <a:off x="3699082" y="5034814"/>
            <a:ext cx="320664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円/楕円 15"/>
          <p:cNvSpPr/>
          <p:nvPr/>
        </p:nvSpPr>
        <p:spPr bwMode="gray">
          <a:xfrm>
            <a:off x="5139916" y="395189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7" name="円/楕円 16"/>
          <p:cNvSpPr/>
          <p:nvPr/>
        </p:nvSpPr>
        <p:spPr bwMode="gray">
          <a:xfrm>
            <a:off x="7386051" y="3962945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8" name="円/楕円 17"/>
          <p:cNvSpPr/>
          <p:nvPr/>
        </p:nvSpPr>
        <p:spPr bwMode="gray">
          <a:xfrm>
            <a:off x="4030566" y="490933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9" name="円/楕円 18"/>
          <p:cNvSpPr/>
          <p:nvPr/>
        </p:nvSpPr>
        <p:spPr bwMode="gray">
          <a:xfrm>
            <a:off x="6320419" y="490933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0" name="フローチャート: 磁気ディスク 19"/>
          <p:cNvSpPr/>
          <p:nvPr/>
        </p:nvSpPr>
        <p:spPr bwMode="gray">
          <a:xfrm>
            <a:off x="1271825" y="3715813"/>
            <a:ext cx="864096" cy="747922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335" y="4011770"/>
            <a:ext cx="403076" cy="403076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898464" y="4526804"/>
            <a:ext cx="161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Repository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23" name="円弧 22"/>
          <p:cNvSpPr/>
          <p:nvPr/>
        </p:nvSpPr>
        <p:spPr bwMode="auto">
          <a:xfrm>
            <a:off x="945945" y="3273512"/>
            <a:ext cx="755065" cy="725331"/>
          </a:xfrm>
          <a:prstGeom prst="arc">
            <a:avLst>
              <a:gd name="adj1" fmla="val 16664314"/>
              <a:gd name="adj2" fmla="val 21559089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680412" y="2948273"/>
            <a:ext cx="579738" cy="657036"/>
            <a:chOff x="1187624" y="2420888"/>
            <a:chExt cx="701483" cy="795014"/>
          </a:xfrm>
        </p:grpSpPr>
        <p:sp>
          <p:nvSpPr>
            <p:cNvPr id="25" name="メモ 24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直線コネクタ 26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直線コネクタ 27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グループ化 28"/>
          <p:cNvGrpSpPr/>
          <p:nvPr/>
        </p:nvGrpSpPr>
        <p:grpSpPr>
          <a:xfrm>
            <a:off x="2753222" y="3094580"/>
            <a:ext cx="579738" cy="657036"/>
            <a:chOff x="1187624" y="2420888"/>
            <a:chExt cx="701483" cy="795014"/>
          </a:xfrm>
        </p:grpSpPr>
        <p:sp>
          <p:nvSpPr>
            <p:cNvPr id="30" name="メモ 29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線コネクタ 31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グループ化 33"/>
          <p:cNvGrpSpPr/>
          <p:nvPr/>
        </p:nvGrpSpPr>
        <p:grpSpPr>
          <a:xfrm>
            <a:off x="4975228" y="3094580"/>
            <a:ext cx="579738" cy="657036"/>
            <a:chOff x="1187624" y="2420888"/>
            <a:chExt cx="701483" cy="795014"/>
          </a:xfrm>
        </p:grpSpPr>
        <p:sp>
          <p:nvSpPr>
            <p:cNvPr id="35" name="メモ 34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36" name="直線コネクタ 35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直線コネクタ 36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/>
            <p:cNvCxnSpPr/>
            <p:nvPr/>
          </p:nvCxnSpPr>
          <p:spPr bwMode="auto">
            <a:xfrm>
              <a:off x="1292909" y="3038870"/>
              <a:ext cx="502615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0" name="テキスト ボックス 39"/>
          <p:cNvSpPr txBox="1"/>
          <p:nvPr/>
        </p:nvSpPr>
        <p:spPr>
          <a:xfrm>
            <a:off x="3657601" y="4462230"/>
            <a:ext cx="992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change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943664" y="4435896"/>
            <a:ext cx="992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change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770060" y="4234089"/>
            <a:ext cx="992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change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62872" y="4233819"/>
            <a:ext cx="89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merge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863955" y="5354166"/>
            <a:ext cx="579738" cy="657036"/>
            <a:chOff x="1187624" y="2420888"/>
            <a:chExt cx="701483" cy="795014"/>
          </a:xfrm>
        </p:grpSpPr>
        <p:sp>
          <p:nvSpPr>
            <p:cNvPr id="46" name="メモ 45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 bwMode="auto">
            <a:xfrm>
              <a:off x="1292909" y="2731492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直線コネクタ 47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コネクタ 48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グループ化 49"/>
          <p:cNvGrpSpPr/>
          <p:nvPr/>
        </p:nvGrpSpPr>
        <p:grpSpPr>
          <a:xfrm>
            <a:off x="7243485" y="3094580"/>
            <a:ext cx="579738" cy="657036"/>
            <a:chOff x="7243485" y="3094580"/>
            <a:chExt cx="579738" cy="657036"/>
          </a:xfrm>
        </p:grpSpPr>
        <p:sp>
          <p:nvSpPr>
            <p:cNvPr id="51" name="メモ 50"/>
            <p:cNvSpPr/>
            <p:nvPr/>
          </p:nvSpPr>
          <p:spPr bwMode="gray">
            <a:xfrm>
              <a:off x="7243485" y="3094580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52" name="直線コネクタ 51"/>
            <p:cNvCxnSpPr/>
            <p:nvPr/>
          </p:nvCxnSpPr>
          <p:spPr bwMode="auto">
            <a:xfrm>
              <a:off x="7330497" y="3351277"/>
              <a:ext cx="39144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/>
            <p:cNvCxnSpPr/>
            <p:nvPr/>
          </p:nvCxnSpPr>
          <p:spPr bwMode="auto">
            <a:xfrm>
              <a:off x="7330497" y="3482904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/>
            <p:cNvCxnSpPr/>
            <p:nvPr/>
          </p:nvCxnSpPr>
          <p:spPr bwMode="auto">
            <a:xfrm>
              <a:off x="7330497" y="3219651"/>
              <a:ext cx="39144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7318527" y="3605309"/>
              <a:ext cx="41538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6" name="テキスト ボックス 55"/>
          <p:cNvSpPr txBox="1"/>
          <p:nvPr/>
        </p:nvSpPr>
        <p:spPr>
          <a:xfrm>
            <a:off x="285959" y="1279315"/>
            <a:ext cx="8992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 smtClean="0"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 is a </a:t>
            </a:r>
            <a:r>
              <a:rPr lang="en-US" altLang="ja-JP" sz="3600" b="1" dirty="0" smtClean="0">
                <a:latin typeface="+mn-lt"/>
                <a:ea typeface="Meiryo UI" panose="020B0604030504040204" pitchFamily="50" charset="-128"/>
              </a:rPr>
              <a:t>Version Control System</a:t>
            </a: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 to manage </a:t>
            </a:r>
          </a:p>
          <a:p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the version of resources(Code, document, </a:t>
            </a:r>
            <a:r>
              <a:rPr lang="en-US" altLang="ja-JP" sz="3600" dirty="0" err="1" smtClean="0">
                <a:latin typeface="+mn-lt"/>
                <a:ea typeface="Meiryo UI" panose="020B0604030504040204" pitchFamily="50" charset="-128"/>
              </a:rPr>
              <a:t>etc</a:t>
            </a: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)</a:t>
            </a:r>
            <a:endParaRPr kumimoji="1" lang="ja-JP" altLang="en-US" sz="3600" dirty="0" smtClean="0"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6150021" y="5354166"/>
            <a:ext cx="579738" cy="657036"/>
            <a:chOff x="1187624" y="2420888"/>
            <a:chExt cx="701483" cy="795014"/>
          </a:xfrm>
        </p:grpSpPr>
        <p:sp>
          <p:nvSpPr>
            <p:cNvPr id="58" name="メモ 57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1292909" y="2731492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直線コネクタ 60"/>
            <p:cNvCxnSpPr/>
            <p:nvPr/>
          </p:nvCxnSpPr>
          <p:spPr bwMode="auto">
            <a:xfrm>
              <a:off x="1292909" y="2572224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916653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De-merit of this branch strategy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59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Notes for starting </a:t>
            </a:r>
            <a:r>
              <a:rPr lang="en-US" altLang="ja-JP" sz="1800" dirty="0" err="1" smtClean="0"/>
              <a:t>Git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5032" y="995525"/>
            <a:ext cx="7219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If many members develop in same time…</a:t>
            </a:r>
            <a:endParaRPr lang="ja-JP" altLang="en-US" sz="3200" dirty="0" smtClean="0">
              <a:solidFill>
                <a:schemeClr val="tx1"/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1347987" y="2364394"/>
            <a:ext cx="7424360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円/楕円 6"/>
          <p:cNvSpPr/>
          <p:nvPr/>
        </p:nvSpPr>
        <p:spPr bwMode="gray">
          <a:xfrm>
            <a:off x="1758155" y="2250268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8" name="円/楕円 7"/>
          <p:cNvSpPr/>
          <p:nvPr/>
        </p:nvSpPr>
        <p:spPr bwMode="gray">
          <a:xfrm>
            <a:off x="5439203" y="225026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9" name="円/楕円 8"/>
          <p:cNvSpPr/>
          <p:nvPr/>
        </p:nvSpPr>
        <p:spPr bwMode="gray">
          <a:xfrm>
            <a:off x="4344216" y="225026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3967863" y="2605303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円弧 10"/>
          <p:cNvSpPr/>
          <p:nvPr/>
        </p:nvSpPr>
        <p:spPr bwMode="auto">
          <a:xfrm rot="16200000">
            <a:off x="3967863" y="2363224"/>
            <a:ext cx="482700" cy="482700"/>
          </a:xfrm>
          <a:prstGeom prst="arc">
            <a:avLst>
              <a:gd name="adj1" fmla="val 16200000"/>
              <a:gd name="adj2" fmla="val 21300045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2" name="円弧 11"/>
          <p:cNvSpPr/>
          <p:nvPr/>
        </p:nvSpPr>
        <p:spPr bwMode="auto">
          <a:xfrm rot="5400000">
            <a:off x="3484993" y="2583430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2459320" y="2605303"/>
            <a:ext cx="0" cy="270468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円弧 13"/>
          <p:cNvSpPr/>
          <p:nvPr/>
        </p:nvSpPr>
        <p:spPr bwMode="auto">
          <a:xfrm>
            <a:off x="1976739" y="2363224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5" name="円弧 14"/>
          <p:cNvSpPr/>
          <p:nvPr/>
        </p:nvSpPr>
        <p:spPr bwMode="auto">
          <a:xfrm rot="10800000">
            <a:off x="2459439" y="258292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6" name="直線コネクタ 15"/>
          <p:cNvCxnSpPr/>
          <p:nvPr/>
        </p:nvCxnSpPr>
        <p:spPr bwMode="auto">
          <a:xfrm>
            <a:off x="2691163" y="3063531"/>
            <a:ext cx="1035321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円/楕円 16"/>
          <p:cNvSpPr/>
          <p:nvPr/>
        </p:nvSpPr>
        <p:spPr bwMode="gray">
          <a:xfrm>
            <a:off x="3088384" y="2937273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5090467" y="2604573"/>
            <a:ext cx="0" cy="935662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円弧 18"/>
          <p:cNvSpPr/>
          <p:nvPr/>
        </p:nvSpPr>
        <p:spPr bwMode="auto">
          <a:xfrm rot="5400000">
            <a:off x="4607597" y="3307788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20" name="円弧 19"/>
          <p:cNvSpPr/>
          <p:nvPr/>
        </p:nvSpPr>
        <p:spPr bwMode="auto">
          <a:xfrm rot="10800000">
            <a:off x="2459439" y="330728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21" name="直線コネクタ 20"/>
          <p:cNvCxnSpPr/>
          <p:nvPr/>
        </p:nvCxnSpPr>
        <p:spPr bwMode="auto">
          <a:xfrm>
            <a:off x="2700788" y="3797514"/>
            <a:ext cx="214815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円/楕円 21"/>
          <p:cNvSpPr/>
          <p:nvPr/>
        </p:nvSpPr>
        <p:spPr bwMode="gray">
          <a:xfrm>
            <a:off x="3640562" y="3661631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3" name="円弧 22"/>
          <p:cNvSpPr/>
          <p:nvPr/>
        </p:nvSpPr>
        <p:spPr bwMode="auto">
          <a:xfrm rot="5400000">
            <a:off x="5738682" y="4061758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24" name="円弧 23"/>
          <p:cNvSpPr/>
          <p:nvPr/>
        </p:nvSpPr>
        <p:spPr bwMode="auto">
          <a:xfrm rot="10800000">
            <a:off x="2459439" y="406125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2700788" y="4551484"/>
            <a:ext cx="3274961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円/楕円 25"/>
          <p:cNvSpPr/>
          <p:nvPr/>
        </p:nvSpPr>
        <p:spPr bwMode="gray">
          <a:xfrm>
            <a:off x="3456871" y="4415601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7" name="円弧 26"/>
          <p:cNvSpPr/>
          <p:nvPr/>
        </p:nvSpPr>
        <p:spPr bwMode="auto">
          <a:xfrm rot="10800000">
            <a:off x="2459439" y="5069428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28" name="直線コネクタ 27"/>
          <p:cNvCxnSpPr/>
          <p:nvPr/>
        </p:nvCxnSpPr>
        <p:spPr bwMode="auto">
          <a:xfrm>
            <a:off x="2700788" y="5562734"/>
            <a:ext cx="484742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円/楕円 28"/>
          <p:cNvSpPr/>
          <p:nvPr/>
        </p:nvSpPr>
        <p:spPr bwMode="gray">
          <a:xfrm>
            <a:off x="4965115" y="543647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30" name="円/楕円 29"/>
          <p:cNvSpPr/>
          <p:nvPr/>
        </p:nvSpPr>
        <p:spPr bwMode="gray">
          <a:xfrm>
            <a:off x="4783739" y="4415601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31" name="円弧 30"/>
          <p:cNvSpPr/>
          <p:nvPr/>
        </p:nvSpPr>
        <p:spPr bwMode="auto">
          <a:xfrm rot="16200000">
            <a:off x="5090297" y="2363224"/>
            <a:ext cx="482700" cy="482700"/>
          </a:xfrm>
          <a:prstGeom prst="arc">
            <a:avLst>
              <a:gd name="adj1" fmla="val 16200000"/>
              <a:gd name="adj2" fmla="val 21457452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gray">
          <a:xfrm>
            <a:off x="6573615" y="225026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6224879" y="2604573"/>
            <a:ext cx="0" cy="170403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円弧 33"/>
          <p:cNvSpPr/>
          <p:nvPr/>
        </p:nvSpPr>
        <p:spPr bwMode="auto">
          <a:xfrm rot="16200000">
            <a:off x="6224709" y="2363224"/>
            <a:ext cx="482700" cy="482700"/>
          </a:xfrm>
          <a:prstGeom prst="arc">
            <a:avLst>
              <a:gd name="adj1" fmla="val 16200000"/>
              <a:gd name="adj2" fmla="val 21457452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35" name="円弧 34"/>
          <p:cNvSpPr/>
          <p:nvPr/>
        </p:nvSpPr>
        <p:spPr bwMode="auto">
          <a:xfrm rot="5400000">
            <a:off x="7266167" y="5077941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36" name="円/楕円 35"/>
          <p:cNvSpPr/>
          <p:nvPr/>
        </p:nvSpPr>
        <p:spPr bwMode="gray">
          <a:xfrm>
            <a:off x="8091475" y="225026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37" name="直線コネクタ 36"/>
          <p:cNvCxnSpPr/>
          <p:nvPr/>
        </p:nvCxnSpPr>
        <p:spPr bwMode="auto">
          <a:xfrm>
            <a:off x="7742739" y="2604573"/>
            <a:ext cx="0" cy="270541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円弧 37"/>
          <p:cNvSpPr/>
          <p:nvPr/>
        </p:nvSpPr>
        <p:spPr bwMode="auto">
          <a:xfrm rot="16200000">
            <a:off x="7742569" y="2363224"/>
            <a:ext cx="482700" cy="482700"/>
          </a:xfrm>
          <a:prstGeom prst="arc">
            <a:avLst>
              <a:gd name="adj1" fmla="val 16200000"/>
              <a:gd name="adj2" fmla="val 21457452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947741" y="2901749"/>
            <a:ext cx="227145" cy="353337"/>
            <a:chOff x="2089544" y="4824280"/>
            <a:chExt cx="648072" cy="1008112"/>
          </a:xfrm>
          <a:solidFill>
            <a:srgbClr val="71C9FF"/>
          </a:solidFill>
        </p:grpSpPr>
        <p:sp>
          <p:nvSpPr>
            <p:cNvPr id="40" name="二等辺三角形 39"/>
            <p:cNvSpPr/>
            <p:nvPr/>
          </p:nvSpPr>
          <p:spPr bwMode="gray">
            <a:xfrm>
              <a:off x="2233560" y="5472352"/>
              <a:ext cx="360040" cy="3600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41" name="円/楕円 40"/>
            <p:cNvSpPr/>
            <p:nvPr/>
          </p:nvSpPr>
          <p:spPr bwMode="gray">
            <a:xfrm>
              <a:off x="2089544" y="4824280"/>
              <a:ext cx="648072" cy="64807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951540" y="3555731"/>
            <a:ext cx="227145" cy="353337"/>
            <a:chOff x="4250224" y="4824280"/>
            <a:chExt cx="648072" cy="1008112"/>
          </a:xfrm>
          <a:solidFill>
            <a:srgbClr val="A66BD3"/>
          </a:solidFill>
        </p:grpSpPr>
        <p:sp>
          <p:nvSpPr>
            <p:cNvPr id="43" name="二等辺三角形 42"/>
            <p:cNvSpPr/>
            <p:nvPr/>
          </p:nvSpPr>
          <p:spPr bwMode="gray">
            <a:xfrm>
              <a:off x="4394240" y="5472352"/>
              <a:ext cx="360040" cy="3600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44" name="円/楕円 43"/>
            <p:cNvSpPr/>
            <p:nvPr/>
          </p:nvSpPr>
          <p:spPr bwMode="gray">
            <a:xfrm>
              <a:off x="4250224" y="4824280"/>
              <a:ext cx="648072" cy="64807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951540" y="4209713"/>
            <a:ext cx="227145" cy="353337"/>
            <a:chOff x="6410904" y="4824280"/>
            <a:chExt cx="648072" cy="1008112"/>
          </a:xfrm>
          <a:solidFill>
            <a:srgbClr val="00E2A7"/>
          </a:solidFill>
        </p:grpSpPr>
        <p:sp>
          <p:nvSpPr>
            <p:cNvPr id="46" name="二等辺三角形 45"/>
            <p:cNvSpPr/>
            <p:nvPr/>
          </p:nvSpPr>
          <p:spPr bwMode="gray">
            <a:xfrm>
              <a:off x="6554920" y="5472352"/>
              <a:ext cx="360040" cy="3600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47" name="円/楕円 46"/>
            <p:cNvSpPr/>
            <p:nvPr/>
          </p:nvSpPr>
          <p:spPr bwMode="gray">
            <a:xfrm>
              <a:off x="6410904" y="4824280"/>
              <a:ext cx="648072" cy="64807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951540" y="5405821"/>
            <a:ext cx="227145" cy="353337"/>
            <a:chOff x="4250224" y="4824280"/>
            <a:chExt cx="648072" cy="1008112"/>
          </a:xfrm>
          <a:solidFill>
            <a:srgbClr val="A66BD3"/>
          </a:solidFill>
        </p:grpSpPr>
        <p:sp>
          <p:nvSpPr>
            <p:cNvPr id="49" name="二等辺三角形 48"/>
            <p:cNvSpPr/>
            <p:nvPr/>
          </p:nvSpPr>
          <p:spPr bwMode="gray">
            <a:xfrm>
              <a:off x="4394240" y="5472352"/>
              <a:ext cx="360040" cy="36004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50" name="円/楕円 49"/>
            <p:cNvSpPr/>
            <p:nvPr/>
          </p:nvSpPr>
          <p:spPr bwMode="gray">
            <a:xfrm>
              <a:off x="4250224" y="4824280"/>
              <a:ext cx="648072" cy="64807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303341" y="2161058"/>
            <a:ext cx="951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master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 rot="5400000">
            <a:off x="763471" y="475599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  <a:cs typeface="Malgun Gothic Semilight" panose="020B0502040204020203" pitchFamily="50" charset="-128"/>
              </a:rPr>
              <a:t>・・・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29668" y="2843454"/>
            <a:ext cx="99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feature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329668" y="3540235"/>
            <a:ext cx="99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feature</a:t>
            </a:r>
            <a:endParaRPr lang="ja-JP" altLang="en-US" sz="2000" b="1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329668" y="4162940"/>
            <a:ext cx="99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feature</a:t>
            </a:r>
            <a:endParaRPr lang="ja-JP" altLang="en-US" sz="2000" b="1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329668" y="5319338"/>
            <a:ext cx="99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feature</a:t>
            </a:r>
            <a:endParaRPr lang="ja-JP" altLang="en-US" sz="2000" b="1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 rot="5400000">
            <a:off x="1505709" y="475599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  <a:cs typeface="Malgun Gothic Semilight" panose="020B0502040204020203" pitchFamily="50" charset="-128"/>
              </a:rPr>
              <a:t>・・・</a:t>
            </a:r>
          </a:p>
        </p:txBody>
      </p:sp>
      <p:sp>
        <p:nvSpPr>
          <p:cNvPr id="58" name="円形吹き出し 57"/>
          <p:cNvSpPr/>
          <p:nvPr/>
        </p:nvSpPr>
        <p:spPr bwMode="gray">
          <a:xfrm>
            <a:off x="7407044" y="545619"/>
            <a:ext cx="2191425" cy="2052208"/>
          </a:xfrm>
          <a:prstGeom prst="wedgeEllipseCallout">
            <a:avLst>
              <a:gd name="adj1" fmla="val -70587"/>
              <a:gd name="adj2" fmla="val 31434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Can share edited</a:t>
            </a:r>
            <a:b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resource</a:t>
            </a:r>
            <a:b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after merged</a:t>
            </a:r>
            <a:b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to main branch…</a:t>
            </a:r>
            <a:endParaRPr kumimoji="1" lang="ja-JP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59" name="円形吹き出し 58"/>
          <p:cNvSpPr/>
          <p:nvPr/>
        </p:nvSpPr>
        <p:spPr bwMode="gray">
          <a:xfrm>
            <a:off x="6398085" y="3203420"/>
            <a:ext cx="3106037" cy="2010756"/>
          </a:xfrm>
          <a:prstGeom prst="wedgeEllipseCallout">
            <a:avLst>
              <a:gd name="adj1" fmla="val -27928"/>
              <a:gd name="adj2" fmla="val 68145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Feel anxious</a:t>
            </a:r>
          </a:p>
          <a:p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whether it works or not</a:t>
            </a:r>
          </a:p>
          <a:p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after merged </a:t>
            </a:r>
            <a:b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to main trunk</a:t>
            </a:r>
            <a:endParaRPr kumimoji="1" lang="ja-JP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60" name="角丸四角形 59"/>
          <p:cNvSpPr/>
          <p:nvPr/>
        </p:nvSpPr>
        <p:spPr bwMode="gray">
          <a:xfrm>
            <a:off x="4222286" y="2060585"/>
            <a:ext cx="2721232" cy="662550"/>
          </a:xfrm>
          <a:prstGeom prst="roundRect">
            <a:avLst>
              <a:gd name="adj" fmla="val 50000"/>
            </a:avLst>
          </a:prstGeom>
          <a:noFill/>
          <a:ln w="762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53184" y="5847899"/>
            <a:ext cx="7254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-&gt; In some case, it will cause merge delay</a:t>
            </a:r>
            <a:endParaRPr lang="en-US" altLang="ja-JP" sz="3200" dirty="0" smtClean="0">
              <a:solidFill>
                <a:schemeClr val="tx1"/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3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935" y="171088"/>
            <a:ext cx="9277865" cy="393700"/>
          </a:xfrm>
        </p:spPr>
        <p:txBody>
          <a:bodyPr/>
          <a:lstStyle/>
          <a:p>
            <a:r>
              <a:rPr lang="en-US" altLang="ja-JP" dirty="0" smtClean="0"/>
              <a:t>Sample for this team : use </a:t>
            </a:r>
            <a:r>
              <a:rPr lang="en-US" altLang="ja-JP" dirty="0"/>
              <a:t>d</a:t>
            </a:r>
            <a:r>
              <a:rPr lang="en-US" altLang="ja-JP" dirty="0" smtClean="0"/>
              <a:t>evelop branch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60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Notes for starting </a:t>
            </a:r>
            <a:r>
              <a:rPr lang="en-US" altLang="ja-JP" sz="1800" dirty="0" err="1" smtClean="0"/>
              <a:t>Git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324" y="880044"/>
            <a:ext cx="7646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8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develop branch</a:t>
            </a:r>
            <a:r>
              <a:rPr lang="en-US" altLang="ja-JP" sz="28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: To share members works in daily</a:t>
            </a:r>
            <a:endParaRPr lang="en-US" altLang="ja-JP" sz="2800" dirty="0" smtClean="0">
              <a:solidFill>
                <a:schemeClr val="tx1"/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2279135" y="3086286"/>
            <a:ext cx="666349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円/楕円 6"/>
          <p:cNvSpPr/>
          <p:nvPr/>
        </p:nvSpPr>
        <p:spPr bwMode="gray">
          <a:xfrm>
            <a:off x="2279135" y="297216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8" name="円/楕円 7"/>
          <p:cNvSpPr/>
          <p:nvPr/>
        </p:nvSpPr>
        <p:spPr bwMode="gray">
          <a:xfrm>
            <a:off x="4567774" y="2972159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9" name="円/楕円 8"/>
          <p:cNvSpPr/>
          <p:nvPr/>
        </p:nvSpPr>
        <p:spPr bwMode="gray">
          <a:xfrm>
            <a:off x="3927478" y="2972159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3549821" y="3317570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円弧 10"/>
          <p:cNvSpPr/>
          <p:nvPr/>
        </p:nvSpPr>
        <p:spPr bwMode="auto">
          <a:xfrm rot="16200000">
            <a:off x="3551125" y="3085116"/>
            <a:ext cx="482700" cy="482700"/>
          </a:xfrm>
          <a:prstGeom prst="arc">
            <a:avLst>
              <a:gd name="adj1" fmla="val 16200000"/>
              <a:gd name="adj2" fmla="val 21300045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2" name="円弧 11"/>
          <p:cNvSpPr/>
          <p:nvPr/>
        </p:nvSpPr>
        <p:spPr bwMode="auto">
          <a:xfrm rot="5400000">
            <a:off x="3066951" y="329569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2792784" y="3317570"/>
            <a:ext cx="0" cy="270468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円弧 13"/>
          <p:cNvSpPr/>
          <p:nvPr/>
        </p:nvSpPr>
        <p:spPr bwMode="auto">
          <a:xfrm rot="10800000">
            <a:off x="2792903" y="3295192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 bwMode="auto">
          <a:xfrm>
            <a:off x="3034252" y="3775798"/>
            <a:ext cx="274190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円/楕円 15"/>
          <p:cNvSpPr/>
          <p:nvPr/>
        </p:nvSpPr>
        <p:spPr bwMode="gray">
          <a:xfrm>
            <a:off x="3074266" y="364954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>
            <a:off x="4257538" y="3316840"/>
            <a:ext cx="0" cy="935662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円弧 17"/>
          <p:cNvSpPr/>
          <p:nvPr/>
        </p:nvSpPr>
        <p:spPr bwMode="auto">
          <a:xfrm rot="5400000">
            <a:off x="3774668" y="402005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9" name="円弧 18"/>
          <p:cNvSpPr/>
          <p:nvPr/>
        </p:nvSpPr>
        <p:spPr bwMode="auto">
          <a:xfrm rot="10800000">
            <a:off x="2792903" y="4019550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20" name="直線コネクタ 19"/>
          <p:cNvCxnSpPr/>
          <p:nvPr/>
        </p:nvCxnSpPr>
        <p:spPr bwMode="auto">
          <a:xfrm>
            <a:off x="3034252" y="4509781"/>
            <a:ext cx="1018407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円/楕円 20"/>
          <p:cNvSpPr/>
          <p:nvPr/>
        </p:nvSpPr>
        <p:spPr bwMode="gray">
          <a:xfrm>
            <a:off x="3222520" y="4373898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2" name="円弧 21"/>
          <p:cNvSpPr/>
          <p:nvPr/>
        </p:nvSpPr>
        <p:spPr bwMode="auto">
          <a:xfrm rot="5400000">
            <a:off x="4475139" y="477402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23" name="円弧 22"/>
          <p:cNvSpPr/>
          <p:nvPr/>
        </p:nvSpPr>
        <p:spPr bwMode="auto">
          <a:xfrm rot="10800000">
            <a:off x="2792903" y="4773520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24" name="直線コネクタ 23"/>
          <p:cNvCxnSpPr/>
          <p:nvPr/>
        </p:nvCxnSpPr>
        <p:spPr bwMode="auto">
          <a:xfrm>
            <a:off x="3034252" y="5263751"/>
            <a:ext cx="1710028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円/楕円 24"/>
          <p:cNvSpPr/>
          <p:nvPr/>
        </p:nvSpPr>
        <p:spPr bwMode="gray">
          <a:xfrm>
            <a:off x="3696286" y="5127868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6" name="円弧 25"/>
          <p:cNvSpPr/>
          <p:nvPr/>
        </p:nvSpPr>
        <p:spPr bwMode="auto">
          <a:xfrm rot="10800000">
            <a:off x="2792903" y="578169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3034252" y="6265376"/>
            <a:ext cx="4095917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円/楕円 27"/>
          <p:cNvSpPr/>
          <p:nvPr/>
        </p:nvSpPr>
        <p:spPr bwMode="gray">
          <a:xfrm>
            <a:off x="4547073" y="6148743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9" name="円/楕円 28"/>
          <p:cNvSpPr/>
          <p:nvPr/>
        </p:nvSpPr>
        <p:spPr bwMode="gray">
          <a:xfrm>
            <a:off x="6107120" y="5127868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30" name="円弧 29"/>
          <p:cNvSpPr/>
          <p:nvPr/>
        </p:nvSpPr>
        <p:spPr bwMode="auto">
          <a:xfrm rot="16200000">
            <a:off x="4261580" y="3085116"/>
            <a:ext cx="482700" cy="482700"/>
          </a:xfrm>
          <a:prstGeom prst="arc">
            <a:avLst>
              <a:gd name="adj1" fmla="val 16200000"/>
              <a:gd name="adj2" fmla="val 21457452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gray">
          <a:xfrm>
            <a:off x="5271572" y="2972159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32" name="直線コネクタ 31"/>
          <p:cNvCxnSpPr/>
          <p:nvPr/>
        </p:nvCxnSpPr>
        <p:spPr bwMode="auto">
          <a:xfrm>
            <a:off x="4961336" y="3316840"/>
            <a:ext cx="0" cy="170403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円弧 32"/>
          <p:cNvSpPr/>
          <p:nvPr/>
        </p:nvSpPr>
        <p:spPr bwMode="auto">
          <a:xfrm rot="16200000">
            <a:off x="4961166" y="3085116"/>
            <a:ext cx="482700" cy="482700"/>
          </a:xfrm>
          <a:prstGeom prst="arc">
            <a:avLst>
              <a:gd name="adj1" fmla="val 16200000"/>
              <a:gd name="adj2" fmla="val 21457452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34" name="円弧 33"/>
          <p:cNvSpPr/>
          <p:nvPr/>
        </p:nvSpPr>
        <p:spPr bwMode="auto">
          <a:xfrm rot="5400000">
            <a:off x="6838500" y="578058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35" name="円/楕円 34"/>
          <p:cNvSpPr/>
          <p:nvPr/>
        </p:nvSpPr>
        <p:spPr bwMode="gray">
          <a:xfrm>
            <a:off x="7634933" y="2972159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7324697" y="3316840"/>
            <a:ext cx="0" cy="270541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円弧 36"/>
          <p:cNvSpPr/>
          <p:nvPr/>
        </p:nvSpPr>
        <p:spPr bwMode="auto">
          <a:xfrm rot="16200000">
            <a:off x="7324527" y="3085116"/>
            <a:ext cx="482700" cy="482700"/>
          </a:xfrm>
          <a:prstGeom prst="arc">
            <a:avLst>
              <a:gd name="adj1" fmla="val 16200000"/>
              <a:gd name="adj2" fmla="val 21457452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280367" y="3623641"/>
            <a:ext cx="227145" cy="353337"/>
            <a:chOff x="2089544" y="4824280"/>
            <a:chExt cx="648072" cy="1008112"/>
          </a:xfrm>
          <a:solidFill>
            <a:srgbClr val="71C9FF"/>
          </a:solidFill>
        </p:grpSpPr>
        <p:sp>
          <p:nvSpPr>
            <p:cNvPr id="39" name="二等辺三角形 38"/>
            <p:cNvSpPr/>
            <p:nvPr/>
          </p:nvSpPr>
          <p:spPr bwMode="gray">
            <a:xfrm>
              <a:off x="2233560" y="5472352"/>
              <a:ext cx="360040" cy="3600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40" name="円/楕円 39"/>
            <p:cNvSpPr/>
            <p:nvPr/>
          </p:nvSpPr>
          <p:spPr bwMode="gray">
            <a:xfrm>
              <a:off x="2089544" y="4824280"/>
              <a:ext cx="648072" cy="64807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284166" y="4277623"/>
            <a:ext cx="227145" cy="353337"/>
            <a:chOff x="4250224" y="4824280"/>
            <a:chExt cx="648072" cy="1008112"/>
          </a:xfrm>
          <a:solidFill>
            <a:srgbClr val="A66BD3"/>
          </a:solidFill>
        </p:grpSpPr>
        <p:sp>
          <p:nvSpPr>
            <p:cNvPr id="42" name="二等辺三角形 41"/>
            <p:cNvSpPr/>
            <p:nvPr/>
          </p:nvSpPr>
          <p:spPr bwMode="gray">
            <a:xfrm>
              <a:off x="4394240" y="5472352"/>
              <a:ext cx="360040" cy="3600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43" name="円/楕円 42"/>
            <p:cNvSpPr/>
            <p:nvPr/>
          </p:nvSpPr>
          <p:spPr bwMode="gray">
            <a:xfrm>
              <a:off x="4250224" y="4824280"/>
              <a:ext cx="648072" cy="64807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1284166" y="4931605"/>
            <a:ext cx="227145" cy="353337"/>
            <a:chOff x="6410904" y="4824280"/>
            <a:chExt cx="648072" cy="1008112"/>
          </a:xfrm>
          <a:solidFill>
            <a:srgbClr val="00E2A7"/>
          </a:solidFill>
        </p:grpSpPr>
        <p:sp>
          <p:nvSpPr>
            <p:cNvPr id="45" name="二等辺三角形 44"/>
            <p:cNvSpPr/>
            <p:nvPr/>
          </p:nvSpPr>
          <p:spPr bwMode="gray">
            <a:xfrm>
              <a:off x="6554920" y="5472352"/>
              <a:ext cx="360040" cy="3600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46" name="円/楕円 45"/>
            <p:cNvSpPr/>
            <p:nvPr/>
          </p:nvSpPr>
          <p:spPr bwMode="gray">
            <a:xfrm>
              <a:off x="6410904" y="4824280"/>
              <a:ext cx="648072" cy="64807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1284166" y="6127713"/>
            <a:ext cx="227145" cy="353337"/>
            <a:chOff x="4250224" y="4824280"/>
            <a:chExt cx="648072" cy="1008112"/>
          </a:xfrm>
          <a:solidFill>
            <a:srgbClr val="A66BD3"/>
          </a:solidFill>
        </p:grpSpPr>
        <p:sp>
          <p:nvSpPr>
            <p:cNvPr id="48" name="二等辺三角形 47"/>
            <p:cNvSpPr/>
            <p:nvPr/>
          </p:nvSpPr>
          <p:spPr bwMode="gray">
            <a:xfrm>
              <a:off x="4394240" y="5472352"/>
              <a:ext cx="360040" cy="36004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sp>
          <p:nvSpPr>
            <p:cNvPr id="49" name="円/楕円 48"/>
            <p:cNvSpPr/>
            <p:nvPr/>
          </p:nvSpPr>
          <p:spPr bwMode="gray">
            <a:xfrm>
              <a:off x="4250224" y="4824280"/>
              <a:ext cx="648072" cy="64807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</p:grpSp>
      <p:sp>
        <p:nvSpPr>
          <p:cNvPr id="50" name="テキスト ボックス 49"/>
          <p:cNvSpPr txBox="1"/>
          <p:nvPr/>
        </p:nvSpPr>
        <p:spPr>
          <a:xfrm>
            <a:off x="930120" y="2831008"/>
            <a:ext cx="1065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develop</a:t>
            </a:r>
            <a:endParaRPr kumimoji="1" lang="ja-JP" alt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 rot="5400000">
            <a:off x="1096097" y="547788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  <a:cs typeface="Malgun Gothic Semilight" panose="020B0502040204020203" pitchFamily="50" charset="-128"/>
              </a:rPr>
              <a:t>・・・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662294" y="3565346"/>
            <a:ext cx="99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feature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662294" y="4262127"/>
            <a:ext cx="99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feature</a:t>
            </a:r>
            <a:endParaRPr lang="ja-JP" altLang="en-US" sz="2000" b="1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662294" y="4884832"/>
            <a:ext cx="99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feature</a:t>
            </a:r>
            <a:endParaRPr lang="ja-JP" altLang="en-US" sz="2000" b="1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662294" y="6041230"/>
            <a:ext cx="99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feature</a:t>
            </a:r>
            <a:endParaRPr lang="ja-JP" altLang="en-US" sz="2000" b="1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 rot="5400000">
            <a:off x="1838335" y="547788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  <a:cs typeface="Malgun Gothic Semilight" panose="020B0502040204020203" pitchFamily="50" charset="-128"/>
              </a:rPr>
              <a:t>・・・</a:t>
            </a:r>
          </a:p>
        </p:txBody>
      </p:sp>
      <p:sp>
        <p:nvSpPr>
          <p:cNvPr id="57" name="角丸四角形 56"/>
          <p:cNvSpPr/>
          <p:nvPr/>
        </p:nvSpPr>
        <p:spPr bwMode="gray">
          <a:xfrm>
            <a:off x="3765743" y="2782477"/>
            <a:ext cx="3586895" cy="662550"/>
          </a:xfrm>
          <a:prstGeom prst="roundRect">
            <a:avLst>
              <a:gd name="adj" fmla="val 50000"/>
            </a:avLst>
          </a:prstGeom>
          <a:noFill/>
          <a:ln w="76200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58" name="直線コネクタ 57"/>
          <p:cNvCxnSpPr/>
          <p:nvPr/>
        </p:nvCxnSpPr>
        <p:spPr bwMode="auto">
          <a:xfrm>
            <a:off x="1236555" y="2514327"/>
            <a:ext cx="770607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円/楕円 58"/>
          <p:cNvSpPr/>
          <p:nvPr/>
        </p:nvSpPr>
        <p:spPr bwMode="gray">
          <a:xfrm>
            <a:off x="1444412" y="2400201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60" name="円弧 59"/>
          <p:cNvSpPr/>
          <p:nvPr/>
        </p:nvSpPr>
        <p:spPr bwMode="auto">
          <a:xfrm>
            <a:off x="1520197" y="251315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61" name="円/楕円 60"/>
          <p:cNvSpPr/>
          <p:nvPr/>
        </p:nvSpPr>
        <p:spPr bwMode="gray">
          <a:xfrm>
            <a:off x="8401802" y="240020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62" name="円弧 61"/>
          <p:cNvSpPr/>
          <p:nvPr/>
        </p:nvSpPr>
        <p:spPr bwMode="auto">
          <a:xfrm rot="16200000">
            <a:off x="8143258" y="2513157"/>
            <a:ext cx="482700" cy="482700"/>
          </a:xfrm>
          <a:prstGeom prst="arc">
            <a:avLst>
              <a:gd name="adj1" fmla="val 16200000"/>
              <a:gd name="adj2" fmla="val 21457452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19535" y="2272558"/>
            <a:ext cx="951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master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64" name="円弧 63"/>
          <p:cNvSpPr/>
          <p:nvPr/>
        </p:nvSpPr>
        <p:spPr bwMode="auto">
          <a:xfrm rot="10800000">
            <a:off x="2004035" y="2609918"/>
            <a:ext cx="482700" cy="482700"/>
          </a:xfrm>
          <a:prstGeom prst="arc">
            <a:avLst>
              <a:gd name="adj1" fmla="val 15713474"/>
              <a:gd name="adj2" fmla="val 0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65" name="直線コネクタ 64"/>
          <p:cNvCxnSpPr/>
          <p:nvPr/>
        </p:nvCxnSpPr>
        <p:spPr bwMode="auto">
          <a:xfrm>
            <a:off x="2002897" y="2729988"/>
            <a:ext cx="0" cy="16434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円弧 66"/>
          <p:cNvSpPr/>
          <p:nvPr/>
        </p:nvSpPr>
        <p:spPr bwMode="auto">
          <a:xfrm>
            <a:off x="2308109" y="3079424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68" name="直線コネクタ 67"/>
          <p:cNvCxnSpPr/>
          <p:nvPr/>
        </p:nvCxnSpPr>
        <p:spPr bwMode="auto">
          <a:xfrm>
            <a:off x="5875114" y="3317570"/>
            <a:ext cx="0" cy="170330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円弧 68"/>
          <p:cNvSpPr/>
          <p:nvPr/>
        </p:nvSpPr>
        <p:spPr bwMode="auto">
          <a:xfrm rot="10800000">
            <a:off x="5875233" y="4773520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70" name="円弧 69"/>
          <p:cNvSpPr/>
          <p:nvPr/>
        </p:nvSpPr>
        <p:spPr bwMode="auto">
          <a:xfrm>
            <a:off x="5390439" y="3079424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71" name="円弧 70"/>
          <p:cNvSpPr/>
          <p:nvPr/>
        </p:nvSpPr>
        <p:spPr bwMode="auto">
          <a:xfrm rot="5400000">
            <a:off x="6119646" y="477402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72" name="円/楕円 71"/>
          <p:cNvSpPr/>
          <p:nvPr/>
        </p:nvSpPr>
        <p:spPr bwMode="gray">
          <a:xfrm>
            <a:off x="6916079" y="2972159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73" name="直線コネクタ 72"/>
          <p:cNvCxnSpPr/>
          <p:nvPr/>
        </p:nvCxnSpPr>
        <p:spPr bwMode="auto">
          <a:xfrm>
            <a:off x="6605843" y="3316840"/>
            <a:ext cx="0" cy="170403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円弧 73"/>
          <p:cNvSpPr/>
          <p:nvPr/>
        </p:nvSpPr>
        <p:spPr bwMode="auto">
          <a:xfrm rot="16200000">
            <a:off x="6605673" y="3085116"/>
            <a:ext cx="482700" cy="482700"/>
          </a:xfrm>
          <a:prstGeom prst="arc">
            <a:avLst>
              <a:gd name="adj1" fmla="val 16200000"/>
              <a:gd name="adj2" fmla="val 21457452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75" name="円弧 74"/>
          <p:cNvSpPr/>
          <p:nvPr/>
        </p:nvSpPr>
        <p:spPr bwMode="auto">
          <a:xfrm rot="5400000">
            <a:off x="7659420" y="260015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76" name="直線コネクタ 75"/>
          <p:cNvCxnSpPr/>
          <p:nvPr/>
        </p:nvCxnSpPr>
        <p:spPr bwMode="auto">
          <a:xfrm>
            <a:off x="8142120" y="2729988"/>
            <a:ext cx="0" cy="16434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7" name="円形吹き出し 76"/>
          <p:cNvSpPr/>
          <p:nvPr/>
        </p:nvSpPr>
        <p:spPr bwMode="gray">
          <a:xfrm>
            <a:off x="2053230" y="1387569"/>
            <a:ext cx="1778410" cy="1617226"/>
          </a:xfrm>
          <a:prstGeom prst="wedgeEllipseCallout">
            <a:avLst>
              <a:gd name="adj1" fmla="val 49243"/>
              <a:gd name="adj2" fmla="val 46467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Not merge</a:t>
            </a:r>
            <a:b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to master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-&gt; Feel free</a:t>
            </a:r>
            <a:b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to share</a:t>
            </a:r>
            <a:endParaRPr kumimoji="1" lang="ja-JP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78" name="円形吹き出し 77"/>
          <p:cNvSpPr/>
          <p:nvPr/>
        </p:nvSpPr>
        <p:spPr bwMode="gray">
          <a:xfrm>
            <a:off x="7411873" y="3237827"/>
            <a:ext cx="2324108" cy="1626061"/>
          </a:xfrm>
          <a:prstGeom prst="wedgeEllipseCallout">
            <a:avLst>
              <a:gd name="adj1" fmla="val -53292"/>
              <a:gd name="adj2" fmla="val 35099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Able to confirm</a:t>
            </a:r>
            <a:b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to run</a:t>
            </a:r>
            <a:b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with latest code</a:t>
            </a:r>
            <a:endParaRPr kumimoji="1" lang="ja-JP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79" name="円形吹き出し 78"/>
          <p:cNvSpPr/>
          <p:nvPr/>
        </p:nvSpPr>
        <p:spPr bwMode="gray">
          <a:xfrm>
            <a:off x="7411873" y="5003555"/>
            <a:ext cx="2196584" cy="1477495"/>
          </a:xfrm>
          <a:prstGeom prst="wedgeEllipseCallout">
            <a:avLst>
              <a:gd name="adj1" fmla="val -61287"/>
              <a:gd name="adj2" fmla="val 33989"/>
            </a:avLst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Psychological </a:t>
            </a:r>
          </a:p>
          <a:p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barrier</a:t>
            </a: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/>
            </a:r>
            <a:b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to merge</a:t>
            </a:r>
            <a:b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is lower</a:t>
            </a:r>
            <a:endParaRPr lang="en-US" altLang="ja-JP" sz="2000" b="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9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61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493" y="2403884"/>
            <a:ext cx="9843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No</a:t>
            </a:r>
            <a:r>
              <a:rPr lang="ja-JP" altLang="en-US" sz="40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lang="en-US" altLang="ja-JP" sz="40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almighty answer for </a:t>
            </a:r>
            <a:r>
              <a:rPr lang="en-US" altLang="ja-JP" sz="4000" b="1" dirty="0" err="1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4000" b="1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 Branch Strategy</a:t>
            </a:r>
            <a:endParaRPr kumimoji="1" lang="en-US" altLang="ja-JP" sz="3200" dirty="0" smtClean="0">
              <a:solidFill>
                <a:schemeClr val="tx1"/>
              </a:solidFill>
              <a:latin typeface="+mn-lt"/>
              <a:ea typeface="Meiryo UI" panose="020B0604030504040204" pitchFamily="50" charset="-128"/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= Need to find out the suitable way </a:t>
            </a:r>
            <a:r>
              <a:rPr lang="en-US" altLang="ja-JP" sz="3200" b="1" dirty="0" smtClean="0">
                <a:solidFill>
                  <a:srgbClr val="FF0000"/>
                </a:solidFill>
                <a:latin typeface="+mn-lt"/>
                <a:ea typeface="Meiryo UI" panose="020B0604030504040204" pitchFamily="50" charset="-128"/>
              </a:rPr>
              <a:t>for your team</a:t>
            </a:r>
            <a:endParaRPr kumimoji="1" lang="ja-JP" altLang="en-US" sz="3200" b="1" dirty="0" smtClean="0">
              <a:solidFill>
                <a:srgbClr val="FF0000"/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38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935" y="171088"/>
            <a:ext cx="9277865" cy="393700"/>
          </a:xfrm>
        </p:spPr>
        <p:txBody>
          <a:bodyPr/>
          <a:lstStyle/>
          <a:p>
            <a:r>
              <a:rPr lang="en-US" altLang="ja-JP" dirty="0" smtClean="0"/>
              <a:t>Famous Branch Strategy :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-flow for big project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62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Notes for starting </a:t>
            </a:r>
            <a:r>
              <a:rPr lang="en-US" altLang="ja-JP" sz="1800" dirty="0" err="1" smtClean="0"/>
              <a:t>Git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04688" y="1713155"/>
            <a:ext cx="5774728" cy="44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935" y="171088"/>
            <a:ext cx="9277865" cy="393700"/>
          </a:xfrm>
        </p:spPr>
        <p:txBody>
          <a:bodyPr/>
          <a:lstStyle/>
          <a:p>
            <a:r>
              <a:rPr lang="en-US" altLang="ja-JP" dirty="0" smtClean="0"/>
              <a:t>Famous Branch Strategy : GitHub Flow speedy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63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Notes for starting </a:t>
            </a:r>
            <a:r>
              <a:rPr lang="en-US" altLang="ja-JP" sz="1800" dirty="0" err="1" smtClean="0"/>
              <a:t>Git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1427536" y="3499906"/>
            <a:ext cx="7381603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円/楕円 6"/>
          <p:cNvSpPr/>
          <p:nvPr/>
        </p:nvSpPr>
        <p:spPr bwMode="gray">
          <a:xfrm>
            <a:off x="1684906" y="3385780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8" name="円/楕円 7"/>
          <p:cNvSpPr/>
          <p:nvPr/>
        </p:nvSpPr>
        <p:spPr bwMode="gray">
          <a:xfrm>
            <a:off x="6915653" y="3385779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9" name="円/楕円 8"/>
          <p:cNvSpPr/>
          <p:nvPr/>
        </p:nvSpPr>
        <p:spPr bwMode="gray">
          <a:xfrm>
            <a:off x="8236535" y="3385779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904663" y="3740815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円弧 10"/>
          <p:cNvSpPr/>
          <p:nvPr/>
        </p:nvSpPr>
        <p:spPr bwMode="auto">
          <a:xfrm rot="16200000">
            <a:off x="7904663" y="3498736"/>
            <a:ext cx="482700" cy="482700"/>
          </a:xfrm>
          <a:prstGeom prst="arc">
            <a:avLst>
              <a:gd name="adj1" fmla="val 16200000"/>
              <a:gd name="adj2" fmla="val 21343598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2" name="円弧 11"/>
          <p:cNvSpPr/>
          <p:nvPr/>
        </p:nvSpPr>
        <p:spPr bwMode="auto">
          <a:xfrm rot="5400000">
            <a:off x="7421793" y="3718942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2235206" y="3740815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円弧 13"/>
          <p:cNvSpPr/>
          <p:nvPr/>
        </p:nvSpPr>
        <p:spPr bwMode="auto">
          <a:xfrm>
            <a:off x="1752625" y="3498736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5" name="円弧 14"/>
          <p:cNvSpPr/>
          <p:nvPr/>
        </p:nvSpPr>
        <p:spPr bwMode="auto">
          <a:xfrm rot="10800000">
            <a:off x="2235325" y="371843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6" name="直線コネクタ 15"/>
          <p:cNvCxnSpPr/>
          <p:nvPr/>
        </p:nvCxnSpPr>
        <p:spPr bwMode="auto">
          <a:xfrm>
            <a:off x="2476674" y="4199043"/>
            <a:ext cx="5193398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円/楕円 16"/>
          <p:cNvSpPr/>
          <p:nvPr/>
        </p:nvSpPr>
        <p:spPr bwMode="gray">
          <a:xfrm>
            <a:off x="3281855" y="4072785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8" name="円弧 17"/>
          <p:cNvSpPr/>
          <p:nvPr/>
        </p:nvSpPr>
        <p:spPr bwMode="auto">
          <a:xfrm>
            <a:off x="6024552" y="281064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9" name="円弧 18"/>
          <p:cNvSpPr/>
          <p:nvPr/>
        </p:nvSpPr>
        <p:spPr bwMode="auto">
          <a:xfrm rot="10800000">
            <a:off x="6507422" y="3018054"/>
            <a:ext cx="482700" cy="482700"/>
          </a:xfrm>
          <a:prstGeom prst="arc">
            <a:avLst>
              <a:gd name="adj1" fmla="val 16240642"/>
              <a:gd name="adj2" fmla="val 0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20" name="直線コネクタ 19"/>
          <p:cNvCxnSpPr/>
          <p:nvPr/>
        </p:nvCxnSpPr>
        <p:spPr bwMode="auto">
          <a:xfrm>
            <a:off x="6507252" y="3026519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円弧 20"/>
          <p:cNvSpPr/>
          <p:nvPr/>
        </p:nvSpPr>
        <p:spPr bwMode="auto">
          <a:xfrm rot="16200000">
            <a:off x="2235325" y="2803689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22" name="直線コネクタ 21"/>
          <p:cNvCxnSpPr/>
          <p:nvPr/>
        </p:nvCxnSpPr>
        <p:spPr bwMode="auto">
          <a:xfrm>
            <a:off x="2476674" y="2802143"/>
            <a:ext cx="3789228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円/楕円 22"/>
          <p:cNvSpPr/>
          <p:nvPr/>
        </p:nvSpPr>
        <p:spPr bwMode="gray">
          <a:xfrm>
            <a:off x="2912763" y="2676665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4" name="円弧 23"/>
          <p:cNvSpPr/>
          <p:nvPr/>
        </p:nvSpPr>
        <p:spPr bwMode="auto">
          <a:xfrm rot="5400000">
            <a:off x="1748708" y="301971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2235495" y="3026519"/>
            <a:ext cx="0" cy="2406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二等辺三角形 25"/>
          <p:cNvSpPr/>
          <p:nvPr/>
        </p:nvSpPr>
        <p:spPr bwMode="gray">
          <a:xfrm rot="10800000">
            <a:off x="3489319" y="2517063"/>
            <a:ext cx="219794" cy="21640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7" name="二等辺三角形 26"/>
          <p:cNvSpPr/>
          <p:nvPr/>
        </p:nvSpPr>
        <p:spPr bwMode="gray">
          <a:xfrm>
            <a:off x="4077236" y="4268642"/>
            <a:ext cx="219794" cy="21640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672724" y="1741777"/>
            <a:ext cx="1845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Merge Request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256852" y="4449306"/>
            <a:ext cx="1845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Merge Request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30" name="円/楕円 29"/>
          <p:cNvSpPr/>
          <p:nvPr/>
        </p:nvSpPr>
        <p:spPr bwMode="gray">
          <a:xfrm>
            <a:off x="4753148" y="2676665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31" name="円/楕円 30"/>
          <p:cNvSpPr/>
          <p:nvPr/>
        </p:nvSpPr>
        <p:spPr bwMode="gray">
          <a:xfrm>
            <a:off x="5652514" y="2676665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366" y="2349442"/>
            <a:ext cx="589499" cy="44842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401" y="2349442"/>
            <a:ext cx="589499" cy="448423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2341073" y="2943806"/>
            <a:ext cx="1419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Implement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397444" y="2943806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modify</a:t>
            </a:r>
            <a:endParaRPr kumimoji="1" lang="en-US" altLang="ja-JP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295832" y="2943806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modify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47" y="3717032"/>
            <a:ext cx="589499" cy="448423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988" y="3717032"/>
            <a:ext cx="589499" cy="448423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5216721" y="4342202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modify</a:t>
            </a:r>
            <a:endParaRPr kumimoji="1" lang="en-US" altLang="ja-JP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51364" y="4342202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modify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1" name="円/楕円 40"/>
          <p:cNvSpPr/>
          <p:nvPr/>
        </p:nvSpPr>
        <p:spPr bwMode="gray">
          <a:xfrm>
            <a:off x="5573334" y="4072785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42" name="円/楕円 41"/>
          <p:cNvSpPr/>
          <p:nvPr/>
        </p:nvSpPr>
        <p:spPr bwMode="gray">
          <a:xfrm>
            <a:off x="6908044" y="4072785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71C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92474" y="2953186"/>
            <a:ext cx="89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merge</a:t>
            </a:r>
            <a:endParaRPr kumimoji="1" lang="en-US" altLang="ja-JP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924958" y="2953186"/>
            <a:ext cx="89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merge</a:t>
            </a:r>
            <a:endParaRPr kumimoji="1" lang="en-US" altLang="ja-JP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129377" y="5589240"/>
            <a:ext cx="688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  <a:latin typeface="+mn-lt"/>
                <a:ea typeface="Meiryo UI" panose="020B0604030504040204" pitchFamily="50" charset="-128"/>
              </a:rPr>
              <a:t>This demo was operated under GitHub Flow!!</a:t>
            </a:r>
            <a:endParaRPr kumimoji="1" lang="ja-JP" altLang="en-US" sz="2800" dirty="0" smtClean="0">
              <a:solidFill>
                <a:schemeClr val="tx1"/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149316" y="3952977"/>
            <a:ext cx="99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feature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7211" y="3273899"/>
            <a:ext cx="951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master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149316" y="2585556"/>
            <a:ext cx="99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feature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7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935" y="171088"/>
            <a:ext cx="9277865" cy="393700"/>
          </a:xfrm>
        </p:spPr>
        <p:txBody>
          <a:bodyPr/>
          <a:lstStyle/>
          <a:p>
            <a:r>
              <a:rPr lang="en-US" altLang="ja-JP" dirty="0" smtClean="0"/>
              <a:t>Important things for branch design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64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 smtClean="0"/>
              <a:t>Notes for starting </a:t>
            </a:r>
            <a:r>
              <a:rPr lang="en-US" altLang="ja-JP" sz="1800" dirty="0" err="1" smtClean="0"/>
              <a:t>Git</a:t>
            </a:r>
            <a:endParaRPr lang="en-US" altLang="ja-JP" sz="1800" dirty="0"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="" xmlns:a16="http://schemas.microsoft.com/office/drawing/2014/main" id="{002D2379-8478-40E1-8CBA-411A9AF8F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917" y="1050652"/>
            <a:ext cx="9212236" cy="5645570"/>
          </a:xfrm>
        </p:spPr>
        <p:txBody>
          <a:bodyPr spcCol="0"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To decide the </a:t>
            </a:r>
            <a:r>
              <a:rPr lang="en-US" altLang="ja-JP" sz="2800" b="1" dirty="0" smtClean="0">
                <a:latin typeface="+mn-lt"/>
              </a:rPr>
              <a:t>purpose</a:t>
            </a:r>
            <a:r>
              <a:rPr lang="en-US" altLang="ja-JP" sz="2800" dirty="0" smtClean="0">
                <a:latin typeface="+mn-lt"/>
              </a:rPr>
              <a:t> for each branch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600" dirty="0" smtClean="0">
                <a:latin typeface="+mn-lt"/>
              </a:rPr>
              <a:t>Why/How to use branch?</a:t>
            </a:r>
            <a:endParaRPr lang="ja-JP" altLang="en-US" sz="2600" dirty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To decide the </a:t>
            </a:r>
            <a:r>
              <a:rPr lang="en-US" altLang="ja-JP" sz="2800" b="1" dirty="0" smtClean="0">
                <a:latin typeface="+mn-lt"/>
              </a:rPr>
              <a:t>rule</a:t>
            </a:r>
            <a:r>
              <a:rPr lang="en-US" altLang="ja-JP" sz="2800" dirty="0" smtClean="0">
                <a:latin typeface="+mn-lt"/>
              </a:rPr>
              <a:t> for each branch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600" dirty="0" smtClean="0">
                <a:latin typeface="+mn-lt"/>
              </a:rPr>
              <a:t>From where/To where to branch/merge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600" dirty="0" smtClean="0">
                <a:latin typeface="+mn-lt"/>
              </a:rPr>
              <a:t>Design permission for branch</a:t>
            </a:r>
            <a:endParaRPr lang="ja-JP" altLang="en-US" sz="2600" dirty="0" smtClean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b="1" dirty="0" smtClean="0">
                <a:latin typeface="+mn-lt"/>
              </a:rPr>
              <a:t>Review</a:t>
            </a:r>
            <a:r>
              <a:rPr lang="en-US" altLang="ja-JP" sz="2800" dirty="0" smtClean="0">
                <a:latin typeface="+mn-lt"/>
              </a:rPr>
              <a:t> the branch strategy in according to team situation</a:t>
            </a:r>
            <a:endParaRPr lang="ja-JP" altLang="en-US" sz="2800" dirty="0" smtClean="0">
              <a:latin typeface="+mn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e.g. Added </a:t>
            </a:r>
            <a:r>
              <a:rPr lang="en-US" altLang="ja-JP" sz="2800" dirty="0" err="1" smtClean="0">
                <a:latin typeface="+mn-lt"/>
              </a:rPr>
              <a:t>qa</a:t>
            </a:r>
            <a:r>
              <a:rPr lang="en-US" altLang="ja-JP" sz="2800" dirty="0" smtClean="0">
                <a:latin typeface="+mn-lt"/>
              </a:rPr>
              <a:t> branch for the query from QA team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n-lt"/>
              </a:rPr>
              <a:t>e.g. Deleted develop branch because of that the communication among developers has improved</a:t>
            </a:r>
            <a:endParaRPr lang="en-US" altLang="ja-JP" sz="2800" dirty="0">
              <a:latin typeface="+mn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sz="3000" dirty="0" smtClean="0">
                <a:latin typeface="+mn-lt"/>
              </a:rPr>
              <a:t>There are NO almighty strategy which fit to ALL team</a:t>
            </a:r>
          </a:p>
        </p:txBody>
      </p:sp>
    </p:spTree>
    <p:extLst>
      <p:ext uri="{BB962C8B-B14F-4D97-AF65-F5344CB8AC3E}">
        <p14:creationId xmlns:p14="http://schemas.microsoft.com/office/powerpoint/2010/main" val="26658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Last and not the Least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10742" y="851711"/>
            <a:ext cx="62921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We are happy, </a:t>
            </a:r>
            <a:br>
              <a:rPr lang="en-US" altLang="ja-JP" sz="3600" dirty="0" smtClean="0">
                <a:latin typeface="+mn-lt"/>
                <a:ea typeface="Meiryo UI" panose="020B0604030504040204" pitchFamily="50" charset="-128"/>
              </a:rPr>
            </a:b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if we could lower the </a:t>
            </a:r>
            <a:r>
              <a:rPr lang="en-US" altLang="ja-JP" sz="3600" dirty="0" err="1" smtClean="0">
                <a:latin typeface="+mn-lt"/>
                <a:ea typeface="Meiryo UI" panose="020B0604030504040204" pitchFamily="50" charset="-128"/>
              </a:rPr>
              <a:t>barier</a:t>
            </a: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/>
            </a:r>
            <a:br>
              <a:rPr lang="en-US" altLang="ja-JP" sz="3600" dirty="0" smtClean="0">
                <a:latin typeface="+mn-lt"/>
                <a:ea typeface="Meiryo UI" panose="020B0604030504040204" pitchFamily="50" charset="-128"/>
              </a:rPr>
            </a:b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for using </a:t>
            </a:r>
            <a:r>
              <a:rPr lang="en-US" altLang="ja-JP" sz="3600" dirty="0" err="1" smtClean="0"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.</a:t>
            </a:r>
            <a:endParaRPr lang="en-US" altLang="ja-JP" sz="3600" dirty="0">
              <a:latin typeface="+mn-lt"/>
              <a:ea typeface="Meiryo UI" panose="020B0604030504040204" pitchFamily="50" charset="-128"/>
            </a:endParaRPr>
          </a:p>
          <a:p>
            <a:endParaRPr lang="en-US" altLang="ja-JP" sz="3600" dirty="0">
              <a:latin typeface="+mn-lt"/>
              <a:ea typeface="Meiryo UI" panose="020B0604030504040204" pitchFamily="50" charset="-128"/>
            </a:endParaRPr>
          </a:p>
          <a:p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The most fast way to learn </a:t>
            </a:r>
            <a:r>
              <a:rPr lang="en-US" altLang="ja-JP" sz="3600" dirty="0" err="1" smtClean="0">
                <a:latin typeface="+mn-lt"/>
                <a:ea typeface="Meiryo UI" panose="020B0604030504040204" pitchFamily="50" charset="-128"/>
              </a:rPr>
              <a:t>Git</a:t>
            </a: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 is</a:t>
            </a:r>
            <a:br>
              <a:rPr lang="en-US" altLang="ja-JP" sz="3600" dirty="0" smtClean="0">
                <a:latin typeface="+mn-lt"/>
                <a:ea typeface="Meiryo UI" panose="020B0604030504040204" pitchFamily="50" charset="-128"/>
              </a:rPr>
            </a:b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“TO USE IT by your self”.</a:t>
            </a:r>
          </a:p>
          <a:p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Please practice again and again</a:t>
            </a:r>
            <a:br>
              <a:rPr lang="en-US" altLang="ja-JP" sz="3600" dirty="0" smtClean="0">
                <a:latin typeface="+mn-lt"/>
                <a:ea typeface="Meiryo UI" panose="020B0604030504040204" pitchFamily="50" charset="-128"/>
              </a:rPr>
            </a:b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referring demo sample codes.</a:t>
            </a:r>
            <a:endParaRPr lang="ja-JP" altLang="en-US" sz="3600" dirty="0"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84008" y="5662949"/>
            <a:ext cx="434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Thanks for Listening!!</a:t>
            </a:r>
            <a:endParaRPr lang="ja-JP" altLang="en-US" sz="3600" dirty="0"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65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3747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Special </a:t>
            </a:r>
            <a:r>
              <a:rPr lang="en-US" altLang="ja-JP" smtClean="0"/>
              <a:t>Thanks for the </a:t>
            </a:r>
            <a:r>
              <a:rPr lang="en-US" altLang="ja-JP" dirty="0" smtClean="0"/>
              <a:t>Course Developers!!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66</a:t>
            </a:fld>
            <a:endParaRPr lang="en-US" altLang="ja-JP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25175" y="1031960"/>
            <a:ext cx="1440160" cy="1440161"/>
            <a:chOff x="974938" y="1340767"/>
            <a:chExt cx="1620000" cy="16200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7" t="4168" r="22287" b="38223"/>
            <a:stretch/>
          </p:blipFill>
          <p:spPr bwMode="auto">
            <a:xfrm>
              <a:off x="974938" y="1340767"/>
              <a:ext cx="1620000" cy="16200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円/楕円 6"/>
            <p:cNvSpPr/>
            <p:nvPr/>
          </p:nvSpPr>
          <p:spPr bwMode="gray">
            <a:xfrm>
              <a:off x="974938" y="1340768"/>
              <a:ext cx="1620000" cy="1620000"/>
            </a:xfrm>
            <a:prstGeom prst="ellipse">
              <a:avLst/>
            </a:prstGeom>
            <a:noFill/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20840" y="4974348"/>
            <a:ext cx="1353449" cy="1353449"/>
            <a:chOff x="4813143" y="4535806"/>
            <a:chExt cx="1080001" cy="1080001"/>
          </a:xfrm>
        </p:grpSpPr>
        <p:pic>
          <p:nvPicPr>
            <p:cNvPr id="9" name="Picture 4" descr="C:\Users\213037\Desktop\icon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66" t="12784" r="17006" b="19041"/>
            <a:stretch/>
          </p:blipFill>
          <p:spPr bwMode="auto">
            <a:xfrm>
              <a:off x="4813143" y="4535806"/>
              <a:ext cx="1080001" cy="108000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円/楕円 9"/>
            <p:cNvSpPr/>
            <p:nvPr/>
          </p:nvSpPr>
          <p:spPr bwMode="gray">
            <a:xfrm>
              <a:off x="4813144" y="4535807"/>
              <a:ext cx="1080000" cy="1080000"/>
            </a:xfrm>
            <a:prstGeom prst="ellipse">
              <a:avLst/>
            </a:prstGeom>
            <a:noFill/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25704" y="3048810"/>
            <a:ext cx="1353449" cy="1353449"/>
            <a:chOff x="688909" y="4365103"/>
            <a:chExt cx="1080001" cy="1080001"/>
          </a:xfrm>
        </p:grpSpPr>
        <p:pic>
          <p:nvPicPr>
            <p:cNvPr id="12" name="Picture 2" descr="C:\Users\tsutsui.joji\Desktop\tsutsui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09" t="11628" r="13453" b="21884"/>
            <a:stretch/>
          </p:blipFill>
          <p:spPr bwMode="auto">
            <a:xfrm>
              <a:off x="688909" y="4365103"/>
              <a:ext cx="1080001" cy="108000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円/楕円 12"/>
            <p:cNvSpPr/>
            <p:nvPr/>
          </p:nvSpPr>
          <p:spPr bwMode="gray">
            <a:xfrm>
              <a:off x="688910" y="4365104"/>
              <a:ext cx="1080000" cy="1080000"/>
            </a:xfrm>
            <a:prstGeom prst="ellipse">
              <a:avLst/>
            </a:prstGeom>
            <a:noFill/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2267743" y="3356202"/>
            <a:ext cx="6690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 smtClean="0">
                <a:latin typeface="Fujitsu Sans" panose="020B0404060202020204" pitchFamily="34" charset="0"/>
                <a:ea typeface="Meiryo UI" panose="020B0604030504040204" pitchFamily="50" charset="-128"/>
              </a:rPr>
              <a:t>Development Navigation Service/</a:t>
            </a:r>
            <a:r>
              <a:rPr lang="en-US" altLang="ja-JP" dirty="0" err="1" smtClean="0">
                <a:latin typeface="Fujitsu Sans" panose="020B0404060202020204" pitchFamily="34" charset="0"/>
                <a:ea typeface="Meiryo UI" panose="020B0604030504040204" pitchFamily="50" charset="-128"/>
              </a:rPr>
              <a:t>FSWeb</a:t>
            </a:r>
            <a:endParaRPr lang="en-US" altLang="ja-JP" dirty="0" smtClean="0">
              <a:latin typeface="Fujitsu Sans" panose="020B0404060202020204" pitchFamily="34" charset="0"/>
              <a:ea typeface="Meiryo UI" panose="020B0604030504040204" pitchFamily="50" charset="-128"/>
            </a:endParaRPr>
          </a:p>
          <a:p>
            <a:pPr algn="l"/>
            <a:r>
              <a:rPr lang="en-US" altLang="ja-JP" sz="2400" b="1" dirty="0" err="1" smtClean="0">
                <a:latin typeface="Fujitsu Sans" panose="020B0404060202020204" pitchFamily="34" charset="0"/>
                <a:ea typeface="Meiryo UI" panose="020B0604030504040204" pitchFamily="50" charset="-128"/>
              </a:rPr>
              <a:t>Joji</a:t>
            </a:r>
            <a:r>
              <a:rPr lang="en-US" altLang="ja-JP" sz="2400" b="1" dirty="0" smtClean="0">
                <a:latin typeface="Fujitsu Sans" panose="020B0404060202020204" pitchFamily="34" charset="0"/>
                <a:ea typeface="Meiryo UI" panose="020B0604030504040204" pitchFamily="50" charset="-128"/>
              </a:rPr>
              <a:t> Tsutsui</a:t>
            </a:r>
            <a:endParaRPr lang="en-US" altLang="ja-JP" sz="2000" dirty="0" smtClean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67744" y="5012693"/>
            <a:ext cx="64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Fujitsu Sans" panose="020B0404060202020204" pitchFamily="34" charset="0"/>
                <a:ea typeface="Meiryo UI" panose="020B0604030504040204" pitchFamily="50" charset="-128"/>
              </a:rPr>
              <a:t>Development Navigation Service/</a:t>
            </a:r>
            <a:r>
              <a:rPr lang="en-US" altLang="ja-JP" dirty="0" err="1">
                <a:latin typeface="Fujitsu Sans" panose="020B0404060202020204" pitchFamily="34" charset="0"/>
                <a:ea typeface="Meiryo UI" panose="020B0604030504040204" pitchFamily="50" charset="-128"/>
              </a:rPr>
              <a:t>FSWeb</a:t>
            </a:r>
            <a:endParaRPr lang="en-US" altLang="ja-JP" dirty="0">
              <a:latin typeface="Fujitsu Sans" panose="020B0404060202020204" pitchFamily="34" charset="0"/>
              <a:ea typeface="Meiryo UI" panose="020B0604030504040204" pitchFamily="50" charset="-128"/>
            </a:endParaRPr>
          </a:p>
          <a:p>
            <a:pPr algn="l"/>
            <a:r>
              <a:rPr lang="en-US" altLang="ja-JP" sz="2400" b="1" dirty="0" err="1" smtClean="0">
                <a:latin typeface="Fujitsu Sans" panose="020B0404060202020204" pitchFamily="34" charset="0"/>
                <a:ea typeface="Meiryo UI" panose="020B0604030504040204" pitchFamily="50" charset="-128"/>
              </a:rPr>
              <a:t>Wataru</a:t>
            </a:r>
            <a:r>
              <a:rPr lang="en-US" altLang="ja-JP" sz="2400" b="1" dirty="0" smtClean="0">
                <a:latin typeface="Fujitsu Sans" panose="020B0404060202020204" pitchFamily="34" charset="0"/>
                <a:ea typeface="Meiryo UI" panose="020B0604030504040204" pitchFamily="50" charset="-128"/>
              </a:rPr>
              <a:t> Uchiyama</a:t>
            </a:r>
            <a:endParaRPr lang="en-US" altLang="ja-JP" sz="2000" dirty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67744" y="1382708"/>
            <a:ext cx="64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 smtClean="0">
                <a:latin typeface="Fujitsu Sans" panose="020B0404060202020204" pitchFamily="34" charset="0"/>
                <a:ea typeface="Meiryo UI" panose="020B0604030504040204" pitchFamily="50" charset="-128"/>
              </a:rPr>
              <a:t>Connected Service Tech </a:t>
            </a:r>
            <a:r>
              <a:rPr lang="en-US" altLang="ja-JP" dirty="0" err="1" smtClean="0">
                <a:latin typeface="Fujitsu Sans" panose="020B0404060202020204" pitchFamily="34" charset="0"/>
                <a:ea typeface="Meiryo UI" panose="020B0604030504040204" pitchFamily="50" charset="-128"/>
              </a:rPr>
              <a:t>Div</a:t>
            </a:r>
            <a:r>
              <a:rPr lang="en-US" altLang="ja-JP" dirty="0" smtClean="0">
                <a:latin typeface="Fujitsu Sans" panose="020B0404060202020204" pitchFamily="34" charset="0"/>
                <a:ea typeface="Meiryo UI" panose="020B0604030504040204" pitchFamily="50" charset="-128"/>
              </a:rPr>
              <a:t>/STU/Fujitsu Japan</a:t>
            </a:r>
            <a:endParaRPr lang="en-US" altLang="ja-JP" b="1" dirty="0" smtClean="0">
              <a:latin typeface="Fujitsu Sans" panose="020B0404060202020204" pitchFamily="34" charset="0"/>
              <a:ea typeface="Meiryo UI" panose="020B0604030504040204" pitchFamily="50" charset="-128"/>
            </a:endParaRPr>
          </a:p>
          <a:p>
            <a:pPr algn="l"/>
            <a:r>
              <a:rPr lang="en-US" altLang="ja-JP" sz="2400" b="1" dirty="0" err="1" smtClean="0">
                <a:latin typeface="Fujitsu Sans" panose="020B0404060202020204" pitchFamily="34" charset="0"/>
                <a:ea typeface="Meiryo UI" panose="020B0604030504040204" pitchFamily="50" charset="-128"/>
              </a:rPr>
              <a:t>Mizuki</a:t>
            </a:r>
            <a:r>
              <a:rPr lang="en-US" altLang="ja-JP" sz="2400" b="1" dirty="0" smtClean="0">
                <a:latin typeface="Fujitsu Sans" panose="020B0404060202020204" pitchFamily="34" charset="0"/>
                <a:ea typeface="Meiryo UI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Fujitsu Sans" panose="020B0404060202020204" pitchFamily="34" charset="0"/>
                <a:ea typeface="Meiryo UI" panose="020B0604030504040204" pitchFamily="50" charset="-128"/>
              </a:rPr>
              <a:t>Hirakawa</a:t>
            </a:r>
            <a:endParaRPr lang="en-US" altLang="ja-JP" sz="2000" dirty="0" smtClean="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7325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935" y="171088"/>
            <a:ext cx="8937251" cy="393700"/>
          </a:xfrm>
        </p:spPr>
        <p:txBody>
          <a:bodyPr/>
          <a:lstStyle/>
          <a:p>
            <a:r>
              <a:rPr lang="en-US" altLang="ja-JP" dirty="0" smtClean="0"/>
              <a:t>These excellent colleagues are in </a:t>
            </a:r>
            <a:r>
              <a:rPr lang="en-US" altLang="ja-JP" dirty="0" err="1" smtClean="0"/>
              <a:t>Wadatsumi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 smtClean="0"/>
              <a:t>Copyright 2018 FUJITSU LIMITED</a:t>
            </a:r>
            <a:endParaRPr lang="de-DE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572" y="3270446"/>
            <a:ext cx="9445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http://mattermost.wadatsumi.dat.css.fujitsu.com/wadatsumi/channels/devops_git-learning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67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1970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Copyright 2017-2018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85450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What’s Version Control?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6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/>
              <a:t>What’s </a:t>
            </a:r>
            <a:r>
              <a:rPr lang="en-US" altLang="ja-JP" sz="1800" dirty="0" err="1"/>
              <a:t>Git</a:t>
            </a:r>
            <a:r>
              <a:rPr lang="en-US" altLang="ja-JP" sz="1800" dirty="0"/>
              <a:t>?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8464" y="4909241"/>
            <a:ext cx="161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Repository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8" name="円弧 7"/>
          <p:cNvSpPr/>
          <p:nvPr/>
        </p:nvSpPr>
        <p:spPr bwMode="auto">
          <a:xfrm>
            <a:off x="2975033" y="4458339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3457614" y="4700418"/>
            <a:ext cx="0" cy="4812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円弧 9"/>
          <p:cNvSpPr/>
          <p:nvPr/>
        </p:nvSpPr>
        <p:spPr bwMode="auto">
          <a:xfrm rot="10800000">
            <a:off x="3457733" y="493078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sp>
        <p:nvSpPr>
          <p:cNvPr id="11" name="円弧 10"/>
          <p:cNvSpPr/>
          <p:nvPr/>
        </p:nvSpPr>
        <p:spPr bwMode="auto">
          <a:xfrm rot="5400000">
            <a:off x="6634187" y="4934551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>
            <a:off x="7122919" y="4700418"/>
            <a:ext cx="0" cy="4812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円弧 12"/>
          <p:cNvSpPr/>
          <p:nvPr/>
        </p:nvSpPr>
        <p:spPr bwMode="auto">
          <a:xfrm rot="16200000">
            <a:off x="7122919" y="4458339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 bwMode="auto">
          <a:xfrm flipV="1">
            <a:off x="6460004" y="5111768"/>
            <a:ext cx="0" cy="11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60" y="4459509"/>
            <a:ext cx="579011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円/楕円 15"/>
          <p:cNvSpPr/>
          <p:nvPr/>
        </p:nvSpPr>
        <p:spPr bwMode="gray">
          <a:xfrm>
            <a:off x="2913666" y="4345383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>
            <a:off x="3699082" y="5417251"/>
            <a:ext cx="320664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円/楕円 17"/>
          <p:cNvSpPr/>
          <p:nvPr/>
        </p:nvSpPr>
        <p:spPr bwMode="gray">
          <a:xfrm>
            <a:off x="5139916" y="433432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19" name="円/楕円 18"/>
          <p:cNvSpPr/>
          <p:nvPr/>
        </p:nvSpPr>
        <p:spPr bwMode="gray">
          <a:xfrm>
            <a:off x="7386051" y="4345382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0" name="円/楕円 19"/>
          <p:cNvSpPr/>
          <p:nvPr/>
        </p:nvSpPr>
        <p:spPr bwMode="gray">
          <a:xfrm>
            <a:off x="4030566" y="5291773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1" name="円/楕円 20"/>
          <p:cNvSpPr/>
          <p:nvPr/>
        </p:nvSpPr>
        <p:spPr bwMode="gray">
          <a:xfrm>
            <a:off x="6320419" y="5291773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sp>
        <p:nvSpPr>
          <p:cNvPr id="22" name="フローチャート: 磁気ディスク 21"/>
          <p:cNvSpPr/>
          <p:nvPr/>
        </p:nvSpPr>
        <p:spPr bwMode="gray">
          <a:xfrm>
            <a:off x="1271825" y="4098250"/>
            <a:ext cx="864096" cy="747922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+mn-ea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335" y="4394207"/>
            <a:ext cx="403076" cy="403076"/>
          </a:xfrm>
          <a:prstGeom prst="rect">
            <a:avLst/>
          </a:prstGeom>
        </p:spPr>
      </p:pic>
      <p:sp>
        <p:nvSpPr>
          <p:cNvPr id="24" name="円弧 23"/>
          <p:cNvSpPr/>
          <p:nvPr/>
        </p:nvSpPr>
        <p:spPr bwMode="auto">
          <a:xfrm>
            <a:off x="945945" y="3655949"/>
            <a:ext cx="755065" cy="725331"/>
          </a:xfrm>
          <a:prstGeom prst="arc">
            <a:avLst>
              <a:gd name="adj1" fmla="val 16664314"/>
              <a:gd name="adj2" fmla="val 21559089"/>
            </a:avLst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80412" y="3330710"/>
            <a:ext cx="579738" cy="657036"/>
            <a:chOff x="1187624" y="2420888"/>
            <a:chExt cx="701483" cy="795014"/>
          </a:xfrm>
        </p:grpSpPr>
        <p:sp>
          <p:nvSpPr>
            <p:cNvPr id="26" name="メモ 25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27" name="直線コネクタ 26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直線コネクタ 27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直線コネクタ 28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グループ化 29"/>
          <p:cNvGrpSpPr/>
          <p:nvPr/>
        </p:nvGrpSpPr>
        <p:grpSpPr>
          <a:xfrm>
            <a:off x="2753222" y="3477017"/>
            <a:ext cx="579738" cy="657036"/>
            <a:chOff x="1187624" y="2420888"/>
            <a:chExt cx="701483" cy="795014"/>
          </a:xfrm>
        </p:grpSpPr>
        <p:sp>
          <p:nvSpPr>
            <p:cNvPr id="31" name="メモ 30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32" name="直線コネクタ 31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グループ化 34"/>
          <p:cNvGrpSpPr/>
          <p:nvPr/>
        </p:nvGrpSpPr>
        <p:grpSpPr>
          <a:xfrm>
            <a:off x="4975228" y="3477017"/>
            <a:ext cx="579738" cy="657036"/>
            <a:chOff x="1187624" y="2420888"/>
            <a:chExt cx="701483" cy="795014"/>
          </a:xfrm>
        </p:grpSpPr>
        <p:sp>
          <p:nvSpPr>
            <p:cNvPr id="36" name="メモ 35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直線コネクタ 39"/>
            <p:cNvCxnSpPr/>
            <p:nvPr/>
          </p:nvCxnSpPr>
          <p:spPr bwMode="auto">
            <a:xfrm>
              <a:off x="1292909" y="3038870"/>
              <a:ext cx="502615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1" name="テキスト ボックス 40"/>
          <p:cNvSpPr txBox="1"/>
          <p:nvPr/>
        </p:nvSpPr>
        <p:spPr>
          <a:xfrm>
            <a:off x="3657599" y="4844667"/>
            <a:ext cx="992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change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943664" y="4818333"/>
            <a:ext cx="992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change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770058" y="4616526"/>
            <a:ext cx="992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change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351530" y="4616256"/>
            <a:ext cx="89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merge</a:t>
            </a:r>
            <a:endParaRPr kumimoji="1" lang="ja-JP" altLang="en-US" sz="20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863955" y="5736603"/>
            <a:ext cx="579738" cy="657036"/>
            <a:chOff x="1187624" y="2420888"/>
            <a:chExt cx="701483" cy="795014"/>
          </a:xfrm>
        </p:grpSpPr>
        <p:sp>
          <p:nvSpPr>
            <p:cNvPr id="46" name="メモ 45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 bwMode="auto">
            <a:xfrm>
              <a:off x="1292909" y="2731492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直線コネクタ 47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コネクタ 48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グループ化 49"/>
          <p:cNvGrpSpPr/>
          <p:nvPr/>
        </p:nvGrpSpPr>
        <p:grpSpPr>
          <a:xfrm>
            <a:off x="7243485" y="3477017"/>
            <a:ext cx="579738" cy="657036"/>
            <a:chOff x="7243485" y="3382612"/>
            <a:chExt cx="579738" cy="657036"/>
          </a:xfrm>
        </p:grpSpPr>
        <p:sp>
          <p:nvSpPr>
            <p:cNvPr id="51" name="メモ 50"/>
            <p:cNvSpPr/>
            <p:nvPr/>
          </p:nvSpPr>
          <p:spPr bwMode="gray">
            <a:xfrm>
              <a:off x="7243485" y="3382612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52" name="直線コネクタ 51"/>
            <p:cNvCxnSpPr/>
            <p:nvPr/>
          </p:nvCxnSpPr>
          <p:spPr bwMode="auto">
            <a:xfrm>
              <a:off x="7330497" y="3639309"/>
              <a:ext cx="39144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/>
            <p:cNvCxnSpPr/>
            <p:nvPr/>
          </p:nvCxnSpPr>
          <p:spPr bwMode="auto">
            <a:xfrm>
              <a:off x="7330497" y="3770936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/>
            <p:cNvCxnSpPr/>
            <p:nvPr/>
          </p:nvCxnSpPr>
          <p:spPr bwMode="auto">
            <a:xfrm>
              <a:off x="7330497" y="3507683"/>
              <a:ext cx="39144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7318527" y="3893341"/>
              <a:ext cx="41538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6" name="テキスト ボックス 55"/>
          <p:cNvSpPr txBox="1"/>
          <p:nvPr/>
        </p:nvSpPr>
        <p:spPr>
          <a:xfrm>
            <a:off x="272898" y="921566"/>
            <a:ext cx="8605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To manage the history of resources</a:t>
            </a:r>
            <a:br>
              <a:rPr lang="en-US" altLang="ja-JP" sz="3600" dirty="0" smtClean="0">
                <a:latin typeface="+mn-lt"/>
                <a:ea typeface="Meiryo UI" panose="020B0604030504040204" pitchFamily="50" charset="-128"/>
              </a:rPr>
            </a:b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“</a:t>
            </a:r>
            <a:r>
              <a:rPr lang="en-US" altLang="ja-JP" sz="3600" b="1" dirty="0" smtClean="0">
                <a:latin typeface="+mn-lt"/>
                <a:ea typeface="Meiryo UI" panose="020B0604030504040204" pitchFamily="50" charset="-128"/>
              </a:rPr>
              <a:t>When”, “Who”, “Where”, “Why” </a:t>
            </a:r>
            <a:r>
              <a:rPr lang="en-US" altLang="ja-JP" sz="3600" dirty="0" smtClean="0">
                <a:latin typeface="+mn-lt"/>
                <a:ea typeface="Meiryo UI" panose="020B0604030504040204" pitchFamily="50" charset="-128"/>
              </a:rPr>
              <a:t>changed</a:t>
            </a:r>
            <a:endParaRPr lang="en-US" altLang="ja-JP" sz="3600" dirty="0" smtClean="0">
              <a:latin typeface="+mn-lt"/>
              <a:ea typeface="Meiryo UI" panose="020B0604030504040204" pitchFamily="50" charset="-128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6150021" y="5736603"/>
            <a:ext cx="579738" cy="657036"/>
            <a:chOff x="1187624" y="2420888"/>
            <a:chExt cx="701483" cy="795014"/>
          </a:xfrm>
        </p:grpSpPr>
        <p:sp>
          <p:nvSpPr>
            <p:cNvPr id="58" name="メモ 57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1292909" y="2731492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直線コネクタ 60"/>
            <p:cNvCxnSpPr/>
            <p:nvPr/>
          </p:nvCxnSpPr>
          <p:spPr bwMode="auto">
            <a:xfrm>
              <a:off x="1292909" y="2572224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2" name="正方形/長方形 61"/>
          <p:cNvSpPr/>
          <p:nvPr/>
        </p:nvSpPr>
        <p:spPr bwMode="gray">
          <a:xfrm>
            <a:off x="355458" y="3086171"/>
            <a:ext cx="8208912" cy="3516992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64" name="角丸四角形 63"/>
          <p:cNvSpPr/>
          <p:nvPr/>
        </p:nvSpPr>
        <p:spPr bwMode="gray">
          <a:xfrm>
            <a:off x="2192812" y="2283703"/>
            <a:ext cx="1763828" cy="94609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+mn-lt"/>
                <a:ea typeface="Meiryo UI" panose="020B0604030504040204" pitchFamily="50" charset="-128"/>
              </a:rPr>
              <a:t>9/19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16:30</a:t>
            </a:r>
            <a:b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b="1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uchiyama</a:t>
            </a:r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/>
            </a:r>
            <a:b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Initial Commit</a:t>
            </a:r>
            <a:endParaRPr kumimoji="1" lang="ja-JP" altLang="en-US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65" name="角丸四角形 64"/>
          <p:cNvSpPr/>
          <p:nvPr/>
        </p:nvSpPr>
        <p:spPr bwMode="gray">
          <a:xfrm>
            <a:off x="4399922" y="2289092"/>
            <a:ext cx="1763828" cy="94636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9/19</a:t>
            </a:r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16:35</a:t>
            </a:r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/>
            </a:r>
            <a:b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b="1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hirakawa</a:t>
            </a:r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/>
            </a:r>
            <a:b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added XX</a:t>
            </a:r>
            <a:endParaRPr lang="ja-JP" altLang="en-US" b="1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67" name="角丸四角形 66"/>
          <p:cNvSpPr/>
          <p:nvPr/>
        </p:nvSpPr>
        <p:spPr bwMode="gray">
          <a:xfrm>
            <a:off x="1777295" y="5589975"/>
            <a:ext cx="1763828" cy="94636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9/20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 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11:30</a:t>
            </a:r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/>
            </a:r>
            <a:b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b="1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tsutsui</a:t>
            </a:r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/>
            </a:r>
            <a:br>
              <a:rPr lang="en-US" altLang="ja-JP" b="1" dirty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</a:b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changed YY</a:t>
            </a:r>
            <a:endParaRPr lang="ja-JP" altLang="en-US" b="1" dirty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68" name="直線コネクタ 67"/>
          <p:cNvCxnSpPr/>
          <p:nvPr/>
        </p:nvCxnSpPr>
        <p:spPr bwMode="auto">
          <a:xfrm>
            <a:off x="3057435" y="3227931"/>
            <a:ext cx="0" cy="14182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/>
          <p:nvPr/>
        </p:nvCxnSpPr>
        <p:spPr bwMode="auto">
          <a:xfrm>
            <a:off x="5274988" y="3227931"/>
            <a:ext cx="0" cy="14182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/>
          <p:nvPr/>
        </p:nvCxnSpPr>
        <p:spPr bwMode="auto">
          <a:xfrm>
            <a:off x="3541123" y="6056188"/>
            <a:ext cx="220227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フローチャート: 結合子 70"/>
          <p:cNvSpPr/>
          <p:nvPr/>
        </p:nvSpPr>
        <p:spPr bwMode="gray">
          <a:xfrm>
            <a:off x="7680661" y="2687601"/>
            <a:ext cx="2163505" cy="1828973"/>
          </a:xfrm>
          <a:prstGeom prst="flowChartConnector">
            <a:avLst/>
          </a:prstGeom>
          <a:solidFill>
            <a:srgbClr val="7F7F7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It’s also </a:t>
            </a:r>
          </a:p>
          <a:p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available</a:t>
            </a:r>
          </a:p>
          <a:p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to</a:t>
            </a:r>
            <a:r>
              <a:rPr kumimoji="1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revert</a:t>
            </a:r>
          </a:p>
          <a:p>
            <a:r>
              <a:rPr lang="en-US" altLang="ja-JP" sz="2000" b="1" dirty="0" smtClean="0">
                <a:solidFill>
                  <a:schemeClr val="bg1"/>
                </a:solidFill>
                <a:latin typeface="+mn-lt"/>
                <a:ea typeface="+mn-ea"/>
              </a:rPr>
              <a:t>to Specific </a:t>
            </a:r>
          </a:p>
          <a:p>
            <a:r>
              <a:rPr kumimoji="1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7415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Trend of VCS tools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7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/>
              <a:t>What’s </a:t>
            </a:r>
            <a:r>
              <a:rPr lang="en-US" altLang="ja-JP" sz="1800" dirty="0" err="1"/>
              <a:t>Git</a:t>
            </a:r>
            <a:r>
              <a:rPr lang="en-US" altLang="ja-JP" sz="1800" dirty="0"/>
              <a:t>?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75504"/>
            <a:ext cx="7306716" cy="5480037"/>
          </a:xfrm>
          <a:prstGeom prst="rect">
            <a:avLst/>
          </a:prstGeom>
        </p:spPr>
      </p:pic>
      <p:sp>
        <p:nvSpPr>
          <p:cNvPr id="73" name="テキスト ボックス 72"/>
          <p:cNvSpPr txBox="1"/>
          <p:nvPr/>
        </p:nvSpPr>
        <p:spPr>
          <a:xfrm>
            <a:off x="1655676" y="6548112"/>
            <a:ext cx="583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+mn-lt"/>
                <a:hlinkClick r:id="rId4"/>
              </a:rPr>
              <a:t>https://</a:t>
            </a:r>
            <a:r>
              <a:rPr lang="en-US" altLang="ja-JP" sz="1000" dirty="0" smtClean="0">
                <a:latin typeface="+mn-lt"/>
                <a:hlinkClick r:id="rId4"/>
              </a:rPr>
              <a:t>www.slideshare.net/North_Bridge/2016-future-of-open-source-study-61431845</a:t>
            </a:r>
            <a:endParaRPr kumimoji="1" lang="ja-JP" altLang="en-US" sz="1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3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operation overview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/>
              <a:t>PAGE    </a:t>
            </a:r>
            <a:fld id="{08DF107D-060D-43D3-997D-8A34C269D30F}" type="slidenum">
              <a:rPr lang="en-US" altLang="ja-JP" smtClean="0"/>
              <a:pPr/>
              <a:t>8</a:t>
            </a:fld>
            <a:endParaRPr lang="en-US" altLang="ja-JP" dirty="0"/>
          </a:p>
        </p:txBody>
      </p:sp>
      <p:sp>
        <p:nvSpPr>
          <p:cNvPr id="66" name="右矢印 10">
            <a:extLst>
              <a:ext uri="{FF2B5EF4-FFF2-40B4-BE49-F238E27FC236}">
                <a16:creationId xmlns="" xmlns:a16="http://schemas.microsoft.com/office/drawing/2014/main" id="{02F9A9CC-4095-4F45-AED7-06FE3C86BE5E}"/>
              </a:ext>
            </a:extLst>
          </p:cNvPr>
          <p:cNvSpPr/>
          <p:nvPr/>
        </p:nvSpPr>
        <p:spPr bwMode="gray">
          <a:xfrm>
            <a:off x="0" y="693874"/>
            <a:ext cx="4511752" cy="22769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800" dirty="0"/>
              <a:t>What’s </a:t>
            </a:r>
            <a:r>
              <a:rPr lang="en-US" altLang="ja-JP" sz="1800" dirty="0" err="1"/>
              <a:t>Git</a:t>
            </a:r>
            <a:r>
              <a:rPr lang="en-US" altLang="ja-JP" sz="1800" dirty="0"/>
              <a:t>?</a:t>
            </a:r>
            <a:endParaRPr lang="en-US" altLang="ja-JP" sz="1800" dirty="0">
              <a:latin typeface="Fujitsu Sans" panose="020B0404060202020204" pitchFamily="34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6434" y="4083285"/>
            <a:ext cx="161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Meiryo UI" panose="020B0604030504040204" pitchFamily="50" charset="-128"/>
              </a:rPr>
              <a:t>Repository</a:t>
            </a:r>
            <a:endParaRPr kumimoji="1" lang="ja-JP" altLang="en-US" sz="2400" b="1" dirty="0" smtClean="0">
              <a:solidFill>
                <a:schemeClr val="accent4">
                  <a:lumMod val="5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8" name="フローチャート: 磁気ディスク 7"/>
          <p:cNvSpPr/>
          <p:nvPr/>
        </p:nvSpPr>
        <p:spPr bwMode="gray">
          <a:xfrm>
            <a:off x="1409795" y="3272294"/>
            <a:ext cx="864096" cy="747922"/>
          </a:xfrm>
          <a:prstGeom prst="flowChartMagneticDisk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305" y="3568251"/>
            <a:ext cx="403076" cy="403076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2891192" y="2651061"/>
            <a:ext cx="579738" cy="657036"/>
            <a:chOff x="1187624" y="2420888"/>
            <a:chExt cx="701483" cy="795014"/>
          </a:xfrm>
        </p:grpSpPr>
        <p:sp>
          <p:nvSpPr>
            <p:cNvPr id="11" name="メモ 10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直線コネクタ 12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直線コネクタ 13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グループ化 14"/>
          <p:cNvGrpSpPr/>
          <p:nvPr/>
        </p:nvGrpSpPr>
        <p:grpSpPr>
          <a:xfrm>
            <a:off x="5113198" y="2651061"/>
            <a:ext cx="579738" cy="657036"/>
            <a:chOff x="1187624" y="2420888"/>
            <a:chExt cx="701483" cy="795014"/>
          </a:xfrm>
        </p:grpSpPr>
        <p:sp>
          <p:nvSpPr>
            <p:cNvPr id="16" name="メモ 15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17" name="直線コネクタ 16"/>
            <p:cNvCxnSpPr/>
            <p:nvPr/>
          </p:nvCxnSpPr>
          <p:spPr bwMode="auto">
            <a:xfrm>
              <a:off x="1292909" y="2731492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直線コネクタ 17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18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19"/>
            <p:cNvCxnSpPr/>
            <p:nvPr/>
          </p:nvCxnSpPr>
          <p:spPr bwMode="auto">
            <a:xfrm>
              <a:off x="1292909" y="3038870"/>
              <a:ext cx="502615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グループ化 20"/>
          <p:cNvGrpSpPr/>
          <p:nvPr/>
        </p:nvGrpSpPr>
        <p:grpSpPr>
          <a:xfrm>
            <a:off x="4001925" y="4910647"/>
            <a:ext cx="579738" cy="657036"/>
            <a:chOff x="1187624" y="2420888"/>
            <a:chExt cx="701483" cy="795014"/>
          </a:xfrm>
        </p:grpSpPr>
        <p:sp>
          <p:nvSpPr>
            <p:cNvPr id="22" name="メモ 21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 bwMode="auto">
            <a:xfrm>
              <a:off x="1292909" y="2731492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/>
            <p:cNvCxnSpPr/>
            <p:nvPr/>
          </p:nvCxnSpPr>
          <p:spPr bwMode="auto">
            <a:xfrm>
              <a:off x="1292909" y="2572224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グループ化 25"/>
          <p:cNvGrpSpPr/>
          <p:nvPr/>
        </p:nvGrpSpPr>
        <p:grpSpPr>
          <a:xfrm>
            <a:off x="7381455" y="2651061"/>
            <a:ext cx="579738" cy="657036"/>
            <a:chOff x="7027461" y="2286082"/>
            <a:chExt cx="579738" cy="657036"/>
          </a:xfrm>
        </p:grpSpPr>
        <p:sp>
          <p:nvSpPr>
            <p:cNvPr id="27" name="メモ 26"/>
            <p:cNvSpPr/>
            <p:nvPr/>
          </p:nvSpPr>
          <p:spPr bwMode="gray">
            <a:xfrm>
              <a:off x="7027461" y="2286082"/>
              <a:ext cx="579738" cy="657036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28" name="直線コネクタ 27"/>
            <p:cNvCxnSpPr/>
            <p:nvPr/>
          </p:nvCxnSpPr>
          <p:spPr bwMode="auto">
            <a:xfrm>
              <a:off x="7114473" y="2542779"/>
              <a:ext cx="39144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直線コネクタ 28"/>
            <p:cNvCxnSpPr/>
            <p:nvPr/>
          </p:nvCxnSpPr>
          <p:spPr bwMode="auto">
            <a:xfrm>
              <a:off x="7114473" y="2674406"/>
              <a:ext cx="334139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直線コネクタ 29"/>
            <p:cNvCxnSpPr/>
            <p:nvPr/>
          </p:nvCxnSpPr>
          <p:spPr bwMode="auto">
            <a:xfrm>
              <a:off x="7114473" y="2411153"/>
              <a:ext cx="39144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線コネクタ 30"/>
            <p:cNvCxnSpPr/>
            <p:nvPr/>
          </p:nvCxnSpPr>
          <p:spPr bwMode="auto">
            <a:xfrm>
              <a:off x="7102503" y="2796811"/>
              <a:ext cx="415384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グループ化 31"/>
          <p:cNvGrpSpPr/>
          <p:nvPr/>
        </p:nvGrpSpPr>
        <p:grpSpPr>
          <a:xfrm>
            <a:off x="6287991" y="4910647"/>
            <a:ext cx="579738" cy="657036"/>
            <a:chOff x="1187624" y="2420888"/>
            <a:chExt cx="701483" cy="795014"/>
          </a:xfrm>
        </p:grpSpPr>
        <p:sp>
          <p:nvSpPr>
            <p:cNvPr id="33" name="メモ 32"/>
            <p:cNvSpPr/>
            <p:nvPr/>
          </p:nvSpPr>
          <p:spPr bwMode="gray">
            <a:xfrm>
              <a:off x="1187624" y="2420888"/>
              <a:ext cx="701483" cy="795014"/>
            </a:xfrm>
            <a:prstGeom prst="foldedCorner">
              <a:avLst>
                <a:gd name="adj" fmla="val 21454"/>
              </a:avLst>
            </a:prstGeom>
            <a:solidFill>
              <a:schemeClr val="bg1"/>
            </a:solidFill>
            <a:ln w="381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+mn-ea"/>
              </a:endParaRPr>
            </a:p>
          </p:txBody>
        </p:sp>
        <p:cxnSp>
          <p:nvCxnSpPr>
            <p:cNvPr id="34" name="直線コネクタ 33"/>
            <p:cNvCxnSpPr/>
            <p:nvPr/>
          </p:nvCxnSpPr>
          <p:spPr bwMode="auto">
            <a:xfrm>
              <a:off x="1292909" y="2731492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/>
            <p:cNvCxnSpPr/>
            <p:nvPr/>
          </p:nvCxnSpPr>
          <p:spPr bwMode="auto">
            <a:xfrm>
              <a:off x="1292909" y="2890760"/>
              <a:ext cx="404308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直線コネクタ 35"/>
            <p:cNvCxnSpPr/>
            <p:nvPr/>
          </p:nvCxnSpPr>
          <p:spPr bwMode="auto">
            <a:xfrm>
              <a:off x="1292909" y="2572224"/>
              <a:ext cx="47364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7" name="円弧 36"/>
          <p:cNvSpPr/>
          <p:nvPr/>
        </p:nvSpPr>
        <p:spPr bwMode="auto">
          <a:xfrm>
            <a:off x="3113003" y="363238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3595584" y="3874462"/>
            <a:ext cx="0" cy="4812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円弧 38"/>
          <p:cNvSpPr/>
          <p:nvPr/>
        </p:nvSpPr>
        <p:spPr bwMode="auto">
          <a:xfrm rot="10800000">
            <a:off x="3595703" y="4104827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0" name="円弧 39"/>
          <p:cNvSpPr/>
          <p:nvPr/>
        </p:nvSpPr>
        <p:spPr bwMode="auto">
          <a:xfrm rot="5400000">
            <a:off x="6772157" y="4108595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41" name="直線コネクタ 40"/>
          <p:cNvCxnSpPr/>
          <p:nvPr/>
        </p:nvCxnSpPr>
        <p:spPr bwMode="auto">
          <a:xfrm>
            <a:off x="7260889" y="3874462"/>
            <a:ext cx="0" cy="48124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円弧 41"/>
          <p:cNvSpPr/>
          <p:nvPr/>
        </p:nvSpPr>
        <p:spPr bwMode="auto">
          <a:xfrm rot="16200000">
            <a:off x="7260889" y="3632383"/>
            <a:ext cx="482700" cy="482700"/>
          </a:xfrm>
          <a:prstGeom prst="arc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43" name="直線コネクタ 42"/>
          <p:cNvCxnSpPr/>
          <p:nvPr/>
        </p:nvCxnSpPr>
        <p:spPr bwMode="auto">
          <a:xfrm flipV="1">
            <a:off x="6597974" y="4285812"/>
            <a:ext cx="0" cy="11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/>
          <p:nvPr/>
        </p:nvCxnSpPr>
        <p:spPr bwMode="auto">
          <a:xfrm>
            <a:off x="2549730" y="3633553"/>
            <a:ext cx="5790112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円/楕円 44"/>
          <p:cNvSpPr/>
          <p:nvPr/>
        </p:nvSpPr>
        <p:spPr bwMode="gray">
          <a:xfrm>
            <a:off x="3051636" y="351942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cxnSp>
        <p:nvCxnSpPr>
          <p:cNvPr id="46" name="直線コネクタ 45"/>
          <p:cNvCxnSpPr/>
          <p:nvPr/>
        </p:nvCxnSpPr>
        <p:spPr bwMode="auto">
          <a:xfrm>
            <a:off x="3837052" y="4591295"/>
            <a:ext cx="3206646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円/楕円 46"/>
          <p:cNvSpPr/>
          <p:nvPr/>
        </p:nvSpPr>
        <p:spPr bwMode="gray">
          <a:xfrm>
            <a:off x="5277886" y="3508371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48" name="円/楕円 47"/>
          <p:cNvSpPr/>
          <p:nvPr/>
        </p:nvSpPr>
        <p:spPr bwMode="gray">
          <a:xfrm>
            <a:off x="7524021" y="3519426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49" name="円/楕円 48"/>
          <p:cNvSpPr/>
          <p:nvPr/>
        </p:nvSpPr>
        <p:spPr bwMode="gray">
          <a:xfrm>
            <a:off x="4168536" y="446581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50" name="円/楕円 49"/>
          <p:cNvSpPr/>
          <p:nvPr/>
        </p:nvSpPr>
        <p:spPr bwMode="gray">
          <a:xfrm>
            <a:off x="6458389" y="4465817"/>
            <a:ext cx="250363" cy="25036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err="1" smtClean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76292" y="1123764"/>
            <a:ext cx="30329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commit</a:t>
            </a:r>
            <a:endParaRPr lang="en-US" altLang="ja-JP" sz="28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Meiryo UI" panose="020B0604030504040204" pitchFamily="50" charset="-128"/>
            </a:endParaRPr>
          </a:p>
          <a:p>
            <a:r>
              <a:rPr lang="en-US" altLang="ja-JP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To log modification</a:t>
            </a:r>
            <a:endParaRPr kumimoji="1" lang="ja-JP" altLang="en-US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243456" y="1114510"/>
            <a:ext cx="3550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merge</a:t>
            </a:r>
            <a:endParaRPr lang="en-US" altLang="ja-JP" sz="28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Meiryo UI" panose="020B0604030504040204" pitchFamily="50" charset="-128"/>
            </a:endParaRPr>
          </a:p>
          <a:p>
            <a:r>
              <a:rPr kumimoji="1" lang="en-US" altLang="ja-JP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To gather modification</a:t>
            </a:r>
            <a:endParaRPr kumimoji="1" lang="ja-JP" altLang="en-US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08586" y="5696705"/>
            <a:ext cx="4793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branch</a:t>
            </a:r>
            <a:endParaRPr lang="en-US" altLang="ja-JP" sz="28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Meiryo UI" panose="020B0604030504040204" pitchFamily="50" charset="-128"/>
            </a:endParaRPr>
          </a:p>
          <a:p>
            <a:r>
              <a:rPr kumimoji="1" lang="en-US" altLang="ja-JP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Meiryo UI" panose="020B0604030504040204" pitchFamily="50" charset="-128"/>
              </a:rPr>
              <a:t>To branch the stream of history</a:t>
            </a:r>
            <a:endParaRPr kumimoji="1" lang="ja-JP" altLang="en-US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Meiryo UI" panose="020B0604030504040204" pitchFamily="50" charset="-128"/>
            </a:endParaRPr>
          </a:p>
        </p:txBody>
      </p:sp>
      <p:cxnSp>
        <p:nvCxnSpPr>
          <p:cNvPr id="54" name="直線コネクタ 53"/>
          <p:cNvCxnSpPr>
            <a:stCxn id="51" idx="2"/>
          </p:cNvCxnSpPr>
          <p:nvPr/>
        </p:nvCxnSpPr>
        <p:spPr bwMode="auto">
          <a:xfrm>
            <a:off x="2892765" y="2077871"/>
            <a:ext cx="220238" cy="129451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>
            <a:stCxn id="53" idx="0"/>
          </p:cNvCxnSpPr>
          <p:nvPr/>
        </p:nvCxnSpPr>
        <p:spPr bwMode="auto">
          <a:xfrm flipV="1">
            <a:off x="3505397" y="4689011"/>
            <a:ext cx="90187" cy="1007694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直線コネクタ 55"/>
          <p:cNvCxnSpPr>
            <a:stCxn id="52" idx="2"/>
          </p:cNvCxnSpPr>
          <p:nvPr/>
        </p:nvCxnSpPr>
        <p:spPr bwMode="auto">
          <a:xfrm>
            <a:off x="7018814" y="2068617"/>
            <a:ext cx="505207" cy="130377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直線コネクタ 56"/>
          <p:cNvCxnSpPr/>
          <p:nvPr/>
        </p:nvCxnSpPr>
        <p:spPr bwMode="auto">
          <a:xfrm>
            <a:off x="7158242" y="3633553"/>
            <a:ext cx="360040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647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_Tool_3_JA_R">
  <a:themeElements>
    <a:clrScheme name="コーポレートカラー_v2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87867E"/>
      </a:accent1>
      <a:accent2>
        <a:srgbClr val="A30B1A"/>
      </a:accent2>
      <a:accent3>
        <a:srgbClr val="B1B1AC"/>
      </a:accent3>
      <a:accent4>
        <a:srgbClr val="DAD9D6"/>
      </a:accent4>
      <a:accent5>
        <a:srgbClr val="706F67"/>
      </a:accent5>
      <a:accent6>
        <a:srgbClr val="C6C6C0"/>
      </a:accent6>
      <a:hlink>
        <a:srgbClr val="105D9C"/>
      </a:hlink>
      <a:folHlink>
        <a:srgbClr val="4B4595"/>
      </a:folHlink>
    </a:clrScheme>
    <a:fontScheme name="ユーザー定義 2">
      <a:majorFont>
        <a:latin typeface="Fujitsu Sans"/>
        <a:ea typeface="ＭＳ Ｐゴシック"/>
        <a:cs typeface=""/>
      </a:majorFont>
      <a:minorFont>
        <a:latin typeface="Fujitsu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 cap="flat" cmpd="sng" algn="ctr">
          <a:solidFill>
            <a:srgbClr val="B1B1AC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l">
          <a:defRPr sz="2400" dirty="0" smtClean="0">
            <a:latin typeface="Fujitsu Sans" panose="020B0404060202020204" pitchFamily="34" charset="0"/>
            <a:ea typeface="Meiryo UI" panose="020B0604030504040204" pitchFamily="50" charset="-128"/>
          </a:defRPr>
        </a:defPPr>
      </a:lstStyle>
    </a:spDef>
    <a:lnDef>
      <a:spPr bwMode="auto"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arrow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kumimoji="1" dirty="0" err="1" smtClean="0">
            <a:latin typeface="Fujitsu Sans" panose="020B0404060202020204" pitchFamily="34" charset="0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F_Tool_3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2529</Words>
  <Application>Microsoft Office PowerPoint</Application>
  <PresentationFormat>A4 210 x 297 mm</PresentationFormat>
  <Paragraphs>930</Paragraphs>
  <Slides>69</Slides>
  <Notes>56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9" baseType="lpstr">
      <vt:lpstr>Malgun Gothic Semilight</vt:lpstr>
      <vt:lpstr>Meiryo UI</vt:lpstr>
      <vt:lpstr>ＭＳ Ｐゴシック</vt:lpstr>
      <vt:lpstr>Roboto Black</vt:lpstr>
      <vt:lpstr>メイリオ</vt:lpstr>
      <vt:lpstr>Arial</vt:lpstr>
      <vt:lpstr>Calibri</vt:lpstr>
      <vt:lpstr>Fujitsu Sans</vt:lpstr>
      <vt:lpstr>Wingdings</vt:lpstr>
      <vt:lpstr>F_Tool_3_JA_R</vt:lpstr>
      <vt:lpstr>DADock Bootcamp for Developers</vt:lpstr>
      <vt:lpstr>PowerPoint プレゼンテーション</vt:lpstr>
      <vt:lpstr>Position in entire courses</vt:lpstr>
      <vt:lpstr>Agenda</vt:lpstr>
      <vt:lpstr>PowerPoint プレゼンテーション</vt:lpstr>
      <vt:lpstr>What’s Git?</vt:lpstr>
      <vt:lpstr>What’s Version Control?</vt:lpstr>
      <vt:lpstr>Trend of VCS tools</vt:lpstr>
      <vt:lpstr>Git operation overview</vt:lpstr>
      <vt:lpstr>Local Repository and Remote Repository</vt:lpstr>
      <vt:lpstr>Local Repository and Remote Repository</vt:lpstr>
      <vt:lpstr>It’s possible to develop many members in same time</vt:lpstr>
      <vt:lpstr>Tools needed to be installed to use Git</vt:lpstr>
      <vt:lpstr>Recap : What’s Git</vt:lpstr>
      <vt:lpstr>PowerPoint プレゼンテーション</vt:lpstr>
      <vt:lpstr>Before Git</vt:lpstr>
      <vt:lpstr>Branch Based Development</vt:lpstr>
      <vt:lpstr>Why Git is good at Branch Development?</vt:lpstr>
      <vt:lpstr>1. Easy Branch Control</vt:lpstr>
      <vt:lpstr>2. Wise Automated Merge(same file)</vt:lpstr>
      <vt:lpstr>2. Wise Automated Merge(file trace)</vt:lpstr>
      <vt:lpstr>Recap : Merits of Git</vt:lpstr>
      <vt:lpstr>PowerPoint プレゼンテーション</vt:lpstr>
      <vt:lpstr>Story</vt:lpstr>
      <vt:lpstr>PowerPoint プレゼンテーション</vt:lpstr>
      <vt:lpstr>Operate Git easily!!</vt:lpstr>
      <vt:lpstr>Recommend GUI Tool</vt:lpstr>
      <vt:lpstr>Recommend GUI Tool</vt:lpstr>
      <vt:lpstr>Preparation for Demo</vt:lpstr>
      <vt:lpstr>Today’s Initial Resource</vt:lpstr>
      <vt:lpstr>Today’s Initial Resource</vt:lpstr>
      <vt:lpstr>Ref : Let’s Prepare remote repo and initial rsc</vt:lpstr>
      <vt:lpstr>PowerPoint プレゼンテーション</vt:lpstr>
      <vt:lpstr>Demo 1: Edit your resource in Local</vt:lpstr>
      <vt:lpstr>Demo 1: Implementation for Uchiyama-san(1/2)</vt:lpstr>
      <vt:lpstr>Demo 1: Implementation for Uchiyama-san(2/2)</vt:lpstr>
      <vt:lpstr>Demo 1: Implementation for Tsutsui-san</vt:lpstr>
      <vt:lpstr>Branch rule for this Demo</vt:lpstr>
      <vt:lpstr>Demo 1: Edit your resource in Local</vt:lpstr>
      <vt:lpstr>Demo 1: Edit your resource in Local</vt:lpstr>
      <vt:lpstr>Ref: Logs by commit</vt:lpstr>
      <vt:lpstr>PowerPoint プレゼンテーション</vt:lpstr>
      <vt:lpstr>Demo 2: Review and Merge Code!!</vt:lpstr>
      <vt:lpstr>Let’s review before merge</vt:lpstr>
      <vt:lpstr>Let’s review before merge</vt:lpstr>
      <vt:lpstr>Let’s review before merge</vt:lpstr>
      <vt:lpstr>Flow from Merge Request -&gt; Merge</vt:lpstr>
      <vt:lpstr>Flow from Merge Request -&gt; Merge</vt:lpstr>
      <vt:lpstr>Confirm whether rightly merged</vt:lpstr>
      <vt:lpstr>PowerPoint プレゼンテーション</vt:lpstr>
      <vt:lpstr>What’s conflict?</vt:lpstr>
      <vt:lpstr>Let’s occur conflict</vt:lpstr>
      <vt:lpstr>Flow to solve conflict</vt:lpstr>
      <vt:lpstr>How to solve conflict?</vt:lpstr>
      <vt:lpstr>Ref : How to PREVENT conflict</vt:lpstr>
      <vt:lpstr>Recap for demo 1~3</vt:lpstr>
      <vt:lpstr>Omake: other useful commands</vt:lpstr>
      <vt:lpstr>PowerPoint プレゼンテーション</vt:lpstr>
      <vt:lpstr>In this course we used two kinds of branch</vt:lpstr>
      <vt:lpstr>De-merit of this branch strategy</vt:lpstr>
      <vt:lpstr>Sample for this team : use develop branch</vt:lpstr>
      <vt:lpstr>PowerPoint プレゼンテーション</vt:lpstr>
      <vt:lpstr>Famous Branch Strategy : git-flow for big project</vt:lpstr>
      <vt:lpstr>Famous Branch Strategy : GitHub Flow speedy</vt:lpstr>
      <vt:lpstr>Important things for branch design</vt:lpstr>
      <vt:lpstr>Last and not the Least</vt:lpstr>
      <vt:lpstr>Special Thanks for the Course Developers!!</vt:lpstr>
      <vt:lpstr>These excellent colleagues are in Wadatsumi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Fujitsu Standard Tool</dc:title>
  <dc:creator/>
  <cp:lastModifiedBy/>
  <cp:revision>0</cp:revision>
  <dcterms:created xsi:type="dcterms:W3CDTF">2001-12-20T12:02:52Z</dcterms:created>
  <dcterms:modified xsi:type="dcterms:W3CDTF">2018-10-15T12:22:52Z</dcterms:modified>
</cp:coreProperties>
</file>