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6" r:id="rId1"/>
  </p:sldMasterIdLst>
  <p:notesMasterIdLst>
    <p:notesMasterId r:id="rId90"/>
  </p:notesMasterIdLst>
  <p:handoutMasterIdLst>
    <p:handoutMasterId r:id="rId91"/>
  </p:handoutMasterIdLst>
  <p:sldIdLst>
    <p:sldId id="1391" r:id="rId2"/>
    <p:sldId id="1400" r:id="rId3"/>
    <p:sldId id="1401" r:id="rId4"/>
    <p:sldId id="1403" r:id="rId5"/>
    <p:sldId id="1396" r:id="rId6"/>
    <p:sldId id="1410" r:id="rId7"/>
    <p:sldId id="1402" r:id="rId8"/>
    <p:sldId id="1411" r:id="rId9"/>
    <p:sldId id="1412" r:id="rId10"/>
    <p:sldId id="1488" r:id="rId11"/>
    <p:sldId id="1485" r:id="rId12"/>
    <p:sldId id="1486" r:id="rId13"/>
    <p:sldId id="1489" r:id="rId14"/>
    <p:sldId id="1491" r:id="rId15"/>
    <p:sldId id="1492" r:id="rId16"/>
    <p:sldId id="1496" r:id="rId17"/>
    <p:sldId id="1495" r:id="rId18"/>
    <p:sldId id="1494" r:id="rId19"/>
    <p:sldId id="1493" r:id="rId20"/>
    <p:sldId id="1497" r:id="rId21"/>
    <p:sldId id="1490" r:id="rId22"/>
    <p:sldId id="1487" r:id="rId23"/>
    <p:sldId id="1500" r:id="rId24"/>
    <p:sldId id="1501" r:id="rId25"/>
    <p:sldId id="1499" r:id="rId26"/>
    <p:sldId id="1502" r:id="rId27"/>
    <p:sldId id="1503" r:id="rId28"/>
    <p:sldId id="1504" r:id="rId29"/>
    <p:sldId id="1505" r:id="rId30"/>
    <p:sldId id="1506" r:id="rId31"/>
    <p:sldId id="1507" r:id="rId32"/>
    <p:sldId id="1508" r:id="rId33"/>
    <p:sldId id="1509" r:id="rId34"/>
    <p:sldId id="1510" r:id="rId35"/>
    <p:sldId id="1511" r:id="rId36"/>
    <p:sldId id="1512" r:id="rId37"/>
    <p:sldId id="1513" r:id="rId38"/>
    <p:sldId id="1515" r:id="rId39"/>
    <p:sldId id="1514" r:id="rId40"/>
    <p:sldId id="1516" r:id="rId41"/>
    <p:sldId id="1517" r:id="rId42"/>
    <p:sldId id="1518" r:id="rId43"/>
    <p:sldId id="1519" r:id="rId44"/>
    <p:sldId id="1520" r:id="rId45"/>
    <p:sldId id="1521" r:id="rId46"/>
    <p:sldId id="1522" r:id="rId47"/>
    <p:sldId id="1523" r:id="rId48"/>
    <p:sldId id="1524" r:id="rId49"/>
    <p:sldId id="1525" r:id="rId50"/>
    <p:sldId id="1526" r:id="rId51"/>
    <p:sldId id="1527" r:id="rId52"/>
    <p:sldId id="1528" r:id="rId53"/>
    <p:sldId id="1529" r:id="rId54"/>
    <p:sldId id="1530" r:id="rId55"/>
    <p:sldId id="1531" r:id="rId56"/>
    <p:sldId id="1532" r:id="rId57"/>
    <p:sldId id="1533" r:id="rId58"/>
    <p:sldId id="1534" r:id="rId59"/>
    <p:sldId id="1535" r:id="rId60"/>
    <p:sldId id="1536" r:id="rId61"/>
    <p:sldId id="1537" r:id="rId62"/>
    <p:sldId id="1538" r:id="rId63"/>
    <p:sldId id="1539" r:id="rId64"/>
    <p:sldId id="1541" r:id="rId65"/>
    <p:sldId id="1540" r:id="rId66"/>
    <p:sldId id="1542" r:id="rId67"/>
    <p:sldId id="1543" r:id="rId68"/>
    <p:sldId id="1544" r:id="rId69"/>
    <p:sldId id="1563" r:id="rId70"/>
    <p:sldId id="1546" r:id="rId71"/>
    <p:sldId id="1545" r:id="rId72"/>
    <p:sldId id="1547" r:id="rId73"/>
    <p:sldId id="1548" r:id="rId74"/>
    <p:sldId id="1549" r:id="rId75"/>
    <p:sldId id="1550" r:id="rId76"/>
    <p:sldId id="1551" r:id="rId77"/>
    <p:sldId id="1552" r:id="rId78"/>
    <p:sldId id="1553" r:id="rId79"/>
    <p:sldId id="1554" r:id="rId80"/>
    <p:sldId id="1555" r:id="rId81"/>
    <p:sldId id="1556" r:id="rId82"/>
    <p:sldId id="1557" r:id="rId83"/>
    <p:sldId id="1558" r:id="rId84"/>
    <p:sldId id="1559" r:id="rId85"/>
    <p:sldId id="1560" r:id="rId86"/>
    <p:sldId id="1561" r:id="rId87"/>
    <p:sldId id="1562" r:id="rId88"/>
    <p:sldId id="1388" r:id="rId89"/>
  </p:sldIdLst>
  <p:sldSz cx="9906000" cy="6858000" type="A4"/>
  <p:notesSz cx="9866313" cy="6735763"/>
  <p:defaultTex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612" userDrawn="1">
          <p15:clr>
            <a:srgbClr val="A4A3A4"/>
          </p15:clr>
        </p15:guide>
        <p15:guide id="2" orient="horz" pos="3900" userDrawn="1">
          <p15:clr>
            <a:srgbClr val="A4A3A4"/>
          </p15:clr>
        </p15:guide>
        <p15:guide id="3" pos="239" userDrawn="1">
          <p15:clr>
            <a:srgbClr val="A4A3A4"/>
          </p15:clr>
        </p15:guide>
        <p15:guide id="4" pos="3121" userDrawn="1">
          <p15:clr>
            <a:srgbClr val="A4A3A4"/>
          </p15:clr>
        </p15:guide>
        <p15:guide id="5" pos="5998"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0D"/>
    <a:srgbClr val="E60000"/>
    <a:srgbClr val="F6E6E8"/>
    <a:srgbClr val="FFFFFF"/>
    <a:srgbClr val="FF4343"/>
    <a:srgbClr val="1782DB"/>
    <a:srgbClr val="008200"/>
    <a:srgbClr val="005EA4"/>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3" autoAdjust="0"/>
    <p:restoredTop sz="58252" autoAdjust="0"/>
  </p:normalViewPr>
  <p:slideViewPr>
    <p:cSldViewPr snapToGrid="0" snapToObjects="1" showGuides="1">
      <p:cViewPr varScale="1">
        <p:scale>
          <a:sx n="37" d="100"/>
          <a:sy n="37" d="100"/>
        </p:scale>
        <p:origin x="2032" y="44"/>
      </p:cViewPr>
      <p:guideLst>
        <p:guide orient="horz" pos="612"/>
        <p:guide orient="horz" pos="3900"/>
        <p:guide pos="239"/>
        <p:guide pos="3121"/>
        <p:guide pos="599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128" d="100"/>
          <a:sy n="128" d="100"/>
        </p:scale>
        <p:origin x="150" y="204"/>
      </p:cViewPr>
      <p:guideLst>
        <p:guide orient="horz" pos="2122"/>
        <p:guide pos="310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r" defTabSz="914406" fontAlgn="base">
              <a:defRPr sz="1200">
                <a:solidFill>
                  <a:schemeClr val="tx1"/>
                </a:solidFill>
              </a:defRPr>
            </a:lvl1pPr>
          </a:lstStyle>
          <a:p>
            <a:endParaRPr lang="en-US" altLang="ja-JP"/>
          </a:p>
        </p:txBody>
      </p:sp>
      <p:sp>
        <p:nvSpPr>
          <p:cNvPr id="7171" name="Rectangle 3"/>
          <p:cNvSpPr>
            <a:spLocks noGrp="1" noChangeArrowheads="1"/>
          </p:cNvSpPr>
          <p:nvPr>
            <p:ph type="dt" sz="quarter" idx="1"/>
          </p:nvPr>
        </p:nvSpPr>
        <p:spPr bwMode="auto">
          <a:xfrm>
            <a:off x="0"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l" defTabSz="914406">
              <a:defRPr sz="1200" b="1">
                <a:solidFill>
                  <a:srgbClr val="4D4D4D"/>
                </a:solidFill>
              </a:defRPr>
            </a:lvl1pPr>
          </a:lstStyle>
          <a:p>
            <a:endParaRPr lang="en-US" altLang="ja-JP"/>
          </a:p>
        </p:txBody>
      </p:sp>
      <p:sp>
        <p:nvSpPr>
          <p:cNvPr id="7172" name="Rectangle 4"/>
          <p:cNvSpPr>
            <a:spLocks noGrp="1" noChangeArrowheads="1"/>
          </p:cNvSpPr>
          <p:nvPr>
            <p:ph type="ftr" sz="quarter" idx="2"/>
          </p:nvPr>
        </p:nvSpPr>
        <p:spPr bwMode="auto">
          <a:xfrm>
            <a:off x="0"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173" name="Rectangle 5"/>
          <p:cNvSpPr>
            <a:spLocks noGrp="1" noChangeArrowheads="1"/>
          </p:cNvSpPr>
          <p:nvPr>
            <p:ph type="sldNum" sz="quarter" idx="3"/>
          </p:nvPr>
        </p:nvSpPr>
        <p:spPr bwMode="auto">
          <a:xfrm>
            <a:off x="5587917"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4" rIns="91343" bIns="45674" numCol="1" anchor="b" anchorCtr="0" compatLnSpc="1">
            <a:prstTxWarp prst="textNoShape">
              <a:avLst/>
            </a:prstTxWarp>
          </a:bodyPr>
          <a:lstStyle>
            <a:lvl1pPr algn="r" defTabSz="914406" fontAlgn="base">
              <a:defRPr sz="1000">
                <a:solidFill>
                  <a:schemeClr val="tx1"/>
                </a:solidFill>
              </a:defRPr>
            </a:lvl1pPr>
          </a:lstStyle>
          <a:p>
            <a:fld id="{FAA1955A-3BA7-44A3-9070-D3F87D3C54DE}"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076049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fontAlgn="base">
              <a:defRPr sz="1200">
                <a:solidFill>
                  <a:schemeClr val="tx1"/>
                </a:solidFill>
              </a:defRPr>
            </a:lvl1pPr>
          </a:lstStyle>
          <a:p>
            <a:endParaRPr lang="en-US" altLang="ja-JP"/>
          </a:p>
        </p:txBody>
      </p:sp>
      <p:sp>
        <p:nvSpPr>
          <p:cNvPr id="72707" name="Rectangle 3"/>
          <p:cNvSpPr>
            <a:spLocks noGrp="1" noChangeArrowheads="1"/>
          </p:cNvSpPr>
          <p:nvPr>
            <p:ph type="dt" idx="1"/>
          </p:nvPr>
        </p:nvSpPr>
        <p:spPr bwMode="auto">
          <a:xfrm>
            <a:off x="0" y="1"/>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a:defRPr sz="1000" b="1">
                <a:solidFill>
                  <a:srgbClr val="4D4D4D"/>
                </a:solidFill>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3106738" y="504825"/>
            <a:ext cx="3651250" cy="2527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986474" y="3198977"/>
            <a:ext cx="7893366" cy="30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2710" name="Rectangle 6"/>
          <p:cNvSpPr>
            <a:spLocks noGrp="1" noChangeArrowheads="1"/>
          </p:cNvSpPr>
          <p:nvPr>
            <p:ph type="ftr" sz="quarter" idx="4"/>
          </p:nvPr>
        </p:nvSpPr>
        <p:spPr bwMode="auto">
          <a:xfrm>
            <a:off x="0" y="6397954"/>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2711" name="Rectangle 7"/>
          <p:cNvSpPr>
            <a:spLocks noGrp="1" noChangeArrowheads="1"/>
          </p:cNvSpPr>
          <p:nvPr>
            <p:ph type="sldNum" sz="quarter" idx="5"/>
          </p:nvPr>
        </p:nvSpPr>
        <p:spPr bwMode="auto">
          <a:xfrm>
            <a:off x="5584765" y="6397954"/>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r" defTabSz="914406" fontAlgn="base">
              <a:defRPr sz="1000">
                <a:solidFill>
                  <a:schemeClr val="tx1"/>
                </a:solidFill>
              </a:defRPr>
            </a:lvl1pPr>
          </a:lstStyle>
          <a:p>
            <a:fld id="{05CC6113-37AD-4820-99A8-E5778F57E610}"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18570863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概要</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CI</a:t>
            </a:r>
            <a:r>
              <a:rPr kumimoji="1" lang="ja-JP" altLang="en-US" sz="1200" b="0" kern="1200" dirty="0">
                <a:solidFill>
                  <a:schemeClr val="tx1"/>
                </a:solidFill>
                <a:effectLst/>
                <a:latin typeface="Arial" charset="0"/>
                <a:ea typeface="ＭＳ Ｐゴシック" pitchFamily="50" charset="-128"/>
                <a:cs typeface="+mn-cs"/>
              </a:rPr>
              <a:t>の</a:t>
            </a:r>
            <a:r>
              <a:rPr kumimoji="1" lang="en-US" altLang="ja-JP" sz="1200" b="0" kern="1200" dirty="0">
                <a:solidFill>
                  <a:schemeClr val="tx1"/>
                </a:solidFill>
                <a:effectLst/>
                <a:latin typeface="Arial" charset="0"/>
                <a:ea typeface="ＭＳ Ｐゴシック" pitchFamily="50" charset="-128"/>
                <a:cs typeface="+mn-cs"/>
              </a:rPr>
              <a:t>1</a:t>
            </a:r>
            <a:r>
              <a:rPr kumimoji="1" lang="ja-JP" altLang="en-US" sz="1200" b="0" kern="1200" dirty="0">
                <a:solidFill>
                  <a:schemeClr val="tx1"/>
                </a:solidFill>
                <a:effectLst/>
                <a:latin typeface="Arial" charset="0"/>
                <a:ea typeface="ＭＳ Ｐゴシック" pitchFamily="50" charset="-128"/>
                <a:cs typeface="+mn-cs"/>
              </a:rPr>
              <a:t>構成要素である、自動ビルドについて学習する講座です。</a:t>
            </a:r>
          </a:p>
          <a:p>
            <a:r>
              <a:rPr kumimoji="1" lang="ja-JP" altLang="en-US" sz="1200" b="0" kern="1200" dirty="0">
                <a:solidFill>
                  <a:schemeClr val="tx1"/>
                </a:solidFill>
                <a:effectLst/>
                <a:latin typeface="Arial" charset="0"/>
                <a:ea typeface="ＭＳ Ｐゴシック" pitchFamily="50" charset="-128"/>
                <a:cs typeface="+mn-cs"/>
              </a:rPr>
              <a:t>ツールとして、</a:t>
            </a:r>
            <a:r>
              <a:rPr kumimoji="1" lang="en-US" altLang="ja-JP" sz="1200" b="0" kern="1200" dirty="0" err="1">
                <a:solidFill>
                  <a:schemeClr val="tx1"/>
                </a:solidFill>
                <a:effectLst/>
                <a:latin typeface="Arial" charset="0"/>
                <a:ea typeface="ＭＳ Ｐゴシック" pitchFamily="50" charset="-128"/>
                <a:cs typeface="+mn-cs"/>
              </a:rPr>
              <a:t>Gradle</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用のビルドツール</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を使用します。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この資料の目的</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受講者が</a:t>
            </a:r>
          </a:p>
          <a:p>
            <a:r>
              <a:rPr kumimoji="1" lang="ja-JP" altLang="en-US" sz="1200" b="0" kern="1200" dirty="0">
                <a:solidFill>
                  <a:schemeClr val="tx1"/>
                </a:solidFill>
                <a:effectLst/>
                <a:latin typeface="Arial" charset="0"/>
                <a:ea typeface="ＭＳ Ｐゴシック" pitchFamily="50" charset="-128"/>
                <a:cs typeface="+mn-cs"/>
              </a:rPr>
              <a:t>* 自動ビルドの概要を理解できる</a:t>
            </a:r>
          </a:p>
          <a:p>
            <a:r>
              <a:rPr kumimoji="1" lang="ja-JP" altLang="en-US" sz="1200" b="0" kern="1200" dirty="0">
                <a:solidFill>
                  <a:schemeClr val="tx1"/>
                </a:solidFill>
                <a:effectLst/>
                <a:latin typeface="Arial" charset="0"/>
                <a:ea typeface="ＭＳ Ｐゴシック" pitchFamily="50" charset="-128"/>
                <a:cs typeface="+mn-cs"/>
              </a:rPr>
              <a:t>* 自動ビルドの実施方法について理解できる</a:t>
            </a:r>
          </a:p>
          <a:p>
            <a:r>
              <a:rPr kumimoji="1" lang="ja-JP" altLang="en-US" sz="1200" b="0" kern="1200" dirty="0">
                <a:solidFill>
                  <a:schemeClr val="tx1"/>
                </a:solidFill>
                <a:effectLst/>
                <a:latin typeface="Arial" charset="0"/>
                <a:ea typeface="ＭＳ Ｐゴシック" pitchFamily="50" charset="-128"/>
                <a:cs typeface="+mn-cs"/>
              </a:rPr>
              <a:t>* 自動ビルドの簡単なスクリプトを作成できる</a:t>
            </a:r>
          </a:p>
          <a:p>
            <a:r>
              <a:rPr kumimoji="1" lang="ja-JP" altLang="en-US" sz="1200" b="0" kern="1200" dirty="0">
                <a:solidFill>
                  <a:schemeClr val="tx1"/>
                </a:solidFill>
                <a:effectLst/>
                <a:latin typeface="Arial" charset="0"/>
                <a:ea typeface="ＭＳ Ｐゴシック" pitchFamily="50" charset="-128"/>
                <a:cs typeface="+mn-cs"/>
              </a:rPr>
              <a:t>ようになる事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前提知識</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言語で開発したことがある</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a:t>
            </a:fld>
            <a:endParaRPr lang="en-US" altLang="ja-JP"/>
          </a:p>
        </p:txBody>
      </p:sp>
    </p:spTree>
    <p:extLst>
      <p:ext uri="{BB962C8B-B14F-4D97-AF65-F5344CB8AC3E}">
        <p14:creationId xmlns:p14="http://schemas.microsoft.com/office/powerpoint/2010/main" val="1897476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概要</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Apache Ant</a:t>
            </a:r>
            <a:r>
              <a:rPr kumimoji="1" lang="ja-JP" altLang="en-US" sz="1200" b="0" kern="1200" dirty="0">
                <a:solidFill>
                  <a:schemeClr val="tx1"/>
                </a:solidFill>
                <a:effectLst/>
                <a:latin typeface="Arial" charset="0"/>
                <a:ea typeface="ＭＳ Ｐゴシック" pitchFamily="50" charset="-128"/>
                <a:cs typeface="+mn-cs"/>
              </a:rPr>
              <a:t>や</a:t>
            </a:r>
            <a:r>
              <a:rPr kumimoji="1" lang="en-US" altLang="ja-JP" sz="1200" b="0" kern="1200" dirty="0">
                <a:solidFill>
                  <a:schemeClr val="tx1"/>
                </a:solidFill>
                <a:effectLst/>
                <a:latin typeface="Arial" charset="0"/>
                <a:ea typeface="ＭＳ Ｐゴシック" pitchFamily="50" charset="-128"/>
                <a:cs typeface="+mn-cs"/>
              </a:rPr>
              <a:t>Maven</a:t>
            </a:r>
            <a:r>
              <a:rPr kumimoji="1" lang="ja-JP" altLang="en-US" sz="1200" b="0" kern="1200" dirty="0">
                <a:solidFill>
                  <a:schemeClr val="tx1"/>
                </a:solidFill>
                <a:effectLst/>
                <a:latin typeface="Arial" charset="0"/>
                <a:ea typeface="ＭＳ Ｐゴシック" pitchFamily="50" charset="-128"/>
                <a:cs typeface="+mn-cs"/>
              </a:rPr>
              <a:t>の流れをくむ、</a:t>
            </a:r>
            <a:r>
              <a:rPr kumimoji="1" lang="en-US" altLang="ja-JP" sz="1200" b="0" kern="1200" dirty="0">
                <a:solidFill>
                  <a:schemeClr val="tx1"/>
                </a:solidFill>
                <a:effectLst/>
                <a:latin typeface="Arial" charset="0"/>
                <a:ea typeface="ＭＳ Ｐゴシック" pitchFamily="50" charset="-128"/>
                <a:cs typeface="+mn-cs"/>
              </a:rPr>
              <a:t>OSS</a:t>
            </a:r>
            <a:r>
              <a:rPr kumimoji="1" lang="ja-JP" altLang="en-US" sz="1200" b="0" kern="1200" dirty="0">
                <a:solidFill>
                  <a:schemeClr val="tx1"/>
                </a:solidFill>
                <a:effectLst/>
                <a:latin typeface="Arial" charset="0"/>
                <a:ea typeface="ＭＳ Ｐゴシック" pitchFamily="50" charset="-128"/>
                <a:cs typeface="+mn-cs"/>
              </a:rPr>
              <a:t>の自動ビルドツール。</a:t>
            </a:r>
          </a:p>
          <a:p>
            <a:r>
              <a:rPr kumimoji="1" lang="ja-JP" altLang="en-US" sz="1200" b="0" kern="1200" dirty="0">
                <a:solidFill>
                  <a:schemeClr val="tx1"/>
                </a:solidFill>
                <a:effectLst/>
                <a:latin typeface="Arial" charset="0"/>
                <a:ea typeface="ＭＳ Ｐゴシック" pitchFamily="50" charset="-128"/>
                <a:cs typeface="+mn-cs"/>
              </a:rPr>
              <a:t>一応いろんな言語でも使えるけど、</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の開発に使うのがメイン。</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機能一覧を網羅した、なんかかっこいい画像</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公式サイト：</a:t>
            </a:r>
            <a:r>
              <a:rPr kumimoji="1" lang="en-US" altLang="ja-JP" sz="1200" b="0" kern="1200" dirty="0">
                <a:solidFill>
                  <a:schemeClr val="tx1"/>
                </a:solidFill>
                <a:effectLst/>
                <a:latin typeface="Arial" charset="0"/>
                <a:ea typeface="ＭＳ Ｐゴシック" pitchFamily="50" charset="-128"/>
                <a:cs typeface="+mn-cs"/>
              </a:rPr>
              <a:t>https://gradle.org/</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14</a:t>
            </a:fld>
            <a:endParaRPr lang="en-US" altLang="ja-JP"/>
          </a:p>
        </p:txBody>
      </p:sp>
    </p:spTree>
    <p:extLst>
      <p:ext uri="{BB962C8B-B14F-4D97-AF65-F5344CB8AC3E}">
        <p14:creationId xmlns:p14="http://schemas.microsoft.com/office/powerpoint/2010/main" val="289834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Gradle</a:t>
            </a:r>
            <a:r>
              <a:rPr kumimoji="1" lang="ja-JP" altLang="en-US" sz="1200" b="1" kern="1200" dirty="0">
                <a:solidFill>
                  <a:schemeClr val="tx1"/>
                </a:solidFill>
                <a:effectLst/>
                <a:latin typeface="Arial" charset="0"/>
                <a:ea typeface="ＭＳ Ｐゴシック" pitchFamily="50" charset="-128"/>
                <a:cs typeface="+mn-cs"/>
              </a:rPr>
              <a:t>の流行り具合</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4+Million Downloads/Month</a:t>
            </a:r>
          </a:p>
          <a:p>
            <a:r>
              <a:rPr kumimoji="1" lang="en-US" altLang="ja-JP" sz="1200" b="0" kern="1200" dirty="0">
                <a:solidFill>
                  <a:schemeClr val="tx1"/>
                </a:solidFill>
                <a:effectLst/>
                <a:latin typeface="Arial" charset="0"/>
                <a:ea typeface="ＭＳ Ｐゴシック" pitchFamily="50" charset="-128"/>
                <a:cs typeface="+mn-cs"/>
              </a:rPr>
              <a:t>* Top 20 Open-Source projects</a:t>
            </a:r>
          </a:p>
          <a:p>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Gradle</a:t>
            </a:r>
            <a:r>
              <a:rPr kumimoji="1" lang="ja-JP" altLang="en-US" sz="1200" b="1" kern="1200" dirty="0">
                <a:solidFill>
                  <a:schemeClr val="tx1"/>
                </a:solidFill>
                <a:effectLst/>
                <a:latin typeface="Arial" charset="0"/>
                <a:ea typeface="ＭＳ Ｐゴシック" pitchFamily="50" charset="-128"/>
                <a:cs typeface="+mn-cs"/>
              </a:rPr>
              <a:t>のカスタマ</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LinkedIn</a:t>
            </a:r>
          </a:p>
          <a:p>
            <a:r>
              <a:rPr kumimoji="1" lang="en-US" altLang="ja-JP" sz="1200" b="0" kern="1200" dirty="0">
                <a:solidFill>
                  <a:schemeClr val="tx1"/>
                </a:solidFill>
                <a:effectLst/>
                <a:latin typeface="Arial" charset="0"/>
                <a:ea typeface="ＭＳ Ｐゴシック" pitchFamily="50" charset="-128"/>
                <a:cs typeface="+mn-cs"/>
              </a:rPr>
              <a:t>* android</a:t>
            </a:r>
          </a:p>
          <a:p>
            <a:r>
              <a:rPr kumimoji="1" lang="en-US" altLang="ja-JP" sz="1200" b="0" kern="1200" dirty="0">
                <a:solidFill>
                  <a:schemeClr val="tx1"/>
                </a:solidFill>
                <a:effectLst/>
                <a:latin typeface="Arial" charset="0"/>
                <a:ea typeface="ＭＳ Ｐゴシック" pitchFamily="50" charset="-128"/>
                <a:cs typeface="+mn-cs"/>
              </a:rPr>
              <a:t>* NETFLIX</a:t>
            </a:r>
          </a:p>
          <a:p>
            <a:r>
              <a:rPr kumimoji="1" lang="en-US" altLang="ja-JP" sz="1200" b="0" kern="1200" dirty="0">
                <a:solidFill>
                  <a:schemeClr val="tx1"/>
                </a:solidFill>
                <a:effectLst/>
                <a:latin typeface="Arial" charset="0"/>
                <a:ea typeface="ＭＳ Ｐゴシック" pitchFamily="50" charset="-128"/>
                <a:cs typeface="+mn-cs"/>
              </a:rPr>
              <a:t>* Adobe</a:t>
            </a:r>
          </a:p>
          <a:p>
            <a:r>
              <a:rPr kumimoji="1" lang="en-US" altLang="ja-JP" sz="1200" b="0" kern="1200" dirty="0">
                <a:solidFill>
                  <a:schemeClr val="tx1"/>
                </a:solidFill>
                <a:effectLst/>
                <a:latin typeface="Arial" charset="0"/>
                <a:ea typeface="ＭＳ Ｐゴシック" pitchFamily="50" charset="-128"/>
                <a:cs typeface="+mn-cs"/>
              </a:rPr>
              <a:t>* elastic</a:t>
            </a:r>
          </a:p>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15</a:t>
            </a:fld>
            <a:endParaRPr lang="en-US" altLang="ja-JP"/>
          </a:p>
        </p:txBody>
      </p:sp>
    </p:spTree>
    <p:extLst>
      <p:ext uri="{BB962C8B-B14F-4D97-AF65-F5344CB8AC3E}">
        <p14:creationId xmlns:p14="http://schemas.microsoft.com/office/powerpoint/2010/main" val="208364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Gradle</a:t>
            </a:r>
            <a:r>
              <a:rPr kumimoji="1" lang="ja-JP" altLang="en-US" sz="1200" b="1" kern="1200" dirty="0">
                <a:solidFill>
                  <a:schemeClr val="tx1"/>
                </a:solidFill>
                <a:effectLst/>
                <a:latin typeface="Arial" charset="0"/>
                <a:ea typeface="ＭＳ Ｐゴシック" pitchFamily="50" charset="-128"/>
                <a:cs typeface="+mn-cs"/>
              </a:rPr>
              <a:t>のすげーポイント</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スクリプトをシンプルに記述できる</a:t>
            </a:r>
          </a:p>
          <a:p>
            <a:r>
              <a:rPr kumimoji="1" lang="ja-JP" altLang="en-US" sz="1200" b="0" kern="1200" dirty="0">
                <a:solidFill>
                  <a:schemeClr val="tx1"/>
                </a:solidFill>
                <a:effectLst/>
                <a:latin typeface="Arial" charset="0"/>
                <a:ea typeface="ＭＳ Ｐゴシック" pitchFamily="50" charset="-128"/>
                <a:cs typeface="+mn-cs"/>
              </a:rPr>
              <a:t>* 大規模プロジェクトを前提に作られている</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プロジェクト分割しやすい</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過去の資産を最大限活用できる</a:t>
            </a:r>
            <a:r>
              <a:rPr kumimoji="1" lang="en-US" altLang="ja-JP" sz="1200" b="0" kern="1200" dirty="0">
                <a:solidFill>
                  <a:schemeClr val="tx1"/>
                </a:solidFill>
                <a:effectLst/>
                <a:latin typeface="Arial" charset="0"/>
                <a:ea typeface="ＭＳ Ｐゴシック" pitchFamily="50" charset="-128"/>
                <a:cs typeface="+mn-cs"/>
              </a:rPr>
              <a:t>(Maven</a:t>
            </a:r>
            <a:r>
              <a:rPr kumimoji="1" lang="ja-JP" altLang="en-US" sz="1200" b="0" kern="1200" dirty="0">
                <a:solidFill>
                  <a:schemeClr val="tx1"/>
                </a:solidFill>
                <a:effectLst/>
                <a:latin typeface="Arial" charset="0"/>
                <a:ea typeface="ＭＳ Ｐゴシック" pitchFamily="50" charset="-128"/>
                <a:cs typeface="+mn-cs"/>
              </a:rPr>
              <a:t>の資産群、レポジトリ</a:t>
            </a:r>
            <a:r>
              <a:rPr kumimoji="1" lang="en-US" altLang="ja-JP" sz="1200" b="0" kern="1200" dirty="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16</a:t>
            </a:fld>
            <a:endParaRPr lang="en-US" altLang="ja-JP"/>
          </a:p>
        </p:txBody>
      </p:sp>
    </p:spTree>
    <p:extLst>
      <p:ext uri="{BB962C8B-B14F-4D97-AF65-F5344CB8AC3E}">
        <p14:creationId xmlns:p14="http://schemas.microsoft.com/office/powerpoint/2010/main" val="145679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17</a:t>
            </a:fld>
            <a:endParaRPr lang="en-US" altLang="ja-JP"/>
          </a:p>
        </p:txBody>
      </p:sp>
    </p:spTree>
    <p:extLst>
      <p:ext uri="{BB962C8B-B14F-4D97-AF65-F5344CB8AC3E}">
        <p14:creationId xmlns:p14="http://schemas.microsoft.com/office/powerpoint/2010/main" val="284799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18</a:t>
            </a:fld>
            <a:endParaRPr lang="en-US" altLang="ja-JP"/>
          </a:p>
        </p:txBody>
      </p:sp>
    </p:spTree>
    <p:extLst>
      <p:ext uri="{BB962C8B-B14F-4D97-AF65-F5344CB8AC3E}">
        <p14:creationId xmlns:p14="http://schemas.microsoft.com/office/powerpoint/2010/main" val="369935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19</a:t>
            </a:fld>
            <a:endParaRPr lang="en-US" altLang="ja-JP"/>
          </a:p>
        </p:txBody>
      </p:sp>
    </p:spTree>
    <p:extLst>
      <p:ext uri="{BB962C8B-B14F-4D97-AF65-F5344CB8AC3E}">
        <p14:creationId xmlns:p14="http://schemas.microsoft.com/office/powerpoint/2010/main" val="94898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大きく二か所で使う</a:t>
            </a:r>
            <a:endParaRPr kumimoji="1" lang="en-US" altLang="ja-JP" sz="1200" b="0" kern="1200" dirty="0">
              <a:solidFill>
                <a:schemeClr val="tx1"/>
              </a:solidFill>
              <a:effectLst/>
              <a:latin typeface="Arial" charset="0"/>
              <a:ea typeface="ＭＳ Ｐゴシック" pitchFamily="50" charset="-128"/>
              <a:cs typeface="+mn-cs"/>
            </a:endParaRPr>
          </a:p>
          <a:p>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開発者</a:t>
            </a:r>
            <a:r>
              <a:rPr kumimoji="1" lang="en-US" altLang="ja-JP" sz="1200" b="0" kern="1200" dirty="0">
                <a:solidFill>
                  <a:schemeClr val="tx1"/>
                </a:solidFill>
                <a:effectLst/>
                <a:latin typeface="Arial" charset="0"/>
                <a:ea typeface="ＭＳ Ｐゴシック" pitchFamily="50" charset="-128"/>
                <a:cs typeface="+mn-cs"/>
              </a:rPr>
              <a:t>PC</a:t>
            </a:r>
            <a:r>
              <a:rPr kumimoji="1" lang="ja-JP" altLang="en-US" sz="1200" b="0" kern="1200" dirty="0">
                <a:solidFill>
                  <a:schemeClr val="tx1"/>
                </a:solidFill>
                <a:effectLst/>
                <a:latin typeface="Arial" charset="0"/>
                <a:ea typeface="ＭＳ Ｐゴシック" pitchFamily="50" charset="-128"/>
                <a:cs typeface="+mn-cs"/>
              </a:rPr>
              <a:t>の手元ビルドとか手元動作確認</a:t>
            </a:r>
          </a:p>
          <a:p>
            <a:r>
              <a:rPr kumimoji="1" lang="ja-JP" altLang="en-US" sz="1200" b="0" kern="1200" dirty="0">
                <a:solidFill>
                  <a:schemeClr val="tx1"/>
                </a:solidFill>
                <a:effectLst/>
                <a:latin typeface="Arial" charset="0"/>
                <a:ea typeface="ＭＳ Ｐゴシック" pitchFamily="50" charset="-128"/>
                <a:cs typeface="+mn-cs"/>
              </a:rPr>
              <a:t>* ビルドサーバでのビルドとかテスト</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20</a:t>
            </a:fld>
            <a:endParaRPr lang="en-US" altLang="ja-JP"/>
          </a:p>
        </p:txBody>
      </p:sp>
    </p:spTree>
    <p:extLst>
      <p:ext uri="{BB962C8B-B14F-4D97-AF65-F5344CB8AC3E}">
        <p14:creationId xmlns:p14="http://schemas.microsoft.com/office/powerpoint/2010/main" val="3827256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Make(</a:t>
            </a:r>
            <a:r>
              <a:rPr kumimoji="1" lang="ja-JP" altLang="en-US" sz="1200" b="0" kern="1200" dirty="0">
                <a:solidFill>
                  <a:schemeClr val="tx1"/>
                </a:solidFill>
                <a:effectLst/>
                <a:latin typeface="Arial" charset="0"/>
                <a:ea typeface="ＭＳ Ｐゴシック" pitchFamily="50" charset="-128"/>
                <a:cs typeface="+mn-cs"/>
              </a:rPr>
              <a:t>スクリプト型、手続き的</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 色んなビルドツールの始祖</a:t>
            </a:r>
          </a:p>
          <a:p>
            <a:r>
              <a:rPr kumimoji="1" lang="ja-JP" altLang="en-US" sz="1200" b="0" kern="1200" dirty="0">
                <a:solidFill>
                  <a:schemeClr val="tx1"/>
                </a:solidFill>
                <a:effectLst/>
                <a:latin typeface="Arial" charset="0"/>
                <a:ea typeface="ＭＳ Ｐゴシック" pitchFamily="50" charset="-128"/>
                <a:cs typeface="+mn-cs"/>
              </a:rPr>
              <a:t>    * 今までは</a:t>
            </a:r>
            <a:r>
              <a:rPr kumimoji="1" lang="en-US" altLang="ja-JP" sz="1200" b="0" kern="1200" dirty="0">
                <a:solidFill>
                  <a:schemeClr val="tx1"/>
                </a:solidFill>
                <a:effectLst/>
                <a:latin typeface="Arial" charset="0"/>
                <a:ea typeface="ＭＳ Ｐゴシック" pitchFamily="50" charset="-128"/>
                <a:cs typeface="+mn-cs"/>
              </a:rPr>
              <a:t>Script</a:t>
            </a:r>
            <a:r>
              <a:rPr kumimoji="1" lang="ja-JP" altLang="en-US" sz="1200" b="0" kern="1200" dirty="0">
                <a:solidFill>
                  <a:schemeClr val="tx1"/>
                </a:solidFill>
                <a:effectLst/>
                <a:latin typeface="Arial" charset="0"/>
                <a:ea typeface="ＭＳ Ｐゴシック" pitchFamily="50" charset="-128"/>
                <a:cs typeface="+mn-cs"/>
              </a:rPr>
              <a:t>で書いていたのを、</a:t>
            </a:r>
            <a:r>
              <a:rPr kumimoji="1" lang="en-US" altLang="ja-JP" sz="1200" b="0" kern="1200" dirty="0" err="1">
                <a:solidFill>
                  <a:schemeClr val="tx1"/>
                </a:solidFill>
                <a:effectLst/>
                <a:latin typeface="Arial" charset="0"/>
                <a:ea typeface="ＭＳ Ｐゴシック" pitchFamily="50" charset="-128"/>
                <a:cs typeface="+mn-cs"/>
              </a:rPr>
              <a:t>Makefile</a:t>
            </a:r>
            <a:r>
              <a:rPr kumimoji="1" lang="ja-JP" altLang="en-US" sz="1200" b="0" kern="1200" dirty="0">
                <a:solidFill>
                  <a:schemeClr val="tx1"/>
                </a:solidFill>
                <a:effectLst/>
                <a:latin typeface="Arial" charset="0"/>
                <a:ea typeface="ＭＳ Ｐゴシック" pitchFamily="50" charset="-128"/>
                <a:cs typeface="+mn-cs"/>
              </a:rPr>
              <a:t>という統一的な枠で書けるようにした</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Ant(XML</a:t>
            </a:r>
            <a:r>
              <a:rPr kumimoji="1" lang="ja-JP" altLang="en-US" sz="1200" b="0" kern="1200" dirty="0" err="1">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手続き的</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 クロスプラットフォームなビルド</a:t>
            </a:r>
          </a:p>
          <a:p>
            <a:r>
              <a:rPr kumimoji="1" lang="ja-JP" altLang="en-US" sz="1200" b="0" kern="1200" dirty="0">
                <a:solidFill>
                  <a:schemeClr val="tx1"/>
                </a:solidFill>
                <a:effectLst/>
                <a:latin typeface="Arial" charset="0"/>
                <a:ea typeface="ＭＳ Ｐゴシック" pitchFamily="50" charset="-128"/>
                <a:cs typeface="+mn-cs"/>
              </a:rPr>
              <a:t>    * スクリプトは</a:t>
            </a:r>
            <a:r>
              <a:rPr kumimoji="1" lang="en-US" altLang="ja-JP" sz="1200" b="0" kern="1200" dirty="0">
                <a:solidFill>
                  <a:schemeClr val="tx1"/>
                </a:solidFill>
                <a:effectLst/>
                <a:latin typeface="Arial" charset="0"/>
                <a:ea typeface="ＭＳ Ｐゴシック" pitchFamily="50" charset="-128"/>
                <a:cs typeface="+mn-cs"/>
              </a:rPr>
              <a:t>XML</a:t>
            </a:r>
            <a:r>
              <a:rPr kumimoji="1" lang="ja-JP" altLang="en-US" sz="1200" b="0" kern="1200" dirty="0" err="1">
                <a:solidFill>
                  <a:schemeClr val="tx1"/>
                </a:solidFill>
                <a:effectLst/>
                <a:latin typeface="Arial" charset="0"/>
                <a:ea typeface="ＭＳ Ｐゴシック" pitchFamily="50" charset="-128"/>
                <a:cs typeface="+mn-cs"/>
              </a:rPr>
              <a:t>なので</a:t>
            </a:r>
            <a:r>
              <a:rPr kumimoji="1" lang="ja-JP" altLang="en-US" sz="1200" b="0" kern="1200" dirty="0">
                <a:solidFill>
                  <a:schemeClr val="tx1"/>
                </a:solidFill>
                <a:effectLst/>
                <a:latin typeface="Arial" charset="0"/>
                <a:ea typeface="ＭＳ Ｐゴシック" pitchFamily="50" charset="-128"/>
                <a:cs typeface="+mn-cs"/>
              </a:rPr>
              <a:t>記述性は低い</a:t>
            </a:r>
          </a:p>
          <a:p>
            <a:r>
              <a:rPr kumimoji="1" lang="ja-JP" altLang="en-US" sz="1200" b="0" kern="1200" dirty="0">
                <a:solidFill>
                  <a:schemeClr val="tx1"/>
                </a:solidFill>
                <a:effectLst/>
                <a:latin typeface="Arial" charset="0"/>
                <a:ea typeface="ＭＳ Ｐゴシック" pitchFamily="50" charset="-128"/>
                <a:cs typeface="+mn-cs"/>
              </a:rPr>
              <a:t>    * ちょっと複雑な事やろうとすると大変</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Maven(XML</a:t>
            </a:r>
            <a:r>
              <a:rPr kumimoji="1" lang="ja-JP" altLang="en-US" sz="1200" b="0" kern="1200" dirty="0" err="1">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規約ベース</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 プロジェクトの属性を記載していく規約ベース</a:t>
            </a:r>
            <a:r>
              <a:rPr kumimoji="1" lang="en-US" altLang="ja-JP" sz="1200" b="0" kern="1200" dirty="0">
                <a:solidFill>
                  <a:schemeClr val="tx1"/>
                </a:solidFill>
                <a:effectLst/>
                <a:latin typeface="Arial" charset="0"/>
                <a:ea typeface="ＭＳ Ｐゴシック" pitchFamily="50" charset="-128"/>
                <a:cs typeface="+mn-cs"/>
              </a:rPr>
              <a:t>(POM)</a:t>
            </a:r>
            <a:r>
              <a:rPr kumimoji="1" lang="ja-JP" altLang="en-US" sz="1200" b="0" kern="1200" dirty="0">
                <a:solidFill>
                  <a:schemeClr val="tx1"/>
                </a:solidFill>
                <a:effectLst/>
                <a:latin typeface="Arial" charset="0"/>
                <a:ea typeface="ＭＳ Ｐゴシック" pitchFamily="50" charset="-128"/>
                <a:cs typeface="+mn-cs"/>
              </a:rPr>
              <a:t>の考え方の導入</a:t>
            </a:r>
          </a:p>
          <a:p>
            <a:r>
              <a:rPr kumimoji="1" lang="ja-JP" altLang="en-US" sz="1200" b="0" kern="1200" dirty="0">
                <a:solidFill>
                  <a:schemeClr val="tx1"/>
                </a:solidFill>
                <a:effectLst/>
                <a:latin typeface="Arial" charset="0"/>
                <a:ea typeface="ＭＳ Ｐゴシック" pitchFamily="50" charset="-128"/>
                <a:cs typeface="+mn-cs"/>
              </a:rPr>
              <a:t>    * 自動依存性解決の導入</a:t>
            </a:r>
          </a:p>
          <a:p>
            <a:r>
              <a:rPr kumimoji="1" lang="ja-JP" altLang="en-US" sz="1200" b="0" kern="1200" dirty="0">
                <a:solidFill>
                  <a:schemeClr val="tx1"/>
                </a:solidFill>
                <a:effectLst/>
                <a:latin typeface="Arial" charset="0"/>
                <a:ea typeface="ＭＳ Ｐゴシック" pitchFamily="50" charset="-128"/>
                <a:cs typeface="+mn-cs"/>
              </a:rPr>
              <a:t>    * スクリプトは</a:t>
            </a:r>
            <a:r>
              <a:rPr kumimoji="1" lang="en-US" altLang="ja-JP" sz="1200" b="0" kern="1200" dirty="0">
                <a:solidFill>
                  <a:schemeClr val="tx1"/>
                </a:solidFill>
                <a:effectLst/>
                <a:latin typeface="Arial" charset="0"/>
                <a:ea typeface="ＭＳ Ｐゴシック" pitchFamily="50" charset="-128"/>
                <a:cs typeface="+mn-cs"/>
              </a:rPr>
              <a:t>XML</a:t>
            </a:r>
            <a:r>
              <a:rPr kumimoji="1" lang="ja-JP" altLang="en-US" sz="1200" b="0" kern="1200" dirty="0" err="1">
                <a:solidFill>
                  <a:schemeClr val="tx1"/>
                </a:solidFill>
                <a:effectLst/>
                <a:latin typeface="Arial" charset="0"/>
                <a:ea typeface="ＭＳ Ｐゴシック" pitchFamily="50" charset="-128"/>
                <a:cs typeface="+mn-cs"/>
              </a:rPr>
              <a:t>なので</a:t>
            </a:r>
            <a:r>
              <a:rPr kumimoji="1" lang="ja-JP" altLang="en-US" sz="1200" b="0" kern="1200" dirty="0">
                <a:solidFill>
                  <a:schemeClr val="tx1"/>
                </a:solidFill>
                <a:effectLst/>
                <a:latin typeface="Arial" charset="0"/>
                <a:ea typeface="ＭＳ Ｐゴシック" pitchFamily="50" charset="-128"/>
                <a:cs typeface="+mn-cs"/>
              </a:rPr>
              <a:t>記述性は低い</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Gradle</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スクリプト型、規約ベース</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 </a:t>
            </a:r>
            <a:r>
              <a:rPr kumimoji="1" lang="en-US" altLang="ja-JP" sz="1200" b="0" kern="1200" dirty="0">
                <a:solidFill>
                  <a:schemeClr val="tx1"/>
                </a:solidFill>
                <a:effectLst/>
                <a:latin typeface="Arial" charset="0"/>
                <a:ea typeface="ＭＳ Ｐゴシック" pitchFamily="50" charset="-128"/>
                <a:cs typeface="+mn-cs"/>
              </a:rPr>
              <a:t>Groovy(Java</a:t>
            </a:r>
            <a:r>
              <a:rPr kumimoji="1" lang="ja-JP" altLang="en-US" sz="1200" b="0" kern="1200" dirty="0">
                <a:solidFill>
                  <a:schemeClr val="tx1"/>
                </a:solidFill>
                <a:effectLst/>
                <a:latin typeface="Arial" charset="0"/>
                <a:ea typeface="ＭＳ Ｐゴシック" pitchFamily="50" charset="-128"/>
                <a:cs typeface="+mn-cs"/>
              </a:rPr>
              <a:t>言語の拡張</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ベースのスクリプト記載が可能</a:t>
            </a:r>
          </a:p>
          <a:p>
            <a:r>
              <a:rPr kumimoji="1" lang="ja-JP" altLang="en-US" sz="1200" b="0" kern="1200" dirty="0">
                <a:solidFill>
                  <a:schemeClr val="tx1"/>
                </a:solidFill>
                <a:effectLst/>
                <a:latin typeface="Arial" charset="0"/>
                <a:ea typeface="ＭＳ Ｐゴシック" pitchFamily="50" charset="-128"/>
                <a:cs typeface="+mn-cs"/>
              </a:rPr>
              <a:t>    * 適用範囲の拡大（色んなケースで使える） </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21</a:t>
            </a:fld>
            <a:endParaRPr lang="en-US" altLang="ja-JP"/>
          </a:p>
        </p:txBody>
      </p:sp>
    </p:spTree>
    <p:extLst>
      <p:ext uri="{BB962C8B-B14F-4D97-AF65-F5344CB8AC3E}">
        <p14:creationId xmlns:p14="http://schemas.microsoft.com/office/powerpoint/2010/main" val="3049381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依存性解決って何？</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昨今は全部自力で開発するケースって</a:t>
            </a:r>
            <a:r>
              <a:rPr kumimoji="1" lang="ja-JP" altLang="en-US" sz="1200" b="0" kern="1200" dirty="0" err="1">
                <a:solidFill>
                  <a:schemeClr val="tx1"/>
                </a:solidFill>
                <a:effectLst/>
                <a:latin typeface="Arial" charset="0"/>
                <a:ea typeface="ＭＳ Ｐゴシック" pitchFamily="50" charset="-128"/>
                <a:cs typeface="+mn-cs"/>
              </a:rPr>
              <a:t>のは</a:t>
            </a:r>
            <a:r>
              <a:rPr kumimoji="1" lang="ja-JP" altLang="en-US" sz="1200" b="0" kern="1200" dirty="0">
                <a:solidFill>
                  <a:schemeClr val="tx1"/>
                </a:solidFill>
                <a:effectLst/>
                <a:latin typeface="Arial" charset="0"/>
                <a:ea typeface="ＭＳ Ｐゴシック" pitchFamily="50" charset="-128"/>
                <a:cs typeface="+mn-cs"/>
              </a:rPr>
              <a:t>少なくて、</a:t>
            </a:r>
          </a:p>
          <a:p>
            <a:r>
              <a:rPr kumimoji="1" lang="ja-JP" altLang="en-US" sz="1200" b="0" kern="1200" dirty="0">
                <a:solidFill>
                  <a:schemeClr val="tx1"/>
                </a:solidFill>
                <a:effectLst/>
                <a:latin typeface="Arial" charset="0"/>
                <a:ea typeface="ＭＳ Ｐゴシック" pitchFamily="50" charset="-128"/>
                <a:cs typeface="+mn-cs"/>
              </a:rPr>
              <a:t>外部のライブラリを使う事が多いと思う。</a:t>
            </a:r>
          </a:p>
          <a:p>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であれば</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ファイル</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Apache File Upload.jar</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javax-servlet-api.jar</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hoge.jar</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etc.</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で、自分のソースコードのコンパイル、もしくは実行、もしくはテスト、にこれらの</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ファイルが必要になる。これが「依存性」</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で、自分のソースコードが依存しているライブラリを取得してくる行為、</a:t>
            </a:r>
          </a:p>
          <a:p>
            <a:r>
              <a:rPr kumimoji="1" lang="ja-JP" altLang="en-US" sz="1200" b="0" kern="1200" dirty="0">
                <a:solidFill>
                  <a:schemeClr val="tx1"/>
                </a:solidFill>
                <a:effectLst/>
                <a:latin typeface="Arial" charset="0"/>
                <a:ea typeface="ＭＳ Ｐゴシック" pitchFamily="50" charset="-128"/>
                <a:cs typeface="+mn-cs"/>
              </a:rPr>
              <a:t>これが「依存性の解決」</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23</a:t>
            </a:fld>
            <a:endParaRPr lang="en-US" altLang="ja-JP"/>
          </a:p>
        </p:txBody>
      </p:sp>
    </p:spTree>
    <p:extLst>
      <p:ext uri="{BB962C8B-B14F-4D97-AF65-F5344CB8AC3E}">
        <p14:creationId xmlns:p14="http://schemas.microsoft.com/office/powerpoint/2010/main" val="237702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依存性解決の仕方（昔）</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昔は、各ライブラリの提供元の</a:t>
            </a:r>
            <a:r>
              <a:rPr kumimoji="1" lang="en-US" altLang="ja-JP" sz="1200" b="0" kern="1200" dirty="0">
                <a:solidFill>
                  <a:schemeClr val="tx1"/>
                </a:solidFill>
                <a:effectLst/>
                <a:latin typeface="Arial" charset="0"/>
                <a:ea typeface="ＭＳ Ｐゴシック" pitchFamily="50" charset="-128"/>
                <a:cs typeface="+mn-cs"/>
              </a:rPr>
              <a:t>Web</a:t>
            </a:r>
            <a:r>
              <a:rPr kumimoji="1" lang="ja-JP" altLang="en-US" sz="1200" b="0" kern="1200" dirty="0">
                <a:solidFill>
                  <a:schemeClr val="tx1"/>
                </a:solidFill>
                <a:effectLst/>
                <a:latin typeface="Arial" charset="0"/>
                <a:ea typeface="ＭＳ Ｐゴシック" pitchFamily="50" charset="-128"/>
                <a:cs typeface="+mn-cs"/>
              </a:rPr>
              <a:t>サイトから</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ファイルを手動でダウンロードし、</a:t>
            </a:r>
          </a:p>
          <a:p>
            <a:r>
              <a:rPr kumimoji="1" lang="ja-JP" altLang="en-US" sz="1200" b="0" kern="1200" dirty="0">
                <a:solidFill>
                  <a:schemeClr val="tx1"/>
                </a:solidFill>
                <a:effectLst/>
                <a:latin typeface="Arial" charset="0"/>
                <a:ea typeface="ＭＳ Ｐゴシック" pitchFamily="50" charset="-128"/>
                <a:cs typeface="+mn-cs"/>
              </a:rPr>
              <a:t>開発者の</a:t>
            </a:r>
            <a:r>
              <a:rPr kumimoji="1" lang="en-US" altLang="ja-JP" sz="1200" b="0" kern="1200" dirty="0">
                <a:solidFill>
                  <a:schemeClr val="tx1"/>
                </a:solidFill>
                <a:effectLst/>
                <a:latin typeface="Arial" charset="0"/>
                <a:ea typeface="ＭＳ Ｐゴシック" pitchFamily="50" charset="-128"/>
                <a:cs typeface="+mn-cs"/>
              </a:rPr>
              <a:t>PC</a:t>
            </a:r>
            <a:r>
              <a:rPr kumimoji="1" lang="ja-JP" altLang="en-US" sz="1200" b="0" kern="1200" dirty="0">
                <a:solidFill>
                  <a:schemeClr val="tx1"/>
                </a:solidFill>
                <a:effectLst/>
                <a:latin typeface="Arial" charset="0"/>
                <a:ea typeface="ＭＳ Ｐゴシック" pitchFamily="50" charset="-128"/>
                <a:cs typeface="+mn-cs"/>
              </a:rPr>
              <a:t>とかビルド環境とかテスト、運用環境に配備していた。</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絵的なもの</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ただ、このやり方には多大なる問題点がある</a:t>
            </a:r>
          </a:p>
          <a:p>
            <a:r>
              <a:rPr kumimoji="1" lang="ja-JP" altLang="en-US" sz="1200" b="0" kern="1200" dirty="0">
                <a:solidFill>
                  <a:schemeClr val="tx1"/>
                </a:solidFill>
                <a:effectLst/>
                <a:latin typeface="Arial" charset="0"/>
                <a:ea typeface="ＭＳ Ｐゴシック" pitchFamily="50" charset="-128"/>
                <a:cs typeface="+mn-cs"/>
              </a:rPr>
              <a:t>* コストが高い</a:t>
            </a:r>
          </a:p>
          <a:p>
            <a:r>
              <a:rPr kumimoji="1" lang="ja-JP" altLang="en-US" sz="1200" b="0" kern="1200" dirty="0">
                <a:solidFill>
                  <a:schemeClr val="tx1"/>
                </a:solidFill>
                <a:effectLst/>
                <a:latin typeface="Arial" charset="0"/>
                <a:ea typeface="ＭＳ Ｐゴシック" pitchFamily="50" charset="-128"/>
                <a:cs typeface="+mn-cs"/>
              </a:rPr>
              <a:t>    * 一つのライブラリを使うのに複数の何十件のライブラリが必要、更にその先の依存性も解決する必要がある</a:t>
            </a:r>
          </a:p>
          <a:p>
            <a:r>
              <a:rPr kumimoji="1" lang="ja-JP" altLang="en-US" sz="1200" b="0" kern="1200" dirty="0">
                <a:solidFill>
                  <a:schemeClr val="tx1"/>
                </a:solidFill>
                <a:effectLst/>
                <a:latin typeface="Arial" charset="0"/>
                <a:ea typeface="ＭＳ Ｐゴシック" pitchFamily="50" charset="-128"/>
                <a:cs typeface="+mn-cs"/>
              </a:rPr>
              <a:t>* ミスが多発する</a:t>
            </a:r>
          </a:p>
          <a:p>
            <a:r>
              <a:rPr kumimoji="1" lang="ja-JP" altLang="en-US" sz="1200" b="0" kern="1200" dirty="0">
                <a:solidFill>
                  <a:schemeClr val="tx1"/>
                </a:solidFill>
                <a:effectLst/>
                <a:latin typeface="Arial" charset="0"/>
                <a:ea typeface="ＭＳ Ｐゴシック" pitchFamily="50" charset="-128"/>
                <a:cs typeface="+mn-cs"/>
              </a:rPr>
              <a:t>    * 環境毎に異なるバージョンのライブラリを配置してしまってバグとか</a:t>
            </a:r>
          </a:p>
          <a:p>
            <a:r>
              <a:rPr kumimoji="1" lang="ja-JP" altLang="en-US" sz="1200" b="0" kern="1200" dirty="0">
                <a:solidFill>
                  <a:schemeClr val="tx1"/>
                </a:solidFill>
                <a:effectLst/>
                <a:latin typeface="Arial" charset="0"/>
                <a:ea typeface="ＭＳ Ｐゴシック" pitchFamily="50" charset="-128"/>
                <a:cs typeface="+mn-cs"/>
              </a:rPr>
              <a:t>    * ライブラリを配置漏れしてしまってバグとか</a:t>
            </a:r>
          </a:p>
          <a:p>
            <a:r>
              <a:rPr kumimoji="1" lang="ja-JP" altLang="en-US" sz="1200" b="0" kern="1200" dirty="0">
                <a:solidFill>
                  <a:schemeClr val="tx1"/>
                </a:solidFill>
                <a:effectLst/>
                <a:latin typeface="Arial" charset="0"/>
                <a:ea typeface="ＭＳ Ｐゴシック" pitchFamily="50" charset="-128"/>
                <a:cs typeface="+mn-cs"/>
              </a:rPr>
              <a:t>* 属人化しやすい</a:t>
            </a:r>
          </a:p>
          <a:p>
            <a:r>
              <a:rPr kumimoji="1" lang="ja-JP" altLang="en-US" sz="1200" b="0" kern="1200" dirty="0">
                <a:solidFill>
                  <a:schemeClr val="tx1"/>
                </a:solidFill>
                <a:effectLst/>
                <a:latin typeface="Arial" charset="0"/>
                <a:ea typeface="ＭＳ Ｐゴシック" pitchFamily="50" charset="-128"/>
                <a:cs typeface="+mn-cs"/>
              </a:rPr>
              <a:t>    * イワユルライブラリ職人的な人がいないとどうにもならない</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24</a:t>
            </a:fld>
            <a:endParaRPr lang="en-US" altLang="ja-JP"/>
          </a:p>
        </p:txBody>
      </p:sp>
    </p:spTree>
    <p:extLst>
      <p:ext uri="{BB962C8B-B14F-4D97-AF65-F5344CB8AC3E}">
        <p14:creationId xmlns:p14="http://schemas.microsoft.com/office/powerpoint/2010/main" val="1481315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ではイントロダクションパートを始めていきたいと思います。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a:t>
            </a:fld>
            <a:endParaRPr lang="en-US" altLang="ja-JP"/>
          </a:p>
        </p:txBody>
      </p:sp>
    </p:spTree>
    <p:extLst>
      <p:ext uri="{BB962C8B-B14F-4D97-AF65-F5344CB8AC3E}">
        <p14:creationId xmlns:p14="http://schemas.microsoft.com/office/powerpoint/2010/main" val="3627513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依存性解決の仕方（今）</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↓みたいなやり方が主流になっている</a:t>
            </a:r>
          </a:p>
          <a:p>
            <a:r>
              <a:rPr kumimoji="1" lang="ja-JP" altLang="en-US" sz="1200" b="0" kern="1200" dirty="0">
                <a:solidFill>
                  <a:schemeClr val="tx1"/>
                </a:solidFill>
                <a:effectLst/>
                <a:latin typeface="Arial" charset="0"/>
                <a:ea typeface="ＭＳ Ｐゴシック" pitchFamily="50" charset="-128"/>
                <a:cs typeface="+mn-cs"/>
              </a:rPr>
              <a:t>* 依存性をビルドスクリプトに明文化する</a:t>
            </a:r>
          </a:p>
          <a:p>
            <a:r>
              <a:rPr kumimoji="1" lang="ja-JP" altLang="en-US" sz="1200" b="0" kern="1200" dirty="0">
                <a:solidFill>
                  <a:schemeClr val="tx1"/>
                </a:solidFill>
                <a:effectLst/>
                <a:latin typeface="Arial" charset="0"/>
                <a:ea typeface="ＭＳ Ｐゴシック" pitchFamily="50" charset="-128"/>
                <a:cs typeface="+mn-cs"/>
              </a:rPr>
              <a:t>* 殆どの外部ライブラリは</a:t>
            </a:r>
            <a:r>
              <a:rPr kumimoji="1" lang="en-US" altLang="ja-JP" sz="1200" b="0" kern="1200" dirty="0">
                <a:solidFill>
                  <a:schemeClr val="tx1"/>
                </a:solidFill>
                <a:effectLst/>
                <a:latin typeface="Arial" charset="0"/>
                <a:ea typeface="ＭＳ Ｐゴシック" pitchFamily="50" charset="-128"/>
                <a:cs typeface="+mn-cs"/>
              </a:rPr>
              <a:t>Central Repository</a:t>
            </a:r>
            <a:r>
              <a:rPr kumimoji="1" lang="ja-JP" altLang="en-US" sz="1200" b="0" kern="1200" dirty="0">
                <a:solidFill>
                  <a:schemeClr val="tx1"/>
                </a:solidFill>
                <a:effectLst/>
                <a:latin typeface="Arial" charset="0"/>
                <a:ea typeface="ＭＳ Ｐゴシック" pitchFamily="50" charset="-128"/>
                <a:cs typeface="+mn-cs"/>
              </a:rPr>
              <a:t>に</a:t>
            </a:r>
            <a:r>
              <a:rPr kumimoji="1" lang="en-US" altLang="ja-JP" sz="1200" b="0" kern="1200" dirty="0">
                <a:solidFill>
                  <a:schemeClr val="tx1"/>
                </a:solidFill>
                <a:effectLst/>
                <a:latin typeface="Arial" charset="0"/>
                <a:ea typeface="ＭＳ Ｐゴシック" pitchFamily="50" charset="-128"/>
                <a:cs typeface="+mn-cs"/>
              </a:rPr>
              <a:t>publish</a:t>
            </a:r>
            <a:r>
              <a:rPr kumimoji="1" lang="ja-JP" altLang="en-US" sz="1200" b="0" kern="1200" dirty="0">
                <a:solidFill>
                  <a:schemeClr val="tx1"/>
                </a:solidFill>
                <a:effectLst/>
                <a:latin typeface="Arial" charset="0"/>
                <a:ea typeface="ＭＳ Ｐゴシック" pitchFamily="50" charset="-128"/>
                <a:cs typeface="+mn-cs"/>
              </a:rPr>
              <a:t>されている</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Central Repository</a:t>
            </a:r>
            <a:r>
              <a:rPr kumimoji="1" lang="ja-JP" altLang="en-US" sz="1200" b="0" kern="1200" dirty="0">
                <a:solidFill>
                  <a:schemeClr val="tx1"/>
                </a:solidFill>
                <a:effectLst/>
                <a:latin typeface="Arial" charset="0"/>
                <a:ea typeface="ＭＳ Ｐゴシック" pitchFamily="50" charset="-128"/>
                <a:cs typeface="+mn-cs"/>
              </a:rPr>
              <a:t>という、インターネット上に配備されたライブラリのレポジトリを使うのが一般的になっている。</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の場合は</a:t>
            </a:r>
            <a:r>
              <a:rPr kumimoji="1" lang="en-US" altLang="ja-JP" sz="1200" b="0" kern="1200" dirty="0">
                <a:solidFill>
                  <a:schemeClr val="tx1"/>
                </a:solidFill>
                <a:effectLst/>
                <a:latin typeface="Arial" charset="0"/>
                <a:ea typeface="ＭＳ Ｐゴシック" pitchFamily="50" charset="-128"/>
                <a:cs typeface="+mn-cs"/>
              </a:rPr>
              <a:t>Maven Central Repository)</a:t>
            </a:r>
          </a:p>
          <a:p>
            <a:r>
              <a:rPr kumimoji="1" lang="ja-JP" altLang="en-US" sz="1200" b="0" kern="1200" dirty="0">
                <a:solidFill>
                  <a:schemeClr val="tx1"/>
                </a:solidFill>
                <a:effectLst/>
                <a:latin typeface="Arial" charset="0"/>
                <a:ea typeface="ＭＳ Ｐゴシック" pitchFamily="50" charset="-128"/>
                <a:cs typeface="+mn-cs"/>
              </a:rPr>
              <a:t>* ビルドを実行する際は、ビルドスクリプトから自動的に依存性を解決して配備する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絵的なもの</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ちなみに</a:t>
            </a:r>
            <a:r>
              <a:rPr kumimoji="1" lang="en-US" altLang="ja-JP" sz="1200" b="0" kern="1200" dirty="0" err="1">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は、依存性解決時に</a:t>
            </a:r>
            <a:r>
              <a:rPr kumimoji="1" lang="en-US" altLang="ja-JP" sz="1200" b="0" kern="1200" dirty="0">
                <a:solidFill>
                  <a:schemeClr val="tx1"/>
                </a:solidFill>
                <a:effectLst/>
                <a:latin typeface="Arial" charset="0"/>
                <a:ea typeface="ＭＳ Ｐゴシック" pitchFamily="50" charset="-128"/>
                <a:cs typeface="+mn-cs"/>
              </a:rPr>
              <a:t>Maven</a:t>
            </a:r>
            <a:r>
              <a:rPr kumimoji="1" lang="ja-JP" altLang="en-US" sz="1200" b="0" kern="1200" dirty="0">
                <a:solidFill>
                  <a:schemeClr val="tx1"/>
                </a:solidFill>
                <a:effectLst/>
                <a:latin typeface="Arial" charset="0"/>
                <a:ea typeface="ＭＳ Ｐゴシック" pitchFamily="50" charset="-128"/>
                <a:cs typeface="+mn-cs"/>
              </a:rPr>
              <a:t>と同じプロトコルを喋る。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従って、従来の</a:t>
            </a:r>
            <a:r>
              <a:rPr kumimoji="1" lang="en-US" altLang="ja-JP" sz="1200" b="0" kern="1200" dirty="0">
                <a:solidFill>
                  <a:schemeClr val="tx1"/>
                </a:solidFill>
                <a:effectLst/>
                <a:latin typeface="Arial" charset="0"/>
                <a:ea typeface="ＭＳ Ｐゴシック" pitchFamily="50" charset="-128"/>
                <a:cs typeface="+mn-cs"/>
              </a:rPr>
              <a:t>Maven Central Repository</a:t>
            </a:r>
            <a:r>
              <a:rPr kumimoji="1" lang="ja-JP" altLang="en-US" sz="1200" b="0" kern="1200" dirty="0">
                <a:solidFill>
                  <a:schemeClr val="tx1"/>
                </a:solidFill>
                <a:effectLst/>
                <a:latin typeface="Arial" charset="0"/>
                <a:ea typeface="ＭＳ Ｐゴシック" pitchFamily="50" charset="-128"/>
                <a:cs typeface="+mn-cs"/>
              </a:rPr>
              <a:t>からの依存性解決ができるので、</a:t>
            </a:r>
          </a:p>
          <a:p>
            <a:r>
              <a:rPr kumimoji="1" lang="ja-JP" altLang="en-US" sz="1200" b="0" kern="1200" dirty="0">
                <a:solidFill>
                  <a:schemeClr val="tx1"/>
                </a:solidFill>
                <a:effectLst/>
                <a:latin typeface="Arial" charset="0"/>
                <a:ea typeface="ＭＳ Ｐゴシック" pitchFamily="50" charset="-128"/>
                <a:cs typeface="+mn-cs"/>
              </a:rPr>
              <a:t>既存資産の再利用が容易にできる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25</a:t>
            </a:fld>
            <a:endParaRPr lang="en-US" altLang="ja-JP"/>
          </a:p>
        </p:txBody>
      </p:sp>
    </p:spTree>
    <p:extLst>
      <p:ext uri="{BB962C8B-B14F-4D97-AF65-F5344CB8AC3E}">
        <p14:creationId xmlns:p14="http://schemas.microsoft.com/office/powerpoint/2010/main" val="2110679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Artifactory</a:t>
            </a:r>
            <a:r>
              <a:rPr kumimoji="1" lang="ja-JP" altLang="en-US" sz="1200" b="1" kern="1200" dirty="0">
                <a:solidFill>
                  <a:schemeClr val="tx1"/>
                </a:solidFill>
                <a:effectLst/>
                <a:latin typeface="Arial" charset="0"/>
                <a:ea typeface="ＭＳ Ｐゴシック" pitchFamily="50" charset="-128"/>
                <a:cs typeface="+mn-cs"/>
              </a:rPr>
              <a:t>とか</a:t>
            </a:r>
            <a:r>
              <a:rPr kumimoji="1" lang="en-US" altLang="ja-JP" sz="1200" b="1" kern="1200" dirty="0">
                <a:solidFill>
                  <a:schemeClr val="tx1"/>
                </a:solidFill>
                <a:effectLst/>
                <a:latin typeface="Arial" charset="0"/>
                <a:ea typeface="ＭＳ Ｐゴシック" pitchFamily="50" charset="-128"/>
                <a:cs typeface="+mn-cs"/>
              </a:rPr>
              <a:t>Sonar Type NEXUS</a:t>
            </a:r>
            <a:r>
              <a:rPr kumimoji="1" lang="ja-JP" altLang="en-US" sz="1200" b="1" kern="1200" dirty="0">
                <a:solidFill>
                  <a:schemeClr val="tx1"/>
                </a:solidFill>
                <a:effectLst/>
                <a:latin typeface="Arial" charset="0"/>
                <a:ea typeface="ＭＳ Ｐゴシック" pitchFamily="50" charset="-128"/>
                <a:cs typeface="+mn-cs"/>
              </a:rPr>
              <a:t>との関連性</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じゃぁ、自分が作った内製の共通ライブラリも↑と同じ仕掛けで流通させたいですよね？</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でも、</a:t>
            </a:r>
            <a:r>
              <a:rPr kumimoji="1" lang="en-US" altLang="ja-JP" sz="1200" b="0" kern="1200" dirty="0">
                <a:solidFill>
                  <a:schemeClr val="tx1"/>
                </a:solidFill>
                <a:effectLst/>
                <a:latin typeface="Arial" charset="0"/>
                <a:ea typeface="ＭＳ Ｐゴシック" pitchFamily="50" charset="-128"/>
                <a:cs typeface="+mn-cs"/>
              </a:rPr>
              <a:t>Public</a:t>
            </a:r>
            <a:r>
              <a:rPr kumimoji="1" lang="ja-JP" altLang="en-US" sz="1200" b="0" kern="1200" dirty="0">
                <a:solidFill>
                  <a:schemeClr val="tx1"/>
                </a:solidFill>
                <a:effectLst/>
                <a:latin typeface="Arial" charset="0"/>
                <a:ea typeface="ＭＳ Ｐゴシック" pitchFamily="50" charset="-128"/>
                <a:cs typeface="+mn-cs"/>
              </a:rPr>
              <a:t>なインターネットに内製のライブラリ置きたくないじゃ</a:t>
            </a:r>
            <a:r>
              <a:rPr kumimoji="1" lang="ja-JP" altLang="en-US" sz="1200" b="0" kern="1200" dirty="0" err="1">
                <a:solidFill>
                  <a:schemeClr val="tx1"/>
                </a:solidFill>
                <a:effectLst/>
                <a:latin typeface="Arial" charset="0"/>
                <a:ea typeface="ＭＳ Ｐゴシック" pitchFamily="50" charset="-128"/>
                <a:cs typeface="+mn-cs"/>
              </a:rPr>
              <a:t>ん</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err="1">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(IP</a:t>
            </a:r>
            <a:r>
              <a:rPr kumimoji="1" lang="ja-JP" altLang="en-US" sz="1200" b="0" kern="1200" dirty="0">
                <a:solidFill>
                  <a:schemeClr val="tx1"/>
                </a:solidFill>
                <a:effectLst/>
                <a:latin typeface="Arial" charset="0"/>
                <a:ea typeface="ＭＳ Ｐゴシック" pitchFamily="50" charset="-128"/>
                <a:cs typeface="+mn-cs"/>
              </a:rPr>
              <a:t>の問題、セキュリティの問題、などなど</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26</a:t>
            </a:fld>
            <a:endParaRPr lang="en-US" altLang="ja-JP"/>
          </a:p>
        </p:txBody>
      </p:sp>
    </p:spTree>
    <p:extLst>
      <p:ext uri="{BB962C8B-B14F-4D97-AF65-F5344CB8AC3E}">
        <p14:creationId xmlns:p14="http://schemas.microsoft.com/office/powerpoint/2010/main" val="3503146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Artifactory</a:t>
            </a:r>
            <a:r>
              <a:rPr kumimoji="1" lang="ja-JP" altLang="en-US" sz="1200" b="1" kern="1200" dirty="0">
                <a:solidFill>
                  <a:schemeClr val="tx1"/>
                </a:solidFill>
                <a:effectLst/>
                <a:latin typeface="Arial" charset="0"/>
                <a:ea typeface="ＭＳ Ｐゴシック" pitchFamily="50" charset="-128"/>
                <a:cs typeface="+mn-cs"/>
              </a:rPr>
              <a:t>とか</a:t>
            </a:r>
            <a:r>
              <a:rPr kumimoji="1" lang="en-US" altLang="ja-JP" sz="1200" b="1" kern="1200" dirty="0">
                <a:solidFill>
                  <a:schemeClr val="tx1"/>
                </a:solidFill>
                <a:effectLst/>
                <a:latin typeface="Arial" charset="0"/>
                <a:ea typeface="ＭＳ Ｐゴシック" pitchFamily="50" charset="-128"/>
                <a:cs typeface="+mn-cs"/>
              </a:rPr>
              <a:t>Sonar Type NEXUS</a:t>
            </a:r>
            <a:r>
              <a:rPr kumimoji="1" lang="ja-JP" altLang="en-US" sz="1200" b="1" kern="1200" dirty="0">
                <a:solidFill>
                  <a:schemeClr val="tx1"/>
                </a:solidFill>
                <a:effectLst/>
                <a:latin typeface="Arial" charset="0"/>
                <a:ea typeface="ＭＳ Ｐゴシック" pitchFamily="50" charset="-128"/>
                <a:cs typeface="+mn-cs"/>
              </a:rPr>
              <a:t>との関連性</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そんな時に使うのが</a:t>
            </a:r>
            <a:r>
              <a:rPr kumimoji="1" lang="en-US" altLang="ja-JP" sz="1200" b="0" kern="1200" dirty="0" err="1">
                <a:solidFill>
                  <a:schemeClr val="tx1"/>
                </a:solidFill>
                <a:effectLst/>
                <a:latin typeface="Arial" charset="0"/>
                <a:ea typeface="ＭＳ Ｐゴシック" pitchFamily="50" charset="-128"/>
                <a:cs typeface="+mn-cs"/>
              </a:rPr>
              <a:t>Artifactory</a:t>
            </a:r>
            <a:r>
              <a:rPr kumimoji="1" lang="ja-JP" altLang="en-US" sz="1200" b="0" kern="1200" dirty="0">
                <a:solidFill>
                  <a:schemeClr val="tx1"/>
                </a:solidFill>
                <a:effectLst/>
                <a:latin typeface="Arial" charset="0"/>
                <a:ea typeface="ＭＳ Ｐゴシック" pitchFamily="50" charset="-128"/>
                <a:cs typeface="+mn-cs"/>
              </a:rPr>
              <a:t>（とか</a:t>
            </a:r>
            <a:r>
              <a:rPr kumimoji="1" lang="en-US" altLang="ja-JP" sz="1200" b="0" kern="1200" dirty="0">
                <a:solidFill>
                  <a:schemeClr val="tx1"/>
                </a:solidFill>
                <a:effectLst/>
                <a:latin typeface="Arial" charset="0"/>
                <a:ea typeface="ＭＳ Ｐゴシック" pitchFamily="50" charset="-128"/>
                <a:cs typeface="+mn-cs"/>
              </a:rPr>
              <a:t>Sonar Type NEXUS</a:t>
            </a:r>
            <a:r>
              <a:rPr kumimoji="1" lang="ja-JP" altLang="en-US"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Maven</a:t>
            </a:r>
            <a:r>
              <a:rPr kumimoji="1" lang="ja-JP" altLang="en-US" sz="1200" b="0" kern="1200" dirty="0">
                <a:solidFill>
                  <a:schemeClr val="tx1"/>
                </a:solidFill>
                <a:effectLst/>
                <a:latin typeface="Arial" charset="0"/>
                <a:ea typeface="ＭＳ Ｐゴシック" pitchFamily="50" charset="-128"/>
                <a:cs typeface="+mn-cs"/>
              </a:rPr>
              <a:t>のセントラルレポジトリと同等の機能を、オンプレミスに立てれます</a:t>
            </a:r>
          </a:p>
          <a:p>
            <a:r>
              <a:rPr kumimoji="1" lang="ja-JP" altLang="en-US" sz="1200" b="0" kern="1200" dirty="0">
                <a:solidFill>
                  <a:schemeClr val="tx1"/>
                </a:solidFill>
                <a:effectLst/>
                <a:latin typeface="Arial" charset="0"/>
                <a:ea typeface="ＭＳ Ｐゴシック" pitchFamily="50" charset="-128"/>
                <a:cs typeface="+mn-cs"/>
              </a:rPr>
              <a:t>* 外部のライブラリについては、セントラルレポジトリに対して</a:t>
            </a:r>
            <a:r>
              <a:rPr kumimoji="1" lang="en-US" altLang="ja-JP" sz="1200" b="0" kern="1200" dirty="0">
                <a:solidFill>
                  <a:schemeClr val="tx1"/>
                </a:solidFill>
                <a:effectLst/>
                <a:latin typeface="Arial" charset="0"/>
                <a:ea typeface="ＭＳ Ｐゴシック" pitchFamily="50" charset="-128"/>
                <a:cs typeface="+mn-cs"/>
              </a:rPr>
              <a:t>PROXY</a:t>
            </a:r>
            <a:r>
              <a:rPr kumimoji="1" lang="ja-JP" altLang="en-US" sz="1200" b="0" kern="1200" dirty="0">
                <a:solidFill>
                  <a:schemeClr val="tx1"/>
                </a:solidFill>
                <a:effectLst/>
                <a:latin typeface="Arial" charset="0"/>
                <a:ea typeface="ＭＳ Ｐゴシック" pitchFamily="50" charset="-128"/>
                <a:cs typeface="+mn-cs"/>
              </a:rPr>
              <a:t>的に動くので透過的に使えます</a:t>
            </a:r>
          </a:p>
          <a:p>
            <a:r>
              <a:rPr kumimoji="1" lang="ja-JP" altLang="en-US" sz="1200" b="0" kern="1200" dirty="0">
                <a:solidFill>
                  <a:schemeClr val="tx1"/>
                </a:solidFill>
                <a:effectLst/>
                <a:latin typeface="Arial" charset="0"/>
                <a:ea typeface="ＭＳ Ｐゴシック" pitchFamily="50" charset="-128"/>
                <a:cs typeface="+mn-cs"/>
              </a:rPr>
              <a:t>* 外部のライブラリについては、一度</a:t>
            </a:r>
            <a:r>
              <a:rPr kumimoji="1" lang="en-US" altLang="ja-JP" sz="1200" b="0" kern="1200" dirty="0">
                <a:solidFill>
                  <a:schemeClr val="tx1"/>
                </a:solidFill>
                <a:effectLst/>
                <a:latin typeface="Arial" charset="0"/>
                <a:ea typeface="ＭＳ Ｐゴシック" pitchFamily="50" charset="-128"/>
                <a:cs typeface="+mn-cs"/>
              </a:rPr>
              <a:t>DL</a:t>
            </a:r>
            <a:r>
              <a:rPr kumimoji="1" lang="ja-JP" altLang="en-US" sz="1200" b="0" kern="1200" dirty="0">
                <a:solidFill>
                  <a:schemeClr val="tx1"/>
                </a:solidFill>
                <a:effectLst/>
                <a:latin typeface="Arial" charset="0"/>
                <a:ea typeface="ＭＳ Ｐゴシック" pitchFamily="50" charset="-128"/>
                <a:cs typeface="+mn-cs"/>
              </a:rPr>
              <a:t>すればキャッシュしてくれるので、</a:t>
            </a:r>
            <a:r>
              <a:rPr kumimoji="1" lang="ja-JP" altLang="en-US" sz="1200" b="0" kern="1200" dirty="0" err="1">
                <a:solidFill>
                  <a:schemeClr val="tx1"/>
                </a:solidFill>
                <a:effectLst/>
                <a:latin typeface="Arial" charset="0"/>
                <a:ea typeface="ＭＳ Ｐゴシック" pitchFamily="50" charset="-128"/>
                <a:cs typeface="+mn-cs"/>
              </a:rPr>
              <a:t>くっっっっっっそ</a:t>
            </a:r>
            <a:r>
              <a:rPr kumimoji="1" lang="ja-JP" altLang="en-US" sz="1200" b="0" kern="1200" dirty="0">
                <a:solidFill>
                  <a:schemeClr val="tx1"/>
                </a:solidFill>
                <a:effectLst/>
                <a:latin typeface="Arial" charset="0"/>
                <a:ea typeface="ＭＳ Ｐゴシック" pitchFamily="50" charset="-128"/>
                <a:cs typeface="+mn-cs"/>
              </a:rPr>
              <a:t>遅い</a:t>
            </a:r>
            <a:r>
              <a:rPr kumimoji="1" lang="en-US" altLang="ja-JP" sz="1200" b="0" kern="1200" dirty="0">
                <a:solidFill>
                  <a:schemeClr val="tx1"/>
                </a:solidFill>
                <a:effectLst/>
                <a:latin typeface="Arial" charset="0"/>
                <a:ea typeface="ＭＳ Ｐゴシック" pitchFamily="50" charset="-128"/>
                <a:cs typeface="+mn-cs"/>
              </a:rPr>
              <a:t>FJ-WAN</a:t>
            </a:r>
            <a:r>
              <a:rPr kumimoji="1" lang="ja-JP" altLang="en-US" sz="1200" b="0" kern="1200" dirty="0">
                <a:solidFill>
                  <a:schemeClr val="tx1"/>
                </a:solidFill>
                <a:effectLst/>
                <a:latin typeface="Arial" charset="0"/>
                <a:ea typeface="ＭＳ Ｐゴシック" pitchFamily="50" charset="-128"/>
                <a:cs typeface="+mn-cs"/>
              </a:rPr>
              <a:t>のキャッシュとしても使えます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27</a:t>
            </a:fld>
            <a:endParaRPr lang="en-US" altLang="ja-JP"/>
          </a:p>
        </p:txBody>
      </p:sp>
    </p:spTree>
    <p:extLst>
      <p:ext uri="{BB962C8B-B14F-4D97-AF65-F5344CB8AC3E}">
        <p14:creationId xmlns:p14="http://schemas.microsoft.com/office/powerpoint/2010/main" val="4035745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29</a:t>
            </a:fld>
            <a:endParaRPr lang="en-US" altLang="ja-JP"/>
          </a:p>
        </p:txBody>
      </p:sp>
    </p:spTree>
    <p:extLst>
      <p:ext uri="{BB962C8B-B14F-4D97-AF65-F5344CB8AC3E}">
        <p14:creationId xmlns:p14="http://schemas.microsoft.com/office/powerpoint/2010/main" val="597568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a:solidFill>
                  <a:schemeClr val="tx1"/>
                </a:solidFill>
                <a:effectLst/>
                <a:latin typeface="Arial" charset="0"/>
                <a:ea typeface="ＭＳ Ｐゴシック" pitchFamily="50" charset="-128"/>
                <a:cs typeface="+mn-cs"/>
              </a:rPr>
              <a:t>Git</a:t>
            </a:r>
            <a:r>
              <a:rPr kumimoji="1" lang="ja-JP" altLang="en-US" sz="1200" b="0" kern="1200" dirty="0">
                <a:solidFill>
                  <a:schemeClr val="tx1"/>
                </a:solidFill>
                <a:effectLst/>
                <a:latin typeface="Arial" charset="0"/>
                <a:ea typeface="ＭＳ Ｐゴシック" pitchFamily="50" charset="-128"/>
                <a:cs typeface="+mn-cs"/>
              </a:rPr>
              <a:t>等のレポジトリにちょっとしたスクリプトを仕掛けるだけで、</a:t>
            </a:r>
          </a:p>
          <a:p>
            <a:r>
              <a:rPr kumimoji="1" lang="en-US" altLang="ja-JP" sz="1200" b="0" kern="1200" dirty="0" err="1">
                <a:solidFill>
                  <a:schemeClr val="tx1"/>
                </a:solidFill>
                <a:effectLst/>
                <a:latin typeface="Arial" charset="0"/>
                <a:ea typeface="ＭＳ Ｐゴシック" pitchFamily="50" charset="-128"/>
                <a:cs typeface="+mn-cs"/>
              </a:rPr>
              <a:t>checkcout</a:t>
            </a:r>
            <a:r>
              <a:rPr kumimoji="1" lang="ja-JP" altLang="en-US" sz="1200" b="0" kern="1200" dirty="0">
                <a:solidFill>
                  <a:schemeClr val="tx1"/>
                </a:solidFill>
                <a:effectLst/>
                <a:latin typeface="Arial" charset="0"/>
                <a:ea typeface="ＭＳ Ｐゴシック" pitchFamily="50" charset="-128"/>
                <a:cs typeface="+mn-cs"/>
              </a:rPr>
              <a:t>すればそのまま</a:t>
            </a:r>
            <a:r>
              <a:rPr kumimoji="1" lang="en-US" altLang="ja-JP" sz="1200" b="0" kern="1200" dirty="0" err="1">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が使えるようになる仕掛けです。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30</a:t>
            </a:fld>
            <a:endParaRPr lang="en-US" altLang="ja-JP"/>
          </a:p>
        </p:txBody>
      </p:sp>
    </p:spTree>
    <p:extLst>
      <p:ext uri="{BB962C8B-B14F-4D97-AF65-F5344CB8AC3E}">
        <p14:creationId xmlns:p14="http://schemas.microsoft.com/office/powerpoint/2010/main" val="1346831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a:solidFill>
                  <a:schemeClr val="tx1"/>
                </a:solidFill>
                <a:effectLst/>
                <a:latin typeface="Arial" charset="0"/>
                <a:ea typeface="ＭＳ Ｐゴシック" pitchFamily="50" charset="-128"/>
                <a:cs typeface="+mn-cs"/>
              </a:rPr>
              <a:t>Git</a:t>
            </a:r>
            <a:r>
              <a:rPr kumimoji="1" lang="ja-JP" altLang="en-US" sz="1200" b="0" kern="1200" dirty="0">
                <a:solidFill>
                  <a:schemeClr val="tx1"/>
                </a:solidFill>
                <a:effectLst/>
                <a:latin typeface="Arial" charset="0"/>
                <a:ea typeface="ＭＳ Ｐゴシック" pitchFamily="50" charset="-128"/>
                <a:cs typeface="+mn-cs"/>
              </a:rPr>
              <a:t>等のレポジトリにちょっとしたスクリプトを仕掛けるだけで、</a:t>
            </a:r>
          </a:p>
          <a:p>
            <a:r>
              <a:rPr kumimoji="1" lang="en-US" altLang="ja-JP" sz="1200" b="0" kern="1200" dirty="0" err="1">
                <a:solidFill>
                  <a:schemeClr val="tx1"/>
                </a:solidFill>
                <a:effectLst/>
                <a:latin typeface="Arial" charset="0"/>
                <a:ea typeface="ＭＳ Ｐゴシック" pitchFamily="50" charset="-128"/>
                <a:cs typeface="+mn-cs"/>
              </a:rPr>
              <a:t>checkcout</a:t>
            </a:r>
            <a:r>
              <a:rPr kumimoji="1" lang="ja-JP" altLang="en-US" sz="1200" b="0" kern="1200" dirty="0">
                <a:solidFill>
                  <a:schemeClr val="tx1"/>
                </a:solidFill>
                <a:effectLst/>
                <a:latin typeface="Arial" charset="0"/>
                <a:ea typeface="ＭＳ Ｐゴシック" pitchFamily="50" charset="-128"/>
                <a:cs typeface="+mn-cs"/>
              </a:rPr>
              <a:t>すればそのまま</a:t>
            </a:r>
            <a:r>
              <a:rPr kumimoji="1" lang="en-US" altLang="ja-JP" sz="1200" b="0" kern="1200" dirty="0" err="1">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が使えるようになる仕掛けです。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31</a:t>
            </a:fld>
            <a:endParaRPr lang="en-US" altLang="ja-JP"/>
          </a:p>
        </p:txBody>
      </p:sp>
    </p:spTree>
    <p:extLst>
      <p:ext uri="{BB962C8B-B14F-4D97-AF65-F5344CB8AC3E}">
        <p14:creationId xmlns:p14="http://schemas.microsoft.com/office/powerpoint/2010/main" val="1149444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ありますよね、社内プロキシ。しかも認証が必要な奴。</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はインターネットにアクセスする場合があるので、プロキシが必須の環境では注意してください。</a:t>
            </a:r>
          </a:p>
          <a:p>
            <a:r>
              <a:rPr kumimoji="1" lang="ja-JP" altLang="en-US" sz="1200" b="0" kern="1200" dirty="0">
                <a:solidFill>
                  <a:schemeClr val="tx1"/>
                </a:solidFill>
                <a:effectLst/>
                <a:latin typeface="Arial" charset="0"/>
                <a:ea typeface="ＭＳ Ｐゴシック" pitchFamily="50" charset="-128"/>
                <a:cs typeface="+mn-cs"/>
              </a:rPr>
              <a:t>* プラグインを取得する時</a:t>
            </a:r>
          </a:p>
          <a:p>
            <a:r>
              <a:rPr kumimoji="1" lang="ja-JP" altLang="en-US" sz="1200" b="0" kern="1200" dirty="0">
                <a:solidFill>
                  <a:schemeClr val="tx1"/>
                </a:solidFill>
                <a:effectLst/>
                <a:latin typeface="Arial" charset="0"/>
                <a:ea typeface="ＭＳ Ｐゴシック" pitchFamily="50" charset="-128"/>
                <a:cs typeface="+mn-cs"/>
              </a:rPr>
              <a:t>* ライブラリ</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等</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の依存性解決をする時</a:t>
            </a:r>
          </a:p>
          <a:p>
            <a:r>
              <a:rPr kumimoji="1" lang="ja-JP" altLang="en-US" sz="1200" b="0" kern="1200" dirty="0">
                <a:solidFill>
                  <a:schemeClr val="tx1"/>
                </a:solidFill>
                <a:effectLst/>
                <a:latin typeface="Arial" charset="0"/>
                <a:ea typeface="ＭＳ Ｐゴシック" pitchFamily="50" charset="-128"/>
                <a:cs typeface="+mn-cs"/>
              </a:rPr>
              <a:t>* などなど</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33</a:t>
            </a:fld>
            <a:endParaRPr lang="en-US" altLang="ja-JP"/>
          </a:p>
        </p:txBody>
      </p:sp>
    </p:spTree>
    <p:extLst>
      <p:ext uri="{BB962C8B-B14F-4D97-AF65-F5344CB8AC3E}">
        <p14:creationId xmlns:p14="http://schemas.microsoft.com/office/powerpoint/2010/main" val="3620166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ありますよね、社内プロキシ。しかも認証が必要な奴。</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はインターネットにアクセスする場合があるので、プロキシが必須の環境では注意してください。</a:t>
            </a:r>
          </a:p>
          <a:p>
            <a:r>
              <a:rPr kumimoji="1" lang="ja-JP" altLang="en-US" sz="1200" b="0" kern="1200" dirty="0">
                <a:solidFill>
                  <a:schemeClr val="tx1"/>
                </a:solidFill>
                <a:effectLst/>
                <a:latin typeface="Arial" charset="0"/>
                <a:ea typeface="ＭＳ Ｐゴシック" pitchFamily="50" charset="-128"/>
                <a:cs typeface="+mn-cs"/>
              </a:rPr>
              <a:t>* プラグインを取得する時</a:t>
            </a:r>
          </a:p>
          <a:p>
            <a:r>
              <a:rPr kumimoji="1" lang="ja-JP" altLang="en-US" sz="1200" b="0" kern="1200" dirty="0">
                <a:solidFill>
                  <a:schemeClr val="tx1"/>
                </a:solidFill>
                <a:effectLst/>
                <a:latin typeface="Arial" charset="0"/>
                <a:ea typeface="ＭＳ Ｐゴシック" pitchFamily="50" charset="-128"/>
                <a:cs typeface="+mn-cs"/>
              </a:rPr>
              <a:t>* ライブラリ</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等</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の依存性解決をする時</a:t>
            </a:r>
          </a:p>
          <a:p>
            <a:r>
              <a:rPr kumimoji="1" lang="ja-JP" altLang="en-US" sz="1200" b="0" kern="1200" dirty="0">
                <a:solidFill>
                  <a:schemeClr val="tx1"/>
                </a:solidFill>
                <a:effectLst/>
                <a:latin typeface="Arial" charset="0"/>
                <a:ea typeface="ＭＳ Ｐゴシック" pitchFamily="50" charset="-128"/>
                <a:cs typeface="+mn-cs"/>
              </a:rPr>
              <a:t>* などなど</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34</a:t>
            </a:fld>
            <a:endParaRPr lang="en-US" altLang="ja-JP"/>
          </a:p>
        </p:txBody>
      </p:sp>
    </p:spTree>
    <p:extLst>
      <p:ext uri="{BB962C8B-B14F-4D97-AF65-F5344CB8AC3E}">
        <p14:creationId xmlns:p14="http://schemas.microsoft.com/office/powerpoint/2010/main" val="3827455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は、ある程度型決めされたテンプレートを出力する機能があります。</a:t>
            </a:r>
          </a:p>
          <a:p>
            <a:r>
              <a:rPr kumimoji="1" lang="ja-JP" altLang="en-US" sz="1200" b="0" kern="1200" dirty="0">
                <a:solidFill>
                  <a:schemeClr val="tx1"/>
                </a:solidFill>
                <a:effectLst/>
                <a:latin typeface="Arial" charset="0"/>
                <a:ea typeface="ＭＳ Ｐゴシック" pitchFamily="50" charset="-128"/>
                <a:cs typeface="+mn-cs"/>
              </a:rPr>
              <a:t>今回は、シンプルにするために</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アプリケーションのテンプレートを使用します。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gradlew</a:t>
            </a:r>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init</a:t>
            </a:r>
            <a:r>
              <a:rPr kumimoji="1" lang="en-US" altLang="ja-JP" sz="1200" b="0" kern="1200" dirty="0">
                <a:solidFill>
                  <a:schemeClr val="tx1"/>
                </a:solidFill>
                <a:effectLst/>
                <a:latin typeface="Arial" charset="0"/>
                <a:ea typeface="ＭＳ Ｐゴシック" pitchFamily="50" charset="-128"/>
                <a:cs typeface="+mn-cs"/>
              </a:rPr>
              <a:t> --type java-application</a:t>
            </a:r>
          </a:p>
          <a:p>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ちなみに、生成される資産は、</a:t>
            </a:r>
            <a:r>
              <a:rPr kumimoji="1" lang="en-US" altLang="ja-JP" sz="1200" b="0" kern="1200" dirty="0">
                <a:solidFill>
                  <a:schemeClr val="tx1"/>
                </a:solidFill>
                <a:effectLst/>
                <a:latin typeface="Arial" charset="0"/>
                <a:ea typeface="ＭＳ Ｐゴシック" pitchFamily="50" charset="-128"/>
                <a:cs typeface="+mn-cs"/>
              </a:rPr>
              <a:t>--type</a:t>
            </a:r>
            <a:r>
              <a:rPr kumimoji="1" lang="ja-JP" altLang="en-US" sz="1200" b="0" kern="1200" dirty="0">
                <a:solidFill>
                  <a:schemeClr val="tx1"/>
                </a:solidFill>
                <a:effectLst/>
                <a:latin typeface="Arial" charset="0"/>
                <a:ea typeface="ＭＳ Ｐゴシック" pitchFamily="50" charset="-128"/>
                <a:cs typeface="+mn-cs"/>
              </a:rPr>
              <a:t>で指定した内容によって変わります。</a:t>
            </a:r>
          </a:p>
          <a:p>
            <a:r>
              <a:rPr kumimoji="1" lang="ja-JP" altLang="en-US" sz="1200" b="0" kern="1200" dirty="0">
                <a:solidFill>
                  <a:schemeClr val="tx1"/>
                </a:solidFill>
                <a:effectLst/>
                <a:latin typeface="Arial" charset="0"/>
                <a:ea typeface="ＭＳ Ｐゴシック" pitchFamily="50" charset="-128"/>
                <a:cs typeface="+mn-cs"/>
              </a:rPr>
              <a:t>今回は</a:t>
            </a:r>
            <a:r>
              <a:rPr kumimoji="1" lang="en-US" altLang="ja-JP" sz="1200" b="0" kern="1200" dirty="0">
                <a:solidFill>
                  <a:schemeClr val="tx1"/>
                </a:solidFill>
                <a:effectLst/>
                <a:latin typeface="Arial" charset="0"/>
                <a:ea typeface="ＭＳ Ｐゴシック" pitchFamily="50" charset="-128"/>
                <a:cs typeface="+mn-cs"/>
              </a:rPr>
              <a:t>java-application</a:t>
            </a:r>
            <a:r>
              <a:rPr kumimoji="1" lang="ja-JP" altLang="en-US" sz="1200" b="0" kern="1200" dirty="0">
                <a:solidFill>
                  <a:schemeClr val="tx1"/>
                </a:solidFill>
                <a:effectLst/>
                <a:latin typeface="Arial" charset="0"/>
                <a:ea typeface="ＭＳ Ｐゴシック" pitchFamily="50" charset="-128"/>
                <a:cs typeface="+mn-cs"/>
              </a:rPr>
              <a:t>の場合です。</a:t>
            </a: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同じテンプレートでも、使用する</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のバージョンによって異なる事もあるので注意してください</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36</a:t>
            </a:fld>
            <a:endParaRPr lang="en-US" altLang="ja-JP"/>
          </a:p>
        </p:txBody>
      </p:sp>
    </p:spTree>
    <p:extLst>
      <p:ext uri="{BB962C8B-B14F-4D97-AF65-F5344CB8AC3E}">
        <p14:creationId xmlns:p14="http://schemas.microsoft.com/office/powerpoint/2010/main" val="430816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これが自動ビルドの中心となる、ビルドスクリプトの内容です。</a:t>
            </a:r>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詳しくは後で説明します。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37</a:t>
            </a:fld>
            <a:endParaRPr lang="en-US" altLang="ja-JP"/>
          </a:p>
        </p:txBody>
      </p:sp>
    </p:spTree>
    <p:extLst>
      <p:ext uri="{BB962C8B-B14F-4D97-AF65-F5344CB8AC3E}">
        <p14:creationId xmlns:p14="http://schemas.microsoft.com/office/powerpoint/2010/main" val="17340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ソフトウェア開発には、色々な付随作業が存在する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コーディング以外にも色んな作業が存在する。例えば</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依存性解決：ソースコードの依存性を解決し、必要なライブラリを準備する</a:t>
            </a:r>
          </a:p>
          <a:p>
            <a:r>
              <a:rPr kumimoji="1" lang="ja-JP" altLang="en-US" sz="1200" b="0" kern="1200" dirty="0">
                <a:solidFill>
                  <a:schemeClr val="tx1"/>
                </a:solidFill>
                <a:effectLst/>
                <a:latin typeface="Arial" charset="0"/>
                <a:ea typeface="ＭＳ Ｐゴシック" pitchFamily="50" charset="-128"/>
                <a:cs typeface="+mn-cs"/>
              </a:rPr>
              <a:t>* コンパイル：ソースコードをコンパイルしてバイナリを生成する</a:t>
            </a:r>
          </a:p>
          <a:p>
            <a:r>
              <a:rPr kumimoji="1" lang="ja-JP" altLang="en-US" sz="1200" b="0" kern="1200" dirty="0">
                <a:solidFill>
                  <a:schemeClr val="tx1"/>
                </a:solidFill>
                <a:effectLst/>
                <a:latin typeface="Arial" charset="0"/>
                <a:ea typeface="ＭＳ Ｐゴシック" pitchFamily="50" charset="-128"/>
                <a:cs typeface="+mn-cs"/>
              </a:rPr>
              <a:t>* 規約チェック：コーディング規約への適合性などをチェックする</a:t>
            </a:r>
          </a:p>
          <a:p>
            <a:r>
              <a:rPr kumimoji="1" lang="ja-JP" altLang="en-US" sz="1200" b="0" kern="1200" dirty="0">
                <a:solidFill>
                  <a:schemeClr val="tx1"/>
                </a:solidFill>
                <a:effectLst/>
                <a:latin typeface="Arial" charset="0"/>
                <a:ea typeface="ＭＳ Ｐゴシック" pitchFamily="50" charset="-128"/>
                <a:cs typeface="+mn-cs"/>
              </a:rPr>
              <a:t>* 品質解析：ソースコードの品質解析を行う</a:t>
            </a:r>
          </a:p>
          <a:p>
            <a:r>
              <a:rPr kumimoji="1" lang="ja-JP" altLang="en-US" sz="1200" b="0" kern="1200" dirty="0">
                <a:solidFill>
                  <a:schemeClr val="tx1"/>
                </a:solidFill>
                <a:effectLst/>
                <a:latin typeface="Arial" charset="0"/>
                <a:ea typeface="ＭＳ Ｐゴシック" pitchFamily="50" charset="-128"/>
                <a:cs typeface="+mn-cs"/>
              </a:rPr>
              <a:t>* テスト実行：テストを実行してテスト結果やカバレッジ測定結果を出力する</a:t>
            </a:r>
          </a:p>
          <a:p>
            <a:r>
              <a:rPr kumimoji="1" lang="ja-JP" altLang="en-US" sz="1200" b="0" kern="1200" dirty="0">
                <a:solidFill>
                  <a:schemeClr val="tx1"/>
                </a:solidFill>
                <a:effectLst/>
                <a:latin typeface="Arial" charset="0"/>
                <a:ea typeface="ＭＳ Ｐゴシック" pitchFamily="50" charset="-128"/>
                <a:cs typeface="+mn-cs"/>
              </a:rPr>
              <a:t>* ドキュメント生成：</a:t>
            </a:r>
            <a:r>
              <a:rPr kumimoji="1" lang="en-US" altLang="ja-JP" sz="1200" b="0" kern="1200" dirty="0" err="1">
                <a:solidFill>
                  <a:schemeClr val="tx1"/>
                </a:solidFill>
                <a:effectLst/>
                <a:latin typeface="Arial" charset="0"/>
                <a:ea typeface="ＭＳ Ｐゴシック" pitchFamily="50" charset="-128"/>
                <a:cs typeface="+mn-cs"/>
              </a:rPr>
              <a:t>Javdoc</a:t>
            </a:r>
            <a:r>
              <a:rPr kumimoji="1" lang="ja-JP" altLang="en-US" sz="1200" b="0" kern="1200" dirty="0">
                <a:solidFill>
                  <a:schemeClr val="tx1"/>
                </a:solidFill>
                <a:effectLst/>
                <a:latin typeface="Arial" charset="0"/>
                <a:ea typeface="ＭＳ Ｐゴシック" pitchFamily="50" charset="-128"/>
                <a:cs typeface="+mn-cs"/>
              </a:rPr>
              <a:t>等のドキュメントを生成する</a:t>
            </a:r>
          </a:p>
          <a:p>
            <a:r>
              <a:rPr kumimoji="1" lang="ja-JP" altLang="en-US" sz="1200" b="0" kern="1200" dirty="0">
                <a:solidFill>
                  <a:schemeClr val="tx1"/>
                </a:solidFill>
                <a:effectLst/>
                <a:latin typeface="Arial" charset="0"/>
                <a:ea typeface="ＭＳ Ｐゴシック" pitchFamily="50" charset="-128"/>
                <a:cs typeface="+mn-cs"/>
              </a:rPr>
              <a:t>* パッケージング：クラスファイルやリソースファイルをパッケージングしてアーカイブを作成する</a:t>
            </a:r>
            <a:r>
              <a:rPr kumimoji="1" lang="en-US" altLang="ja-JP" sz="1200" b="0" kern="1200" dirty="0">
                <a:solidFill>
                  <a:schemeClr val="tx1"/>
                </a:solidFill>
                <a:effectLst/>
                <a:latin typeface="Arial" charset="0"/>
                <a:ea typeface="ＭＳ Ｐゴシック" pitchFamily="50" charset="-128"/>
                <a:cs typeface="+mn-cs"/>
              </a:rPr>
              <a:t>(jar/war)</a:t>
            </a:r>
          </a:p>
          <a:p>
            <a:r>
              <a:rPr kumimoji="1" lang="ja-JP" altLang="en-US" sz="1200" b="0" kern="1200" dirty="0">
                <a:solidFill>
                  <a:schemeClr val="tx1"/>
                </a:solidFill>
                <a:effectLst/>
                <a:latin typeface="Arial" charset="0"/>
                <a:ea typeface="ＭＳ Ｐゴシック" pitchFamily="50" charset="-128"/>
                <a:cs typeface="+mn-cs"/>
              </a:rPr>
              <a:t>* パブリッシュ：アーカイブをレポジトリに登録する</a:t>
            </a:r>
          </a:p>
          <a:p>
            <a:r>
              <a:rPr kumimoji="1" lang="ja-JP" altLang="en-US" sz="1200" b="0" kern="1200" dirty="0">
                <a:solidFill>
                  <a:schemeClr val="tx1"/>
                </a:solidFill>
                <a:effectLst/>
                <a:latin typeface="Arial" charset="0"/>
                <a:ea typeface="ＭＳ Ｐゴシック" pitchFamily="50" charset="-128"/>
                <a:cs typeface="+mn-cs"/>
              </a:rPr>
              <a:t>* リリース：アーカイブをテスト環境やステージング環境にリリースする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などなど。</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これが自動ビルドの中心となる、ビルドスクリプトの内容です。</a:t>
            </a:r>
            <a:endParaRPr kumimoji="1" lang="en-US" altLang="ja-JP"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詳しくは後で説明します。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38</a:t>
            </a:fld>
            <a:endParaRPr lang="en-US" altLang="ja-JP"/>
          </a:p>
        </p:txBody>
      </p:sp>
    </p:spTree>
    <p:extLst>
      <p:ext uri="{BB962C8B-B14F-4D97-AF65-F5344CB8AC3E}">
        <p14:creationId xmlns:p14="http://schemas.microsoft.com/office/powerpoint/2010/main" val="3138474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Gradle</a:t>
            </a:r>
            <a:r>
              <a:rPr kumimoji="1" lang="ja-JP" altLang="en-US" sz="1200" b="1" kern="1200" dirty="0">
                <a:solidFill>
                  <a:schemeClr val="tx1"/>
                </a:solidFill>
                <a:effectLst/>
                <a:latin typeface="Arial" charset="0"/>
                <a:ea typeface="ＭＳ Ｐゴシック" pitchFamily="50" charset="-128"/>
                <a:cs typeface="+mn-cs"/>
              </a:rPr>
              <a:t>のコマンドの叩き方</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では実際にビルドを実行してみましょう。</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最も基本的な使い方は、下記のコマンドになります。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err="1">
                <a:solidFill>
                  <a:schemeClr val="tx1"/>
                </a:solidFill>
                <a:effectLst/>
                <a:latin typeface="Arial" charset="0"/>
                <a:ea typeface="ＭＳ Ｐゴシック" pitchFamily="50" charset="-128"/>
                <a:cs typeface="+mn-cs"/>
              </a:rPr>
              <a:t>gradle</a:t>
            </a:r>
            <a:r>
              <a:rPr kumimoji="1" lang="en-US" altLang="ja-JP" sz="1200" b="0" kern="1200" dirty="0">
                <a:solidFill>
                  <a:schemeClr val="tx1"/>
                </a:solidFill>
                <a:effectLst/>
                <a:latin typeface="Arial" charset="0"/>
                <a:ea typeface="ＭＳ Ｐゴシック" pitchFamily="50" charset="-128"/>
                <a:cs typeface="+mn-cs"/>
              </a:rPr>
              <a:t> </a:t>
            </a:r>
            <a:r>
              <a:rPr kumimoji="1" lang="ja-JP" altLang="en-US" sz="1200" b="0" kern="1200" dirty="0">
                <a:solidFill>
                  <a:schemeClr val="tx1"/>
                </a:solidFill>
                <a:effectLst/>
                <a:latin typeface="Arial" charset="0"/>
                <a:ea typeface="ＭＳ Ｐゴシック" pitchFamily="50" charset="-128"/>
                <a:cs typeface="+mn-cs"/>
              </a:rPr>
              <a:t>タスク名</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ここでいう「タスク名」とは、</a:t>
            </a:r>
            <a:r>
              <a:rPr kumimoji="1" lang="en-US" altLang="ja-JP" sz="1200" b="0" kern="1200" dirty="0" err="1">
                <a:solidFill>
                  <a:schemeClr val="tx1"/>
                </a:solidFill>
                <a:effectLst/>
                <a:latin typeface="Arial" charset="0"/>
                <a:ea typeface="ＭＳ Ｐゴシック" pitchFamily="50" charset="-128"/>
                <a:cs typeface="+mn-cs"/>
              </a:rPr>
              <a:t>build.gradle</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のビルドスクリプト</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で設定されたタスク名になります</a:t>
            </a:r>
          </a:p>
          <a:p>
            <a:r>
              <a:rPr kumimoji="1" lang="ja-JP" altLang="en-US" sz="1200" b="0" kern="1200" dirty="0">
                <a:solidFill>
                  <a:schemeClr val="tx1"/>
                </a:solidFill>
                <a:effectLst/>
                <a:latin typeface="Arial" charset="0"/>
                <a:ea typeface="ＭＳ Ｐゴシック" pitchFamily="50" charset="-128"/>
                <a:cs typeface="+mn-cs"/>
              </a:rPr>
              <a:t>（後で説明します）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39</a:t>
            </a:fld>
            <a:endParaRPr lang="en-US" altLang="ja-JP"/>
          </a:p>
        </p:txBody>
      </p:sp>
    </p:spTree>
    <p:extLst>
      <p:ext uri="{BB962C8B-B14F-4D97-AF65-F5344CB8AC3E}">
        <p14:creationId xmlns:p14="http://schemas.microsoft.com/office/powerpoint/2010/main" val="4256382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なんかビルドスクリプトの記載量と比較して、やけに処理が多いと思いませんか？</a:t>
            </a:r>
          </a:p>
          <a:p>
            <a:r>
              <a:rPr kumimoji="1" lang="ja-JP" altLang="en-US" sz="1200" b="0" kern="1200" dirty="0">
                <a:solidFill>
                  <a:schemeClr val="tx1"/>
                </a:solidFill>
                <a:effectLst/>
                <a:latin typeface="Arial" charset="0"/>
                <a:ea typeface="ＭＳ Ｐゴシック" pitchFamily="50" charset="-128"/>
                <a:cs typeface="+mn-cs"/>
              </a:rPr>
              <a:t>その辺について説明していきます。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40</a:t>
            </a:fld>
            <a:endParaRPr lang="en-US" altLang="ja-JP"/>
          </a:p>
        </p:txBody>
      </p:sp>
    </p:spTree>
    <p:extLst>
      <p:ext uri="{BB962C8B-B14F-4D97-AF65-F5344CB8AC3E}">
        <p14:creationId xmlns:p14="http://schemas.microsoft.com/office/powerpoint/2010/main" val="3422397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少し寄り道：ちなみに実行結果はどこに保存される？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全ての結果は、プロジェクトルート</a:t>
            </a:r>
            <a:r>
              <a:rPr kumimoji="1" lang="en-US" altLang="ja-JP" sz="1200" b="0" kern="1200" dirty="0">
                <a:solidFill>
                  <a:schemeClr val="tx1"/>
                </a:solidFill>
                <a:effectLst/>
                <a:latin typeface="Arial" charset="0"/>
                <a:ea typeface="ＭＳ Ｐゴシック" pitchFamily="50" charset="-128"/>
                <a:cs typeface="+mn-cs"/>
              </a:rPr>
              <a:t>/build</a:t>
            </a:r>
            <a:r>
              <a:rPr kumimoji="1" lang="ja-JP" altLang="en-US" sz="1200" b="0" kern="1200" dirty="0">
                <a:solidFill>
                  <a:schemeClr val="tx1"/>
                </a:solidFill>
                <a:effectLst/>
                <a:latin typeface="Arial" charset="0"/>
                <a:ea typeface="ＭＳ Ｐゴシック" pitchFamily="50" charset="-128"/>
                <a:cs typeface="+mn-cs"/>
              </a:rPr>
              <a:t>配下に出力されます。</a:t>
            </a:r>
          </a:p>
          <a:p>
            <a:r>
              <a:rPr kumimoji="1" lang="ja-JP" altLang="en-US" sz="1200" b="0" kern="1200" dirty="0">
                <a:solidFill>
                  <a:schemeClr val="tx1"/>
                </a:solidFill>
                <a:effectLst/>
                <a:latin typeface="Arial" charset="0"/>
                <a:ea typeface="ＭＳ Ｐゴシック" pitchFamily="50" charset="-128"/>
                <a:cs typeface="+mn-cs"/>
              </a:rPr>
              <a:t>生成した</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ファイルや、</a:t>
            </a:r>
            <a:r>
              <a:rPr kumimoji="1" lang="en-US" altLang="ja-JP" sz="1200" b="0" kern="1200" dirty="0" err="1">
                <a:solidFill>
                  <a:schemeClr val="tx1"/>
                </a:solidFill>
                <a:effectLst/>
                <a:latin typeface="Arial" charset="0"/>
                <a:ea typeface="ＭＳ Ｐゴシック" pitchFamily="50" charset="-128"/>
                <a:cs typeface="+mn-cs"/>
              </a:rPr>
              <a:t>javadoc</a:t>
            </a:r>
            <a:r>
              <a:rPr kumimoji="1" lang="ja-JP" altLang="en-US" sz="1200" b="0" kern="1200" dirty="0">
                <a:solidFill>
                  <a:schemeClr val="tx1"/>
                </a:solidFill>
                <a:effectLst/>
                <a:latin typeface="Arial" charset="0"/>
                <a:ea typeface="ＭＳ Ｐゴシック" pitchFamily="50" charset="-128"/>
                <a:cs typeface="+mn-cs"/>
              </a:rPr>
              <a:t>や、</a:t>
            </a:r>
            <a:r>
              <a:rPr kumimoji="1" lang="en-US" altLang="ja-JP" sz="1200" b="0" kern="1200" dirty="0" err="1">
                <a:solidFill>
                  <a:schemeClr val="tx1"/>
                </a:solidFill>
                <a:effectLst/>
                <a:latin typeface="Arial" charset="0"/>
                <a:ea typeface="ＭＳ Ｐゴシック" pitchFamily="50" charset="-128"/>
                <a:cs typeface="+mn-cs"/>
              </a:rPr>
              <a:t>unittest</a:t>
            </a:r>
            <a:r>
              <a:rPr kumimoji="1" lang="ja-JP" altLang="en-US" sz="1200" b="0" kern="1200" dirty="0">
                <a:solidFill>
                  <a:schemeClr val="tx1"/>
                </a:solidFill>
                <a:effectLst/>
                <a:latin typeface="Arial" charset="0"/>
                <a:ea typeface="ＭＳ Ｐゴシック" pitchFamily="50" charset="-128"/>
                <a:cs typeface="+mn-cs"/>
              </a:rPr>
              <a:t>の結果など全てです。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下の構成を見れば、大体どんな感じかわかるんではないかと思います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[Project Root]</a:t>
            </a:r>
          </a:p>
          <a:p>
            <a:r>
              <a:rPr kumimoji="1" lang="en-US" altLang="ja-JP" sz="1200" b="0" kern="1200" dirty="0">
                <a:solidFill>
                  <a:schemeClr val="tx1"/>
                </a:solidFill>
                <a:effectLst/>
                <a:latin typeface="Arial" charset="0"/>
                <a:ea typeface="ＭＳ Ｐゴシック" pitchFamily="50" charset="-128"/>
                <a:cs typeface="+mn-cs"/>
              </a:rPr>
              <a:t>├─.</a:t>
            </a:r>
            <a:r>
              <a:rPr kumimoji="1" lang="en-US" altLang="ja-JP" sz="1200" b="0" kern="1200" dirty="0" err="1">
                <a:solidFill>
                  <a:schemeClr val="tx1"/>
                </a:solidFill>
                <a:effectLst/>
                <a:latin typeface="Arial" charset="0"/>
                <a:ea typeface="ＭＳ Ｐゴシック" pitchFamily="50" charset="-128"/>
                <a:cs typeface="+mn-cs"/>
              </a:rPr>
              <a:t>gradle</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├─build</a:t>
            </a:r>
          </a:p>
          <a:p>
            <a:r>
              <a:rPr kumimoji="1" lang="en-US" altLang="ja-JP" sz="1200" b="0" kern="1200" dirty="0">
                <a:solidFill>
                  <a:schemeClr val="tx1"/>
                </a:solidFill>
                <a:effectLst/>
                <a:latin typeface="Arial" charset="0"/>
                <a:ea typeface="ＭＳ Ｐゴシック" pitchFamily="50" charset="-128"/>
                <a:cs typeface="+mn-cs"/>
              </a:rPr>
              <a:t>│ ├─classes</a:t>
            </a:r>
          </a:p>
          <a:p>
            <a:r>
              <a:rPr kumimoji="1" lang="en-US" altLang="ja-JP" sz="1200" b="0" kern="1200" dirty="0">
                <a:solidFill>
                  <a:schemeClr val="tx1"/>
                </a:solidFill>
                <a:effectLst/>
                <a:latin typeface="Arial" charset="0"/>
                <a:ea typeface="ＭＳ Ｐゴシック" pitchFamily="50" charset="-128"/>
                <a:cs typeface="+mn-cs"/>
              </a:rPr>
              <a:t>│ │ └─java</a:t>
            </a:r>
          </a:p>
          <a:p>
            <a:r>
              <a:rPr kumimoji="1" lang="en-US" altLang="ja-JP" sz="1200" b="0" kern="1200" dirty="0">
                <a:solidFill>
                  <a:schemeClr val="tx1"/>
                </a:solidFill>
                <a:effectLst/>
                <a:latin typeface="Arial" charset="0"/>
                <a:ea typeface="ＭＳ Ｐゴシック" pitchFamily="50" charset="-128"/>
                <a:cs typeface="+mn-cs"/>
              </a:rPr>
              <a:t>│ │ ├─main</a:t>
            </a:r>
          </a:p>
          <a:p>
            <a:r>
              <a:rPr kumimoji="1" lang="en-US" altLang="ja-JP" sz="1200" b="0" kern="1200" dirty="0">
                <a:solidFill>
                  <a:schemeClr val="tx1"/>
                </a:solidFill>
                <a:effectLst/>
                <a:latin typeface="Arial" charset="0"/>
                <a:ea typeface="ＭＳ Ｐゴシック" pitchFamily="50" charset="-128"/>
                <a:cs typeface="+mn-cs"/>
              </a:rPr>
              <a:t>│ │ └─test</a:t>
            </a:r>
          </a:p>
          <a:p>
            <a:r>
              <a:rPr kumimoji="1" lang="en-US" altLang="ja-JP" sz="1200" b="0" kern="1200" dirty="0">
                <a:solidFill>
                  <a:schemeClr val="tx1"/>
                </a:solidFill>
                <a:effectLst/>
                <a:latin typeface="Arial" charset="0"/>
                <a:ea typeface="ＭＳ Ｐゴシック" pitchFamily="50" charset="-128"/>
                <a:cs typeface="+mn-cs"/>
              </a:rPr>
              <a:t>│ ├─distributions</a:t>
            </a:r>
          </a:p>
          <a:p>
            <a:r>
              <a:rPr kumimoji="1" lang="en-US" altLang="ja-JP" sz="1200" b="0" kern="1200" dirty="0">
                <a:solidFill>
                  <a:schemeClr val="tx1"/>
                </a:solidFill>
                <a:effectLst/>
                <a:latin typeface="Arial" charset="0"/>
                <a:ea typeface="ＭＳ Ｐゴシック" pitchFamily="50" charset="-128"/>
                <a:cs typeface="+mn-cs"/>
              </a:rPr>
              <a:t>│ ├─libs</a:t>
            </a:r>
          </a:p>
          <a:p>
            <a:r>
              <a:rPr kumimoji="1" lang="en-US" altLang="ja-JP" sz="1200" b="0" kern="1200" dirty="0">
                <a:solidFill>
                  <a:schemeClr val="tx1"/>
                </a:solidFill>
                <a:effectLst/>
                <a:latin typeface="Arial" charset="0"/>
                <a:ea typeface="ＭＳ Ｐゴシック" pitchFamily="50" charset="-128"/>
                <a:cs typeface="+mn-cs"/>
              </a:rPr>
              <a:t>│ ├─reports</a:t>
            </a:r>
          </a:p>
          <a:p>
            <a:r>
              <a:rPr kumimoji="1" lang="en-US" altLang="ja-JP" sz="1200" b="0" kern="1200" dirty="0">
                <a:solidFill>
                  <a:schemeClr val="tx1"/>
                </a:solidFill>
                <a:effectLst/>
                <a:latin typeface="Arial" charset="0"/>
                <a:ea typeface="ＭＳ Ｐゴシック" pitchFamily="50" charset="-128"/>
                <a:cs typeface="+mn-cs"/>
              </a:rPr>
              <a:t>│ │ └─tests</a:t>
            </a:r>
          </a:p>
          <a:p>
            <a:r>
              <a:rPr kumimoji="1" lang="en-US" altLang="ja-JP" sz="1200" b="0" kern="1200" dirty="0">
                <a:solidFill>
                  <a:schemeClr val="tx1"/>
                </a:solidFill>
                <a:effectLst/>
                <a:latin typeface="Arial" charset="0"/>
                <a:ea typeface="ＭＳ Ｐゴシック" pitchFamily="50" charset="-128"/>
                <a:cs typeface="+mn-cs"/>
              </a:rPr>
              <a:t>│ │ └─test</a:t>
            </a:r>
          </a:p>
          <a:p>
            <a:r>
              <a:rPr kumimoji="1" lang="en-US" altLang="ja-JP" sz="1200" b="0" kern="1200" dirty="0">
                <a:solidFill>
                  <a:schemeClr val="tx1"/>
                </a:solidFill>
                <a:effectLst/>
                <a:latin typeface="Arial" charset="0"/>
                <a:ea typeface="ＭＳ Ｐゴシック" pitchFamily="50" charset="-128"/>
                <a:cs typeface="+mn-cs"/>
              </a:rPr>
              <a:t>│ │ ├─classes</a:t>
            </a:r>
          </a:p>
          <a:p>
            <a:r>
              <a:rPr kumimoji="1" lang="en-US" altLang="ja-JP" sz="1200" b="0" kern="1200" dirty="0">
                <a:solidFill>
                  <a:schemeClr val="tx1"/>
                </a:solidFill>
                <a:effectLst/>
                <a:latin typeface="Arial" charset="0"/>
                <a:ea typeface="ＭＳ Ｐゴシック" pitchFamily="50" charset="-128"/>
                <a:cs typeface="+mn-cs"/>
              </a:rPr>
              <a:t>│ │ ├─</a:t>
            </a:r>
            <a:r>
              <a:rPr kumimoji="1" lang="en-US" altLang="ja-JP" sz="1200" b="0" kern="1200" dirty="0" err="1">
                <a:solidFill>
                  <a:schemeClr val="tx1"/>
                </a:solidFill>
                <a:effectLst/>
                <a:latin typeface="Arial" charset="0"/>
                <a:ea typeface="ＭＳ Ｐゴシック" pitchFamily="50" charset="-128"/>
                <a:cs typeface="+mn-cs"/>
              </a:rPr>
              <a:t>css</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 │ ├─</a:t>
            </a:r>
            <a:r>
              <a:rPr kumimoji="1" lang="en-US" altLang="ja-JP" sz="1200" b="0" kern="1200" dirty="0" err="1">
                <a:solidFill>
                  <a:schemeClr val="tx1"/>
                </a:solidFill>
                <a:effectLst/>
                <a:latin typeface="Arial" charset="0"/>
                <a:ea typeface="ＭＳ Ｐゴシック" pitchFamily="50" charset="-128"/>
                <a:cs typeface="+mn-cs"/>
              </a:rPr>
              <a:t>js</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 │ └─packages</a:t>
            </a:r>
          </a:p>
          <a:p>
            <a:r>
              <a:rPr kumimoji="1" lang="en-US" altLang="ja-JP" sz="1200" b="0" kern="1200" dirty="0">
                <a:solidFill>
                  <a:schemeClr val="tx1"/>
                </a:solidFill>
                <a:effectLst/>
                <a:latin typeface="Arial" charset="0"/>
                <a:ea typeface="ＭＳ Ｐゴシック" pitchFamily="50" charset="-128"/>
                <a:cs typeface="+mn-cs"/>
              </a:rPr>
              <a:t>│ ├─scripts</a:t>
            </a:r>
          </a:p>
          <a:p>
            <a:r>
              <a:rPr kumimoji="1" lang="en-US" altLang="ja-JP" sz="1200" b="0" kern="1200" dirty="0">
                <a:solidFill>
                  <a:schemeClr val="tx1"/>
                </a:solidFill>
                <a:effectLst/>
                <a:latin typeface="Arial" charset="0"/>
                <a:ea typeface="ＭＳ Ｐゴシック" pitchFamily="50" charset="-128"/>
                <a:cs typeface="+mn-cs"/>
              </a:rPr>
              <a:t>│ ├─test-results</a:t>
            </a:r>
          </a:p>
          <a:p>
            <a:r>
              <a:rPr kumimoji="1" lang="en-US" altLang="ja-JP" sz="1200" b="0" kern="1200" dirty="0">
                <a:solidFill>
                  <a:schemeClr val="tx1"/>
                </a:solidFill>
                <a:effectLst/>
                <a:latin typeface="Arial" charset="0"/>
                <a:ea typeface="ＭＳ Ｐゴシック" pitchFamily="50" charset="-128"/>
                <a:cs typeface="+mn-cs"/>
              </a:rPr>
              <a:t>│ │ └─test</a:t>
            </a:r>
          </a:p>
          <a:p>
            <a:r>
              <a:rPr kumimoji="1" lang="en-US" altLang="ja-JP" sz="1200" b="0" kern="1200" dirty="0">
                <a:solidFill>
                  <a:schemeClr val="tx1"/>
                </a:solidFill>
                <a:effectLst/>
                <a:latin typeface="Arial" charset="0"/>
                <a:ea typeface="ＭＳ Ｐゴシック" pitchFamily="50" charset="-128"/>
                <a:cs typeface="+mn-cs"/>
              </a:rPr>
              <a:t>│ │ └─binary</a:t>
            </a: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tmp</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compileJava</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 ├─</a:t>
            </a:r>
            <a:r>
              <a:rPr kumimoji="1" lang="en-US" altLang="ja-JP" sz="1200" b="0" kern="1200" dirty="0" err="1">
                <a:solidFill>
                  <a:schemeClr val="tx1"/>
                </a:solidFill>
                <a:effectLst/>
                <a:latin typeface="Arial" charset="0"/>
                <a:ea typeface="ＭＳ Ｐゴシック" pitchFamily="50" charset="-128"/>
                <a:cs typeface="+mn-cs"/>
              </a:rPr>
              <a:t>compileTestJava</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 └─jar</a:t>
            </a:r>
          </a:p>
          <a:p>
            <a:r>
              <a:rPr kumimoji="1" lang="en-US" altLang="ja-JP" sz="1200" b="0" kern="1200" dirty="0">
                <a:solidFill>
                  <a:schemeClr val="tx1"/>
                </a:solidFill>
                <a:effectLst/>
                <a:latin typeface="Arial" charset="0"/>
                <a:ea typeface="ＭＳ Ｐゴシック" pitchFamily="50" charset="-128"/>
                <a:cs typeface="+mn-cs"/>
              </a:rPr>
              <a:t>```</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41</a:t>
            </a:fld>
            <a:endParaRPr lang="en-US" altLang="ja-JP"/>
          </a:p>
        </p:txBody>
      </p:sp>
    </p:spTree>
    <p:extLst>
      <p:ext uri="{BB962C8B-B14F-4D97-AF65-F5344CB8AC3E}">
        <p14:creationId xmlns:p14="http://schemas.microsoft.com/office/powerpoint/2010/main" val="1610234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ビルドツールに実行させたい処理の事です。</a:t>
            </a:r>
          </a:p>
          <a:p>
            <a:r>
              <a:rPr kumimoji="1" lang="ja-JP" altLang="en-US" sz="1200" b="0" kern="1200" dirty="0">
                <a:solidFill>
                  <a:schemeClr val="tx1"/>
                </a:solidFill>
                <a:effectLst/>
                <a:latin typeface="Arial" charset="0"/>
                <a:ea typeface="ＭＳ Ｐゴシック" pitchFamily="50" charset="-128"/>
                <a:cs typeface="+mn-cs"/>
              </a:rPr>
              <a:t>例えば、下記のような粒度になります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タスク：ソースファイルのコンパイル</a:t>
            </a:r>
          </a:p>
          <a:p>
            <a:r>
              <a:rPr kumimoji="1" lang="ja-JP" altLang="en-US" sz="1200" b="0" kern="1200" dirty="0">
                <a:solidFill>
                  <a:schemeClr val="tx1"/>
                </a:solidFill>
                <a:effectLst/>
                <a:latin typeface="Arial" charset="0"/>
                <a:ea typeface="ＭＳ Ｐゴシック" pitchFamily="50" charset="-128"/>
                <a:cs typeface="+mn-cs"/>
              </a:rPr>
              <a:t>* タスク：テスト実行</a:t>
            </a:r>
          </a:p>
          <a:p>
            <a:r>
              <a:rPr kumimoji="1" lang="ja-JP" altLang="en-US" sz="1200" b="0" kern="1200" dirty="0">
                <a:solidFill>
                  <a:schemeClr val="tx1"/>
                </a:solidFill>
                <a:effectLst/>
                <a:latin typeface="Arial" charset="0"/>
                <a:ea typeface="ＭＳ Ｐゴシック" pitchFamily="50" charset="-128"/>
                <a:cs typeface="+mn-cs"/>
              </a:rPr>
              <a:t>* タスク：</a:t>
            </a:r>
            <a:r>
              <a:rPr kumimoji="1" lang="en-US" altLang="ja-JP" sz="1200" b="0" kern="1200" dirty="0" err="1">
                <a:solidFill>
                  <a:schemeClr val="tx1"/>
                </a:solidFill>
                <a:effectLst/>
                <a:latin typeface="Arial" charset="0"/>
                <a:ea typeface="ＭＳ Ｐゴシック" pitchFamily="50" charset="-128"/>
                <a:cs typeface="+mn-cs"/>
              </a:rPr>
              <a:t>JavaDoc</a:t>
            </a:r>
            <a:r>
              <a:rPr kumimoji="1" lang="ja-JP" altLang="en-US" sz="1200" b="0" kern="1200" dirty="0">
                <a:solidFill>
                  <a:schemeClr val="tx1"/>
                </a:solidFill>
                <a:effectLst/>
                <a:latin typeface="Arial" charset="0"/>
                <a:ea typeface="ＭＳ Ｐゴシック" pitchFamily="50" charset="-128"/>
                <a:cs typeface="+mn-cs"/>
              </a:rPr>
              <a:t>生成</a:t>
            </a:r>
          </a:p>
          <a:p>
            <a:r>
              <a:rPr kumimoji="1" lang="ja-JP" altLang="en-US" sz="1200" b="0" kern="1200" dirty="0">
                <a:solidFill>
                  <a:schemeClr val="tx1"/>
                </a:solidFill>
                <a:effectLst/>
                <a:latin typeface="Arial" charset="0"/>
                <a:ea typeface="ＭＳ Ｐゴシック" pitchFamily="50" charset="-128"/>
                <a:cs typeface="+mn-cs"/>
              </a:rPr>
              <a:t>* タスク：パッケージファイル</a:t>
            </a:r>
            <a:r>
              <a:rPr kumimoji="1" lang="en-US" altLang="ja-JP" sz="1200" b="0" kern="1200" dirty="0">
                <a:solidFill>
                  <a:schemeClr val="tx1"/>
                </a:solidFill>
                <a:effectLst/>
                <a:latin typeface="Arial" charset="0"/>
                <a:ea typeface="ＭＳ Ｐゴシック" pitchFamily="50" charset="-128"/>
                <a:cs typeface="+mn-cs"/>
              </a:rPr>
              <a:t>(jar/war)</a:t>
            </a:r>
            <a:r>
              <a:rPr kumimoji="1" lang="ja-JP" altLang="en-US" sz="1200" b="0" kern="1200" dirty="0">
                <a:solidFill>
                  <a:schemeClr val="tx1"/>
                </a:solidFill>
                <a:effectLst/>
                <a:latin typeface="Arial" charset="0"/>
                <a:ea typeface="ＭＳ Ｐゴシック" pitchFamily="50" charset="-128"/>
                <a:cs typeface="+mn-cs"/>
              </a:rPr>
              <a:t>作成</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また、タスクには大きく下記の三つの種類が存在します</a:t>
            </a:r>
          </a:p>
          <a:p>
            <a:r>
              <a:rPr kumimoji="1" lang="ja-JP" altLang="en-US" sz="1200" b="0" kern="1200" dirty="0">
                <a:solidFill>
                  <a:schemeClr val="tx1"/>
                </a:solidFill>
                <a:effectLst/>
                <a:latin typeface="Arial" charset="0"/>
                <a:ea typeface="ＭＳ Ｐゴシック" pitchFamily="50" charset="-128"/>
                <a:cs typeface="+mn-cs"/>
              </a:rPr>
              <a:t>* ビルトインタスク</a:t>
            </a:r>
          </a:p>
          <a:p>
            <a:r>
              <a:rPr kumimoji="1" lang="ja-JP" altLang="en-US" sz="1200" b="0" kern="1200" dirty="0">
                <a:solidFill>
                  <a:schemeClr val="tx1"/>
                </a:solidFill>
                <a:effectLst/>
                <a:latin typeface="Arial" charset="0"/>
                <a:ea typeface="ＭＳ Ｐゴシック" pitchFamily="50" charset="-128"/>
                <a:cs typeface="+mn-cs"/>
              </a:rPr>
              <a:t>    * 最初から</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に内包されているタスクです</a:t>
            </a:r>
          </a:p>
          <a:p>
            <a:r>
              <a:rPr kumimoji="1" lang="ja-JP" altLang="en-US" sz="1200" b="0" kern="1200" dirty="0">
                <a:solidFill>
                  <a:schemeClr val="tx1"/>
                </a:solidFill>
                <a:effectLst/>
                <a:latin typeface="Arial" charset="0"/>
                <a:ea typeface="ＭＳ Ｐゴシック" pitchFamily="50" charset="-128"/>
                <a:cs typeface="+mn-cs"/>
              </a:rPr>
              <a:t>    * ただし、</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は基本的にプラグインでタスクを拡張する方式なので、これを使う事はあまりないです</a:t>
            </a:r>
          </a:p>
          <a:p>
            <a:r>
              <a:rPr kumimoji="1" lang="ja-JP" altLang="en-US" sz="1200" b="0" kern="1200" dirty="0">
                <a:solidFill>
                  <a:schemeClr val="tx1"/>
                </a:solidFill>
                <a:effectLst/>
                <a:latin typeface="Arial" charset="0"/>
                <a:ea typeface="ＭＳ Ｐゴシック" pitchFamily="50" charset="-128"/>
                <a:cs typeface="+mn-cs"/>
              </a:rPr>
              <a:t>* プラグインによって追加されるタスク</a:t>
            </a:r>
            <a:endParaRPr kumimoji="1" lang="en-US" altLang="ja-JP"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これが最もよく使われるタスクです。</a:t>
            </a:r>
          </a:p>
          <a:p>
            <a:r>
              <a:rPr kumimoji="1" lang="ja-JP" altLang="en-US" sz="1200" b="0" kern="1200" dirty="0">
                <a:solidFill>
                  <a:schemeClr val="tx1"/>
                </a:solidFill>
                <a:effectLst/>
                <a:latin typeface="Arial" charset="0"/>
                <a:ea typeface="ＭＳ Ｐゴシック" pitchFamily="50" charset="-128"/>
                <a:cs typeface="+mn-cs"/>
              </a:rPr>
              <a:t>    * </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はプラグインによって拡張が可能です</a:t>
            </a:r>
          </a:p>
          <a:p>
            <a:r>
              <a:rPr kumimoji="1" lang="ja-JP" altLang="en-US" sz="1200" b="0" kern="1200" dirty="0">
                <a:solidFill>
                  <a:schemeClr val="tx1"/>
                </a:solidFill>
                <a:effectLst/>
                <a:latin typeface="Arial" charset="0"/>
                <a:ea typeface="ＭＳ Ｐゴシック" pitchFamily="50" charset="-128"/>
                <a:cs typeface="+mn-cs"/>
              </a:rPr>
              <a:t>    * 色々なプラグインが存在します</a:t>
            </a:r>
          </a:p>
          <a:p>
            <a:r>
              <a:rPr kumimoji="1" lang="ja-JP" altLang="en-US" sz="1200" b="0" kern="1200" dirty="0">
                <a:solidFill>
                  <a:schemeClr val="tx1"/>
                </a:solidFill>
                <a:effectLst/>
                <a:latin typeface="Arial" charset="0"/>
                <a:ea typeface="ＭＳ Ｐゴシック" pitchFamily="50" charset="-128"/>
                <a:cs typeface="+mn-cs"/>
              </a:rPr>
              <a:t>    * </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系のタスクもプラグインによって実現されています</a:t>
            </a:r>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 </a:t>
            </a:r>
            <a:r>
              <a:rPr kumimoji="1" lang="ja-JP" altLang="en-US" sz="1200" b="0" kern="1200" dirty="0">
                <a:solidFill>
                  <a:schemeClr val="tx1"/>
                </a:solidFill>
                <a:effectLst/>
                <a:latin typeface="Arial" charset="0"/>
                <a:ea typeface="ＭＳ Ｐゴシック" pitchFamily="50" charset="-128"/>
                <a:cs typeface="+mn-cs"/>
              </a:rPr>
              <a:t>実は</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はプラグインがすごい充実しているので、自分でタスクを書くことはそんなにないです。</a:t>
            </a:r>
          </a:p>
          <a:p>
            <a:r>
              <a:rPr kumimoji="1" lang="ja-JP" altLang="en-US" sz="1200" b="0" kern="1200" dirty="0">
                <a:solidFill>
                  <a:schemeClr val="tx1"/>
                </a:solidFill>
                <a:effectLst/>
                <a:latin typeface="Arial" charset="0"/>
                <a:ea typeface="ＭＳ Ｐゴシック" pitchFamily="50" charset="-128"/>
                <a:cs typeface="+mn-cs"/>
              </a:rPr>
              <a:t>* ユーザが自分で作成したタスク</a:t>
            </a:r>
          </a:p>
          <a:p>
            <a:r>
              <a:rPr kumimoji="1" lang="ja-JP" altLang="en-US" sz="1200" b="0" kern="1200" dirty="0">
                <a:solidFill>
                  <a:schemeClr val="tx1"/>
                </a:solidFill>
                <a:effectLst/>
                <a:latin typeface="Arial" charset="0"/>
                <a:ea typeface="ＭＳ Ｐゴシック" pitchFamily="50" charset="-128"/>
                <a:cs typeface="+mn-cs"/>
              </a:rPr>
              <a:t>    * プラグインでは実現できないような、複雑なタスクは、ユーザが自分で作成する必要があります。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そして、タスクは相互に依存性関係を設定して自動的にチェーンしたり、親子関係を持たせる事が出来ます。</a:t>
            </a:r>
          </a:p>
          <a:p>
            <a:r>
              <a:rPr kumimoji="1" lang="ja-JP" altLang="en-US" sz="1200" b="0" kern="1200" dirty="0">
                <a:solidFill>
                  <a:schemeClr val="tx1"/>
                </a:solidFill>
                <a:effectLst/>
                <a:latin typeface="Arial" charset="0"/>
                <a:ea typeface="ＭＳ Ｐゴシック" pitchFamily="50" charset="-128"/>
                <a:cs typeface="+mn-cs"/>
              </a:rPr>
              <a:t>* 例えば、</a:t>
            </a:r>
            <a:r>
              <a:rPr kumimoji="1" lang="en-US" altLang="ja-JP" sz="1200" b="0" kern="1200" dirty="0" err="1">
                <a:solidFill>
                  <a:schemeClr val="tx1"/>
                </a:solidFill>
                <a:effectLst/>
                <a:latin typeface="Arial" charset="0"/>
                <a:ea typeface="ＭＳ Ｐゴシック" pitchFamily="50" charset="-128"/>
                <a:cs typeface="+mn-cs"/>
              </a:rPr>
              <a:t>compile→jar→unittest</a:t>
            </a:r>
            <a:r>
              <a:rPr kumimoji="1" lang="ja-JP" altLang="en-US" sz="1200" b="0" kern="1200" dirty="0">
                <a:solidFill>
                  <a:schemeClr val="tx1"/>
                </a:solidFill>
                <a:effectLst/>
                <a:latin typeface="Arial" charset="0"/>
                <a:ea typeface="ＭＳ Ｐゴシック" pitchFamily="50" charset="-128"/>
                <a:cs typeface="+mn-cs"/>
              </a:rPr>
              <a:t>みたいに出来ます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42</a:t>
            </a:fld>
            <a:endParaRPr lang="en-US" altLang="ja-JP"/>
          </a:p>
        </p:txBody>
      </p:sp>
    </p:spTree>
    <p:extLst>
      <p:ext uri="{BB962C8B-B14F-4D97-AF65-F5344CB8AC3E}">
        <p14:creationId xmlns:p14="http://schemas.microsoft.com/office/powerpoint/2010/main" val="1968114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プラグインとは？</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のタスク等を拡張するための機能です。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build.gradle</a:t>
            </a:r>
            <a:r>
              <a:rPr kumimoji="1" lang="ja-JP" altLang="en-US" sz="1200" b="0" kern="1200" dirty="0">
                <a:solidFill>
                  <a:schemeClr val="tx1"/>
                </a:solidFill>
                <a:effectLst/>
                <a:latin typeface="Arial" charset="0"/>
                <a:ea typeface="ＭＳ Ｐゴシック" pitchFamily="50" charset="-128"/>
                <a:cs typeface="+mn-cs"/>
              </a:rPr>
              <a:t>の、下記の部分で指定します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plugins {</a:t>
            </a:r>
          </a:p>
          <a:p>
            <a:r>
              <a:rPr kumimoji="1" lang="en-US" altLang="ja-JP" sz="1200" b="0" kern="1200" dirty="0">
                <a:solidFill>
                  <a:schemeClr val="tx1"/>
                </a:solidFill>
                <a:effectLst/>
                <a:latin typeface="Arial" charset="0"/>
                <a:ea typeface="ＭＳ Ｐゴシック" pitchFamily="50" charset="-128"/>
                <a:cs typeface="+mn-cs"/>
              </a:rPr>
              <a:t>// Apply the java plugin to add support for Java</a:t>
            </a:r>
          </a:p>
          <a:p>
            <a:r>
              <a:rPr kumimoji="1" lang="en-US" altLang="ja-JP" sz="1200" b="0" kern="1200" dirty="0">
                <a:solidFill>
                  <a:schemeClr val="tx1"/>
                </a:solidFill>
                <a:effectLst/>
                <a:latin typeface="Arial" charset="0"/>
                <a:ea typeface="ＭＳ Ｐゴシック" pitchFamily="50" charset="-128"/>
                <a:cs typeface="+mn-cs"/>
              </a:rPr>
              <a:t>id 'java'</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Apply the application plugin to add support for building an application</a:t>
            </a:r>
          </a:p>
          <a:p>
            <a:r>
              <a:rPr kumimoji="1" lang="en-US" altLang="ja-JP" sz="1200" b="0" kern="1200" dirty="0">
                <a:solidFill>
                  <a:schemeClr val="tx1"/>
                </a:solidFill>
                <a:effectLst/>
                <a:latin typeface="Arial" charset="0"/>
                <a:ea typeface="ＭＳ Ｐゴシック" pitchFamily="50" charset="-128"/>
                <a:cs typeface="+mn-cs"/>
              </a:rPr>
              <a:t>id 'application'</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テンプレートのコードでは、</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プラグインを使用している事が分かります。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また、このプラグインは、自動的に</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がダウンロードしてきてくれます</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これが、先ほどの「スクリプトの記載量に比べて処理が多い」の正体になります。</a:t>
            </a:r>
          </a:p>
          <a:p>
            <a:r>
              <a:rPr kumimoji="1" lang="ja-JP" altLang="en-US" sz="1200" b="0" kern="1200" dirty="0">
                <a:solidFill>
                  <a:schemeClr val="tx1"/>
                </a:solidFill>
                <a:effectLst/>
                <a:latin typeface="Arial" charset="0"/>
                <a:ea typeface="ＭＳ Ｐゴシック" pitchFamily="50" charset="-128"/>
                <a:cs typeface="+mn-cs"/>
              </a:rPr>
              <a:t>* プラグインで定義されたタスクが、自動的に色々やってくれるのです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43</a:t>
            </a:fld>
            <a:endParaRPr lang="en-US" altLang="ja-JP"/>
          </a:p>
        </p:txBody>
      </p:sp>
    </p:spTree>
    <p:extLst>
      <p:ext uri="{BB962C8B-B14F-4D97-AF65-F5344CB8AC3E}">
        <p14:creationId xmlns:p14="http://schemas.microsoft.com/office/powerpoint/2010/main" val="242941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44</a:t>
            </a:fld>
            <a:endParaRPr lang="en-US" altLang="ja-JP"/>
          </a:p>
        </p:txBody>
      </p:sp>
    </p:spTree>
    <p:extLst>
      <p:ext uri="{BB962C8B-B14F-4D97-AF65-F5344CB8AC3E}">
        <p14:creationId xmlns:p14="http://schemas.microsoft.com/office/powerpoint/2010/main" val="1406115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依存性解決</a:t>
            </a:r>
            <a:r>
              <a:rPr kumimoji="1" lang="en-US" altLang="ja-JP" sz="1200" b="1" kern="1200" dirty="0">
                <a:solidFill>
                  <a:schemeClr val="tx1"/>
                </a:solidFill>
                <a:effectLst/>
                <a:latin typeface="Arial" charset="0"/>
                <a:ea typeface="ＭＳ Ｐゴシック" pitchFamily="50" charset="-128"/>
                <a:cs typeface="+mn-cs"/>
              </a:rPr>
              <a:t>(dependency</a:t>
            </a:r>
            <a:r>
              <a:rPr kumimoji="1" lang="ja-JP" altLang="en-US" sz="1200" b="1" kern="1200" dirty="0">
                <a:solidFill>
                  <a:schemeClr val="tx1"/>
                </a:solidFill>
                <a:effectLst/>
                <a:latin typeface="Arial" charset="0"/>
                <a:ea typeface="ＭＳ Ｐゴシック" pitchFamily="50" charset="-128"/>
                <a:cs typeface="+mn-cs"/>
              </a:rPr>
              <a:t>ディレクティブ</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当該のプロジェクトをビルドとかテストとか実行するために必要なライブラリの依存性解決をします。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build.gradle</a:t>
            </a:r>
            <a:r>
              <a:rPr kumimoji="1" lang="ja-JP" altLang="en-US" sz="1200" b="0" kern="1200" dirty="0">
                <a:solidFill>
                  <a:schemeClr val="tx1"/>
                </a:solidFill>
                <a:effectLst/>
                <a:latin typeface="Arial" charset="0"/>
                <a:ea typeface="ＭＳ Ｐゴシック" pitchFamily="50" charset="-128"/>
                <a:cs typeface="+mn-cs"/>
              </a:rPr>
              <a:t>の、下記の部分で指定します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dependencies {</a:t>
            </a:r>
          </a:p>
          <a:p>
            <a:r>
              <a:rPr kumimoji="1" lang="en-US" altLang="ja-JP" sz="1200" b="0" kern="1200" dirty="0">
                <a:solidFill>
                  <a:schemeClr val="tx1"/>
                </a:solidFill>
                <a:effectLst/>
                <a:latin typeface="Arial" charset="0"/>
                <a:ea typeface="ＭＳ Ｐゴシック" pitchFamily="50" charset="-128"/>
                <a:cs typeface="+mn-cs"/>
              </a:rPr>
              <a:t>// This dependency is found on compile </a:t>
            </a:r>
            <a:r>
              <a:rPr kumimoji="1" lang="en-US" altLang="ja-JP" sz="1200" b="0" kern="1200" dirty="0" err="1">
                <a:solidFill>
                  <a:schemeClr val="tx1"/>
                </a:solidFill>
                <a:effectLst/>
                <a:latin typeface="Arial" charset="0"/>
                <a:ea typeface="ＭＳ Ｐゴシック" pitchFamily="50" charset="-128"/>
                <a:cs typeface="+mn-cs"/>
              </a:rPr>
              <a:t>classpath</a:t>
            </a:r>
            <a:r>
              <a:rPr kumimoji="1" lang="en-US" altLang="ja-JP" sz="1200" b="0" kern="1200" dirty="0">
                <a:solidFill>
                  <a:schemeClr val="tx1"/>
                </a:solidFill>
                <a:effectLst/>
                <a:latin typeface="Arial" charset="0"/>
                <a:ea typeface="ＭＳ Ｐゴシック" pitchFamily="50" charset="-128"/>
                <a:cs typeface="+mn-cs"/>
              </a:rPr>
              <a:t> of this component and consumers.</a:t>
            </a:r>
          </a:p>
          <a:p>
            <a:r>
              <a:rPr kumimoji="1" lang="en-US" altLang="ja-JP" sz="1200" b="0" kern="1200" dirty="0">
                <a:solidFill>
                  <a:schemeClr val="tx1"/>
                </a:solidFill>
                <a:effectLst/>
                <a:latin typeface="Arial" charset="0"/>
                <a:ea typeface="ＭＳ Ｐゴシック" pitchFamily="50" charset="-128"/>
                <a:cs typeface="+mn-cs"/>
              </a:rPr>
              <a:t>compile 'com.google.guava:guava:23.0'</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Use JUnit test framework</a:t>
            </a:r>
          </a:p>
          <a:p>
            <a:r>
              <a:rPr kumimoji="1" lang="en-US" altLang="ja-JP" sz="1200" b="0" kern="1200" dirty="0" err="1">
                <a:solidFill>
                  <a:schemeClr val="tx1"/>
                </a:solidFill>
                <a:effectLst/>
                <a:latin typeface="Arial" charset="0"/>
                <a:ea typeface="ＭＳ Ｐゴシック" pitchFamily="50" charset="-128"/>
                <a:cs typeface="+mn-cs"/>
              </a:rPr>
              <a:t>testCompile</a:t>
            </a:r>
            <a:r>
              <a:rPr kumimoji="1" lang="en-US" altLang="ja-JP" sz="1200" b="0" kern="1200" dirty="0">
                <a:solidFill>
                  <a:schemeClr val="tx1"/>
                </a:solidFill>
                <a:effectLst/>
                <a:latin typeface="Arial" charset="0"/>
                <a:ea typeface="ＭＳ Ｐゴシック" pitchFamily="50" charset="-128"/>
                <a:cs typeface="+mn-cs"/>
              </a:rPr>
              <a:t> 'junit:junit:4.12'</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このように書いておくと、自動的に指定した</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ファイルを、レポジトリから</a:t>
            </a:r>
            <a:r>
              <a:rPr kumimoji="1" lang="en-US" altLang="ja-JP" sz="1200" b="0" kern="1200" dirty="0">
                <a:solidFill>
                  <a:schemeClr val="tx1"/>
                </a:solidFill>
                <a:effectLst/>
                <a:latin typeface="Arial" charset="0"/>
                <a:ea typeface="ＭＳ Ｐゴシック" pitchFamily="50" charset="-128"/>
                <a:cs typeface="+mn-cs"/>
              </a:rPr>
              <a:t>DL</a:t>
            </a:r>
            <a:r>
              <a:rPr kumimoji="1" lang="ja-JP" altLang="en-US" sz="1200" b="0" kern="1200" dirty="0">
                <a:solidFill>
                  <a:schemeClr val="tx1"/>
                </a:solidFill>
                <a:effectLst/>
                <a:latin typeface="Arial" charset="0"/>
                <a:ea typeface="ＭＳ Ｐゴシック" pitchFamily="50" charset="-128"/>
                <a:cs typeface="+mn-cs"/>
              </a:rPr>
              <a:t>してきてくれます。</a:t>
            </a:r>
          </a:p>
          <a:p>
            <a:r>
              <a:rPr kumimoji="1" lang="ja-JP" altLang="en-US" sz="1200" b="0" kern="1200" dirty="0">
                <a:solidFill>
                  <a:schemeClr val="tx1"/>
                </a:solidFill>
                <a:effectLst/>
                <a:latin typeface="Arial" charset="0"/>
                <a:ea typeface="ＭＳ Ｐゴシック" pitchFamily="50" charset="-128"/>
                <a:cs typeface="+mn-cs"/>
              </a:rPr>
              <a:t>また、「テストの時だけ欲しい」ライブラリや、「コンパイルの時だけ欲しい」ライブラリみたいな感じで定義できます。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ノート：</a:t>
            </a:r>
            <a:r>
              <a:rPr kumimoji="1" lang="en-US" altLang="ja-JP" sz="1200" b="0" kern="1200" dirty="0">
                <a:solidFill>
                  <a:schemeClr val="tx1"/>
                </a:solidFill>
                <a:effectLst/>
                <a:latin typeface="Arial" charset="0"/>
                <a:ea typeface="ＭＳ Ｐゴシック" pitchFamily="50" charset="-128"/>
                <a:cs typeface="+mn-cs"/>
              </a:rPr>
              <a:t>dependency</a:t>
            </a:r>
            <a:r>
              <a:rPr kumimoji="1" lang="ja-JP" altLang="en-US" sz="1200" b="0" kern="1200" dirty="0">
                <a:solidFill>
                  <a:schemeClr val="tx1"/>
                </a:solidFill>
                <a:effectLst/>
                <a:latin typeface="Arial" charset="0"/>
                <a:ea typeface="ＭＳ Ｐゴシック" pitchFamily="50" charset="-128"/>
                <a:cs typeface="+mn-cs"/>
              </a:rPr>
              <a:t>の書き方は、適用するプラグインによって異なるので注意が必要です。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45</a:t>
            </a:fld>
            <a:endParaRPr lang="en-US" altLang="ja-JP"/>
          </a:p>
        </p:txBody>
      </p:sp>
    </p:spTree>
    <p:extLst>
      <p:ext uri="{BB962C8B-B14F-4D97-AF65-F5344CB8AC3E}">
        <p14:creationId xmlns:p14="http://schemas.microsoft.com/office/powerpoint/2010/main" val="4080179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依存性解決</a:t>
            </a:r>
            <a:r>
              <a:rPr kumimoji="1" lang="en-US" altLang="ja-JP" sz="1200" b="1" kern="1200" dirty="0">
                <a:solidFill>
                  <a:schemeClr val="tx1"/>
                </a:solidFill>
                <a:effectLst/>
                <a:latin typeface="Arial" charset="0"/>
                <a:ea typeface="ＭＳ Ｐゴシック" pitchFamily="50" charset="-128"/>
                <a:cs typeface="+mn-cs"/>
              </a:rPr>
              <a:t>(dependency</a:t>
            </a:r>
            <a:r>
              <a:rPr kumimoji="1" lang="ja-JP" altLang="en-US" sz="1200" b="1" kern="1200" dirty="0">
                <a:solidFill>
                  <a:schemeClr val="tx1"/>
                </a:solidFill>
                <a:effectLst/>
                <a:latin typeface="Arial" charset="0"/>
                <a:ea typeface="ＭＳ Ｐゴシック" pitchFamily="50" charset="-128"/>
                <a:cs typeface="+mn-cs"/>
              </a:rPr>
              <a:t>ディレクティブ</a:t>
            </a:r>
            <a:r>
              <a:rPr kumimoji="1" lang="en-US" altLang="ja-JP" sz="1200" b="1" kern="1200" dirty="0">
                <a:solidFill>
                  <a:schemeClr val="tx1"/>
                </a:solidFill>
                <a:effectLst/>
                <a:latin typeface="Arial" charset="0"/>
                <a:ea typeface="ＭＳ Ｐゴシック" pitchFamily="50" charset="-128"/>
                <a:cs typeface="+mn-cs"/>
              </a:rPr>
              <a:t>)</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当該のプロジェクトをビルドとかテストとか実行するために必要なライブラリの依存性解決をします。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err="1">
                <a:solidFill>
                  <a:schemeClr val="tx1"/>
                </a:solidFill>
                <a:effectLst/>
                <a:latin typeface="Arial" charset="0"/>
                <a:ea typeface="ＭＳ Ｐゴシック" pitchFamily="50" charset="-128"/>
                <a:cs typeface="+mn-cs"/>
              </a:rPr>
              <a:t>build.gradle</a:t>
            </a:r>
            <a:r>
              <a:rPr kumimoji="1" lang="ja-JP" altLang="en-US" sz="1200" b="0" kern="1200" dirty="0">
                <a:solidFill>
                  <a:schemeClr val="tx1"/>
                </a:solidFill>
                <a:effectLst/>
                <a:latin typeface="Arial" charset="0"/>
                <a:ea typeface="ＭＳ Ｐゴシック" pitchFamily="50" charset="-128"/>
                <a:cs typeface="+mn-cs"/>
              </a:rPr>
              <a:t>の、下記の部分で指定します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dependencies {</a:t>
            </a:r>
          </a:p>
          <a:p>
            <a:r>
              <a:rPr kumimoji="1" lang="en-US" altLang="ja-JP" sz="1200" b="0" kern="1200" dirty="0">
                <a:solidFill>
                  <a:schemeClr val="tx1"/>
                </a:solidFill>
                <a:effectLst/>
                <a:latin typeface="Arial" charset="0"/>
                <a:ea typeface="ＭＳ Ｐゴシック" pitchFamily="50" charset="-128"/>
                <a:cs typeface="+mn-cs"/>
              </a:rPr>
              <a:t>// This dependency is found on compile </a:t>
            </a:r>
            <a:r>
              <a:rPr kumimoji="1" lang="en-US" altLang="ja-JP" sz="1200" b="0" kern="1200" dirty="0" err="1">
                <a:solidFill>
                  <a:schemeClr val="tx1"/>
                </a:solidFill>
                <a:effectLst/>
                <a:latin typeface="Arial" charset="0"/>
                <a:ea typeface="ＭＳ Ｐゴシック" pitchFamily="50" charset="-128"/>
                <a:cs typeface="+mn-cs"/>
              </a:rPr>
              <a:t>classpath</a:t>
            </a:r>
            <a:r>
              <a:rPr kumimoji="1" lang="en-US" altLang="ja-JP" sz="1200" b="0" kern="1200" dirty="0">
                <a:solidFill>
                  <a:schemeClr val="tx1"/>
                </a:solidFill>
                <a:effectLst/>
                <a:latin typeface="Arial" charset="0"/>
                <a:ea typeface="ＭＳ Ｐゴシック" pitchFamily="50" charset="-128"/>
                <a:cs typeface="+mn-cs"/>
              </a:rPr>
              <a:t> of this component and consumers.</a:t>
            </a:r>
          </a:p>
          <a:p>
            <a:r>
              <a:rPr kumimoji="1" lang="en-US" altLang="ja-JP" sz="1200" b="0" kern="1200" dirty="0">
                <a:solidFill>
                  <a:schemeClr val="tx1"/>
                </a:solidFill>
                <a:effectLst/>
                <a:latin typeface="Arial" charset="0"/>
                <a:ea typeface="ＭＳ Ｐゴシック" pitchFamily="50" charset="-128"/>
                <a:cs typeface="+mn-cs"/>
              </a:rPr>
              <a:t>compile 'com.google.guava:guava:23.0'</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 Use JUnit test framework</a:t>
            </a:r>
          </a:p>
          <a:p>
            <a:r>
              <a:rPr kumimoji="1" lang="en-US" altLang="ja-JP" sz="1200" b="0" kern="1200" dirty="0" err="1">
                <a:solidFill>
                  <a:schemeClr val="tx1"/>
                </a:solidFill>
                <a:effectLst/>
                <a:latin typeface="Arial" charset="0"/>
                <a:ea typeface="ＭＳ Ｐゴシック" pitchFamily="50" charset="-128"/>
                <a:cs typeface="+mn-cs"/>
              </a:rPr>
              <a:t>testCompile</a:t>
            </a:r>
            <a:r>
              <a:rPr kumimoji="1" lang="en-US" altLang="ja-JP" sz="1200" b="0" kern="1200" dirty="0">
                <a:solidFill>
                  <a:schemeClr val="tx1"/>
                </a:solidFill>
                <a:effectLst/>
                <a:latin typeface="Arial" charset="0"/>
                <a:ea typeface="ＭＳ Ｐゴシック" pitchFamily="50" charset="-128"/>
                <a:cs typeface="+mn-cs"/>
              </a:rPr>
              <a:t> 'junit:junit:4.12'</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このように書いておくと、自動的に指定した</a:t>
            </a:r>
            <a:r>
              <a:rPr kumimoji="1" lang="en-US" altLang="ja-JP" sz="1200" b="0" kern="1200" dirty="0">
                <a:solidFill>
                  <a:schemeClr val="tx1"/>
                </a:solidFill>
                <a:effectLst/>
                <a:latin typeface="Arial" charset="0"/>
                <a:ea typeface="ＭＳ Ｐゴシック" pitchFamily="50" charset="-128"/>
                <a:cs typeface="+mn-cs"/>
              </a:rPr>
              <a:t>jar</a:t>
            </a:r>
            <a:r>
              <a:rPr kumimoji="1" lang="ja-JP" altLang="en-US" sz="1200" b="0" kern="1200" dirty="0">
                <a:solidFill>
                  <a:schemeClr val="tx1"/>
                </a:solidFill>
                <a:effectLst/>
                <a:latin typeface="Arial" charset="0"/>
                <a:ea typeface="ＭＳ Ｐゴシック" pitchFamily="50" charset="-128"/>
                <a:cs typeface="+mn-cs"/>
              </a:rPr>
              <a:t>ファイルを、レポジトリから</a:t>
            </a:r>
            <a:r>
              <a:rPr kumimoji="1" lang="en-US" altLang="ja-JP" sz="1200" b="0" kern="1200" dirty="0">
                <a:solidFill>
                  <a:schemeClr val="tx1"/>
                </a:solidFill>
                <a:effectLst/>
                <a:latin typeface="Arial" charset="0"/>
                <a:ea typeface="ＭＳ Ｐゴシック" pitchFamily="50" charset="-128"/>
                <a:cs typeface="+mn-cs"/>
              </a:rPr>
              <a:t>DL</a:t>
            </a:r>
            <a:r>
              <a:rPr kumimoji="1" lang="ja-JP" altLang="en-US" sz="1200" b="0" kern="1200" dirty="0">
                <a:solidFill>
                  <a:schemeClr val="tx1"/>
                </a:solidFill>
                <a:effectLst/>
                <a:latin typeface="Arial" charset="0"/>
                <a:ea typeface="ＭＳ Ｐゴシック" pitchFamily="50" charset="-128"/>
                <a:cs typeface="+mn-cs"/>
              </a:rPr>
              <a:t>してきてくれます。</a:t>
            </a:r>
          </a:p>
          <a:p>
            <a:r>
              <a:rPr kumimoji="1" lang="ja-JP" altLang="en-US" sz="1200" b="0" kern="1200" dirty="0">
                <a:solidFill>
                  <a:schemeClr val="tx1"/>
                </a:solidFill>
                <a:effectLst/>
                <a:latin typeface="Arial" charset="0"/>
                <a:ea typeface="ＭＳ Ｐゴシック" pitchFamily="50" charset="-128"/>
                <a:cs typeface="+mn-cs"/>
              </a:rPr>
              <a:t>また、「テストの時だけ欲しい」ライブラリや、「コンパイルの時だけ欲しい」ライブラリみたいな感じで定義できます。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ノート：</a:t>
            </a:r>
            <a:r>
              <a:rPr kumimoji="1" lang="en-US" altLang="ja-JP" sz="1200" b="0" kern="1200" dirty="0">
                <a:solidFill>
                  <a:schemeClr val="tx1"/>
                </a:solidFill>
                <a:effectLst/>
                <a:latin typeface="Arial" charset="0"/>
                <a:ea typeface="ＭＳ Ｐゴシック" pitchFamily="50" charset="-128"/>
                <a:cs typeface="+mn-cs"/>
              </a:rPr>
              <a:t>dependency</a:t>
            </a:r>
            <a:r>
              <a:rPr kumimoji="1" lang="ja-JP" altLang="en-US" sz="1200" b="0" kern="1200" dirty="0">
                <a:solidFill>
                  <a:schemeClr val="tx1"/>
                </a:solidFill>
                <a:effectLst/>
                <a:latin typeface="Arial" charset="0"/>
                <a:ea typeface="ＭＳ Ｐゴシック" pitchFamily="50" charset="-128"/>
                <a:cs typeface="+mn-cs"/>
              </a:rPr>
              <a:t>の書き方は、適用するプラグインによって異なるので注意が必要です。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46</a:t>
            </a:fld>
            <a:endParaRPr lang="en-US" altLang="ja-JP"/>
          </a:p>
        </p:txBody>
      </p:sp>
    </p:spTree>
    <p:extLst>
      <p:ext uri="{BB962C8B-B14F-4D97-AF65-F5344CB8AC3E}">
        <p14:creationId xmlns:p14="http://schemas.microsoft.com/office/powerpoint/2010/main" val="2603514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ソースセットとは</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プラグインの重要な機能である、「ソースセット」のお話です。</a:t>
            </a:r>
          </a:p>
          <a:p>
            <a:r>
              <a:rPr kumimoji="1" lang="ja-JP" altLang="en-US" sz="1200" b="0" kern="1200" dirty="0">
                <a:solidFill>
                  <a:schemeClr val="tx1"/>
                </a:solidFill>
                <a:effectLst/>
                <a:latin typeface="Arial" charset="0"/>
                <a:ea typeface="ＭＳ Ｐゴシック" pitchFamily="50" charset="-128"/>
                <a:cs typeface="+mn-cs"/>
              </a:rPr>
              <a:t>一つのプロジェクト内に目的の異なる</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ソースやリソースが含まれる事ってありますよね？</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a:t>
            </a:r>
          </a:p>
          <a:p>
            <a:r>
              <a:rPr kumimoji="1" lang="ja-JP" altLang="en-US" sz="1200" b="0" kern="1200" dirty="0">
                <a:solidFill>
                  <a:schemeClr val="tx1"/>
                </a:solidFill>
                <a:effectLst/>
                <a:latin typeface="Arial" charset="0"/>
                <a:ea typeface="ＭＳ Ｐゴシック" pitchFamily="50" charset="-128"/>
                <a:cs typeface="+mn-cs"/>
              </a:rPr>
              <a:t>* 実際に実行されるプロダクションコード</a:t>
            </a:r>
          </a:p>
          <a:p>
            <a:r>
              <a:rPr kumimoji="1" lang="ja-JP" altLang="en-US" sz="1200" b="0" kern="1200" dirty="0">
                <a:solidFill>
                  <a:schemeClr val="tx1"/>
                </a:solidFill>
                <a:effectLst/>
                <a:latin typeface="Arial" charset="0"/>
                <a:ea typeface="ＭＳ Ｐゴシック" pitchFamily="50" charset="-128"/>
                <a:cs typeface="+mn-cs"/>
              </a:rPr>
              <a:t>* ↑をテストするコード</a:t>
            </a:r>
          </a:p>
          <a:p>
            <a:r>
              <a:rPr kumimoji="1" lang="ja-JP" altLang="en-US" sz="1200" b="0" kern="1200" dirty="0">
                <a:solidFill>
                  <a:schemeClr val="tx1"/>
                </a:solidFill>
                <a:effectLst/>
                <a:latin typeface="Arial" charset="0"/>
                <a:ea typeface="ＭＳ Ｐゴシック" pitchFamily="50" charset="-128"/>
                <a:cs typeface="+mn-cs"/>
              </a:rPr>
              <a:t>* テストコードでも、単体テストと結合テスト</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プラグインでは、上記のような構成に対応するために、ソースセットという機能があります。</a:t>
            </a:r>
          </a:p>
          <a:p>
            <a:r>
              <a:rPr kumimoji="1" lang="ja-JP" altLang="en-US" sz="1200" b="0" kern="1200" dirty="0">
                <a:solidFill>
                  <a:schemeClr val="tx1"/>
                </a:solidFill>
                <a:effectLst/>
                <a:latin typeface="Arial" charset="0"/>
                <a:ea typeface="ＭＳ Ｐゴシック" pitchFamily="50" charset="-128"/>
                <a:cs typeface="+mn-cs"/>
              </a:rPr>
              <a:t>これは、同時にコンパイルを行うべき</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ソース</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リソースを論理的にグループした概念です。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以下の様な特長を持ちます。（他にもありますが、ポイントだけ抜粋）</a:t>
            </a:r>
          </a:p>
          <a:p>
            <a:r>
              <a:rPr kumimoji="1" lang="ja-JP" altLang="en-US" sz="1200" b="0" kern="1200" dirty="0">
                <a:solidFill>
                  <a:schemeClr val="tx1"/>
                </a:solidFill>
                <a:effectLst/>
                <a:latin typeface="Arial" charset="0"/>
                <a:ea typeface="ＭＳ Ｐゴシック" pitchFamily="50" charset="-128"/>
                <a:cs typeface="+mn-cs"/>
              </a:rPr>
              <a:t>* 自由に追加できる</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のソースとリソースのセットを指定できる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ソースセット毎に、出力先のパスを指定できる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ソースセット毎に、コンパイル</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実行時のクラスパスを指定できる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ソースセット毎に、専用のタスクを付けれる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ちなみに、</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プラグインでは、予め</a:t>
            </a:r>
            <a:r>
              <a:rPr kumimoji="1" lang="en-US" altLang="ja-JP" sz="1200" b="0" kern="1200" dirty="0">
                <a:solidFill>
                  <a:schemeClr val="tx1"/>
                </a:solidFill>
                <a:effectLst/>
                <a:latin typeface="Arial" charset="0"/>
                <a:ea typeface="ＭＳ Ｐゴシック" pitchFamily="50" charset="-128"/>
                <a:cs typeface="+mn-cs"/>
              </a:rPr>
              <a:t>main</a:t>
            </a:r>
            <a:r>
              <a:rPr kumimoji="1" lang="ja-JP" altLang="en-US" sz="1200" b="0" kern="1200" dirty="0">
                <a:solidFill>
                  <a:schemeClr val="tx1"/>
                </a:solidFill>
                <a:effectLst/>
                <a:latin typeface="Arial" charset="0"/>
                <a:ea typeface="ＭＳ Ｐゴシック" pitchFamily="50" charset="-128"/>
                <a:cs typeface="+mn-cs"/>
              </a:rPr>
              <a:t>と</a:t>
            </a:r>
            <a:r>
              <a:rPr kumimoji="1" lang="en-US" altLang="ja-JP" sz="1200" b="0" kern="1200" dirty="0">
                <a:solidFill>
                  <a:schemeClr val="tx1"/>
                </a:solidFill>
                <a:effectLst/>
                <a:latin typeface="Arial" charset="0"/>
                <a:ea typeface="ＭＳ Ｐゴシック" pitchFamily="50" charset="-128"/>
                <a:cs typeface="+mn-cs"/>
              </a:rPr>
              <a:t>test</a:t>
            </a:r>
            <a:r>
              <a:rPr kumimoji="1" lang="ja-JP" altLang="en-US" sz="1200" b="0" kern="1200" dirty="0">
                <a:solidFill>
                  <a:schemeClr val="tx1"/>
                </a:solidFill>
                <a:effectLst/>
                <a:latin typeface="Arial" charset="0"/>
                <a:ea typeface="ＭＳ Ｐゴシック" pitchFamily="50" charset="-128"/>
                <a:cs typeface="+mn-cs"/>
              </a:rPr>
              <a:t>の二つのソースセットが定義されています。</a:t>
            </a:r>
          </a:p>
          <a:p>
            <a:r>
              <a:rPr kumimoji="1" lang="ja-JP" altLang="en-US" sz="1200" b="0" kern="1200" dirty="0">
                <a:solidFill>
                  <a:schemeClr val="tx1"/>
                </a:solidFill>
                <a:effectLst/>
                <a:latin typeface="Arial" charset="0"/>
                <a:ea typeface="ＭＳ Ｐゴシック" pitchFamily="50" charset="-128"/>
                <a:cs typeface="+mn-cs"/>
              </a:rPr>
              <a:t>この二つしか使わないのであれば、特に深い事を考える必要はありません。</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48</a:t>
            </a:fld>
            <a:endParaRPr lang="en-US" altLang="ja-JP"/>
          </a:p>
        </p:txBody>
      </p:sp>
    </p:spTree>
    <p:extLst>
      <p:ext uri="{BB962C8B-B14F-4D97-AF65-F5344CB8AC3E}">
        <p14:creationId xmlns:p14="http://schemas.microsoft.com/office/powerpoint/2010/main" val="378614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こういった作業を手動で実施していると、色んな問題が発生する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例えば、このような地獄があります。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繰り返し地獄</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リリース間際でバグが発生し、またコンパイルからやり直しの図</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手順書地獄</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ビルド手順書とかが古くなって</a:t>
            </a:r>
            <a:r>
              <a:rPr kumimoji="1" lang="ja-JP" altLang="en-US" sz="1200" b="0" kern="1200" dirty="0" err="1">
                <a:solidFill>
                  <a:schemeClr val="tx1"/>
                </a:solidFill>
                <a:effectLst/>
                <a:latin typeface="Arial" charset="0"/>
                <a:ea typeface="ＭＳ Ｐゴシック" pitchFamily="50" charset="-128"/>
                <a:cs typeface="+mn-cs"/>
              </a:rPr>
              <a:t>めんてがめんど</a:t>
            </a:r>
            <a:r>
              <a:rPr kumimoji="1" lang="ja-JP" altLang="en-US" sz="1200" b="0" kern="1200" dirty="0">
                <a:solidFill>
                  <a:schemeClr val="tx1"/>
                </a:solidFill>
                <a:effectLst/>
                <a:latin typeface="Arial" charset="0"/>
                <a:ea typeface="ＭＳ Ｐゴシック" pitchFamily="50" charset="-128"/>
                <a:cs typeface="+mn-cs"/>
              </a:rPr>
              <a:t>くさいの図</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依存性地獄</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一つのライブラリを使うのに、芋づるで</a:t>
            </a:r>
            <a:r>
              <a:rPr kumimoji="1" lang="en-US" altLang="ja-JP" sz="1200" b="0" kern="1200" dirty="0">
                <a:solidFill>
                  <a:schemeClr val="tx1"/>
                </a:solidFill>
                <a:effectLst/>
                <a:latin typeface="Arial" charset="0"/>
                <a:ea typeface="ＭＳ Ｐゴシック" pitchFamily="50" charset="-128"/>
                <a:cs typeface="+mn-cs"/>
              </a:rPr>
              <a:t>10</a:t>
            </a:r>
            <a:r>
              <a:rPr kumimoji="1" lang="ja-JP" altLang="en-US" sz="1200" b="0" kern="1200" dirty="0">
                <a:solidFill>
                  <a:schemeClr val="tx1"/>
                </a:solidFill>
                <a:effectLst/>
                <a:latin typeface="Arial" charset="0"/>
                <a:ea typeface="ＭＳ Ｐゴシック" pitchFamily="50" charset="-128"/>
                <a:cs typeface="+mn-cs"/>
              </a:rPr>
              <a:t>個追加してるみたいな図</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環境問題地獄</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複数の環境があるときに、環境によってライブラリのバージョンが違ったり</a:t>
            </a:r>
            <a:r>
              <a:rPr kumimoji="1" lang="ja-JP" altLang="en-US" sz="1200" b="0" kern="1200" dirty="0" err="1">
                <a:solidFill>
                  <a:schemeClr val="tx1"/>
                </a:solidFill>
                <a:effectLst/>
                <a:latin typeface="Arial" charset="0"/>
                <a:ea typeface="ＭＳ Ｐゴシック" pitchFamily="50" charset="-128"/>
                <a:cs typeface="+mn-cs"/>
              </a:rPr>
              <a:t>するの</a:t>
            </a:r>
            <a:r>
              <a:rPr kumimoji="1" lang="ja-JP" altLang="en-US" sz="1200" b="0" kern="1200" dirty="0">
                <a:solidFill>
                  <a:schemeClr val="tx1"/>
                </a:solidFill>
                <a:effectLst/>
                <a:latin typeface="Arial" charset="0"/>
                <a:ea typeface="ＭＳ Ｐゴシック" pitchFamily="50" charset="-128"/>
                <a:cs typeface="+mn-cs"/>
              </a:rPr>
              <a:t>図</a:t>
            </a:r>
            <a:r>
              <a:rPr kumimoji="1" lang="en-US" altLang="ja-JP" sz="1200" b="0" kern="1200" dirty="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更に、上記の全てにおいて、「手作業による人的ミス」を発生するリスクがあります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a:t>
            </a:fld>
            <a:endParaRPr lang="en-US" altLang="ja-JP"/>
          </a:p>
        </p:txBody>
      </p:sp>
    </p:spTree>
    <p:extLst>
      <p:ext uri="{BB962C8B-B14F-4D97-AF65-F5344CB8AC3E}">
        <p14:creationId xmlns:p14="http://schemas.microsoft.com/office/powerpoint/2010/main" val="26442198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ソースセットとは</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プラグインの重要な機能である、「ソースセット」のお話です。</a:t>
            </a:r>
          </a:p>
          <a:p>
            <a:r>
              <a:rPr kumimoji="1" lang="ja-JP" altLang="en-US" sz="1200" b="0" kern="1200" dirty="0">
                <a:solidFill>
                  <a:schemeClr val="tx1"/>
                </a:solidFill>
                <a:effectLst/>
                <a:latin typeface="Arial" charset="0"/>
                <a:ea typeface="ＭＳ Ｐゴシック" pitchFamily="50" charset="-128"/>
                <a:cs typeface="+mn-cs"/>
              </a:rPr>
              <a:t>一つのプロジェクト内に目的の異なる</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ソースやリソースが含まれる事ってありますよね？</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a:t>
            </a:r>
          </a:p>
          <a:p>
            <a:r>
              <a:rPr kumimoji="1" lang="ja-JP" altLang="en-US" sz="1200" b="0" kern="1200" dirty="0">
                <a:solidFill>
                  <a:schemeClr val="tx1"/>
                </a:solidFill>
                <a:effectLst/>
                <a:latin typeface="Arial" charset="0"/>
                <a:ea typeface="ＭＳ Ｐゴシック" pitchFamily="50" charset="-128"/>
                <a:cs typeface="+mn-cs"/>
              </a:rPr>
              <a:t>* 実際に実行されるプロダクションコード</a:t>
            </a:r>
          </a:p>
          <a:p>
            <a:r>
              <a:rPr kumimoji="1" lang="ja-JP" altLang="en-US" sz="1200" b="0" kern="1200" dirty="0">
                <a:solidFill>
                  <a:schemeClr val="tx1"/>
                </a:solidFill>
                <a:effectLst/>
                <a:latin typeface="Arial" charset="0"/>
                <a:ea typeface="ＭＳ Ｐゴシック" pitchFamily="50" charset="-128"/>
                <a:cs typeface="+mn-cs"/>
              </a:rPr>
              <a:t>* ↑をテストするコード</a:t>
            </a:r>
          </a:p>
          <a:p>
            <a:r>
              <a:rPr kumimoji="1" lang="ja-JP" altLang="en-US" sz="1200" b="0" kern="1200" dirty="0">
                <a:solidFill>
                  <a:schemeClr val="tx1"/>
                </a:solidFill>
                <a:effectLst/>
                <a:latin typeface="Arial" charset="0"/>
                <a:ea typeface="ＭＳ Ｐゴシック" pitchFamily="50" charset="-128"/>
                <a:cs typeface="+mn-cs"/>
              </a:rPr>
              <a:t>* テストコードでも、単体テストと結合テスト</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プラグインでは、上記のような構成に対応するために、ソースセットという機能があります。</a:t>
            </a:r>
          </a:p>
          <a:p>
            <a:r>
              <a:rPr kumimoji="1" lang="ja-JP" altLang="en-US" sz="1200" b="0" kern="1200" dirty="0">
                <a:solidFill>
                  <a:schemeClr val="tx1"/>
                </a:solidFill>
                <a:effectLst/>
                <a:latin typeface="Arial" charset="0"/>
                <a:ea typeface="ＭＳ Ｐゴシック" pitchFamily="50" charset="-128"/>
                <a:cs typeface="+mn-cs"/>
              </a:rPr>
              <a:t>これは、同時にコンパイルを行うべき</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ソース</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リソースを論理的にグループした概念です。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以下の様な特長を持ちます。（他にもありますが、ポイントだけ抜粋）</a:t>
            </a:r>
          </a:p>
          <a:p>
            <a:r>
              <a:rPr kumimoji="1" lang="ja-JP" altLang="en-US" sz="1200" b="0" kern="1200" dirty="0">
                <a:solidFill>
                  <a:schemeClr val="tx1"/>
                </a:solidFill>
                <a:effectLst/>
                <a:latin typeface="Arial" charset="0"/>
                <a:ea typeface="ＭＳ Ｐゴシック" pitchFamily="50" charset="-128"/>
                <a:cs typeface="+mn-cs"/>
              </a:rPr>
              <a:t>* 自由に追加できる</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のソースとリソースのセットを指定できる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ソースセット毎に、出力先のパスを指定できる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ソースセット毎に、コンパイル</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実行時のクラスパスを指定できる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ソースセット毎に、専用のタスクを付けれる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ちなみに、</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プラグインでは、予め</a:t>
            </a:r>
            <a:r>
              <a:rPr kumimoji="1" lang="en-US" altLang="ja-JP" sz="1200" b="0" kern="1200" dirty="0">
                <a:solidFill>
                  <a:schemeClr val="tx1"/>
                </a:solidFill>
                <a:effectLst/>
                <a:latin typeface="Arial" charset="0"/>
                <a:ea typeface="ＭＳ Ｐゴシック" pitchFamily="50" charset="-128"/>
                <a:cs typeface="+mn-cs"/>
              </a:rPr>
              <a:t>main</a:t>
            </a:r>
            <a:r>
              <a:rPr kumimoji="1" lang="ja-JP" altLang="en-US" sz="1200" b="0" kern="1200" dirty="0">
                <a:solidFill>
                  <a:schemeClr val="tx1"/>
                </a:solidFill>
                <a:effectLst/>
                <a:latin typeface="Arial" charset="0"/>
                <a:ea typeface="ＭＳ Ｐゴシック" pitchFamily="50" charset="-128"/>
                <a:cs typeface="+mn-cs"/>
              </a:rPr>
              <a:t>と</a:t>
            </a:r>
            <a:r>
              <a:rPr kumimoji="1" lang="en-US" altLang="ja-JP" sz="1200" b="0" kern="1200" dirty="0">
                <a:solidFill>
                  <a:schemeClr val="tx1"/>
                </a:solidFill>
                <a:effectLst/>
                <a:latin typeface="Arial" charset="0"/>
                <a:ea typeface="ＭＳ Ｐゴシック" pitchFamily="50" charset="-128"/>
                <a:cs typeface="+mn-cs"/>
              </a:rPr>
              <a:t>test</a:t>
            </a:r>
            <a:r>
              <a:rPr kumimoji="1" lang="ja-JP" altLang="en-US" sz="1200" b="0" kern="1200" dirty="0">
                <a:solidFill>
                  <a:schemeClr val="tx1"/>
                </a:solidFill>
                <a:effectLst/>
                <a:latin typeface="Arial" charset="0"/>
                <a:ea typeface="ＭＳ Ｐゴシック" pitchFamily="50" charset="-128"/>
                <a:cs typeface="+mn-cs"/>
              </a:rPr>
              <a:t>の二つのソースセットが定義されています。</a:t>
            </a:r>
          </a:p>
          <a:p>
            <a:r>
              <a:rPr kumimoji="1" lang="ja-JP" altLang="en-US" sz="1200" b="0" kern="1200" dirty="0">
                <a:solidFill>
                  <a:schemeClr val="tx1"/>
                </a:solidFill>
                <a:effectLst/>
                <a:latin typeface="Arial" charset="0"/>
                <a:ea typeface="ＭＳ Ｐゴシック" pitchFamily="50" charset="-128"/>
                <a:cs typeface="+mn-cs"/>
              </a:rPr>
              <a:t>この二つしか使わないのであれば、特に深い事を考える必要はありません。</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49</a:t>
            </a:fld>
            <a:endParaRPr lang="en-US" altLang="ja-JP"/>
          </a:p>
        </p:txBody>
      </p:sp>
    </p:spTree>
    <p:extLst>
      <p:ext uri="{BB962C8B-B14F-4D97-AF65-F5344CB8AC3E}">
        <p14:creationId xmlns:p14="http://schemas.microsoft.com/office/powerpoint/2010/main" val="2944345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ソースセットとは</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プラグインの重要な機能である、「ソースセット」のお話です。</a:t>
            </a:r>
          </a:p>
          <a:p>
            <a:r>
              <a:rPr kumimoji="1" lang="ja-JP" altLang="en-US" sz="1200" b="0" kern="1200" dirty="0">
                <a:solidFill>
                  <a:schemeClr val="tx1"/>
                </a:solidFill>
                <a:effectLst/>
                <a:latin typeface="Arial" charset="0"/>
                <a:ea typeface="ＭＳ Ｐゴシック" pitchFamily="50" charset="-128"/>
                <a:cs typeface="+mn-cs"/>
              </a:rPr>
              <a:t>一つのプロジェクト内に目的の異なる</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ソースやリソースが含まれる事ってありますよね？</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a:t>
            </a:r>
          </a:p>
          <a:p>
            <a:r>
              <a:rPr kumimoji="1" lang="ja-JP" altLang="en-US" sz="1200" b="0" kern="1200" dirty="0">
                <a:solidFill>
                  <a:schemeClr val="tx1"/>
                </a:solidFill>
                <a:effectLst/>
                <a:latin typeface="Arial" charset="0"/>
                <a:ea typeface="ＭＳ Ｐゴシック" pitchFamily="50" charset="-128"/>
                <a:cs typeface="+mn-cs"/>
              </a:rPr>
              <a:t>* 実際に実行されるプロダクションコード</a:t>
            </a:r>
          </a:p>
          <a:p>
            <a:r>
              <a:rPr kumimoji="1" lang="ja-JP" altLang="en-US" sz="1200" b="0" kern="1200" dirty="0">
                <a:solidFill>
                  <a:schemeClr val="tx1"/>
                </a:solidFill>
                <a:effectLst/>
                <a:latin typeface="Arial" charset="0"/>
                <a:ea typeface="ＭＳ Ｐゴシック" pitchFamily="50" charset="-128"/>
                <a:cs typeface="+mn-cs"/>
              </a:rPr>
              <a:t>* ↑をテストするコード</a:t>
            </a:r>
          </a:p>
          <a:p>
            <a:r>
              <a:rPr kumimoji="1" lang="ja-JP" altLang="en-US" sz="1200" b="0" kern="1200" dirty="0">
                <a:solidFill>
                  <a:schemeClr val="tx1"/>
                </a:solidFill>
                <a:effectLst/>
                <a:latin typeface="Arial" charset="0"/>
                <a:ea typeface="ＭＳ Ｐゴシック" pitchFamily="50" charset="-128"/>
                <a:cs typeface="+mn-cs"/>
              </a:rPr>
              <a:t>* テストコードでも、単体テストと結合テスト</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プラグインでは、上記のような構成に対応するために、ソースセットという機能があります。</a:t>
            </a:r>
          </a:p>
          <a:p>
            <a:r>
              <a:rPr kumimoji="1" lang="ja-JP" altLang="en-US" sz="1200" b="0" kern="1200" dirty="0">
                <a:solidFill>
                  <a:schemeClr val="tx1"/>
                </a:solidFill>
                <a:effectLst/>
                <a:latin typeface="Arial" charset="0"/>
                <a:ea typeface="ＭＳ Ｐゴシック" pitchFamily="50" charset="-128"/>
                <a:cs typeface="+mn-cs"/>
              </a:rPr>
              <a:t>これは、同時にコンパイルを行うべき</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ソース</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リソースを論理的にグループした概念です。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以下の様な特長を持ちます。（他にもありますが、ポイントだけ抜粋）</a:t>
            </a:r>
          </a:p>
          <a:p>
            <a:r>
              <a:rPr kumimoji="1" lang="ja-JP" altLang="en-US" sz="1200" b="0" kern="1200" dirty="0">
                <a:solidFill>
                  <a:schemeClr val="tx1"/>
                </a:solidFill>
                <a:effectLst/>
                <a:latin typeface="Arial" charset="0"/>
                <a:ea typeface="ＭＳ Ｐゴシック" pitchFamily="50" charset="-128"/>
                <a:cs typeface="+mn-cs"/>
              </a:rPr>
              <a:t>* 自由に追加できる</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のソースとリソースのセットを指定できる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ソースセット毎に、出力先のパスを指定できる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ソースセット毎に、コンパイル</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実行時のクラスパスを指定できる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ソースセット毎に、専用のタスクを付けれる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ちなみに、</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プラグインでは、予め</a:t>
            </a:r>
            <a:r>
              <a:rPr kumimoji="1" lang="en-US" altLang="ja-JP" sz="1200" b="0" kern="1200" dirty="0">
                <a:solidFill>
                  <a:schemeClr val="tx1"/>
                </a:solidFill>
                <a:effectLst/>
                <a:latin typeface="Arial" charset="0"/>
                <a:ea typeface="ＭＳ Ｐゴシック" pitchFamily="50" charset="-128"/>
                <a:cs typeface="+mn-cs"/>
              </a:rPr>
              <a:t>main</a:t>
            </a:r>
            <a:r>
              <a:rPr kumimoji="1" lang="ja-JP" altLang="en-US" sz="1200" b="0" kern="1200" dirty="0">
                <a:solidFill>
                  <a:schemeClr val="tx1"/>
                </a:solidFill>
                <a:effectLst/>
                <a:latin typeface="Arial" charset="0"/>
                <a:ea typeface="ＭＳ Ｐゴシック" pitchFamily="50" charset="-128"/>
                <a:cs typeface="+mn-cs"/>
              </a:rPr>
              <a:t>と</a:t>
            </a:r>
            <a:r>
              <a:rPr kumimoji="1" lang="en-US" altLang="ja-JP" sz="1200" b="0" kern="1200" dirty="0">
                <a:solidFill>
                  <a:schemeClr val="tx1"/>
                </a:solidFill>
                <a:effectLst/>
                <a:latin typeface="Arial" charset="0"/>
                <a:ea typeface="ＭＳ Ｐゴシック" pitchFamily="50" charset="-128"/>
                <a:cs typeface="+mn-cs"/>
              </a:rPr>
              <a:t>test</a:t>
            </a:r>
            <a:r>
              <a:rPr kumimoji="1" lang="ja-JP" altLang="en-US" sz="1200" b="0" kern="1200" dirty="0">
                <a:solidFill>
                  <a:schemeClr val="tx1"/>
                </a:solidFill>
                <a:effectLst/>
                <a:latin typeface="Arial" charset="0"/>
                <a:ea typeface="ＭＳ Ｐゴシック" pitchFamily="50" charset="-128"/>
                <a:cs typeface="+mn-cs"/>
              </a:rPr>
              <a:t>の二つのソースセットが定義されています。</a:t>
            </a:r>
          </a:p>
          <a:p>
            <a:r>
              <a:rPr kumimoji="1" lang="ja-JP" altLang="en-US" sz="1200" b="0" kern="1200" dirty="0">
                <a:solidFill>
                  <a:schemeClr val="tx1"/>
                </a:solidFill>
                <a:effectLst/>
                <a:latin typeface="Arial" charset="0"/>
                <a:ea typeface="ＭＳ Ｐゴシック" pitchFamily="50" charset="-128"/>
                <a:cs typeface="+mn-cs"/>
              </a:rPr>
              <a:t>この二つしか使わないのであれば、特に深い事を考える必要はありません。</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50</a:t>
            </a:fld>
            <a:endParaRPr lang="en-US" altLang="ja-JP"/>
          </a:p>
        </p:txBody>
      </p:sp>
    </p:spTree>
    <p:extLst>
      <p:ext uri="{BB962C8B-B14F-4D97-AF65-F5344CB8AC3E}">
        <p14:creationId xmlns:p14="http://schemas.microsoft.com/office/powerpoint/2010/main" val="518342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ソースセットとは</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プラグインの重要な機能である、「ソースセット」のお話です。</a:t>
            </a:r>
          </a:p>
          <a:p>
            <a:r>
              <a:rPr kumimoji="1" lang="ja-JP" altLang="en-US" sz="1200" b="0" kern="1200" dirty="0">
                <a:solidFill>
                  <a:schemeClr val="tx1"/>
                </a:solidFill>
                <a:effectLst/>
                <a:latin typeface="Arial" charset="0"/>
                <a:ea typeface="ＭＳ Ｐゴシック" pitchFamily="50" charset="-128"/>
                <a:cs typeface="+mn-cs"/>
              </a:rPr>
              <a:t>一つのプロジェクト内に目的の異なる</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ソースやリソースが含まれる事ってありますよね？</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例えば</a:t>
            </a:r>
          </a:p>
          <a:p>
            <a:r>
              <a:rPr kumimoji="1" lang="ja-JP" altLang="en-US" sz="1200" b="0" kern="1200" dirty="0">
                <a:solidFill>
                  <a:schemeClr val="tx1"/>
                </a:solidFill>
                <a:effectLst/>
                <a:latin typeface="Arial" charset="0"/>
                <a:ea typeface="ＭＳ Ｐゴシック" pitchFamily="50" charset="-128"/>
                <a:cs typeface="+mn-cs"/>
              </a:rPr>
              <a:t>* 実際に実行されるプロダクションコード</a:t>
            </a:r>
          </a:p>
          <a:p>
            <a:r>
              <a:rPr kumimoji="1" lang="ja-JP" altLang="en-US" sz="1200" b="0" kern="1200" dirty="0">
                <a:solidFill>
                  <a:schemeClr val="tx1"/>
                </a:solidFill>
                <a:effectLst/>
                <a:latin typeface="Arial" charset="0"/>
                <a:ea typeface="ＭＳ Ｐゴシック" pitchFamily="50" charset="-128"/>
                <a:cs typeface="+mn-cs"/>
              </a:rPr>
              <a:t>* ↑をテストするコード</a:t>
            </a:r>
          </a:p>
          <a:p>
            <a:r>
              <a:rPr kumimoji="1" lang="ja-JP" altLang="en-US" sz="1200" b="0" kern="1200" dirty="0">
                <a:solidFill>
                  <a:schemeClr val="tx1"/>
                </a:solidFill>
                <a:effectLst/>
                <a:latin typeface="Arial" charset="0"/>
                <a:ea typeface="ＭＳ Ｐゴシック" pitchFamily="50" charset="-128"/>
                <a:cs typeface="+mn-cs"/>
              </a:rPr>
              <a:t>* テストコードでも、単体テストと結合テスト</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プラグインでは、上記のような構成に対応するために、ソースセットという機能があります。</a:t>
            </a:r>
          </a:p>
          <a:p>
            <a:r>
              <a:rPr kumimoji="1" lang="ja-JP" altLang="en-US" sz="1200" b="0" kern="1200" dirty="0">
                <a:solidFill>
                  <a:schemeClr val="tx1"/>
                </a:solidFill>
                <a:effectLst/>
                <a:latin typeface="Arial" charset="0"/>
                <a:ea typeface="ＭＳ Ｐゴシック" pitchFamily="50" charset="-128"/>
                <a:cs typeface="+mn-cs"/>
              </a:rPr>
              <a:t>これは、同時にコンパイルを行うべき</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ソース</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リソースを論理的にグループした概念です。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以下の様な特長を持ちます。（他にもありますが、ポイントだけ抜粋）</a:t>
            </a:r>
          </a:p>
          <a:p>
            <a:r>
              <a:rPr kumimoji="1" lang="ja-JP" altLang="en-US" sz="1200" b="0" kern="1200" dirty="0">
                <a:solidFill>
                  <a:schemeClr val="tx1"/>
                </a:solidFill>
                <a:effectLst/>
                <a:latin typeface="Arial" charset="0"/>
                <a:ea typeface="ＭＳ Ｐゴシック" pitchFamily="50" charset="-128"/>
                <a:cs typeface="+mn-cs"/>
              </a:rPr>
              <a:t>* 自由に追加できる</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のソースとリソースのセットを指定できる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ソースセット毎に、出力先のパスを指定できる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ソースセット毎に、コンパイル</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実行時のクラスパスを指定できる</a:t>
            </a:r>
          </a:p>
          <a:p>
            <a:r>
              <a:rPr kumimoji="1" lang="ja-JP" altLang="en-US" sz="1200" b="0" kern="1200" dirty="0">
                <a:solidFill>
                  <a:schemeClr val="tx1"/>
                </a:solidFill>
                <a:effectLst/>
                <a:latin typeface="Arial" charset="0"/>
                <a:ea typeface="ＭＳ Ｐゴシック" pitchFamily="50" charset="-128"/>
                <a:cs typeface="+mn-cs"/>
              </a:rPr>
              <a:t>* ソースセット毎に、専用のタスクを付けれる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ちなみに、</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プラグインでは、予め</a:t>
            </a:r>
            <a:r>
              <a:rPr kumimoji="1" lang="en-US" altLang="ja-JP" sz="1200" b="0" kern="1200" dirty="0">
                <a:solidFill>
                  <a:schemeClr val="tx1"/>
                </a:solidFill>
                <a:effectLst/>
                <a:latin typeface="Arial" charset="0"/>
                <a:ea typeface="ＭＳ Ｐゴシック" pitchFamily="50" charset="-128"/>
                <a:cs typeface="+mn-cs"/>
              </a:rPr>
              <a:t>main</a:t>
            </a:r>
            <a:r>
              <a:rPr kumimoji="1" lang="ja-JP" altLang="en-US" sz="1200" b="0" kern="1200" dirty="0">
                <a:solidFill>
                  <a:schemeClr val="tx1"/>
                </a:solidFill>
                <a:effectLst/>
                <a:latin typeface="Arial" charset="0"/>
                <a:ea typeface="ＭＳ Ｐゴシック" pitchFamily="50" charset="-128"/>
                <a:cs typeface="+mn-cs"/>
              </a:rPr>
              <a:t>と</a:t>
            </a:r>
            <a:r>
              <a:rPr kumimoji="1" lang="en-US" altLang="ja-JP" sz="1200" b="0" kern="1200" dirty="0">
                <a:solidFill>
                  <a:schemeClr val="tx1"/>
                </a:solidFill>
                <a:effectLst/>
                <a:latin typeface="Arial" charset="0"/>
                <a:ea typeface="ＭＳ Ｐゴシック" pitchFamily="50" charset="-128"/>
                <a:cs typeface="+mn-cs"/>
              </a:rPr>
              <a:t>test</a:t>
            </a:r>
            <a:r>
              <a:rPr kumimoji="1" lang="ja-JP" altLang="en-US" sz="1200" b="0" kern="1200" dirty="0">
                <a:solidFill>
                  <a:schemeClr val="tx1"/>
                </a:solidFill>
                <a:effectLst/>
                <a:latin typeface="Arial" charset="0"/>
                <a:ea typeface="ＭＳ Ｐゴシック" pitchFamily="50" charset="-128"/>
                <a:cs typeface="+mn-cs"/>
              </a:rPr>
              <a:t>の二つのソースセットが定義されています。</a:t>
            </a:r>
          </a:p>
          <a:p>
            <a:r>
              <a:rPr kumimoji="1" lang="ja-JP" altLang="en-US" sz="1200" b="0" kern="1200" dirty="0">
                <a:solidFill>
                  <a:schemeClr val="tx1"/>
                </a:solidFill>
                <a:effectLst/>
                <a:latin typeface="Arial" charset="0"/>
                <a:ea typeface="ＭＳ Ｐゴシック" pitchFamily="50" charset="-128"/>
                <a:cs typeface="+mn-cs"/>
              </a:rPr>
              <a:t>この二つしか使わないのであれば、特に深い事を考える必要はありません。</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51</a:t>
            </a:fld>
            <a:endParaRPr lang="en-US" altLang="ja-JP"/>
          </a:p>
        </p:txBody>
      </p:sp>
    </p:spTree>
    <p:extLst>
      <p:ext uri="{BB962C8B-B14F-4D97-AF65-F5344CB8AC3E}">
        <p14:creationId xmlns:p14="http://schemas.microsoft.com/office/powerpoint/2010/main" val="1712080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自分独自のタスクを書いてみる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を使う場合、基本的にタスクの内容はプラグインに任せてしまえば、大概の事は出来てしまいます。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しかしながら、プラグインでプリセット定義された内容だけでは足りない場合も存在します。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そういう時は、自分で独自にタスクを定義する事も出来ます。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52</a:t>
            </a:fld>
            <a:endParaRPr lang="en-US" altLang="ja-JP"/>
          </a:p>
        </p:txBody>
      </p:sp>
    </p:spTree>
    <p:extLst>
      <p:ext uri="{BB962C8B-B14F-4D97-AF65-F5344CB8AC3E}">
        <p14:creationId xmlns:p14="http://schemas.microsoft.com/office/powerpoint/2010/main" val="2444482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53</a:t>
            </a:fld>
            <a:endParaRPr lang="en-US" altLang="ja-JP"/>
          </a:p>
        </p:txBody>
      </p:sp>
    </p:spTree>
    <p:extLst>
      <p:ext uri="{BB962C8B-B14F-4D97-AF65-F5344CB8AC3E}">
        <p14:creationId xmlns:p14="http://schemas.microsoft.com/office/powerpoint/2010/main" val="716488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54</a:t>
            </a:fld>
            <a:endParaRPr lang="en-US" altLang="ja-JP"/>
          </a:p>
        </p:txBody>
      </p:sp>
    </p:spTree>
    <p:extLst>
      <p:ext uri="{BB962C8B-B14F-4D97-AF65-F5344CB8AC3E}">
        <p14:creationId xmlns:p14="http://schemas.microsoft.com/office/powerpoint/2010/main" val="803065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55</a:t>
            </a:fld>
            <a:endParaRPr lang="en-US" altLang="ja-JP"/>
          </a:p>
        </p:txBody>
      </p:sp>
    </p:spTree>
    <p:extLst>
      <p:ext uri="{BB962C8B-B14F-4D97-AF65-F5344CB8AC3E}">
        <p14:creationId xmlns:p14="http://schemas.microsoft.com/office/powerpoint/2010/main" val="2860042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56</a:t>
            </a:fld>
            <a:endParaRPr lang="en-US" altLang="ja-JP"/>
          </a:p>
        </p:txBody>
      </p:sp>
    </p:spTree>
    <p:extLst>
      <p:ext uri="{BB962C8B-B14F-4D97-AF65-F5344CB8AC3E}">
        <p14:creationId xmlns:p14="http://schemas.microsoft.com/office/powerpoint/2010/main" val="30185070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57</a:t>
            </a:fld>
            <a:endParaRPr lang="en-US" altLang="ja-JP"/>
          </a:p>
        </p:txBody>
      </p:sp>
    </p:spTree>
    <p:extLst>
      <p:ext uri="{BB962C8B-B14F-4D97-AF65-F5344CB8AC3E}">
        <p14:creationId xmlns:p14="http://schemas.microsoft.com/office/powerpoint/2010/main" val="26020712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58</a:t>
            </a:fld>
            <a:endParaRPr lang="en-US" altLang="ja-JP"/>
          </a:p>
        </p:txBody>
      </p:sp>
    </p:spTree>
    <p:extLst>
      <p:ext uri="{BB962C8B-B14F-4D97-AF65-F5344CB8AC3E}">
        <p14:creationId xmlns:p14="http://schemas.microsoft.com/office/powerpoint/2010/main" val="1772601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ビルドツールとは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前述したような開発に付帯する諸々の作業の自動化を支援するためのツールです。</a:t>
            </a:r>
          </a:p>
          <a:p>
            <a:r>
              <a:rPr kumimoji="1" lang="ja-JP" altLang="en-US" sz="1200" b="0" kern="1200" dirty="0">
                <a:solidFill>
                  <a:schemeClr val="tx1"/>
                </a:solidFill>
                <a:effectLst/>
                <a:latin typeface="Arial" charset="0"/>
                <a:ea typeface="ＭＳ Ｐゴシック" pitchFamily="50" charset="-128"/>
                <a:cs typeface="+mn-cs"/>
              </a:rPr>
              <a:t>「単に、コードをコンパイルしてバイナリを作る」だけのツールではありません。</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依存性解決</a:t>
            </a:r>
          </a:p>
          <a:p>
            <a:r>
              <a:rPr kumimoji="1" lang="ja-JP" altLang="en-US" sz="1200" b="0" kern="1200" dirty="0">
                <a:solidFill>
                  <a:schemeClr val="tx1"/>
                </a:solidFill>
                <a:effectLst/>
                <a:latin typeface="Arial" charset="0"/>
                <a:ea typeface="ＭＳ Ｐゴシック" pitchFamily="50" charset="-128"/>
                <a:cs typeface="+mn-cs"/>
              </a:rPr>
              <a:t>* コンパイル</a:t>
            </a:r>
          </a:p>
          <a:p>
            <a:r>
              <a:rPr kumimoji="1" lang="ja-JP" altLang="en-US" sz="1200" b="0" kern="1200" dirty="0">
                <a:solidFill>
                  <a:schemeClr val="tx1"/>
                </a:solidFill>
                <a:effectLst/>
                <a:latin typeface="Arial" charset="0"/>
                <a:ea typeface="ＭＳ Ｐゴシック" pitchFamily="50" charset="-128"/>
                <a:cs typeface="+mn-cs"/>
              </a:rPr>
              <a:t>* 規約チェック</a:t>
            </a:r>
          </a:p>
          <a:p>
            <a:r>
              <a:rPr kumimoji="1" lang="ja-JP" altLang="en-US" sz="1200" b="0" kern="1200" dirty="0">
                <a:solidFill>
                  <a:schemeClr val="tx1"/>
                </a:solidFill>
                <a:effectLst/>
                <a:latin typeface="Arial" charset="0"/>
                <a:ea typeface="ＭＳ Ｐゴシック" pitchFamily="50" charset="-128"/>
                <a:cs typeface="+mn-cs"/>
              </a:rPr>
              <a:t>* 品質解析</a:t>
            </a:r>
          </a:p>
          <a:p>
            <a:r>
              <a:rPr kumimoji="1" lang="ja-JP" altLang="en-US" sz="1200" b="0" kern="1200" dirty="0">
                <a:solidFill>
                  <a:schemeClr val="tx1"/>
                </a:solidFill>
                <a:effectLst/>
                <a:latin typeface="Arial" charset="0"/>
                <a:ea typeface="ＭＳ Ｐゴシック" pitchFamily="50" charset="-128"/>
                <a:cs typeface="+mn-cs"/>
              </a:rPr>
              <a:t>* テスト実行</a:t>
            </a:r>
          </a:p>
          <a:p>
            <a:r>
              <a:rPr kumimoji="1" lang="ja-JP" altLang="en-US" sz="1200" b="0" kern="1200" dirty="0">
                <a:solidFill>
                  <a:schemeClr val="tx1"/>
                </a:solidFill>
                <a:effectLst/>
                <a:latin typeface="Arial" charset="0"/>
                <a:ea typeface="ＭＳ Ｐゴシック" pitchFamily="50" charset="-128"/>
                <a:cs typeface="+mn-cs"/>
              </a:rPr>
              <a:t>* ドキュメント生成</a:t>
            </a:r>
          </a:p>
          <a:p>
            <a:r>
              <a:rPr kumimoji="1" lang="ja-JP" altLang="en-US" sz="1200" b="0" kern="1200" dirty="0">
                <a:solidFill>
                  <a:schemeClr val="tx1"/>
                </a:solidFill>
                <a:effectLst/>
                <a:latin typeface="Arial" charset="0"/>
                <a:ea typeface="ＭＳ Ｐゴシック" pitchFamily="50" charset="-128"/>
                <a:cs typeface="+mn-cs"/>
              </a:rPr>
              <a:t>* パッケージング</a:t>
            </a:r>
          </a:p>
          <a:p>
            <a:r>
              <a:rPr kumimoji="1" lang="ja-JP" altLang="en-US" sz="1200" b="0" kern="1200" dirty="0">
                <a:solidFill>
                  <a:schemeClr val="tx1"/>
                </a:solidFill>
                <a:effectLst/>
                <a:latin typeface="Arial" charset="0"/>
                <a:ea typeface="ＭＳ Ｐゴシック" pitchFamily="50" charset="-128"/>
                <a:cs typeface="+mn-cs"/>
              </a:rPr>
              <a:t>* パブリッシュ</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a:t>
            </a:fld>
            <a:endParaRPr lang="en-US" altLang="ja-JP"/>
          </a:p>
        </p:txBody>
      </p:sp>
    </p:spTree>
    <p:extLst>
      <p:ext uri="{BB962C8B-B14F-4D97-AF65-F5344CB8AC3E}">
        <p14:creationId xmlns:p14="http://schemas.microsoft.com/office/powerpoint/2010/main" val="2715982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59</a:t>
            </a:fld>
            <a:endParaRPr lang="en-US" altLang="ja-JP"/>
          </a:p>
        </p:txBody>
      </p:sp>
    </p:spTree>
    <p:extLst>
      <p:ext uri="{BB962C8B-B14F-4D97-AF65-F5344CB8AC3E}">
        <p14:creationId xmlns:p14="http://schemas.microsoft.com/office/powerpoint/2010/main" val="3790155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60</a:t>
            </a:fld>
            <a:endParaRPr lang="en-US" altLang="ja-JP"/>
          </a:p>
        </p:txBody>
      </p:sp>
    </p:spTree>
    <p:extLst>
      <p:ext uri="{BB962C8B-B14F-4D97-AF65-F5344CB8AC3E}">
        <p14:creationId xmlns:p14="http://schemas.microsoft.com/office/powerpoint/2010/main" val="1010654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61</a:t>
            </a:fld>
            <a:endParaRPr lang="en-US" altLang="ja-JP"/>
          </a:p>
        </p:txBody>
      </p:sp>
    </p:spTree>
    <p:extLst>
      <p:ext uri="{BB962C8B-B14F-4D97-AF65-F5344CB8AC3E}">
        <p14:creationId xmlns:p14="http://schemas.microsoft.com/office/powerpoint/2010/main" val="37411021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標準のタスクを拡張してみる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では、標準のタスクや、プラグインによって提供されるタスクが沢山あります。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これらのタスクは、そのまま使うのもよいですが、</a:t>
            </a:r>
            <a:r>
              <a:rPr kumimoji="1" lang="ja-JP" altLang="en-US" sz="1200" b="0" kern="1200" dirty="0" err="1">
                <a:solidFill>
                  <a:schemeClr val="tx1"/>
                </a:solidFill>
                <a:effectLst/>
                <a:latin typeface="Arial" charset="0"/>
                <a:ea typeface="ＭＳ Ｐゴシック" pitchFamily="50" charset="-128"/>
                <a:cs typeface="+mn-cs"/>
              </a:rPr>
              <a:t>ちょびっ</a:t>
            </a:r>
            <a:r>
              <a:rPr kumimoji="1" lang="ja-JP" altLang="en-US" sz="1200" b="0" kern="1200" dirty="0">
                <a:solidFill>
                  <a:schemeClr val="tx1"/>
                </a:solidFill>
                <a:effectLst/>
                <a:latin typeface="Arial" charset="0"/>
                <a:ea typeface="ＭＳ Ｐゴシック" pitchFamily="50" charset="-128"/>
                <a:cs typeface="+mn-cs"/>
              </a:rPr>
              <a:t>とだけ拡張して使う事ができます。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62</a:t>
            </a:fld>
            <a:endParaRPr lang="en-US" altLang="ja-JP"/>
          </a:p>
        </p:txBody>
      </p:sp>
    </p:spTree>
    <p:extLst>
      <p:ext uri="{BB962C8B-B14F-4D97-AF65-F5344CB8AC3E}">
        <p14:creationId xmlns:p14="http://schemas.microsoft.com/office/powerpoint/2010/main" val="38934415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標準のタスクを拡張してみる</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では、標準のタスクや、プラグインによって提供されるタスクが沢山あります。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これらのタスクは、そのまま使うのもよいですが、</a:t>
            </a:r>
            <a:r>
              <a:rPr kumimoji="1" lang="ja-JP" altLang="en-US" sz="1200" b="0" kern="1200" dirty="0" err="1">
                <a:solidFill>
                  <a:schemeClr val="tx1"/>
                </a:solidFill>
                <a:effectLst/>
                <a:latin typeface="Arial" charset="0"/>
                <a:ea typeface="ＭＳ Ｐゴシック" pitchFamily="50" charset="-128"/>
                <a:cs typeface="+mn-cs"/>
              </a:rPr>
              <a:t>ちょびっ</a:t>
            </a:r>
            <a:r>
              <a:rPr kumimoji="1" lang="ja-JP" altLang="en-US" sz="1200" b="0" kern="1200" dirty="0">
                <a:solidFill>
                  <a:schemeClr val="tx1"/>
                </a:solidFill>
                <a:effectLst/>
                <a:latin typeface="Arial" charset="0"/>
                <a:ea typeface="ＭＳ Ｐゴシック" pitchFamily="50" charset="-128"/>
                <a:cs typeface="+mn-cs"/>
              </a:rPr>
              <a:t>とだけ拡張して使う事ができます。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63</a:t>
            </a:fld>
            <a:endParaRPr lang="en-US" altLang="ja-JP"/>
          </a:p>
        </p:txBody>
      </p:sp>
    </p:spTree>
    <p:extLst>
      <p:ext uri="{BB962C8B-B14F-4D97-AF65-F5344CB8AC3E}">
        <p14:creationId xmlns:p14="http://schemas.microsoft.com/office/powerpoint/2010/main" val="3369568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タスクの依存関係を定義してみる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例えば、「タスク</a:t>
            </a:r>
            <a:r>
              <a:rPr kumimoji="1" lang="en-US" altLang="ja-JP" sz="1200" b="0" kern="1200" dirty="0">
                <a:solidFill>
                  <a:schemeClr val="tx1"/>
                </a:solidFill>
                <a:effectLst/>
                <a:latin typeface="Arial" charset="0"/>
                <a:ea typeface="ＭＳ Ｐゴシック" pitchFamily="50" charset="-128"/>
                <a:cs typeface="+mn-cs"/>
              </a:rPr>
              <a:t>A</a:t>
            </a:r>
            <a:r>
              <a:rPr kumimoji="1" lang="ja-JP" altLang="en-US" sz="1200" b="0" kern="1200" dirty="0">
                <a:solidFill>
                  <a:schemeClr val="tx1"/>
                </a:solidFill>
                <a:effectLst/>
                <a:latin typeface="Arial" charset="0"/>
                <a:ea typeface="ＭＳ Ｐゴシック" pitchFamily="50" charset="-128"/>
                <a:cs typeface="+mn-cs"/>
              </a:rPr>
              <a:t>を実行する前にはタスク</a:t>
            </a:r>
            <a:r>
              <a:rPr kumimoji="1" lang="en-US" altLang="ja-JP" sz="1200" b="0" kern="1200" dirty="0">
                <a:solidFill>
                  <a:schemeClr val="tx1"/>
                </a:solidFill>
                <a:effectLst/>
                <a:latin typeface="Arial" charset="0"/>
                <a:ea typeface="ＭＳ Ｐゴシック" pitchFamily="50" charset="-128"/>
                <a:cs typeface="+mn-cs"/>
              </a:rPr>
              <a:t>B</a:t>
            </a:r>
            <a:r>
              <a:rPr kumimoji="1" lang="ja-JP" altLang="en-US" sz="1200" b="0" kern="1200" dirty="0">
                <a:solidFill>
                  <a:schemeClr val="tx1"/>
                </a:solidFill>
                <a:effectLst/>
                <a:latin typeface="Arial" charset="0"/>
                <a:ea typeface="ＭＳ Ｐゴシック" pitchFamily="50" charset="-128"/>
                <a:cs typeface="+mn-cs"/>
              </a:rPr>
              <a:t>を実行する必要がある」みたいな時。</a:t>
            </a:r>
          </a:p>
          <a:p>
            <a:r>
              <a:rPr kumimoji="1" lang="ja-JP" altLang="en-US" sz="1200" b="0" kern="1200" dirty="0">
                <a:solidFill>
                  <a:schemeClr val="tx1"/>
                </a:solidFill>
                <a:effectLst/>
                <a:latin typeface="Arial" charset="0"/>
                <a:ea typeface="ＭＳ Ｐゴシック" pitchFamily="50" charset="-128"/>
                <a:cs typeface="+mn-cs"/>
              </a:rPr>
              <a:t>そういう時は、↓みたいな感じにするとよいです。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64</a:t>
            </a:fld>
            <a:endParaRPr lang="en-US" altLang="ja-JP"/>
          </a:p>
        </p:txBody>
      </p:sp>
    </p:spTree>
    <p:extLst>
      <p:ext uri="{BB962C8B-B14F-4D97-AF65-F5344CB8AC3E}">
        <p14:creationId xmlns:p14="http://schemas.microsoft.com/office/powerpoint/2010/main" val="21266766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タスクの依存関係を定義してみる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例えば、「タスク</a:t>
            </a:r>
            <a:r>
              <a:rPr kumimoji="1" lang="en-US" altLang="ja-JP" sz="1200" b="0" kern="1200" dirty="0">
                <a:solidFill>
                  <a:schemeClr val="tx1"/>
                </a:solidFill>
                <a:effectLst/>
                <a:latin typeface="Arial" charset="0"/>
                <a:ea typeface="ＭＳ Ｐゴシック" pitchFamily="50" charset="-128"/>
                <a:cs typeface="+mn-cs"/>
              </a:rPr>
              <a:t>A</a:t>
            </a:r>
            <a:r>
              <a:rPr kumimoji="1" lang="ja-JP" altLang="en-US" sz="1200" b="0" kern="1200" dirty="0">
                <a:solidFill>
                  <a:schemeClr val="tx1"/>
                </a:solidFill>
                <a:effectLst/>
                <a:latin typeface="Arial" charset="0"/>
                <a:ea typeface="ＭＳ Ｐゴシック" pitchFamily="50" charset="-128"/>
                <a:cs typeface="+mn-cs"/>
              </a:rPr>
              <a:t>を実行する前にはタスク</a:t>
            </a:r>
            <a:r>
              <a:rPr kumimoji="1" lang="en-US" altLang="ja-JP" sz="1200" b="0" kern="1200" dirty="0">
                <a:solidFill>
                  <a:schemeClr val="tx1"/>
                </a:solidFill>
                <a:effectLst/>
                <a:latin typeface="Arial" charset="0"/>
                <a:ea typeface="ＭＳ Ｐゴシック" pitchFamily="50" charset="-128"/>
                <a:cs typeface="+mn-cs"/>
              </a:rPr>
              <a:t>B</a:t>
            </a:r>
            <a:r>
              <a:rPr kumimoji="1" lang="ja-JP" altLang="en-US" sz="1200" b="0" kern="1200" dirty="0">
                <a:solidFill>
                  <a:schemeClr val="tx1"/>
                </a:solidFill>
                <a:effectLst/>
                <a:latin typeface="Arial" charset="0"/>
                <a:ea typeface="ＭＳ Ｐゴシック" pitchFamily="50" charset="-128"/>
                <a:cs typeface="+mn-cs"/>
              </a:rPr>
              <a:t>を実行する必要がある」みたいな時。</a:t>
            </a:r>
          </a:p>
          <a:p>
            <a:r>
              <a:rPr kumimoji="1" lang="ja-JP" altLang="en-US" sz="1200" b="0" kern="1200" dirty="0">
                <a:solidFill>
                  <a:schemeClr val="tx1"/>
                </a:solidFill>
                <a:effectLst/>
                <a:latin typeface="Arial" charset="0"/>
                <a:ea typeface="ＭＳ Ｐゴシック" pitchFamily="50" charset="-128"/>
                <a:cs typeface="+mn-cs"/>
              </a:rPr>
              <a:t>そういう時は、↓みたいな感じにするとよいです。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65</a:t>
            </a:fld>
            <a:endParaRPr lang="en-US" altLang="ja-JP"/>
          </a:p>
        </p:txBody>
      </p:sp>
    </p:spTree>
    <p:extLst>
      <p:ext uri="{BB962C8B-B14F-4D97-AF65-F5344CB8AC3E}">
        <p14:creationId xmlns:p14="http://schemas.microsoft.com/office/powerpoint/2010/main" val="21770783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タスクの依存関係を定義してみる</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例えば、「タスク</a:t>
            </a:r>
            <a:r>
              <a:rPr kumimoji="1" lang="en-US" altLang="ja-JP" sz="1200" b="0" kern="1200" dirty="0">
                <a:solidFill>
                  <a:schemeClr val="tx1"/>
                </a:solidFill>
                <a:effectLst/>
                <a:latin typeface="Arial" charset="0"/>
                <a:ea typeface="ＭＳ Ｐゴシック" pitchFamily="50" charset="-128"/>
                <a:cs typeface="+mn-cs"/>
              </a:rPr>
              <a:t>A</a:t>
            </a:r>
            <a:r>
              <a:rPr kumimoji="1" lang="ja-JP" altLang="en-US" sz="1200" b="0" kern="1200" dirty="0">
                <a:solidFill>
                  <a:schemeClr val="tx1"/>
                </a:solidFill>
                <a:effectLst/>
                <a:latin typeface="Arial" charset="0"/>
                <a:ea typeface="ＭＳ Ｐゴシック" pitchFamily="50" charset="-128"/>
                <a:cs typeface="+mn-cs"/>
              </a:rPr>
              <a:t>を実行する前にはタスク</a:t>
            </a:r>
            <a:r>
              <a:rPr kumimoji="1" lang="en-US" altLang="ja-JP" sz="1200" b="0" kern="1200" dirty="0">
                <a:solidFill>
                  <a:schemeClr val="tx1"/>
                </a:solidFill>
                <a:effectLst/>
                <a:latin typeface="Arial" charset="0"/>
                <a:ea typeface="ＭＳ Ｐゴシック" pitchFamily="50" charset="-128"/>
                <a:cs typeface="+mn-cs"/>
              </a:rPr>
              <a:t>B</a:t>
            </a:r>
            <a:r>
              <a:rPr kumimoji="1" lang="ja-JP" altLang="en-US" sz="1200" b="0" kern="1200" dirty="0">
                <a:solidFill>
                  <a:schemeClr val="tx1"/>
                </a:solidFill>
                <a:effectLst/>
                <a:latin typeface="Arial" charset="0"/>
                <a:ea typeface="ＭＳ Ｐゴシック" pitchFamily="50" charset="-128"/>
                <a:cs typeface="+mn-cs"/>
              </a:rPr>
              <a:t>を実行する必要がある」みたいな時。</a:t>
            </a:r>
          </a:p>
          <a:p>
            <a:r>
              <a:rPr kumimoji="1" lang="ja-JP" altLang="en-US" sz="1200" b="0" kern="1200" dirty="0">
                <a:solidFill>
                  <a:schemeClr val="tx1"/>
                </a:solidFill>
                <a:effectLst/>
                <a:latin typeface="Arial" charset="0"/>
                <a:ea typeface="ＭＳ Ｐゴシック" pitchFamily="50" charset="-128"/>
                <a:cs typeface="+mn-cs"/>
              </a:rPr>
              <a:t>そういう時は、↓みたいな感じにするとよいです。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66</a:t>
            </a:fld>
            <a:endParaRPr lang="en-US" altLang="ja-JP"/>
          </a:p>
        </p:txBody>
      </p:sp>
    </p:spTree>
    <p:extLst>
      <p:ext uri="{BB962C8B-B14F-4D97-AF65-F5344CB8AC3E}">
        <p14:creationId xmlns:p14="http://schemas.microsoft.com/office/powerpoint/2010/main" val="27992097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ドメインオブジェクトとは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ドメインオブジェクトとは、ビルドスクリプト内から参照できる、</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内の各種オブジェクトの値です。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67</a:t>
            </a:fld>
            <a:endParaRPr lang="en-US" altLang="ja-JP"/>
          </a:p>
        </p:txBody>
      </p:sp>
    </p:spTree>
    <p:extLst>
      <p:ext uri="{BB962C8B-B14F-4D97-AF65-F5344CB8AC3E}">
        <p14:creationId xmlns:p14="http://schemas.microsoft.com/office/powerpoint/2010/main" val="35624004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ドメインオブジェクトとは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ドメインオブジェクトとは、ビルドスクリプト内から参照できる、</a:t>
            </a:r>
            <a:r>
              <a:rPr kumimoji="1" lang="en-US" altLang="ja-JP" sz="1200" b="0" kern="1200" dirty="0">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内の各種オブジェクトの値です。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68</a:t>
            </a:fld>
            <a:endParaRPr lang="en-US" altLang="ja-JP"/>
          </a:p>
        </p:txBody>
      </p:sp>
    </p:spTree>
    <p:extLst>
      <p:ext uri="{BB962C8B-B14F-4D97-AF65-F5344CB8AC3E}">
        <p14:creationId xmlns:p14="http://schemas.microsoft.com/office/powerpoint/2010/main" val="1042608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a:t>
            </a:fld>
            <a:endParaRPr lang="en-US" altLang="ja-JP"/>
          </a:p>
        </p:txBody>
      </p:sp>
    </p:spTree>
    <p:extLst>
      <p:ext uri="{BB962C8B-B14F-4D97-AF65-F5344CB8AC3E}">
        <p14:creationId xmlns:p14="http://schemas.microsoft.com/office/powerpoint/2010/main" val="35473688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その他の応用的なタスクの書き方</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応用的な書き方は、↓のサイトに詳しいです。</a:t>
            </a:r>
          </a:p>
          <a:p>
            <a:r>
              <a:rPr kumimoji="1" lang="ja-JP" altLang="en-US" sz="1200" b="0" kern="1200" dirty="0">
                <a:solidFill>
                  <a:schemeClr val="tx1"/>
                </a:solidFill>
                <a:effectLst/>
                <a:latin typeface="Arial" charset="0"/>
                <a:ea typeface="ＭＳ Ｐゴシック" pitchFamily="50" charset="-128"/>
                <a:cs typeface="+mn-cs"/>
              </a:rPr>
              <a:t>* </a:t>
            </a:r>
            <a:r>
              <a:rPr kumimoji="1" lang="en-US" altLang="ja-JP" sz="1200" b="0" kern="1200" dirty="0">
                <a:solidFill>
                  <a:schemeClr val="tx1"/>
                </a:solidFill>
                <a:effectLst/>
                <a:latin typeface="Arial" charset="0"/>
                <a:ea typeface="ＭＳ Ｐゴシック" pitchFamily="50" charset="-128"/>
                <a:cs typeface="+mn-cs"/>
              </a:rPr>
              <a:t>https://docs.gradle.org/current/userguide/more_about_tasks.html</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69</a:t>
            </a:fld>
            <a:endParaRPr lang="en-US" altLang="ja-JP"/>
          </a:p>
        </p:txBody>
      </p:sp>
    </p:spTree>
    <p:extLst>
      <p:ext uri="{BB962C8B-B14F-4D97-AF65-F5344CB8AC3E}">
        <p14:creationId xmlns:p14="http://schemas.microsoft.com/office/powerpoint/2010/main" val="39703513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困ったときは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ビルド結果をクリーン</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err="1">
                <a:solidFill>
                  <a:schemeClr val="tx1"/>
                </a:solidFill>
                <a:effectLst/>
                <a:latin typeface="Arial" charset="0"/>
                <a:ea typeface="ＭＳ Ｐゴシック" pitchFamily="50" charset="-128"/>
                <a:cs typeface="+mn-cs"/>
              </a:rPr>
              <a:t>gradle</a:t>
            </a:r>
            <a:r>
              <a:rPr kumimoji="1" lang="en-US" altLang="ja-JP" sz="1200" b="0" kern="1200" dirty="0">
                <a:solidFill>
                  <a:schemeClr val="tx1"/>
                </a:solidFill>
                <a:effectLst/>
                <a:latin typeface="Arial" charset="0"/>
                <a:ea typeface="ＭＳ Ｐゴシック" pitchFamily="50" charset="-128"/>
                <a:cs typeface="+mn-cs"/>
              </a:rPr>
              <a:t> clean</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en-US" altLang="ja-JP" sz="1200" b="1" kern="1200" dirty="0" err="1">
                <a:solidFill>
                  <a:schemeClr val="tx1"/>
                </a:solidFill>
                <a:effectLst/>
                <a:latin typeface="Arial" charset="0"/>
                <a:ea typeface="ＭＳ Ｐゴシック" pitchFamily="50" charset="-128"/>
                <a:cs typeface="+mn-cs"/>
              </a:rPr>
              <a:t>gradle</a:t>
            </a:r>
            <a:r>
              <a:rPr kumimoji="1" lang="ja-JP" altLang="en-US" sz="1200" b="1" kern="1200" dirty="0">
                <a:solidFill>
                  <a:schemeClr val="tx1"/>
                </a:solidFill>
                <a:effectLst/>
                <a:latin typeface="Arial" charset="0"/>
                <a:ea typeface="ＭＳ Ｐゴシック" pitchFamily="50" charset="-128"/>
                <a:cs typeface="+mn-cs"/>
              </a:rPr>
              <a:t>ファイルを削除</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依存性をクリア</a:t>
            </a:r>
            <a:endParaRPr kumimoji="1" lang="ja-JP" altLang="en-US" sz="1200" b="0" kern="1200" dirty="0">
              <a:solidFill>
                <a:schemeClr val="tx1"/>
              </a:solidFill>
              <a:effectLst/>
              <a:latin typeface="Arial" charset="0"/>
              <a:ea typeface="ＭＳ Ｐゴシック" pitchFamily="50" charset="-128"/>
              <a:cs typeface="+mn-cs"/>
            </a:endParaRPr>
          </a:p>
          <a:p>
            <a:r>
              <a:rPr kumimoji="1" lang="en-US" altLang="ja-JP" sz="1200" b="0" kern="1200" dirty="0" err="1">
                <a:solidFill>
                  <a:schemeClr val="tx1"/>
                </a:solidFill>
                <a:effectLst/>
                <a:latin typeface="Arial" charset="0"/>
                <a:ea typeface="ＭＳ Ｐゴシック" pitchFamily="50" charset="-128"/>
                <a:cs typeface="+mn-cs"/>
              </a:rPr>
              <a:t>gradle</a:t>
            </a:r>
            <a:r>
              <a:rPr kumimoji="1" lang="en-US" altLang="ja-JP" sz="1200" b="0" kern="1200" dirty="0">
                <a:solidFill>
                  <a:schemeClr val="tx1"/>
                </a:solidFill>
                <a:effectLst/>
                <a:latin typeface="Arial" charset="0"/>
                <a:ea typeface="ＭＳ Ｐゴシック" pitchFamily="50" charset="-128"/>
                <a:cs typeface="+mn-cs"/>
              </a:rPr>
              <a:t> build --refresh-dependencies</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70</a:t>
            </a:fld>
            <a:endParaRPr lang="en-US" altLang="ja-JP"/>
          </a:p>
        </p:txBody>
      </p:sp>
    </p:spTree>
    <p:extLst>
      <p:ext uri="{BB962C8B-B14F-4D97-AF65-F5344CB8AC3E}">
        <p14:creationId xmlns:p14="http://schemas.microsoft.com/office/powerpoint/2010/main" val="581341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72</a:t>
            </a:fld>
            <a:endParaRPr lang="en-US" altLang="ja-JP"/>
          </a:p>
        </p:txBody>
      </p:sp>
    </p:spTree>
    <p:extLst>
      <p:ext uri="{BB962C8B-B14F-4D97-AF65-F5344CB8AC3E}">
        <p14:creationId xmlns:p14="http://schemas.microsoft.com/office/powerpoint/2010/main" val="3145512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73</a:t>
            </a:fld>
            <a:endParaRPr lang="en-US" altLang="ja-JP"/>
          </a:p>
        </p:txBody>
      </p:sp>
    </p:spTree>
    <p:extLst>
      <p:ext uri="{BB962C8B-B14F-4D97-AF65-F5344CB8AC3E}">
        <p14:creationId xmlns:p14="http://schemas.microsoft.com/office/powerpoint/2010/main" val="4467713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74</a:t>
            </a:fld>
            <a:endParaRPr lang="en-US" altLang="ja-JP"/>
          </a:p>
        </p:txBody>
      </p:sp>
    </p:spTree>
    <p:extLst>
      <p:ext uri="{BB962C8B-B14F-4D97-AF65-F5344CB8AC3E}">
        <p14:creationId xmlns:p14="http://schemas.microsoft.com/office/powerpoint/2010/main" val="3665114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75</a:t>
            </a:fld>
            <a:endParaRPr lang="en-US" altLang="ja-JP"/>
          </a:p>
        </p:txBody>
      </p:sp>
    </p:spTree>
    <p:extLst>
      <p:ext uri="{BB962C8B-B14F-4D97-AF65-F5344CB8AC3E}">
        <p14:creationId xmlns:p14="http://schemas.microsoft.com/office/powerpoint/2010/main" val="8992958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76</a:t>
            </a:fld>
            <a:endParaRPr lang="en-US" altLang="ja-JP"/>
          </a:p>
        </p:txBody>
      </p:sp>
    </p:spTree>
    <p:extLst>
      <p:ext uri="{BB962C8B-B14F-4D97-AF65-F5344CB8AC3E}">
        <p14:creationId xmlns:p14="http://schemas.microsoft.com/office/powerpoint/2010/main" val="33356533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77</a:t>
            </a:fld>
            <a:endParaRPr lang="en-US" altLang="ja-JP"/>
          </a:p>
        </p:txBody>
      </p:sp>
    </p:spTree>
    <p:extLst>
      <p:ext uri="{BB962C8B-B14F-4D97-AF65-F5344CB8AC3E}">
        <p14:creationId xmlns:p14="http://schemas.microsoft.com/office/powerpoint/2010/main" val="33739081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78</a:t>
            </a:fld>
            <a:endParaRPr lang="en-US" altLang="ja-JP"/>
          </a:p>
        </p:txBody>
      </p:sp>
    </p:spTree>
    <p:extLst>
      <p:ext uri="{BB962C8B-B14F-4D97-AF65-F5344CB8AC3E}">
        <p14:creationId xmlns:p14="http://schemas.microsoft.com/office/powerpoint/2010/main" val="19888788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79</a:t>
            </a:fld>
            <a:endParaRPr lang="en-US" altLang="ja-JP"/>
          </a:p>
        </p:txBody>
      </p:sp>
    </p:spTree>
    <p:extLst>
      <p:ext uri="{BB962C8B-B14F-4D97-AF65-F5344CB8AC3E}">
        <p14:creationId xmlns:p14="http://schemas.microsoft.com/office/powerpoint/2010/main" val="258260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ビルドツールとは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前述したような開発に付帯する諸々の作業の自動化を支援するためのツールです。</a:t>
            </a:r>
          </a:p>
          <a:p>
            <a:r>
              <a:rPr kumimoji="1" lang="ja-JP" altLang="en-US" sz="1200" b="0" kern="1200" dirty="0">
                <a:solidFill>
                  <a:schemeClr val="tx1"/>
                </a:solidFill>
                <a:effectLst/>
                <a:latin typeface="Arial" charset="0"/>
                <a:ea typeface="ＭＳ Ｐゴシック" pitchFamily="50" charset="-128"/>
                <a:cs typeface="+mn-cs"/>
              </a:rPr>
              <a:t>「単に、コードをコンパイルしてバイナリを作る」だけのツールではありません。</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依存性解決</a:t>
            </a:r>
          </a:p>
          <a:p>
            <a:r>
              <a:rPr kumimoji="1" lang="ja-JP" altLang="en-US" sz="1200" b="0" kern="1200" dirty="0">
                <a:solidFill>
                  <a:schemeClr val="tx1"/>
                </a:solidFill>
                <a:effectLst/>
                <a:latin typeface="Arial" charset="0"/>
                <a:ea typeface="ＭＳ Ｐゴシック" pitchFamily="50" charset="-128"/>
                <a:cs typeface="+mn-cs"/>
              </a:rPr>
              <a:t>* コンパイル</a:t>
            </a:r>
          </a:p>
          <a:p>
            <a:r>
              <a:rPr kumimoji="1" lang="ja-JP" altLang="en-US" sz="1200" b="0" kern="1200" dirty="0">
                <a:solidFill>
                  <a:schemeClr val="tx1"/>
                </a:solidFill>
                <a:effectLst/>
                <a:latin typeface="Arial" charset="0"/>
                <a:ea typeface="ＭＳ Ｐゴシック" pitchFamily="50" charset="-128"/>
                <a:cs typeface="+mn-cs"/>
              </a:rPr>
              <a:t>* 規約チェック</a:t>
            </a:r>
          </a:p>
          <a:p>
            <a:r>
              <a:rPr kumimoji="1" lang="ja-JP" altLang="en-US" sz="1200" b="0" kern="1200" dirty="0">
                <a:solidFill>
                  <a:schemeClr val="tx1"/>
                </a:solidFill>
                <a:effectLst/>
                <a:latin typeface="Arial" charset="0"/>
                <a:ea typeface="ＭＳ Ｐゴシック" pitchFamily="50" charset="-128"/>
                <a:cs typeface="+mn-cs"/>
              </a:rPr>
              <a:t>* 品質解析</a:t>
            </a:r>
          </a:p>
          <a:p>
            <a:r>
              <a:rPr kumimoji="1" lang="ja-JP" altLang="en-US" sz="1200" b="0" kern="1200" dirty="0">
                <a:solidFill>
                  <a:schemeClr val="tx1"/>
                </a:solidFill>
                <a:effectLst/>
                <a:latin typeface="Arial" charset="0"/>
                <a:ea typeface="ＭＳ Ｐゴシック" pitchFamily="50" charset="-128"/>
                <a:cs typeface="+mn-cs"/>
              </a:rPr>
              <a:t>* テスト実行</a:t>
            </a:r>
          </a:p>
          <a:p>
            <a:r>
              <a:rPr kumimoji="1" lang="ja-JP" altLang="en-US" sz="1200" b="0" kern="1200" dirty="0">
                <a:solidFill>
                  <a:schemeClr val="tx1"/>
                </a:solidFill>
                <a:effectLst/>
                <a:latin typeface="Arial" charset="0"/>
                <a:ea typeface="ＭＳ Ｐゴシック" pitchFamily="50" charset="-128"/>
                <a:cs typeface="+mn-cs"/>
              </a:rPr>
              <a:t>* ドキュメント生成</a:t>
            </a:r>
          </a:p>
          <a:p>
            <a:r>
              <a:rPr kumimoji="1" lang="ja-JP" altLang="en-US" sz="1200" b="0" kern="1200" dirty="0">
                <a:solidFill>
                  <a:schemeClr val="tx1"/>
                </a:solidFill>
                <a:effectLst/>
                <a:latin typeface="Arial" charset="0"/>
                <a:ea typeface="ＭＳ Ｐゴシック" pitchFamily="50" charset="-128"/>
                <a:cs typeface="+mn-cs"/>
              </a:rPr>
              <a:t>* パッケージング</a:t>
            </a:r>
          </a:p>
          <a:p>
            <a:r>
              <a:rPr kumimoji="1" lang="ja-JP" altLang="en-US" sz="1200" b="0" kern="1200" dirty="0">
                <a:solidFill>
                  <a:schemeClr val="tx1"/>
                </a:solidFill>
                <a:effectLst/>
                <a:latin typeface="Arial" charset="0"/>
                <a:ea typeface="ＭＳ Ｐゴシック" pitchFamily="50" charset="-128"/>
                <a:cs typeface="+mn-cs"/>
              </a:rPr>
              <a:t>* パブリッシュ</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a:t>
            </a:fld>
            <a:endParaRPr lang="en-US" altLang="ja-JP"/>
          </a:p>
        </p:txBody>
      </p:sp>
    </p:spTree>
    <p:extLst>
      <p:ext uri="{BB962C8B-B14F-4D97-AF65-F5344CB8AC3E}">
        <p14:creationId xmlns:p14="http://schemas.microsoft.com/office/powerpoint/2010/main" val="9811830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80</a:t>
            </a:fld>
            <a:endParaRPr lang="en-US" altLang="ja-JP"/>
          </a:p>
        </p:txBody>
      </p:sp>
    </p:spTree>
    <p:extLst>
      <p:ext uri="{BB962C8B-B14F-4D97-AF65-F5344CB8AC3E}">
        <p14:creationId xmlns:p14="http://schemas.microsoft.com/office/powerpoint/2010/main" val="16265215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81</a:t>
            </a:fld>
            <a:endParaRPr lang="en-US" altLang="ja-JP"/>
          </a:p>
        </p:txBody>
      </p:sp>
    </p:spTree>
    <p:extLst>
      <p:ext uri="{BB962C8B-B14F-4D97-AF65-F5344CB8AC3E}">
        <p14:creationId xmlns:p14="http://schemas.microsoft.com/office/powerpoint/2010/main" val="24773194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82</a:t>
            </a:fld>
            <a:endParaRPr lang="en-US" altLang="ja-JP"/>
          </a:p>
        </p:txBody>
      </p:sp>
    </p:spTree>
    <p:extLst>
      <p:ext uri="{BB962C8B-B14F-4D97-AF65-F5344CB8AC3E}">
        <p14:creationId xmlns:p14="http://schemas.microsoft.com/office/powerpoint/2010/main" val="20242283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83</a:t>
            </a:fld>
            <a:endParaRPr lang="en-US" altLang="ja-JP"/>
          </a:p>
        </p:txBody>
      </p:sp>
    </p:spTree>
    <p:extLst>
      <p:ext uri="{BB962C8B-B14F-4D97-AF65-F5344CB8AC3E}">
        <p14:creationId xmlns:p14="http://schemas.microsoft.com/office/powerpoint/2010/main" val="14314704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84</a:t>
            </a:fld>
            <a:endParaRPr lang="en-US" altLang="ja-JP"/>
          </a:p>
        </p:txBody>
      </p:sp>
    </p:spTree>
    <p:extLst>
      <p:ext uri="{BB962C8B-B14F-4D97-AF65-F5344CB8AC3E}">
        <p14:creationId xmlns:p14="http://schemas.microsoft.com/office/powerpoint/2010/main" val="13435527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85</a:t>
            </a:fld>
            <a:endParaRPr lang="en-US" altLang="ja-JP"/>
          </a:p>
        </p:txBody>
      </p:sp>
    </p:spTree>
    <p:extLst>
      <p:ext uri="{BB962C8B-B14F-4D97-AF65-F5344CB8AC3E}">
        <p14:creationId xmlns:p14="http://schemas.microsoft.com/office/powerpoint/2010/main" val="27198406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86</a:t>
            </a:fld>
            <a:endParaRPr lang="en-US" altLang="ja-JP"/>
          </a:p>
        </p:txBody>
      </p:sp>
    </p:spTree>
    <p:extLst>
      <p:ext uri="{BB962C8B-B14F-4D97-AF65-F5344CB8AC3E}">
        <p14:creationId xmlns:p14="http://schemas.microsoft.com/office/powerpoint/2010/main" val="37672609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106738" y="504825"/>
            <a:ext cx="3651250" cy="2527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a:t>Copyright 2017-2018 FUJITSU LIMITED</a:t>
            </a:r>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87</a:t>
            </a:fld>
            <a:endParaRPr lang="en-US" altLang="ja-JP" dirty="0"/>
          </a:p>
        </p:txBody>
      </p:sp>
    </p:spTree>
    <p:extLst>
      <p:ext uri="{BB962C8B-B14F-4D97-AF65-F5344CB8AC3E}">
        <p14:creationId xmlns:p14="http://schemas.microsoft.com/office/powerpoint/2010/main" val="21349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ビルドツールのメリット</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下記の様なメリットを得る事が出来ます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誰でも</a:t>
            </a:r>
          </a:p>
          <a:p>
            <a:r>
              <a:rPr kumimoji="1" lang="ja-JP" altLang="en-US" sz="1200" b="0" kern="1200" dirty="0">
                <a:solidFill>
                  <a:schemeClr val="tx1"/>
                </a:solidFill>
                <a:effectLst/>
                <a:latin typeface="Arial" charset="0"/>
                <a:ea typeface="ＭＳ Ｐゴシック" pitchFamily="50" charset="-128"/>
                <a:cs typeface="+mn-cs"/>
              </a:rPr>
              <a:t>    * ビルド職人がいなくても、誰でも実行できるようになります</a:t>
            </a:r>
          </a:p>
          <a:p>
            <a:r>
              <a:rPr kumimoji="1" lang="ja-JP" altLang="en-US" sz="1200" b="0" kern="1200" dirty="0">
                <a:solidFill>
                  <a:schemeClr val="tx1"/>
                </a:solidFill>
                <a:effectLst/>
                <a:latin typeface="Arial" charset="0"/>
                <a:ea typeface="ＭＳ Ｐゴシック" pitchFamily="50" charset="-128"/>
                <a:cs typeface="+mn-cs"/>
              </a:rPr>
              <a:t>    * メンテがめ</a:t>
            </a:r>
            <a:r>
              <a:rPr kumimoji="1" lang="ja-JP" altLang="en-US" sz="1200" b="0" kern="1200" dirty="0" err="1">
                <a:solidFill>
                  <a:schemeClr val="tx1"/>
                </a:solidFill>
                <a:effectLst/>
                <a:latin typeface="Arial" charset="0"/>
                <a:ea typeface="ＭＳ Ｐゴシック" pitchFamily="50" charset="-128"/>
                <a:cs typeface="+mn-cs"/>
              </a:rPr>
              <a:t>んど</a:t>
            </a:r>
            <a:r>
              <a:rPr kumimoji="1" lang="ja-JP" altLang="en-US" sz="1200" b="0" kern="1200" dirty="0">
                <a:solidFill>
                  <a:schemeClr val="tx1"/>
                </a:solidFill>
                <a:effectLst/>
                <a:latin typeface="Arial" charset="0"/>
                <a:ea typeface="ＭＳ Ｐゴシック" pitchFamily="50" charset="-128"/>
                <a:cs typeface="+mn-cs"/>
              </a:rPr>
              <a:t>くさい、かつすぐ腐る大規模なマニュアルを作る必要がありません</a:t>
            </a:r>
          </a:p>
          <a:p>
            <a:r>
              <a:rPr kumimoji="1" lang="ja-JP" altLang="en-US" sz="1200" b="0" kern="1200" dirty="0">
                <a:solidFill>
                  <a:schemeClr val="tx1"/>
                </a:solidFill>
                <a:effectLst/>
                <a:latin typeface="Arial" charset="0"/>
                <a:ea typeface="ＭＳ Ｐゴシック" pitchFamily="50" charset="-128"/>
                <a:cs typeface="+mn-cs"/>
              </a:rPr>
              <a:t>    * ミスしやすいうっかり</a:t>
            </a:r>
            <a:r>
              <a:rPr kumimoji="1" lang="ja-JP" altLang="en-US" sz="1200" b="0" kern="1200" dirty="0" err="1">
                <a:solidFill>
                  <a:schemeClr val="tx1"/>
                </a:solidFill>
                <a:effectLst/>
                <a:latin typeface="Arial" charset="0"/>
                <a:ea typeface="ＭＳ Ｐゴシック" pitchFamily="50" charset="-128"/>
                <a:cs typeface="+mn-cs"/>
              </a:rPr>
              <a:t>さんでも</a:t>
            </a:r>
            <a:r>
              <a:rPr kumimoji="1" lang="ja-JP" altLang="en-US" sz="1200" b="0" kern="1200" dirty="0">
                <a:solidFill>
                  <a:schemeClr val="tx1"/>
                </a:solidFill>
                <a:effectLst/>
                <a:latin typeface="Arial" charset="0"/>
                <a:ea typeface="ＭＳ Ｐゴシック" pitchFamily="50" charset="-128"/>
                <a:cs typeface="+mn-cs"/>
              </a:rPr>
              <a:t>大丈夫。手作業によるミスの混入を防げます</a:t>
            </a:r>
          </a:p>
          <a:p>
            <a:r>
              <a:rPr kumimoji="1" lang="ja-JP" altLang="en-US" sz="1200" b="0" kern="1200" dirty="0">
                <a:solidFill>
                  <a:schemeClr val="tx1"/>
                </a:solidFill>
                <a:effectLst/>
                <a:latin typeface="Arial" charset="0"/>
                <a:ea typeface="ＭＳ Ｐゴシック" pitchFamily="50" charset="-128"/>
                <a:cs typeface="+mn-cs"/>
              </a:rPr>
              <a:t>* いつでも</a:t>
            </a:r>
          </a:p>
          <a:p>
            <a:r>
              <a:rPr kumimoji="1" lang="ja-JP" altLang="en-US" sz="1200" b="0" kern="1200" dirty="0">
                <a:solidFill>
                  <a:schemeClr val="tx1"/>
                </a:solidFill>
                <a:effectLst/>
                <a:latin typeface="Arial" charset="0"/>
                <a:ea typeface="ＭＳ Ｐゴシック" pitchFamily="50" charset="-128"/>
                <a:cs typeface="+mn-cs"/>
              </a:rPr>
              <a:t>    * 自動化されているので、いつでも実行できます</a:t>
            </a:r>
          </a:p>
          <a:p>
            <a:r>
              <a:rPr kumimoji="1" lang="ja-JP" altLang="en-US" sz="1200" b="0" kern="1200" dirty="0">
                <a:solidFill>
                  <a:schemeClr val="tx1"/>
                </a:solidFill>
                <a:effectLst/>
                <a:latin typeface="Arial" charset="0"/>
                <a:ea typeface="ＭＳ Ｐゴシック" pitchFamily="50" charset="-128"/>
                <a:cs typeface="+mn-cs"/>
              </a:rPr>
              <a:t>    * コミットしたらすぐビルド！！マージされたらすぐビルド！！毎日定時にビルド！！</a:t>
            </a:r>
          </a:p>
          <a:p>
            <a:r>
              <a:rPr kumimoji="1" lang="ja-JP" altLang="en-US" sz="1200" b="0" kern="1200" dirty="0">
                <a:solidFill>
                  <a:schemeClr val="tx1"/>
                </a:solidFill>
                <a:effectLst/>
                <a:latin typeface="Arial" charset="0"/>
                <a:ea typeface="ＭＳ Ｐゴシック" pitchFamily="50" charset="-128"/>
                <a:cs typeface="+mn-cs"/>
              </a:rPr>
              <a:t>    * これにより、不具合を早期に検出</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対処する事で、後工程での手戻りを抑止できます</a:t>
            </a:r>
          </a:p>
          <a:p>
            <a:r>
              <a:rPr kumimoji="1" lang="ja-JP" altLang="en-US" sz="1200" b="0" kern="1200" dirty="0">
                <a:solidFill>
                  <a:schemeClr val="tx1"/>
                </a:solidFill>
                <a:effectLst/>
                <a:latin typeface="Arial" charset="0"/>
                <a:ea typeface="ＭＳ Ｐゴシック" pitchFamily="50" charset="-128"/>
                <a:cs typeface="+mn-cs"/>
              </a:rPr>
              <a:t>* どこでも</a:t>
            </a:r>
          </a:p>
          <a:p>
            <a:r>
              <a:rPr kumimoji="1" lang="ja-JP" altLang="en-US" sz="1200" b="0" kern="1200" dirty="0">
                <a:solidFill>
                  <a:schemeClr val="tx1"/>
                </a:solidFill>
                <a:effectLst/>
                <a:latin typeface="Arial" charset="0"/>
                <a:ea typeface="ＭＳ Ｐゴシック" pitchFamily="50" charset="-128"/>
                <a:cs typeface="+mn-cs"/>
              </a:rPr>
              <a:t>    * どこで実行しても同じ結果が得られます</a:t>
            </a:r>
          </a:p>
          <a:p>
            <a:r>
              <a:rPr kumimoji="1" lang="ja-JP" altLang="en-US" sz="1200" b="0" kern="1200" dirty="0">
                <a:solidFill>
                  <a:schemeClr val="tx1"/>
                </a:solidFill>
                <a:effectLst/>
                <a:latin typeface="Arial" charset="0"/>
                <a:ea typeface="ＭＳ Ｐゴシック" pitchFamily="50" charset="-128"/>
                <a:cs typeface="+mn-cs"/>
              </a:rPr>
              <a:t>    * これにより、各環境毎の構成差異による障害みたいなのを低減できます</a:t>
            </a:r>
          </a:p>
          <a:p>
            <a:r>
              <a:rPr kumimoji="1" lang="ja-JP" altLang="en-US" sz="1200" b="0" kern="1200" dirty="0">
                <a:solidFill>
                  <a:schemeClr val="tx1"/>
                </a:solidFill>
                <a:effectLst/>
                <a:latin typeface="Arial" charset="0"/>
                <a:ea typeface="ＭＳ Ｐゴシック" pitchFamily="50" charset="-128"/>
                <a:cs typeface="+mn-cs"/>
              </a:rPr>
              <a:t>    * </a:t>
            </a:r>
            <a:r>
              <a:rPr kumimoji="1" lang="en-US" altLang="ja-JP" sz="1200" b="0" kern="1200" dirty="0">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開発者手元</a:t>
            </a:r>
            <a:r>
              <a:rPr kumimoji="1" lang="en-US" altLang="ja-JP" sz="1200" b="0" kern="1200" dirty="0">
                <a:solidFill>
                  <a:schemeClr val="tx1"/>
                </a:solidFill>
                <a:effectLst/>
                <a:latin typeface="Arial" charset="0"/>
                <a:ea typeface="ＭＳ Ｐゴシック" pitchFamily="50" charset="-128"/>
                <a:cs typeface="+mn-cs"/>
              </a:rPr>
              <a:t>PC</a:t>
            </a:r>
            <a:r>
              <a:rPr kumimoji="1" lang="ja-JP" altLang="en-US" sz="1200" b="0" kern="1200" dirty="0" err="1">
                <a:solidFill>
                  <a:schemeClr val="tx1"/>
                </a:solidFill>
                <a:effectLst/>
                <a:latin typeface="Arial" charset="0"/>
                <a:ea typeface="ＭＳ Ｐゴシック" pitchFamily="50" charset="-128"/>
                <a:cs typeface="+mn-cs"/>
              </a:rPr>
              <a:t>、</a:t>
            </a:r>
            <a:r>
              <a:rPr kumimoji="1" lang="ja-JP" altLang="en-US" sz="1200" b="0" kern="1200" dirty="0">
                <a:solidFill>
                  <a:schemeClr val="tx1"/>
                </a:solidFill>
                <a:effectLst/>
                <a:latin typeface="Arial" charset="0"/>
                <a:ea typeface="ＭＳ Ｐゴシック" pitchFamily="50" charset="-128"/>
                <a:cs typeface="+mn-cs"/>
              </a:rPr>
              <a:t>テスト環境、運用環境など</a:t>
            </a:r>
            <a:r>
              <a:rPr kumimoji="1" lang="en-US" altLang="ja-JP" sz="1200" b="0" kern="1200" dirty="0">
                <a:solidFill>
                  <a:schemeClr val="tx1"/>
                </a:solidFill>
                <a:effectLst/>
                <a:latin typeface="Arial" charset="0"/>
                <a:ea typeface="ＭＳ Ｐゴシック" pitchFamily="50" charset="-128"/>
                <a:cs typeface="+mn-cs"/>
              </a:rPr>
              <a:t>)</a:t>
            </a:r>
          </a:p>
          <a:p>
            <a:r>
              <a:rPr kumimoji="1" lang="ja-JP" altLang="en-US" sz="1200" b="0" kern="1200" dirty="0">
                <a:solidFill>
                  <a:schemeClr val="tx1"/>
                </a:solidFill>
                <a:effectLst/>
                <a:latin typeface="Arial" charset="0"/>
                <a:ea typeface="ＭＳ Ｐゴシック" pitchFamily="50" charset="-128"/>
                <a:cs typeface="+mn-cs"/>
              </a:rPr>
              <a:t>* 何度でも</a:t>
            </a:r>
          </a:p>
          <a:p>
            <a:r>
              <a:rPr kumimoji="1" lang="ja-JP" altLang="en-US" sz="1200" b="0" kern="1200" dirty="0">
                <a:solidFill>
                  <a:schemeClr val="tx1"/>
                </a:solidFill>
                <a:effectLst/>
                <a:latin typeface="Arial" charset="0"/>
                <a:ea typeface="ＭＳ Ｐゴシック" pitchFamily="50" charset="-128"/>
                <a:cs typeface="+mn-cs"/>
              </a:rPr>
              <a:t>    * 自動化されているので、何回実行しても苦になりません </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11</a:t>
            </a:fld>
            <a:endParaRPr lang="en-US" altLang="ja-JP"/>
          </a:p>
        </p:txBody>
      </p:sp>
    </p:spTree>
    <p:extLst>
      <p:ext uri="{BB962C8B-B14F-4D97-AF65-F5344CB8AC3E}">
        <p14:creationId xmlns:p14="http://schemas.microsoft.com/office/powerpoint/2010/main" val="98895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Arial" charset="0"/>
                <a:ea typeface="ＭＳ Ｐゴシック" pitchFamily="50" charset="-128"/>
                <a:cs typeface="+mn-cs"/>
              </a:rPr>
              <a:t>開発言語ごとに色んなビルドツールがあります。</a:t>
            </a:r>
            <a:endParaRPr kumimoji="1" lang="en-US" altLang="ja-JP" sz="1200" b="0" kern="1200" dirty="0">
              <a:solidFill>
                <a:schemeClr val="tx1"/>
              </a:solidFill>
              <a:effectLst/>
              <a:latin typeface="Arial" charset="0"/>
              <a:ea typeface="ＭＳ Ｐゴシック" pitchFamily="50" charset="-128"/>
              <a:cs typeface="+mn-cs"/>
            </a:endParaRPr>
          </a:p>
          <a:p>
            <a:endParaRPr kumimoji="1" lang="en-US" altLang="ja-JP" sz="1200" b="0" kern="1200" dirty="0">
              <a:solidFill>
                <a:schemeClr val="tx1"/>
              </a:solidFill>
              <a:effectLst/>
              <a:latin typeface="Arial" charset="0"/>
              <a:ea typeface="ＭＳ Ｐゴシック" pitchFamily="50" charset="-128"/>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ja-JP" altLang="en-US" sz="1200" b="0" kern="1200" dirty="0">
                <a:solidFill>
                  <a:schemeClr val="tx1"/>
                </a:solidFill>
                <a:effectLst/>
                <a:latin typeface="Arial" charset="0"/>
                <a:ea typeface="ＭＳ Ｐゴシック" pitchFamily="50" charset="-128"/>
                <a:cs typeface="+mn-cs"/>
              </a:rPr>
              <a:t>そして今回は、</a:t>
            </a:r>
            <a:r>
              <a:rPr kumimoji="1" lang="en-US" altLang="ja-JP" sz="1200" b="0" kern="1200" dirty="0">
                <a:solidFill>
                  <a:schemeClr val="tx1"/>
                </a:solidFill>
                <a:effectLst/>
                <a:latin typeface="Arial" charset="0"/>
                <a:ea typeface="ＭＳ Ｐゴシック" pitchFamily="50" charset="-128"/>
                <a:cs typeface="+mn-cs"/>
              </a:rPr>
              <a:t>Java</a:t>
            </a:r>
            <a:r>
              <a:rPr kumimoji="1" lang="ja-JP" altLang="en-US" sz="1200" b="0" kern="1200" dirty="0">
                <a:solidFill>
                  <a:schemeClr val="tx1"/>
                </a:solidFill>
                <a:effectLst/>
                <a:latin typeface="Arial" charset="0"/>
                <a:ea typeface="ＭＳ Ｐゴシック" pitchFamily="50" charset="-128"/>
                <a:cs typeface="+mn-cs"/>
              </a:rPr>
              <a:t>向けのビルドツールである「</a:t>
            </a:r>
            <a:r>
              <a:rPr kumimoji="1" lang="en-US" altLang="ja-JP" sz="1200" b="0" kern="1200" dirty="0" err="1">
                <a:solidFill>
                  <a:schemeClr val="tx1"/>
                </a:solidFill>
                <a:effectLst/>
                <a:latin typeface="Arial" charset="0"/>
                <a:ea typeface="ＭＳ Ｐゴシック" pitchFamily="50" charset="-128"/>
                <a:cs typeface="+mn-cs"/>
              </a:rPr>
              <a:t>Gradle</a:t>
            </a:r>
            <a:r>
              <a:rPr kumimoji="1" lang="ja-JP" altLang="en-US" sz="1200" b="0" kern="1200" dirty="0">
                <a:solidFill>
                  <a:schemeClr val="tx1"/>
                </a:solidFill>
                <a:effectLst/>
                <a:latin typeface="Arial" charset="0"/>
                <a:ea typeface="ＭＳ Ｐゴシック" pitchFamily="50" charset="-128"/>
                <a:cs typeface="+mn-cs"/>
              </a:rPr>
              <a:t>」をベースにノウハウを説明致します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12</a:t>
            </a:fld>
            <a:endParaRPr lang="en-US" altLang="ja-JP"/>
          </a:p>
        </p:txBody>
      </p:sp>
    </p:spTree>
    <p:extLst>
      <p:ext uri="{BB962C8B-B14F-4D97-AF65-F5344CB8AC3E}">
        <p14:creationId xmlns:p14="http://schemas.microsoft.com/office/powerpoint/2010/main" val="11481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フリーフォーム 3"/>
          <p:cNvSpPr/>
          <p:nvPr userDrawn="1"/>
        </p:nvSpPr>
        <p:spPr bwMode="gray">
          <a:xfrm>
            <a:off x="9525" y="3791489"/>
            <a:ext cx="9867899" cy="1975155"/>
          </a:xfrm>
          <a:custGeom>
            <a:avLst/>
            <a:gdLst>
              <a:gd name="connsiteX0" fmla="*/ 0 w 9925050"/>
              <a:gd name="connsiteY0" fmla="*/ 1352011 h 1975155"/>
              <a:gd name="connsiteX1" fmla="*/ 2409825 w 9925050"/>
              <a:gd name="connsiteY1" fmla="*/ 1971136 h 1975155"/>
              <a:gd name="connsiteX2" fmla="*/ 4972050 w 9925050"/>
              <a:gd name="connsiteY2" fmla="*/ 1085311 h 1975155"/>
              <a:gd name="connsiteX3" fmla="*/ 7315200 w 9925050"/>
              <a:gd name="connsiteY3" fmla="*/ 104236 h 1975155"/>
              <a:gd name="connsiteX4" fmla="*/ 9925050 w 9925050"/>
              <a:gd name="connsiteY4" fmla="*/ 75661 h 197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050" h="1975155">
                <a:moveTo>
                  <a:pt x="0" y="1352011"/>
                </a:moveTo>
                <a:cubicBezTo>
                  <a:pt x="790575" y="1683798"/>
                  <a:pt x="1581150" y="2015586"/>
                  <a:pt x="2409825" y="1971136"/>
                </a:cubicBezTo>
                <a:cubicBezTo>
                  <a:pt x="3238500" y="1926686"/>
                  <a:pt x="4154488" y="1396461"/>
                  <a:pt x="4972050" y="1085311"/>
                </a:cubicBezTo>
                <a:cubicBezTo>
                  <a:pt x="5789613" y="774161"/>
                  <a:pt x="6489700" y="272511"/>
                  <a:pt x="7315200" y="104236"/>
                </a:cubicBezTo>
                <a:cubicBezTo>
                  <a:pt x="8140700" y="-64039"/>
                  <a:pt x="9032875" y="5811"/>
                  <a:pt x="9925050" y="75661"/>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2" name="フリーフォーム 11"/>
          <p:cNvSpPr/>
          <p:nvPr userDrawn="1"/>
        </p:nvSpPr>
        <p:spPr bwMode="gray">
          <a:xfrm>
            <a:off x="9523" y="4171950"/>
            <a:ext cx="9867902" cy="1171575"/>
          </a:xfrm>
          <a:custGeom>
            <a:avLst/>
            <a:gdLst>
              <a:gd name="connsiteX0" fmla="*/ 0 w 9877425"/>
              <a:gd name="connsiteY0" fmla="*/ 0 h 1396845"/>
              <a:gd name="connsiteX1" fmla="*/ 4648200 w 9877425"/>
              <a:gd name="connsiteY1" fmla="*/ 1352550 h 1396845"/>
              <a:gd name="connsiteX2" fmla="*/ 7172325 w 9877425"/>
              <a:gd name="connsiteY2" fmla="*/ 971550 h 1396845"/>
              <a:gd name="connsiteX3" fmla="*/ 9877425 w 9877425"/>
              <a:gd name="connsiteY3" fmla="*/ 0 h 1396845"/>
            </a:gdLst>
            <a:ahLst/>
            <a:cxnLst>
              <a:cxn ang="0">
                <a:pos x="connsiteX0" y="connsiteY0"/>
              </a:cxn>
              <a:cxn ang="0">
                <a:pos x="connsiteX1" y="connsiteY1"/>
              </a:cxn>
              <a:cxn ang="0">
                <a:pos x="connsiteX2" y="connsiteY2"/>
              </a:cxn>
              <a:cxn ang="0">
                <a:pos x="connsiteX3" y="connsiteY3"/>
              </a:cxn>
            </a:cxnLst>
            <a:rect l="l" t="t" r="r" b="b"/>
            <a:pathLst>
              <a:path w="9877425" h="1396845">
                <a:moveTo>
                  <a:pt x="0" y="0"/>
                </a:moveTo>
                <a:cubicBezTo>
                  <a:pt x="1726406" y="595312"/>
                  <a:pt x="3452813" y="1190625"/>
                  <a:pt x="4648200" y="1352550"/>
                </a:cubicBezTo>
                <a:cubicBezTo>
                  <a:pt x="5843588" y="1514475"/>
                  <a:pt x="6300788" y="1196975"/>
                  <a:pt x="7172325" y="971550"/>
                </a:cubicBezTo>
                <a:cubicBezTo>
                  <a:pt x="8043863" y="746125"/>
                  <a:pt x="8960644" y="373062"/>
                  <a:pt x="9877425" y="0"/>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3" name="フリーフォーム 12"/>
          <p:cNvSpPr/>
          <p:nvPr userDrawn="1"/>
        </p:nvSpPr>
        <p:spPr bwMode="gray">
          <a:xfrm>
            <a:off x="9526" y="3286125"/>
            <a:ext cx="9867900" cy="2480520"/>
          </a:xfrm>
          <a:custGeom>
            <a:avLst/>
            <a:gdLst>
              <a:gd name="connsiteX0" fmla="*/ 0 w 9906000"/>
              <a:gd name="connsiteY0" fmla="*/ 0 h 3144958"/>
              <a:gd name="connsiteX1" fmla="*/ 7134225 w 9906000"/>
              <a:gd name="connsiteY1" fmla="*/ 3009900 h 3144958"/>
              <a:gd name="connsiteX2" fmla="*/ 9906000 w 9906000"/>
              <a:gd name="connsiteY2" fmla="*/ 2343150 h 3144958"/>
              <a:gd name="connsiteX0" fmla="*/ 0 w 9906000"/>
              <a:gd name="connsiteY0" fmla="*/ 0 h 3060895"/>
              <a:gd name="connsiteX1" fmla="*/ 7134225 w 9906000"/>
              <a:gd name="connsiteY1" fmla="*/ 3009900 h 3060895"/>
              <a:gd name="connsiteX2" fmla="*/ 9906000 w 9906000"/>
              <a:gd name="connsiteY2" fmla="*/ 2343150 h 3060895"/>
              <a:gd name="connsiteX0" fmla="*/ 0 w 9896475"/>
              <a:gd name="connsiteY0" fmla="*/ 0 h 3339839"/>
              <a:gd name="connsiteX1" fmla="*/ 7134225 w 9896475"/>
              <a:gd name="connsiteY1" fmla="*/ 3009900 h 3339839"/>
              <a:gd name="connsiteX2" fmla="*/ 9896475 w 9896475"/>
              <a:gd name="connsiteY2" fmla="*/ 2905125 h 3339839"/>
              <a:gd name="connsiteX0" fmla="*/ 0 w 9896475"/>
              <a:gd name="connsiteY0" fmla="*/ 0 h 3276845"/>
              <a:gd name="connsiteX1" fmla="*/ 7134225 w 9896475"/>
              <a:gd name="connsiteY1" fmla="*/ 3009900 h 3276845"/>
              <a:gd name="connsiteX2" fmla="*/ 9896475 w 9896475"/>
              <a:gd name="connsiteY2" fmla="*/ 2905125 h 3276845"/>
            </a:gdLst>
            <a:ahLst/>
            <a:cxnLst>
              <a:cxn ang="0">
                <a:pos x="connsiteX0" y="connsiteY0"/>
              </a:cxn>
              <a:cxn ang="0">
                <a:pos x="connsiteX1" y="connsiteY1"/>
              </a:cxn>
              <a:cxn ang="0">
                <a:pos x="connsiteX2" y="connsiteY2"/>
              </a:cxn>
            </a:cxnLst>
            <a:rect l="l" t="t" r="r" b="b"/>
            <a:pathLst>
              <a:path w="9896475" h="3276845">
                <a:moveTo>
                  <a:pt x="0" y="0"/>
                </a:moveTo>
                <a:cubicBezTo>
                  <a:pt x="2741612" y="1309687"/>
                  <a:pt x="5484813" y="2525713"/>
                  <a:pt x="7134225" y="3009900"/>
                </a:cubicBezTo>
                <a:cubicBezTo>
                  <a:pt x="8783638" y="3494088"/>
                  <a:pt x="9193212" y="3233737"/>
                  <a:pt x="9896475" y="2905125"/>
                </a:cubicBezTo>
              </a:path>
            </a:pathLst>
          </a:custGeom>
          <a:noFill/>
          <a:ln w="381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4" name="フリーフォーム 13"/>
          <p:cNvSpPr/>
          <p:nvPr userDrawn="1"/>
        </p:nvSpPr>
        <p:spPr bwMode="gray">
          <a:xfrm>
            <a:off x="52129" y="3476625"/>
            <a:ext cx="9825295" cy="2385890"/>
          </a:xfrm>
          <a:custGeom>
            <a:avLst/>
            <a:gdLst>
              <a:gd name="connsiteX0" fmla="*/ 0 w 9877425"/>
              <a:gd name="connsiteY0" fmla="*/ 0 h 2501555"/>
              <a:gd name="connsiteX1" fmla="*/ 4048125 w 9877425"/>
              <a:gd name="connsiteY1" fmla="*/ 2333625 h 2501555"/>
              <a:gd name="connsiteX2" fmla="*/ 6600825 w 9877425"/>
              <a:gd name="connsiteY2" fmla="*/ 2238375 h 2501555"/>
              <a:gd name="connsiteX3" fmla="*/ 8334375 w 9877425"/>
              <a:gd name="connsiteY3" fmla="*/ 1609725 h 2501555"/>
              <a:gd name="connsiteX4" fmla="*/ 9877425 w 9877425"/>
              <a:gd name="connsiteY4" fmla="*/ 1447800 h 2501555"/>
              <a:gd name="connsiteX0" fmla="*/ 0 w 9877425"/>
              <a:gd name="connsiteY0" fmla="*/ 0 h 2385890"/>
              <a:gd name="connsiteX1" fmla="*/ 4048125 w 9877425"/>
              <a:gd name="connsiteY1" fmla="*/ 2333625 h 2385890"/>
              <a:gd name="connsiteX2" fmla="*/ 8334375 w 9877425"/>
              <a:gd name="connsiteY2" fmla="*/ 1609725 h 2385890"/>
              <a:gd name="connsiteX3" fmla="*/ 9877425 w 9877425"/>
              <a:gd name="connsiteY3" fmla="*/ 1447800 h 2385890"/>
            </a:gdLst>
            <a:ahLst/>
            <a:cxnLst>
              <a:cxn ang="0">
                <a:pos x="connsiteX0" y="connsiteY0"/>
              </a:cxn>
              <a:cxn ang="0">
                <a:pos x="connsiteX1" y="connsiteY1"/>
              </a:cxn>
              <a:cxn ang="0">
                <a:pos x="connsiteX2" y="connsiteY2"/>
              </a:cxn>
              <a:cxn ang="0">
                <a:pos x="connsiteX3" y="connsiteY3"/>
              </a:cxn>
            </a:cxnLst>
            <a:rect l="l" t="t" r="r" b="b"/>
            <a:pathLst>
              <a:path w="9877425" h="2385890">
                <a:moveTo>
                  <a:pt x="0" y="0"/>
                </a:moveTo>
                <a:cubicBezTo>
                  <a:pt x="1473993" y="980281"/>
                  <a:pt x="2659063" y="2065338"/>
                  <a:pt x="4048125" y="2333625"/>
                </a:cubicBezTo>
                <a:cubicBezTo>
                  <a:pt x="5437187" y="2601912"/>
                  <a:pt x="7362825" y="1757362"/>
                  <a:pt x="8334375" y="1609725"/>
                </a:cubicBezTo>
                <a:cubicBezTo>
                  <a:pt x="8880475" y="1477962"/>
                  <a:pt x="9378950" y="1462881"/>
                  <a:pt x="9877425" y="1447800"/>
                </a:cubicBezTo>
              </a:path>
            </a:pathLst>
          </a:custGeom>
          <a:noFill/>
          <a:ln w="762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2" name="タイトル 1"/>
          <p:cNvSpPr>
            <a:spLocks noGrp="1"/>
          </p:cNvSpPr>
          <p:nvPr>
            <p:ph type="title" hasCustomPrompt="1"/>
          </p:nvPr>
        </p:nvSpPr>
        <p:spPr>
          <a:xfrm>
            <a:off x="113785" y="4236915"/>
            <a:ext cx="9613897" cy="393700"/>
          </a:xfrm>
        </p:spPr>
        <p:txBody>
          <a:bodyPr/>
          <a:lstStyle>
            <a:lvl1pPr>
              <a:defRPr sz="4000">
                <a:latin typeface="Fujitsu Sans" panose="020B0404060202020204" pitchFamily="34" charset="0"/>
              </a:defRPr>
            </a:lvl1pPr>
          </a:lstStyle>
          <a:p>
            <a:r>
              <a:rPr kumimoji="1" lang="en-US" altLang="ja-JP" dirty="0"/>
              <a:t>Slide Title</a:t>
            </a:r>
            <a:endParaRPr kumimoji="1" lang="ja-JP" altLang="en-US" dirty="0"/>
          </a:p>
        </p:txBody>
      </p:sp>
      <p:sp>
        <p:nvSpPr>
          <p:cNvPr id="17" name="テキスト プレースホルダー 16"/>
          <p:cNvSpPr>
            <a:spLocks noGrp="1"/>
          </p:cNvSpPr>
          <p:nvPr>
            <p:ph type="body" sz="quarter" idx="10" hasCustomPrompt="1"/>
          </p:nvPr>
        </p:nvSpPr>
        <p:spPr>
          <a:xfrm>
            <a:off x="113786" y="4809550"/>
            <a:ext cx="5296414" cy="12719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buNone/>
              <a:defRPr lang="ja-JP" altLang="en-US"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Slide Sub Title</a:t>
            </a:r>
            <a:endParaRPr kumimoji="1" lang="ja-JP" altLang="en-US" dirty="0"/>
          </a:p>
        </p:txBody>
      </p:sp>
      <p:sp>
        <p:nvSpPr>
          <p:cNvPr id="18" name="テキスト プレースホルダー 16"/>
          <p:cNvSpPr>
            <a:spLocks noGrp="1"/>
          </p:cNvSpPr>
          <p:nvPr>
            <p:ph type="body" sz="quarter" idx="11" hasCustomPrompt="1"/>
          </p:nvPr>
        </p:nvSpPr>
        <p:spPr>
          <a:xfrm>
            <a:off x="7048500" y="5124450"/>
            <a:ext cx="2679182" cy="9570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lgn="r">
              <a:lnSpc>
                <a:spcPct val="100000"/>
              </a:lnSpc>
              <a:buNone/>
              <a:defRPr lang="ja-JP" altLang="en-US" sz="2400"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Organization</a:t>
            </a:r>
          </a:p>
        </p:txBody>
      </p:sp>
    </p:spTree>
    <p:extLst>
      <p:ext uri="{BB962C8B-B14F-4D97-AF65-F5344CB8AC3E}">
        <p14:creationId xmlns:p14="http://schemas.microsoft.com/office/powerpoint/2010/main" val="355080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4" name="正方形/長方形 3"/>
          <p:cNvSpPr/>
          <p:nvPr userDrawn="1"/>
        </p:nvSpPr>
        <p:spPr bwMode="gray">
          <a:xfrm>
            <a:off x="-9525" y="0"/>
            <a:ext cx="4962525" cy="6858000"/>
          </a:xfrm>
          <a:prstGeom prst="rect">
            <a:avLst/>
          </a:prstGeom>
          <a:gradFill>
            <a:gsLst>
              <a:gs pos="0">
                <a:srgbClr val="FF0D0D"/>
              </a:gs>
              <a:gs pos="33000">
                <a:srgbClr val="DE0000"/>
              </a:gs>
              <a:gs pos="100000">
                <a:srgbClr val="C00000"/>
              </a:gs>
            </a:gsLst>
            <a:lin ang="0" scaled="0"/>
          </a:gra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5" name="四角形吹き出し 4"/>
          <p:cNvSpPr/>
          <p:nvPr userDrawn="1"/>
        </p:nvSpPr>
        <p:spPr bwMode="gray">
          <a:xfrm>
            <a:off x="4953000" y="-1"/>
            <a:ext cx="4953000" cy="6858000"/>
          </a:xfrm>
          <a:prstGeom prst="wedgeRectCallout">
            <a:avLst>
              <a:gd name="adj1" fmla="val -38718"/>
              <a:gd name="adj2" fmla="val -903"/>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6" name="フローチャート: 抜出し 5"/>
          <p:cNvSpPr/>
          <p:nvPr userDrawn="1"/>
        </p:nvSpPr>
        <p:spPr bwMode="gray">
          <a:xfrm rot="16200000">
            <a:off x="3869532" y="3124199"/>
            <a:ext cx="1557337" cy="609601"/>
          </a:xfrm>
          <a:prstGeom prst="flowChartExtra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endParaRPr lang="ja-JP" altLang="en-US" sz="1600" b="1" kern="0" dirty="0">
              <a:latin typeface="Meiryo UI" panose="020B0604030504040204" pitchFamily="50" charset="-128"/>
              <a:ea typeface="Meiryo UI" panose="020B0604030504040204" pitchFamily="50" charset="-128"/>
            </a:endParaRPr>
          </a:p>
        </p:txBody>
      </p:sp>
      <p:sp>
        <p:nvSpPr>
          <p:cNvPr id="8" name="テキスト プレースホルダー 7"/>
          <p:cNvSpPr>
            <a:spLocks noGrp="1"/>
          </p:cNvSpPr>
          <p:nvPr>
            <p:ph type="body" sz="quarter" idx="10" hasCustomPrompt="1"/>
          </p:nvPr>
        </p:nvSpPr>
        <p:spPr>
          <a:xfrm>
            <a:off x="190500" y="2847974"/>
            <a:ext cx="4676775" cy="1536699"/>
          </a:xfrm>
        </p:spPr>
        <p:txBody>
          <a:bodyPr/>
          <a:lstStyle>
            <a:lvl1pPr marL="0" indent="0">
              <a:buNone/>
              <a:defRPr sz="4800" b="0">
                <a:solidFill>
                  <a:schemeClr val="bg1"/>
                </a:solidFill>
                <a:latin typeface="Fujitsu Sans" panose="020B0404060202020204" pitchFamily="34" charset="0"/>
              </a:defRPr>
            </a:lvl1pPr>
          </a:lstStyle>
          <a:p>
            <a:pPr lvl="0"/>
            <a:r>
              <a:rPr kumimoji="1" lang="en-US" altLang="ja-JP" dirty="0"/>
              <a:t>Title</a:t>
            </a:r>
            <a:endParaRPr kumimoji="1" lang="ja-JP" altLang="en-US" dirty="0"/>
          </a:p>
        </p:txBody>
      </p:sp>
      <p:sp>
        <p:nvSpPr>
          <p:cNvPr id="9" name="正方形/長方形 8"/>
          <p:cNvSpPr/>
          <p:nvPr userDrawn="1"/>
        </p:nvSpPr>
        <p:spPr bwMode="gray">
          <a:xfrm>
            <a:off x="7343775" y="203200"/>
            <a:ext cx="2390775" cy="1381125"/>
          </a:xfrm>
          <a:prstGeom prst="rect">
            <a:avLst/>
          </a:prstGeom>
          <a:solidFill>
            <a:srgbClr val="FF0D0D"/>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2" name="フリーフォーム 11"/>
          <p:cNvSpPr/>
          <p:nvPr userDrawn="1"/>
        </p:nvSpPr>
        <p:spPr bwMode="gray">
          <a:xfrm>
            <a:off x="7343775" y="203200"/>
            <a:ext cx="2390777" cy="1381629"/>
          </a:xfrm>
          <a:custGeom>
            <a:avLst/>
            <a:gdLst>
              <a:gd name="connsiteX0" fmla="*/ 0 w 1457325"/>
              <a:gd name="connsiteY0" fmla="*/ 0 h 1485900"/>
              <a:gd name="connsiteX1" fmla="*/ 0 w 1457325"/>
              <a:gd name="connsiteY1" fmla="*/ 1485900 h 1485900"/>
              <a:gd name="connsiteX2" fmla="*/ 1457325 w 1457325"/>
              <a:gd name="connsiteY2" fmla="*/ 28575 h 1485900"/>
              <a:gd name="connsiteX0" fmla="*/ 0 w 1457325"/>
              <a:gd name="connsiteY0" fmla="*/ 0 h 1485900"/>
              <a:gd name="connsiteX1" fmla="*/ 0 w 1457325"/>
              <a:gd name="connsiteY1" fmla="*/ 1485900 h 1485900"/>
              <a:gd name="connsiteX2" fmla="*/ 1457325 w 1457325"/>
              <a:gd name="connsiteY2" fmla="*/ 28575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763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582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2020 h 1485900"/>
              <a:gd name="connsiteX3" fmla="*/ 0 w 1457325"/>
              <a:gd name="connsiteY3" fmla="*/ 0 h 1485900"/>
              <a:gd name="connsiteX0" fmla="*/ 0 w 1457325"/>
              <a:gd name="connsiteY0" fmla="*/ 542 h 1486442"/>
              <a:gd name="connsiteX1" fmla="*/ 0 w 1457325"/>
              <a:gd name="connsiteY1" fmla="*/ 1486442 h 1486442"/>
              <a:gd name="connsiteX2" fmla="*/ 1457325 w 1457325"/>
              <a:gd name="connsiteY2" fmla="*/ 0 h 1486442"/>
              <a:gd name="connsiteX3" fmla="*/ 0 w 1457325"/>
              <a:gd name="connsiteY3" fmla="*/ 542 h 1486442"/>
            </a:gdLst>
            <a:ahLst/>
            <a:cxnLst>
              <a:cxn ang="0">
                <a:pos x="connsiteX0" y="connsiteY0"/>
              </a:cxn>
              <a:cxn ang="0">
                <a:pos x="connsiteX1" y="connsiteY1"/>
              </a:cxn>
              <a:cxn ang="0">
                <a:pos x="connsiteX2" y="connsiteY2"/>
              </a:cxn>
              <a:cxn ang="0">
                <a:pos x="connsiteX3" y="connsiteY3"/>
              </a:cxn>
            </a:cxnLst>
            <a:rect l="l" t="t" r="r" b="b"/>
            <a:pathLst>
              <a:path w="1457325" h="1486442">
                <a:moveTo>
                  <a:pt x="0" y="542"/>
                </a:moveTo>
                <a:lnTo>
                  <a:pt x="0" y="1486442"/>
                </a:lnTo>
                <a:lnTo>
                  <a:pt x="1457325" y="0"/>
                </a:lnTo>
                <a:lnTo>
                  <a:pt x="0" y="542"/>
                </a:lnTo>
                <a:close/>
              </a:path>
            </a:pathLst>
          </a:custGeom>
          <a:solidFill>
            <a:srgbClr val="FF4343"/>
          </a:solidFill>
          <a:ln w="9525" cap="flat" cmpd="sng" algn="ctr">
            <a:noFill/>
            <a:prstDash val="solid"/>
            <a:round/>
            <a:headEnd type="none" w="med" len="med"/>
            <a:tailEnd type="none" w="med" len="med"/>
          </a:ln>
          <a:effectLst/>
          <a:extLst/>
        </p:spPr>
        <p:txBody>
          <a:bodyPr rtlCol="0" anchor="ctr"/>
          <a:lstStyle/>
          <a:p>
            <a:pPr algn="ctr"/>
            <a:endParaRPr kumimoji="1" lang="ja-JP" altLang="en-US" dirty="0"/>
          </a:p>
        </p:txBody>
      </p:sp>
      <p:sp>
        <p:nvSpPr>
          <p:cNvPr id="13" name="テキスト プレースホルダー 7"/>
          <p:cNvSpPr>
            <a:spLocks noGrp="1"/>
          </p:cNvSpPr>
          <p:nvPr>
            <p:ph type="body" sz="quarter" idx="11" hasCustomPrompt="1"/>
          </p:nvPr>
        </p:nvSpPr>
        <p:spPr>
          <a:xfrm>
            <a:off x="5153026" y="2847974"/>
            <a:ext cx="4581526" cy="1536699"/>
          </a:xfrm>
        </p:spPr>
        <p:txBody>
          <a:bodyPr/>
          <a:lstStyle>
            <a:lvl1pPr marL="0" indent="0" algn="r">
              <a:buNone/>
              <a:defRPr sz="4800" b="0">
                <a:solidFill>
                  <a:schemeClr val="tx1"/>
                </a:solidFill>
                <a:latin typeface="Fujitsu Sans" panose="020B0404060202020204" pitchFamily="34" charset="0"/>
              </a:defRPr>
            </a:lvl1pPr>
          </a:lstStyle>
          <a:p>
            <a:pPr lvl="0"/>
            <a:r>
              <a:rPr kumimoji="1" lang="en-US" altLang="ja-JP" dirty="0"/>
              <a:t>Title</a:t>
            </a:r>
            <a:endParaRPr kumimoji="1" lang="ja-JP" altLang="en-US" dirty="0"/>
          </a:p>
        </p:txBody>
      </p:sp>
      <p:grpSp>
        <p:nvGrpSpPr>
          <p:cNvPr id="14" name="Group 44"/>
          <p:cNvGrpSpPr>
            <a:grpSpLocks noChangeAspect="1"/>
          </p:cNvGrpSpPr>
          <p:nvPr userDrawn="1"/>
        </p:nvGrpSpPr>
        <p:grpSpPr bwMode="gray">
          <a:xfrm>
            <a:off x="-294114" y="0"/>
            <a:ext cx="1647825" cy="920750"/>
            <a:chOff x="4604" y="117"/>
            <a:chExt cx="1038" cy="580"/>
          </a:xfrm>
        </p:grpSpPr>
        <p:sp>
          <p:nvSpPr>
            <p:cNvPr id="15" name="AutoShape 45"/>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 name="Freeform 68"/>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69"/>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70"/>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71"/>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72"/>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73"/>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74"/>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75"/>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40047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atin typeface="Fujitsu Sans" panose="020B0404060202020204" pitchFamily="34" charset="0"/>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
        <p:nvSpPr>
          <p:cNvPr id="5" name="テキスト プレースホルダー 4"/>
          <p:cNvSpPr>
            <a:spLocks noGrp="1"/>
          </p:cNvSpPr>
          <p:nvPr>
            <p:ph type="body" sz="quarter" idx="11"/>
          </p:nvPr>
        </p:nvSpPr>
        <p:spPr>
          <a:xfrm>
            <a:off x="170935" y="743415"/>
            <a:ext cx="9389377" cy="5746595"/>
          </a:xfrm>
        </p:spPr>
        <p:txBody>
          <a:bodyPr/>
          <a:lstStyle>
            <a:lvl1pPr marL="266700" indent="-266700">
              <a:defRPr>
                <a:latin typeface="Fujitsu Sans" panose="020B0404060202020204" pitchFamily="34" charset="0"/>
              </a:defRPr>
            </a:lvl1pPr>
            <a:lvl2pPr marL="449263" indent="-258763">
              <a:defRPr>
                <a:latin typeface="Fujitsu Sans" panose="020B0404060202020204" pitchFamily="34" charset="0"/>
              </a:defRPr>
            </a:lvl2pPr>
            <a:lvl3pPr marL="534988" indent="-177800">
              <a:defRPr>
                <a:latin typeface="Fujitsu Sans" panose="020B0404060202020204" pitchFamily="34" charset="0"/>
              </a:defRPr>
            </a:lvl3pPr>
            <a:lvl4pPr marL="720725" indent="-185738">
              <a:buClr>
                <a:schemeClr val="bg1">
                  <a:lumMod val="50000"/>
                </a:schemeClr>
              </a:buClr>
              <a:buFont typeface="Arial" panose="020B0604020202020204" pitchFamily="34" charset="0"/>
              <a:buChar char="•"/>
              <a:defRPr>
                <a:latin typeface="Fujitsu Sans" panose="020B0404060202020204" pitchFamily="34" charset="0"/>
              </a:defRPr>
            </a:lvl4pPr>
            <a:lvl6pPr marL="900113" indent="-179388">
              <a:defRPr>
                <a:latin typeface="Fujitsu Sans" panose="020B0404060202020204" pitchFamily="34" charset="0"/>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5"/>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741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Tree>
    <p:extLst>
      <p:ext uri="{BB962C8B-B14F-4D97-AF65-F5344CB8AC3E}">
        <p14:creationId xmlns:p14="http://schemas.microsoft.com/office/powerpoint/2010/main" val="258477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98">
              <a:defRPr sz="900">
                <a:solidFill>
                  <a:schemeClr val="bg1"/>
                </a:solidFill>
              </a:defRPr>
            </a:lvl1pPr>
          </a:lstStyle>
          <a:p>
            <a:fld id="{08DF107D-060D-43D3-997D-8A34C269D30F}" type="slidenum">
              <a:rPr lang="en-US" altLang="ja-JP" smtClean="0"/>
              <a:pPr/>
              <a:t>‹#›</a:t>
            </a:fld>
            <a:endParaRPr lang="en-US" altLang="ja-JP" dirty="0"/>
          </a:p>
        </p:txBody>
      </p:sp>
      <p:sp>
        <p:nvSpPr>
          <p:cNvPr id="39" name="Rectangle 23"/>
          <p:cNvSpPr>
            <a:spLocks noGrp="1" noChangeArrowheads="1"/>
          </p:cNvSpPr>
          <p:nvPr>
            <p:ph type="ftr" sz="quarter" idx="3"/>
          </p:nvPr>
        </p:nvSpPr>
        <p:spPr bwMode="gray">
          <a:xfrm>
            <a:off x="5287967"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98">
              <a:defRPr sz="800">
                <a:solidFill>
                  <a:schemeClr val="bg1"/>
                </a:solidFill>
              </a:defRPr>
            </a:lvl1pPr>
          </a:lstStyle>
          <a:p>
            <a:r>
              <a:rPr lang="en-US" altLang="ja-JP" dirty="0"/>
              <a:t>Copyright 2017-2018 FUJITSU LIMITED</a:t>
            </a:r>
          </a:p>
        </p:txBody>
      </p:sp>
      <p:grpSp>
        <p:nvGrpSpPr>
          <p:cNvPr id="4" name="Group 42" descr="Message Lockup"/>
          <p:cNvGrpSpPr>
            <a:grpSpLocks/>
          </p:cNvGrpSpPr>
          <p:nvPr userDrawn="1"/>
        </p:nvGrpSpPr>
        <p:grpSpPr bwMode="auto">
          <a:xfrm>
            <a:off x="0" y="0"/>
            <a:ext cx="9907588"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400" dirty="0"/>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grpSp>
    </p:spTree>
    <p:extLst>
      <p:ext uri="{BB962C8B-B14F-4D97-AF65-F5344CB8AC3E}">
        <p14:creationId xmlns:p14="http://schemas.microsoft.com/office/powerpoint/2010/main" val="1007419936"/>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userDrawn="1"/>
        </p:nvGrpSpPr>
        <p:grpSpPr bwMode="auto">
          <a:xfrm>
            <a:off x="8209039" y="-115637"/>
            <a:ext cx="1696961" cy="948099"/>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sp>
        <p:nvSpPr>
          <p:cNvPr id="1646594" name="Rectangle 2"/>
          <p:cNvSpPr>
            <a:spLocks noGrp="1" noChangeArrowheads="1"/>
          </p:cNvSpPr>
          <p:nvPr>
            <p:ph type="body" idx="1"/>
          </p:nvPr>
        </p:nvSpPr>
        <p:spPr bwMode="gray">
          <a:xfrm>
            <a:off x="320675" y="896938"/>
            <a:ext cx="7280772"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ja-JP" altLang="en-US" dirty="0"/>
              <a:t>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a:t>
            </a:r>
          </a:p>
          <a:p>
            <a:pPr lvl="1"/>
            <a:r>
              <a:rPr lang="ja-JP" altLang="en-US" dirty="0"/>
              <a:t>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a:t>
            </a:r>
          </a:p>
          <a:p>
            <a:pPr lvl="2"/>
            <a:r>
              <a:rPr lang="ja-JP" altLang="en-US" dirty="0"/>
              <a:t>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a:t>
            </a:r>
          </a:p>
          <a:p>
            <a:pPr lvl="4"/>
            <a:r>
              <a:rPr lang="ja-JP" altLang="en-US" dirty="0"/>
              <a:t>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a:t>
            </a:r>
          </a:p>
        </p:txBody>
      </p:sp>
      <p:sp>
        <p:nvSpPr>
          <p:cNvPr id="1646599" name="AutoShape 7"/>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6600" name="Rectangle 8"/>
          <p:cNvSpPr>
            <a:spLocks noGrp="1" noChangeArrowheads="1"/>
          </p:cNvSpPr>
          <p:nvPr>
            <p:ph type="title"/>
          </p:nvPr>
        </p:nvSpPr>
        <p:spPr bwMode="gray">
          <a:xfrm>
            <a:off x="170935" y="171088"/>
            <a:ext cx="8383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en-US" altLang="ja-JP" dirty="0"/>
              <a:t>Master Slide Title</a:t>
            </a:r>
            <a:endParaRPr lang="ja-JP" altLang="en-US" dirty="0"/>
          </a:p>
        </p:txBody>
      </p:sp>
      <p:sp>
        <p:nvSpPr>
          <p:cNvPr id="1646614" name="Rectangle 22"/>
          <p:cNvSpPr>
            <a:spLocks noGrp="1" noChangeArrowheads="1"/>
          </p:cNvSpPr>
          <p:nvPr>
            <p:ph type="sldNum" sz="quarter" idx="4"/>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lvl1pPr defTabSz="958898">
              <a:defRPr sz="1000" b="1">
                <a:solidFill>
                  <a:schemeClr val="bg1"/>
                </a:solidFill>
                <a:latin typeface="Fujitsu Sans" panose="020B0404060202020204" pitchFamily="34" charset="0"/>
              </a:defRPr>
            </a:lvl1pPr>
          </a:lstStyle>
          <a:p>
            <a:r>
              <a:rPr lang="en-US" altLang="ja-JP"/>
              <a:t>PAGE    </a:t>
            </a:r>
            <a:fld id="{08DF107D-060D-43D3-997D-8A34C269D30F}" type="slidenum">
              <a:rPr lang="en-US" altLang="ja-JP" smtClean="0"/>
              <a:pPr/>
              <a:t>‹#›</a:t>
            </a:fld>
            <a:endParaRPr lang="en-US" altLang="ja-JP" dirty="0"/>
          </a:p>
        </p:txBody>
      </p:sp>
      <p:sp>
        <p:nvSpPr>
          <p:cNvPr id="22" name="角丸四角形 21"/>
          <p:cNvSpPr/>
          <p:nvPr userDrawn="1"/>
        </p:nvSpPr>
        <p:spPr bwMode="gray">
          <a:xfrm>
            <a:off x="8670697" y="6635047"/>
            <a:ext cx="1176338"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800" b="1" kern="0" dirty="0">
                <a:solidFill>
                  <a:srgbClr val="C00000"/>
                </a:solidFill>
                <a:latin typeface="Fujitsu Sans" panose="020B0404060202020204" pitchFamily="34" charset="0"/>
                <a:ea typeface="Meiryo UI" panose="020B0604030504040204" pitchFamily="50" charset="-128"/>
              </a:rPr>
              <a:t> INTERNAL   USE  </a:t>
            </a:r>
            <a:r>
              <a:rPr kumimoji="1" lang="en-US" altLang="ja-JP" sz="800" b="1" kern="0" baseline="0" dirty="0">
                <a:solidFill>
                  <a:srgbClr val="C00000"/>
                </a:solidFill>
                <a:latin typeface="Fujitsu Sans" panose="020B0404060202020204" pitchFamily="34" charset="0"/>
                <a:ea typeface="Meiryo UI" panose="020B0604030504040204" pitchFamily="50" charset="-128"/>
              </a:rPr>
              <a:t> ONLY</a:t>
            </a:r>
            <a:endParaRPr kumimoji="1" lang="ja-JP" altLang="en-US" sz="800" b="1" kern="0" dirty="0">
              <a:solidFill>
                <a:srgbClr val="C00000"/>
              </a:solidFill>
              <a:latin typeface="Fujitsu Sans" panose="020B0404060202020204" pitchFamily="34" charset="0"/>
              <a:ea typeface="Meiryo UI" panose="020B0604030504040204" pitchFamily="50" charset="-128"/>
            </a:endParaRPr>
          </a:p>
        </p:txBody>
      </p:sp>
      <p:sp>
        <p:nvSpPr>
          <p:cNvPr id="4" name="円/楕円 3"/>
          <p:cNvSpPr/>
          <p:nvPr userDrawn="1"/>
        </p:nvSpPr>
        <p:spPr bwMode="gray">
          <a:xfrm>
            <a:off x="8708213" y="6667425"/>
            <a:ext cx="83161" cy="86606"/>
          </a:xfrm>
          <a:prstGeom prst="ellipse">
            <a:avLst/>
          </a:prstGeom>
          <a:solidFill>
            <a:schemeClr val="bg1"/>
          </a:solid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cxnSp>
        <p:nvCxnSpPr>
          <p:cNvPr id="7" name="直線コネクタ 6"/>
          <p:cNvCxnSpPr>
            <a:stCxn id="4" idx="1"/>
            <a:endCxn id="4" idx="5"/>
          </p:cNvCxnSpPr>
          <p:nvPr userDrawn="1"/>
        </p:nvCxnSpPr>
        <p:spPr bwMode="auto">
          <a:xfrm>
            <a:off x="8720392" y="6680108"/>
            <a:ext cx="58803" cy="61240"/>
          </a:xfrm>
          <a:prstGeom prst="line">
            <a:avLst/>
          </a:prstGeom>
          <a:gradFill rotWithShape="0">
            <a:gsLst>
              <a:gs pos="0">
                <a:srgbClr val="FFFFFF"/>
              </a:gs>
              <a:gs pos="100000">
                <a:srgbClr val="CACAC7"/>
              </a:gs>
            </a:gsLst>
            <a:lin ang="5400000" scaled="1"/>
          </a:gra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角丸四角形 33"/>
          <p:cNvSpPr/>
          <p:nvPr userDrawn="1"/>
        </p:nvSpPr>
        <p:spPr bwMode="gray">
          <a:xfrm>
            <a:off x="6977349" y="6635047"/>
            <a:ext cx="1571617"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kumimoji="1" lang="en-US" altLang="ja-JP" sz="800" b="1" kern="0" dirty="0">
                <a:solidFill>
                  <a:srgbClr val="C00000"/>
                </a:solidFill>
                <a:latin typeface="Fujitsu Sans" panose="020B0404060202020204" pitchFamily="34" charset="0"/>
                <a:ea typeface="Meiryo UI" panose="020B0604030504040204" pitchFamily="50" charset="-128"/>
              </a:rPr>
              <a:t>Copyright 2018 FUJITSU LIMITED</a:t>
            </a:r>
          </a:p>
        </p:txBody>
      </p:sp>
    </p:spTree>
  </p:cSld>
  <p:clrMap bg1="lt1" tx1="dk1" bg2="lt2" tx2="dk2" accent1="accent1" accent2="accent2" accent3="accent3" accent4="accent4" accent5="accent5" accent6="accent6" hlink="hlink" folHlink="folHlink"/>
  <p:sldLayoutIdLst>
    <p:sldLayoutId id="2147483667" r:id="rId1"/>
    <p:sldLayoutId id="2147483670" r:id="rId2"/>
    <p:sldLayoutId id="2147483669" r:id="rId3"/>
    <p:sldLayoutId id="2147483671" r:id="rId4"/>
    <p:sldLayoutId id="2147483664" r:id="rId5"/>
  </p:sldLayoutIdLst>
  <p:hf hdr="0"/>
  <p:txStyles>
    <p:titleStyle>
      <a:lvl1pPr algn="l" defTabSz="958898" rtl="0" fontAlgn="ctr">
        <a:spcBef>
          <a:spcPct val="0"/>
        </a:spcBef>
        <a:spcAft>
          <a:spcPct val="0"/>
        </a:spcAft>
        <a:defRPr kumimoji="1" sz="3200" b="0" baseline="0">
          <a:solidFill>
            <a:schemeClr val="tx1"/>
          </a:solidFill>
          <a:latin typeface="Fujitsu Sans" panose="020B0404060202020204" pitchFamily="34" charset="0"/>
          <a:ea typeface="Meiryo UI" panose="020B0604030504040204" pitchFamily="50" charset="-128"/>
          <a:cs typeface="Fujitsu Sans" panose="020B0404060202020204" pitchFamily="34" charset="0"/>
        </a:defRPr>
      </a:lvl1pPr>
      <a:lvl2pPr algn="l" defTabSz="958898" rtl="0" fontAlgn="ctr">
        <a:spcBef>
          <a:spcPct val="0"/>
        </a:spcBef>
        <a:spcAft>
          <a:spcPct val="0"/>
        </a:spcAft>
        <a:defRPr kumimoji="1">
          <a:solidFill>
            <a:schemeClr val="tx1"/>
          </a:solidFill>
          <a:latin typeface="Arial" charset="0"/>
          <a:ea typeface="ＭＳ Ｐゴシック" pitchFamily="50" charset="-128"/>
        </a:defRPr>
      </a:lvl2pPr>
      <a:lvl3pPr algn="l" defTabSz="958898" rtl="0" fontAlgn="ctr">
        <a:spcBef>
          <a:spcPct val="0"/>
        </a:spcBef>
        <a:spcAft>
          <a:spcPct val="0"/>
        </a:spcAft>
        <a:defRPr kumimoji="1">
          <a:solidFill>
            <a:schemeClr val="tx1"/>
          </a:solidFill>
          <a:latin typeface="Arial" charset="0"/>
          <a:ea typeface="ＭＳ Ｐゴシック" pitchFamily="50" charset="-128"/>
        </a:defRPr>
      </a:lvl3pPr>
      <a:lvl4pPr algn="l" defTabSz="958898" rtl="0" fontAlgn="ctr">
        <a:spcBef>
          <a:spcPct val="0"/>
        </a:spcBef>
        <a:spcAft>
          <a:spcPct val="0"/>
        </a:spcAft>
        <a:defRPr kumimoji="1">
          <a:solidFill>
            <a:schemeClr val="tx1"/>
          </a:solidFill>
          <a:latin typeface="Arial" charset="0"/>
          <a:ea typeface="ＭＳ Ｐゴシック" pitchFamily="50" charset="-128"/>
        </a:defRPr>
      </a:lvl4pPr>
      <a:lvl5pPr algn="l" defTabSz="958898" rtl="0" fontAlgn="ctr">
        <a:spcBef>
          <a:spcPct val="0"/>
        </a:spcBef>
        <a:spcAft>
          <a:spcPct val="0"/>
        </a:spcAft>
        <a:defRPr kumimoji="1">
          <a:solidFill>
            <a:schemeClr val="tx1"/>
          </a:solidFill>
          <a:latin typeface="Arial" charset="0"/>
          <a:ea typeface="ＭＳ Ｐゴシック" pitchFamily="50" charset="-128"/>
        </a:defRPr>
      </a:lvl5pPr>
      <a:lvl6pPr marL="457224" algn="l" defTabSz="958898" rtl="0" fontAlgn="ctr">
        <a:spcBef>
          <a:spcPct val="0"/>
        </a:spcBef>
        <a:spcAft>
          <a:spcPct val="0"/>
        </a:spcAft>
        <a:defRPr kumimoji="1">
          <a:solidFill>
            <a:schemeClr val="tx1"/>
          </a:solidFill>
          <a:latin typeface="Arial" charset="0"/>
          <a:ea typeface="ＭＳ Ｐゴシック" pitchFamily="50" charset="-128"/>
        </a:defRPr>
      </a:lvl6pPr>
      <a:lvl7pPr marL="914446" algn="l" defTabSz="958898" rtl="0" fontAlgn="ctr">
        <a:spcBef>
          <a:spcPct val="0"/>
        </a:spcBef>
        <a:spcAft>
          <a:spcPct val="0"/>
        </a:spcAft>
        <a:defRPr kumimoji="1">
          <a:solidFill>
            <a:schemeClr val="tx1"/>
          </a:solidFill>
          <a:latin typeface="Arial" charset="0"/>
          <a:ea typeface="ＭＳ Ｐゴシック" pitchFamily="50" charset="-128"/>
        </a:defRPr>
      </a:lvl7pPr>
      <a:lvl8pPr marL="1371668" algn="l" defTabSz="958898" rtl="0" fontAlgn="ctr">
        <a:spcBef>
          <a:spcPct val="0"/>
        </a:spcBef>
        <a:spcAft>
          <a:spcPct val="0"/>
        </a:spcAft>
        <a:defRPr kumimoji="1">
          <a:solidFill>
            <a:schemeClr val="tx1"/>
          </a:solidFill>
          <a:latin typeface="Arial" charset="0"/>
          <a:ea typeface="ＭＳ Ｐゴシック" pitchFamily="50" charset="-128"/>
        </a:defRPr>
      </a:lvl8pPr>
      <a:lvl9pPr marL="1828892" algn="l" defTabSz="958898" rtl="0" fontAlgn="ctr">
        <a:spcBef>
          <a:spcPct val="0"/>
        </a:spcBef>
        <a:spcAft>
          <a:spcPct val="0"/>
        </a:spcAft>
        <a:defRPr kumimoji="1">
          <a:solidFill>
            <a:schemeClr val="tx1"/>
          </a:solidFill>
          <a:latin typeface="Arial" charset="0"/>
          <a:ea typeface="ＭＳ Ｐゴシック" pitchFamily="50" charset="-128"/>
        </a:defRPr>
      </a:lvl9pPr>
    </p:titleStyle>
    <p:bodyStyle>
      <a:lvl1pPr marL="179398" indent="-179398"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361968" indent="-171459"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449285" indent="-179398"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393720" algn="l" defTabSz="958898" rtl="0" fontAlgn="ctr">
        <a:lnSpc>
          <a:spcPct val="110000"/>
        </a:lnSpc>
        <a:spcBef>
          <a:spcPct val="10000"/>
        </a:spcBef>
        <a:spcAft>
          <a:spcPct val="10000"/>
        </a:spcAft>
        <a:buClr>
          <a:schemeClr val="tx1"/>
        </a:buCl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90649"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p:bodyStyle>
    <p:otherStyle>
      <a:defPPr>
        <a:defRPr lang="ja-JP"/>
      </a:defPPr>
      <a:lvl1pPr marL="0" algn="l" defTabSz="914446" rtl="0" eaLnBrk="1" latinLnBrk="0" hangingPunct="1">
        <a:defRPr kumimoji="1" sz="1800" kern="1200">
          <a:solidFill>
            <a:schemeClr val="tx1"/>
          </a:solidFill>
          <a:latin typeface="+mn-lt"/>
          <a:ea typeface="+mn-ea"/>
          <a:cs typeface="+mn-cs"/>
        </a:defRPr>
      </a:lvl1pPr>
      <a:lvl2pPr marL="457224" algn="l" defTabSz="914446" rtl="0" eaLnBrk="1" latinLnBrk="0" hangingPunct="1">
        <a:defRPr kumimoji="1" sz="1800" kern="1200">
          <a:solidFill>
            <a:schemeClr val="tx1"/>
          </a:solidFill>
          <a:latin typeface="+mn-lt"/>
          <a:ea typeface="+mn-ea"/>
          <a:cs typeface="+mn-cs"/>
        </a:defRPr>
      </a:lvl2pPr>
      <a:lvl3pPr marL="914446" algn="l" defTabSz="914446" rtl="0" eaLnBrk="1" latinLnBrk="0" hangingPunct="1">
        <a:defRPr kumimoji="1" sz="1800" kern="1200">
          <a:solidFill>
            <a:schemeClr val="tx1"/>
          </a:solidFill>
          <a:latin typeface="+mn-lt"/>
          <a:ea typeface="+mn-ea"/>
          <a:cs typeface="+mn-cs"/>
        </a:defRPr>
      </a:lvl3pPr>
      <a:lvl4pPr marL="1371668" algn="l" defTabSz="914446" rtl="0" eaLnBrk="1" latinLnBrk="0" hangingPunct="1">
        <a:defRPr kumimoji="1" sz="1800" kern="1200">
          <a:solidFill>
            <a:schemeClr val="tx1"/>
          </a:solidFill>
          <a:latin typeface="+mn-lt"/>
          <a:ea typeface="+mn-ea"/>
          <a:cs typeface="+mn-cs"/>
        </a:defRPr>
      </a:lvl4pPr>
      <a:lvl5pPr marL="1828892" algn="l" defTabSz="914446" rtl="0" eaLnBrk="1" latinLnBrk="0" hangingPunct="1">
        <a:defRPr kumimoji="1" sz="1800" kern="1200">
          <a:solidFill>
            <a:schemeClr val="tx1"/>
          </a:solidFill>
          <a:latin typeface="+mn-lt"/>
          <a:ea typeface="+mn-ea"/>
          <a:cs typeface="+mn-cs"/>
        </a:defRPr>
      </a:lvl5pPr>
      <a:lvl6pPr marL="2286114" algn="l" defTabSz="914446" rtl="0" eaLnBrk="1" latinLnBrk="0" hangingPunct="1">
        <a:defRPr kumimoji="1" sz="1800" kern="1200">
          <a:solidFill>
            <a:schemeClr val="tx1"/>
          </a:solidFill>
          <a:latin typeface="+mn-lt"/>
          <a:ea typeface="+mn-ea"/>
          <a:cs typeface="+mn-cs"/>
        </a:defRPr>
      </a:lvl6pPr>
      <a:lvl7pPr marL="2743337" algn="l" defTabSz="914446" rtl="0" eaLnBrk="1" latinLnBrk="0" hangingPunct="1">
        <a:defRPr kumimoji="1" sz="1800" kern="1200">
          <a:solidFill>
            <a:schemeClr val="tx1"/>
          </a:solidFill>
          <a:latin typeface="+mn-lt"/>
          <a:ea typeface="+mn-ea"/>
          <a:cs typeface="+mn-cs"/>
        </a:defRPr>
      </a:lvl7pPr>
      <a:lvl8pPr marL="3200560" algn="l" defTabSz="914446" rtl="0" eaLnBrk="1" latinLnBrk="0" hangingPunct="1">
        <a:defRPr kumimoji="1" sz="1800" kern="1200">
          <a:solidFill>
            <a:schemeClr val="tx1"/>
          </a:solidFill>
          <a:latin typeface="+mn-lt"/>
          <a:ea typeface="+mn-ea"/>
          <a:cs typeface="+mn-cs"/>
        </a:defRPr>
      </a:lvl8pPr>
      <a:lvl9pPr marL="3657782" algn="l" defTabSz="914446"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a:t>DADock</a:t>
            </a:r>
            <a:r>
              <a:rPr kumimoji="1" lang="en-US" altLang="ja-JP" dirty="0"/>
              <a:t> Bootcamp for Developers</a:t>
            </a:r>
            <a:endParaRPr kumimoji="1" lang="ja-JP" altLang="en-US" dirty="0"/>
          </a:p>
        </p:txBody>
      </p:sp>
      <p:sp>
        <p:nvSpPr>
          <p:cNvPr id="5" name="テキスト プレースホルダー 4"/>
          <p:cNvSpPr>
            <a:spLocks noGrp="1"/>
          </p:cNvSpPr>
          <p:nvPr>
            <p:ph type="body" sz="quarter" idx="10"/>
          </p:nvPr>
        </p:nvSpPr>
        <p:spPr/>
        <p:txBody>
          <a:bodyPr/>
          <a:lstStyle/>
          <a:p>
            <a:r>
              <a:rPr kumimoji="1" lang="en-US" altLang="ja-JP" sz="3200" b="1" dirty="0">
                <a:solidFill>
                  <a:srgbClr val="FF0000"/>
                </a:solidFill>
              </a:rPr>
              <a:t>Automated</a:t>
            </a:r>
            <a:r>
              <a:rPr kumimoji="1" lang="ja-JP" altLang="en-US" sz="3200" b="1" dirty="0">
                <a:solidFill>
                  <a:srgbClr val="FF0000"/>
                </a:solidFill>
              </a:rPr>
              <a:t> </a:t>
            </a:r>
            <a:r>
              <a:rPr kumimoji="1" lang="en-US" altLang="ja-JP" sz="3200" b="1" dirty="0">
                <a:solidFill>
                  <a:srgbClr val="FF0000"/>
                </a:solidFill>
              </a:rPr>
              <a:t>Build Primer</a:t>
            </a:r>
            <a:br>
              <a:rPr kumimoji="1" lang="en-US" altLang="ja-JP" sz="3200" b="1" dirty="0">
                <a:solidFill>
                  <a:srgbClr val="FF0000"/>
                </a:solidFill>
              </a:rPr>
            </a:br>
            <a:r>
              <a:rPr kumimoji="1" lang="en-US" altLang="ja-JP" sz="3200" b="1" dirty="0">
                <a:solidFill>
                  <a:srgbClr val="FF0000"/>
                </a:solidFill>
              </a:rPr>
              <a:t>(with </a:t>
            </a:r>
            <a:r>
              <a:rPr kumimoji="1" lang="en-US" altLang="ja-JP" sz="3200" b="1" dirty="0" err="1">
                <a:solidFill>
                  <a:srgbClr val="FF0000"/>
                </a:solidFill>
              </a:rPr>
              <a:t>Gradle</a:t>
            </a:r>
            <a:r>
              <a:rPr kumimoji="1" lang="en-US" altLang="ja-JP" sz="3200" b="1" dirty="0">
                <a:solidFill>
                  <a:srgbClr val="FF0000"/>
                </a:solidFill>
              </a:rPr>
              <a:t>)</a:t>
            </a:r>
            <a:endParaRPr kumimoji="1" lang="ja-JP" altLang="en-US" sz="3200" b="1" dirty="0">
              <a:solidFill>
                <a:srgbClr val="FF0000"/>
              </a:solidFill>
            </a:endParaRPr>
          </a:p>
        </p:txBody>
      </p:sp>
      <p:sp>
        <p:nvSpPr>
          <p:cNvPr id="6" name="テキスト プレースホルダー 5"/>
          <p:cNvSpPr>
            <a:spLocks noGrp="1"/>
          </p:cNvSpPr>
          <p:nvPr>
            <p:ph type="body" sz="quarter" idx="11"/>
          </p:nvPr>
        </p:nvSpPr>
        <p:spPr>
          <a:xfrm>
            <a:off x="6124575" y="5124450"/>
            <a:ext cx="3603107" cy="957057"/>
          </a:xfrm>
        </p:spPr>
        <p:txBody>
          <a:bodyPr/>
          <a:lstStyle/>
          <a:p>
            <a:r>
              <a:rPr kumimoji="1" lang="en-US" altLang="ja-JP" dirty="0"/>
              <a:t>Service Technology Unit</a:t>
            </a:r>
            <a:br>
              <a:rPr kumimoji="1" lang="en-US" altLang="ja-JP" dirty="0"/>
            </a:br>
            <a:r>
              <a:rPr kumimoji="1" lang="en-US" altLang="ja-JP" dirty="0"/>
              <a:t>Field Engagement Div.</a:t>
            </a:r>
            <a:br>
              <a:rPr kumimoji="1" lang="en-US" altLang="ja-JP" dirty="0"/>
            </a:br>
            <a:r>
              <a:rPr kumimoji="1" lang="en-US" altLang="ja-JP" dirty="0"/>
              <a:t>Hiroaki Kobayashi</a:t>
            </a:r>
          </a:p>
        </p:txBody>
      </p:sp>
    </p:spTree>
    <p:extLst>
      <p:ext uri="{BB962C8B-B14F-4D97-AF65-F5344CB8AC3E}">
        <p14:creationId xmlns:p14="http://schemas.microsoft.com/office/powerpoint/2010/main" val="989607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a:extLst>
              <a:ext uri="{FF2B5EF4-FFF2-40B4-BE49-F238E27FC236}">
                <a16:creationId xmlns="" xmlns:a16="http://schemas.microsoft.com/office/drawing/2014/main" id="{0F9C65CE-ACFE-49F0-8186-09321560DBDE}"/>
              </a:ext>
            </a:extLst>
          </p:cNvPr>
          <p:cNvSpPr/>
          <p:nvPr/>
        </p:nvSpPr>
        <p:spPr bwMode="gray">
          <a:xfrm>
            <a:off x="321966" y="5583414"/>
            <a:ext cx="9201591" cy="101791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a:solidFill>
                  <a:schemeClr val="bg1"/>
                </a:solidFill>
                <a:latin typeface="Fujitsu Sans" panose="020B0404060202020204" pitchFamily="34" charset="0"/>
                <a:ea typeface="Meiryo UI" panose="020B0604030504040204" pitchFamily="50" charset="-128"/>
              </a:rPr>
              <a:t>Artifact Repository on internet(e.g. maven central rep)</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How it works?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a:t>
            </a:fld>
            <a:endParaRPr lang="en-US" altLang="ja-JP" dirty="0"/>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321966" y="1310811"/>
            <a:ext cx="9201591" cy="405334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8" name="メモ 37"/>
          <p:cNvSpPr/>
          <p:nvPr/>
        </p:nvSpPr>
        <p:spPr bwMode="gray">
          <a:xfrm>
            <a:off x="668548" y="1886908"/>
            <a:ext cx="1929147" cy="79133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Production</a:t>
            </a:r>
          </a:p>
          <a:p>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 xmlns:a16="http://schemas.microsoft.com/office/drawing/2014/main" id="{0F9C65CE-ACFE-49F0-8186-09321560DBDE}"/>
              </a:ext>
            </a:extLst>
          </p:cNvPr>
          <p:cNvSpPr/>
          <p:nvPr/>
        </p:nvSpPr>
        <p:spPr bwMode="gray">
          <a:xfrm>
            <a:off x="632458" y="3447994"/>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 xmlns:a16="http://schemas.microsoft.com/office/drawing/2014/main" id="{0F9C65CE-ACFE-49F0-8186-09321560DBDE}"/>
              </a:ext>
            </a:extLst>
          </p:cNvPr>
          <p:cNvSpPr/>
          <p:nvPr/>
        </p:nvSpPr>
        <p:spPr bwMode="gray">
          <a:xfrm>
            <a:off x="2365323" y="3447994"/>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a:latin typeface="Fujitsu Sans" panose="020B0404060202020204" pitchFamily="34" charset="0"/>
                <a:ea typeface="Meiryo UI" panose="020B0604030504040204" pitchFamily="50" charset="-128"/>
              </a:rPr>
              <a:t>Auto Test</a:t>
            </a:r>
            <a:endParaRPr kumimoji="1" lang="ja-JP" altLang="en-US" sz="2400"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 xmlns:a16="http://schemas.microsoft.com/office/drawing/2014/main" id="{0F9C65CE-ACFE-49F0-8186-09321560DBDE}"/>
              </a:ext>
            </a:extLst>
          </p:cNvPr>
          <p:cNvSpPr/>
          <p:nvPr/>
        </p:nvSpPr>
        <p:spPr bwMode="gray">
          <a:xfrm>
            <a:off x="4098188" y="3447994"/>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 xmlns:a16="http://schemas.microsoft.com/office/drawing/2014/main" id="{0F9C65CE-ACFE-49F0-8186-09321560DBDE}"/>
              </a:ext>
            </a:extLst>
          </p:cNvPr>
          <p:cNvSpPr/>
          <p:nvPr/>
        </p:nvSpPr>
        <p:spPr bwMode="gray">
          <a:xfrm>
            <a:off x="632457" y="2863274"/>
            <a:ext cx="8702415"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a:solidFill>
                  <a:schemeClr val="bg1"/>
                </a:solidFill>
                <a:latin typeface="Fujitsu Sans" panose="020B0404060202020204" pitchFamily="34" charset="0"/>
                <a:ea typeface="Meiryo UI" panose="020B0604030504040204" pitchFamily="50" charset="-128"/>
              </a:rPr>
              <a:t>Build Tool</a:t>
            </a:r>
            <a:endParaRPr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44" name="正方形/長方形 43">
            <a:extLst>
              <a:ext uri="{FF2B5EF4-FFF2-40B4-BE49-F238E27FC236}">
                <a16:creationId xmlns="" xmlns:a16="http://schemas.microsoft.com/office/drawing/2014/main" id="{0F9C65CE-ACFE-49F0-8186-09321560DBDE}"/>
              </a:ext>
            </a:extLst>
          </p:cNvPr>
          <p:cNvSpPr/>
          <p:nvPr/>
        </p:nvSpPr>
        <p:spPr bwMode="gray">
          <a:xfrm>
            <a:off x="7882987" y="3447994"/>
            <a:ext cx="1451885"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Generate</a:t>
            </a:r>
            <a:br>
              <a:rPr lang="en-US" altLang="ja-JP" sz="2400" kern="0" dirty="0">
                <a:latin typeface="Fujitsu Sans" panose="020B0404060202020204" pitchFamily="34" charset="0"/>
                <a:ea typeface="Meiryo UI" panose="020B0604030504040204" pitchFamily="50" charset="-128"/>
              </a:rPr>
            </a:br>
            <a:r>
              <a:rPr lang="en-US" altLang="ja-JP" sz="2400" kern="0" dirty="0">
                <a:latin typeface="Fujitsu Sans" panose="020B0404060202020204" pitchFamily="34" charset="0"/>
                <a:ea typeface="Meiryo UI" panose="020B0604030504040204" pitchFamily="50" charset="-128"/>
              </a:rPr>
              <a:t>Docs</a:t>
            </a:r>
            <a:endParaRPr kumimoji="1" lang="ja-JP" altLang="en-US" sz="2400" kern="0" dirty="0">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 xmlns:a16="http://schemas.microsoft.com/office/drawing/2014/main" id="{0F9C65CE-ACFE-49F0-8186-09321560DBDE}"/>
              </a:ext>
            </a:extLst>
          </p:cNvPr>
          <p:cNvSpPr/>
          <p:nvPr/>
        </p:nvSpPr>
        <p:spPr bwMode="gray">
          <a:xfrm>
            <a:off x="6215559" y="3447994"/>
            <a:ext cx="1451885"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a:t>
            </a:r>
            <a:endParaRPr kumimoji="1" lang="ja-JP" altLang="en-US" sz="2400" kern="0" dirty="0">
              <a:latin typeface="Fujitsu Sans" panose="020B0404060202020204" pitchFamily="34" charset="0"/>
              <a:ea typeface="Meiryo UI" panose="020B0604030504040204" pitchFamily="50" charset="-128"/>
            </a:endParaRPr>
          </a:p>
        </p:txBody>
      </p:sp>
      <p:sp>
        <p:nvSpPr>
          <p:cNvPr id="62" name="メモ 61"/>
          <p:cNvSpPr/>
          <p:nvPr/>
        </p:nvSpPr>
        <p:spPr bwMode="gray">
          <a:xfrm>
            <a:off x="5332966"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63" name="メモ 62"/>
          <p:cNvSpPr/>
          <p:nvPr/>
        </p:nvSpPr>
        <p:spPr bwMode="gray">
          <a:xfrm>
            <a:off x="6256753"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66" name="メモ 65"/>
          <p:cNvSpPr/>
          <p:nvPr/>
        </p:nvSpPr>
        <p:spPr bwMode="gray">
          <a:xfrm>
            <a:off x="7180540"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67" name="メモ 66"/>
          <p:cNvSpPr/>
          <p:nvPr/>
        </p:nvSpPr>
        <p:spPr bwMode="gray">
          <a:xfrm>
            <a:off x="8104327"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68" name="メモ 67"/>
          <p:cNvSpPr/>
          <p:nvPr/>
        </p:nvSpPr>
        <p:spPr bwMode="gray">
          <a:xfrm>
            <a:off x="2881324" y="1886908"/>
            <a:ext cx="1929147" cy="79133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Test</a:t>
            </a:r>
          </a:p>
          <a:p>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sp>
        <p:nvSpPr>
          <p:cNvPr id="69" name="メモ 68"/>
          <p:cNvSpPr/>
          <p:nvPr/>
        </p:nvSpPr>
        <p:spPr bwMode="gray">
          <a:xfrm>
            <a:off x="5012355" y="1886908"/>
            <a:ext cx="1929147" cy="79133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Build</a:t>
            </a:r>
          </a:p>
          <a:p>
            <a:r>
              <a:rPr lang="en-US" altLang="ja-JP" sz="2400" dirty="0">
                <a:latin typeface="Fujitsu Sans" panose="020B0404060202020204" pitchFamily="34" charset="0"/>
                <a:ea typeface="Meiryo UI" panose="020B0604030504040204" pitchFamily="50" charset="-128"/>
              </a:rPr>
              <a:t>Script</a:t>
            </a:r>
            <a:endParaRPr kumimoji="1" lang="ja-JP" altLang="en-US" sz="2400" dirty="0">
              <a:latin typeface="Fujitsu Sans" panose="020B0404060202020204" pitchFamily="34" charset="0"/>
              <a:ea typeface="Meiryo UI" panose="020B0604030504040204" pitchFamily="50" charset="-128"/>
            </a:endParaRPr>
          </a:p>
        </p:txBody>
      </p:sp>
      <p:cxnSp>
        <p:nvCxnSpPr>
          <p:cNvPr id="5" name="直線矢印コネクタ 4"/>
          <p:cNvCxnSpPr>
            <a:stCxn id="69" idx="2"/>
            <a:endCxn id="42" idx="0"/>
          </p:cNvCxnSpPr>
          <p:nvPr/>
        </p:nvCxnSpPr>
        <p:spPr bwMode="auto">
          <a:xfrm flipH="1">
            <a:off x="5049102" y="2678245"/>
            <a:ext cx="927827"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0" name="直線矢印コネクタ 69"/>
          <p:cNvCxnSpPr>
            <a:stCxn id="69" idx="2"/>
          </p:cNvCxnSpPr>
          <p:nvPr/>
        </p:nvCxnSpPr>
        <p:spPr bwMode="auto">
          <a:xfrm flipH="1">
            <a:off x="1391118" y="2678245"/>
            <a:ext cx="4585811"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1" name="直線矢印コネクタ 70"/>
          <p:cNvCxnSpPr>
            <a:stCxn id="69" idx="2"/>
            <a:endCxn id="41" idx="0"/>
          </p:cNvCxnSpPr>
          <p:nvPr/>
        </p:nvCxnSpPr>
        <p:spPr bwMode="auto">
          <a:xfrm flipH="1">
            <a:off x="3123984" y="2678245"/>
            <a:ext cx="2852945"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2" name="直線矢印コネクタ 71"/>
          <p:cNvCxnSpPr>
            <a:stCxn id="69" idx="2"/>
            <a:endCxn id="45" idx="0"/>
          </p:cNvCxnSpPr>
          <p:nvPr/>
        </p:nvCxnSpPr>
        <p:spPr bwMode="auto">
          <a:xfrm>
            <a:off x="5976929" y="2678245"/>
            <a:ext cx="964573"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3" name="直線矢印コネクタ 72"/>
          <p:cNvCxnSpPr>
            <a:stCxn id="69" idx="2"/>
            <a:endCxn id="44" idx="0"/>
          </p:cNvCxnSpPr>
          <p:nvPr/>
        </p:nvCxnSpPr>
        <p:spPr bwMode="auto">
          <a:xfrm>
            <a:off x="5976929" y="2678245"/>
            <a:ext cx="2632001" cy="76974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4" name="直線矢印コネクタ 73"/>
          <p:cNvCxnSpPr>
            <a:stCxn id="46" idx="0"/>
            <a:endCxn id="75" idx="2"/>
          </p:cNvCxnSpPr>
          <p:nvPr/>
        </p:nvCxnSpPr>
        <p:spPr bwMode="auto">
          <a:xfrm flipV="1">
            <a:off x="1002157" y="5120326"/>
            <a:ext cx="0" cy="96616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5" name="メモ 74"/>
          <p:cNvSpPr/>
          <p:nvPr/>
        </p:nvSpPr>
        <p:spPr bwMode="gray">
          <a:xfrm>
            <a:off x="613195" y="4712891"/>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76" name="メモ 75"/>
          <p:cNvSpPr/>
          <p:nvPr/>
        </p:nvSpPr>
        <p:spPr bwMode="gray">
          <a:xfrm>
            <a:off x="1587400" y="4728432"/>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77" name="メモ 76"/>
          <p:cNvSpPr/>
          <p:nvPr/>
        </p:nvSpPr>
        <p:spPr bwMode="gray">
          <a:xfrm>
            <a:off x="2561605" y="4728431"/>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cxnSp>
        <p:nvCxnSpPr>
          <p:cNvPr id="78" name="直線矢印コネクタ 77"/>
          <p:cNvCxnSpPr>
            <a:stCxn id="49" idx="0"/>
            <a:endCxn id="76" idx="2"/>
          </p:cNvCxnSpPr>
          <p:nvPr/>
        </p:nvCxnSpPr>
        <p:spPr bwMode="auto">
          <a:xfrm flipH="1" flipV="1">
            <a:off x="1976362" y="5135867"/>
            <a:ext cx="974205" cy="95062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9" name="直線矢印コネクタ 78"/>
          <p:cNvCxnSpPr>
            <a:stCxn id="50" idx="0"/>
            <a:endCxn id="77" idx="2"/>
          </p:cNvCxnSpPr>
          <p:nvPr/>
        </p:nvCxnSpPr>
        <p:spPr bwMode="auto">
          <a:xfrm flipH="1" flipV="1">
            <a:off x="2950567" y="5135866"/>
            <a:ext cx="923787" cy="95062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0" name="直線矢印コネクタ 79"/>
          <p:cNvCxnSpPr>
            <a:endCxn id="87" idx="0"/>
          </p:cNvCxnSpPr>
          <p:nvPr/>
        </p:nvCxnSpPr>
        <p:spPr bwMode="auto">
          <a:xfrm>
            <a:off x="1002156" y="2678245"/>
            <a:ext cx="1" cy="144501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6" name="メモ 45"/>
          <p:cNvSpPr/>
          <p:nvPr/>
        </p:nvSpPr>
        <p:spPr bwMode="gray">
          <a:xfrm>
            <a:off x="613195"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48" name="メモ 47"/>
          <p:cNvSpPr/>
          <p:nvPr/>
        </p:nvSpPr>
        <p:spPr bwMode="gray">
          <a:xfrm>
            <a:off x="1587400"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49" name="メモ 48"/>
          <p:cNvSpPr/>
          <p:nvPr/>
        </p:nvSpPr>
        <p:spPr bwMode="gray">
          <a:xfrm>
            <a:off x="2561605"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50" name="メモ 49"/>
          <p:cNvSpPr/>
          <p:nvPr/>
        </p:nvSpPr>
        <p:spPr bwMode="gray">
          <a:xfrm>
            <a:off x="3485392"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57" name="メモ 56"/>
          <p:cNvSpPr/>
          <p:nvPr/>
        </p:nvSpPr>
        <p:spPr bwMode="gray">
          <a:xfrm>
            <a:off x="4409179" y="608648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87" name="メモ 86"/>
          <p:cNvSpPr/>
          <p:nvPr/>
        </p:nvSpPr>
        <p:spPr bwMode="gray">
          <a:xfrm>
            <a:off x="613195" y="4123257"/>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2400" dirty="0">
                <a:latin typeface="Fujitsu Sans" panose="020B0404060202020204" pitchFamily="34" charset="0"/>
                <a:ea typeface="Meiryo UI" panose="020B0604030504040204" pitchFamily="50" charset="-128"/>
              </a:rPr>
              <a:t>class</a:t>
            </a:r>
            <a:endParaRPr kumimoji="1" lang="ja-JP" altLang="en-US" sz="2400" dirty="0">
              <a:latin typeface="Fujitsu Sans" panose="020B0404060202020204" pitchFamily="34" charset="0"/>
              <a:ea typeface="Meiryo UI" panose="020B0604030504040204" pitchFamily="50" charset="-128"/>
            </a:endParaRPr>
          </a:p>
        </p:txBody>
      </p:sp>
      <p:cxnSp>
        <p:nvCxnSpPr>
          <p:cNvPr id="94" name="カギ線コネクタ 93"/>
          <p:cNvCxnSpPr>
            <a:stCxn id="41" idx="2"/>
            <a:endCxn id="87" idx="3"/>
          </p:cNvCxnSpPr>
          <p:nvPr/>
        </p:nvCxnSpPr>
        <p:spPr bwMode="auto">
          <a:xfrm rot="5400000">
            <a:off x="2077057" y="3280047"/>
            <a:ext cx="360989" cy="1732866"/>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6" name="メモ 95"/>
          <p:cNvSpPr/>
          <p:nvPr/>
        </p:nvSpPr>
        <p:spPr bwMode="gray">
          <a:xfrm>
            <a:off x="7882988" y="4728431"/>
            <a:ext cx="1512330"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err="1">
                <a:latin typeface="Fujitsu Sans" panose="020B0404060202020204" pitchFamily="34" charset="0"/>
                <a:ea typeface="Meiryo UI" panose="020B0604030504040204" pitchFamily="50" charset="-128"/>
              </a:rPr>
              <a:t>JavaDoc</a:t>
            </a:r>
            <a:endParaRPr kumimoji="1" lang="ja-JP" altLang="en-US" sz="2400" dirty="0">
              <a:latin typeface="Fujitsu Sans" panose="020B0404060202020204" pitchFamily="34" charset="0"/>
              <a:ea typeface="Meiryo UI" panose="020B0604030504040204" pitchFamily="50" charset="-128"/>
            </a:endParaRPr>
          </a:p>
        </p:txBody>
      </p:sp>
      <p:sp>
        <p:nvSpPr>
          <p:cNvPr id="97" name="テキスト ボックス 96"/>
          <p:cNvSpPr txBox="1"/>
          <p:nvPr/>
        </p:nvSpPr>
        <p:spPr>
          <a:xfrm>
            <a:off x="309877" y="869028"/>
            <a:ext cx="3921779" cy="523220"/>
          </a:xfrm>
          <a:prstGeom prst="rect">
            <a:avLst/>
          </a:prstGeom>
          <a:noFill/>
        </p:spPr>
        <p:txBody>
          <a:bodyPr wrap="none" rtlCol="0">
            <a:spAutoFit/>
          </a:bodyPr>
          <a:lstStyle/>
          <a:p>
            <a:pPr algn="l"/>
            <a:r>
              <a:rPr lang="en-US" altLang="ja-JP" sz="2800" dirty="0">
                <a:latin typeface="Fujitsu Sans" panose="020B0404060202020204" pitchFamily="34" charset="0"/>
                <a:ea typeface="Meiryo UI" panose="020B0604030504040204" pitchFamily="50" charset="-128"/>
                <a:cs typeface="Meiryo UI" panose="020B0604030504040204" pitchFamily="50" charset="-128"/>
              </a:rPr>
              <a:t>Example for Java Projects</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98" name="角丸四角形吹き出し 97"/>
          <p:cNvSpPr/>
          <p:nvPr/>
        </p:nvSpPr>
        <p:spPr bwMode="gray">
          <a:xfrm>
            <a:off x="6415004" y="1222463"/>
            <a:ext cx="3250368" cy="770050"/>
          </a:xfrm>
          <a:prstGeom prst="wedgeRoundRectCallout">
            <a:avLst>
              <a:gd name="adj1" fmla="val -50339"/>
              <a:gd name="adj2" fmla="val 9707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Execute tasks described</a:t>
            </a:r>
            <a:br>
              <a:rPr kumimoji="1" lang="en-US" altLang="ja-JP" sz="2000" dirty="0">
                <a:latin typeface="Fujitsu Sans" panose="020B0404060202020204" pitchFamily="34" charset="0"/>
                <a:ea typeface="Meiryo UI" panose="020B0604030504040204" pitchFamily="50" charset="-128"/>
              </a:rPr>
            </a:br>
            <a:r>
              <a:rPr kumimoji="1" lang="en-US" altLang="ja-JP" sz="2000" dirty="0">
                <a:latin typeface="Fujitsu Sans" panose="020B0404060202020204" pitchFamily="34" charset="0"/>
                <a:ea typeface="Meiryo UI" panose="020B0604030504040204" pitchFamily="50" charset="-128"/>
              </a:rPr>
              <a:t>in Build Script</a:t>
            </a:r>
            <a:endParaRPr kumimoji="1" lang="ja-JP" altLang="en-US" sz="2000" dirty="0">
              <a:latin typeface="Fujitsu Sans" panose="020B0404060202020204" pitchFamily="34" charset="0"/>
              <a:ea typeface="Meiryo UI" panose="020B0604030504040204" pitchFamily="50" charset="-128"/>
            </a:endParaRPr>
          </a:p>
        </p:txBody>
      </p:sp>
      <p:sp>
        <p:nvSpPr>
          <p:cNvPr id="99" name="角丸四角形吹き出し 98"/>
          <p:cNvSpPr/>
          <p:nvPr/>
        </p:nvSpPr>
        <p:spPr bwMode="gray">
          <a:xfrm>
            <a:off x="3535568" y="4458101"/>
            <a:ext cx="3250368" cy="770050"/>
          </a:xfrm>
          <a:prstGeom prst="wedgeRoundRectCallout">
            <a:avLst>
              <a:gd name="adj1" fmla="val -47893"/>
              <a:gd name="adj2" fmla="val 7814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Gather depending libraries</a:t>
            </a:r>
            <a:br>
              <a:rPr kumimoji="1" lang="en-US" altLang="ja-JP" sz="2000" dirty="0">
                <a:latin typeface="Fujitsu Sans" panose="020B0404060202020204" pitchFamily="34" charset="0"/>
                <a:ea typeface="Meiryo UI" panose="020B0604030504040204" pitchFamily="50" charset="-128"/>
              </a:rPr>
            </a:br>
            <a:r>
              <a:rPr kumimoji="1" lang="en-US" altLang="ja-JP" sz="2000" dirty="0">
                <a:latin typeface="Fujitsu Sans" panose="020B0404060202020204" pitchFamily="34" charset="0"/>
                <a:ea typeface="Meiryo UI" panose="020B0604030504040204" pitchFamily="50" charset="-128"/>
              </a:rPr>
              <a:t>from Repository</a:t>
            </a:r>
            <a:endParaRPr kumimoji="1" lang="ja-JP" altLang="en-US" sz="2000" dirty="0">
              <a:latin typeface="Fujitsu Sans" panose="020B0404060202020204" pitchFamily="34" charset="0"/>
              <a:ea typeface="Meiryo UI" panose="020B0604030504040204" pitchFamily="50" charset="-128"/>
            </a:endParaRPr>
          </a:p>
        </p:txBody>
      </p:sp>
      <p:sp>
        <p:nvSpPr>
          <p:cNvPr id="51"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Build Tool?</a:t>
            </a:r>
          </a:p>
        </p:txBody>
      </p:sp>
    </p:spTree>
    <p:extLst>
      <p:ext uri="{BB962C8B-B14F-4D97-AF65-F5344CB8AC3E}">
        <p14:creationId xmlns:p14="http://schemas.microsoft.com/office/powerpoint/2010/main" val="73779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Build Tool enables…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10</a:t>
            </a:fld>
            <a:endParaRPr lang="en-US" altLang="ja-JP" dirty="0"/>
          </a:p>
        </p:txBody>
      </p:sp>
      <p:sp>
        <p:nvSpPr>
          <p:cNvPr id="22"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Build Tool?</a:t>
            </a:r>
          </a:p>
        </p:txBody>
      </p:sp>
      <p:grpSp>
        <p:nvGrpSpPr>
          <p:cNvPr id="49" name="グループ化 48"/>
          <p:cNvGrpSpPr/>
          <p:nvPr/>
        </p:nvGrpSpPr>
        <p:grpSpPr>
          <a:xfrm>
            <a:off x="372237" y="1339134"/>
            <a:ext cx="9116320" cy="673427"/>
            <a:chOff x="372237" y="971000"/>
            <a:chExt cx="8798267" cy="673427"/>
          </a:xfrm>
        </p:grpSpPr>
        <p:sp>
          <p:nvSpPr>
            <p:cNvPr id="50" name="正方形/長方形 49">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latin typeface="Fujitsu Sans" panose="020B0404060202020204" pitchFamily="34" charset="0"/>
                  <a:ea typeface="Meiryo UI" panose="020B0604030504040204" pitchFamily="50" charset="-128"/>
                </a:rPr>
                <a:t>Everyone is able to execute</a:t>
              </a:r>
              <a:endParaRPr kumimoji="1" lang="ja-JP" altLang="en-US" sz="3200" b="1" kern="0" dirty="0">
                <a:latin typeface="Fujitsu Sans" panose="020B0404060202020204" pitchFamily="34" charset="0"/>
                <a:ea typeface="Meiryo UI" panose="020B0604030504040204" pitchFamily="50" charset="-128"/>
              </a:endParaRPr>
            </a:p>
          </p:txBody>
        </p:sp>
        <p:sp>
          <p:nvSpPr>
            <p:cNvPr id="51" name="正方形/長方形 50">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2" name="グループ化 51"/>
          <p:cNvGrpSpPr/>
          <p:nvPr/>
        </p:nvGrpSpPr>
        <p:grpSpPr>
          <a:xfrm>
            <a:off x="372237" y="2231625"/>
            <a:ext cx="9116320" cy="673427"/>
            <a:chOff x="372237" y="971000"/>
            <a:chExt cx="8798267" cy="673427"/>
          </a:xfrm>
        </p:grpSpPr>
        <p:sp>
          <p:nvSpPr>
            <p:cNvPr id="53" name="正方形/長方形 52">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Prevent mistakes due to manual work</a:t>
              </a:r>
              <a:endParaRPr kumimoji="1" lang="ja-JP" altLang="en-US" sz="3200" b="1" kern="0" dirty="0">
                <a:latin typeface="Fujitsu Sans" panose="020B0404060202020204" pitchFamily="34" charset="0"/>
                <a:ea typeface="Meiryo UI" panose="020B0604030504040204" pitchFamily="50" charset="-128"/>
              </a:endParaRPr>
            </a:p>
          </p:txBody>
        </p:sp>
        <p:sp>
          <p:nvSpPr>
            <p:cNvPr id="54" name="正方形/長方形 53">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5" name="グループ化 54"/>
          <p:cNvGrpSpPr/>
          <p:nvPr/>
        </p:nvGrpSpPr>
        <p:grpSpPr>
          <a:xfrm>
            <a:off x="372237" y="3124116"/>
            <a:ext cx="9116320" cy="673427"/>
            <a:chOff x="372237" y="971000"/>
            <a:chExt cx="8798267" cy="673427"/>
          </a:xfrm>
        </p:grpSpPr>
        <p:sp>
          <p:nvSpPr>
            <p:cNvPr id="56" name="正方形/長方形 55">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latin typeface="Fujitsu Sans" panose="020B0404060202020204" pitchFamily="34" charset="0"/>
                  <a:ea typeface="Meiryo UI" panose="020B0604030504040204" pitchFamily="50" charset="-128"/>
                </a:rPr>
                <a:t>Clearly state Library Dependency as Code</a:t>
              </a:r>
              <a:endParaRPr kumimoji="1" lang="ja-JP" altLang="en-US" sz="3200" b="1" kern="0" dirty="0">
                <a:latin typeface="Fujitsu Sans" panose="020B0404060202020204" pitchFamily="34" charset="0"/>
                <a:ea typeface="Meiryo UI" panose="020B0604030504040204" pitchFamily="50" charset="-128"/>
              </a:endParaRPr>
            </a:p>
          </p:txBody>
        </p:sp>
        <p:sp>
          <p:nvSpPr>
            <p:cNvPr id="57" name="正方形/長方形 56">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8" name="グループ化 57"/>
          <p:cNvGrpSpPr/>
          <p:nvPr/>
        </p:nvGrpSpPr>
        <p:grpSpPr>
          <a:xfrm>
            <a:off x="372237" y="4016607"/>
            <a:ext cx="9116320" cy="673427"/>
            <a:chOff x="372237" y="971000"/>
            <a:chExt cx="8798267" cy="673427"/>
          </a:xfrm>
        </p:grpSpPr>
        <p:sp>
          <p:nvSpPr>
            <p:cNvPr id="59" name="正方形/長方形 58">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Automatically gather 3</a:t>
              </a:r>
              <a:r>
                <a:rPr kumimoji="1" lang="en-US" altLang="ja-JP" sz="3200" b="1" kern="0" baseline="30000" dirty="0">
                  <a:latin typeface="Fujitsu Sans" panose="020B0404060202020204" pitchFamily="34" charset="0"/>
                  <a:ea typeface="Meiryo UI" panose="020B0604030504040204" pitchFamily="50" charset="-128"/>
                </a:rPr>
                <a:t>rd</a:t>
              </a:r>
              <a:r>
                <a:rPr kumimoji="1" lang="en-US" altLang="ja-JP" sz="3200" b="1" kern="0" dirty="0">
                  <a:latin typeface="Fujitsu Sans" panose="020B0404060202020204" pitchFamily="34" charset="0"/>
                  <a:ea typeface="Meiryo UI" panose="020B0604030504040204" pitchFamily="50" charset="-128"/>
                </a:rPr>
                <a:t> Party libraries</a:t>
              </a:r>
              <a:endParaRPr kumimoji="1" lang="ja-JP" altLang="en-US" sz="3200" b="1" kern="0" dirty="0">
                <a:latin typeface="Fujitsu Sans" panose="020B0404060202020204" pitchFamily="34" charset="0"/>
                <a:ea typeface="Meiryo UI" panose="020B0604030504040204" pitchFamily="50" charset="-128"/>
              </a:endParaRPr>
            </a:p>
          </p:txBody>
        </p:sp>
        <p:sp>
          <p:nvSpPr>
            <p:cNvPr id="60" name="正方形/長方形 59">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1" name="グループ化 60"/>
          <p:cNvGrpSpPr/>
          <p:nvPr/>
        </p:nvGrpSpPr>
        <p:grpSpPr>
          <a:xfrm>
            <a:off x="372237" y="4909098"/>
            <a:ext cx="9116320" cy="673427"/>
            <a:chOff x="372237" y="971000"/>
            <a:chExt cx="8798267" cy="673427"/>
          </a:xfrm>
        </p:grpSpPr>
        <p:sp>
          <p:nvSpPr>
            <p:cNvPr id="62" name="正方形/長方形 61">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Sharing created libraries with team members</a:t>
              </a:r>
              <a:endParaRPr kumimoji="1" lang="ja-JP" altLang="en-US" sz="3200" b="1" kern="0" dirty="0">
                <a:latin typeface="Fujitsu Sans" panose="020B0404060202020204" pitchFamily="34" charset="0"/>
                <a:ea typeface="Meiryo UI" panose="020B0604030504040204" pitchFamily="50" charset="-128"/>
              </a:endParaRPr>
            </a:p>
          </p:txBody>
        </p:sp>
        <p:sp>
          <p:nvSpPr>
            <p:cNvPr id="63" name="正方形/長方形 62">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4" name="グループ化 63"/>
          <p:cNvGrpSpPr/>
          <p:nvPr/>
        </p:nvGrpSpPr>
        <p:grpSpPr>
          <a:xfrm>
            <a:off x="372237" y="5801589"/>
            <a:ext cx="9116320" cy="673427"/>
            <a:chOff x="372237" y="971000"/>
            <a:chExt cx="8798267" cy="673427"/>
          </a:xfrm>
        </p:grpSpPr>
        <p:sp>
          <p:nvSpPr>
            <p:cNvPr id="65" name="正方形/長方形 64">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Version control for created libraries</a:t>
              </a:r>
              <a:endParaRPr kumimoji="1" lang="ja-JP" altLang="en-US" sz="3200" b="1" kern="0" dirty="0">
                <a:latin typeface="Fujitsu Sans" panose="020B0404060202020204" pitchFamily="34" charset="0"/>
                <a:ea typeface="Meiryo UI" panose="020B0604030504040204" pitchFamily="50" charset="-128"/>
              </a:endParaRPr>
            </a:p>
          </p:txBody>
        </p:sp>
        <p:sp>
          <p:nvSpPr>
            <p:cNvPr id="66" name="正方形/長方形 65">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Tree>
    <p:extLst>
      <p:ext uri="{BB962C8B-B14F-4D97-AF65-F5344CB8AC3E}">
        <p14:creationId xmlns:p14="http://schemas.microsoft.com/office/powerpoint/2010/main" val="3313430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Merits of Build Tool</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11</a:t>
            </a:fld>
            <a:endParaRPr lang="en-US" altLang="ja-JP" dirty="0"/>
          </a:p>
        </p:txBody>
      </p:sp>
      <p:sp>
        <p:nvSpPr>
          <p:cNvPr id="22"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Build Tool?</a:t>
            </a:r>
          </a:p>
        </p:txBody>
      </p:sp>
      <p:sp>
        <p:nvSpPr>
          <p:cNvPr id="49" name="Rounded Rectangle 32"/>
          <p:cNvSpPr/>
          <p:nvPr/>
        </p:nvSpPr>
        <p:spPr>
          <a:xfrm>
            <a:off x="637296" y="1446238"/>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chemeClr val="bg1"/>
                </a:solidFill>
                <a:effectLst/>
                <a:uLnTx/>
                <a:uFillTx/>
                <a:latin typeface="+mn-lt"/>
                <a:cs typeface="Arial" pitchFamily="34" charset="0"/>
              </a:rPr>
              <a:t>Anyone</a:t>
            </a:r>
          </a:p>
        </p:txBody>
      </p:sp>
      <p:sp>
        <p:nvSpPr>
          <p:cNvPr id="4" name="正方形/長方形 3"/>
          <p:cNvSpPr/>
          <p:nvPr/>
        </p:nvSpPr>
        <p:spPr bwMode="gray">
          <a:xfrm>
            <a:off x="769393" y="2119745"/>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a:solidFill>
                  <a:schemeClr val="tx1"/>
                </a:solidFill>
                <a:latin typeface="Arial" pitchFamily="34" charset="0"/>
                <a:cs typeface="Arial" pitchFamily="34" charset="0"/>
              </a:rPr>
              <a:t>- Without Build Specialist</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Free from manuals/maintenance</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Prevents manual mistakes</a:t>
            </a:r>
            <a:endParaRPr kumimoji="0" lang="ja-JP" altLang="en-US" sz="1799" kern="0" dirty="0">
              <a:solidFill>
                <a:schemeClr val="tx1"/>
              </a:solidFill>
              <a:latin typeface="Arial" pitchFamily="34" charset="0"/>
              <a:cs typeface="Arial" pitchFamily="34" charset="0"/>
            </a:endParaRPr>
          </a:p>
        </p:txBody>
      </p:sp>
      <p:sp>
        <p:nvSpPr>
          <p:cNvPr id="71" name="Rounded Rectangle 32"/>
          <p:cNvSpPr/>
          <p:nvPr/>
        </p:nvSpPr>
        <p:spPr>
          <a:xfrm>
            <a:off x="5187252" y="1446238"/>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Anywhere times</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72" name="正方形/長方形 71"/>
          <p:cNvSpPr/>
          <p:nvPr/>
        </p:nvSpPr>
        <p:spPr bwMode="gray">
          <a:xfrm>
            <a:off x="5319349" y="2119745"/>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a:solidFill>
                  <a:schemeClr val="tx1"/>
                </a:solidFill>
                <a:latin typeface="Arial" pitchFamily="34" charset="0"/>
                <a:cs typeface="Arial" pitchFamily="34" charset="0"/>
              </a:rPr>
              <a:t>- Any environments !!</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Prevents bugs due to </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environments’ difference</a:t>
            </a:r>
            <a:endParaRPr kumimoji="0" lang="ja-JP" altLang="en-US" sz="1799" kern="0" dirty="0">
              <a:solidFill>
                <a:schemeClr val="tx1"/>
              </a:solidFill>
              <a:latin typeface="Arial" pitchFamily="34" charset="0"/>
              <a:cs typeface="Arial" pitchFamily="34" charset="0"/>
            </a:endParaRPr>
          </a:p>
        </p:txBody>
      </p:sp>
      <p:sp>
        <p:nvSpPr>
          <p:cNvPr id="73" name="Rounded Rectangle 32"/>
          <p:cNvSpPr/>
          <p:nvPr/>
        </p:nvSpPr>
        <p:spPr>
          <a:xfrm>
            <a:off x="637296" y="4064747"/>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Anytime</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74" name="正方形/長方形 73"/>
          <p:cNvSpPr/>
          <p:nvPr/>
        </p:nvSpPr>
        <p:spPr bwMode="gray">
          <a:xfrm>
            <a:off x="769393" y="4738254"/>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a:solidFill>
                  <a:schemeClr val="tx1"/>
                </a:solidFill>
                <a:latin typeface="Arial" pitchFamily="34" charset="0"/>
                <a:cs typeface="Arial" pitchFamily="34" charset="0"/>
              </a:rPr>
              <a:t>- On committed!!</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On merged!!</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On every regular time!!</a:t>
            </a:r>
            <a:endParaRPr kumimoji="0" lang="ja-JP" altLang="en-US" sz="1799" kern="0" dirty="0">
              <a:solidFill>
                <a:schemeClr val="tx1"/>
              </a:solidFill>
              <a:latin typeface="Arial" pitchFamily="34" charset="0"/>
              <a:cs typeface="Arial" pitchFamily="34" charset="0"/>
            </a:endParaRPr>
          </a:p>
        </p:txBody>
      </p:sp>
      <p:sp>
        <p:nvSpPr>
          <p:cNvPr id="75" name="Rounded Rectangle 32"/>
          <p:cNvSpPr/>
          <p:nvPr/>
        </p:nvSpPr>
        <p:spPr>
          <a:xfrm>
            <a:off x="5187252" y="4064747"/>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a:solidFill>
                  <a:schemeClr val="bg1"/>
                </a:solidFill>
                <a:latin typeface="Fujitsu Sans" panose="020B0404060202020204" pitchFamily="34" charset="0"/>
                <a:ea typeface="Meiryo UI" panose="020B0604030504040204" pitchFamily="50" charset="-128"/>
              </a:rPr>
              <a:t>Any number of</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76" name="正方形/長方形 75"/>
          <p:cNvSpPr/>
          <p:nvPr/>
        </p:nvSpPr>
        <p:spPr bwMode="gray">
          <a:xfrm>
            <a:off x="5319349" y="4738254"/>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a:solidFill>
                  <a:schemeClr val="tx1"/>
                </a:solidFill>
                <a:latin typeface="Arial" pitchFamily="34" charset="0"/>
                <a:cs typeface="Arial" pitchFamily="34" charset="0"/>
              </a:rPr>
              <a:t>- Free from manual reworks!!</a:t>
            </a:r>
            <a:endParaRPr kumimoji="0" lang="ja-JP" altLang="en-US" sz="1799" kern="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429225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Column : Build Tools for each Languages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12</a:t>
            </a:fld>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592152209"/>
              </p:ext>
            </p:extLst>
          </p:nvPr>
        </p:nvGraphicFramePr>
        <p:xfrm>
          <a:off x="170935" y="1074944"/>
          <a:ext cx="9379400" cy="5470644"/>
        </p:xfrm>
        <a:graphic>
          <a:graphicData uri="http://schemas.openxmlformats.org/drawingml/2006/table">
            <a:tbl>
              <a:tblPr firstRow="1" bandRow="1">
                <a:tableStyleId>{5C22544A-7EE6-4342-B048-85BDC9FD1C3A}</a:tableStyleId>
              </a:tblPr>
              <a:tblGrid>
                <a:gridCol w="2344850">
                  <a:extLst>
                    <a:ext uri="{9D8B030D-6E8A-4147-A177-3AD203B41FA5}">
                      <a16:colId xmlns="" xmlns:a16="http://schemas.microsoft.com/office/drawing/2014/main" val="20000"/>
                    </a:ext>
                  </a:extLst>
                </a:gridCol>
                <a:gridCol w="2344850">
                  <a:extLst>
                    <a:ext uri="{9D8B030D-6E8A-4147-A177-3AD203B41FA5}">
                      <a16:colId xmlns="" xmlns:a16="http://schemas.microsoft.com/office/drawing/2014/main" val="20001"/>
                    </a:ext>
                  </a:extLst>
                </a:gridCol>
                <a:gridCol w="2344850">
                  <a:extLst>
                    <a:ext uri="{9D8B030D-6E8A-4147-A177-3AD203B41FA5}">
                      <a16:colId xmlns="" xmlns:a16="http://schemas.microsoft.com/office/drawing/2014/main" val="20002"/>
                    </a:ext>
                  </a:extLst>
                </a:gridCol>
                <a:gridCol w="2344850">
                  <a:extLst>
                    <a:ext uri="{9D8B030D-6E8A-4147-A177-3AD203B41FA5}">
                      <a16:colId xmlns="" xmlns:a16="http://schemas.microsoft.com/office/drawing/2014/main" val="20003"/>
                    </a:ext>
                  </a:extLst>
                </a:gridCol>
              </a:tblGrid>
              <a:tr h="304387">
                <a:tc rowSpan="2">
                  <a:txBody>
                    <a:bodyPr/>
                    <a:lstStyle/>
                    <a:p>
                      <a:pPr algn="ctr"/>
                      <a:r>
                        <a:rPr kumimoji="1" lang="en-US" altLang="ja-JP" sz="1800" b="0" dirty="0">
                          <a:solidFill>
                            <a:schemeClr val="bg1"/>
                          </a:solidFill>
                          <a:latin typeface="+mn-lt"/>
                        </a:rPr>
                        <a:t>Language</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800" b="0" dirty="0">
                          <a:solidFill>
                            <a:schemeClr val="bg1"/>
                          </a:solidFill>
                          <a:latin typeface="+mn-lt"/>
                        </a:rPr>
                        <a:t>Roles</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 xmlns:a16="http://schemas.microsoft.com/office/drawing/2014/main" val="10000"/>
                  </a:ext>
                </a:extLst>
              </a:tr>
              <a:tr h="304387">
                <a:tc vMerge="1">
                  <a:txBody>
                    <a:bodyPr/>
                    <a:lstStyle/>
                    <a:p>
                      <a:endParaRPr kumimoji="1" lang="ja-JP" altLang="en-US" dirty="0"/>
                    </a:p>
                  </a:txBody>
                  <a:tcPr/>
                </a:tc>
                <a:tc>
                  <a:txBody>
                    <a:bodyPr/>
                    <a:lstStyle/>
                    <a:p>
                      <a:pPr algn="ctr"/>
                      <a:r>
                        <a:rPr kumimoji="1" lang="en-US" altLang="ja-JP" sz="1800" b="0" dirty="0">
                          <a:solidFill>
                            <a:schemeClr val="bg1"/>
                          </a:solidFill>
                          <a:latin typeface="+mn-lt"/>
                        </a:rPr>
                        <a:t>Dependency</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sz="1800" b="0" dirty="0">
                          <a:solidFill>
                            <a:schemeClr val="bg1"/>
                          </a:solidFill>
                          <a:latin typeface="+mn-lt"/>
                        </a:rPr>
                        <a:t>Compile</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kumimoji="1" lang="en-US" altLang="ja-JP" sz="1800" b="0" dirty="0">
                          <a:solidFill>
                            <a:schemeClr val="bg1"/>
                          </a:solidFill>
                          <a:latin typeface="+mn-lt"/>
                        </a:rPr>
                        <a:t>Test</a:t>
                      </a:r>
                      <a:endParaRPr kumimoji="1" lang="ja-JP" altLang="en-US" sz="18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C, C++</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a:latin typeface="+mj-lt"/>
                          <a:ea typeface="Meiryo UI" panose="020B0604030504040204" pitchFamily="50" charset="-128"/>
                          <a:cs typeface="Meiryo UI" panose="020B0604030504040204"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a:latin typeface="+mj-lt"/>
                          <a:ea typeface="Meiryo UI" panose="020B0604030504040204" pitchFamily="50" charset="-128"/>
                          <a:cs typeface="Meiryo UI" panose="020B0604030504040204" pitchFamily="50" charset="-128"/>
                        </a:rPr>
                        <a:t>make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extLst>
                  <a:ext uri="{0D108BD9-81ED-4DB2-BD59-A6C34878D82A}">
                    <a16:rowId xmlns="" xmlns:a16="http://schemas.microsoft.com/office/drawing/2014/main" val="10002"/>
                  </a:ext>
                </a:extLst>
              </a:tr>
              <a:tr h="229460">
                <a:tc>
                  <a:txBody>
                    <a:bodyPr/>
                    <a:lstStyle/>
                    <a:p>
                      <a:pPr algn="l"/>
                      <a:r>
                        <a:rPr kumimoji="1" lang="en-US" altLang="ja-JP" sz="1600" dirty="0" err="1">
                          <a:latin typeface="+mj-lt"/>
                          <a:ea typeface="Meiryo UI" panose="020B0604030504040204" pitchFamily="50" charset="-128"/>
                          <a:cs typeface="Meiryo UI" panose="020B0604030504040204" pitchFamily="50" charset="-128"/>
                        </a:rPr>
                        <a:t>Clojure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err="1">
                          <a:latin typeface="+mj-lt"/>
                          <a:ea typeface="Meiryo UI" panose="020B0604030504040204" pitchFamily="50" charset="-128"/>
                          <a:cs typeface="Meiryo UI" panose="020B0604030504040204" pitchFamily="50" charset="-128"/>
                        </a:rPr>
                        <a:t>Leiningen</a:t>
                      </a:r>
                      <a:endParaRPr kumimoji="1" lang="en-US" altLang="ja-JP"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dirty="0"/>
                    </a:p>
                  </a:txBody>
                  <a:tcPr/>
                </a:tc>
                <a:extLst>
                  <a:ext uri="{0D108BD9-81ED-4DB2-BD59-A6C34878D82A}">
                    <a16:rowId xmlns="" xmlns:a16="http://schemas.microsoft.com/office/drawing/2014/main" val="10003"/>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D</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a:latin typeface="+mj-lt"/>
                          <a:ea typeface="Meiryo UI" panose="020B0604030504040204" pitchFamily="50" charset="-128"/>
                          <a:cs typeface="Meiryo UI" panose="020B0604030504040204" pitchFamily="50" charset="-128"/>
                        </a:rPr>
                        <a:t>DUB</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a:p>
                  </a:txBody>
                  <a:tcPr/>
                </a:tc>
                <a:extLst>
                  <a:ext uri="{0D108BD9-81ED-4DB2-BD59-A6C34878D82A}">
                    <a16:rowId xmlns="" xmlns:a16="http://schemas.microsoft.com/office/drawing/2014/main" val="10004"/>
                  </a:ext>
                </a:extLst>
              </a:tr>
              <a:tr h="229460">
                <a:tc>
                  <a:txBody>
                    <a:bodyPr/>
                    <a:lstStyle/>
                    <a:p>
                      <a:pPr algn="l"/>
                      <a:r>
                        <a:rPr kumimoji="1" lang="en-US" altLang="ja-JP" sz="1600" dirty="0" err="1">
                          <a:latin typeface="+mj-lt"/>
                          <a:ea typeface="Meiryo UI" panose="020B0604030504040204" pitchFamily="50" charset="-128"/>
                          <a:cs typeface="Meiryo UI" panose="020B0604030504040204" pitchFamily="50" charset="-128"/>
                        </a:rPr>
                        <a:t>Erlang</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a:latin typeface="+mj-lt"/>
                          <a:ea typeface="Meiryo UI" panose="020B0604030504040204" pitchFamily="50" charset="-128"/>
                          <a:cs typeface="Meiryo UI" panose="020B0604030504040204" pitchFamily="50" charset="-128"/>
                        </a:rPr>
                        <a:t>Rebar</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dirty="0"/>
                    </a:p>
                  </a:txBody>
                  <a:tcPr/>
                </a:tc>
                <a:extLst>
                  <a:ext uri="{0D108BD9-81ED-4DB2-BD59-A6C34878D82A}">
                    <a16:rowId xmlns="" xmlns:a16="http://schemas.microsoft.com/office/drawing/2014/main" val="10005"/>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Haskell</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a:latin typeface="+mj-lt"/>
                          <a:ea typeface="Meiryo UI" panose="020B0604030504040204" pitchFamily="50" charset="-128"/>
                          <a:cs typeface="Meiryo UI" panose="020B0604030504040204" pitchFamily="50" charset="-128"/>
                        </a:rPr>
                        <a:t>Cabal</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dirty="0"/>
                    </a:p>
                  </a:txBody>
                  <a:tcPr/>
                </a:tc>
                <a:extLst>
                  <a:ext uri="{0D108BD9-81ED-4DB2-BD59-A6C34878D82A}">
                    <a16:rowId xmlns="" xmlns:a16="http://schemas.microsoft.com/office/drawing/2014/main" val="10006"/>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Java, Groovy</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a:latin typeface="+mj-lt"/>
                          <a:ea typeface="Meiryo UI" panose="020B0604030504040204" pitchFamily="50" charset="-128"/>
                          <a:cs typeface="Meiryo UI" panose="020B0604030504040204" pitchFamily="50" charset="-128"/>
                        </a:rPr>
                        <a:t>Maven / </a:t>
                      </a:r>
                      <a:r>
                        <a:rPr kumimoji="1" lang="en-US" altLang="ja-JP" sz="1600" b="1" dirty="0" err="1">
                          <a:solidFill>
                            <a:srgbClr val="FF0D0D"/>
                          </a:solidFill>
                          <a:latin typeface="+mj-lt"/>
                          <a:ea typeface="Meiryo UI" panose="020B0604030504040204" pitchFamily="50" charset="-128"/>
                          <a:cs typeface="Meiryo UI" panose="020B0604030504040204" pitchFamily="50" charset="-128"/>
                        </a:rPr>
                        <a:t>Gradle</a:t>
                      </a:r>
                      <a:endParaRPr kumimoji="1" lang="ja-JP" altLang="en-US" sz="1600" b="1" dirty="0">
                        <a:solidFill>
                          <a:srgbClr val="FF0D0D"/>
                        </a:solidFill>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100" dirty="0"/>
                    </a:p>
                  </a:txBody>
                  <a:tcPr/>
                </a:tc>
                <a:extLst>
                  <a:ext uri="{0D108BD9-81ED-4DB2-BD59-A6C34878D82A}">
                    <a16:rowId xmlns="" xmlns:a16="http://schemas.microsoft.com/office/drawing/2014/main" val="10007"/>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JavaScript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a:latin typeface="+mj-lt"/>
                          <a:ea typeface="Meiryo UI" panose="020B0604030504040204" pitchFamily="50" charset="-128"/>
                          <a:cs typeface="Meiryo UI" panose="020B0604030504040204" pitchFamily="50" charset="-128"/>
                        </a:rPr>
                        <a:t>npm</a:t>
                      </a:r>
                      <a:r>
                        <a:rPr kumimoji="1" lang="en-US" altLang="ja-JP" sz="1600" dirty="0">
                          <a:latin typeface="+mj-lt"/>
                          <a:ea typeface="Meiryo UI" panose="020B0604030504040204" pitchFamily="50" charset="-128"/>
                          <a:cs typeface="Meiryo UI" panose="020B0604030504040204" pitchFamily="50" charset="-128"/>
                        </a:rPr>
                        <a:t> / Bower</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a:latin typeface="+mj-lt"/>
                          <a:ea typeface="Meiryo UI" panose="020B0604030504040204" pitchFamily="50" charset="-128"/>
                          <a:cs typeface="Meiryo UI" panose="020B0604030504040204" pitchFamily="50" charset="-128"/>
                        </a:rPr>
                        <a:t>Grunt / gulp</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extLst>
                  <a:ext uri="{0D108BD9-81ED-4DB2-BD59-A6C34878D82A}">
                    <a16:rowId xmlns="" xmlns:a16="http://schemas.microsoft.com/office/drawing/2014/main" val="10008"/>
                  </a:ext>
                </a:extLst>
              </a:tr>
              <a:tr h="380484">
                <a:tc>
                  <a:txBody>
                    <a:bodyPr/>
                    <a:lstStyle/>
                    <a:p>
                      <a:pPr algn="l"/>
                      <a:r>
                        <a:rPr kumimoji="1" lang="en-US" altLang="ja-JP" sz="1600" dirty="0" err="1">
                          <a:latin typeface="+mj-lt"/>
                          <a:ea typeface="Meiryo UI" panose="020B0604030504040204" pitchFamily="50" charset="-128"/>
                          <a:cs typeface="Meiryo UI" panose="020B0604030504040204" pitchFamily="50" charset="-128"/>
                        </a:rPr>
                        <a:t>.Net</a:t>
                      </a:r>
                      <a:r>
                        <a:rPr kumimoji="1" lang="en-US" altLang="ja-JP" sz="1600" dirty="0">
                          <a:latin typeface="+mj-lt"/>
                          <a:ea typeface="Meiryo UI" panose="020B0604030504040204" pitchFamily="50" charset="-128"/>
                          <a:cs typeface="Meiryo UI" panose="020B0604030504040204" pitchFamily="50" charset="-128"/>
                        </a:rPr>
                        <a:t> (C#, F#, Visual Basic)</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a:latin typeface="+mj-lt"/>
                          <a:ea typeface="Meiryo UI" panose="020B0604030504040204" pitchFamily="50" charset="-128"/>
                          <a:cs typeface="Meiryo UI" panose="020B0604030504040204" pitchFamily="50" charset="-128"/>
                        </a:rPr>
                        <a:t>NuGet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a:latin typeface="+mj-lt"/>
                          <a:ea typeface="Meiryo UI" panose="020B0604030504040204" pitchFamily="50" charset="-128"/>
                          <a:cs typeface="Meiryo UI" panose="020B0604030504040204" pitchFamily="50" charset="-128"/>
                        </a:rPr>
                        <a:t>MSBuild</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a:latin typeface="+mj-lt"/>
                          <a:ea typeface="Meiryo UI" panose="020B0604030504040204" pitchFamily="50" charset="-128"/>
                          <a:cs typeface="Meiryo UI" panose="020B0604030504040204" pitchFamily="50" charset="-128"/>
                        </a:rPr>
                        <a:t>MSTest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Objective-C</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a:latin typeface="+mj-lt"/>
                          <a:ea typeface="Meiryo UI" panose="020B0604030504040204" pitchFamily="50" charset="-128"/>
                          <a:cs typeface="Meiryo UI" panose="020B0604030504040204" pitchFamily="50" charset="-128"/>
                        </a:rPr>
                        <a:t>CocoaPods</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err="1">
                          <a:latin typeface="+mj-lt"/>
                          <a:ea typeface="Meiryo UI" panose="020B0604030504040204" pitchFamily="50" charset="-128"/>
                          <a:cs typeface="Meiryo UI" panose="020B0604030504040204" pitchFamily="50" charset="-128"/>
                        </a:rPr>
                        <a:t>xctool</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extLst>
                  <a:ext uri="{0D108BD9-81ED-4DB2-BD59-A6C34878D82A}">
                    <a16:rowId xmlns="" xmlns:a16="http://schemas.microsoft.com/office/drawing/2014/main" val="10010"/>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Perl</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err="1">
                          <a:latin typeface="+mj-lt"/>
                          <a:ea typeface="Meiryo UI" panose="020B0604030504040204" pitchFamily="50" charset="-128"/>
                          <a:cs typeface="Meiryo UI" panose="020B0604030504040204" pitchFamily="50" charset="-128"/>
                        </a:rPr>
                        <a:t>cpanm</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err="1">
                          <a:latin typeface="+mj-lt"/>
                          <a:ea typeface="Meiryo UI" panose="020B0604030504040204" pitchFamily="50" charset="-128"/>
                          <a:cs typeface="Meiryo UI" panose="020B0604030504040204" pitchFamily="50" charset="-128"/>
                        </a:rPr>
                        <a:t>perl</a:t>
                      </a:r>
                      <a:r>
                        <a:rPr kumimoji="1" lang="en-US" altLang="ja-JP" sz="1600" dirty="0">
                          <a:latin typeface="+mj-lt"/>
                          <a:ea typeface="Meiryo UI" panose="020B0604030504040204" pitchFamily="50" charset="-128"/>
                          <a:cs typeface="Meiryo UI" panose="020B0604030504040204" pitchFamily="50" charset="-128"/>
                        </a:rPr>
                        <a:t> / make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extLst>
                  <a:ext uri="{0D108BD9-81ED-4DB2-BD59-A6C34878D82A}">
                    <a16:rowId xmlns="" xmlns:a16="http://schemas.microsoft.com/office/drawing/2014/main" val="10011"/>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PHP</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a:latin typeface="+mj-lt"/>
                          <a:ea typeface="Meiryo UI" panose="020B0604030504040204" pitchFamily="50" charset="-128"/>
                          <a:cs typeface="Meiryo UI" panose="020B0604030504040204" pitchFamily="50" charset="-128"/>
                        </a:rPr>
                        <a:t>Composer</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err="1">
                          <a:latin typeface="+mj-lt"/>
                          <a:ea typeface="Meiryo UI" panose="020B0604030504040204" pitchFamily="50" charset="-128"/>
                          <a:cs typeface="Meiryo UI" panose="020B0604030504040204" pitchFamily="50" charset="-128"/>
                        </a:rPr>
                        <a:t>Phing</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extLst>
                  <a:ext uri="{0D108BD9-81ED-4DB2-BD59-A6C34878D82A}">
                    <a16:rowId xmlns="" xmlns:a16="http://schemas.microsoft.com/office/drawing/2014/main" val="10012"/>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Python</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a:latin typeface="+mj-lt"/>
                          <a:ea typeface="Meiryo UI" panose="020B0604030504040204" pitchFamily="50" charset="-128"/>
                          <a:cs typeface="Meiryo UI" panose="020B0604030504040204" pitchFamily="50" charset="-128"/>
                        </a:rPr>
                        <a:t>pip</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a:latin typeface="+mj-lt"/>
                          <a:ea typeface="Meiryo UI" panose="020B0604030504040204" pitchFamily="50" charset="-128"/>
                          <a:cs typeface="Meiryo UI" panose="020B0604030504040204" pitchFamily="50" charset="-128"/>
                        </a:rPr>
                        <a: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a:latin typeface="+mj-lt"/>
                          <a:ea typeface="Meiryo UI" panose="020B0604030504040204" pitchFamily="50" charset="-128"/>
                          <a:cs typeface="Meiryo UI" panose="020B0604030504040204" pitchFamily="50" charset="-128"/>
                        </a:rPr>
                        <a:t>nose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3"/>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Ruby</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dirty="0">
                          <a:latin typeface="+mj-lt"/>
                          <a:ea typeface="Meiryo UI" panose="020B0604030504040204" pitchFamily="50" charset="-128"/>
                          <a:cs typeface="Meiryo UI" panose="020B0604030504040204" pitchFamily="50" charset="-128"/>
                        </a:rPr>
                        <a:t>Bundler</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kumimoji="1" lang="en-US" altLang="ja-JP" sz="1600" dirty="0">
                          <a:latin typeface="+mj-lt"/>
                          <a:ea typeface="Meiryo UI" panose="020B0604030504040204" pitchFamily="50" charset="-128"/>
                          <a:cs typeface="Meiryo UI" panose="020B0604030504040204" pitchFamily="50" charset="-128"/>
                        </a:rPr>
                        <a:t>Rake</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sz="1100" dirty="0"/>
                    </a:p>
                  </a:txBody>
                  <a:tcPr/>
                </a:tc>
                <a:extLst>
                  <a:ext uri="{0D108BD9-81ED-4DB2-BD59-A6C34878D82A}">
                    <a16:rowId xmlns="" xmlns:a16="http://schemas.microsoft.com/office/drawing/2014/main" val="10014"/>
                  </a:ext>
                </a:extLst>
              </a:tr>
              <a:tr h="229460">
                <a:tc>
                  <a:txBody>
                    <a:bodyPr/>
                    <a:lstStyle/>
                    <a:p>
                      <a:pPr algn="l"/>
                      <a:r>
                        <a:rPr kumimoji="1" lang="en-US" altLang="ja-JP" sz="1600" dirty="0">
                          <a:latin typeface="+mj-lt"/>
                          <a:ea typeface="Meiryo UI" panose="020B0604030504040204" pitchFamily="50" charset="-128"/>
                          <a:cs typeface="Meiryo UI" panose="020B0604030504040204" pitchFamily="50" charset="-128"/>
                        </a:rPr>
                        <a:t>Scala</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a:r>
                        <a:rPr kumimoji="1" lang="en-US" altLang="ja-JP" sz="1600" dirty="0" err="1">
                          <a:latin typeface="+mj-lt"/>
                          <a:ea typeface="Meiryo UI" panose="020B0604030504040204" pitchFamily="50" charset="-128"/>
                          <a:cs typeface="Meiryo UI" panose="020B0604030504040204" pitchFamily="50" charset="-128"/>
                        </a:rPr>
                        <a:t>sbt</a:t>
                      </a:r>
                      <a:endParaRPr kumimoji="1" lang="ja-JP" altLang="en-US" sz="16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 xmlns:a16="http://schemas.microsoft.com/office/drawing/2014/main" val="10015"/>
                  </a:ext>
                </a:extLst>
              </a:tr>
            </a:tbl>
          </a:graphicData>
        </a:graphic>
      </p:graphicFrame>
      <p:sp>
        <p:nvSpPr>
          <p:cNvPr id="5"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Build Tool?</a:t>
            </a:r>
          </a:p>
        </p:txBody>
      </p:sp>
    </p:spTree>
    <p:extLst>
      <p:ext uri="{BB962C8B-B14F-4D97-AF65-F5344CB8AC3E}">
        <p14:creationId xmlns:p14="http://schemas.microsoft.com/office/powerpoint/2010/main" val="2750907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a:t>What’s</a:t>
            </a:r>
            <a:br>
              <a:rPr kumimoji="1" lang="en-US" altLang="ja-JP" dirty="0"/>
            </a:br>
            <a:r>
              <a:rPr kumimoji="1" lang="en-US" altLang="ja-JP" dirty="0" err="1"/>
              <a:t>Gradle</a:t>
            </a:r>
            <a:r>
              <a:rPr kumimoji="1" lang="en-US" altLang="ja-JP" dirty="0"/>
              <a:t>?</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1720901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What’s </a:t>
            </a:r>
            <a:r>
              <a:rPr lang="en-US" altLang="ja-JP" dirty="0" err="1"/>
              <a:t>Gradle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14</a:t>
            </a:fld>
            <a:endParaRPr lang="en-US" altLang="ja-JP" dirty="0"/>
          </a:p>
        </p:txBody>
      </p:sp>
      <p:pic>
        <p:nvPicPr>
          <p:cNvPr id="4" name="図 3"/>
          <p:cNvPicPr>
            <a:picLocks noChangeAspect="1"/>
          </p:cNvPicPr>
          <p:nvPr/>
        </p:nvPicPr>
        <p:blipFill rotWithShape="1">
          <a:blip r:embed="rId3"/>
          <a:srcRect l="16047" t="27963" r="18343" b="26436"/>
          <a:stretch/>
        </p:blipFill>
        <p:spPr>
          <a:xfrm>
            <a:off x="705127" y="1892151"/>
            <a:ext cx="8609863" cy="3615396"/>
          </a:xfrm>
          <a:prstGeom prst="rect">
            <a:avLst/>
          </a:prstGeom>
          <a:ln>
            <a:solidFill>
              <a:schemeClr val="tx1"/>
            </a:solidFill>
          </a:ln>
        </p:spPr>
      </p:pic>
      <p:sp>
        <p:nvSpPr>
          <p:cNvPr id="5" name="正方形/長方形 4"/>
          <p:cNvSpPr/>
          <p:nvPr/>
        </p:nvSpPr>
        <p:spPr>
          <a:xfrm>
            <a:off x="705127" y="5863568"/>
            <a:ext cx="2500364" cy="461665"/>
          </a:xfrm>
          <a:prstGeom prst="rect">
            <a:avLst/>
          </a:prstGeom>
        </p:spPr>
        <p:txBody>
          <a:bodyPr wrap="none">
            <a:spAutoFit/>
          </a:bodyPr>
          <a:lstStyle/>
          <a:p>
            <a:r>
              <a:rPr lang="en-US" altLang="ja-JP" sz="2400" dirty="0">
                <a:solidFill>
                  <a:schemeClr val="tx1"/>
                </a:solidFill>
                <a:latin typeface="+mn-lt"/>
              </a:rPr>
              <a:t>https://gradle.org/</a:t>
            </a:r>
          </a:p>
        </p:txBody>
      </p:sp>
      <p:sp>
        <p:nvSpPr>
          <p:cNvPr id="37" name="正方形/長方形 36"/>
          <p:cNvSpPr/>
          <p:nvPr/>
        </p:nvSpPr>
        <p:spPr>
          <a:xfrm>
            <a:off x="578518" y="751163"/>
            <a:ext cx="8193333" cy="830997"/>
          </a:xfrm>
          <a:prstGeom prst="rect">
            <a:avLst/>
          </a:prstGeom>
        </p:spPr>
        <p:txBody>
          <a:bodyPr wrap="none">
            <a:spAutoFit/>
          </a:bodyPr>
          <a:lstStyle/>
          <a:p>
            <a:pPr algn="l"/>
            <a:r>
              <a:rPr lang="en-US" altLang="ja-JP" sz="2400" b="1" dirty="0">
                <a:solidFill>
                  <a:srgbClr val="FF0D0D"/>
                </a:solidFill>
                <a:latin typeface="+mn-lt"/>
              </a:rPr>
              <a:t>General Purpose OSS Build Tool </a:t>
            </a:r>
            <a:r>
              <a:rPr lang="en-US" altLang="ja-JP" sz="2400" dirty="0">
                <a:solidFill>
                  <a:schemeClr val="tx1"/>
                </a:solidFill>
                <a:latin typeface="+mn-lt"/>
              </a:rPr>
              <a:t>extending Ant, Maven.</a:t>
            </a:r>
            <a:br>
              <a:rPr lang="en-US" altLang="ja-JP" sz="2400" dirty="0">
                <a:solidFill>
                  <a:schemeClr val="tx1"/>
                </a:solidFill>
                <a:latin typeface="+mn-lt"/>
              </a:rPr>
            </a:br>
            <a:r>
              <a:rPr lang="en-US" altLang="ja-JP" sz="2400" dirty="0">
                <a:solidFill>
                  <a:schemeClr val="tx1"/>
                </a:solidFill>
                <a:latin typeface="+mn-lt"/>
              </a:rPr>
              <a:t>Especially good for Java Projects (possible for other Languages)</a:t>
            </a:r>
          </a:p>
        </p:txBody>
      </p:sp>
    </p:spTree>
    <p:extLst>
      <p:ext uri="{BB962C8B-B14F-4D97-AF65-F5344CB8AC3E}">
        <p14:creationId xmlns:p14="http://schemas.microsoft.com/office/powerpoint/2010/main" val="904343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popular is it?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15</a:t>
            </a:fld>
            <a:endParaRPr lang="en-US" altLang="ja-JP" dirty="0"/>
          </a:p>
        </p:txBody>
      </p:sp>
      <p:sp>
        <p:nvSpPr>
          <p:cNvPr id="4" name="正方形/長方形 3"/>
          <p:cNvSpPr/>
          <p:nvPr/>
        </p:nvSpPr>
        <p:spPr bwMode="gray">
          <a:xfrm>
            <a:off x="717453" y="899377"/>
            <a:ext cx="8271803" cy="847098"/>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3600" dirty="0">
                <a:solidFill>
                  <a:schemeClr val="tx1"/>
                </a:solidFill>
                <a:latin typeface="+mn-lt"/>
              </a:rPr>
              <a:t>4+Million Downloads/Month</a:t>
            </a:r>
            <a:endParaRPr kumimoji="1" lang="ja-JP" altLang="en-US" sz="3600" dirty="0">
              <a:latin typeface="+mn-lt"/>
              <a:ea typeface="Meiryo UI" panose="020B0604030504040204" pitchFamily="50" charset="-128"/>
            </a:endParaRPr>
          </a:p>
        </p:txBody>
      </p:sp>
      <p:sp>
        <p:nvSpPr>
          <p:cNvPr id="5" name="正方形/長方形 4"/>
          <p:cNvSpPr/>
          <p:nvPr/>
        </p:nvSpPr>
        <p:spPr bwMode="gray">
          <a:xfrm>
            <a:off x="717453" y="2010724"/>
            <a:ext cx="8271803" cy="847098"/>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3600" dirty="0">
                <a:solidFill>
                  <a:schemeClr val="tx1"/>
                </a:solidFill>
                <a:latin typeface="+mn-lt"/>
              </a:rPr>
              <a:t>Top 20 Open-Source projects</a:t>
            </a:r>
          </a:p>
        </p:txBody>
      </p:sp>
      <p:sp>
        <p:nvSpPr>
          <p:cNvPr id="6" name="正方形/長方形 5"/>
          <p:cNvSpPr/>
          <p:nvPr/>
        </p:nvSpPr>
        <p:spPr bwMode="gray">
          <a:xfrm>
            <a:off x="717453" y="5114566"/>
            <a:ext cx="8271803" cy="1448973"/>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3600" dirty="0">
                <a:solidFill>
                  <a:schemeClr val="tx1"/>
                </a:solidFill>
                <a:latin typeface="+mn-lt"/>
              </a:rPr>
              <a:t>Used By</a:t>
            </a:r>
          </a:p>
        </p:txBody>
      </p:sp>
      <p:pic>
        <p:nvPicPr>
          <p:cNvPr id="7" name="図 6"/>
          <p:cNvPicPr>
            <a:picLocks noChangeAspect="1"/>
          </p:cNvPicPr>
          <p:nvPr/>
        </p:nvPicPr>
        <p:blipFill rotWithShape="1">
          <a:blip r:embed="rId3"/>
          <a:srcRect l="17752" t="30784" r="19337" b="60049"/>
          <a:stretch/>
        </p:blipFill>
        <p:spPr>
          <a:xfrm>
            <a:off x="898436" y="5740579"/>
            <a:ext cx="7909835" cy="696350"/>
          </a:xfrm>
          <a:prstGeom prst="rect">
            <a:avLst/>
          </a:prstGeom>
        </p:spPr>
      </p:pic>
      <p:sp>
        <p:nvSpPr>
          <p:cNvPr id="8" name="正方形/長方形 7"/>
          <p:cNvSpPr/>
          <p:nvPr/>
        </p:nvSpPr>
        <p:spPr bwMode="gray">
          <a:xfrm>
            <a:off x="717453" y="3094891"/>
            <a:ext cx="8271803" cy="1794589"/>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3600" dirty="0">
                <a:solidFill>
                  <a:schemeClr val="tx1"/>
                </a:solidFill>
                <a:latin typeface="+mn-lt"/>
              </a:rPr>
              <a:t>Integrated With</a:t>
            </a:r>
          </a:p>
        </p:txBody>
      </p:sp>
      <p:pic>
        <p:nvPicPr>
          <p:cNvPr id="10" name="図 9"/>
          <p:cNvPicPr>
            <a:picLocks noChangeAspect="1"/>
          </p:cNvPicPr>
          <p:nvPr/>
        </p:nvPicPr>
        <p:blipFill rotWithShape="1">
          <a:blip r:embed="rId4"/>
          <a:srcRect l="24142" t="43477" r="23171" b="37718"/>
          <a:stretch/>
        </p:blipFill>
        <p:spPr>
          <a:xfrm>
            <a:off x="2243796" y="3669110"/>
            <a:ext cx="5219114" cy="1125415"/>
          </a:xfrm>
          <a:prstGeom prst="rect">
            <a:avLst/>
          </a:prstGeom>
        </p:spPr>
      </p:pic>
    </p:spTree>
    <p:extLst>
      <p:ext uri="{BB962C8B-B14F-4D97-AF65-F5344CB8AC3E}">
        <p14:creationId xmlns:p14="http://schemas.microsoft.com/office/powerpoint/2010/main" val="1672119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Strength of </a:t>
            </a:r>
            <a:r>
              <a:rPr lang="en-US" altLang="ja-JP" dirty="0" err="1"/>
              <a:t>Gradle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16</a:t>
            </a:fld>
            <a:endParaRPr lang="en-US" altLang="ja-JP" dirty="0"/>
          </a:p>
        </p:txBody>
      </p:sp>
      <p:grpSp>
        <p:nvGrpSpPr>
          <p:cNvPr id="4" name="グループ化 3"/>
          <p:cNvGrpSpPr/>
          <p:nvPr/>
        </p:nvGrpSpPr>
        <p:grpSpPr>
          <a:xfrm>
            <a:off x="372237" y="1339134"/>
            <a:ext cx="9116320" cy="673427"/>
            <a:chOff x="372237" y="971000"/>
            <a:chExt cx="8798267" cy="673427"/>
          </a:xfrm>
        </p:grpSpPr>
        <p:sp>
          <p:nvSpPr>
            <p:cNvPr id="5" name="正方形/長方形 4">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latin typeface="Fujitsu Sans" panose="020B0404060202020204" pitchFamily="34" charset="0"/>
                  <a:ea typeface="Meiryo UI" panose="020B0604030504040204" pitchFamily="50" charset="-128"/>
                </a:rPr>
                <a:t>Simple/Flexible Build Script by Groovy</a:t>
              </a:r>
              <a:endParaRPr kumimoji="1" lang="ja-JP" altLang="en-US" sz="3200" b="1" kern="0" dirty="0">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7" name="グループ化 6"/>
          <p:cNvGrpSpPr/>
          <p:nvPr/>
        </p:nvGrpSpPr>
        <p:grpSpPr>
          <a:xfrm>
            <a:off x="372237" y="2231625"/>
            <a:ext cx="9116320" cy="673427"/>
            <a:chOff x="372237" y="971000"/>
            <a:chExt cx="8798267" cy="673427"/>
          </a:xfrm>
        </p:grpSpPr>
        <p:sp>
          <p:nvSpPr>
            <p:cNvPr id="8" name="正方形/長方形 7">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Aiming on Big Project (easy to nest projects)</a:t>
              </a:r>
              <a:endParaRPr kumimoji="1" lang="ja-JP" altLang="en-US" sz="3200" b="1" kern="0" dirty="0">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 name="グループ化 9"/>
          <p:cNvGrpSpPr/>
          <p:nvPr/>
        </p:nvGrpSpPr>
        <p:grpSpPr>
          <a:xfrm>
            <a:off x="372237" y="3124116"/>
            <a:ext cx="9116320" cy="673427"/>
            <a:chOff x="372237" y="971000"/>
            <a:chExt cx="8798267" cy="673427"/>
          </a:xfrm>
        </p:grpSpPr>
        <p:sp>
          <p:nvSpPr>
            <p:cNvPr id="11" name="正方形/長方形 10">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latin typeface="Fujitsu Sans" panose="020B0404060202020204" pitchFamily="34" charset="0"/>
                  <a:ea typeface="Meiryo UI" panose="020B0604030504040204" pitchFamily="50" charset="-128"/>
                </a:rPr>
                <a:t>Utilizing previous resources of Maven</a:t>
              </a:r>
              <a:endParaRPr kumimoji="1" lang="ja-JP" altLang="en-US" sz="3200" b="1" kern="0" dirty="0">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Tree>
    <p:extLst>
      <p:ext uri="{BB962C8B-B14F-4D97-AF65-F5344CB8AC3E}">
        <p14:creationId xmlns:p14="http://schemas.microsoft.com/office/powerpoint/2010/main" val="1118428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Simple/Flexible Build Script by Groovy</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17</a:t>
            </a:fld>
            <a:endParaRPr lang="en-US" altLang="ja-JP" dirty="0"/>
          </a:p>
        </p:txBody>
      </p:sp>
      <p:sp>
        <p:nvSpPr>
          <p:cNvPr id="4" name="メモ 3"/>
          <p:cNvSpPr/>
          <p:nvPr/>
        </p:nvSpPr>
        <p:spPr bwMode="gray">
          <a:xfrm>
            <a:off x="522627" y="1357755"/>
            <a:ext cx="4008007" cy="5183723"/>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dirty="0">
                <a:latin typeface="Fujitsu Sans" panose="020B0404060202020204" pitchFamily="34" charset="0"/>
                <a:ea typeface="Meiryo UI" panose="020B0604030504040204" pitchFamily="50" charset="-128"/>
              </a:rPr>
              <a:t>apply plugin: 'java'</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group = '</a:t>
            </a:r>
            <a:r>
              <a:rPr lang="en-US" altLang="ja-JP" dirty="0" err="1">
                <a:latin typeface="Fujitsu Sans" panose="020B0404060202020204" pitchFamily="34" charset="0"/>
                <a:ea typeface="Meiryo UI" panose="020B0604030504040204" pitchFamily="50" charset="-128"/>
              </a:rPr>
              <a:t>MavenSample</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version = '1.0‘</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err="1">
                <a:latin typeface="Fujitsu Sans" panose="020B0404060202020204" pitchFamily="34" charset="0"/>
                <a:ea typeface="Meiryo UI" panose="020B0604030504040204" pitchFamily="50" charset="-128"/>
              </a:rPr>
              <a:t>project.ext</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artifactId</a:t>
            </a:r>
            <a:r>
              <a:rPr lang="en-US" altLang="ja-JP" dirty="0">
                <a:latin typeface="Fujitsu Sans" panose="020B0404060202020204" pitchFamily="34" charset="0"/>
                <a:ea typeface="Meiryo UI" panose="020B0604030504040204" pitchFamily="50" charset="-128"/>
              </a:rPr>
              <a:t> = '</a:t>
            </a:r>
            <a:r>
              <a:rPr lang="en-US" altLang="ja-JP" dirty="0" err="1">
                <a:latin typeface="Fujitsu Sans" panose="020B0404060202020204" pitchFamily="34" charset="0"/>
                <a:ea typeface="Meiryo UI" panose="020B0604030504040204" pitchFamily="50" charset="-128"/>
              </a:rPr>
              <a:t>MavenSample</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err="1">
                <a:latin typeface="Fujitsu Sans" panose="020B0404060202020204" pitchFamily="34" charset="0"/>
                <a:ea typeface="Meiryo UI" panose="020B0604030504040204" pitchFamily="50" charset="-128"/>
              </a:rPr>
              <a:t>sourceCompatibility</a:t>
            </a:r>
            <a:r>
              <a:rPr lang="en-US" altLang="ja-JP" dirty="0">
                <a:latin typeface="Fujitsu Sans" panose="020B0404060202020204" pitchFamily="34" charset="0"/>
                <a:ea typeface="Meiryo UI" panose="020B0604030504040204" pitchFamily="50" charset="-128"/>
              </a:rPr>
              <a:t> = 1.7</a:t>
            </a:r>
          </a:p>
          <a:p>
            <a:pPr algn="l"/>
            <a:r>
              <a:rPr lang="en-US" altLang="ja-JP" dirty="0" err="1">
                <a:latin typeface="Fujitsu Sans" panose="020B0404060202020204" pitchFamily="34" charset="0"/>
                <a:ea typeface="Meiryo UI" panose="020B0604030504040204" pitchFamily="50" charset="-128"/>
              </a:rPr>
              <a:t>targetCompatibility</a:t>
            </a:r>
            <a:r>
              <a:rPr lang="en-US" altLang="ja-JP" dirty="0">
                <a:latin typeface="Fujitsu Sans" panose="020B0404060202020204" pitchFamily="34" charset="0"/>
                <a:ea typeface="Meiryo UI" panose="020B0604030504040204" pitchFamily="50" charset="-128"/>
              </a:rPr>
              <a:t> = 1.7</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err="1">
                <a:latin typeface="Fujitsu Sans" panose="020B0404060202020204" pitchFamily="34" charset="0"/>
                <a:ea typeface="Meiryo UI" panose="020B0604030504040204" pitchFamily="50" charset="-128"/>
              </a:rPr>
              <a:t>def</a:t>
            </a:r>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defaultEncoding</a:t>
            </a:r>
            <a:r>
              <a:rPr lang="en-US" altLang="ja-JP" dirty="0">
                <a:latin typeface="Fujitsu Sans" panose="020B0404060202020204" pitchFamily="34" charset="0"/>
                <a:ea typeface="Meiryo UI" panose="020B0604030504040204" pitchFamily="50" charset="-128"/>
              </a:rPr>
              <a:t> = 'UTF-8'</a:t>
            </a:r>
          </a:p>
          <a:p>
            <a:pPr algn="l"/>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compileJava</a:t>
            </a:r>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compileTestJava</a:t>
            </a:r>
            <a:r>
              <a:rPr lang="en-US" altLang="ja-JP" dirty="0">
                <a:latin typeface="Fujitsu Sans" panose="020B0404060202020204" pitchFamily="34" charset="0"/>
                <a:ea typeface="Meiryo UI" panose="020B0604030504040204" pitchFamily="50" charset="-128"/>
              </a:rPr>
              <a:t>]*.options*.encoding </a:t>
            </a:r>
          </a:p>
          <a:p>
            <a:pPr algn="l"/>
            <a:r>
              <a:rPr lang="en-US" altLang="ja-JP" dirty="0">
                <a:latin typeface="Fujitsu Sans" panose="020B0404060202020204" pitchFamily="34" charset="0"/>
                <a:ea typeface="Meiryo UI" panose="020B0604030504040204" pitchFamily="50" charset="-128"/>
              </a:rPr>
              <a:t> = </a:t>
            </a:r>
            <a:r>
              <a:rPr lang="en-US" altLang="ja-JP" dirty="0" err="1">
                <a:latin typeface="Fujitsu Sans" panose="020B0404060202020204" pitchFamily="34" charset="0"/>
                <a:ea typeface="Meiryo UI" panose="020B0604030504040204" pitchFamily="50" charset="-128"/>
              </a:rPr>
              <a:t>defaultEncoding</a:t>
            </a:r>
            <a:endParaRPr lang="en-US" altLang="ja-JP" dirty="0">
              <a:latin typeface="Fujitsu Sans" panose="020B0404060202020204" pitchFamily="34" charset="0"/>
              <a:ea typeface="Meiryo UI" panose="020B0604030504040204" pitchFamily="50" charset="-128"/>
            </a:endParaRPr>
          </a:p>
          <a:p>
            <a:pPr algn="l"/>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repositories{</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mavenCentral</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dependencies{</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testCompile</a:t>
            </a:r>
            <a:r>
              <a:rPr lang="en-US" altLang="ja-JP" dirty="0">
                <a:latin typeface="Fujitsu Sans" panose="020B0404060202020204" pitchFamily="34" charset="0"/>
                <a:ea typeface="Meiryo UI" panose="020B0604030504040204" pitchFamily="50" charset="-128"/>
              </a:rPr>
              <a:t> 'junit:junit:4.11'</a:t>
            </a:r>
          </a:p>
          <a:p>
            <a:pPr algn="l"/>
            <a:r>
              <a:rPr lang="en-US" altLang="ja-JP" dirty="0">
                <a:latin typeface="Fujitsu Sans" panose="020B0404060202020204" pitchFamily="34" charset="0"/>
                <a:ea typeface="Meiryo UI" panose="020B0604030504040204" pitchFamily="50" charset="-128"/>
              </a:rPr>
              <a:t>}</a:t>
            </a:r>
            <a:endParaRPr kumimoji="1" lang="ja-JP" altLang="en-US" dirty="0">
              <a:latin typeface="Fujitsu Sans" panose="020B0404060202020204" pitchFamily="34" charset="0"/>
              <a:ea typeface="Meiryo UI" panose="020B0604030504040204" pitchFamily="50" charset="-128"/>
            </a:endParaRPr>
          </a:p>
        </p:txBody>
      </p:sp>
      <p:sp>
        <p:nvSpPr>
          <p:cNvPr id="5" name="メモ 4"/>
          <p:cNvSpPr/>
          <p:nvPr/>
        </p:nvSpPr>
        <p:spPr bwMode="gray">
          <a:xfrm>
            <a:off x="5290738" y="1357756"/>
            <a:ext cx="4008007" cy="518372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900" dirty="0">
                <a:latin typeface="Fujitsu Sans" panose="020B0404060202020204" pitchFamily="34" charset="0"/>
                <a:ea typeface="Meiryo UI" panose="020B0604030504040204" pitchFamily="50" charset="-128"/>
              </a:rPr>
              <a:t>&lt;?xml version="1.0" encoding="UTF-8"?&gt;</a:t>
            </a:r>
          </a:p>
          <a:p>
            <a:pPr algn="l"/>
            <a:r>
              <a:rPr lang="en-US" altLang="ja-JP" sz="900" dirty="0">
                <a:latin typeface="Fujitsu Sans" panose="020B0404060202020204" pitchFamily="34" charset="0"/>
                <a:ea typeface="Meiryo UI" panose="020B0604030504040204" pitchFamily="50" charset="-128"/>
              </a:rPr>
              <a:t>&lt;project </a:t>
            </a:r>
            <a:r>
              <a:rPr lang="en-US" altLang="ja-JP" sz="900" dirty="0" err="1">
                <a:latin typeface="Fujitsu Sans" panose="020B0404060202020204" pitchFamily="34" charset="0"/>
                <a:ea typeface="Meiryo UI" panose="020B0604030504040204" pitchFamily="50" charset="-128"/>
              </a:rPr>
              <a:t>xmlns</a:t>
            </a:r>
            <a:r>
              <a:rPr lang="en-US" altLang="ja-JP" sz="900" dirty="0">
                <a:latin typeface="Fujitsu Sans" panose="020B0404060202020204" pitchFamily="34" charset="0"/>
                <a:ea typeface="Meiryo UI" panose="020B0604030504040204" pitchFamily="50" charset="-128"/>
              </a:rPr>
              <a:t>="http://maven.apache.org/POM/4.0.0"</a:t>
            </a:r>
          </a:p>
          <a:p>
            <a:pPr algn="l"/>
            <a:r>
              <a:rPr lang="en-US" altLang="ja-JP" sz="900" dirty="0">
                <a:latin typeface="Fujitsu Sans" panose="020B0404060202020204" pitchFamily="34" charset="0"/>
                <a:ea typeface="Meiryo UI" panose="020B0604030504040204" pitchFamily="50" charset="-128"/>
              </a:rPr>
              <a:t>         </a:t>
            </a:r>
            <a:r>
              <a:rPr lang="en-US" altLang="ja-JP" sz="900" dirty="0" err="1">
                <a:latin typeface="Fujitsu Sans" panose="020B0404060202020204" pitchFamily="34" charset="0"/>
                <a:ea typeface="Meiryo UI" panose="020B0604030504040204" pitchFamily="50" charset="-128"/>
              </a:rPr>
              <a:t>xmlns:xsi</a:t>
            </a:r>
            <a:r>
              <a:rPr lang="en-US" altLang="ja-JP" sz="900" dirty="0">
                <a:latin typeface="Fujitsu Sans" panose="020B0404060202020204" pitchFamily="34" charset="0"/>
                <a:ea typeface="Meiryo UI" panose="020B0604030504040204" pitchFamily="50" charset="-128"/>
              </a:rPr>
              <a:t>="http://www.w3.org/2001/XMLSchema-instance"</a:t>
            </a:r>
          </a:p>
          <a:p>
            <a:pPr algn="l"/>
            <a:r>
              <a:rPr lang="en-US" altLang="ja-JP" sz="900" dirty="0">
                <a:latin typeface="Fujitsu Sans" panose="020B0404060202020204" pitchFamily="34" charset="0"/>
                <a:ea typeface="Meiryo UI" panose="020B0604030504040204" pitchFamily="50" charset="-128"/>
              </a:rPr>
              <a:t>         </a:t>
            </a:r>
            <a:r>
              <a:rPr lang="en-US" altLang="ja-JP" sz="900" dirty="0" err="1">
                <a:latin typeface="Fujitsu Sans" panose="020B0404060202020204" pitchFamily="34" charset="0"/>
                <a:ea typeface="Meiryo UI" panose="020B0604030504040204" pitchFamily="50" charset="-128"/>
              </a:rPr>
              <a:t>xsi:schemaLocation</a:t>
            </a:r>
            <a:r>
              <a:rPr lang="en-US" altLang="ja-JP" sz="900" dirty="0">
                <a:latin typeface="Fujitsu Sans" panose="020B0404060202020204" pitchFamily="34" charset="0"/>
                <a:ea typeface="Meiryo UI" panose="020B0604030504040204" pitchFamily="50" charset="-128"/>
              </a:rPr>
              <a:t>="http://maven.apache.org/POM/4.0.0 …&gt;</a:t>
            </a:r>
          </a:p>
          <a:p>
            <a:pPr algn="l"/>
            <a:r>
              <a:rPr lang="en-US" altLang="ja-JP" sz="900" dirty="0">
                <a:latin typeface="Fujitsu Sans" panose="020B0404060202020204" pitchFamily="34" charset="0"/>
                <a:ea typeface="Meiryo UI" panose="020B0604030504040204" pitchFamily="50" charset="-128"/>
              </a:rPr>
              <a:t>    &lt;</a:t>
            </a:r>
            <a:r>
              <a:rPr lang="en-US" altLang="ja-JP" sz="900" dirty="0" err="1">
                <a:latin typeface="Fujitsu Sans" panose="020B0404060202020204" pitchFamily="34" charset="0"/>
                <a:ea typeface="Meiryo UI" panose="020B0604030504040204" pitchFamily="50" charset="-128"/>
              </a:rPr>
              <a:t>modelVersion</a:t>
            </a:r>
            <a:r>
              <a:rPr lang="en-US" altLang="ja-JP" sz="900" dirty="0">
                <a:latin typeface="Fujitsu Sans" panose="020B0404060202020204" pitchFamily="34" charset="0"/>
                <a:ea typeface="Meiryo UI" panose="020B0604030504040204" pitchFamily="50" charset="-128"/>
              </a:rPr>
              <a:t>&gt;4.0.0&lt;/</a:t>
            </a:r>
            <a:r>
              <a:rPr lang="en-US" altLang="ja-JP" sz="900" dirty="0" err="1">
                <a:latin typeface="Fujitsu Sans" panose="020B0404060202020204" pitchFamily="34" charset="0"/>
                <a:ea typeface="Meiryo UI" panose="020B0604030504040204" pitchFamily="50" charset="-128"/>
              </a:rPr>
              <a:t>modelVersion</a:t>
            </a:r>
            <a:r>
              <a:rPr lang="en-US" altLang="ja-JP" sz="900" dirty="0">
                <a:latin typeface="Fujitsu Sans" panose="020B0404060202020204" pitchFamily="34" charset="0"/>
                <a:ea typeface="Meiryo UI" panose="020B0604030504040204" pitchFamily="50" charset="-128"/>
              </a:rPr>
              <a:t>&gt;</a:t>
            </a:r>
          </a:p>
          <a:p>
            <a:pPr algn="l"/>
            <a:endParaRPr lang="en-US" altLang="ja-JP" sz="900" dirty="0">
              <a:latin typeface="Fujitsu Sans" panose="020B0404060202020204" pitchFamily="34" charset="0"/>
              <a:ea typeface="Meiryo UI" panose="020B0604030504040204" pitchFamily="50" charset="-128"/>
            </a:endParaRPr>
          </a:p>
          <a:p>
            <a:pPr algn="l"/>
            <a:r>
              <a:rPr lang="en-US" altLang="ja-JP" sz="900" dirty="0">
                <a:latin typeface="Fujitsu Sans" panose="020B0404060202020204" pitchFamily="34" charset="0"/>
                <a:ea typeface="Meiryo UI" panose="020B0604030504040204" pitchFamily="50" charset="-128"/>
              </a:rPr>
              <a:t>    &lt;</a:t>
            </a:r>
            <a:r>
              <a:rPr lang="en-US" altLang="ja-JP" sz="900" dirty="0" err="1">
                <a:latin typeface="Fujitsu Sans" panose="020B0404060202020204" pitchFamily="34" charset="0"/>
                <a:ea typeface="Meiryo UI" panose="020B0604030504040204" pitchFamily="50" charset="-128"/>
              </a:rPr>
              <a:t>groupId</a:t>
            </a:r>
            <a:r>
              <a:rPr lang="en-US" altLang="ja-JP" sz="900" dirty="0">
                <a:latin typeface="Fujitsu Sans" panose="020B0404060202020204" pitchFamily="34" charset="0"/>
                <a:ea typeface="Meiryo UI" panose="020B0604030504040204" pitchFamily="50" charset="-128"/>
              </a:rPr>
              <a:t>&gt;</a:t>
            </a:r>
            <a:r>
              <a:rPr lang="en-US" altLang="ja-JP" sz="900" dirty="0" err="1">
                <a:latin typeface="Fujitsu Sans" panose="020B0404060202020204" pitchFamily="34" charset="0"/>
                <a:ea typeface="Meiryo UI" panose="020B0604030504040204" pitchFamily="50" charset="-128"/>
              </a:rPr>
              <a:t>MavenSample</a:t>
            </a:r>
            <a:r>
              <a:rPr lang="en-US" altLang="ja-JP" sz="900" dirty="0">
                <a:latin typeface="Fujitsu Sans" panose="020B0404060202020204" pitchFamily="34" charset="0"/>
                <a:ea typeface="Meiryo UI" panose="020B0604030504040204" pitchFamily="50" charset="-128"/>
              </a:rPr>
              <a:t>&lt;/</a:t>
            </a:r>
            <a:r>
              <a:rPr lang="en-US" altLang="ja-JP" sz="900" dirty="0" err="1">
                <a:latin typeface="Fujitsu Sans" panose="020B0404060202020204" pitchFamily="34" charset="0"/>
                <a:ea typeface="Meiryo UI" panose="020B0604030504040204" pitchFamily="50" charset="-128"/>
              </a:rPr>
              <a:t>groupId</a:t>
            </a:r>
            <a:r>
              <a:rPr lang="en-US" altLang="ja-JP" sz="900" dirty="0">
                <a:latin typeface="Fujitsu Sans" panose="020B0404060202020204" pitchFamily="34" charset="0"/>
                <a:ea typeface="Meiryo UI" panose="020B0604030504040204" pitchFamily="50" charset="-128"/>
              </a:rPr>
              <a:t>&gt;</a:t>
            </a:r>
          </a:p>
          <a:p>
            <a:pPr algn="l"/>
            <a:r>
              <a:rPr lang="en-US" altLang="ja-JP" sz="900" dirty="0">
                <a:latin typeface="Fujitsu Sans" panose="020B0404060202020204" pitchFamily="34" charset="0"/>
                <a:ea typeface="Meiryo UI" panose="020B0604030504040204" pitchFamily="50" charset="-128"/>
              </a:rPr>
              <a:t>    &lt;</a:t>
            </a:r>
            <a:r>
              <a:rPr lang="en-US" altLang="ja-JP" sz="900" dirty="0" err="1">
                <a:latin typeface="Fujitsu Sans" panose="020B0404060202020204" pitchFamily="34" charset="0"/>
                <a:ea typeface="Meiryo UI" panose="020B0604030504040204" pitchFamily="50" charset="-128"/>
              </a:rPr>
              <a:t>artifactId</a:t>
            </a:r>
            <a:r>
              <a:rPr lang="en-US" altLang="ja-JP" sz="900" dirty="0">
                <a:latin typeface="Fujitsu Sans" panose="020B0404060202020204" pitchFamily="34" charset="0"/>
                <a:ea typeface="Meiryo UI" panose="020B0604030504040204" pitchFamily="50" charset="-128"/>
              </a:rPr>
              <a:t>&gt;</a:t>
            </a:r>
            <a:r>
              <a:rPr lang="en-US" altLang="ja-JP" sz="900" dirty="0" err="1">
                <a:latin typeface="Fujitsu Sans" panose="020B0404060202020204" pitchFamily="34" charset="0"/>
                <a:ea typeface="Meiryo UI" panose="020B0604030504040204" pitchFamily="50" charset="-128"/>
              </a:rPr>
              <a:t>MavenSample</a:t>
            </a:r>
            <a:r>
              <a:rPr lang="en-US" altLang="ja-JP" sz="900" dirty="0">
                <a:latin typeface="Fujitsu Sans" panose="020B0404060202020204" pitchFamily="34" charset="0"/>
                <a:ea typeface="Meiryo UI" panose="020B0604030504040204" pitchFamily="50" charset="-128"/>
              </a:rPr>
              <a:t>&lt;/</a:t>
            </a:r>
            <a:r>
              <a:rPr lang="en-US" altLang="ja-JP" sz="900" dirty="0" err="1">
                <a:latin typeface="Fujitsu Sans" panose="020B0404060202020204" pitchFamily="34" charset="0"/>
                <a:ea typeface="Meiryo UI" panose="020B0604030504040204" pitchFamily="50" charset="-128"/>
              </a:rPr>
              <a:t>artifactId</a:t>
            </a:r>
            <a:r>
              <a:rPr lang="en-US" altLang="ja-JP" sz="900" dirty="0">
                <a:latin typeface="Fujitsu Sans" panose="020B0404060202020204" pitchFamily="34" charset="0"/>
                <a:ea typeface="Meiryo UI" panose="020B0604030504040204" pitchFamily="50" charset="-128"/>
              </a:rPr>
              <a:t>&gt;</a:t>
            </a:r>
          </a:p>
          <a:p>
            <a:pPr algn="l"/>
            <a:r>
              <a:rPr lang="en-US" altLang="ja-JP" sz="900" dirty="0">
                <a:latin typeface="Fujitsu Sans" panose="020B0404060202020204" pitchFamily="34" charset="0"/>
                <a:ea typeface="Meiryo UI" panose="020B0604030504040204" pitchFamily="50" charset="-128"/>
              </a:rPr>
              <a:t>    &lt;version&gt;1.0&lt;/version&gt;</a:t>
            </a:r>
          </a:p>
          <a:p>
            <a:pPr algn="l"/>
            <a:endParaRPr lang="en-US" altLang="ja-JP" sz="900" dirty="0">
              <a:latin typeface="Fujitsu Sans" panose="020B0404060202020204" pitchFamily="34" charset="0"/>
              <a:ea typeface="Meiryo UI" panose="020B0604030504040204" pitchFamily="50" charset="-128"/>
            </a:endParaRPr>
          </a:p>
          <a:p>
            <a:pPr algn="l"/>
            <a:r>
              <a:rPr lang="en-US" altLang="ja-JP" sz="900" dirty="0">
                <a:latin typeface="Fujitsu Sans" panose="020B0404060202020204" pitchFamily="34" charset="0"/>
                <a:ea typeface="Meiryo UI" panose="020B0604030504040204" pitchFamily="50" charset="-128"/>
              </a:rPr>
              <a:t>    &lt;properties&gt;</a:t>
            </a:r>
          </a:p>
          <a:p>
            <a:pPr algn="l"/>
            <a:r>
              <a:rPr lang="en-US" altLang="ja-JP" sz="900" dirty="0">
                <a:latin typeface="Fujitsu Sans" panose="020B0404060202020204" pitchFamily="34" charset="0"/>
                <a:ea typeface="Meiryo UI" panose="020B0604030504040204" pitchFamily="50" charset="-128"/>
              </a:rPr>
              <a:t>        &lt;</a:t>
            </a:r>
            <a:r>
              <a:rPr lang="en-US" altLang="ja-JP" sz="900" dirty="0" err="1">
                <a:latin typeface="Fujitsu Sans" panose="020B0404060202020204" pitchFamily="34" charset="0"/>
                <a:ea typeface="Meiryo UI" panose="020B0604030504040204" pitchFamily="50" charset="-128"/>
              </a:rPr>
              <a:t>project.build.sourceEncoding</a:t>
            </a:r>
            <a:r>
              <a:rPr lang="en-US" altLang="ja-JP" sz="900" dirty="0">
                <a:latin typeface="Fujitsu Sans" panose="020B0404060202020204" pitchFamily="34" charset="0"/>
                <a:ea typeface="Meiryo UI" panose="020B0604030504040204" pitchFamily="50" charset="-128"/>
              </a:rPr>
              <a:t>&gt;utf-8&lt;/</a:t>
            </a:r>
            <a:r>
              <a:rPr lang="en-US" altLang="ja-JP" sz="900" dirty="0" err="1">
                <a:latin typeface="Fujitsu Sans" panose="020B0404060202020204" pitchFamily="34" charset="0"/>
                <a:ea typeface="Meiryo UI" panose="020B0604030504040204" pitchFamily="50" charset="-128"/>
              </a:rPr>
              <a:t>project.build.sourceEncoding</a:t>
            </a:r>
            <a:r>
              <a:rPr lang="en-US" altLang="ja-JP" sz="900" dirty="0">
                <a:latin typeface="Fujitsu Sans" panose="020B0404060202020204" pitchFamily="34" charset="0"/>
                <a:ea typeface="Meiryo UI" panose="020B0604030504040204" pitchFamily="50" charset="-128"/>
              </a:rPr>
              <a:t>&gt;</a:t>
            </a:r>
          </a:p>
          <a:p>
            <a:pPr algn="l"/>
            <a:r>
              <a:rPr lang="en-US" altLang="ja-JP" sz="900" dirty="0">
                <a:latin typeface="Fujitsu Sans" panose="020B0404060202020204" pitchFamily="34" charset="0"/>
                <a:ea typeface="Meiryo UI" panose="020B0604030504040204" pitchFamily="50" charset="-128"/>
              </a:rPr>
              <a:t>    &lt;/properties&gt;</a:t>
            </a:r>
          </a:p>
          <a:p>
            <a:pPr algn="l"/>
            <a:endParaRPr lang="en-US" altLang="ja-JP" sz="900" dirty="0">
              <a:latin typeface="Fujitsu Sans" panose="020B0404060202020204" pitchFamily="34" charset="0"/>
              <a:ea typeface="Meiryo UI" panose="020B0604030504040204" pitchFamily="50" charset="-128"/>
            </a:endParaRPr>
          </a:p>
          <a:p>
            <a:pPr algn="l"/>
            <a:r>
              <a:rPr lang="en-US" altLang="ja-JP" sz="900" dirty="0">
                <a:latin typeface="Fujitsu Sans" panose="020B0404060202020204" pitchFamily="34" charset="0"/>
                <a:ea typeface="Meiryo UI" panose="020B0604030504040204" pitchFamily="50" charset="-128"/>
              </a:rPr>
              <a:t>    &lt;dependencies&gt;</a:t>
            </a:r>
          </a:p>
          <a:p>
            <a:pPr algn="l"/>
            <a:r>
              <a:rPr lang="en-US" altLang="ja-JP" sz="900" dirty="0">
                <a:latin typeface="Fujitsu Sans" panose="020B0404060202020204" pitchFamily="34" charset="0"/>
                <a:ea typeface="Meiryo UI" panose="020B0604030504040204" pitchFamily="50" charset="-128"/>
              </a:rPr>
              <a:t>        &lt;dependency&gt;</a:t>
            </a:r>
          </a:p>
          <a:p>
            <a:pPr algn="l"/>
            <a:r>
              <a:rPr lang="en-US" altLang="ja-JP" sz="900" dirty="0">
                <a:latin typeface="Fujitsu Sans" panose="020B0404060202020204" pitchFamily="34" charset="0"/>
                <a:ea typeface="Meiryo UI" panose="020B0604030504040204" pitchFamily="50" charset="-128"/>
              </a:rPr>
              <a:t>            &lt;</a:t>
            </a:r>
            <a:r>
              <a:rPr lang="en-US" altLang="ja-JP" sz="900" dirty="0" err="1">
                <a:latin typeface="Fujitsu Sans" panose="020B0404060202020204" pitchFamily="34" charset="0"/>
                <a:ea typeface="Meiryo UI" panose="020B0604030504040204" pitchFamily="50" charset="-128"/>
              </a:rPr>
              <a:t>groupId</a:t>
            </a:r>
            <a:r>
              <a:rPr lang="en-US" altLang="ja-JP" sz="900" dirty="0">
                <a:latin typeface="Fujitsu Sans" panose="020B0404060202020204" pitchFamily="34" charset="0"/>
                <a:ea typeface="Meiryo UI" panose="020B0604030504040204" pitchFamily="50" charset="-128"/>
              </a:rPr>
              <a:t>&gt;</a:t>
            </a:r>
            <a:r>
              <a:rPr lang="en-US" altLang="ja-JP" sz="900" dirty="0" err="1">
                <a:latin typeface="Fujitsu Sans" panose="020B0404060202020204" pitchFamily="34" charset="0"/>
                <a:ea typeface="Meiryo UI" panose="020B0604030504040204" pitchFamily="50" charset="-128"/>
              </a:rPr>
              <a:t>junit</a:t>
            </a:r>
            <a:r>
              <a:rPr lang="en-US" altLang="ja-JP" sz="900" dirty="0">
                <a:latin typeface="Fujitsu Sans" panose="020B0404060202020204" pitchFamily="34" charset="0"/>
                <a:ea typeface="Meiryo UI" panose="020B0604030504040204" pitchFamily="50" charset="-128"/>
              </a:rPr>
              <a:t>&lt;/</a:t>
            </a:r>
            <a:r>
              <a:rPr lang="en-US" altLang="ja-JP" sz="900" dirty="0" err="1">
                <a:latin typeface="Fujitsu Sans" panose="020B0404060202020204" pitchFamily="34" charset="0"/>
                <a:ea typeface="Meiryo UI" panose="020B0604030504040204" pitchFamily="50" charset="-128"/>
              </a:rPr>
              <a:t>groupId</a:t>
            </a:r>
            <a:r>
              <a:rPr lang="en-US" altLang="ja-JP" sz="900" dirty="0">
                <a:latin typeface="Fujitsu Sans" panose="020B0404060202020204" pitchFamily="34" charset="0"/>
                <a:ea typeface="Meiryo UI" panose="020B0604030504040204" pitchFamily="50" charset="-128"/>
              </a:rPr>
              <a:t>&gt;</a:t>
            </a:r>
          </a:p>
          <a:p>
            <a:pPr algn="l"/>
            <a:r>
              <a:rPr lang="en-US" altLang="ja-JP" sz="900" dirty="0">
                <a:latin typeface="Fujitsu Sans" panose="020B0404060202020204" pitchFamily="34" charset="0"/>
                <a:ea typeface="Meiryo UI" panose="020B0604030504040204" pitchFamily="50" charset="-128"/>
              </a:rPr>
              <a:t>            &lt;</a:t>
            </a:r>
            <a:r>
              <a:rPr lang="en-US" altLang="ja-JP" sz="900" dirty="0" err="1">
                <a:latin typeface="Fujitsu Sans" panose="020B0404060202020204" pitchFamily="34" charset="0"/>
                <a:ea typeface="Meiryo UI" panose="020B0604030504040204" pitchFamily="50" charset="-128"/>
              </a:rPr>
              <a:t>artifactId</a:t>
            </a:r>
            <a:r>
              <a:rPr lang="en-US" altLang="ja-JP" sz="900" dirty="0">
                <a:latin typeface="Fujitsu Sans" panose="020B0404060202020204" pitchFamily="34" charset="0"/>
                <a:ea typeface="Meiryo UI" panose="020B0604030504040204" pitchFamily="50" charset="-128"/>
              </a:rPr>
              <a:t>&gt;</a:t>
            </a:r>
            <a:r>
              <a:rPr lang="en-US" altLang="ja-JP" sz="900" dirty="0" err="1">
                <a:latin typeface="Fujitsu Sans" panose="020B0404060202020204" pitchFamily="34" charset="0"/>
                <a:ea typeface="Meiryo UI" panose="020B0604030504040204" pitchFamily="50" charset="-128"/>
              </a:rPr>
              <a:t>junit</a:t>
            </a:r>
            <a:r>
              <a:rPr lang="en-US" altLang="ja-JP" sz="900" dirty="0">
                <a:latin typeface="Fujitsu Sans" panose="020B0404060202020204" pitchFamily="34" charset="0"/>
                <a:ea typeface="Meiryo UI" panose="020B0604030504040204" pitchFamily="50" charset="-128"/>
              </a:rPr>
              <a:t>&lt;/</a:t>
            </a:r>
            <a:r>
              <a:rPr lang="en-US" altLang="ja-JP" sz="900" dirty="0" err="1">
                <a:latin typeface="Fujitsu Sans" panose="020B0404060202020204" pitchFamily="34" charset="0"/>
                <a:ea typeface="Meiryo UI" panose="020B0604030504040204" pitchFamily="50" charset="-128"/>
              </a:rPr>
              <a:t>artifactId</a:t>
            </a:r>
            <a:r>
              <a:rPr lang="en-US" altLang="ja-JP" sz="900" dirty="0">
                <a:latin typeface="Fujitsu Sans" panose="020B0404060202020204" pitchFamily="34" charset="0"/>
                <a:ea typeface="Meiryo UI" panose="020B0604030504040204" pitchFamily="50" charset="-128"/>
              </a:rPr>
              <a:t>&gt;</a:t>
            </a:r>
          </a:p>
          <a:p>
            <a:pPr algn="l"/>
            <a:r>
              <a:rPr lang="en-US" altLang="ja-JP" sz="900" dirty="0">
                <a:latin typeface="Fujitsu Sans" panose="020B0404060202020204" pitchFamily="34" charset="0"/>
                <a:ea typeface="Meiryo UI" panose="020B0604030504040204" pitchFamily="50" charset="-128"/>
              </a:rPr>
              <a:t>            &lt;version&gt;4.11&lt;/version&gt;</a:t>
            </a:r>
          </a:p>
          <a:p>
            <a:pPr algn="l"/>
            <a:r>
              <a:rPr lang="en-US" altLang="ja-JP" sz="900" dirty="0">
                <a:latin typeface="Fujitsu Sans" panose="020B0404060202020204" pitchFamily="34" charset="0"/>
                <a:ea typeface="Meiryo UI" panose="020B0604030504040204" pitchFamily="50" charset="-128"/>
              </a:rPr>
              <a:t>            &lt;scope&gt;test&lt;/scope&gt;</a:t>
            </a:r>
          </a:p>
          <a:p>
            <a:pPr algn="l"/>
            <a:r>
              <a:rPr lang="en-US" altLang="ja-JP" sz="900" dirty="0">
                <a:latin typeface="Fujitsu Sans" panose="020B0404060202020204" pitchFamily="34" charset="0"/>
                <a:ea typeface="Meiryo UI" panose="020B0604030504040204" pitchFamily="50" charset="-128"/>
              </a:rPr>
              <a:t>        &lt;/dependency&gt;</a:t>
            </a:r>
          </a:p>
          <a:p>
            <a:pPr algn="l"/>
            <a:r>
              <a:rPr lang="en-US" altLang="ja-JP" sz="900" dirty="0">
                <a:latin typeface="Fujitsu Sans" panose="020B0404060202020204" pitchFamily="34" charset="0"/>
                <a:ea typeface="Meiryo UI" panose="020B0604030504040204" pitchFamily="50" charset="-128"/>
              </a:rPr>
              <a:t>    &lt;/dependencies&gt;</a:t>
            </a:r>
          </a:p>
          <a:p>
            <a:pPr algn="l"/>
            <a:endParaRPr lang="en-US" altLang="ja-JP" sz="900" dirty="0">
              <a:latin typeface="Fujitsu Sans" panose="020B0404060202020204" pitchFamily="34" charset="0"/>
              <a:ea typeface="Meiryo UI" panose="020B0604030504040204" pitchFamily="50" charset="-128"/>
            </a:endParaRPr>
          </a:p>
          <a:p>
            <a:pPr algn="l"/>
            <a:r>
              <a:rPr lang="en-US" altLang="ja-JP" sz="900" dirty="0">
                <a:latin typeface="Fujitsu Sans" panose="020B0404060202020204" pitchFamily="34" charset="0"/>
                <a:ea typeface="Meiryo UI" panose="020B0604030504040204" pitchFamily="50" charset="-128"/>
              </a:rPr>
              <a:t>    &lt;build&gt;</a:t>
            </a:r>
          </a:p>
          <a:p>
            <a:pPr algn="l"/>
            <a:r>
              <a:rPr lang="en-US" altLang="ja-JP" sz="900" dirty="0">
                <a:latin typeface="Fujitsu Sans" panose="020B0404060202020204" pitchFamily="34" charset="0"/>
                <a:ea typeface="Meiryo UI" panose="020B0604030504040204" pitchFamily="50" charset="-128"/>
              </a:rPr>
              <a:t>        &lt;plugins&gt;</a:t>
            </a:r>
          </a:p>
          <a:p>
            <a:pPr algn="l"/>
            <a:r>
              <a:rPr lang="en-US" altLang="ja-JP" sz="900" dirty="0">
                <a:latin typeface="Fujitsu Sans" panose="020B0404060202020204" pitchFamily="34" charset="0"/>
                <a:ea typeface="Meiryo UI" panose="020B0604030504040204" pitchFamily="50" charset="-128"/>
              </a:rPr>
              <a:t>            &lt;plugin&gt;</a:t>
            </a:r>
          </a:p>
          <a:p>
            <a:pPr algn="l"/>
            <a:r>
              <a:rPr lang="en-US" altLang="ja-JP" sz="900" dirty="0">
                <a:latin typeface="Fujitsu Sans" panose="020B0404060202020204" pitchFamily="34" charset="0"/>
                <a:ea typeface="Meiryo UI" panose="020B0604030504040204" pitchFamily="50" charset="-128"/>
              </a:rPr>
              <a:t>                &lt;</a:t>
            </a:r>
            <a:r>
              <a:rPr lang="en-US" altLang="ja-JP" sz="900" dirty="0" err="1">
                <a:latin typeface="Fujitsu Sans" panose="020B0404060202020204" pitchFamily="34" charset="0"/>
                <a:ea typeface="Meiryo UI" panose="020B0604030504040204" pitchFamily="50" charset="-128"/>
              </a:rPr>
              <a:t>groupId</a:t>
            </a:r>
            <a:r>
              <a:rPr lang="en-US" altLang="ja-JP" sz="900" dirty="0">
                <a:latin typeface="Fujitsu Sans" panose="020B0404060202020204" pitchFamily="34" charset="0"/>
                <a:ea typeface="Meiryo UI" panose="020B0604030504040204" pitchFamily="50" charset="-128"/>
              </a:rPr>
              <a:t>&gt;</a:t>
            </a:r>
            <a:r>
              <a:rPr lang="en-US" altLang="ja-JP" sz="900" dirty="0" err="1">
                <a:latin typeface="Fujitsu Sans" panose="020B0404060202020204" pitchFamily="34" charset="0"/>
                <a:ea typeface="Meiryo UI" panose="020B0604030504040204" pitchFamily="50" charset="-128"/>
              </a:rPr>
              <a:t>org.apache.maven.plugins</a:t>
            </a:r>
            <a:r>
              <a:rPr lang="en-US" altLang="ja-JP" sz="900" dirty="0">
                <a:latin typeface="Fujitsu Sans" panose="020B0404060202020204" pitchFamily="34" charset="0"/>
                <a:ea typeface="Meiryo UI" panose="020B0604030504040204" pitchFamily="50" charset="-128"/>
              </a:rPr>
              <a:t>&lt;/</a:t>
            </a:r>
            <a:r>
              <a:rPr lang="en-US" altLang="ja-JP" sz="900" dirty="0" err="1">
                <a:latin typeface="Fujitsu Sans" panose="020B0404060202020204" pitchFamily="34" charset="0"/>
                <a:ea typeface="Meiryo UI" panose="020B0604030504040204" pitchFamily="50" charset="-128"/>
              </a:rPr>
              <a:t>groupId</a:t>
            </a:r>
            <a:r>
              <a:rPr lang="en-US" altLang="ja-JP" sz="900" dirty="0">
                <a:latin typeface="Fujitsu Sans" panose="020B0404060202020204" pitchFamily="34" charset="0"/>
                <a:ea typeface="Meiryo UI" panose="020B0604030504040204" pitchFamily="50" charset="-128"/>
              </a:rPr>
              <a:t>&gt;</a:t>
            </a:r>
          </a:p>
          <a:p>
            <a:pPr algn="l"/>
            <a:r>
              <a:rPr lang="en-US" altLang="ja-JP" sz="900" dirty="0">
                <a:latin typeface="Fujitsu Sans" panose="020B0404060202020204" pitchFamily="34" charset="0"/>
                <a:ea typeface="Meiryo UI" panose="020B0604030504040204" pitchFamily="50" charset="-128"/>
              </a:rPr>
              <a:t>                &lt;</a:t>
            </a:r>
            <a:r>
              <a:rPr lang="en-US" altLang="ja-JP" sz="900" dirty="0" err="1">
                <a:latin typeface="Fujitsu Sans" panose="020B0404060202020204" pitchFamily="34" charset="0"/>
                <a:ea typeface="Meiryo UI" panose="020B0604030504040204" pitchFamily="50" charset="-128"/>
              </a:rPr>
              <a:t>artifactId</a:t>
            </a:r>
            <a:r>
              <a:rPr lang="en-US" altLang="ja-JP" sz="900" dirty="0">
                <a:latin typeface="Fujitsu Sans" panose="020B0404060202020204" pitchFamily="34" charset="0"/>
                <a:ea typeface="Meiryo UI" panose="020B0604030504040204" pitchFamily="50" charset="-128"/>
              </a:rPr>
              <a:t>&gt;maven-compiler-plugin&lt;/</a:t>
            </a:r>
            <a:r>
              <a:rPr lang="en-US" altLang="ja-JP" sz="900" dirty="0" err="1">
                <a:latin typeface="Fujitsu Sans" panose="020B0404060202020204" pitchFamily="34" charset="0"/>
                <a:ea typeface="Meiryo UI" panose="020B0604030504040204" pitchFamily="50" charset="-128"/>
              </a:rPr>
              <a:t>artifactId</a:t>
            </a:r>
            <a:r>
              <a:rPr lang="en-US" altLang="ja-JP" sz="900" dirty="0">
                <a:latin typeface="Fujitsu Sans" panose="020B0404060202020204" pitchFamily="34" charset="0"/>
                <a:ea typeface="Meiryo UI" panose="020B0604030504040204" pitchFamily="50" charset="-128"/>
              </a:rPr>
              <a:t>&gt;</a:t>
            </a:r>
          </a:p>
          <a:p>
            <a:pPr algn="l"/>
            <a:r>
              <a:rPr lang="en-US" altLang="ja-JP" sz="900" dirty="0">
                <a:latin typeface="Fujitsu Sans" panose="020B0404060202020204" pitchFamily="34" charset="0"/>
                <a:ea typeface="Meiryo UI" panose="020B0604030504040204" pitchFamily="50" charset="-128"/>
              </a:rPr>
              <a:t>                &lt;version&gt;2.3.2&lt;/version&gt;</a:t>
            </a:r>
          </a:p>
          <a:p>
            <a:pPr algn="l"/>
            <a:r>
              <a:rPr lang="en-US" altLang="ja-JP" sz="900" dirty="0">
                <a:latin typeface="Fujitsu Sans" panose="020B0404060202020204" pitchFamily="34" charset="0"/>
                <a:ea typeface="Meiryo UI" panose="020B0604030504040204" pitchFamily="50" charset="-128"/>
              </a:rPr>
              <a:t>                &lt;configuration&gt;</a:t>
            </a:r>
          </a:p>
          <a:p>
            <a:pPr algn="l"/>
            <a:r>
              <a:rPr lang="en-US" altLang="ja-JP" sz="900" dirty="0">
                <a:latin typeface="Fujitsu Sans" panose="020B0404060202020204" pitchFamily="34" charset="0"/>
                <a:ea typeface="Meiryo UI" panose="020B0604030504040204" pitchFamily="50" charset="-128"/>
              </a:rPr>
              <a:t>                    &lt;source&gt;1.7&lt;/source&gt;</a:t>
            </a:r>
          </a:p>
          <a:p>
            <a:pPr algn="l"/>
            <a:r>
              <a:rPr lang="en-US" altLang="ja-JP" sz="900" dirty="0">
                <a:latin typeface="Fujitsu Sans" panose="020B0404060202020204" pitchFamily="34" charset="0"/>
                <a:ea typeface="Meiryo UI" panose="020B0604030504040204" pitchFamily="50" charset="-128"/>
              </a:rPr>
              <a:t>                    &lt;target&gt;1.7&lt;/target&gt;</a:t>
            </a:r>
          </a:p>
          <a:p>
            <a:pPr algn="l"/>
            <a:r>
              <a:rPr lang="en-US" altLang="ja-JP" sz="900" dirty="0">
                <a:latin typeface="Fujitsu Sans" panose="020B0404060202020204" pitchFamily="34" charset="0"/>
                <a:ea typeface="Meiryo UI" panose="020B0604030504040204" pitchFamily="50" charset="-128"/>
              </a:rPr>
              <a:t>                &lt;/configuration&gt;</a:t>
            </a:r>
          </a:p>
          <a:p>
            <a:pPr algn="l"/>
            <a:r>
              <a:rPr lang="en-US" altLang="ja-JP" sz="900" dirty="0">
                <a:latin typeface="Fujitsu Sans" panose="020B0404060202020204" pitchFamily="34" charset="0"/>
                <a:ea typeface="Meiryo UI" panose="020B0604030504040204" pitchFamily="50" charset="-128"/>
              </a:rPr>
              <a:t>            &lt;/plugin&gt;</a:t>
            </a:r>
          </a:p>
          <a:p>
            <a:pPr algn="l"/>
            <a:r>
              <a:rPr lang="en-US" altLang="ja-JP" sz="900" dirty="0">
                <a:latin typeface="Fujitsu Sans" panose="020B0404060202020204" pitchFamily="34" charset="0"/>
                <a:ea typeface="Meiryo UI" panose="020B0604030504040204" pitchFamily="50" charset="-128"/>
              </a:rPr>
              <a:t>        &lt;/plugins&gt;</a:t>
            </a:r>
          </a:p>
          <a:p>
            <a:pPr algn="l"/>
            <a:r>
              <a:rPr lang="en-US" altLang="ja-JP" sz="900" dirty="0">
                <a:latin typeface="Fujitsu Sans" panose="020B0404060202020204" pitchFamily="34" charset="0"/>
                <a:ea typeface="Meiryo UI" panose="020B0604030504040204" pitchFamily="50" charset="-128"/>
              </a:rPr>
              <a:t>    &lt;/build&gt;</a:t>
            </a:r>
          </a:p>
          <a:p>
            <a:pPr algn="l"/>
            <a:r>
              <a:rPr lang="en-US" altLang="ja-JP" sz="900" dirty="0">
                <a:latin typeface="Fujitsu Sans" panose="020B0404060202020204" pitchFamily="34" charset="0"/>
                <a:ea typeface="Meiryo UI" panose="020B0604030504040204" pitchFamily="50" charset="-128"/>
              </a:rPr>
              <a:t>&lt;/project&gt;</a:t>
            </a:r>
            <a:endParaRPr kumimoji="1" lang="ja-JP" altLang="en-US" sz="900" dirty="0">
              <a:latin typeface="Fujitsu Sans" panose="020B0404060202020204" pitchFamily="34" charset="0"/>
              <a:ea typeface="Meiryo UI" panose="020B0604030504040204" pitchFamily="50" charset="-128"/>
            </a:endParaRPr>
          </a:p>
        </p:txBody>
      </p:sp>
      <p:sp>
        <p:nvSpPr>
          <p:cNvPr id="8" name="正方形/長方形 7"/>
          <p:cNvSpPr/>
          <p:nvPr/>
        </p:nvSpPr>
        <p:spPr>
          <a:xfrm>
            <a:off x="1266477" y="921566"/>
            <a:ext cx="2520305" cy="461665"/>
          </a:xfrm>
          <a:prstGeom prst="rect">
            <a:avLst/>
          </a:prstGeom>
        </p:spPr>
        <p:txBody>
          <a:bodyPr wrap="none">
            <a:spAutoFit/>
          </a:bodyPr>
          <a:lstStyle/>
          <a:p>
            <a:r>
              <a:rPr lang="en-US" altLang="ja-JP" sz="2400" dirty="0" err="1">
                <a:solidFill>
                  <a:schemeClr val="tx1"/>
                </a:solidFill>
                <a:latin typeface="+mn-lt"/>
              </a:rPr>
              <a:t>Gradle</a:t>
            </a:r>
            <a:r>
              <a:rPr lang="en-US" altLang="ja-JP" sz="2400" dirty="0">
                <a:solidFill>
                  <a:schemeClr val="tx1"/>
                </a:solidFill>
                <a:latin typeface="+mn-lt"/>
              </a:rPr>
              <a:t> Build Script</a:t>
            </a:r>
          </a:p>
        </p:txBody>
      </p:sp>
      <p:sp>
        <p:nvSpPr>
          <p:cNvPr id="9" name="正方形/長方形 8"/>
          <p:cNvSpPr/>
          <p:nvPr/>
        </p:nvSpPr>
        <p:spPr>
          <a:xfrm>
            <a:off x="6020995" y="921566"/>
            <a:ext cx="2547493" cy="461665"/>
          </a:xfrm>
          <a:prstGeom prst="rect">
            <a:avLst/>
          </a:prstGeom>
        </p:spPr>
        <p:txBody>
          <a:bodyPr wrap="none">
            <a:spAutoFit/>
          </a:bodyPr>
          <a:lstStyle/>
          <a:p>
            <a:r>
              <a:rPr lang="en-US" altLang="ja-JP" sz="2400" dirty="0">
                <a:solidFill>
                  <a:schemeClr val="tx1"/>
                </a:solidFill>
                <a:latin typeface="+mn-lt"/>
              </a:rPr>
              <a:t>Maven Build Script</a:t>
            </a:r>
          </a:p>
        </p:txBody>
      </p:sp>
      <p:sp>
        <p:nvSpPr>
          <p:cNvPr id="10"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Strength of </a:t>
            </a:r>
            <a:r>
              <a:rPr lang="en-US" altLang="ja-JP" sz="1800" dirty="0" err="1"/>
              <a:t>Gradle</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290092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bwMode="gray">
          <a:xfrm>
            <a:off x="731520" y="1173554"/>
            <a:ext cx="2264899" cy="243466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a:latin typeface="Fujitsu Sans" panose="020B0404060202020204" pitchFamily="34" charset="0"/>
                <a:ea typeface="Meiryo UI" panose="020B0604030504040204" pitchFamily="50" charset="-128"/>
              </a:rPr>
              <a:t>Root Project</a:t>
            </a:r>
            <a:endParaRPr kumimoji="1" lang="ja-JP" altLang="en-US" sz="2400" dirty="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Aiming on Big Project(easy to nest projects)</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18</a:t>
            </a:fld>
            <a:endParaRPr lang="en-US" altLang="ja-JP" dirty="0"/>
          </a:p>
        </p:txBody>
      </p:sp>
      <p:sp>
        <p:nvSpPr>
          <p:cNvPr id="4" name="メモ 3"/>
          <p:cNvSpPr/>
          <p:nvPr/>
        </p:nvSpPr>
        <p:spPr bwMode="gray">
          <a:xfrm>
            <a:off x="957664" y="1742114"/>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Build Script</a:t>
            </a:r>
            <a:endParaRPr kumimoji="1" lang="ja-JP" altLang="en-US" sz="1800" dirty="0">
              <a:latin typeface="Fujitsu Sans" panose="020B0404060202020204" pitchFamily="34" charset="0"/>
              <a:ea typeface="Meiryo UI" panose="020B0604030504040204" pitchFamily="50" charset="-128"/>
            </a:endParaRPr>
          </a:p>
        </p:txBody>
      </p:sp>
      <p:sp>
        <p:nvSpPr>
          <p:cNvPr id="6" name="メモ 5"/>
          <p:cNvSpPr/>
          <p:nvPr/>
        </p:nvSpPr>
        <p:spPr bwMode="gray">
          <a:xfrm>
            <a:off x="957664" y="2627717"/>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Resources/Codes</a:t>
            </a:r>
          </a:p>
        </p:txBody>
      </p:sp>
      <p:sp>
        <p:nvSpPr>
          <p:cNvPr id="7" name="正方形/長方形 6"/>
          <p:cNvSpPr/>
          <p:nvPr/>
        </p:nvSpPr>
        <p:spPr bwMode="gray">
          <a:xfrm>
            <a:off x="3559126" y="1173554"/>
            <a:ext cx="2264899" cy="243466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a:latin typeface="Fujitsu Sans" panose="020B0404060202020204" pitchFamily="34" charset="0"/>
                <a:ea typeface="Meiryo UI" panose="020B0604030504040204" pitchFamily="50" charset="-128"/>
              </a:rPr>
              <a:t>Sub Project</a:t>
            </a:r>
            <a:endParaRPr kumimoji="1" lang="ja-JP" altLang="en-US" sz="2400" dirty="0">
              <a:latin typeface="Fujitsu Sans" panose="020B0404060202020204" pitchFamily="34" charset="0"/>
              <a:ea typeface="Meiryo UI" panose="020B0604030504040204" pitchFamily="50" charset="-128"/>
            </a:endParaRPr>
          </a:p>
        </p:txBody>
      </p:sp>
      <p:sp>
        <p:nvSpPr>
          <p:cNvPr id="8" name="メモ 7"/>
          <p:cNvSpPr/>
          <p:nvPr/>
        </p:nvSpPr>
        <p:spPr bwMode="gray">
          <a:xfrm>
            <a:off x="3785270" y="1742114"/>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Build Script</a:t>
            </a:r>
            <a:endParaRPr kumimoji="1" lang="ja-JP" altLang="en-US" sz="1800" dirty="0">
              <a:latin typeface="Fujitsu Sans" panose="020B0404060202020204" pitchFamily="34" charset="0"/>
              <a:ea typeface="Meiryo UI" panose="020B0604030504040204" pitchFamily="50" charset="-128"/>
            </a:endParaRPr>
          </a:p>
        </p:txBody>
      </p:sp>
      <p:sp>
        <p:nvSpPr>
          <p:cNvPr id="9" name="メモ 8"/>
          <p:cNvSpPr/>
          <p:nvPr/>
        </p:nvSpPr>
        <p:spPr bwMode="gray">
          <a:xfrm>
            <a:off x="3785270" y="2627717"/>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Resources/Codes</a:t>
            </a:r>
          </a:p>
        </p:txBody>
      </p:sp>
      <p:sp>
        <p:nvSpPr>
          <p:cNvPr id="10" name="正方形/長方形 9"/>
          <p:cNvSpPr/>
          <p:nvPr/>
        </p:nvSpPr>
        <p:spPr bwMode="gray">
          <a:xfrm>
            <a:off x="3559126" y="3902686"/>
            <a:ext cx="2264899" cy="243466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a:latin typeface="Fujitsu Sans" panose="020B0404060202020204" pitchFamily="34" charset="0"/>
                <a:ea typeface="Meiryo UI" panose="020B0604030504040204" pitchFamily="50" charset="-128"/>
              </a:rPr>
              <a:t>Sub Project</a:t>
            </a:r>
            <a:endParaRPr kumimoji="1" lang="ja-JP" altLang="en-US" sz="2400" dirty="0">
              <a:latin typeface="Fujitsu Sans" panose="020B0404060202020204" pitchFamily="34" charset="0"/>
              <a:ea typeface="Meiryo UI" panose="020B0604030504040204" pitchFamily="50" charset="-128"/>
            </a:endParaRPr>
          </a:p>
        </p:txBody>
      </p:sp>
      <p:sp>
        <p:nvSpPr>
          <p:cNvPr id="11" name="メモ 10"/>
          <p:cNvSpPr/>
          <p:nvPr/>
        </p:nvSpPr>
        <p:spPr bwMode="gray">
          <a:xfrm>
            <a:off x="3785270" y="4471246"/>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Build Script</a:t>
            </a:r>
            <a:endParaRPr kumimoji="1" lang="ja-JP" altLang="en-US" sz="1800" dirty="0">
              <a:latin typeface="Fujitsu Sans" panose="020B0404060202020204" pitchFamily="34" charset="0"/>
              <a:ea typeface="Meiryo UI" panose="020B0604030504040204" pitchFamily="50" charset="-128"/>
            </a:endParaRPr>
          </a:p>
        </p:txBody>
      </p:sp>
      <p:sp>
        <p:nvSpPr>
          <p:cNvPr id="12" name="メモ 11"/>
          <p:cNvSpPr/>
          <p:nvPr/>
        </p:nvSpPr>
        <p:spPr bwMode="gray">
          <a:xfrm>
            <a:off x="3785270" y="5356849"/>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Resources/Codes</a:t>
            </a:r>
          </a:p>
        </p:txBody>
      </p:sp>
      <p:sp>
        <p:nvSpPr>
          <p:cNvPr id="13" name="正方形/長方形 12"/>
          <p:cNvSpPr/>
          <p:nvPr/>
        </p:nvSpPr>
        <p:spPr bwMode="gray">
          <a:xfrm>
            <a:off x="6499273" y="1173554"/>
            <a:ext cx="2264899" cy="243466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a:latin typeface="Fujitsu Sans" panose="020B0404060202020204" pitchFamily="34" charset="0"/>
                <a:ea typeface="Meiryo UI" panose="020B0604030504040204" pitchFamily="50" charset="-128"/>
              </a:rPr>
              <a:t>Sub Project</a:t>
            </a:r>
            <a:endParaRPr kumimoji="1" lang="ja-JP" altLang="en-US" sz="2400" dirty="0">
              <a:latin typeface="Fujitsu Sans" panose="020B0404060202020204" pitchFamily="34" charset="0"/>
              <a:ea typeface="Meiryo UI" panose="020B0604030504040204" pitchFamily="50" charset="-128"/>
            </a:endParaRPr>
          </a:p>
        </p:txBody>
      </p:sp>
      <p:sp>
        <p:nvSpPr>
          <p:cNvPr id="14" name="メモ 13"/>
          <p:cNvSpPr/>
          <p:nvPr/>
        </p:nvSpPr>
        <p:spPr bwMode="gray">
          <a:xfrm>
            <a:off x="6725417" y="1742114"/>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Build Script</a:t>
            </a:r>
            <a:endParaRPr kumimoji="1" lang="ja-JP" altLang="en-US" sz="1800" dirty="0">
              <a:latin typeface="Fujitsu Sans" panose="020B0404060202020204" pitchFamily="34" charset="0"/>
              <a:ea typeface="Meiryo UI" panose="020B0604030504040204" pitchFamily="50" charset="-128"/>
            </a:endParaRPr>
          </a:p>
        </p:txBody>
      </p:sp>
      <p:sp>
        <p:nvSpPr>
          <p:cNvPr id="15" name="メモ 14"/>
          <p:cNvSpPr/>
          <p:nvPr/>
        </p:nvSpPr>
        <p:spPr bwMode="gray">
          <a:xfrm>
            <a:off x="6725417" y="2627717"/>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Resources/Codes</a:t>
            </a:r>
          </a:p>
        </p:txBody>
      </p:sp>
      <p:sp>
        <p:nvSpPr>
          <p:cNvPr id="16" name="正方形/長方形 15"/>
          <p:cNvSpPr/>
          <p:nvPr/>
        </p:nvSpPr>
        <p:spPr bwMode="gray">
          <a:xfrm>
            <a:off x="6499273" y="3902686"/>
            <a:ext cx="2264899" cy="243466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a:latin typeface="Fujitsu Sans" panose="020B0404060202020204" pitchFamily="34" charset="0"/>
                <a:ea typeface="Meiryo UI" panose="020B0604030504040204" pitchFamily="50" charset="-128"/>
              </a:rPr>
              <a:t>Sub Project</a:t>
            </a:r>
            <a:endParaRPr kumimoji="1" lang="ja-JP" altLang="en-US" sz="2400" dirty="0">
              <a:latin typeface="Fujitsu Sans" panose="020B0404060202020204" pitchFamily="34" charset="0"/>
              <a:ea typeface="Meiryo UI" panose="020B0604030504040204" pitchFamily="50" charset="-128"/>
            </a:endParaRPr>
          </a:p>
        </p:txBody>
      </p:sp>
      <p:sp>
        <p:nvSpPr>
          <p:cNvPr id="17" name="メモ 16"/>
          <p:cNvSpPr/>
          <p:nvPr/>
        </p:nvSpPr>
        <p:spPr bwMode="gray">
          <a:xfrm>
            <a:off x="6725417" y="4471246"/>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Build Script</a:t>
            </a:r>
            <a:endParaRPr kumimoji="1" lang="ja-JP" altLang="en-US" sz="1800" dirty="0">
              <a:latin typeface="Fujitsu Sans" panose="020B0404060202020204" pitchFamily="34" charset="0"/>
              <a:ea typeface="Meiryo UI" panose="020B0604030504040204" pitchFamily="50" charset="-128"/>
            </a:endParaRPr>
          </a:p>
        </p:txBody>
      </p:sp>
      <p:sp>
        <p:nvSpPr>
          <p:cNvPr id="18" name="メモ 17"/>
          <p:cNvSpPr/>
          <p:nvPr/>
        </p:nvSpPr>
        <p:spPr bwMode="gray">
          <a:xfrm>
            <a:off x="6725417" y="5356849"/>
            <a:ext cx="1812610" cy="720112"/>
          </a:xfrm>
          <a:prstGeom prst="foldedCorner">
            <a:avLst>
              <a:gd name="adj" fmla="val 824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latin typeface="Fujitsu Sans" panose="020B0404060202020204" pitchFamily="34" charset="0"/>
                <a:ea typeface="Meiryo UI" panose="020B0604030504040204" pitchFamily="50" charset="-128"/>
              </a:rPr>
              <a:t>Resources/Codes</a:t>
            </a:r>
          </a:p>
        </p:txBody>
      </p:sp>
      <p:cxnSp>
        <p:nvCxnSpPr>
          <p:cNvPr id="23" name="直線矢印コネクタ 22"/>
          <p:cNvCxnSpPr>
            <a:stCxn id="4" idx="3"/>
            <a:endCxn id="8" idx="1"/>
          </p:cNvCxnSpPr>
          <p:nvPr/>
        </p:nvCxnSpPr>
        <p:spPr bwMode="auto">
          <a:xfrm>
            <a:off x="2770274" y="2102170"/>
            <a:ext cx="101499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矢印コネクタ 23"/>
          <p:cNvCxnSpPr>
            <a:stCxn id="8" idx="3"/>
            <a:endCxn id="14" idx="1"/>
          </p:cNvCxnSpPr>
          <p:nvPr/>
        </p:nvCxnSpPr>
        <p:spPr bwMode="auto">
          <a:xfrm>
            <a:off x="5597880" y="2102170"/>
            <a:ext cx="1127537"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直線矢印コネクタ 26"/>
          <p:cNvCxnSpPr>
            <a:endCxn id="17" idx="1"/>
          </p:cNvCxnSpPr>
          <p:nvPr/>
        </p:nvCxnSpPr>
        <p:spPr bwMode="auto">
          <a:xfrm>
            <a:off x="5597880" y="2102170"/>
            <a:ext cx="1127537" cy="272913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0" name="テキスト ボックス 29"/>
          <p:cNvSpPr txBox="1"/>
          <p:nvPr/>
        </p:nvSpPr>
        <p:spPr>
          <a:xfrm>
            <a:off x="2969027" y="1768254"/>
            <a:ext cx="590098" cy="307777"/>
          </a:xfrm>
          <a:prstGeom prst="rect">
            <a:avLst/>
          </a:prstGeom>
          <a:noFill/>
        </p:spPr>
        <p:txBody>
          <a:bodyPr wrap="non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chain</a:t>
            </a:r>
            <a:endParaRPr kumimoji="1" lang="ja-JP" altLang="en-US"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31" name="テキスト ボックス 30"/>
          <p:cNvSpPr txBox="1"/>
          <p:nvPr/>
        </p:nvSpPr>
        <p:spPr>
          <a:xfrm>
            <a:off x="5866600" y="1814638"/>
            <a:ext cx="590098" cy="307777"/>
          </a:xfrm>
          <a:prstGeom prst="rect">
            <a:avLst/>
          </a:prstGeom>
          <a:noFill/>
        </p:spPr>
        <p:txBody>
          <a:bodyPr wrap="non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chain</a:t>
            </a:r>
            <a:endParaRPr kumimoji="1" lang="ja-JP" altLang="en-US"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32" name="テキスト ボックス 31"/>
          <p:cNvSpPr txBox="1"/>
          <p:nvPr/>
        </p:nvSpPr>
        <p:spPr>
          <a:xfrm>
            <a:off x="5866600" y="2833884"/>
            <a:ext cx="590098" cy="307777"/>
          </a:xfrm>
          <a:prstGeom prst="rect">
            <a:avLst/>
          </a:prstGeom>
          <a:noFill/>
        </p:spPr>
        <p:txBody>
          <a:bodyPr wrap="non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chain</a:t>
            </a:r>
            <a:endParaRPr kumimoji="1" lang="ja-JP" altLang="en-US"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33" name="直線矢印コネクタ 32"/>
          <p:cNvCxnSpPr>
            <a:stCxn id="4" idx="3"/>
            <a:endCxn id="11" idx="1"/>
          </p:cNvCxnSpPr>
          <p:nvPr/>
        </p:nvCxnSpPr>
        <p:spPr bwMode="auto">
          <a:xfrm>
            <a:off x="2770274" y="2102170"/>
            <a:ext cx="1014996" cy="272913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6" name="テキスト ボックス 35"/>
          <p:cNvSpPr txBox="1"/>
          <p:nvPr/>
        </p:nvSpPr>
        <p:spPr>
          <a:xfrm>
            <a:off x="2969027" y="2608421"/>
            <a:ext cx="590098" cy="307777"/>
          </a:xfrm>
          <a:prstGeom prst="rect">
            <a:avLst/>
          </a:prstGeom>
          <a:noFill/>
        </p:spPr>
        <p:txBody>
          <a:bodyPr wrap="none" rtlCol="0">
            <a:spAutoFit/>
          </a:bodyPr>
          <a:lstStyle/>
          <a:p>
            <a:pPr algn="l"/>
            <a:r>
              <a:rPr kumimoji="1" lang="en-US" altLang="ja-JP" dirty="0">
                <a:latin typeface="Fujitsu Sans" panose="020B0404060202020204" pitchFamily="34" charset="0"/>
                <a:ea typeface="Meiryo UI" panose="020B0604030504040204" pitchFamily="50" charset="-128"/>
                <a:cs typeface="Meiryo UI" panose="020B0604030504040204" pitchFamily="50" charset="-128"/>
              </a:rPr>
              <a:t>chain</a:t>
            </a:r>
            <a:endParaRPr kumimoji="1" lang="ja-JP" altLang="en-US"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Strength of </a:t>
            </a:r>
            <a:r>
              <a:rPr lang="en-US" altLang="ja-JP" sz="1800" dirty="0" err="1"/>
              <a:t>Gradle</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678496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Training</a:t>
            </a:r>
            <a:r>
              <a:rPr lang="en-US" altLang="ja-JP" dirty="0"/>
              <a:t/>
            </a:r>
            <a:br>
              <a:rPr lang="en-US" altLang="ja-JP" dirty="0"/>
            </a:br>
            <a:r>
              <a:rPr lang="en-US" altLang="ja-JP" dirty="0"/>
              <a:t>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193621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Utilizing previous resources of Maven</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19</a:t>
            </a:fld>
            <a:endParaRPr lang="en-US" altLang="ja-JP" dirty="0"/>
          </a:p>
        </p:txBody>
      </p:sp>
      <p:sp>
        <p:nvSpPr>
          <p:cNvPr id="28" name="正方形/長方形 27">
            <a:extLst>
              <a:ext uri="{FF2B5EF4-FFF2-40B4-BE49-F238E27FC236}">
                <a16:creationId xmlns="" xmlns:a16="http://schemas.microsoft.com/office/drawing/2014/main" id="{0F9C65CE-ACFE-49F0-8186-09321560DBDE}"/>
              </a:ext>
            </a:extLst>
          </p:cNvPr>
          <p:cNvSpPr/>
          <p:nvPr/>
        </p:nvSpPr>
        <p:spPr bwMode="gray">
          <a:xfrm>
            <a:off x="5115339" y="3282321"/>
            <a:ext cx="4408218" cy="131223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000" b="1" kern="0" dirty="0">
                <a:solidFill>
                  <a:schemeClr val="bg1"/>
                </a:solidFill>
                <a:latin typeface="Fujitsu Sans" panose="020B0404060202020204" pitchFamily="34" charset="0"/>
                <a:ea typeface="Meiryo UI" panose="020B0604030504040204" pitchFamily="50" charset="-128"/>
              </a:rPr>
              <a:t>Java : Maven </a:t>
            </a:r>
            <a:r>
              <a:rPr kumimoji="1" lang="en-US" altLang="ja-JP" sz="2000" b="1" kern="0" dirty="0">
                <a:solidFill>
                  <a:schemeClr val="bg1"/>
                </a:solidFill>
                <a:latin typeface="Fujitsu Sans" panose="020B0404060202020204" pitchFamily="34" charset="0"/>
                <a:ea typeface="Meiryo UI" panose="020B0604030504040204" pitchFamily="50" charset="-128"/>
              </a:rPr>
              <a:t>Central</a:t>
            </a:r>
            <a:r>
              <a:rPr kumimoji="1" lang="ja-JP" altLang="en-US" sz="2000" b="1" kern="0" dirty="0">
                <a:solidFill>
                  <a:schemeClr val="bg1"/>
                </a:solidFill>
                <a:latin typeface="Fujitsu Sans" panose="020B0404060202020204" pitchFamily="34" charset="0"/>
                <a:ea typeface="Meiryo UI" panose="020B0604030504040204" pitchFamily="50" charset="-128"/>
              </a:rPr>
              <a:t> </a:t>
            </a:r>
            <a:r>
              <a:rPr kumimoji="1" lang="en-US" altLang="ja-JP" sz="2000" b="1" kern="0" dirty="0">
                <a:solidFill>
                  <a:schemeClr val="bg1"/>
                </a:solidFill>
                <a:latin typeface="Fujitsu Sans" panose="020B0404060202020204" pitchFamily="34" charset="0"/>
                <a:ea typeface="Meiryo UI" panose="020B0604030504040204" pitchFamily="50" charset="-128"/>
              </a:rPr>
              <a:t>Repository</a:t>
            </a:r>
          </a:p>
          <a:p>
            <a:endParaRPr lang="en-US" altLang="ja-JP" sz="2000" b="1" kern="0" dirty="0">
              <a:solidFill>
                <a:schemeClr val="bg1"/>
              </a:solidFill>
              <a:latin typeface="Fujitsu Sans" panose="020B0404060202020204" pitchFamily="34" charset="0"/>
              <a:ea typeface="Meiryo UI" panose="020B0604030504040204" pitchFamily="50" charset="-128"/>
            </a:endParaRPr>
          </a:p>
          <a:p>
            <a:endParaRPr kumimoji="1" lang="en-US" altLang="ja-JP" sz="2000" b="1" kern="0" dirty="0">
              <a:solidFill>
                <a:schemeClr val="bg1"/>
              </a:solidFill>
              <a:latin typeface="Fujitsu Sans" panose="020B0404060202020204" pitchFamily="34" charset="0"/>
              <a:ea typeface="Meiryo UI" panose="020B0604030504040204" pitchFamily="50" charset="-128"/>
            </a:endParaRPr>
          </a:p>
          <a:p>
            <a:r>
              <a:rPr lang="en-US" altLang="ja-JP" sz="2000" b="1" kern="0" dirty="0">
                <a:solidFill>
                  <a:schemeClr val="bg1"/>
                </a:solidFill>
                <a:latin typeface="Fujitsu Sans" panose="020B0404060202020204" pitchFamily="34" charset="0"/>
                <a:ea typeface="Meiryo UI" panose="020B0604030504040204" pitchFamily="50" charset="-128"/>
              </a:rPr>
              <a:t>https://bintray.com/bintray/jcenter</a:t>
            </a:r>
          </a:p>
        </p:txBody>
      </p:sp>
      <p:sp>
        <p:nvSpPr>
          <p:cNvPr id="29" name="正方形/長方形 28">
            <a:extLst>
              <a:ext uri="{FF2B5EF4-FFF2-40B4-BE49-F238E27FC236}">
                <a16:creationId xmlns="" xmlns:a16="http://schemas.microsoft.com/office/drawing/2014/main" id="{0F9C65CE-ACFE-49F0-8186-09321560DBDE}"/>
              </a:ext>
            </a:extLst>
          </p:cNvPr>
          <p:cNvSpPr/>
          <p:nvPr/>
        </p:nvSpPr>
        <p:spPr bwMode="gray">
          <a:xfrm>
            <a:off x="190388" y="1059447"/>
            <a:ext cx="2689993" cy="512931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b="1" kern="0" dirty="0">
                <a:solidFill>
                  <a:schemeClr val="bg1"/>
                </a:solidFill>
                <a:latin typeface="Fujitsu Sans" panose="020B0404060202020204" pitchFamily="34" charset="0"/>
                <a:ea typeface="Meiryo UI" panose="020B0604030504040204" pitchFamily="50" charset="-128"/>
              </a:rPr>
              <a:t>Build Server</a:t>
            </a:r>
            <a:endParaRPr kumimoji="1" lang="ja-JP" altLang="en-US" sz="2000" b="1" kern="0" dirty="0">
              <a:solidFill>
                <a:schemeClr val="bg1"/>
              </a:solidFill>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432641" y="3215691"/>
            <a:ext cx="2063428"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err="1">
                <a:solidFill>
                  <a:schemeClr val="bg1"/>
                </a:solidFill>
                <a:latin typeface="Fujitsu Sans" panose="020B0404060202020204" pitchFamily="34" charset="0"/>
                <a:ea typeface="Meiryo UI" panose="020B0604030504040204" pitchFamily="50" charset="-128"/>
              </a:rPr>
              <a:t>Gradle</a:t>
            </a:r>
            <a:endParaRPr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35" name="メモ 34"/>
          <p:cNvSpPr/>
          <p:nvPr/>
        </p:nvSpPr>
        <p:spPr bwMode="gray">
          <a:xfrm>
            <a:off x="5291212" y="375448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41" name="メモ 40"/>
          <p:cNvSpPr/>
          <p:nvPr/>
        </p:nvSpPr>
        <p:spPr bwMode="gray">
          <a:xfrm>
            <a:off x="6282786" y="375448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42" name="メモ 41"/>
          <p:cNvSpPr/>
          <p:nvPr/>
        </p:nvSpPr>
        <p:spPr bwMode="gray">
          <a:xfrm>
            <a:off x="7274360" y="375448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43" name="メモ 42"/>
          <p:cNvSpPr/>
          <p:nvPr/>
        </p:nvSpPr>
        <p:spPr bwMode="gray">
          <a:xfrm>
            <a:off x="8296811" y="3754489"/>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50" name="メモ 49"/>
          <p:cNvSpPr/>
          <p:nvPr/>
        </p:nvSpPr>
        <p:spPr bwMode="gray">
          <a:xfrm>
            <a:off x="432641" y="1564586"/>
            <a:ext cx="2063428" cy="133763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dirty="0">
                <a:latin typeface="Fujitsu Sans" panose="020B0404060202020204" pitchFamily="34" charset="0"/>
                <a:ea typeface="Meiryo UI" panose="020B0604030504040204" pitchFamily="50" charset="-128"/>
              </a:rPr>
              <a:t>Build Script</a:t>
            </a:r>
            <a:br>
              <a:rPr kumimoji="1" lang="en-US" altLang="ja-JP" dirty="0">
                <a:latin typeface="Fujitsu Sans" panose="020B0404060202020204" pitchFamily="34" charset="0"/>
                <a:ea typeface="Meiryo UI" panose="020B0604030504040204" pitchFamily="50" charset="-128"/>
              </a:rPr>
            </a:br>
            <a:r>
              <a:rPr kumimoji="1" lang="en-US" altLang="ja-JP" dirty="0">
                <a:latin typeface="Fujitsu Sans" panose="020B0404060202020204" pitchFamily="34" charset="0"/>
                <a:ea typeface="Meiryo UI" panose="020B0604030504040204" pitchFamily="50" charset="-128"/>
              </a:rPr>
              <a:t>- Dependency Definition</a:t>
            </a:r>
            <a:br>
              <a:rPr kumimoji="1" lang="en-US" altLang="ja-JP" dirty="0">
                <a:latin typeface="Fujitsu Sans" panose="020B0404060202020204" pitchFamily="34" charset="0"/>
                <a:ea typeface="Meiryo UI" panose="020B0604030504040204" pitchFamily="50" charset="-128"/>
              </a:rPr>
            </a:br>
            <a:r>
              <a:rPr kumimoji="1" lang="en-US" altLang="ja-JP" dirty="0">
                <a:latin typeface="Fujitsu Sans" panose="020B0404060202020204" pitchFamily="34" charset="0"/>
                <a:ea typeface="Meiryo UI" panose="020B0604030504040204" pitchFamily="50" charset="-128"/>
              </a:rPr>
              <a:t>    - a.jar version </a:t>
            </a:r>
            <a:r>
              <a:rPr kumimoji="1" lang="en-US" altLang="ja-JP" dirty="0" err="1">
                <a:latin typeface="Fujitsu Sans" panose="020B0404060202020204" pitchFamily="34" charset="0"/>
                <a:ea typeface="Meiryo UI" panose="020B0604030504040204" pitchFamily="50" charset="-128"/>
              </a:rPr>
              <a:t>x.x</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a:latin typeface="Fujitsu Sans" panose="020B0404060202020204" pitchFamily="34" charset="0"/>
                <a:ea typeface="Meiryo UI" panose="020B0604030504040204" pitchFamily="50" charset="-128"/>
              </a:rPr>
              <a:t>    - b.jar version </a:t>
            </a:r>
            <a:r>
              <a:rPr lang="en-US" altLang="ja-JP" dirty="0" err="1">
                <a:latin typeface="Fujitsu Sans" panose="020B0404060202020204" pitchFamily="34" charset="0"/>
                <a:ea typeface="Meiryo UI" panose="020B0604030504040204" pitchFamily="50" charset="-128"/>
              </a:rPr>
              <a:t>y.y</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a:latin typeface="Fujitsu Sans" panose="020B0404060202020204" pitchFamily="34" charset="0"/>
                <a:ea typeface="Meiryo UI" panose="020B0604030504040204" pitchFamily="50" charset="-128"/>
              </a:rPr>
              <a:t>    …</a:t>
            </a:r>
            <a:endParaRPr kumimoji="1" lang="ja-JP" altLang="en-US" dirty="0">
              <a:latin typeface="Fujitsu Sans" panose="020B0404060202020204" pitchFamily="34" charset="0"/>
              <a:ea typeface="Meiryo UI" panose="020B0604030504040204" pitchFamily="50" charset="-128"/>
            </a:endParaRPr>
          </a:p>
        </p:txBody>
      </p:sp>
      <p:cxnSp>
        <p:nvCxnSpPr>
          <p:cNvPr id="51" name="直線矢印コネクタ 50"/>
          <p:cNvCxnSpPr>
            <a:stCxn id="50" idx="2"/>
            <a:endCxn id="34" idx="0"/>
          </p:cNvCxnSpPr>
          <p:nvPr/>
        </p:nvCxnSpPr>
        <p:spPr bwMode="auto">
          <a:xfrm>
            <a:off x="1464355" y="2902225"/>
            <a:ext cx="0" cy="31346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2" name="メモ 51"/>
          <p:cNvSpPr/>
          <p:nvPr/>
        </p:nvSpPr>
        <p:spPr bwMode="gray">
          <a:xfrm>
            <a:off x="430535" y="3896882"/>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53" name="メモ 52"/>
          <p:cNvSpPr/>
          <p:nvPr/>
        </p:nvSpPr>
        <p:spPr bwMode="gray">
          <a:xfrm>
            <a:off x="1655457" y="3897920"/>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55" name="メモ 54"/>
          <p:cNvSpPr/>
          <p:nvPr/>
        </p:nvSpPr>
        <p:spPr bwMode="gray">
          <a:xfrm>
            <a:off x="430534" y="453391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56" name="メモ 55"/>
          <p:cNvSpPr/>
          <p:nvPr/>
        </p:nvSpPr>
        <p:spPr bwMode="gray">
          <a:xfrm>
            <a:off x="1655457" y="453391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jar</a:t>
            </a:r>
            <a:endParaRPr kumimoji="1" lang="ja-JP" altLang="en-US" sz="2400" dirty="0">
              <a:latin typeface="Fujitsu Sans" panose="020B0404060202020204" pitchFamily="34" charset="0"/>
              <a:ea typeface="Meiryo UI" panose="020B0604030504040204" pitchFamily="50" charset="-128"/>
            </a:endParaRPr>
          </a:p>
        </p:txBody>
      </p:sp>
      <p:sp>
        <p:nvSpPr>
          <p:cNvPr id="57" name="左カーブ矢印 56"/>
          <p:cNvSpPr/>
          <p:nvPr/>
        </p:nvSpPr>
        <p:spPr bwMode="gray">
          <a:xfrm>
            <a:off x="2592459" y="3284445"/>
            <a:ext cx="2522880" cy="1551813"/>
          </a:xfrm>
          <a:prstGeom prst="curvedLeft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58" name="雲 57"/>
          <p:cNvSpPr/>
          <p:nvPr/>
        </p:nvSpPr>
        <p:spPr bwMode="gray">
          <a:xfrm>
            <a:off x="3112005" y="3154731"/>
            <a:ext cx="1508844" cy="1612773"/>
          </a:xfrm>
          <a:prstGeom prst="cloud">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dirty="0">
                <a:latin typeface="Fujitsu Sans" panose="020B0404060202020204" pitchFamily="34" charset="0"/>
                <a:ea typeface="Meiryo UI" panose="020B0604030504040204" pitchFamily="50" charset="-128"/>
              </a:rPr>
              <a:t>internet</a:t>
            </a:r>
            <a:endParaRPr kumimoji="1" lang="ja-JP" altLang="en-US" sz="2400" dirty="0">
              <a:latin typeface="Fujitsu Sans" panose="020B0404060202020204" pitchFamily="34" charset="0"/>
              <a:ea typeface="Meiryo UI" panose="020B0604030504040204" pitchFamily="50" charset="-128"/>
            </a:endParaRPr>
          </a:p>
        </p:txBody>
      </p:sp>
      <p:sp>
        <p:nvSpPr>
          <p:cNvPr id="59" name="角丸四角形吹き出し 58"/>
          <p:cNvSpPr/>
          <p:nvPr/>
        </p:nvSpPr>
        <p:spPr bwMode="gray">
          <a:xfrm>
            <a:off x="4365296" y="1633559"/>
            <a:ext cx="4709438" cy="770050"/>
          </a:xfrm>
          <a:prstGeom prst="wedgeRoundRectCallout">
            <a:avLst>
              <a:gd name="adj1" fmla="val 9090"/>
              <a:gd name="adj2" fmla="val 16831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Possible to use Maven’s Central repository</a:t>
            </a:r>
          </a:p>
          <a:p>
            <a:pPr algn="l"/>
            <a:r>
              <a:rPr lang="en-US" altLang="ja-JP" sz="2000" dirty="0">
                <a:latin typeface="Fujitsu Sans" panose="020B0404060202020204" pitchFamily="34" charset="0"/>
                <a:ea typeface="Meiryo UI" panose="020B0604030504040204" pitchFamily="50" charset="-128"/>
              </a:rPr>
              <a:t>For dependency resolving</a:t>
            </a:r>
            <a:endParaRPr kumimoji="1" lang="ja-JP" altLang="en-US" sz="2000" dirty="0">
              <a:latin typeface="Fujitsu Sans" panose="020B0404060202020204" pitchFamily="34" charset="0"/>
              <a:ea typeface="Meiryo UI" panose="020B0604030504040204" pitchFamily="50" charset="-128"/>
            </a:endParaRPr>
          </a:p>
        </p:txBody>
      </p:sp>
      <p:sp>
        <p:nvSpPr>
          <p:cNvPr id="60"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Strength of </a:t>
            </a:r>
            <a:r>
              <a:rPr lang="en-US" altLang="ja-JP" sz="1800" dirty="0" err="1"/>
              <a:t>Gradle</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3007463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Where to use </a:t>
            </a:r>
            <a:r>
              <a:rPr lang="en-US" altLang="ja-JP" dirty="0" err="1"/>
              <a:t>Gradle</a:t>
            </a:r>
            <a:r>
              <a:rPr lang="en-US" altLang="ja-JP" dirty="0"/>
              <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20</a:t>
            </a:fld>
            <a:endParaRPr lang="en-US" altLang="ja-JP" dirty="0"/>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3817723" y="3701048"/>
            <a:ext cx="5810301" cy="244743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 xmlns:a16="http://schemas.microsoft.com/office/drawing/2014/main" id="{0F9C65CE-ACFE-49F0-8186-09321560DBDE}"/>
              </a:ext>
            </a:extLst>
          </p:cNvPr>
          <p:cNvSpPr/>
          <p:nvPr/>
        </p:nvSpPr>
        <p:spPr bwMode="gray">
          <a:xfrm>
            <a:off x="3817723" y="1150228"/>
            <a:ext cx="5810301" cy="2183531"/>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0F9C65CE-ACFE-49F0-8186-09321560DBDE}"/>
              </a:ext>
            </a:extLst>
          </p:cNvPr>
          <p:cNvSpPr/>
          <p:nvPr/>
        </p:nvSpPr>
        <p:spPr bwMode="gray">
          <a:xfrm>
            <a:off x="4128214" y="2721979"/>
            <a:ext cx="5199800"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CI Pipeline Controller</a:t>
            </a:r>
            <a:endParaRPr lang="ja-JP" altLang="en-US" sz="2400" kern="0" dirty="0">
              <a:latin typeface="Fujitsu Sans" panose="020B0404060202020204" pitchFamily="34" charset="0"/>
              <a:ea typeface="Meiryo UI" panose="020B0604030504040204" pitchFamily="50" charset="-128"/>
            </a:endParaRPr>
          </a:p>
        </p:txBody>
      </p:sp>
      <p:sp>
        <p:nvSpPr>
          <p:cNvPr id="41" name="正方形/長方形 40">
            <a:extLst>
              <a:ext uri="{FF2B5EF4-FFF2-40B4-BE49-F238E27FC236}">
                <a16:creationId xmlns="" xmlns:a16="http://schemas.microsoft.com/office/drawing/2014/main" id="{0F9C65CE-ACFE-49F0-8186-09321560DBDE}"/>
              </a:ext>
            </a:extLst>
          </p:cNvPr>
          <p:cNvSpPr/>
          <p:nvPr/>
        </p:nvSpPr>
        <p:spPr bwMode="gray">
          <a:xfrm>
            <a:off x="4128214" y="1552576"/>
            <a:ext cx="5199799" cy="94075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 xmlns:a16="http://schemas.microsoft.com/office/drawing/2014/main" id="{0F9C65CE-ACFE-49F0-8186-09321560DBDE}"/>
              </a:ext>
            </a:extLst>
          </p:cNvPr>
          <p:cNvSpPr/>
          <p:nvPr/>
        </p:nvSpPr>
        <p:spPr bwMode="gray">
          <a:xfrm>
            <a:off x="197659" y="1101790"/>
            <a:ext cx="3009563" cy="2851231"/>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43" name="メモ 42"/>
          <p:cNvSpPr/>
          <p:nvPr/>
        </p:nvSpPr>
        <p:spPr bwMode="gray">
          <a:xfrm>
            <a:off x="4279549" y="169753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sp>
        <p:nvSpPr>
          <p:cNvPr id="44" name="メモ 43"/>
          <p:cNvSpPr/>
          <p:nvPr/>
        </p:nvSpPr>
        <p:spPr bwMode="gray">
          <a:xfrm>
            <a:off x="4279549" y="383487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 xmlns:a16="http://schemas.microsoft.com/office/drawing/2014/main" id="{0F9C65CE-ACFE-49F0-8186-09321560DBDE}"/>
              </a:ext>
            </a:extLst>
          </p:cNvPr>
          <p:cNvSpPr/>
          <p:nvPr/>
        </p:nvSpPr>
        <p:spPr bwMode="gray">
          <a:xfrm>
            <a:off x="445737" y="1552576"/>
            <a:ext cx="2625007" cy="101132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46" name="メモ 45"/>
          <p:cNvSpPr/>
          <p:nvPr/>
        </p:nvSpPr>
        <p:spPr bwMode="gray">
          <a:xfrm>
            <a:off x="1369278" y="169753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cxnSp>
        <p:nvCxnSpPr>
          <p:cNvPr id="47" name="直線矢印コネクタ 46"/>
          <p:cNvCxnSpPr>
            <a:stCxn id="46" idx="3"/>
            <a:endCxn id="43" idx="1"/>
          </p:cNvCxnSpPr>
          <p:nvPr/>
        </p:nvCxnSpPr>
        <p:spPr bwMode="auto">
          <a:xfrm>
            <a:off x="2147201" y="2025100"/>
            <a:ext cx="2132348"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8" name="直線矢印コネクタ 47"/>
          <p:cNvCxnSpPr>
            <a:stCxn id="43" idx="2"/>
          </p:cNvCxnSpPr>
          <p:nvPr/>
        </p:nvCxnSpPr>
        <p:spPr bwMode="auto">
          <a:xfrm>
            <a:off x="4668511" y="2352664"/>
            <a:ext cx="13944" cy="369315"/>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テキスト ボックス 48"/>
          <p:cNvSpPr txBox="1"/>
          <p:nvPr/>
        </p:nvSpPr>
        <p:spPr>
          <a:xfrm>
            <a:off x="2565777" y="1545206"/>
            <a:ext cx="1013419" cy="400110"/>
          </a:xfrm>
          <a:prstGeom prst="rect">
            <a:avLst/>
          </a:prstGeom>
          <a:noFill/>
        </p:spPr>
        <p:txBody>
          <a:bodyPr wrap="none" rtlCol="0">
            <a:spAutoFit/>
          </a:bodyPr>
          <a:lstStyle/>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50" name="テキスト ボックス 49"/>
          <p:cNvSpPr txBox="1"/>
          <p:nvPr/>
        </p:nvSpPr>
        <p:spPr>
          <a:xfrm>
            <a:off x="3862014" y="3327692"/>
            <a:ext cx="688330" cy="400110"/>
          </a:xfrm>
          <a:prstGeom prst="rect">
            <a:avLst/>
          </a:prstGeom>
          <a:noFill/>
        </p:spPr>
        <p:txBody>
          <a:bodyPr wrap="none" rtlCol="0">
            <a:spAutoFit/>
          </a:bodyPr>
          <a:lstStyle/>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55" name="直線矢印コネクタ 54"/>
          <p:cNvCxnSpPr>
            <a:stCxn id="44" idx="2"/>
          </p:cNvCxnSpPr>
          <p:nvPr/>
        </p:nvCxnSpPr>
        <p:spPr bwMode="auto">
          <a:xfrm>
            <a:off x="4668511" y="4242313"/>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6" name="正方形/長方形 55">
            <a:extLst>
              <a:ext uri="{FF2B5EF4-FFF2-40B4-BE49-F238E27FC236}">
                <a16:creationId xmlns="" xmlns:a16="http://schemas.microsoft.com/office/drawing/2014/main" id="{0F9C65CE-ACFE-49F0-8186-09321560DBDE}"/>
              </a:ext>
            </a:extLst>
          </p:cNvPr>
          <p:cNvSpPr/>
          <p:nvPr/>
        </p:nvSpPr>
        <p:spPr bwMode="gray">
          <a:xfrm>
            <a:off x="4128214" y="4988687"/>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57" name="Freeform 2502"/>
          <p:cNvSpPr>
            <a:spLocks noEditPoints="1"/>
          </p:cNvSpPr>
          <p:nvPr/>
        </p:nvSpPr>
        <p:spPr bwMode="auto">
          <a:xfrm>
            <a:off x="4442472" y="5563722"/>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58" name="カギ線コネクタ 57"/>
          <p:cNvCxnSpPr>
            <a:stCxn id="40" idx="2"/>
            <a:endCxn id="57" idx="0"/>
          </p:cNvCxnSpPr>
          <p:nvPr/>
        </p:nvCxnSpPr>
        <p:spPr bwMode="auto">
          <a:xfrm rot="5400000">
            <a:off x="4500301" y="3617055"/>
            <a:ext cx="2608676"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1" name="正方形/長方形 60">
            <a:extLst>
              <a:ext uri="{FF2B5EF4-FFF2-40B4-BE49-F238E27FC236}">
                <a16:creationId xmlns="" xmlns:a16="http://schemas.microsoft.com/office/drawing/2014/main" id="{0F9C65CE-ACFE-49F0-8186-09321560DBDE}"/>
              </a:ext>
            </a:extLst>
          </p:cNvPr>
          <p:cNvSpPr/>
          <p:nvPr/>
        </p:nvSpPr>
        <p:spPr bwMode="gray">
          <a:xfrm>
            <a:off x="5929059" y="4988687"/>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Auto Test</a:t>
            </a:r>
            <a:endParaRPr lang="ja-JP" altLang="en-US" sz="2400" kern="0" dirty="0">
              <a:latin typeface="Fujitsu Sans" panose="020B0404060202020204" pitchFamily="34" charset="0"/>
              <a:ea typeface="Meiryo UI" panose="020B0604030504040204" pitchFamily="50" charset="-128"/>
            </a:endParaRPr>
          </a:p>
        </p:txBody>
      </p:sp>
      <p:sp>
        <p:nvSpPr>
          <p:cNvPr id="62" name="正方形/長方形 61">
            <a:extLst>
              <a:ext uri="{FF2B5EF4-FFF2-40B4-BE49-F238E27FC236}">
                <a16:creationId xmlns="" xmlns:a16="http://schemas.microsoft.com/office/drawing/2014/main" id="{0F9C65CE-ACFE-49F0-8186-09321560DBDE}"/>
              </a:ext>
            </a:extLst>
          </p:cNvPr>
          <p:cNvSpPr/>
          <p:nvPr/>
        </p:nvSpPr>
        <p:spPr bwMode="gray">
          <a:xfrm>
            <a:off x="7586288" y="4988687"/>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63" name="直線矢印コネクタ 62"/>
          <p:cNvCxnSpPr/>
          <p:nvPr/>
        </p:nvCxnSpPr>
        <p:spPr bwMode="auto">
          <a:xfrm>
            <a:off x="4695807" y="3201194"/>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4" name="テキスト ボックス 63"/>
          <p:cNvSpPr txBox="1"/>
          <p:nvPr/>
        </p:nvSpPr>
        <p:spPr>
          <a:xfrm>
            <a:off x="3517713" y="2338280"/>
            <a:ext cx="1164742" cy="400110"/>
          </a:xfrm>
          <a:prstGeom prst="rect">
            <a:avLst/>
          </a:prstGeom>
          <a:noFill/>
        </p:spPr>
        <p:txBody>
          <a:bodyPr wrap="none" rtlCol="0">
            <a:spAutoFit/>
          </a:bodyPr>
          <a:lstStyle/>
          <a:p>
            <a:pPr algn="l"/>
            <a:r>
              <a:rPr lang="en-US" altLang="ja-JP" sz="2000" dirty="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65" name="直線矢印コネクタ 64"/>
          <p:cNvCxnSpPr/>
          <p:nvPr/>
        </p:nvCxnSpPr>
        <p:spPr bwMode="auto">
          <a:xfrm>
            <a:off x="8445338" y="3229036"/>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6" name="正方形/長方形 65">
            <a:extLst>
              <a:ext uri="{FF2B5EF4-FFF2-40B4-BE49-F238E27FC236}">
                <a16:creationId xmlns="" xmlns:a16="http://schemas.microsoft.com/office/drawing/2014/main" id="{0F9C65CE-ACFE-49F0-8186-09321560DBDE}"/>
              </a:ext>
            </a:extLst>
          </p:cNvPr>
          <p:cNvSpPr/>
          <p:nvPr/>
        </p:nvSpPr>
        <p:spPr bwMode="gray">
          <a:xfrm>
            <a:off x="4128214" y="4403967"/>
            <a:ext cx="5359902"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err="1">
                <a:solidFill>
                  <a:schemeClr val="bg1"/>
                </a:solidFill>
                <a:latin typeface="Fujitsu Sans" panose="020B0404060202020204" pitchFamily="34" charset="0"/>
                <a:ea typeface="Meiryo UI" panose="020B0604030504040204" pitchFamily="50" charset="-128"/>
              </a:rPr>
              <a:t>Gradle</a:t>
            </a:r>
            <a:endParaRPr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1" name="Freeform 1167"/>
          <p:cNvSpPr>
            <a:spLocks noEditPoints="1"/>
          </p:cNvSpPr>
          <p:nvPr/>
        </p:nvSpPr>
        <p:spPr bwMode="auto">
          <a:xfrm>
            <a:off x="233147" y="1163973"/>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72" name="Freeform 1508"/>
          <p:cNvSpPr>
            <a:spLocks noEditPoints="1"/>
          </p:cNvSpPr>
          <p:nvPr/>
        </p:nvSpPr>
        <p:spPr bwMode="auto">
          <a:xfrm>
            <a:off x="9133994" y="1195930"/>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3" name="Freeform 1508"/>
          <p:cNvSpPr>
            <a:spLocks noEditPoints="1"/>
          </p:cNvSpPr>
          <p:nvPr/>
        </p:nvSpPr>
        <p:spPr bwMode="auto">
          <a:xfrm>
            <a:off x="9131325" y="3780701"/>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75" name="Freeform 2502"/>
          <p:cNvSpPr>
            <a:spLocks noEditPoints="1"/>
          </p:cNvSpPr>
          <p:nvPr/>
        </p:nvSpPr>
        <p:spPr bwMode="auto">
          <a:xfrm>
            <a:off x="1507973" y="3340593"/>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76" name="直線矢印コネクタ 75"/>
          <p:cNvCxnSpPr/>
          <p:nvPr/>
        </p:nvCxnSpPr>
        <p:spPr bwMode="auto">
          <a:xfrm>
            <a:off x="1699638" y="2352664"/>
            <a:ext cx="0" cy="97502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4" name="正方形/長方形 73">
            <a:extLst>
              <a:ext uri="{FF2B5EF4-FFF2-40B4-BE49-F238E27FC236}">
                <a16:creationId xmlns="" xmlns:a16="http://schemas.microsoft.com/office/drawing/2014/main" id="{0F9C65CE-ACFE-49F0-8186-09321560DBDE}"/>
              </a:ext>
            </a:extLst>
          </p:cNvPr>
          <p:cNvSpPr/>
          <p:nvPr/>
        </p:nvSpPr>
        <p:spPr bwMode="gray">
          <a:xfrm>
            <a:off x="444737" y="2689820"/>
            <a:ext cx="2626007"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err="1">
                <a:solidFill>
                  <a:schemeClr val="bg1"/>
                </a:solidFill>
                <a:latin typeface="Fujitsu Sans" panose="020B0404060202020204" pitchFamily="34" charset="0"/>
                <a:ea typeface="Meiryo UI" panose="020B0604030504040204" pitchFamily="50" charset="-128"/>
              </a:rPr>
              <a:t>Gradle</a:t>
            </a:r>
            <a:endParaRPr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7" name="角丸四角形吹き出し 76"/>
          <p:cNvSpPr/>
          <p:nvPr/>
        </p:nvSpPr>
        <p:spPr bwMode="gray">
          <a:xfrm>
            <a:off x="63173" y="4123410"/>
            <a:ext cx="3568955" cy="630152"/>
          </a:xfrm>
          <a:prstGeom prst="wedgeRoundRectCallout">
            <a:avLst>
              <a:gd name="adj1" fmla="val -16926"/>
              <a:gd name="adj2" fmla="val -21342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Local build/test by developers</a:t>
            </a:r>
          </a:p>
          <a:p>
            <a:pPr algn="l"/>
            <a:r>
              <a:rPr lang="en-US" altLang="ja-JP" sz="2000" dirty="0">
                <a:latin typeface="Fujitsu Sans" panose="020B0404060202020204" pitchFamily="34" charset="0"/>
                <a:ea typeface="Meiryo UI" panose="020B0604030504040204" pitchFamily="50" charset="-128"/>
              </a:rPr>
              <a:t>For quick check</a:t>
            </a:r>
            <a:endParaRPr kumimoji="1" lang="en-US" altLang="ja-JP" sz="2000" dirty="0">
              <a:latin typeface="Fujitsu Sans" panose="020B0404060202020204" pitchFamily="34" charset="0"/>
              <a:ea typeface="Meiryo UI" panose="020B0604030504040204" pitchFamily="50" charset="-128"/>
            </a:endParaRPr>
          </a:p>
        </p:txBody>
      </p:sp>
      <p:sp>
        <p:nvSpPr>
          <p:cNvPr id="78" name="角丸四角形吹き出し 77"/>
          <p:cNvSpPr/>
          <p:nvPr/>
        </p:nvSpPr>
        <p:spPr bwMode="gray">
          <a:xfrm>
            <a:off x="63173" y="6017982"/>
            <a:ext cx="3568955" cy="630152"/>
          </a:xfrm>
          <a:prstGeom prst="wedgeRoundRectCallout">
            <a:avLst>
              <a:gd name="adj1" fmla="val 66638"/>
              <a:gd name="adj2" fmla="val -262540"/>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Remote build/test by CI Pipeline</a:t>
            </a:r>
          </a:p>
        </p:txBody>
      </p:sp>
    </p:spTree>
    <p:extLst>
      <p:ext uri="{BB962C8B-B14F-4D97-AF65-F5344CB8AC3E}">
        <p14:creationId xmlns:p14="http://schemas.microsoft.com/office/powerpoint/2010/main" val="1859477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bwMode="auto">
          <a:xfrm>
            <a:off x="236888" y="3929354"/>
            <a:ext cx="9586989" cy="0"/>
          </a:xfrm>
          <a:prstGeom prst="line">
            <a:avLst/>
          </a:prstGeom>
          <a:gradFill rotWithShape="0">
            <a:gsLst>
              <a:gs pos="0">
                <a:srgbClr val="FFFFFF"/>
              </a:gs>
              <a:gs pos="100000">
                <a:srgbClr val="CACAC7"/>
              </a:gs>
            </a:gsLst>
            <a:lin ang="5400000" scaled="1"/>
          </a:gradFill>
          <a:ln w="3810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0" name="直線コネクタ 59"/>
          <p:cNvCxnSpPr/>
          <p:nvPr/>
        </p:nvCxnSpPr>
        <p:spPr bwMode="auto">
          <a:xfrm flipV="1">
            <a:off x="5237809" y="1003274"/>
            <a:ext cx="0" cy="5664812"/>
          </a:xfrm>
          <a:prstGeom prst="line">
            <a:avLst/>
          </a:prstGeom>
          <a:gradFill rotWithShape="0">
            <a:gsLst>
              <a:gs pos="0">
                <a:srgbClr val="FFFFFF"/>
              </a:gs>
              <a:gs pos="100000">
                <a:srgbClr val="CACAC7"/>
              </a:gs>
            </a:gsLst>
            <a:lin ang="5400000" scaled="1"/>
          </a:gradFill>
          <a:ln w="3810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 name="タイトル 1"/>
          <p:cNvSpPr>
            <a:spLocks noGrp="1"/>
          </p:cNvSpPr>
          <p:nvPr>
            <p:ph type="title"/>
          </p:nvPr>
        </p:nvSpPr>
        <p:spPr/>
        <p:txBody>
          <a:bodyPr/>
          <a:lstStyle/>
          <a:p>
            <a:r>
              <a:rPr lang="en-US" altLang="ja-JP" dirty="0"/>
              <a:t>Column : History of Build Tool for Java</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21</a:t>
            </a:fld>
            <a:endParaRPr lang="en-US" altLang="ja-JP" dirty="0"/>
          </a:p>
        </p:txBody>
      </p:sp>
      <p:sp>
        <p:nvSpPr>
          <p:cNvPr id="49" name="Rounded Rectangle 32"/>
          <p:cNvSpPr/>
          <p:nvPr/>
        </p:nvSpPr>
        <p:spPr>
          <a:xfrm>
            <a:off x="898410" y="1446238"/>
            <a:ext cx="4224536" cy="2384640"/>
          </a:xfrm>
          <a:prstGeom prst="roundRect">
            <a:avLst>
              <a:gd name="adj" fmla="val 8533"/>
            </a:avLst>
          </a:prstGeom>
          <a:solidFill>
            <a:schemeClr val="tx2">
              <a:lumMod val="50000"/>
              <a:lumOff val="5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chemeClr val="bg1"/>
                </a:solidFill>
                <a:effectLst/>
                <a:uLnTx/>
                <a:uFillTx/>
                <a:latin typeface="+mn-lt"/>
                <a:cs typeface="Arial" pitchFamily="34" charset="0"/>
              </a:rPr>
              <a:t>Make</a:t>
            </a:r>
          </a:p>
        </p:txBody>
      </p:sp>
      <p:sp>
        <p:nvSpPr>
          <p:cNvPr id="50" name="正方形/長方形 49"/>
          <p:cNvSpPr/>
          <p:nvPr/>
        </p:nvSpPr>
        <p:spPr bwMode="gray">
          <a:xfrm>
            <a:off x="1030507" y="2119745"/>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a:solidFill>
                  <a:schemeClr val="tx1"/>
                </a:solidFill>
                <a:latin typeface="Arial" pitchFamily="34" charset="0"/>
                <a:cs typeface="Arial" pitchFamily="34" charset="0"/>
              </a:rPr>
              <a:t>- Roots of various Build Tools</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Brought “</a:t>
            </a:r>
            <a:r>
              <a:rPr kumimoji="0" lang="en-US" altLang="ja-JP" sz="1799" b="1" kern="0" dirty="0">
                <a:solidFill>
                  <a:srgbClr val="FF0D0D"/>
                </a:solidFill>
                <a:latin typeface="Arial" pitchFamily="34" charset="0"/>
                <a:cs typeface="Arial" pitchFamily="34" charset="0"/>
              </a:rPr>
              <a:t>Templated build script</a:t>
            </a:r>
            <a:r>
              <a:rPr kumimoji="0" lang="en-US" altLang="ja-JP" sz="1799" kern="0" dirty="0">
                <a:solidFill>
                  <a:schemeClr val="tx1"/>
                </a:solidFill>
                <a:latin typeface="Arial" pitchFamily="34" charset="0"/>
                <a:cs typeface="Arial" pitchFamily="34" charset="0"/>
              </a:rPr>
              <a:t>”</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as </a:t>
            </a:r>
            <a:r>
              <a:rPr kumimoji="0" lang="en-US" altLang="ja-JP" sz="1799" kern="0" dirty="0" err="1">
                <a:solidFill>
                  <a:schemeClr val="tx1"/>
                </a:solidFill>
                <a:latin typeface="Arial" pitchFamily="34" charset="0"/>
                <a:cs typeface="Arial" pitchFamily="34" charset="0"/>
              </a:rPr>
              <a:t>Makefile</a:t>
            </a:r>
            <a:endParaRPr kumimoji="0" lang="ja-JP" altLang="en-US" sz="1799" kern="0" dirty="0">
              <a:solidFill>
                <a:schemeClr val="tx1"/>
              </a:solidFill>
              <a:latin typeface="Arial" pitchFamily="34" charset="0"/>
              <a:cs typeface="Arial" pitchFamily="34" charset="0"/>
            </a:endParaRPr>
          </a:p>
        </p:txBody>
      </p:sp>
      <p:sp>
        <p:nvSpPr>
          <p:cNvPr id="51" name="Rounded Rectangle 32"/>
          <p:cNvSpPr/>
          <p:nvPr/>
        </p:nvSpPr>
        <p:spPr>
          <a:xfrm>
            <a:off x="5377090" y="1446238"/>
            <a:ext cx="4224536" cy="2384640"/>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dirty="0" err="1">
                <a:solidFill>
                  <a:schemeClr val="bg1"/>
                </a:solidFill>
                <a:latin typeface="Fujitsu Sans" panose="020B0404060202020204" pitchFamily="34" charset="0"/>
                <a:ea typeface="Meiryo UI" panose="020B0604030504040204" pitchFamily="50" charset="-128"/>
              </a:rPr>
              <a:t>Gradle</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2" name="正方形/長方形 51"/>
          <p:cNvSpPr/>
          <p:nvPr/>
        </p:nvSpPr>
        <p:spPr bwMode="gray">
          <a:xfrm>
            <a:off x="5509187" y="2119745"/>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a:solidFill>
                  <a:schemeClr val="tx1"/>
                </a:solidFill>
                <a:latin typeface="Arial" pitchFamily="34" charset="0"/>
                <a:cs typeface="Arial" pitchFamily="34" charset="0"/>
              </a:rPr>
              <a:t>- Inherit all good points of previous</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Back to “Script Base” </a:t>
            </a:r>
          </a:p>
          <a:p>
            <a:pPr algn="l" defTabSz="914126"/>
            <a:r>
              <a:rPr kumimoji="0" lang="en-US" altLang="ja-JP" sz="1799" kern="0" dirty="0">
                <a:solidFill>
                  <a:schemeClr val="tx1"/>
                </a:solidFill>
                <a:latin typeface="Arial" pitchFamily="34" charset="0"/>
                <a:cs typeface="Arial" pitchFamily="34" charset="0"/>
              </a:rPr>
              <a:t>   simple/flexible build scripts</a:t>
            </a:r>
            <a:endParaRPr kumimoji="0" lang="ja-JP" altLang="en-US" sz="1799" kern="0" dirty="0">
              <a:solidFill>
                <a:schemeClr val="tx1"/>
              </a:solidFill>
              <a:latin typeface="Arial" pitchFamily="34" charset="0"/>
              <a:cs typeface="Arial" pitchFamily="34" charset="0"/>
            </a:endParaRPr>
          </a:p>
        </p:txBody>
      </p:sp>
      <p:sp>
        <p:nvSpPr>
          <p:cNvPr id="53" name="Rounded Rectangle 32"/>
          <p:cNvSpPr/>
          <p:nvPr/>
        </p:nvSpPr>
        <p:spPr>
          <a:xfrm>
            <a:off x="898410" y="4064747"/>
            <a:ext cx="4224536" cy="2384640"/>
          </a:xfrm>
          <a:prstGeom prst="roundRect">
            <a:avLst>
              <a:gd name="adj" fmla="val 8533"/>
            </a:avLst>
          </a:prstGeom>
          <a:solidFill>
            <a:schemeClr val="tx2">
              <a:lumMod val="50000"/>
              <a:lumOff val="5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Ant</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4" name="正方形/長方形 53"/>
          <p:cNvSpPr/>
          <p:nvPr/>
        </p:nvSpPr>
        <p:spPr bwMode="gray">
          <a:xfrm>
            <a:off x="1030507" y="4738254"/>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a:solidFill>
                  <a:schemeClr val="tx1"/>
                </a:solidFill>
                <a:latin typeface="Arial" pitchFamily="34" charset="0"/>
                <a:cs typeface="Arial" pitchFamily="34" charset="0"/>
              </a:rPr>
              <a:t>- Brought “</a:t>
            </a:r>
            <a:r>
              <a:rPr kumimoji="0" lang="en-US" altLang="ja-JP" sz="1799" b="1" kern="0" dirty="0">
                <a:solidFill>
                  <a:srgbClr val="FF0D0D"/>
                </a:solidFill>
                <a:latin typeface="Arial" pitchFamily="34" charset="0"/>
                <a:cs typeface="Arial" pitchFamily="34" charset="0"/>
              </a:rPr>
              <a:t>Cross Platform</a:t>
            </a:r>
            <a:r>
              <a:rPr kumimoji="0" lang="en-US" altLang="ja-JP" sz="1799" kern="0" dirty="0">
                <a:solidFill>
                  <a:schemeClr val="tx1"/>
                </a:solidFill>
                <a:latin typeface="Arial" pitchFamily="34" charset="0"/>
                <a:cs typeface="Arial" pitchFamily="34" charset="0"/>
              </a:rPr>
              <a:t>” for build</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Hard to describe complex build</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due to XML base</a:t>
            </a:r>
            <a:endParaRPr kumimoji="0" lang="ja-JP" altLang="en-US" sz="1799" kern="0" dirty="0">
              <a:solidFill>
                <a:schemeClr val="tx1"/>
              </a:solidFill>
              <a:latin typeface="Arial" pitchFamily="34" charset="0"/>
              <a:cs typeface="Arial" pitchFamily="34" charset="0"/>
            </a:endParaRPr>
          </a:p>
        </p:txBody>
      </p:sp>
      <p:sp>
        <p:nvSpPr>
          <p:cNvPr id="55" name="Rounded Rectangle 32"/>
          <p:cNvSpPr/>
          <p:nvPr/>
        </p:nvSpPr>
        <p:spPr>
          <a:xfrm>
            <a:off x="5377090" y="4064747"/>
            <a:ext cx="4224536" cy="2384640"/>
          </a:xfrm>
          <a:prstGeom prst="roundRect">
            <a:avLst>
              <a:gd name="adj" fmla="val 8533"/>
            </a:avLst>
          </a:prstGeom>
          <a:solidFill>
            <a:schemeClr val="tx2">
              <a:lumMod val="50000"/>
              <a:lumOff val="5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algn="l"/>
            <a:r>
              <a:rPr lang="en-US" altLang="ja-JP" sz="2800" b="1" kern="0" dirty="0">
                <a:solidFill>
                  <a:schemeClr val="bg1"/>
                </a:solidFill>
                <a:latin typeface="Fujitsu Sans" panose="020B0404060202020204" pitchFamily="34" charset="0"/>
                <a:ea typeface="Meiryo UI" panose="020B0604030504040204" pitchFamily="50" charset="-128"/>
              </a:rPr>
              <a:t>Maven</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6" name="正方形/長方形 55"/>
          <p:cNvSpPr/>
          <p:nvPr/>
        </p:nvSpPr>
        <p:spPr bwMode="gray">
          <a:xfrm>
            <a:off x="5509187" y="4738254"/>
            <a:ext cx="3956857" cy="156957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1799" kern="0" dirty="0">
                <a:solidFill>
                  <a:schemeClr val="tx1"/>
                </a:solidFill>
                <a:latin typeface="Arial" pitchFamily="34" charset="0"/>
                <a:cs typeface="Arial" pitchFamily="34" charset="0"/>
              </a:rPr>
              <a:t>- Brought “</a:t>
            </a:r>
            <a:r>
              <a:rPr kumimoji="0" lang="en-US" altLang="ja-JP" sz="1799" b="1" kern="0" dirty="0">
                <a:solidFill>
                  <a:srgbClr val="FF0D0D"/>
                </a:solidFill>
                <a:latin typeface="Arial" pitchFamily="34" charset="0"/>
                <a:cs typeface="Arial" pitchFamily="34" charset="0"/>
              </a:rPr>
              <a:t>Rule Base</a:t>
            </a:r>
            <a:r>
              <a:rPr kumimoji="0" lang="en-US" altLang="ja-JP" sz="1799" kern="0" dirty="0">
                <a:solidFill>
                  <a:schemeClr val="tx1"/>
                </a:solidFill>
                <a:latin typeface="Arial" pitchFamily="34" charset="0"/>
                <a:cs typeface="Arial" pitchFamily="34" charset="0"/>
              </a:rPr>
              <a:t>” description</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To describe attributes for projects</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(e.g. version? Web-app? Etc.)</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Brought </a:t>
            </a:r>
            <a:br>
              <a:rPr kumimoji="0" lang="en-US" altLang="ja-JP" sz="1799" kern="0" dirty="0">
                <a:solidFill>
                  <a:schemeClr val="tx1"/>
                </a:solidFill>
                <a:latin typeface="Arial" pitchFamily="34" charset="0"/>
                <a:cs typeface="Arial" pitchFamily="34" charset="0"/>
              </a:rPr>
            </a:br>
            <a:r>
              <a:rPr kumimoji="0" lang="en-US" altLang="ja-JP" sz="1799" kern="0" dirty="0">
                <a:solidFill>
                  <a:schemeClr val="tx1"/>
                </a:solidFill>
                <a:latin typeface="Arial" pitchFamily="34" charset="0"/>
                <a:cs typeface="Arial" pitchFamily="34" charset="0"/>
              </a:rPr>
              <a:t>    “</a:t>
            </a:r>
            <a:r>
              <a:rPr kumimoji="0" lang="en-US" altLang="ja-JP" sz="1799" b="1" kern="0" dirty="0">
                <a:solidFill>
                  <a:srgbClr val="FF0D0D"/>
                </a:solidFill>
                <a:latin typeface="Arial" pitchFamily="34" charset="0"/>
                <a:cs typeface="Arial" pitchFamily="34" charset="0"/>
              </a:rPr>
              <a:t>Auto Dependency Resolving</a:t>
            </a:r>
            <a:r>
              <a:rPr kumimoji="0" lang="en-US" altLang="ja-JP" sz="1799" kern="0" dirty="0">
                <a:solidFill>
                  <a:schemeClr val="tx1"/>
                </a:solidFill>
                <a:latin typeface="Arial" pitchFamily="34" charset="0"/>
                <a:cs typeface="Arial" pitchFamily="34" charset="0"/>
              </a:rPr>
              <a:t>”</a:t>
            </a:r>
            <a:endParaRPr kumimoji="0" lang="ja-JP" altLang="en-US" sz="1799" kern="0" dirty="0">
              <a:solidFill>
                <a:schemeClr val="tx1"/>
              </a:solidFill>
              <a:latin typeface="Arial" pitchFamily="34" charset="0"/>
              <a:cs typeface="Arial" pitchFamily="34" charset="0"/>
            </a:endParaRPr>
          </a:p>
        </p:txBody>
      </p:sp>
      <p:sp>
        <p:nvSpPr>
          <p:cNvPr id="4" name="下矢印 3"/>
          <p:cNvSpPr/>
          <p:nvPr/>
        </p:nvSpPr>
        <p:spPr bwMode="gray">
          <a:xfrm>
            <a:off x="2630659" y="3380712"/>
            <a:ext cx="815926" cy="900332"/>
          </a:xfrm>
          <a:prstGeom prst="down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57" name="下矢印 56"/>
          <p:cNvSpPr/>
          <p:nvPr/>
        </p:nvSpPr>
        <p:spPr bwMode="gray">
          <a:xfrm rot="16200000">
            <a:off x="4579401" y="5118457"/>
            <a:ext cx="815926" cy="900332"/>
          </a:xfrm>
          <a:prstGeom prst="down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58" name="下矢印 57"/>
          <p:cNvSpPr/>
          <p:nvPr/>
        </p:nvSpPr>
        <p:spPr bwMode="gray">
          <a:xfrm rot="10800000">
            <a:off x="7079652" y="3380712"/>
            <a:ext cx="815926" cy="900332"/>
          </a:xfrm>
          <a:prstGeom prst="down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8" name="テキスト ボックス 7"/>
          <p:cNvSpPr txBox="1"/>
          <p:nvPr/>
        </p:nvSpPr>
        <p:spPr>
          <a:xfrm rot="16200000">
            <a:off x="-83690" y="2309604"/>
            <a:ext cx="1197700" cy="584775"/>
          </a:xfrm>
          <a:prstGeom prst="rect">
            <a:avLst/>
          </a:prstGeom>
          <a:noFill/>
        </p:spPr>
        <p:txBody>
          <a:bodyPr wrap="none" rtlCol="0">
            <a:spAutoFit/>
          </a:bodyPr>
          <a:lstStyle/>
          <a:p>
            <a:pPr algn="l"/>
            <a:r>
              <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rPr>
              <a:t>Script</a:t>
            </a:r>
            <a:endParaRPr kumimoji="1" lang="ja-JP" altLang="en-US" sz="3200" b="1"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61" name="テキスト ボックス 60"/>
          <p:cNvSpPr txBox="1"/>
          <p:nvPr/>
        </p:nvSpPr>
        <p:spPr>
          <a:xfrm rot="16200000">
            <a:off x="44519" y="4964680"/>
            <a:ext cx="941283" cy="584775"/>
          </a:xfrm>
          <a:prstGeom prst="rect">
            <a:avLst/>
          </a:prstGeom>
          <a:noFill/>
        </p:spPr>
        <p:txBody>
          <a:bodyPr wrap="none" rtlCol="0">
            <a:spAutoFit/>
          </a:bodyPr>
          <a:lstStyle/>
          <a:p>
            <a:pPr algn="l"/>
            <a:r>
              <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rPr>
              <a:t>XML</a:t>
            </a:r>
            <a:endParaRPr kumimoji="1" lang="ja-JP" altLang="en-US" sz="3200" b="1"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62" name="テキスト ボックス 61"/>
          <p:cNvSpPr txBox="1"/>
          <p:nvPr/>
        </p:nvSpPr>
        <p:spPr>
          <a:xfrm>
            <a:off x="1550170" y="812225"/>
            <a:ext cx="2917530" cy="584775"/>
          </a:xfrm>
          <a:prstGeom prst="rect">
            <a:avLst/>
          </a:prstGeom>
          <a:noFill/>
        </p:spPr>
        <p:txBody>
          <a:bodyPr wrap="none" rtlCol="0">
            <a:spAutoFit/>
          </a:bodyPr>
          <a:lstStyle/>
          <a:p>
            <a:pPr algn="l"/>
            <a:r>
              <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rPr>
              <a:t>Procedure Base</a:t>
            </a:r>
            <a:endParaRPr kumimoji="1" lang="ja-JP" altLang="en-US" sz="3200" b="1"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63" name="テキスト ボックス 62"/>
          <p:cNvSpPr txBox="1"/>
          <p:nvPr/>
        </p:nvSpPr>
        <p:spPr>
          <a:xfrm>
            <a:off x="6521837" y="812225"/>
            <a:ext cx="1931554" cy="584775"/>
          </a:xfrm>
          <a:prstGeom prst="rect">
            <a:avLst/>
          </a:prstGeom>
          <a:noFill/>
        </p:spPr>
        <p:txBody>
          <a:bodyPr wrap="none" rtlCol="0">
            <a:spAutoFit/>
          </a:bodyPr>
          <a:lstStyle/>
          <a:p>
            <a:pPr algn="l"/>
            <a:r>
              <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rPr>
              <a:t>Rule Base</a:t>
            </a:r>
            <a:endParaRPr kumimoji="1" lang="ja-JP" altLang="en-US" sz="3200" b="1" dirty="0" err="1">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32588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1617786"/>
            <a:ext cx="4600575" cy="2766888"/>
          </a:xfrm>
        </p:spPr>
        <p:txBody>
          <a:bodyPr/>
          <a:lstStyle/>
          <a:p>
            <a:r>
              <a:rPr lang="en-US" altLang="ja-JP" dirty="0"/>
              <a:t>Column : </a:t>
            </a:r>
            <a:br>
              <a:rPr lang="en-US" altLang="ja-JP" dirty="0"/>
            </a:br>
            <a:r>
              <a:rPr lang="en-US" altLang="ja-JP" dirty="0"/>
              <a:t>Dependency</a:t>
            </a:r>
            <a:br>
              <a:rPr lang="en-US" altLang="ja-JP" dirty="0"/>
            </a:br>
            <a:r>
              <a:rPr lang="en-US" altLang="ja-JP" dirty="0"/>
              <a:t>Resolving</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465742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bwMode="gray">
          <a:xfrm>
            <a:off x="450166" y="4614203"/>
            <a:ext cx="5964838" cy="18147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600" dirty="0">
                <a:solidFill>
                  <a:schemeClr val="tx1"/>
                </a:solidFill>
                <a:latin typeface="Fujitsu Sans" panose="020B0404060202020204" pitchFamily="34" charset="0"/>
                <a:ea typeface="Meiryo UI" panose="020B0604030504040204" pitchFamily="50" charset="-128"/>
              </a:rPr>
              <a:t>Depending Libraries </a:t>
            </a:r>
            <a:r>
              <a:rPr kumimoji="1" lang="en-US" altLang="ja-JP" sz="1600" b="1" dirty="0">
                <a:solidFill>
                  <a:schemeClr val="tx1"/>
                </a:solidFill>
                <a:latin typeface="Fujitsu Sans" panose="020B0404060202020204" pitchFamily="34" charset="0"/>
                <a:ea typeface="Meiryo UI" panose="020B0604030504040204" pitchFamily="50" charset="-128"/>
              </a:rPr>
              <a:t>for Build</a:t>
            </a:r>
            <a:endParaRPr kumimoji="1" lang="ja-JP" altLang="en-US" sz="1600" b="1" dirty="0">
              <a:solidFill>
                <a:schemeClr val="tx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What’s Dependency Resolving?</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23</a:t>
            </a:fld>
            <a:endParaRPr lang="en-US" altLang="ja-JP" dirty="0"/>
          </a:p>
        </p:txBody>
      </p:sp>
      <p:sp>
        <p:nvSpPr>
          <p:cNvPr id="21"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Column : Dependency Resolving</a:t>
            </a:r>
          </a:p>
        </p:txBody>
      </p:sp>
      <p:sp>
        <p:nvSpPr>
          <p:cNvPr id="24" name="メモ 23"/>
          <p:cNvSpPr/>
          <p:nvPr/>
        </p:nvSpPr>
        <p:spPr bwMode="gray">
          <a:xfrm>
            <a:off x="668548" y="1267807"/>
            <a:ext cx="1929147" cy="115907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Your</a:t>
            </a:r>
          </a:p>
          <a:p>
            <a:r>
              <a:rPr kumimoji="1" lang="en-US" altLang="ja-JP" sz="2400" dirty="0">
                <a:latin typeface="Fujitsu Sans" panose="020B0404060202020204" pitchFamily="34" charset="0"/>
                <a:ea typeface="Meiryo UI" panose="020B0604030504040204" pitchFamily="50" charset="-128"/>
              </a:rPr>
              <a:t>Production</a:t>
            </a:r>
          </a:p>
          <a:p>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sp>
        <p:nvSpPr>
          <p:cNvPr id="35" name="メモ 34"/>
          <p:cNvSpPr/>
          <p:nvPr/>
        </p:nvSpPr>
        <p:spPr bwMode="gray">
          <a:xfrm>
            <a:off x="2881324" y="1267807"/>
            <a:ext cx="1929147" cy="115907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2400" dirty="0">
                <a:latin typeface="Fujitsu Sans" panose="020B0404060202020204" pitchFamily="34" charset="0"/>
                <a:ea typeface="Meiryo UI" panose="020B0604030504040204" pitchFamily="50" charset="-128"/>
              </a:rPr>
              <a:t>Your</a:t>
            </a:r>
          </a:p>
          <a:p>
            <a:r>
              <a:rPr kumimoji="1" lang="en-US" altLang="ja-JP" sz="2400" dirty="0">
                <a:latin typeface="Fujitsu Sans" panose="020B0404060202020204" pitchFamily="34" charset="0"/>
                <a:ea typeface="Meiryo UI" panose="020B0604030504040204" pitchFamily="50" charset="-128"/>
              </a:rPr>
              <a:t>Test</a:t>
            </a:r>
          </a:p>
          <a:p>
            <a:r>
              <a:rPr kumimoji="1" lang="en-US" altLang="ja-JP" sz="2400" dirty="0">
                <a:latin typeface="Fujitsu Sans" panose="020B0404060202020204" pitchFamily="34" charset="0"/>
                <a:ea typeface="Meiryo UI" panose="020B0604030504040204" pitchFamily="50" charset="-128"/>
              </a:rPr>
              <a:t>Code</a:t>
            </a:r>
            <a:endParaRPr kumimoji="1" lang="ja-JP" altLang="en-US" sz="2400" dirty="0">
              <a:latin typeface="Fujitsu Sans" panose="020B0404060202020204" pitchFamily="34" charset="0"/>
              <a:ea typeface="Meiryo UI" panose="020B0604030504040204" pitchFamily="50" charset="-128"/>
            </a:endParaRPr>
          </a:p>
        </p:txBody>
      </p:sp>
      <p:sp>
        <p:nvSpPr>
          <p:cNvPr id="43" name="メモ 42"/>
          <p:cNvSpPr/>
          <p:nvPr/>
        </p:nvSpPr>
        <p:spPr bwMode="gray">
          <a:xfrm>
            <a:off x="613195" y="5168757"/>
            <a:ext cx="1536585" cy="33910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module-a.jar</a:t>
            </a:r>
            <a:endParaRPr lang="ja-JP" altLang="en-US" sz="1600" dirty="0">
              <a:latin typeface="Fujitsu Sans" panose="020B0404060202020204" pitchFamily="34" charset="0"/>
              <a:ea typeface="Meiryo UI" panose="020B0604030504040204" pitchFamily="50" charset="-128"/>
            </a:endParaRPr>
          </a:p>
        </p:txBody>
      </p:sp>
      <p:cxnSp>
        <p:nvCxnSpPr>
          <p:cNvPr id="48" name="直線矢印コネクタ 47"/>
          <p:cNvCxnSpPr/>
          <p:nvPr/>
        </p:nvCxnSpPr>
        <p:spPr bwMode="auto">
          <a:xfrm>
            <a:off x="1605627" y="2431764"/>
            <a:ext cx="0" cy="218243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9" name="メモ 58"/>
          <p:cNvSpPr/>
          <p:nvPr/>
        </p:nvSpPr>
        <p:spPr bwMode="gray">
          <a:xfrm>
            <a:off x="613195" y="5924736"/>
            <a:ext cx="1536585"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latin typeface="Fujitsu Sans" panose="020B0404060202020204" pitchFamily="34" charset="0"/>
                <a:ea typeface="Meiryo UI" panose="020B0604030504040204" pitchFamily="50" charset="-128"/>
              </a:rPr>
              <a:t>commons</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fileupload.jar</a:t>
            </a:r>
            <a:endParaRPr kumimoji="1" lang="ja-JP" altLang="en-US" sz="1600" dirty="0">
              <a:latin typeface="Fujitsu Sans" panose="020B0404060202020204" pitchFamily="34" charset="0"/>
              <a:ea typeface="Meiryo UI" panose="020B0604030504040204" pitchFamily="50" charset="-128"/>
            </a:endParaRPr>
          </a:p>
        </p:txBody>
      </p:sp>
      <p:sp>
        <p:nvSpPr>
          <p:cNvPr id="64" name="メモ 63"/>
          <p:cNvSpPr/>
          <p:nvPr/>
        </p:nvSpPr>
        <p:spPr bwMode="gray">
          <a:xfrm>
            <a:off x="2430991" y="5924736"/>
            <a:ext cx="1743109"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err="1">
                <a:latin typeface="Fujitsu Sans" panose="020B0404060202020204" pitchFamily="34" charset="0"/>
                <a:ea typeface="Meiryo UI" panose="020B0604030504040204" pitchFamily="50" charset="-128"/>
              </a:rPr>
              <a:t>javax</a:t>
            </a:r>
            <a:r>
              <a:rPr kumimoji="1" lang="en-US" altLang="ja-JP" sz="1600" dirty="0">
                <a:latin typeface="Fujitsu Sans" panose="020B0404060202020204" pitchFamily="34" charset="0"/>
                <a:ea typeface="Meiryo UI" panose="020B0604030504040204" pitchFamily="50" charset="-128"/>
              </a:rPr>
              <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servlet-api.jar</a:t>
            </a:r>
            <a:endParaRPr kumimoji="1" lang="ja-JP" altLang="en-US" sz="1600" dirty="0">
              <a:latin typeface="Fujitsu Sans" panose="020B0404060202020204" pitchFamily="34" charset="0"/>
              <a:ea typeface="Meiryo UI" panose="020B0604030504040204" pitchFamily="50" charset="-128"/>
            </a:endParaRPr>
          </a:p>
        </p:txBody>
      </p:sp>
      <p:sp>
        <p:nvSpPr>
          <p:cNvPr id="65" name="メモ 64"/>
          <p:cNvSpPr/>
          <p:nvPr/>
        </p:nvSpPr>
        <p:spPr bwMode="gray">
          <a:xfrm>
            <a:off x="4490090" y="5908306"/>
            <a:ext cx="1743109"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latin typeface="Fujitsu Sans" panose="020B0404060202020204" pitchFamily="34" charset="0"/>
                <a:ea typeface="Meiryo UI" panose="020B0604030504040204" pitchFamily="50" charset="-128"/>
              </a:rPr>
              <a:t>jsonic.jar</a:t>
            </a:r>
            <a:endParaRPr kumimoji="1" lang="ja-JP" altLang="en-US" sz="1600" dirty="0">
              <a:latin typeface="Fujitsu Sans" panose="020B0404060202020204" pitchFamily="34" charset="0"/>
              <a:ea typeface="Meiryo UI" panose="020B0604030504040204" pitchFamily="50" charset="-128"/>
            </a:endParaRPr>
          </a:p>
        </p:txBody>
      </p:sp>
      <p:sp>
        <p:nvSpPr>
          <p:cNvPr id="36" name="メモ 35"/>
          <p:cNvSpPr/>
          <p:nvPr/>
        </p:nvSpPr>
        <p:spPr bwMode="gray">
          <a:xfrm>
            <a:off x="2430991" y="5168757"/>
            <a:ext cx="1743109" cy="33910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module-b.jar</a:t>
            </a:r>
            <a:endParaRPr lang="ja-JP" altLang="en-US" sz="1600" dirty="0">
              <a:latin typeface="Fujitsu Sans" panose="020B0404060202020204" pitchFamily="34" charset="0"/>
              <a:ea typeface="Meiryo UI" panose="020B0604030504040204" pitchFamily="50" charset="-128"/>
            </a:endParaRPr>
          </a:p>
        </p:txBody>
      </p:sp>
      <p:sp>
        <p:nvSpPr>
          <p:cNvPr id="37" name="メモ 36"/>
          <p:cNvSpPr/>
          <p:nvPr/>
        </p:nvSpPr>
        <p:spPr bwMode="gray">
          <a:xfrm>
            <a:off x="4490089" y="5168757"/>
            <a:ext cx="1743109" cy="339100"/>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module-c.jar</a:t>
            </a:r>
            <a:endParaRPr lang="ja-JP" altLang="en-US" sz="1600" dirty="0">
              <a:latin typeface="Fujitsu Sans" panose="020B0404060202020204" pitchFamily="34" charset="0"/>
              <a:ea typeface="Meiryo UI" panose="020B0604030504040204" pitchFamily="50" charset="-128"/>
            </a:endParaRPr>
          </a:p>
        </p:txBody>
      </p:sp>
      <p:sp>
        <p:nvSpPr>
          <p:cNvPr id="38" name="正方形/長方形 37"/>
          <p:cNvSpPr/>
          <p:nvPr/>
        </p:nvSpPr>
        <p:spPr bwMode="gray">
          <a:xfrm>
            <a:off x="6550877" y="4614203"/>
            <a:ext cx="1418403" cy="18147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600" dirty="0">
                <a:solidFill>
                  <a:schemeClr val="tx1"/>
                </a:solidFill>
                <a:latin typeface="Fujitsu Sans" panose="020B0404060202020204" pitchFamily="34" charset="0"/>
                <a:ea typeface="Meiryo UI" panose="020B0604030504040204" pitchFamily="50" charset="-128"/>
              </a:rPr>
              <a:t>Depending </a:t>
            </a:r>
          </a:p>
          <a:p>
            <a:r>
              <a:rPr kumimoji="1" lang="en-US" altLang="ja-JP" sz="1600" dirty="0">
                <a:solidFill>
                  <a:schemeClr val="tx1"/>
                </a:solidFill>
                <a:latin typeface="Fujitsu Sans" panose="020B0404060202020204" pitchFamily="34" charset="0"/>
                <a:ea typeface="Meiryo UI" panose="020B0604030504040204" pitchFamily="50" charset="-128"/>
              </a:rPr>
              <a:t>Libraries</a:t>
            </a:r>
          </a:p>
          <a:p>
            <a:r>
              <a:rPr kumimoji="1" lang="en-US" altLang="ja-JP" sz="1600" dirty="0">
                <a:solidFill>
                  <a:schemeClr val="tx1"/>
                </a:solidFill>
                <a:latin typeface="Fujitsu Sans" panose="020B0404060202020204" pitchFamily="34" charset="0"/>
                <a:ea typeface="Meiryo UI" panose="020B0604030504040204" pitchFamily="50" charset="-128"/>
              </a:rPr>
              <a:t> </a:t>
            </a:r>
            <a:r>
              <a:rPr kumimoji="1" lang="en-US" altLang="ja-JP" sz="1600" b="1" dirty="0">
                <a:solidFill>
                  <a:schemeClr val="tx1"/>
                </a:solidFill>
                <a:latin typeface="Fujitsu Sans" panose="020B0404060202020204" pitchFamily="34" charset="0"/>
                <a:ea typeface="Meiryo UI" panose="020B0604030504040204" pitchFamily="50" charset="-128"/>
              </a:rPr>
              <a:t>for Test</a:t>
            </a:r>
            <a:endParaRPr kumimoji="1" lang="ja-JP" altLang="en-US" sz="1600" b="1" dirty="0">
              <a:solidFill>
                <a:schemeClr val="tx1"/>
              </a:solidFill>
              <a:latin typeface="Fujitsu Sans" panose="020B0404060202020204" pitchFamily="34" charset="0"/>
              <a:ea typeface="Meiryo UI" panose="020B0604030504040204" pitchFamily="50" charset="-128"/>
            </a:endParaRPr>
          </a:p>
        </p:txBody>
      </p:sp>
      <p:sp>
        <p:nvSpPr>
          <p:cNvPr id="39" name="正方形/長方形 38"/>
          <p:cNvSpPr/>
          <p:nvPr/>
        </p:nvSpPr>
        <p:spPr bwMode="gray">
          <a:xfrm>
            <a:off x="8134439" y="4614203"/>
            <a:ext cx="1418403" cy="18147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600" dirty="0">
                <a:solidFill>
                  <a:schemeClr val="tx1"/>
                </a:solidFill>
                <a:latin typeface="Fujitsu Sans" panose="020B0404060202020204" pitchFamily="34" charset="0"/>
                <a:ea typeface="Meiryo UI" panose="020B0604030504040204" pitchFamily="50" charset="-128"/>
              </a:rPr>
              <a:t>Depending </a:t>
            </a:r>
          </a:p>
          <a:p>
            <a:r>
              <a:rPr kumimoji="1" lang="en-US" altLang="ja-JP" sz="1600" dirty="0">
                <a:solidFill>
                  <a:schemeClr val="tx1"/>
                </a:solidFill>
                <a:latin typeface="Fujitsu Sans" panose="020B0404060202020204" pitchFamily="34" charset="0"/>
                <a:ea typeface="Meiryo UI" panose="020B0604030504040204" pitchFamily="50" charset="-128"/>
              </a:rPr>
              <a:t>Libraries</a:t>
            </a:r>
          </a:p>
          <a:p>
            <a:r>
              <a:rPr kumimoji="1" lang="en-US" altLang="ja-JP" sz="1600" dirty="0">
                <a:solidFill>
                  <a:schemeClr val="tx1"/>
                </a:solidFill>
                <a:latin typeface="Fujitsu Sans" panose="020B0404060202020204" pitchFamily="34" charset="0"/>
                <a:ea typeface="Meiryo UI" panose="020B0604030504040204" pitchFamily="50" charset="-128"/>
              </a:rPr>
              <a:t> </a:t>
            </a:r>
            <a:r>
              <a:rPr kumimoji="1" lang="en-US" altLang="ja-JP" sz="1600" b="1" dirty="0">
                <a:solidFill>
                  <a:schemeClr val="tx1"/>
                </a:solidFill>
                <a:latin typeface="Fujitsu Sans" panose="020B0404060202020204" pitchFamily="34" charset="0"/>
                <a:ea typeface="Meiryo UI" panose="020B0604030504040204" pitchFamily="50" charset="-128"/>
              </a:rPr>
              <a:t>for Run</a:t>
            </a:r>
            <a:endParaRPr kumimoji="1" lang="ja-JP" altLang="en-US" sz="1600" b="1" dirty="0">
              <a:solidFill>
                <a:schemeClr val="tx1"/>
              </a:solidFill>
              <a:latin typeface="Fujitsu Sans" panose="020B0404060202020204" pitchFamily="34" charset="0"/>
              <a:ea typeface="Meiryo UI" panose="020B0604030504040204" pitchFamily="50" charset="-128"/>
            </a:endParaRPr>
          </a:p>
        </p:txBody>
      </p:sp>
      <p:sp>
        <p:nvSpPr>
          <p:cNvPr id="40" name="メモ 39"/>
          <p:cNvSpPr/>
          <p:nvPr/>
        </p:nvSpPr>
        <p:spPr bwMode="gray">
          <a:xfrm>
            <a:off x="6730994" y="5477221"/>
            <a:ext cx="1006237"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41" name="メモ 40"/>
          <p:cNvSpPr/>
          <p:nvPr/>
        </p:nvSpPr>
        <p:spPr bwMode="gray">
          <a:xfrm>
            <a:off x="6787259" y="5540525"/>
            <a:ext cx="1006237"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49" name="メモ 48"/>
          <p:cNvSpPr/>
          <p:nvPr/>
        </p:nvSpPr>
        <p:spPr bwMode="gray">
          <a:xfrm>
            <a:off x="6853812" y="5612201"/>
            <a:ext cx="1006237"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0" name="メモ 49"/>
          <p:cNvSpPr/>
          <p:nvPr/>
        </p:nvSpPr>
        <p:spPr bwMode="gray">
          <a:xfrm>
            <a:off x="8272215" y="5477221"/>
            <a:ext cx="1006237"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1" name="メモ 50"/>
          <p:cNvSpPr/>
          <p:nvPr/>
        </p:nvSpPr>
        <p:spPr bwMode="gray">
          <a:xfrm>
            <a:off x="8328480" y="5540525"/>
            <a:ext cx="1006237"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2" name="メモ 51"/>
          <p:cNvSpPr/>
          <p:nvPr/>
        </p:nvSpPr>
        <p:spPr bwMode="gray">
          <a:xfrm>
            <a:off x="8395033" y="5612201"/>
            <a:ext cx="1006237"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4" name="角丸四角形吹き出し 53"/>
          <p:cNvSpPr/>
          <p:nvPr/>
        </p:nvSpPr>
        <p:spPr bwMode="gray">
          <a:xfrm>
            <a:off x="1698825" y="2771854"/>
            <a:ext cx="2379427" cy="770050"/>
          </a:xfrm>
          <a:prstGeom prst="wedgeRoundRectCallout">
            <a:avLst>
              <a:gd name="adj1" fmla="val -53886"/>
              <a:gd name="adj2" fmla="val 9707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a:latin typeface="Fujitsu Sans" panose="020B0404060202020204" pitchFamily="34" charset="0"/>
                <a:ea typeface="Meiryo UI" panose="020B0604030504040204" pitchFamily="50" charset="-128"/>
              </a:rPr>
              <a:t>Dependency</a:t>
            </a:r>
            <a:br>
              <a:rPr lang="en-US" altLang="ja-JP" sz="2000" dirty="0">
                <a:latin typeface="Fujitsu Sans" panose="020B0404060202020204" pitchFamily="34" charset="0"/>
                <a:ea typeface="Meiryo UI" panose="020B0604030504040204" pitchFamily="50" charset="-128"/>
              </a:rPr>
            </a:br>
            <a:r>
              <a:rPr lang="en-US" altLang="ja-JP" sz="2000" dirty="0">
                <a:latin typeface="Fujitsu Sans" panose="020B0404060202020204" pitchFamily="34" charset="0"/>
                <a:ea typeface="Meiryo UI" panose="020B0604030504040204" pitchFamily="50" charset="-128"/>
              </a:rPr>
              <a:t>(Refer Libraries)</a:t>
            </a:r>
            <a:endParaRPr kumimoji="1" lang="ja-JP" altLang="en-US" sz="2000" dirty="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450166" y="5676491"/>
            <a:ext cx="5882586" cy="738465"/>
          </a:xfrm>
          <a:prstGeom prst="rect">
            <a:avLst/>
          </a:prstGeom>
          <a:noFill/>
          <a:ln w="28575"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200" dirty="0">
                <a:latin typeface="Fujitsu Sans" panose="020B0404060202020204" pitchFamily="34" charset="0"/>
                <a:ea typeface="Meiryo UI" panose="020B0604030504040204" pitchFamily="50" charset="-128"/>
              </a:rPr>
              <a:t>External Libraries</a:t>
            </a:r>
            <a:endParaRPr kumimoji="1" lang="ja-JP" altLang="en-US" sz="1200" dirty="0">
              <a:latin typeface="Fujitsu Sans" panose="020B0404060202020204" pitchFamily="34" charset="0"/>
              <a:ea typeface="Meiryo UI" panose="020B0604030504040204" pitchFamily="50" charset="-128"/>
            </a:endParaRPr>
          </a:p>
        </p:txBody>
      </p:sp>
      <p:sp>
        <p:nvSpPr>
          <p:cNvPr id="56" name="正方形/長方形 55"/>
          <p:cNvSpPr/>
          <p:nvPr/>
        </p:nvSpPr>
        <p:spPr bwMode="gray">
          <a:xfrm>
            <a:off x="450166" y="4930702"/>
            <a:ext cx="5882586" cy="633247"/>
          </a:xfrm>
          <a:prstGeom prst="rect">
            <a:avLst/>
          </a:prstGeom>
          <a:noFill/>
          <a:ln w="28575" cap="flat" cmpd="sng" algn="ctr">
            <a:solidFill>
              <a:srgbClr val="FF0D0D"/>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200" dirty="0">
                <a:latin typeface="Fujitsu Sans" panose="020B0404060202020204" pitchFamily="34" charset="0"/>
                <a:ea typeface="Meiryo UI" panose="020B0604030504040204" pitchFamily="50" charset="-128"/>
              </a:rPr>
              <a:t>Internal Libraries</a:t>
            </a:r>
            <a:endParaRPr kumimoji="1" lang="ja-JP" altLang="en-US" sz="1200" dirty="0">
              <a:latin typeface="Fujitsu Sans" panose="020B0404060202020204" pitchFamily="34" charset="0"/>
              <a:ea typeface="Meiryo UI" panose="020B0604030504040204" pitchFamily="50" charset="-128"/>
            </a:endParaRPr>
          </a:p>
        </p:txBody>
      </p:sp>
      <p:cxnSp>
        <p:nvCxnSpPr>
          <p:cNvPr id="57" name="直線矢印コネクタ 56"/>
          <p:cNvCxnSpPr>
            <a:endCxn id="38" idx="0"/>
          </p:cNvCxnSpPr>
          <p:nvPr/>
        </p:nvCxnSpPr>
        <p:spPr bwMode="auto">
          <a:xfrm>
            <a:off x="3870525" y="2431764"/>
            <a:ext cx="3389554" cy="218243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1" name="角丸四角形吹き出し 70"/>
          <p:cNvSpPr/>
          <p:nvPr/>
        </p:nvSpPr>
        <p:spPr bwMode="gray">
          <a:xfrm>
            <a:off x="4930730" y="2747227"/>
            <a:ext cx="3882164" cy="770050"/>
          </a:xfrm>
          <a:prstGeom prst="wedgeRoundRectCallout">
            <a:avLst>
              <a:gd name="adj1" fmla="val -40687"/>
              <a:gd name="adj2" fmla="val 206682"/>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Dependency Resolving</a:t>
            </a:r>
          </a:p>
          <a:p>
            <a:pPr algn="l"/>
            <a:r>
              <a:rPr lang="en-US" altLang="ja-JP" sz="2000" dirty="0">
                <a:latin typeface="Fujitsu Sans" panose="020B0404060202020204" pitchFamily="34" charset="0"/>
                <a:ea typeface="Meiryo UI" panose="020B0604030504040204" pitchFamily="50" charset="-128"/>
              </a:rPr>
              <a:t>= Gather all depending libraries</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261578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to resolve dependency without Build Tool?</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24</a:t>
            </a:fld>
            <a:endParaRPr lang="en-US" altLang="ja-JP" dirty="0"/>
          </a:p>
        </p:txBody>
      </p:sp>
      <p:sp>
        <p:nvSpPr>
          <p:cNvPr id="21"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Column : Dependency Resolving</a:t>
            </a:r>
          </a:p>
        </p:txBody>
      </p:sp>
      <p:sp>
        <p:nvSpPr>
          <p:cNvPr id="73" name="メモ 72"/>
          <p:cNvSpPr/>
          <p:nvPr/>
        </p:nvSpPr>
        <p:spPr bwMode="gray">
          <a:xfrm>
            <a:off x="2791464" y="1628056"/>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a.jar(V1.1)</a:t>
            </a:r>
            <a:endParaRPr kumimoji="1" lang="ja-JP" altLang="en-US" sz="1600" dirty="0">
              <a:latin typeface="Fujitsu Sans" panose="020B0404060202020204" pitchFamily="34" charset="0"/>
              <a:ea typeface="Meiryo UI" panose="020B0604030504040204" pitchFamily="50" charset="-128"/>
            </a:endParaRPr>
          </a:p>
        </p:txBody>
      </p:sp>
      <p:sp>
        <p:nvSpPr>
          <p:cNvPr id="74" name="正方形/長方形 73"/>
          <p:cNvSpPr/>
          <p:nvPr/>
        </p:nvSpPr>
        <p:spPr bwMode="gray">
          <a:xfrm>
            <a:off x="1736903" y="1628056"/>
            <a:ext cx="928255"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Site A</a:t>
            </a:r>
            <a:endParaRPr kumimoji="1" lang="ja-JP" altLang="en-US" sz="2000" dirty="0">
              <a:latin typeface="Fujitsu Sans" panose="020B0404060202020204" pitchFamily="34" charset="0"/>
              <a:ea typeface="Meiryo UI" panose="020B0604030504040204" pitchFamily="50" charset="-128"/>
            </a:endParaRPr>
          </a:p>
        </p:txBody>
      </p:sp>
      <p:pic>
        <p:nvPicPr>
          <p:cNvPr id="75" name="Picture 1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170499" y="2227931"/>
            <a:ext cx="650292" cy="65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6" name="メモ 75"/>
          <p:cNvSpPr/>
          <p:nvPr/>
        </p:nvSpPr>
        <p:spPr bwMode="gray">
          <a:xfrm>
            <a:off x="4025942" y="1628056"/>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x.jar(V2.1)</a:t>
            </a:r>
            <a:endParaRPr kumimoji="1" lang="ja-JP" altLang="en-US" sz="1600" dirty="0">
              <a:latin typeface="Fujitsu Sans" panose="020B0404060202020204" pitchFamily="34" charset="0"/>
              <a:ea typeface="Meiryo UI" panose="020B0604030504040204" pitchFamily="50" charset="-128"/>
            </a:endParaRPr>
          </a:p>
        </p:txBody>
      </p:sp>
      <p:sp>
        <p:nvSpPr>
          <p:cNvPr id="77" name="メモ 76"/>
          <p:cNvSpPr/>
          <p:nvPr/>
        </p:nvSpPr>
        <p:spPr bwMode="gray">
          <a:xfrm>
            <a:off x="4025942" y="2142068"/>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y.jar(V3.1)</a:t>
            </a:r>
            <a:endParaRPr kumimoji="1" lang="ja-JP" altLang="en-US" sz="1600" dirty="0">
              <a:latin typeface="Fujitsu Sans" panose="020B0404060202020204" pitchFamily="34" charset="0"/>
              <a:ea typeface="Meiryo UI" panose="020B0604030504040204" pitchFamily="50" charset="-128"/>
            </a:endParaRPr>
          </a:p>
        </p:txBody>
      </p:sp>
      <p:sp>
        <p:nvSpPr>
          <p:cNvPr id="78" name="メモ 77"/>
          <p:cNvSpPr/>
          <p:nvPr/>
        </p:nvSpPr>
        <p:spPr bwMode="gray">
          <a:xfrm>
            <a:off x="4025941" y="2616857"/>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79" name="メモ 78"/>
          <p:cNvSpPr/>
          <p:nvPr/>
        </p:nvSpPr>
        <p:spPr bwMode="gray">
          <a:xfrm>
            <a:off x="2791464" y="2630711"/>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b.jar(V1.3)</a:t>
            </a:r>
            <a:endParaRPr kumimoji="1" lang="ja-JP" altLang="en-US" sz="1600" dirty="0">
              <a:latin typeface="Fujitsu Sans" panose="020B0404060202020204" pitchFamily="34" charset="0"/>
              <a:ea typeface="Meiryo UI" panose="020B0604030504040204" pitchFamily="50" charset="-128"/>
            </a:endParaRPr>
          </a:p>
        </p:txBody>
      </p:sp>
      <p:sp>
        <p:nvSpPr>
          <p:cNvPr id="80" name="メモ 79"/>
          <p:cNvSpPr/>
          <p:nvPr/>
        </p:nvSpPr>
        <p:spPr bwMode="gray">
          <a:xfrm>
            <a:off x="2791464" y="312769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c.jar(V2.1)</a:t>
            </a:r>
            <a:endParaRPr kumimoji="1" lang="ja-JP" altLang="en-US" sz="1600" dirty="0">
              <a:latin typeface="Fujitsu Sans" panose="020B0404060202020204" pitchFamily="34" charset="0"/>
              <a:ea typeface="Meiryo UI" panose="020B0604030504040204" pitchFamily="50" charset="-128"/>
            </a:endParaRPr>
          </a:p>
        </p:txBody>
      </p:sp>
      <p:sp>
        <p:nvSpPr>
          <p:cNvPr id="81" name="メモ 80"/>
          <p:cNvSpPr/>
          <p:nvPr/>
        </p:nvSpPr>
        <p:spPr bwMode="gray">
          <a:xfrm>
            <a:off x="4085999" y="2682435"/>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82" name="メモ 81"/>
          <p:cNvSpPr/>
          <p:nvPr/>
        </p:nvSpPr>
        <p:spPr bwMode="gray">
          <a:xfrm>
            <a:off x="4152806" y="2793357"/>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83" name="メモ 82"/>
          <p:cNvSpPr/>
          <p:nvPr/>
        </p:nvSpPr>
        <p:spPr bwMode="gray">
          <a:xfrm>
            <a:off x="4219613" y="290054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z.jar(V4.2)</a:t>
            </a:r>
            <a:endParaRPr kumimoji="1" lang="ja-JP" altLang="en-US" sz="1600" dirty="0">
              <a:latin typeface="Fujitsu Sans" panose="020B0404060202020204" pitchFamily="34" charset="0"/>
              <a:ea typeface="Meiryo UI" panose="020B0604030504040204" pitchFamily="50" charset="-128"/>
            </a:endParaRPr>
          </a:p>
        </p:txBody>
      </p:sp>
      <p:sp>
        <p:nvSpPr>
          <p:cNvPr id="84" name="正方形/長方形 83"/>
          <p:cNvSpPr/>
          <p:nvPr/>
        </p:nvSpPr>
        <p:spPr bwMode="gray">
          <a:xfrm>
            <a:off x="1736903" y="2142866"/>
            <a:ext cx="928255"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Site B</a:t>
            </a:r>
            <a:endParaRPr kumimoji="1" lang="ja-JP" altLang="en-US" sz="2000" dirty="0">
              <a:latin typeface="Fujitsu Sans" panose="020B0404060202020204" pitchFamily="34" charset="0"/>
              <a:ea typeface="Meiryo UI" panose="020B0604030504040204" pitchFamily="50" charset="-128"/>
            </a:endParaRPr>
          </a:p>
        </p:txBody>
      </p:sp>
      <p:sp>
        <p:nvSpPr>
          <p:cNvPr id="85" name="正方形/長方形 84"/>
          <p:cNvSpPr/>
          <p:nvPr/>
        </p:nvSpPr>
        <p:spPr bwMode="gray">
          <a:xfrm>
            <a:off x="1736903" y="2629958"/>
            <a:ext cx="928255"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Site C</a:t>
            </a:r>
            <a:endParaRPr kumimoji="1" lang="ja-JP" altLang="en-US" sz="2000" dirty="0">
              <a:latin typeface="Fujitsu Sans" panose="020B0404060202020204" pitchFamily="34" charset="0"/>
              <a:ea typeface="Meiryo UI" panose="020B0604030504040204" pitchFamily="50" charset="-128"/>
            </a:endParaRPr>
          </a:p>
        </p:txBody>
      </p:sp>
      <p:sp>
        <p:nvSpPr>
          <p:cNvPr id="86" name="正方形/長方形 85"/>
          <p:cNvSpPr/>
          <p:nvPr/>
        </p:nvSpPr>
        <p:spPr bwMode="gray">
          <a:xfrm>
            <a:off x="1736903" y="3117050"/>
            <a:ext cx="928255"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Site D</a:t>
            </a:r>
            <a:endParaRPr kumimoji="1" lang="ja-JP" altLang="en-US" sz="2000" dirty="0">
              <a:latin typeface="Fujitsu Sans" panose="020B0404060202020204" pitchFamily="34" charset="0"/>
              <a:ea typeface="Meiryo UI" panose="020B0604030504040204" pitchFamily="50" charset="-128"/>
            </a:endParaRPr>
          </a:p>
        </p:txBody>
      </p:sp>
      <p:cxnSp>
        <p:nvCxnSpPr>
          <p:cNvPr id="87" name="直線矢印コネクタ 86"/>
          <p:cNvCxnSpPr>
            <a:stCxn id="73" idx="3"/>
            <a:endCxn id="76" idx="1"/>
          </p:cNvCxnSpPr>
          <p:nvPr/>
        </p:nvCxnSpPr>
        <p:spPr bwMode="auto">
          <a:xfrm>
            <a:off x="3851819" y="1823845"/>
            <a:ext cx="174123"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9" name="直線矢印コネクタ 88"/>
          <p:cNvCxnSpPr>
            <a:stCxn id="74" idx="3"/>
            <a:endCxn id="73" idx="1"/>
          </p:cNvCxnSpPr>
          <p:nvPr/>
        </p:nvCxnSpPr>
        <p:spPr bwMode="auto">
          <a:xfrm>
            <a:off x="2665158" y="1823845"/>
            <a:ext cx="12630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0" name="直線矢印コネクタ 89"/>
          <p:cNvCxnSpPr>
            <a:stCxn id="73" idx="3"/>
            <a:endCxn id="77" idx="1"/>
          </p:cNvCxnSpPr>
          <p:nvPr/>
        </p:nvCxnSpPr>
        <p:spPr bwMode="auto">
          <a:xfrm>
            <a:off x="3851819" y="1823845"/>
            <a:ext cx="174123" cy="51401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1" name="直線矢印コネクタ 90"/>
          <p:cNvCxnSpPr>
            <a:stCxn id="85" idx="3"/>
            <a:endCxn id="79" idx="1"/>
          </p:cNvCxnSpPr>
          <p:nvPr/>
        </p:nvCxnSpPr>
        <p:spPr bwMode="auto">
          <a:xfrm>
            <a:off x="2665158" y="2825747"/>
            <a:ext cx="126306" cy="75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2" name="直線矢印コネクタ 91"/>
          <p:cNvCxnSpPr>
            <a:stCxn id="86" idx="3"/>
            <a:endCxn id="80" idx="1"/>
          </p:cNvCxnSpPr>
          <p:nvPr/>
        </p:nvCxnSpPr>
        <p:spPr bwMode="auto">
          <a:xfrm>
            <a:off x="2665158" y="3312839"/>
            <a:ext cx="126306" cy="1064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3" name="直線矢印コネクタ 92"/>
          <p:cNvCxnSpPr>
            <a:stCxn id="79" idx="3"/>
            <a:endCxn id="83" idx="1"/>
          </p:cNvCxnSpPr>
          <p:nvPr/>
        </p:nvCxnSpPr>
        <p:spPr bwMode="auto">
          <a:xfrm>
            <a:off x="3851819" y="2826500"/>
            <a:ext cx="367794" cy="26983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4" name="直線矢印コネクタ 93"/>
          <p:cNvCxnSpPr>
            <a:stCxn id="79" idx="3"/>
            <a:endCxn id="78" idx="1"/>
          </p:cNvCxnSpPr>
          <p:nvPr/>
        </p:nvCxnSpPr>
        <p:spPr bwMode="auto">
          <a:xfrm flipV="1">
            <a:off x="3851819" y="2812646"/>
            <a:ext cx="174122" cy="1385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5" name="直線矢印コネクタ 94"/>
          <p:cNvCxnSpPr>
            <a:stCxn id="79" idx="3"/>
            <a:endCxn id="81" idx="1"/>
          </p:cNvCxnSpPr>
          <p:nvPr/>
        </p:nvCxnSpPr>
        <p:spPr bwMode="auto">
          <a:xfrm>
            <a:off x="3851819" y="2826500"/>
            <a:ext cx="234180" cy="5172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6" name="直線矢印コネクタ 95"/>
          <p:cNvCxnSpPr>
            <a:stCxn id="79" idx="3"/>
            <a:endCxn id="82" idx="1"/>
          </p:cNvCxnSpPr>
          <p:nvPr/>
        </p:nvCxnSpPr>
        <p:spPr bwMode="auto">
          <a:xfrm>
            <a:off x="3851819" y="2826500"/>
            <a:ext cx="300987" cy="16264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7" name="正方形/長方形 96"/>
          <p:cNvSpPr/>
          <p:nvPr/>
        </p:nvSpPr>
        <p:spPr bwMode="gray">
          <a:xfrm>
            <a:off x="1001170" y="4645767"/>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 B’s PC</a:t>
            </a:r>
            <a:endParaRPr kumimoji="1" lang="ja-JP" altLang="en-US" sz="2000" dirty="0">
              <a:latin typeface="Fujitsu Sans" panose="020B0404060202020204" pitchFamily="34" charset="0"/>
              <a:ea typeface="Meiryo UI" panose="020B0604030504040204" pitchFamily="50" charset="-128"/>
            </a:endParaRPr>
          </a:p>
        </p:txBody>
      </p:sp>
      <p:sp>
        <p:nvSpPr>
          <p:cNvPr id="98" name="正方形/長方形 97"/>
          <p:cNvSpPr/>
          <p:nvPr/>
        </p:nvSpPr>
        <p:spPr bwMode="gray">
          <a:xfrm>
            <a:off x="1001170" y="5172570"/>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Testing Environment</a:t>
            </a:r>
            <a:endParaRPr kumimoji="1" lang="ja-JP" altLang="en-US" sz="2000" dirty="0">
              <a:latin typeface="Fujitsu Sans" panose="020B0404060202020204" pitchFamily="34" charset="0"/>
              <a:ea typeface="Meiryo UI" panose="020B0604030504040204" pitchFamily="50" charset="-128"/>
            </a:endParaRPr>
          </a:p>
        </p:txBody>
      </p:sp>
      <p:sp>
        <p:nvSpPr>
          <p:cNvPr id="99" name="正方形/長方形 98"/>
          <p:cNvSpPr/>
          <p:nvPr/>
        </p:nvSpPr>
        <p:spPr bwMode="gray">
          <a:xfrm>
            <a:off x="1001170" y="5699373"/>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Staging Environment</a:t>
            </a:r>
            <a:endParaRPr kumimoji="1" lang="ja-JP" altLang="en-US" sz="2000" dirty="0">
              <a:latin typeface="Fujitsu Sans" panose="020B0404060202020204" pitchFamily="34" charset="0"/>
              <a:ea typeface="Meiryo UI" panose="020B0604030504040204" pitchFamily="50" charset="-128"/>
            </a:endParaRPr>
          </a:p>
        </p:txBody>
      </p:sp>
      <p:sp>
        <p:nvSpPr>
          <p:cNvPr id="100" name="正方形/長方形 99"/>
          <p:cNvSpPr/>
          <p:nvPr/>
        </p:nvSpPr>
        <p:spPr bwMode="gray">
          <a:xfrm>
            <a:off x="1001170" y="6226177"/>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Production Environment</a:t>
            </a:r>
            <a:endParaRPr kumimoji="1" lang="ja-JP" altLang="en-US" sz="2000" dirty="0">
              <a:latin typeface="Fujitsu Sans" panose="020B0404060202020204" pitchFamily="34" charset="0"/>
              <a:ea typeface="Meiryo UI" panose="020B0604030504040204" pitchFamily="50" charset="-128"/>
            </a:endParaRPr>
          </a:p>
        </p:txBody>
      </p:sp>
      <p:sp>
        <p:nvSpPr>
          <p:cNvPr id="101" name="メモ 100"/>
          <p:cNvSpPr/>
          <p:nvPr/>
        </p:nvSpPr>
        <p:spPr bwMode="gray">
          <a:xfrm>
            <a:off x="3757219" y="4697916"/>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a.jar(V1.5)</a:t>
            </a:r>
            <a:endParaRPr kumimoji="1" lang="ja-JP" altLang="en-US" sz="1600" dirty="0">
              <a:latin typeface="Fujitsu Sans" panose="020B0404060202020204" pitchFamily="34" charset="0"/>
              <a:ea typeface="Meiryo UI" panose="020B0604030504040204" pitchFamily="50" charset="-128"/>
            </a:endParaRPr>
          </a:p>
        </p:txBody>
      </p:sp>
      <p:sp>
        <p:nvSpPr>
          <p:cNvPr id="102" name="メモ 101"/>
          <p:cNvSpPr/>
          <p:nvPr/>
        </p:nvSpPr>
        <p:spPr bwMode="gray">
          <a:xfrm>
            <a:off x="3757219" y="5209965"/>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a.jar(V1.1)</a:t>
            </a:r>
            <a:endParaRPr kumimoji="1" lang="ja-JP" altLang="en-US" sz="1600" dirty="0">
              <a:latin typeface="Fujitsu Sans" panose="020B0404060202020204" pitchFamily="34" charset="0"/>
              <a:ea typeface="Meiryo UI" panose="020B0604030504040204" pitchFamily="50" charset="-128"/>
            </a:endParaRPr>
          </a:p>
        </p:txBody>
      </p:sp>
      <p:sp>
        <p:nvSpPr>
          <p:cNvPr id="103" name="メモ 102"/>
          <p:cNvSpPr/>
          <p:nvPr/>
        </p:nvSpPr>
        <p:spPr bwMode="gray">
          <a:xfrm>
            <a:off x="3757219" y="5737845"/>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4" name="メモ 103"/>
          <p:cNvSpPr/>
          <p:nvPr/>
        </p:nvSpPr>
        <p:spPr bwMode="gray">
          <a:xfrm>
            <a:off x="3757219" y="6264618"/>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a.jar(V0.9)</a:t>
            </a:r>
            <a:endParaRPr kumimoji="1" lang="ja-JP" altLang="en-US" sz="1600" dirty="0">
              <a:latin typeface="Fujitsu Sans" panose="020B0404060202020204" pitchFamily="34" charset="0"/>
              <a:ea typeface="Meiryo UI" panose="020B0604030504040204" pitchFamily="50" charset="-128"/>
            </a:endParaRPr>
          </a:p>
        </p:txBody>
      </p:sp>
      <p:sp>
        <p:nvSpPr>
          <p:cNvPr id="105" name="正方形/長方形 104"/>
          <p:cNvSpPr/>
          <p:nvPr/>
        </p:nvSpPr>
        <p:spPr bwMode="gray">
          <a:xfrm>
            <a:off x="1001170" y="4143464"/>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 A’s PC</a:t>
            </a:r>
            <a:endParaRPr kumimoji="1" lang="ja-JP" altLang="en-US" sz="2000" dirty="0">
              <a:latin typeface="Fujitsu Sans" panose="020B0404060202020204" pitchFamily="34" charset="0"/>
              <a:ea typeface="Meiryo UI" panose="020B0604030504040204" pitchFamily="50" charset="-128"/>
            </a:endParaRPr>
          </a:p>
        </p:txBody>
      </p:sp>
      <p:sp>
        <p:nvSpPr>
          <p:cNvPr id="106" name="メモ 105"/>
          <p:cNvSpPr/>
          <p:nvPr/>
        </p:nvSpPr>
        <p:spPr bwMode="gray">
          <a:xfrm>
            <a:off x="3757219" y="4195613"/>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a.jar(V1.3)</a:t>
            </a:r>
            <a:endParaRPr kumimoji="1" lang="ja-JP" altLang="en-US" sz="1600" dirty="0">
              <a:latin typeface="Fujitsu Sans" panose="020B0404060202020204" pitchFamily="34" charset="0"/>
              <a:ea typeface="Meiryo UI" panose="020B0604030504040204" pitchFamily="50" charset="-128"/>
            </a:endParaRPr>
          </a:p>
        </p:txBody>
      </p:sp>
      <p:cxnSp>
        <p:nvCxnSpPr>
          <p:cNvPr id="7" name="直線矢印コネクタ 6"/>
          <p:cNvCxnSpPr>
            <a:stCxn id="74" idx="1"/>
            <a:endCxn id="75" idx="3"/>
          </p:cNvCxnSpPr>
          <p:nvPr/>
        </p:nvCxnSpPr>
        <p:spPr bwMode="auto">
          <a:xfrm flipH="1">
            <a:off x="820791" y="1823845"/>
            <a:ext cx="916112" cy="72923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7" name="直線矢印コネクタ 106"/>
          <p:cNvCxnSpPr>
            <a:endCxn id="75" idx="3"/>
          </p:cNvCxnSpPr>
          <p:nvPr/>
        </p:nvCxnSpPr>
        <p:spPr bwMode="auto">
          <a:xfrm flipH="1">
            <a:off x="820791" y="2344780"/>
            <a:ext cx="918476" cy="20829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8" name="直線矢印コネクタ 107"/>
          <p:cNvCxnSpPr>
            <a:endCxn id="75" idx="3"/>
          </p:cNvCxnSpPr>
          <p:nvPr/>
        </p:nvCxnSpPr>
        <p:spPr bwMode="auto">
          <a:xfrm flipH="1" flipV="1">
            <a:off x="820791" y="2553077"/>
            <a:ext cx="918476" cy="24224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9" name="直線矢印コネクタ 108"/>
          <p:cNvCxnSpPr>
            <a:endCxn id="75" idx="3"/>
          </p:cNvCxnSpPr>
          <p:nvPr/>
        </p:nvCxnSpPr>
        <p:spPr bwMode="auto">
          <a:xfrm flipH="1" flipV="1">
            <a:off x="820791" y="2553077"/>
            <a:ext cx="918476" cy="74965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2" name="右カーブ矢印 11"/>
          <p:cNvSpPr/>
          <p:nvPr/>
        </p:nvSpPr>
        <p:spPr bwMode="gray">
          <a:xfrm>
            <a:off x="159375" y="2989146"/>
            <a:ext cx="585298" cy="3108864"/>
          </a:xfrm>
          <a:prstGeom prst="curvedRightArrow">
            <a:avLst>
              <a:gd name="adj1" fmla="val 59192"/>
              <a:gd name="adj2" fmla="val 202633"/>
              <a:gd name="adj3" fmla="val 2500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cxnSp>
        <p:nvCxnSpPr>
          <p:cNvPr id="110" name="直線矢印コネクタ 109"/>
          <p:cNvCxnSpPr>
            <a:stCxn id="84" idx="3"/>
            <a:endCxn id="77" idx="1"/>
          </p:cNvCxnSpPr>
          <p:nvPr/>
        </p:nvCxnSpPr>
        <p:spPr bwMode="auto">
          <a:xfrm flipV="1">
            <a:off x="2665158" y="2337857"/>
            <a:ext cx="1360784" cy="7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1" name="角丸四角形吹き出し 110"/>
          <p:cNvSpPr/>
          <p:nvPr/>
        </p:nvSpPr>
        <p:spPr bwMode="gray">
          <a:xfrm>
            <a:off x="619241" y="1140075"/>
            <a:ext cx="4461928" cy="401468"/>
          </a:xfrm>
          <a:prstGeom prst="wedgeRoundRectCallout">
            <a:avLst>
              <a:gd name="adj1" fmla="val -48254"/>
              <a:gd name="adj2" fmla="val 203178"/>
              <a:gd name="adj3" fmla="val 16667"/>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Gather form various web sites manually</a:t>
            </a:r>
            <a:endParaRPr kumimoji="1" lang="ja-JP" altLang="en-US" sz="2000" dirty="0">
              <a:latin typeface="Fujitsu Sans" panose="020B0404060202020204" pitchFamily="34" charset="0"/>
              <a:ea typeface="Meiryo UI" panose="020B0604030504040204" pitchFamily="50" charset="-128"/>
            </a:endParaRPr>
          </a:p>
        </p:txBody>
      </p:sp>
      <p:sp>
        <p:nvSpPr>
          <p:cNvPr id="112" name="角丸四角形吹き出し 111"/>
          <p:cNvSpPr/>
          <p:nvPr/>
        </p:nvSpPr>
        <p:spPr bwMode="gray">
          <a:xfrm>
            <a:off x="624368" y="3619025"/>
            <a:ext cx="4461928" cy="401468"/>
          </a:xfrm>
          <a:prstGeom prst="wedgeRoundRectCallout">
            <a:avLst>
              <a:gd name="adj1" fmla="val -57082"/>
              <a:gd name="adj2" fmla="val 10454"/>
              <a:gd name="adj3" fmla="val 16667"/>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Put those into each environment</a:t>
            </a:r>
            <a:endParaRPr kumimoji="1" lang="ja-JP" altLang="en-US" sz="200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 xmlns:a16="http://schemas.microsoft.com/office/drawing/2014/main" id="{0F9C65CE-ACFE-49F0-8186-09321560DBDE}"/>
              </a:ext>
            </a:extLst>
          </p:cNvPr>
          <p:cNvSpPr/>
          <p:nvPr/>
        </p:nvSpPr>
        <p:spPr bwMode="gray">
          <a:xfrm>
            <a:off x="5580955" y="3176369"/>
            <a:ext cx="4156253"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 One library depends on various libraries</a:t>
            </a:r>
          </a:p>
          <a:p>
            <a:pPr algn="l"/>
            <a:r>
              <a:rPr lang="en-US" altLang="ja-JP" sz="1800" kern="0" dirty="0">
                <a:latin typeface="Fujitsu Sans" panose="020B0404060202020204" pitchFamily="34" charset="0"/>
                <a:ea typeface="Meiryo UI" panose="020B0604030504040204" pitchFamily="50" charset="-128"/>
              </a:rPr>
              <a:t>- Hard to gather all libraries</a:t>
            </a:r>
            <a:endParaRPr lang="ja-JP" altLang="en-US" sz="1800"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 xmlns:a16="http://schemas.microsoft.com/office/drawing/2014/main" id="{0F9C65CE-ACFE-49F0-8186-09321560DBDE}"/>
              </a:ext>
            </a:extLst>
          </p:cNvPr>
          <p:cNvSpPr/>
          <p:nvPr/>
        </p:nvSpPr>
        <p:spPr bwMode="gray">
          <a:xfrm>
            <a:off x="5580955" y="2776677"/>
            <a:ext cx="4156253"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Too much cost</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115" name="テキスト ボックス 114"/>
          <p:cNvSpPr txBox="1"/>
          <p:nvPr/>
        </p:nvSpPr>
        <p:spPr>
          <a:xfrm>
            <a:off x="6521837" y="2188461"/>
            <a:ext cx="1846146" cy="584775"/>
          </a:xfrm>
          <a:prstGeom prst="rect">
            <a:avLst/>
          </a:prstGeom>
          <a:noFill/>
        </p:spPr>
        <p:txBody>
          <a:bodyPr wrap="none" rtlCol="0">
            <a:spAutoFit/>
          </a:bodyPr>
          <a:lstStyle/>
          <a:p>
            <a:pPr algn="l"/>
            <a:r>
              <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rPr>
              <a:t>Problems</a:t>
            </a:r>
            <a:endParaRPr kumimoji="1" lang="ja-JP" altLang="en-US" sz="3200" b="1"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16" name="正方形/長方形 115">
            <a:extLst>
              <a:ext uri="{FF2B5EF4-FFF2-40B4-BE49-F238E27FC236}">
                <a16:creationId xmlns="" xmlns:a16="http://schemas.microsoft.com/office/drawing/2014/main" id="{0F9C65CE-ACFE-49F0-8186-09321560DBDE}"/>
              </a:ext>
            </a:extLst>
          </p:cNvPr>
          <p:cNvSpPr/>
          <p:nvPr/>
        </p:nvSpPr>
        <p:spPr bwMode="gray">
          <a:xfrm>
            <a:off x="5580955" y="4420185"/>
            <a:ext cx="4156253"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 Different libraries for each environment</a:t>
            </a:r>
          </a:p>
          <a:p>
            <a:pPr algn="l"/>
            <a:r>
              <a:rPr lang="en-US" altLang="ja-JP" sz="1800" kern="0" dirty="0">
                <a:latin typeface="Fujitsu Sans" panose="020B0404060202020204" pitchFamily="34" charset="0"/>
                <a:ea typeface="Meiryo UI" panose="020B0604030504040204" pitchFamily="50" charset="-128"/>
              </a:rPr>
              <a:t>- Forget to put libraries</a:t>
            </a:r>
            <a:endParaRPr lang="ja-JP" altLang="en-US" sz="1800" kern="0" dirty="0">
              <a:latin typeface="Fujitsu Sans" panose="020B0404060202020204" pitchFamily="34" charset="0"/>
              <a:ea typeface="Meiryo UI" panose="020B0604030504040204" pitchFamily="50" charset="-128"/>
            </a:endParaRPr>
          </a:p>
        </p:txBody>
      </p:sp>
      <p:sp>
        <p:nvSpPr>
          <p:cNvPr id="117" name="正方形/長方形 116">
            <a:extLst>
              <a:ext uri="{FF2B5EF4-FFF2-40B4-BE49-F238E27FC236}">
                <a16:creationId xmlns="" xmlns:a16="http://schemas.microsoft.com/office/drawing/2014/main" id="{0F9C65CE-ACFE-49F0-8186-09321560DBDE}"/>
              </a:ext>
            </a:extLst>
          </p:cNvPr>
          <p:cNvSpPr/>
          <p:nvPr/>
        </p:nvSpPr>
        <p:spPr bwMode="gray">
          <a:xfrm>
            <a:off x="5580955" y="4020493"/>
            <a:ext cx="4156253"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Operation miss cause bugs</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118" name="爆発 2 117"/>
          <p:cNvSpPr/>
          <p:nvPr/>
        </p:nvSpPr>
        <p:spPr bwMode="gray">
          <a:xfrm>
            <a:off x="4562225" y="6162881"/>
            <a:ext cx="885128" cy="518168"/>
          </a:xfrm>
          <a:prstGeom prst="irregularSeal2">
            <a:avLst/>
          </a:prstGeom>
          <a:solidFill>
            <a:srgbClr val="E6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b="1" dirty="0">
                <a:solidFill>
                  <a:schemeClr val="bg1"/>
                </a:solidFill>
                <a:latin typeface="Fujitsu Sans" panose="020B0404060202020204" pitchFamily="34" charset="0"/>
                <a:ea typeface="Meiryo UI" panose="020B0604030504040204" pitchFamily="50" charset="-128"/>
              </a:rPr>
              <a:t>bug</a:t>
            </a:r>
            <a:endParaRPr kumimoji="1" lang="ja-JP" altLang="en-US" sz="1600" b="1" dirty="0">
              <a:solidFill>
                <a:schemeClr val="bg1"/>
              </a:solidFill>
              <a:latin typeface="Fujitsu Sans" panose="020B0404060202020204" pitchFamily="34" charset="0"/>
              <a:ea typeface="Meiryo UI" panose="020B0604030504040204" pitchFamily="50" charset="-128"/>
            </a:endParaRPr>
          </a:p>
        </p:txBody>
      </p:sp>
      <p:sp>
        <p:nvSpPr>
          <p:cNvPr id="119" name="正方形/長方形 118">
            <a:extLst>
              <a:ext uri="{FF2B5EF4-FFF2-40B4-BE49-F238E27FC236}">
                <a16:creationId xmlns="" xmlns:a16="http://schemas.microsoft.com/office/drawing/2014/main" id="{0F9C65CE-ACFE-49F0-8186-09321560DBDE}"/>
              </a:ext>
            </a:extLst>
          </p:cNvPr>
          <p:cNvSpPr/>
          <p:nvPr/>
        </p:nvSpPr>
        <p:spPr bwMode="gray">
          <a:xfrm>
            <a:off x="5580955" y="5737845"/>
            <a:ext cx="4156253"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kern="0" dirty="0">
                <a:latin typeface="Fujitsu Sans" panose="020B0404060202020204" pitchFamily="34" charset="0"/>
                <a:ea typeface="Meiryo UI" panose="020B0604030504040204" pitchFamily="50" charset="-128"/>
              </a:rPr>
              <a:t>- Who knows libraries well</a:t>
            </a:r>
            <a:endParaRPr lang="ja-JP" altLang="en-US" sz="1800" kern="0" dirty="0">
              <a:latin typeface="Fujitsu Sans" panose="020B0404060202020204" pitchFamily="34" charset="0"/>
              <a:ea typeface="Meiryo UI" panose="020B0604030504040204" pitchFamily="50" charset="-128"/>
            </a:endParaRPr>
          </a:p>
        </p:txBody>
      </p:sp>
      <p:sp>
        <p:nvSpPr>
          <p:cNvPr id="120" name="正方形/長方形 119">
            <a:extLst>
              <a:ext uri="{FF2B5EF4-FFF2-40B4-BE49-F238E27FC236}">
                <a16:creationId xmlns="" xmlns:a16="http://schemas.microsoft.com/office/drawing/2014/main" id="{0F9C65CE-ACFE-49F0-8186-09321560DBDE}"/>
              </a:ext>
            </a:extLst>
          </p:cNvPr>
          <p:cNvSpPr/>
          <p:nvPr/>
        </p:nvSpPr>
        <p:spPr bwMode="gray">
          <a:xfrm>
            <a:off x="5580955" y="5338153"/>
            <a:ext cx="4156253" cy="3996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b="1" kern="0" dirty="0">
                <a:solidFill>
                  <a:schemeClr val="bg1"/>
                </a:solidFill>
                <a:latin typeface="Fujitsu Sans" panose="020B0404060202020204" pitchFamily="34" charset="0"/>
                <a:ea typeface="Meiryo UI" panose="020B0604030504040204" pitchFamily="50" charset="-128"/>
              </a:rPr>
              <a:t>Requires Specialist</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cxnSp>
        <p:nvCxnSpPr>
          <p:cNvPr id="121" name="直線矢印コネクタ 120"/>
          <p:cNvCxnSpPr>
            <a:stCxn id="116" idx="1"/>
          </p:cNvCxnSpPr>
          <p:nvPr/>
        </p:nvCxnSpPr>
        <p:spPr bwMode="auto">
          <a:xfrm flipH="1">
            <a:off x="5146354" y="4677292"/>
            <a:ext cx="434601" cy="158732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33246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正方形/長方形 69"/>
          <p:cNvSpPr/>
          <p:nvPr/>
        </p:nvSpPr>
        <p:spPr bwMode="gray">
          <a:xfrm>
            <a:off x="113239" y="1280159"/>
            <a:ext cx="5540548" cy="48154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600" dirty="0">
                <a:latin typeface="Fujitsu Sans" panose="020B0404060202020204" pitchFamily="34" charset="0"/>
                <a:ea typeface="Meiryo UI" panose="020B0604030504040204" pitchFamily="50" charset="-128"/>
              </a:rPr>
              <a:t>Local Network</a:t>
            </a:r>
            <a:endParaRPr kumimoji="1" lang="ja-JP" altLang="en-US" sz="1600" dirty="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How to resolve dependency with Build Tool?</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25</a:t>
            </a:fld>
            <a:endParaRPr lang="en-US" altLang="ja-JP" dirty="0"/>
          </a:p>
        </p:txBody>
      </p:sp>
      <p:sp>
        <p:nvSpPr>
          <p:cNvPr id="21"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Column : Dependency Resolving</a:t>
            </a:r>
          </a:p>
        </p:txBody>
      </p:sp>
      <p:sp>
        <p:nvSpPr>
          <p:cNvPr id="73" name="メモ 72"/>
          <p:cNvSpPr/>
          <p:nvPr/>
        </p:nvSpPr>
        <p:spPr bwMode="gray">
          <a:xfrm>
            <a:off x="7285036" y="163674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a.jar(V1.1)</a:t>
            </a:r>
            <a:endParaRPr kumimoji="1" lang="ja-JP" altLang="en-US" sz="1600" dirty="0">
              <a:latin typeface="Fujitsu Sans" panose="020B0404060202020204" pitchFamily="34" charset="0"/>
              <a:ea typeface="Meiryo UI" panose="020B0604030504040204" pitchFamily="50" charset="-128"/>
            </a:endParaRPr>
          </a:p>
        </p:txBody>
      </p:sp>
      <p:sp>
        <p:nvSpPr>
          <p:cNvPr id="74" name="正方形/長方形 73"/>
          <p:cNvSpPr/>
          <p:nvPr/>
        </p:nvSpPr>
        <p:spPr bwMode="gray">
          <a:xfrm>
            <a:off x="5846897" y="1636744"/>
            <a:ext cx="1311834" cy="1891215"/>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Central</a:t>
            </a:r>
          </a:p>
          <a:p>
            <a:pPr algn="l"/>
            <a:r>
              <a:rPr lang="en-US" altLang="ja-JP" sz="2000" dirty="0">
                <a:latin typeface="Fujitsu Sans" panose="020B0404060202020204" pitchFamily="34" charset="0"/>
                <a:ea typeface="Meiryo UI" panose="020B0604030504040204" pitchFamily="50" charset="-128"/>
              </a:rPr>
              <a:t>Repository</a:t>
            </a:r>
          </a:p>
          <a:p>
            <a:pPr algn="l"/>
            <a:r>
              <a:rPr kumimoji="1" lang="en-US" altLang="ja-JP" sz="2000" dirty="0">
                <a:latin typeface="Fujitsu Sans" panose="020B0404060202020204" pitchFamily="34" charset="0"/>
                <a:ea typeface="Meiryo UI" panose="020B0604030504040204" pitchFamily="50" charset="-128"/>
              </a:rPr>
              <a:t>(Internet)</a:t>
            </a:r>
            <a:endParaRPr kumimoji="1" lang="ja-JP" altLang="en-US" sz="2000" dirty="0">
              <a:latin typeface="Fujitsu Sans" panose="020B0404060202020204" pitchFamily="34" charset="0"/>
              <a:ea typeface="Meiryo UI" panose="020B0604030504040204" pitchFamily="50" charset="-128"/>
            </a:endParaRPr>
          </a:p>
        </p:txBody>
      </p:sp>
      <p:sp>
        <p:nvSpPr>
          <p:cNvPr id="76" name="メモ 75"/>
          <p:cNvSpPr/>
          <p:nvPr/>
        </p:nvSpPr>
        <p:spPr bwMode="gray">
          <a:xfrm>
            <a:off x="8519514" y="163674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x.jar(V2.1)</a:t>
            </a:r>
            <a:endParaRPr kumimoji="1" lang="ja-JP" altLang="en-US" sz="1600" dirty="0">
              <a:latin typeface="Fujitsu Sans" panose="020B0404060202020204" pitchFamily="34" charset="0"/>
              <a:ea typeface="Meiryo UI" panose="020B0604030504040204" pitchFamily="50" charset="-128"/>
            </a:endParaRPr>
          </a:p>
        </p:txBody>
      </p:sp>
      <p:sp>
        <p:nvSpPr>
          <p:cNvPr id="77" name="メモ 76"/>
          <p:cNvSpPr/>
          <p:nvPr/>
        </p:nvSpPr>
        <p:spPr bwMode="gray">
          <a:xfrm>
            <a:off x="8519514" y="2150756"/>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y.jar(V3.1)</a:t>
            </a:r>
            <a:endParaRPr kumimoji="1" lang="ja-JP" altLang="en-US" sz="1600" dirty="0">
              <a:latin typeface="Fujitsu Sans" panose="020B0404060202020204" pitchFamily="34" charset="0"/>
              <a:ea typeface="Meiryo UI" panose="020B0604030504040204" pitchFamily="50" charset="-128"/>
            </a:endParaRPr>
          </a:p>
        </p:txBody>
      </p:sp>
      <p:sp>
        <p:nvSpPr>
          <p:cNvPr id="78" name="メモ 77"/>
          <p:cNvSpPr/>
          <p:nvPr/>
        </p:nvSpPr>
        <p:spPr bwMode="gray">
          <a:xfrm>
            <a:off x="8519513" y="2625545"/>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79" name="メモ 78"/>
          <p:cNvSpPr/>
          <p:nvPr/>
        </p:nvSpPr>
        <p:spPr bwMode="gray">
          <a:xfrm>
            <a:off x="7285036" y="2639399"/>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b.jar(V1.3)</a:t>
            </a:r>
            <a:endParaRPr kumimoji="1" lang="ja-JP" altLang="en-US" sz="1600" dirty="0">
              <a:latin typeface="Fujitsu Sans" panose="020B0404060202020204" pitchFamily="34" charset="0"/>
              <a:ea typeface="Meiryo UI" panose="020B0604030504040204" pitchFamily="50" charset="-128"/>
            </a:endParaRPr>
          </a:p>
        </p:txBody>
      </p:sp>
      <p:sp>
        <p:nvSpPr>
          <p:cNvPr id="80" name="メモ 79"/>
          <p:cNvSpPr/>
          <p:nvPr/>
        </p:nvSpPr>
        <p:spPr bwMode="gray">
          <a:xfrm>
            <a:off x="7285036" y="313638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c.jar(V2.1)</a:t>
            </a:r>
            <a:endParaRPr kumimoji="1" lang="ja-JP" altLang="en-US" sz="1600" dirty="0">
              <a:latin typeface="Fujitsu Sans" panose="020B0404060202020204" pitchFamily="34" charset="0"/>
              <a:ea typeface="Meiryo UI" panose="020B0604030504040204" pitchFamily="50" charset="-128"/>
            </a:endParaRPr>
          </a:p>
        </p:txBody>
      </p:sp>
      <p:sp>
        <p:nvSpPr>
          <p:cNvPr id="81" name="メモ 80"/>
          <p:cNvSpPr/>
          <p:nvPr/>
        </p:nvSpPr>
        <p:spPr bwMode="gray">
          <a:xfrm>
            <a:off x="8579571" y="2691123"/>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82" name="メモ 81"/>
          <p:cNvSpPr/>
          <p:nvPr/>
        </p:nvSpPr>
        <p:spPr bwMode="gray">
          <a:xfrm>
            <a:off x="8646378" y="2802045"/>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83" name="メモ 82"/>
          <p:cNvSpPr/>
          <p:nvPr/>
        </p:nvSpPr>
        <p:spPr bwMode="gray">
          <a:xfrm>
            <a:off x="8713185" y="290923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z.jar(V4.2)</a:t>
            </a:r>
            <a:endParaRPr kumimoji="1" lang="ja-JP" altLang="en-US" sz="1600" dirty="0">
              <a:latin typeface="Fujitsu Sans" panose="020B0404060202020204" pitchFamily="34" charset="0"/>
              <a:ea typeface="Meiryo UI" panose="020B0604030504040204" pitchFamily="50" charset="-128"/>
            </a:endParaRPr>
          </a:p>
        </p:txBody>
      </p:sp>
      <p:cxnSp>
        <p:nvCxnSpPr>
          <p:cNvPr id="87" name="直線矢印コネクタ 86"/>
          <p:cNvCxnSpPr>
            <a:stCxn id="73" idx="3"/>
            <a:endCxn id="76" idx="1"/>
          </p:cNvCxnSpPr>
          <p:nvPr/>
        </p:nvCxnSpPr>
        <p:spPr bwMode="auto">
          <a:xfrm>
            <a:off x="8345391" y="1832533"/>
            <a:ext cx="174123"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9" name="直線矢印コネクタ 88"/>
          <p:cNvCxnSpPr>
            <a:endCxn id="73" idx="1"/>
          </p:cNvCxnSpPr>
          <p:nvPr/>
        </p:nvCxnSpPr>
        <p:spPr bwMode="auto">
          <a:xfrm>
            <a:off x="7158730" y="1832533"/>
            <a:ext cx="12630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0" name="直線矢印コネクタ 89"/>
          <p:cNvCxnSpPr>
            <a:stCxn id="73" idx="3"/>
            <a:endCxn id="77" idx="1"/>
          </p:cNvCxnSpPr>
          <p:nvPr/>
        </p:nvCxnSpPr>
        <p:spPr bwMode="auto">
          <a:xfrm>
            <a:off x="8345391" y="1832533"/>
            <a:ext cx="174123" cy="51401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1" name="直線矢印コネクタ 90"/>
          <p:cNvCxnSpPr>
            <a:endCxn id="79" idx="1"/>
          </p:cNvCxnSpPr>
          <p:nvPr/>
        </p:nvCxnSpPr>
        <p:spPr bwMode="auto">
          <a:xfrm>
            <a:off x="7158730" y="2834435"/>
            <a:ext cx="126306" cy="75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2" name="直線矢印コネクタ 91"/>
          <p:cNvCxnSpPr>
            <a:endCxn id="80" idx="1"/>
          </p:cNvCxnSpPr>
          <p:nvPr/>
        </p:nvCxnSpPr>
        <p:spPr bwMode="auto">
          <a:xfrm>
            <a:off x="7158730" y="3321527"/>
            <a:ext cx="126306" cy="1064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3" name="直線矢印コネクタ 92"/>
          <p:cNvCxnSpPr>
            <a:stCxn id="79" idx="3"/>
            <a:endCxn id="83" idx="1"/>
          </p:cNvCxnSpPr>
          <p:nvPr/>
        </p:nvCxnSpPr>
        <p:spPr bwMode="auto">
          <a:xfrm>
            <a:off x="8345391" y="2835188"/>
            <a:ext cx="367794" cy="26983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4" name="直線矢印コネクタ 93"/>
          <p:cNvCxnSpPr>
            <a:stCxn id="79" idx="3"/>
            <a:endCxn id="78" idx="1"/>
          </p:cNvCxnSpPr>
          <p:nvPr/>
        </p:nvCxnSpPr>
        <p:spPr bwMode="auto">
          <a:xfrm flipV="1">
            <a:off x="8345391" y="2821334"/>
            <a:ext cx="174122" cy="1385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5" name="直線矢印コネクタ 94"/>
          <p:cNvCxnSpPr>
            <a:stCxn id="79" idx="3"/>
            <a:endCxn id="81" idx="1"/>
          </p:cNvCxnSpPr>
          <p:nvPr/>
        </p:nvCxnSpPr>
        <p:spPr bwMode="auto">
          <a:xfrm>
            <a:off x="8345391" y="2835188"/>
            <a:ext cx="234180" cy="5172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6" name="直線矢印コネクタ 95"/>
          <p:cNvCxnSpPr>
            <a:stCxn id="79" idx="3"/>
            <a:endCxn id="82" idx="1"/>
          </p:cNvCxnSpPr>
          <p:nvPr/>
        </p:nvCxnSpPr>
        <p:spPr bwMode="auto">
          <a:xfrm>
            <a:off x="8345391" y="2835188"/>
            <a:ext cx="300987" cy="16264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7" name="正方形/長方形 96"/>
          <p:cNvSpPr/>
          <p:nvPr/>
        </p:nvSpPr>
        <p:spPr bwMode="gray">
          <a:xfrm>
            <a:off x="170935" y="4557385"/>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 B’s PC</a:t>
            </a:r>
            <a:endParaRPr kumimoji="1" lang="ja-JP" altLang="en-US" sz="2000" dirty="0">
              <a:latin typeface="Fujitsu Sans" panose="020B0404060202020204" pitchFamily="34" charset="0"/>
              <a:ea typeface="Meiryo UI" panose="020B0604030504040204" pitchFamily="50" charset="-128"/>
            </a:endParaRPr>
          </a:p>
        </p:txBody>
      </p:sp>
      <p:sp>
        <p:nvSpPr>
          <p:cNvPr id="98" name="正方形/長方形 97"/>
          <p:cNvSpPr/>
          <p:nvPr/>
        </p:nvSpPr>
        <p:spPr bwMode="gray">
          <a:xfrm>
            <a:off x="170935" y="5084188"/>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Testing Environment</a:t>
            </a:r>
            <a:endParaRPr kumimoji="1" lang="ja-JP" altLang="en-US" sz="2000" dirty="0">
              <a:latin typeface="Fujitsu Sans" panose="020B0404060202020204" pitchFamily="34" charset="0"/>
              <a:ea typeface="Meiryo UI" panose="020B0604030504040204" pitchFamily="50" charset="-128"/>
            </a:endParaRPr>
          </a:p>
        </p:txBody>
      </p:sp>
      <p:sp>
        <p:nvSpPr>
          <p:cNvPr id="99" name="正方形/長方形 98"/>
          <p:cNvSpPr/>
          <p:nvPr/>
        </p:nvSpPr>
        <p:spPr bwMode="gray">
          <a:xfrm>
            <a:off x="170935" y="5610991"/>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Staging Environment</a:t>
            </a:r>
            <a:endParaRPr kumimoji="1" lang="ja-JP" altLang="en-US" sz="2000" dirty="0">
              <a:latin typeface="Fujitsu Sans" panose="020B0404060202020204" pitchFamily="34" charset="0"/>
              <a:ea typeface="Meiryo UI" panose="020B0604030504040204" pitchFamily="50" charset="-128"/>
            </a:endParaRPr>
          </a:p>
        </p:txBody>
      </p:sp>
      <p:sp>
        <p:nvSpPr>
          <p:cNvPr id="100" name="正方形/長方形 99"/>
          <p:cNvSpPr/>
          <p:nvPr/>
        </p:nvSpPr>
        <p:spPr bwMode="gray">
          <a:xfrm>
            <a:off x="170935" y="6137795"/>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Production Environment</a:t>
            </a:r>
            <a:endParaRPr kumimoji="1" lang="ja-JP" altLang="en-US" sz="2000" dirty="0">
              <a:latin typeface="Fujitsu Sans" panose="020B0404060202020204" pitchFamily="34" charset="0"/>
              <a:ea typeface="Meiryo UI" panose="020B0604030504040204" pitchFamily="50" charset="-128"/>
            </a:endParaRPr>
          </a:p>
        </p:txBody>
      </p:sp>
      <p:sp>
        <p:nvSpPr>
          <p:cNvPr id="101" name="メモ 100"/>
          <p:cNvSpPr/>
          <p:nvPr/>
        </p:nvSpPr>
        <p:spPr bwMode="gray">
          <a:xfrm>
            <a:off x="2926984" y="4609534"/>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2" name="メモ 101"/>
          <p:cNvSpPr/>
          <p:nvPr/>
        </p:nvSpPr>
        <p:spPr bwMode="gray">
          <a:xfrm>
            <a:off x="2926984" y="5121583"/>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3" name="メモ 102"/>
          <p:cNvSpPr/>
          <p:nvPr/>
        </p:nvSpPr>
        <p:spPr bwMode="gray">
          <a:xfrm>
            <a:off x="2926984" y="5649463"/>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4" name="メモ 103"/>
          <p:cNvSpPr/>
          <p:nvPr/>
        </p:nvSpPr>
        <p:spPr bwMode="gray">
          <a:xfrm>
            <a:off x="2926984" y="6176236"/>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5" name="正方形/長方形 104"/>
          <p:cNvSpPr/>
          <p:nvPr/>
        </p:nvSpPr>
        <p:spPr bwMode="gray">
          <a:xfrm>
            <a:off x="170935" y="4055082"/>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 A’s PC</a:t>
            </a:r>
            <a:endParaRPr kumimoji="1" lang="ja-JP" altLang="en-US" sz="2000" dirty="0">
              <a:latin typeface="Fujitsu Sans" panose="020B0404060202020204" pitchFamily="34" charset="0"/>
              <a:ea typeface="Meiryo UI" panose="020B0604030504040204" pitchFamily="50" charset="-128"/>
            </a:endParaRPr>
          </a:p>
        </p:txBody>
      </p:sp>
      <p:sp>
        <p:nvSpPr>
          <p:cNvPr id="106" name="メモ 105"/>
          <p:cNvSpPr/>
          <p:nvPr/>
        </p:nvSpPr>
        <p:spPr bwMode="gray">
          <a:xfrm>
            <a:off x="2926984" y="4107231"/>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cxnSp>
        <p:nvCxnSpPr>
          <p:cNvPr id="110" name="直線矢印コネクタ 109"/>
          <p:cNvCxnSpPr>
            <a:endCxn id="77" idx="1"/>
          </p:cNvCxnSpPr>
          <p:nvPr/>
        </p:nvCxnSpPr>
        <p:spPr bwMode="auto">
          <a:xfrm flipV="1">
            <a:off x="7158730" y="2346545"/>
            <a:ext cx="1360784" cy="7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1" name="メモ 60"/>
          <p:cNvSpPr/>
          <p:nvPr/>
        </p:nvSpPr>
        <p:spPr bwMode="gray">
          <a:xfrm>
            <a:off x="257942" y="1601659"/>
            <a:ext cx="2063428" cy="1963373"/>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dirty="0">
                <a:latin typeface="Fujitsu Sans" panose="020B0404060202020204" pitchFamily="34" charset="0"/>
                <a:ea typeface="Meiryo UI" panose="020B0604030504040204" pitchFamily="50" charset="-128"/>
              </a:rPr>
              <a:t>Build Script</a:t>
            </a:r>
            <a:br>
              <a:rPr kumimoji="1" lang="en-US" altLang="ja-JP" dirty="0">
                <a:latin typeface="Fujitsu Sans" panose="020B0404060202020204" pitchFamily="34" charset="0"/>
                <a:ea typeface="Meiryo UI" panose="020B0604030504040204" pitchFamily="50" charset="-128"/>
              </a:rPr>
            </a:br>
            <a:r>
              <a:rPr kumimoji="1" lang="en-US" altLang="ja-JP" dirty="0">
                <a:latin typeface="Fujitsu Sans" panose="020B0404060202020204" pitchFamily="34" charset="0"/>
                <a:ea typeface="Meiryo UI" panose="020B0604030504040204" pitchFamily="50" charset="-128"/>
              </a:rPr>
              <a:t>- Dependency Definition</a:t>
            </a:r>
            <a:br>
              <a:rPr kumimoji="1" lang="en-US" altLang="ja-JP" dirty="0">
                <a:latin typeface="Fujitsu Sans" panose="020B0404060202020204" pitchFamily="34" charset="0"/>
                <a:ea typeface="Meiryo UI" panose="020B0604030504040204" pitchFamily="50" charset="-128"/>
              </a:rPr>
            </a:br>
            <a:r>
              <a:rPr kumimoji="1" lang="en-US" altLang="ja-JP" dirty="0">
                <a:latin typeface="Fujitsu Sans" panose="020B0404060202020204" pitchFamily="34" charset="0"/>
                <a:ea typeface="Meiryo UI" panose="020B0604030504040204" pitchFamily="50" charset="-128"/>
              </a:rPr>
              <a:t>    - a.jar version </a:t>
            </a:r>
            <a:r>
              <a:rPr kumimoji="1" lang="en-US" altLang="ja-JP" dirty="0" err="1">
                <a:latin typeface="Fujitsu Sans" panose="020B0404060202020204" pitchFamily="34" charset="0"/>
                <a:ea typeface="Meiryo UI" panose="020B0604030504040204" pitchFamily="50" charset="-128"/>
              </a:rPr>
              <a:t>x.x</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a:latin typeface="Fujitsu Sans" panose="020B0404060202020204" pitchFamily="34" charset="0"/>
                <a:ea typeface="Meiryo UI" panose="020B0604030504040204" pitchFamily="50" charset="-128"/>
              </a:rPr>
              <a:t>    - b.jar version </a:t>
            </a:r>
            <a:r>
              <a:rPr lang="en-US" altLang="ja-JP" dirty="0" err="1">
                <a:latin typeface="Fujitsu Sans" panose="020B0404060202020204" pitchFamily="34" charset="0"/>
                <a:ea typeface="Meiryo UI" panose="020B0604030504040204" pitchFamily="50" charset="-128"/>
              </a:rPr>
              <a:t>y.y</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a:latin typeface="Fujitsu Sans" panose="020B0404060202020204" pitchFamily="34" charset="0"/>
                <a:ea typeface="Meiryo UI" panose="020B0604030504040204" pitchFamily="50" charset="-128"/>
              </a:rPr>
              <a:t>    …</a:t>
            </a:r>
            <a:endParaRPr kumimoji="1" lang="ja-JP" altLang="en-US" dirty="0">
              <a:latin typeface="Fujitsu Sans" panose="020B0404060202020204" pitchFamily="34" charset="0"/>
              <a:ea typeface="Meiryo UI" panose="020B0604030504040204" pitchFamily="50" charset="-128"/>
            </a:endParaRPr>
          </a:p>
        </p:txBody>
      </p:sp>
      <p:cxnSp>
        <p:nvCxnSpPr>
          <p:cNvPr id="9" name="直線矢印コネクタ 8"/>
          <p:cNvCxnSpPr>
            <a:stCxn id="61" idx="3"/>
            <a:endCxn id="74" idx="1"/>
          </p:cNvCxnSpPr>
          <p:nvPr/>
        </p:nvCxnSpPr>
        <p:spPr bwMode="auto">
          <a:xfrm flipV="1">
            <a:off x="2321370" y="2582352"/>
            <a:ext cx="3525527" cy="99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6" name="正方形/長方形 55">
            <a:extLst>
              <a:ext uri="{FF2B5EF4-FFF2-40B4-BE49-F238E27FC236}">
                <a16:creationId xmlns="" xmlns:a16="http://schemas.microsoft.com/office/drawing/2014/main" id="{0F9C65CE-ACFE-49F0-8186-09321560DBDE}"/>
              </a:ext>
            </a:extLst>
          </p:cNvPr>
          <p:cNvSpPr/>
          <p:nvPr/>
        </p:nvSpPr>
        <p:spPr bwMode="gray">
          <a:xfrm>
            <a:off x="3065193" y="1621261"/>
            <a:ext cx="1022290" cy="190669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6" name="角丸四角形吹き出し 65"/>
          <p:cNvSpPr/>
          <p:nvPr/>
        </p:nvSpPr>
        <p:spPr bwMode="gray">
          <a:xfrm>
            <a:off x="4636328" y="3737602"/>
            <a:ext cx="3732971" cy="803706"/>
          </a:xfrm>
          <a:prstGeom prst="wedgeRoundRectCallout">
            <a:avLst>
              <a:gd name="adj1" fmla="val -45616"/>
              <a:gd name="adj2" fmla="val -187151"/>
              <a:gd name="adj3" fmla="val 16667"/>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Gather form </a:t>
            </a:r>
            <a:r>
              <a:rPr kumimoji="1" lang="en-US" altLang="ja-JP" sz="2000" b="1" dirty="0">
                <a:solidFill>
                  <a:srgbClr val="FF0000"/>
                </a:solidFill>
                <a:latin typeface="Fujitsu Sans" panose="020B0404060202020204" pitchFamily="34" charset="0"/>
                <a:ea typeface="Meiryo UI" panose="020B0604030504040204" pitchFamily="50" charset="-128"/>
              </a:rPr>
              <a:t>Central Repository</a:t>
            </a:r>
          </a:p>
          <a:p>
            <a:pPr algn="l"/>
            <a:r>
              <a:rPr lang="en-US" altLang="ja-JP" sz="2000" dirty="0">
                <a:latin typeface="Fujitsu Sans" panose="020B0404060202020204" pitchFamily="34" charset="0"/>
                <a:ea typeface="Meiryo UI" panose="020B0604030504040204" pitchFamily="50" charset="-128"/>
              </a:rPr>
              <a:t>Automatically</a:t>
            </a:r>
            <a:endParaRPr kumimoji="1" lang="ja-JP" altLang="en-US" sz="2000" dirty="0">
              <a:latin typeface="Fujitsu Sans" panose="020B0404060202020204" pitchFamily="34" charset="0"/>
              <a:ea typeface="Meiryo UI" panose="020B0604030504040204" pitchFamily="50" charset="-128"/>
            </a:endParaRPr>
          </a:p>
        </p:txBody>
      </p:sp>
      <p:sp>
        <p:nvSpPr>
          <p:cNvPr id="67" name="角丸四角形吹き出し 66"/>
          <p:cNvSpPr/>
          <p:nvPr/>
        </p:nvSpPr>
        <p:spPr bwMode="gray">
          <a:xfrm>
            <a:off x="5064117" y="5334089"/>
            <a:ext cx="3732971" cy="803706"/>
          </a:xfrm>
          <a:prstGeom prst="wedgeRoundRectCallout">
            <a:avLst>
              <a:gd name="adj1" fmla="val -71242"/>
              <a:gd name="adj2" fmla="val -48873"/>
              <a:gd name="adj3" fmla="val 16667"/>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Perfectly same libraries</a:t>
            </a:r>
            <a:endParaRPr kumimoji="1" lang="ja-JP" altLang="en-US" sz="2000" dirty="0">
              <a:latin typeface="Fujitsu Sans" panose="020B0404060202020204" pitchFamily="34" charset="0"/>
              <a:ea typeface="Meiryo UI" panose="020B0604030504040204" pitchFamily="50" charset="-128"/>
            </a:endParaRPr>
          </a:p>
        </p:txBody>
      </p:sp>
      <p:sp>
        <p:nvSpPr>
          <p:cNvPr id="14" name="下矢印 13"/>
          <p:cNvSpPr/>
          <p:nvPr/>
        </p:nvSpPr>
        <p:spPr bwMode="gray">
          <a:xfrm>
            <a:off x="3235622" y="3625159"/>
            <a:ext cx="681431" cy="369629"/>
          </a:xfrm>
          <a:prstGeom prst="down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976668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正方形/長方形 118"/>
          <p:cNvSpPr/>
          <p:nvPr/>
        </p:nvSpPr>
        <p:spPr bwMode="gray">
          <a:xfrm>
            <a:off x="113239" y="1280159"/>
            <a:ext cx="5540548" cy="48154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600" dirty="0">
                <a:latin typeface="Fujitsu Sans" panose="020B0404060202020204" pitchFamily="34" charset="0"/>
                <a:ea typeface="Meiryo UI" panose="020B0604030504040204" pitchFamily="50" charset="-128"/>
              </a:rPr>
              <a:t>Local Network</a:t>
            </a:r>
            <a:endParaRPr kumimoji="1" lang="ja-JP" altLang="en-US" sz="1600" dirty="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How to deal with your Internal Libraries?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26</a:t>
            </a:fld>
            <a:endParaRPr lang="en-US" altLang="ja-JP" dirty="0"/>
          </a:p>
        </p:txBody>
      </p:sp>
      <p:sp>
        <p:nvSpPr>
          <p:cNvPr id="21"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Column : Dependency Resolving</a:t>
            </a:r>
          </a:p>
        </p:txBody>
      </p:sp>
      <p:sp>
        <p:nvSpPr>
          <p:cNvPr id="45" name="メモ 44"/>
          <p:cNvSpPr/>
          <p:nvPr/>
        </p:nvSpPr>
        <p:spPr bwMode="gray">
          <a:xfrm>
            <a:off x="7285036" y="378043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internal.jar</a:t>
            </a:r>
            <a:endParaRPr kumimoji="1" lang="ja-JP" altLang="en-US" sz="1600" dirty="0">
              <a:latin typeface="Fujitsu Sans" panose="020B0404060202020204" pitchFamily="34" charset="0"/>
              <a:ea typeface="Meiryo UI" panose="020B0604030504040204" pitchFamily="50" charset="-128"/>
            </a:endParaRPr>
          </a:p>
        </p:txBody>
      </p:sp>
      <p:cxnSp>
        <p:nvCxnSpPr>
          <p:cNvPr id="46" name="直線矢印コネクタ 45"/>
          <p:cNvCxnSpPr/>
          <p:nvPr/>
        </p:nvCxnSpPr>
        <p:spPr bwMode="auto">
          <a:xfrm>
            <a:off x="6794695" y="3572557"/>
            <a:ext cx="490341" cy="48252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メモ 48"/>
          <p:cNvSpPr/>
          <p:nvPr/>
        </p:nvSpPr>
        <p:spPr bwMode="gray">
          <a:xfrm>
            <a:off x="7285036" y="163674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a.jar(V1.1)</a:t>
            </a:r>
            <a:endParaRPr kumimoji="1" lang="ja-JP" altLang="en-US" sz="1600" dirty="0">
              <a:latin typeface="Fujitsu Sans" panose="020B0404060202020204" pitchFamily="34" charset="0"/>
              <a:ea typeface="Meiryo UI" panose="020B0604030504040204" pitchFamily="50" charset="-128"/>
            </a:endParaRPr>
          </a:p>
        </p:txBody>
      </p:sp>
      <p:sp>
        <p:nvSpPr>
          <p:cNvPr id="50" name="正方形/長方形 49"/>
          <p:cNvSpPr/>
          <p:nvPr/>
        </p:nvSpPr>
        <p:spPr bwMode="gray">
          <a:xfrm>
            <a:off x="5846897" y="1636744"/>
            <a:ext cx="1311834" cy="1891215"/>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Central</a:t>
            </a:r>
          </a:p>
          <a:p>
            <a:pPr algn="l"/>
            <a:r>
              <a:rPr lang="en-US" altLang="ja-JP" sz="2000" dirty="0">
                <a:latin typeface="Fujitsu Sans" panose="020B0404060202020204" pitchFamily="34" charset="0"/>
                <a:ea typeface="Meiryo UI" panose="020B0604030504040204" pitchFamily="50" charset="-128"/>
              </a:rPr>
              <a:t>Repository</a:t>
            </a:r>
          </a:p>
          <a:p>
            <a:pPr algn="l"/>
            <a:r>
              <a:rPr kumimoji="1" lang="en-US" altLang="ja-JP" sz="2000" dirty="0">
                <a:latin typeface="Fujitsu Sans" panose="020B0404060202020204" pitchFamily="34" charset="0"/>
                <a:ea typeface="Meiryo UI" panose="020B0604030504040204" pitchFamily="50" charset="-128"/>
              </a:rPr>
              <a:t>(Internet)</a:t>
            </a:r>
            <a:endParaRPr kumimoji="1" lang="ja-JP" altLang="en-US" sz="2000" dirty="0">
              <a:latin typeface="Fujitsu Sans" panose="020B0404060202020204" pitchFamily="34" charset="0"/>
              <a:ea typeface="Meiryo UI" panose="020B0604030504040204" pitchFamily="50" charset="-128"/>
            </a:endParaRPr>
          </a:p>
        </p:txBody>
      </p:sp>
      <p:sp>
        <p:nvSpPr>
          <p:cNvPr id="51" name="メモ 50"/>
          <p:cNvSpPr/>
          <p:nvPr/>
        </p:nvSpPr>
        <p:spPr bwMode="gray">
          <a:xfrm>
            <a:off x="8519514" y="163674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x.jar(V2.1)</a:t>
            </a:r>
            <a:endParaRPr kumimoji="1" lang="ja-JP" altLang="en-US" sz="1600" dirty="0">
              <a:latin typeface="Fujitsu Sans" panose="020B0404060202020204" pitchFamily="34" charset="0"/>
              <a:ea typeface="Meiryo UI" panose="020B0604030504040204" pitchFamily="50" charset="-128"/>
            </a:endParaRPr>
          </a:p>
        </p:txBody>
      </p:sp>
      <p:sp>
        <p:nvSpPr>
          <p:cNvPr id="52" name="メモ 51"/>
          <p:cNvSpPr/>
          <p:nvPr/>
        </p:nvSpPr>
        <p:spPr bwMode="gray">
          <a:xfrm>
            <a:off x="8519514" y="2150756"/>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y.jar(V3.1)</a:t>
            </a:r>
            <a:endParaRPr kumimoji="1" lang="ja-JP" altLang="en-US" sz="1600" dirty="0">
              <a:latin typeface="Fujitsu Sans" panose="020B0404060202020204" pitchFamily="34" charset="0"/>
              <a:ea typeface="Meiryo UI" panose="020B0604030504040204" pitchFamily="50" charset="-128"/>
            </a:endParaRPr>
          </a:p>
        </p:txBody>
      </p:sp>
      <p:sp>
        <p:nvSpPr>
          <p:cNvPr id="53" name="メモ 52"/>
          <p:cNvSpPr/>
          <p:nvPr/>
        </p:nvSpPr>
        <p:spPr bwMode="gray">
          <a:xfrm>
            <a:off x="8519513" y="2625545"/>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4" name="メモ 53"/>
          <p:cNvSpPr/>
          <p:nvPr/>
        </p:nvSpPr>
        <p:spPr bwMode="gray">
          <a:xfrm>
            <a:off x="7285036" y="2639399"/>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b.jar(V1.3)</a:t>
            </a:r>
            <a:endParaRPr kumimoji="1" lang="ja-JP" altLang="en-US" sz="1600" dirty="0">
              <a:latin typeface="Fujitsu Sans" panose="020B0404060202020204" pitchFamily="34" charset="0"/>
              <a:ea typeface="Meiryo UI" panose="020B0604030504040204" pitchFamily="50" charset="-128"/>
            </a:endParaRPr>
          </a:p>
        </p:txBody>
      </p:sp>
      <p:sp>
        <p:nvSpPr>
          <p:cNvPr id="55" name="メモ 54"/>
          <p:cNvSpPr/>
          <p:nvPr/>
        </p:nvSpPr>
        <p:spPr bwMode="gray">
          <a:xfrm>
            <a:off x="7285036" y="313638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c.jar(V2.1)</a:t>
            </a:r>
            <a:endParaRPr kumimoji="1" lang="ja-JP" altLang="en-US" sz="1600" dirty="0">
              <a:latin typeface="Fujitsu Sans" panose="020B0404060202020204" pitchFamily="34" charset="0"/>
              <a:ea typeface="Meiryo UI" panose="020B0604030504040204" pitchFamily="50" charset="-128"/>
            </a:endParaRPr>
          </a:p>
        </p:txBody>
      </p:sp>
      <p:sp>
        <p:nvSpPr>
          <p:cNvPr id="57" name="メモ 56"/>
          <p:cNvSpPr/>
          <p:nvPr/>
        </p:nvSpPr>
        <p:spPr bwMode="gray">
          <a:xfrm>
            <a:off x="8579571" y="2691123"/>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8" name="メモ 57"/>
          <p:cNvSpPr/>
          <p:nvPr/>
        </p:nvSpPr>
        <p:spPr bwMode="gray">
          <a:xfrm>
            <a:off x="8646378" y="2802045"/>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9" name="メモ 58"/>
          <p:cNvSpPr/>
          <p:nvPr/>
        </p:nvSpPr>
        <p:spPr bwMode="gray">
          <a:xfrm>
            <a:off x="8713185" y="290923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z.jar(V4.2)</a:t>
            </a:r>
            <a:endParaRPr kumimoji="1" lang="ja-JP" altLang="en-US" sz="1600" dirty="0">
              <a:latin typeface="Fujitsu Sans" panose="020B0404060202020204" pitchFamily="34" charset="0"/>
              <a:ea typeface="Meiryo UI" panose="020B0604030504040204" pitchFamily="50" charset="-128"/>
            </a:endParaRPr>
          </a:p>
        </p:txBody>
      </p:sp>
      <p:cxnSp>
        <p:nvCxnSpPr>
          <p:cNvPr id="60" name="直線矢印コネクタ 59"/>
          <p:cNvCxnSpPr>
            <a:stCxn id="49" idx="3"/>
            <a:endCxn id="51" idx="1"/>
          </p:cNvCxnSpPr>
          <p:nvPr/>
        </p:nvCxnSpPr>
        <p:spPr bwMode="auto">
          <a:xfrm>
            <a:off x="8345391" y="1832533"/>
            <a:ext cx="174123"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2" name="直線矢印コネクタ 61"/>
          <p:cNvCxnSpPr>
            <a:endCxn id="49" idx="1"/>
          </p:cNvCxnSpPr>
          <p:nvPr/>
        </p:nvCxnSpPr>
        <p:spPr bwMode="auto">
          <a:xfrm>
            <a:off x="7158730" y="1832533"/>
            <a:ext cx="12630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3" name="直線矢印コネクタ 62"/>
          <p:cNvCxnSpPr>
            <a:stCxn id="49" idx="3"/>
            <a:endCxn id="52" idx="1"/>
          </p:cNvCxnSpPr>
          <p:nvPr/>
        </p:nvCxnSpPr>
        <p:spPr bwMode="auto">
          <a:xfrm>
            <a:off x="8345391" y="1832533"/>
            <a:ext cx="174123" cy="51401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4" name="直線矢印コネクタ 63"/>
          <p:cNvCxnSpPr>
            <a:endCxn id="54" idx="1"/>
          </p:cNvCxnSpPr>
          <p:nvPr/>
        </p:nvCxnSpPr>
        <p:spPr bwMode="auto">
          <a:xfrm>
            <a:off x="7158730" y="2834435"/>
            <a:ext cx="126306" cy="75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5" name="直線矢印コネクタ 64"/>
          <p:cNvCxnSpPr>
            <a:endCxn id="55" idx="1"/>
          </p:cNvCxnSpPr>
          <p:nvPr/>
        </p:nvCxnSpPr>
        <p:spPr bwMode="auto">
          <a:xfrm>
            <a:off x="7158730" y="3321527"/>
            <a:ext cx="126306" cy="1064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8" name="直線矢印コネクタ 67"/>
          <p:cNvCxnSpPr>
            <a:stCxn id="54" idx="3"/>
            <a:endCxn id="59" idx="1"/>
          </p:cNvCxnSpPr>
          <p:nvPr/>
        </p:nvCxnSpPr>
        <p:spPr bwMode="auto">
          <a:xfrm>
            <a:off x="8345391" y="2835188"/>
            <a:ext cx="367794" cy="26983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9" name="直線矢印コネクタ 68"/>
          <p:cNvCxnSpPr>
            <a:stCxn id="54" idx="3"/>
            <a:endCxn id="53" idx="1"/>
          </p:cNvCxnSpPr>
          <p:nvPr/>
        </p:nvCxnSpPr>
        <p:spPr bwMode="auto">
          <a:xfrm flipV="1">
            <a:off x="8345391" y="2821334"/>
            <a:ext cx="174122" cy="1385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0" name="直線矢印コネクタ 69"/>
          <p:cNvCxnSpPr>
            <a:stCxn id="54" idx="3"/>
            <a:endCxn id="57" idx="1"/>
          </p:cNvCxnSpPr>
          <p:nvPr/>
        </p:nvCxnSpPr>
        <p:spPr bwMode="auto">
          <a:xfrm>
            <a:off x="8345391" y="2835188"/>
            <a:ext cx="234180" cy="5172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1" name="直線矢印コネクタ 70"/>
          <p:cNvCxnSpPr>
            <a:stCxn id="54" idx="3"/>
            <a:endCxn id="58" idx="1"/>
          </p:cNvCxnSpPr>
          <p:nvPr/>
        </p:nvCxnSpPr>
        <p:spPr bwMode="auto">
          <a:xfrm>
            <a:off x="8345391" y="2835188"/>
            <a:ext cx="300987" cy="16264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2" name="正方形/長方形 71"/>
          <p:cNvSpPr/>
          <p:nvPr/>
        </p:nvSpPr>
        <p:spPr bwMode="gray">
          <a:xfrm>
            <a:off x="170935" y="4557385"/>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 B’s PC</a:t>
            </a:r>
            <a:endParaRPr kumimoji="1" lang="ja-JP" altLang="en-US" sz="2000" dirty="0">
              <a:latin typeface="Fujitsu Sans" panose="020B0404060202020204" pitchFamily="34" charset="0"/>
              <a:ea typeface="Meiryo UI" panose="020B0604030504040204" pitchFamily="50" charset="-128"/>
            </a:endParaRPr>
          </a:p>
        </p:txBody>
      </p:sp>
      <p:sp>
        <p:nvSpPr>
          <p:cNvPr id="75" name="正方形/長方形 74"/>
          <p:cNvSpPr/>
          <p:nvPr/>
        </p:nvSpPr>
        <p:spPr bwMode="gray">
          <a:xfrm>
            <a:off x="170935" y="5084188"/>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Testing Environment</a:t>
            </a:r>
            <a:endParaRPr kumimoji="1" lang="ja-JP" altLang="en-US" sz="2000" dirty="0">
              <a:latin typeface="Fujitsu Sans" panose="020B0404060202020204" pitchFamily="34" charset="0"/>
              <a:ea typeface="Meiryo UI" panose="020B0604030504040204" pitchFamily="50" charset="-128"/>
            </a:endParaRPr>
          </a:p>
        </p:txBody>
      </p:sp>
      <p:sp>
        <p:nvSpPr>
          <p:cNvPr id="84" name="正方形/長方形 83"/>
          <p:cNvSpPr/>
          <p:nvPr/>
        </p:nvSpPr>
        <p:spPr bwMode="gray">
          <a:xfrm>
            <a:off x="170935" y="5610991"/>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Staging Environment</a:t>
            </a:r>
            <a:endParaRPr kumimoji="1" lang="ja-JP" altLang="en-US" sz="2000" dirty="0">
              <a:latin typeface="Fujitsu Sans" panose="020B0404060202020204" pitchFamily="34" charset="0"/>
              <a:ea typeface="Meiryo UI" panose="020B0604030504040204" pitchFamily="50" charset="-128"/>
            </a:endParaRPr>
          </a:p>
        </p:txBody>
      </p:sp>
      <p:sp>
        <p:nvSpPr>
          <p:cNvPr id="85" name="正方形/長方形 84"/>
          <p:cNvSpPr/>
          <p:nvPr/>
        </p:nvSpPr>
        <p:spPr bwMode="gray">
          <a:xfrm>
            <a:off x="170935" y="6137795"/>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Production Environment</a:t>
            </a:r>
            <a:endParaRPr kumimoji="1" lang="ja-JP" altLang="en-US" sz="2000" dirty="0">
              <a:latin typeface="Fujitsu Sans" panose="020B0404060202020204" pitchFamily="34" charset="0"/>
              <a:ea typeface="Meiryo UI" panose="020B0604030504040204" pitchFamily="50" charset="-128"/>
            </a:endParaRPr>
          </a:p>
        </p:txBody>
      </p:sp>
      <p:sp>
        <p:nvSpPr>
          <p:cNvPr id="86" name="メモ 85"/>
          <p:cNvSpPr/>
          <p:nvPr/>
        </p:nvSpPr>
        <p:spPr bwMode="gray">
          <a:xfrm>
            <a:off x="2926984" y="4609534"/>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88" name="メモ 87"/>
          <p:cNvSpPr/>
          <p:nvPr/>
        </p:nvSpPr>
        <p:spPr bwMode="gray">
          <a:xfrm>
            <a:off x="2926984" y="5121583"/>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7" name="メモ 106"/>
          <p:cNvSpPr/>
          <p:nvPr/>
        </p:nvSpPr>
        <p:spPr bwMode="gray">
          <a:xfrm>
            <a:off x="2926984" y="5649463"/>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8" name="メモ 107"/>
          <p:cNvSpPr/>
          <p:nvPr/>
        </p:nvSpPr>
        <p:spPr bwMode="gray">
          <a:xfrm>
            <a:off x="2926984" y="6176236"/>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9" name="正方形/長方形 108"/>
          <p:cNvSpPr/>
          <p:nvPr/>
        </p:nvSpPr>
        <p:spPr bwMode="gray">
          <a:xfrm>
            <a:off x="170935" y="4055082"/>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 A’s PC</a:t>
            </a:r>
            <a:endParaRPr kumimoji="1" lang="ja-JP" altLang="en-US" sz="2000" dirty="0">
              <a:latin typeface="Fujitsu Sans" panose="020B0404060202020204" pitchFamily="34" charset="0"/>
              <a:ea typeface="Meiryo UI" panose="020B0604030504040204" pitchFamily="50" charset="-128"/>
            </a:endParaRPr>
          </a:p>
        </p:txBody>
      </p:sp>
      <p:sp>
        <p:nvSpPr>
          <p:cNvPr id="111" name="メモ 110"/>
          <p:cNvSpPr/>
          <p:nvPr/>
        </p:nvSpPr>
        <p:spPr bwMode="gray">
          <a:xfrm>
            <a:off x="2926984" y="4107231"/>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cxnSp>
        <p:nvCxnSpPr>
          <p:cNvPr id="112" name="直線矢印コネクタ 111"/>
          <p:cNvCxnSpPr>
            <a:endCxn id="52" idx="1"/>
          </p:cNvCxnSpPr>
          <p:nvPr/>
        </p:nvCxnSpPr>
        <p:spPr bwMode="auto">
          <a:xfrm flipV="1">
            <a:off x="7158730" y="2346545"/>
            <a:ext cx="1360784" cy="7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3" name="メモ 112"/>
          <p:cNvSpPr/>
          <p:nvPr/>
        </p:nvSpPr>
        <p:spPr bwMode="gray">
          <a:xfrm>
            <a:off x="257942" y="1601659"/>
            <a:ext cx="2063428" cy="1963373"/>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dirty="0">
                <a:latin typeface="Fujitsu Sans" panose="020B0404060202020204" pitchFamily="34" charset="0"/>
                <a:ea typeface="Meiryo UI" panose="020B0604030504040204" pitchFamily="50" charset="-128"/>
              </a:rPr>
              <a:t>Build Script</a:t>
            </a:r>
            <a:br>
              <a:rPr kumimoji="1" lang="en-US" altLang="ja-JP" dirty="0">
                <a:latin typeface="Fujitsu Sans" panose="020B0404060202020204" pitchFamily="34" charset="0"/>
                <a:ea typeface="Meiryo UI" panose="020B0604030504040204" pitchFamily="50" charset="-128"/>
              </a:rPr>
            </a:br>
            <a:r>
              <a:rPr kumimoji="1" lang="en-US" altLang="ja-JP" dirty="0">
                <a:latin typeface="Fujitsu Sans" panose="020B0404060202020204" pitchFamily="34" charset="0"/>
                <a:ea typeface="Meiryo UI" panose="020B0604030504040204" pitchFamily="50" charset="-128"/>
              </a:rPr>
              <a:t>- Dependency Definition</a:t>
            </a:r>
            <a:br>
              <a:rPr kumimoji="1" lang="en-US" altLang="ja-JP" dirty="0">
                <a:latin typeface="Fujitsu Sans" panose="020B0404060202020204" pitchFamily="34" charset="0"/>
                <a:ea typeface="Meiryo UI" panose="020B0604030504040204" pitchFamily="50" charset="-128"/>
              </a:rPr>
            </a:br>
            <a:r>
              <a:rPr kumimoji="1" lang="en-US" altLang="ja-JP" dirty="0">
                <a:latin typeface="Fujitsu Sans" panose="020B0404060202020204" pitchFamily="34" charset="0"/>
                <a:ea typeface="Meiryo UI" panose="020B0604030504040204" pitchFamily="50" charset="-128"/>
              </a:rPr>
              <a:t>    - a.jar version </a:t>
            </a:r>
            <a:r>
              <a:rPr kumimoji="1" lang="en-US" altLang="ja-JP" dirty="0" err="1">
                <a:latin typeface="Fujitsu Sans" panose="020B0404060202020204" pitchFamily="34" charset="0"/>
                <a:ea typeface="Meiryo UI" panose="020B0604030504040204" pitchFamily="50" charset="-128"/>
              </a:rPr>
              <a:t>x.x</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a:latin typeface="Fujitsu Sans" panose="020B0404060202020204" pitchFamily="34" charset="0"/>
                <a:ea typeface="Meiryo UI" panose="020B0604030504040204" pitchFamily="50" charset="-128"/>
              </a:rPr>
              <a:t>    - b.jar version </a:t>
            </a:r>
            <a:r>
              <a:rPr lang="en-US" altLang="ja-JP" dirty="0" err="1">
                <a:latin typeface="Fujitsu Sans" panose="020B0404060202020204" pitchFamily="34" charset="0"/>
                <a:ea typeface="Meiryo UI" panose="020B0604030504040204" pitchFamily="50" charset="-128"/>
              </a:rPr>
              <a:t>y.y</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a:latin typeface="Fujitsu Sans" panose="020B0404060202020204" pitchFamily="34" charset="0"/>
                <a:ea typeface="Meiryo UI" panose="020B0604030504040204" pitchFamily="50" charset="-128"/>
              </a:rPr>
              <a:t>    …</a:t>
            </a:r>
            <a:endParaRPr kumimoji="1" lang="ja-JP" altLang="en-US" dirty="0">
              <a:latin typeface="Fujitsu Sans" panose="020B0404060202020204" pitchFamily="34" charset="0"/>
              <a:ea typeface="Meiryo UI" panose="020B0604030504040204" pitchFamily="50" charset="-128"/>
            </a:endParaRPr>
          </a:p>
        </p:txBody>
      </p:sp>
      <p:cxnSp>
        <p:nvCxnSpPr>
          <p:cNvPr id="114" name="直線矢印コネクタ 113"/>
          <p:cNvCxnSpPr>
            <a:stCxn id="113" idx="3"/>
            <a:endCxn id="50" idx="1"/>
          </p:cNvCxnSpPr>
          <p:nvPr/>
        </p:nvCxnSpPr>
        <p:spPr bwMode="auto">
          <a:xfrm flipV="1">
            <a:off x="2321370" y="2582352"/>
            <a:ext cx="3525527" cy="99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5" name="正方形/長方形 114">
            <a:extLst>
              <a:ext uri="{FF2B5EF4-FFF2-40B4-BE49-F238E27FC236}">
                <a16:creationId xmlns="" xmlns:a16="http://schemas.microsoft.com/office/drawing/2014/main" id="{0F9C65CE-ACFE-49F0-8186-09321560DBDE}"/>
              </a:ext>
            </a:extLst>
          </p:cNvPr>
          <p:cNvSpPr/>
          <p:nvPr/>
        </p:nvSpPr>
        <p:spPr bwMode="gray">
          <a:xfrm>
            <a:off x="3065193" y="1621261"/>
            <a:ext cx="1022290" cy="190669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118" name="下矢印 117"/>
          <p:cNvSpPr/>
          <p:nvPr/>
        </p:nvSpPr>
        <p:spPr bwMode="gray">
          <a:xfrm>
            <a:off x="3235622" y="3625159"/>
            <a:ext cx="681431" cy="369629"/>
          </a:xfrm>
          <a:prstGeom prst="down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41" name="角丸四角形吹き出し 40"/>
          <p:cNvSpPr/>
          <p:nvPr/>
        </p:nvSpPr>
        <p:spPr bwMode="gray">
          <a:xfrm>
            <a:off x="4678979" y="4948962"/>
            <a:ext cx="4406490" cy="1431476"/>
          </a:xfrm>
          <a:prstGeom prst="wedgeRoundRectCallout">
            <a:avLst>
              <a:gd name="adj1" fmla="val 28225"/>
              <a:gd name="adj2" fmla="val -105094"/>
              <a:gd name="adj3" fmla="val 16667"/>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Put your jars into </a:t>
            </a:r>
            <a:r>
              <a:rPr kumimoji="1" lang="en-US" altLang="ja-JP" sz="2000" dirty="0">
                <a:solidFill>
                  <a:srgbClr val="FF0000"/>
                </a:solidFill>
                <a:latin typeface="Fujitsu Sans" panose="020B0404060202020204" pitchFamily="34" charset="0"/>
                <a:ea typeface="Meiryo UI" panose="020B0604030504040204" pitchFamily="50" charset="-128"/>
              </a:rPr>
              <a:t>PUBLIC</a:t>
            </a:r>
            <a:r>
              <a:rPr kumimoji="1" lang="en-US" altLang="ja-JP" sz="2000" dirty="0">
                <a:latin typeface="Fujitsu Sans" panose="020B0404060202020204" pitchFamily="34" charset="0"/>
                <a:ea typeface="Meiryo UI" panose="020B0604030504040204" pitchFamily="50" charset="-128"/>
              </a:rPr>
              <a:t> repository?</a:t>
            </a:r>
          </a:p>
          <a:p>
            <a:pPr algn="l"/>
            <a:r>
              <a:rPr kumimoji="1" lang="en-US" altLang="ja-JP" sz="2000" dirty="0">
                <a:latin typeface="Fujitsu Sans" panose="020B0404060202020204" pitchFamily="34" charset="0"/>
                <a:ea typeface="Meiryo UI" panose="020B0604030504040204" pitchFamily="50" charset="-128"/>
              </a:rPr>
              <a:t>- IP issues</a:t>
            </a:r>
            <a:br>
              <a:rPr kumimoji="1" lang="en-US" altLang="ja-JP" sz="2000" dirty="0">
                <a:latin typeface="Fujitsu Sans" panose="020B0404060202020204" pitchFamily="34" charset="0"/>
                <a:ea typeface="Meiryo UI" panose="020B0604030504040204" pitchFamily="50" charset="-128"/>
              </a:rPr>
            </a:br>
            <a:r>
              <a:rPr kumimoji="1" lang="en-US" altLang="ja-JP" sz="2000" dirty="0">
                <a:latin typeface="Fujitsu Sans" panose="020B0404060202020204" pitchFamily="34" charset="0"/>
                <a:ea typeface="Meiryo UI" panose="020B0604030504040204" pitchFamily="50" charset="-128"/>
              </a:rPr>
              <a:t>- Security issues</a:t>
            </a:r>
            <a:br>
              <a:rPr kumimoji="1" lang="en-US" altLang="ja-JP" sz="2000" dirty="0">
                <a:latin typeface="Fujitsu Sans" panose="020B0404060202020204" pitchFamily="34" charset="0"/>
                <a:ea typeface="Meiryo UI" panose="020B0604030504040204" pitchFamily="50" charset="-128"/>
              </a:rPr>
            </a:br>
            <a:r>
              <a:rPr kumimoji="1" lang="en-US" altLang="ja-JP" sz="2000" dirty="0">
                <a:latin typeface="Fujitsu Sans" panose="020B0404060202020204" pitchFamily="34" charset="0"/>
                <a:ea typeface="Meiryo UI" panose="020B0604030504040204" pitchFamily="50" charset="-128"/>
              </a:rPr>
              <a:t>- Exporting Legal issues, etc.</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583354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bwMode="gray">
          <a:xfrm>
            <a:off x="113239" y="1280159"/>
            <a:ext cx="5540548" cy="48154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1600" dirty="0">
                <a:latin typeface="Fujitsu Sans" panose="020B0404060202020204" pitchFamily="34" charset="0"/>
                <a:ea typeface="Meiryo UI" panose="020B0604030504040204" pitchFamily="50" charset="-128"/>
              </a:rPr>
              <a:t>Local Network</a:t>
            </a:r>
            <a:endParaRPr kumimoji="1" lang="ja-JP" altLang="en-US" sz="1600" dirty="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How to deal with your Internal Libraries?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27</a:t>
            </a:fld>
            <a:endParaRPr lang="en-US" altLang="ja-JP" dirty="0"/>
          </a:p>
        </p:txBody>
      </p:sp>
      <p:sp>
        <p:nvSpPr>
          <p:cNvPr id="21"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Column : Dependency Resolving</a:t>
            </a:r>
          </a:p>
        </p:txBody>
      </p:sp>
      <p:sp>
        <p:nvSpPr>
          <p:cNvPr id="45" name="メモ 44"/>
          <p:cNvSpPr/>
          <p:nvPr/>
        </p:nvSpPr>
        <p:spPr bwMode="gray">
          <a:xfrm>
            <a:off x="4264239" y="3875504"/>
            <a:ext cx="1311834"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internal.jar</a:t>
            </a:r>
            <a:endParaRPr kumimoji="1" lang="ja-JP" altLang="en-US" sz="1600" dirty="0">
              <a:latin typeface="Fujitsu Sans" panose="020B0404060202020204" pitchFamily="34" charset="0"/>
              <a:ea typeface="Meiryo UI" panose="020B0604030504040204" pitchFamily="50" charset="-128"/>
            </a:endParaRPr>
          </a:p>
        </p:txBody>
      </p:sp>
      <p:cxnSp>
        <p:nvCxnSpPr>
          <p:cNvPr id="46" name="直線矢印コネクタ 45"/>
          <p:cNvCxnSpPr>
            <a:endCxn id="45" idx="0"/>
          </p:cNvCxnSpPr>
          <p:nvPr/>
        </p:nvCxnSpPr>
        <p:spPr bwMode="auto">
          <a:xfrm>
            <a:off x="4920156" y="3556159"/>
            <a:ext cx="0" cy="31934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メモ 48"/>
          <p:cNvSpPr/>
          <p:nvPr/>
        </p:nvSpPr>
        <p:spPr bwMode="gray">
          <a:xfrm>
            <a:off x="7285036" y="163674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a.jar(V1.1)</a:t>
            </a:r>
            <a:endParaRPr kumimoji="1" lang="ja-JP" altLang="en-US" sz="1600" dirty="0">
              <a:latin typeface="Fujitsu Sans" panose="020B0404060202020204" pitchFamily="34" charset="0"/>
              <a:ea typeface="Meiryo UI" panose="020B0604030504040204" pitchFamily="50" charset="-128"/>
            </a:endParaRPr>
          </a:p>
        </p:txBody>
      </p:sp>
      <p:sp>
        <p:nvSpPr>
          <p:cNvPr id="50" name="正方形/長方形 49"/>
          <p:cNvSpPr/>
          <p:nvPr/>
        </p:nvSpPr>
        <p:spPr bwMode="gray">
          <a:xfrm>
            <a:off x="5846897" y="1636744"/>
            <a:ext cx="1311834" cy="1891215"/>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Central</a:t>
            </a:r>
          </a:p>
          <a:p>
            <a:pPr algn="l"/>
            <a:r>
              <a:rPr lang="en-US" altLang="ja-JP" sz="2000" dirty="0">
                <a:latin typeface="Fujitsu Sans" panose="020B0404060202020204" pitchFamily="34" charset="0"/>
                <a:ea typeface="Meiryo UI" panose="020B0604030504040204" pitchFamily="50" charset="-128"/>
              </a:rPr>
              <a:t>Repository</a:t>
            </a:r>
          </a:p>
          <a:p>
            <a:pPr algn="l"/>
            <a:r>
              <a:rPr kumimoji="1" lang="en-US" altLang="ja-JP" sz="2000" dirty="0">
                <a:latin typeface="Fujitsu Sans" panose="020B0404060202020204" pitchFamily="34" charset="0"/>
                <a:ea typeface="Meiryo UI" panose="020B0604030504040204" pitchFamily="50" charset="-128"/>
              </a:rPr>
              <a:t>(Internet)</a:t>
            </a:r>
            <a:endParaRPr kumimoji="1" lang="ja-JP" altLang="en-US" sz="2000" dirty="0">
              <a:latin typeface="Fujitsu Sans" panose="020B0404060202020204" pitchFamily="34" charset="0"/>
              <a:ea typeface="Meiryo UI" panose="020B0604030504040204" pitchFamily="50" charset="-128"/>
            </a:endParaRPr>
          </a:p>
        </p:txBody>
      </p:sp>
      <p:sp>
        <p:nvSpPr>
          <p:cNvPr id="51" name="メモ 50"/>
          <p:cNvSpPr/>
          <p:nvPr/>
        </p:nvSpPr>
        <p:spPr bwMode="gray">
          <a:xfrm>
            <a:off x="8519514" y="163674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x.jar(V2.1)</a:t>
            </a:r>
            <a:endParaRPr kumimoji="1" lang="ja-JP" altLang="en-US" sz="1600" dirty="0">
              <a:latin typeface="Fujitsu Sans" panose="020B0404060202020204" pitchFamily="34" charset="0"/>
              <a:ea typeface="Meiryo UI" panose="020B0604030504040204" pitchFamily="50" charset="-128"/>
            </a:endParaRPr>
          </a:p>
        </p:txBody>
      </p:sp>
      <p:sp>
        <p:nvSpPr>
          <p:cNvPr id="52" name="メモ 51"/>
          <p:cNvSpPr/>
          <p:nvPr/>
        </p:nvSpPr>
        <p:spPr bwMode="gray">
          <a:xfrm>
            <a:off x="8519514" y="2150756"/>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y.jar(V3.1)</a:t>
            </a:r>
            <a:endParaRPr kumimoji="1" lang="ja-JP" altLang="en-US" sz="1600" dirty="0">
              <a:latin typeface="Fujitsu Sans" panose="020B0404060202020204" pitchFamily="34" charset="0"/>
              <a:ea typeface="Meiryo UI" panose="020B0604030504040204" pitchFamily="50" charset="-128"/>
            </a:endParaRPr>
          </a:p>
        </p:txBody>
      </p:sp>
      <p:sp>
        <p:nvSpPr>
          <p:cNvPr id="53" name="メモ 52"/>
          <p:cNvSpPr/>
          <p:nvPr/>
        </p:nvSpPr>
        <p:spPr bwMode="gray">
          <a:xfrm>
            <a:off x="8519513" y="2625545"/>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4" name="メモ 53"/>
          <p:cNvSpPr/>
          <p:nvPr/>
        </p:nvSpPr>
        <p:spPr bwMode="gray">
          <a:xfrm>
            <a:off x="7285036" y="2639399"/>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b.jar(V1.3)</a:t>
            </a:r>
            <a:endParaRPr kumimoji="1" lang="ja-JP" altLang="en-US" sz="1600" dirty="0">
              <a:latin typeface="Fujitsu Sans" panose="020B0404060202020204" pitchFamily="34" charset="0"/>
              <a:ea typeface="Meiryo UI" panose="020B0604030504040204" pitchFamily="50" charset="-128"/>
            </a:endParaRPr>
          </a:p>
        </p:txBody>
      </p:sp>
      <p:sp>
        <p:nvSpPr>
          <p:cNvPr id="55" name="メモ 54"/>
          <p:cNvSpPr/>
          <p:nvPr/>
        </p:nvSpPr>
        <p:spPr bwMode="gray">
          <a:xfrm>
            <a:off x="7285036" y="313638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c.jar(V2.1)</a:t>
            </a:r>
            <a:endParaRPr kumimoji="1" lang="ja-JP" altLang="en-US" sz="1600" dirty="0">
              <a:latin typeface="Fujitsu Sans" panose="020B0404060202020204" pitchFamily="34" charset="0"/>
              <a:ea typeface="Meiryo UI" panose="020B0604030504040204" pitchFamily="50" charset="-128"/>
            </a:endParaRPr>
          </a:p>
        </p:txBody>
      </p:sp>
      <p:sp>
        <p:nvSpPr>
          <p:cNvPr id="57" name="メモ 56"/>
          <p:cNvSpPr/>
          <p:nvPr/>
        </p:nvSpPr>
        <p:spPr bwMode="gray">
          <a:xfrm>
            <a:off x="8579571" y="2691123"/>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8" name="メモ 57"/>
          <p:cNvSpPr/>
          <p:nvPr/>
        </p:nvSpPr>
        <p:spPr bwMode="gray">
          <a:xfrm>
            <a:off x="8646378" y="2802045"/>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9" name="メモ 58"/>
          <p:cNvSpPr/>
          <p:nvPr/>
        </p:nvSpPr>
        <p:spPr bwMode="gray">
          <a:xfrm>
            <a:off x="8713185" y="290923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z.jar(V4.2)</a:t>
            </a:r>
            <a:endParaRPr kumimoji="1" lang="ja-JP" altLang="en-US" sz="1600" dirty="0">
              <a:latin typeface="Fujitsu Sans" panose="020B0404060202020204" pitchFamily="34" charset="0"/>
              <a:ea typeface="Meiryo UI" panose="020B0604030504040204" pitchFamily="50" charset="-128"/>
            </a:endParaRPr>
          </a:p>
        </p:txBody>
      </p:sp>
      <p:cxnSp>
        <p:nvCxnSpPr>
          <p:cNvPr id="60" name="直線矢印コネクタ 59"/>
          <p:cNvCxnSpPr>
            <a:stCxn id="49" idx="3"/>
            <a:endCxn id="51" idx="1"/>
          </p:cNvCxnSpPr>
          <p:nvPr/>
        </p:nvCxnSpPr>
        <p:spPr bwMode="auto">
          <a:xfrm>
            <a:off x="8345391" y="1832533"/>
            <a:ext cx="174123"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2" name="直線矢印コネクタ 61"/>
          <p:cNvCxnSpPr>
            <a:endCxn id="49" idx="1"/>
          </p:cNvCxnSpPr>
          <p:nvPr/>
        </p:nvCxnSpPr>
        <p:spPr bwMode="auto">
          <a:xfrm>
            <a:off x="7158730" y="1832533"/>
            <a:ext cx="12630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3" name="直線矢印コネクタ 62"/>
          <p:cNvCxnSpPr>
            <a:stCxn id="49" idx="3"/>
            <a:endCxn id="52" idx="1"/>
          </p:cNvCxnSpPr>
          <p:nvPr/>
        </p:nvCxnSpPr>
        <p:spPr bwMode="auto">
          <a:xfrm>
            <a:off x="8345391" y="1832533"/>
            <a:ext cx="174123" cy="51401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4" name="直線矢印コネクタ 63"/>
          <p:cNvCxnSpPr>
            <a:endCxn id="54" idx="1"/>
          </p:cNvCxnSpPr>
          <p:nvPr/>
        </p:nvCxnSpPr>
        <p:spPr bwMode="auto">
          <a:xfrm>
            <a:off x="7158730" y="2834435"/>
            <a:ext cx="126306" cy="75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5" name="直線矢印コネクタ 64"/>
          <p:cNvCxnSpPr>
            <a:endCxn id="55" idx="1"/>
          </p:cNvCxnSpPr>
          <p:nvPr/>
        </p:nvCxnSpPr>
        <p:spPr bwMode="auto">
          <a:xfrm>
            <a:off x="7158730" y="3321527"/>
            <a:ext cx="126306" cy="1064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8" name="直線矢印コネクタ 67"/>
          <p:cNvCxnSpPr>
            <a:stCxn id="54" idx="3"/>
            <a:endCxn id="59" idx="1"/>
          </p:cNvCxnSpPr>
          <p:nvPr/>
        </p:nvCxnSpPr>
        <p:spPr bwMode="auto">
          <a:xfrm>
            <a:off x="8345391" y="2835188"/>
            <a:ext cx="367794" cy="26983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9" name="直線矢印コネクタ 68"/>
          <p:cNvCxnSpPr>
            <a:stCxn id="54" idx="3"/>
            <a:endCxn id="53" idx="1"/>
          </p:cNvCxnSpPr>
          <p:nvPr/>
        </p:nvCxnSpPr>
        <p:spPr bwMode="auto">
          <a:xfrm flipV="1">
            <a:off x="8345391" y="2821334"/>
            <a:ext cx="174122" cy="1385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0" name="直線矢印コネクタ 69"/>
          <p:cNvCxnSpPr>
            <a:stCxn id="54" idx="3"/>
            <a:endCxn id="57" idx="1"/>
          </p:cNvCxnSpPr>
          <p:nvPr/>
        </p:nvCxnSpPr>
        <p:spPr bwMode="auto">
          <a:xfrm>
            <a:off x="8345391" y="2835188"/>
            <a:ext cx="234180" cy="5172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1" name="直線矢印コネクタ 70"/>
          <p:cNvCxnSpPr>
            <a:stCxn id="54" idx="3"/>
            <a:endCxn id="58" idx="1"/>
          </p:cNvCxnSpPr>
          <p:nvPr/>
        </p:nvCxnSpPr>
        <p:spPr bwMode="auto">
          <a:xfrm>
            <a:off x="8345391" y="2835188"/>
            <a:ext cx="300987" cy="16264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2" name="正方形/長方形 71"/>
          <p:cNvSpPr/>
          <p:nvPr/>
        </p:nvSpPr>
        <p:spPr bwMode="gray">
          <a:xfrm>
            <a:off x="170935" y="4557385"/>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 B’s PC</a:t>
            </a:r>
            <a:endParaRPr kumimoji="1" lang="ja-JP" altLang="en-US" sz="2000" dirty="0">
              <a:latin typeface="Fujitsu Sans" panose="020B0404060202020204" pitchFamily="34" charset="0"/>
              <a:ea typeface="Meiryo UI" panose="020B0604030504040204" pitchFamily="50" charset="-128"/>
            </a:endParaRPr>
          </a:p>
        </p:txBody>
      </p:sp>
      <p:sp>
        <p:nvSpPr>
          <p:cNvPr id="75" name="正方形/長方形 74"/>
          <p:cNvSpPr/>
          <p:nvPr/>
        </p:nvSpPr>
        <p:spPr bwMode="gray">
          <a:xfrm>
            <a:off x="170935" y="5084188"/>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Testing Environment</a:t>
            </a:r>
            <a:endParaRPr kumimoji="1" lang="ja-JP" altLang="en-US" sz="2000" dirty="0">
              <a:latin typeface="Fujitsu Sans" panose="020B0404060202020204" pitchFamily="34" charset="0"/>
              <a:ea typeface="Meiryo UI" panose="020B0604030504040204" pitchFamily="50" charset="-128"/>
            </a:endParaRPr>
          </a:p>
        </p:txBody>
      </p:sp>
      <p:sp>
        <p:nvSpPr>
          <p:cNvPr id="84" name="正方形/長方形 83"/>
          <p:cNvSpPr/>
          <p:nvPr/>
        </p:nvSpPr>
        <p:spPr bwMode="gray">
          <a:xfrm>
            <a:off x="170935" y="5610991"/>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Staging Environment</a:t>
            </a:r>
            <a:endParaRPr kumimoji="1" lang="ja-JP" altLang="en-US" sz="2000" dirty="0">
              <a:latin typeface="Fujitsu Sans" panose="020B0404060202020204" pitchFamily="34" charset="0"/>
              <a:ea typeface="Meiryo UI" panose="020B0604030504040204" pitchFamily="50" charset="-128"/>
            </a:endParaRPr>
          </a:p>
        </p:txBody>
      </p:sp>
      <p:sp>
        <p:nvSpPr>
          <p:cNvPr id="85" name="正方形/長方形 84"/>
          <p:cNvSpPr/>
          <p:nvPr/>
        </p:nvSpPr>
        <p:spPr bwMode="gray">
          <a:xfrm>
            <a:off x="170935" y="6137795"/>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Production Environment</a:t>
            </a:r>
            <a:endParaRPr kumimoji="1" lang="ja-JP" altLang="en-US" sz="2000" dirty="0">
              <a:latin typeface="Fujitsu Sans" panose="020B0404060202020204" pitchFamily="34" charset="0"/>
              <a:ea typeface="Meiryo UI" panose="020B0604030504040204" pitchFamily="50" charset="-128"/>
            </a:endParaRPr>
          </a:p>
        </p:txBody>
      </p:sp>
      <p:sp>
        <p:nvSpPr>
          <p:cNvPr id="86" name="メモ 85"/>
          <p:cNvSpPr/>
          <p:nvPr/>
        </p:nvSpPr>
        <p:spPr bwMode="gray">
          <a:xfrm>
            <a:off x="2926984" y="4609534"/>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88" name="メモ 87"/>
          <p:cNvSpPr/>
          <p:nvPr/>
        </p:nvSpPr>
        <p:spPr bwMode="gray">
          <a:xfrm>
            <a:off x="2926984" y="5121583"/>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7" name="メモ 106"/>
          <p:cNvSpPr/>
          <p:nvPr/>
        </p:nvSpPr>
        <p:spPr bwMode="gray">
          <a:xfrm>
            <a:off x="2926984" y="5649463"/>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8" name="メモ 107"/>
          <p:cNvSpPr/>
          <p:nvPr/>
        </p:nvSpPr>
        <p:spPr bwMode="gray">
          <a:xfrm>
            <a:off x="2926984" y="6176236"/>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9" name="正方形/長方形 108"/>
          <p:cNvSpPr/>
          <p:nvPr/>
        </p:nvSpPr>
        <p:spPr bwMode="gray">
          <a:xfrm>
            <a:off x="170935" y="4055082"/>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 A’s PC</a:t>
            </a:r>
            <a:endParaRPr kumimoji="1" lang="ja-JP" altLang="en-US" sz="2000" dirty="0">
              <a:latin typeface="Fujitsu Sans" panose="020B0404060202020204" pitchFamily="34" charset="0"/>
              <a:ea typeface="Meiryo UI" panose="020B0604030504040204" pitchFamily="50" charset="-128"/>
            </a:endParaRPr>
          </a:p>
        </p:txBody>
      </p:sp>
      <p:sp>
        <p:nvSpPr>
          <p:cNvPr id="111" name="メモ 110"/>
          <p:cNvSpPr/>
          <p:nvPr/>
        </p:nvSpPr>
        <p:spPr bwMode="gray">
          <a:xfrm>
            <a:off x="2926984" y="4107231"/>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cxnSp>
        <p:nvCxnSpPr>
          <p:cNvPr id="112" name="直線矢印コネクタ 111"/>
          <p:cNvCxnSpPr>
            <a:endCxn id="52" idx="1"/>
          </p:cNvCxnSpPr>
          <p:nvPr/>
        </p:nvCxnSpPr>
        <p:spPr bwMode="auto">
          <a:xfrm flipV="1">
            <a:off x="7158730" y="2346545"/>
            <a:ext cx="1360784" cy="7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3" name="メモ 112"/>
          <p:cNvSpPr/>
          <p:nvPr/>
        </p:nvSpPr>
        <p:spPr bwMode="gray">
          <a:xfrm>
            <a:off x="257942" y="1601659"/>
            <a:ext cx="2063428" cy="1963373"/>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dirty="0">
                <a:latin typeface="Fujitsu Sans" panose="020B0404060202020204" pitchFamily="34" charset="0"/>
                <a:ea typeface="Meiryo UI" panose="020B0604030504040204" pitchFamily="50" charset="-128"/>
              </a:rPr>
              <a:t>Build Script</a:t>
            </a:r>
            <a:br>
              <a:rPr kumimoji="1" lang="en-US" altLang="ja-JP" dirty="0">
                <a:latin typeface="Fujitsu Sans" panose="020B0404060202020204" pitchFamily="34" charset="0"/>
                <a:ea typeface="Meiryo UI" panose="020B0604030504040204" pitchFamily="50" charset="-128"/>
              </a:rPr>
            </a:br>
            <a:r>
              <a:rPr kumimoji="1" lang="en-US" altLang="ja-JP" dirty="0">
                <a:latin typeface="Fujitsu Sans" panose="020B0404060202020204" pitchFamily="34" charset="0"/>
                <a:ea typeface="Meiryo UI" panose="020B0604030504040204" pitchFamily="50" charset="-128"/>
              </a:rPr>
              <a:t>- Dependency Definition</a:t>
            </a:r>
            <a:br>
              <a:rPr kumimoji="1" lang="en-US" altLang="ja-JP" dirty="0">
                <a:latin typeface="Fujitsu Sans" panose="020B0404060202020204" pitchFamily="34" charset="0"/>
                <a:ea typeface="Meiryo UI" panose="020B0604030504040204" pitchFamily="50" charset="-128"/>
              </a:rPr>
            </a:br>
            <a:r>
              <a:rPr kumimoji="1" lang="en-US" altLang="ja-JP" dirty="0">
                <a:latin typeface="Fujitsu Sans" panose="020B0404060202020204" pitchFamily="34" charset="0"/>
                <a:ea typeface="Meiryo UI" panose="020B0604030504040204" pitchFamily="50" charset="-128"/>
              </a:rPr>
              <a:t>    - a.jar version </a:t>
            </a:r>
            <a:r>
              <a:rPr kumimoji="1" lang="en-US" altLang="ja-JP" dirty="0" err="1">
                <a:latin typeface="Fujitsu Sans" panose="020B0404060202020204" pitchFamily="34" charset="0"/>
                <a:ea typeface="Meiryo UI" panose="020B0604030504040204" pitchFamily="50" charset="-128"/>
              </a:rPr>
              <a:t>x.x</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a:latin typeface="Fujitsu Sans" panose="020B0404060202020204" pitchFamily="34" charset="0"/>
                <a:ea typeface="Meiryo UI" panose="020B0604030504040204" pitchFamily="50" charset="-128"/>
              </a:rPr>
              <a:t>    - b.jar version </a:t>
            </a:r>
            <a:r>
              <a:rPr lang="en-US" altLang="ja-JP" dirty="0" err="1">
                <a:latin typeface="Fujitsu Sans" panose="020B0404060202020204" pitchFamily="34" charset="0"/>
                <a:ea typeface="Meiryo UI" panose="020B0604030504040204" pitchFamily="50" charset="-128"/>
              </a:rPr>
              <a:t>y.y</a:t>
            </a:r>
            <a:r>
              <a:rPr lang="en-US" altLang="ja-JP" dirty="0">
                <a:latin typeface="Fujitsu Sans" panose="020B0404060202020204" pitchFamily="34" charset="0"/>
                <a:ea typeface="Meiryo UI" panose="020B0604030504040204" pitchFamily="50" charset="-128"/>
              </a:rPr>
              <a:t/>
            </a:r>
            <a:br>
              <a:rPr lang="en-US" altLang="ja-JP" dirty="0">
                <a:latin typeface="Fujitsu Sans" panose="020B0404060202020204" pitchFamily="34" charset="0"/>
                <a:ea typeface="Meiryo UI" panose="020B0604030504040204" pitchFamily="50" charset="-128"/>
              </a:rPr>
            </a:br>
            <a:r>
              <a:rPr lang="en-US" altLang="ja-JP" dirty="0">
                <a:latin typeface="Fujitsu Sans" panose="020B0404060202020204" pitchFamily="34" charset="0"/>
                <a:ea typeface="Meiryo UI" panose="020B0604030504040204" pitchFamily="50" charset="-128"/>
              </a:rPr>
              <a:t>    …</a:t>
            </a:r>
            <a:endParaRPr kumimoji="1" lang="ja-JP" altLang="en-US" dirty="0">
              <a:latin typeface="Fujitsu Sans" panose="020B0404060202020204" pitchFamily="34" charset="0"/>
              <a:ea typeface="Meiryo UI" panose="020B0604030504040204" pitchFamily="50" charset="-128"/>
            </a:endParaRPr>
          </a:p>
        </p:txBody>
      </p:sp>
      <p:cxnSp>
        <p:nvCxnSpPr>
          <p:cNvPr id="114" name="直線矢印コネクタ 113"/>
          <p:cNvCxnSpPr>
            <a:stCxn id="113" idx="3"/>
            <a:endCxn id="50" idx="1"/>
          </p:cNvCxnSpPr>
          <p:nvPr/>
        </p:nvCxnSpPr>
        <p:spPr bwMode="auto">
          <a:xfrm flipV="1">
            <a:off x="2321370" y="2582352"/>
            <a:ext cx="3525527" cy="99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5" name="正方形/長方形 114">
            <a:extLst>
              <a:ext uri="{FF2B5EF4-FFF2-40B4-BE49-F238E27FC236}">
                <a16:creationId xmlns="" xmlns:a16="http://schemas.microsoft.com/office/drawing/2014/main" id="{0F9C65CE-ACFE-49F0-8186-09321560DBDE}"/>
              </a:ext>
            </a:extLst>
          </p:cNvPr>
          <p:cNvSpPr/>
          <p:nvPr/>
        </p:nvSpPr>
        <p:spPr bwMode="gray">
          <a:xfrm>
            <a:off x="3065193" y="1621261"/>
            <a:ext cx="1022290" cy="190669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118" name="下矢印 117"/>
          <p:cNvSpPr/>
          <p:nvPr/>
        </p:nvSpPr>
        <p:spPr bwMode="gray">
          <a:xfrm>
            <a:off x="3235622" y="3625159"/>
            <a:ext cx="681431" cy="369629"/>
          </a:xfrm>
          <a:prstGeom prst="downArrow">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43" name="正方形/長方形 42"/>
          <p:cNvSpPr/>
          <p:nvPr/>
        </p:nvSpPr>
        <p:spPr bwMode="gray">
          <a:xfrm>
            <a:off x="4264239" y="1636744"/>
            <a:ext cx="1311834" cy="1891215"/>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Local</a:t>
            </a:r>
          </a:p>
          <a:p>
            <a:pPr algn="l"/>
            <a:r>
              <a:rPr lang="en-US" altLang="ja-JP" sz="2000" dirty="0">
                <a:latin typeface="Fujitsu Sans" panose="020B0404060202020204" pitchFamily="34" charset="0"/>
                <a:ea typeface="Meiryo UI" panose="020B0604030504040204" pitchFamily="50" charset="-128"/>
              </a:rPr>
              <a:t>Repository</a:t>
            </a:r>
            <a:br>
              <a:rPr lang="en-US" altLang="ja-JP" sz="2000" dirty="0">
                <a:latin typeface="Fujitsu Sans" panose="020B0404060202020204" pitchFamily="34" charset="0"/>
                <a:ea typeface="Meiryo UI" panose="020B0604030504040204" pitchFamily="50" charset="-128"/>
              </a:rPr>
            </a:br>
            <a:endParaRPr lang="en-US" altLang="ja-JP" sz="2000" dirty="0">
              <a:latin typeface="Fujitsu Sans" panose="020B0404060202020204" pitchFamily="34" charset="0"/>
              <a:ea typeface="Meiryo UI" panose="020B0604030504040204" pitchFamily="50" charset="-128"/>
            </a:endParaRPr>
          </a:p>
          <a:p>
            <a:pPr algn="l"/>
            <a:r>
              <a:rPr lang="en-US" altLang="ja-JP" sz="2000" dirty="0">
                <a:latin typeface="Fujitsu Sans" panose="020B0404060202020204" pitchFamily="34" charset="0"/>
                <a:ea typeface="Meiryo UI" panose="020B0604030504040204" pitchFamily="50" charset="-128"/>
              </a:rPr>
              <a:t>(</a:t>
            </a:r>
            <a:r>
              <a:rPr lang="en-US" altLang="ja-JP" sz="2000" dirty="0" err="1">
                <a:latin typeface="Fujitsu Sans" panose="020B0404060202020204" pitchFamily="34" charset="0"/>
                <a:ea typeface="Meiryo UI" panose="020B0604030504040204" pitchFamily="50" charset="-128"/>
              </a:rPr>
              <a:t>Artifactory</a:t>
            </a:r>
            <a:r>
              <a:rPr lang="en-US" altLang="ja-JP" sz="2000" dirty="0">
                <a:latin typeface="Fujitsu Sans" panose="020B0404060202020204" pitchFamily="34" charset="0"/>
                <a:ea typeface="Meiryo UI" panose="020B0604030504040204" pitchFamily="50" charset="-128"/>
              </a:rPr>
              <a:t>)</a:t>
            </a:r>
            <a:endParaRPr kumimoji="1" lang="ja-JP" altLang="en-US" sz="2000" dirty="0">
              <a:latin typeface="Fujitsu Sans" panose="020B0404060202020204" pitchFamily="34" charset="0"/>
              <a:ea typeface="Meiryo UI" panose="020B0604030504040204" pitchFamily="50" charset="-128"/>
            </a:endParaRPr>
          </a:p>
        </p:txBody>
      </p:sp>
      <p:sp>
        <p:nvSpPr>
          <p:cNvPr id="41" name="角丸四角形吹き出し 40"/>
          <p:cNvSpPr/>
          <p:nvPr/>
        </p:nvSpPr>
        <p:spPr bwMode="gray">
          <a:xfrm>
            <a:off x="5233436" y="4677219"/>
            <a:ext cx="4406490" cy="1431476"/>
          </a:xfrm>
          <a:prstGeom prst="wedgeRoundRectCallout">
            <a:avLst>
              <a:gd name="adj1" fmla="val -43925"/>
              <a:gd name="adj2" fmla="val -135559"/>
              <a:gd name="adj3" fmla="val 16667"/>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a:latin typeface="Fujitsu Sans" panose="020B0404060202020204" pitchFamily="34" charset="0"/>
                <a:ea typeface="Meiryo UI" panose="020B0604030504040204" pitchFamily="50" charset="-128"/>
              </a:rPr>
              <a:t>- In local network</a:t>
            </a:r>
            <a:br>
              <a:rPr lang="en-US" altLang="ja-JP" sz="2000" dirty="0">
                <a:latin typeface="Fujitsu Sans" panose="020B0404060202020204" pitchFamily="34" charset="0"/>
                <a:ea typeface="Meiryo UI" panose="020B0604030504040204" pitchFamily="50" charset="-128"/>
              </a:rPr>
            </a:br>
            <a:r>
              <a:rPr lang="en-US" altLang="ja-JP" sz="2000" dirty="0">
                <a:latin typeface="Fujitsu Sans" panose="020B0404060202020204" pitchFamily="34" charset="0"/>
                <a:ea typeface="Meiryo UI" panose="020B0604030504040204" pitchFamily="50" charset="-128"/>
              </a:rPr>
              <a:t>- </a:t>
            </a:r>
            <a:r>
              <a:rPr kumimoji="1" lang="en-US" altLang="ja-JP" sz="2000" dirty="0">
                <a:latin typeface="Fujitsu Sans" panose="020B0404060202020204" pitchFamily="34" charset="0"/>
                <a:ea typeface="Meiryo UI" panose="020B0604030504040204" pitchFamily="50" charset="-128"/>
              </a:rPr>
              <a:t>Same function as central reps</a:t>
            </a:r>
            <a:br>
              <a:rPr kumimoji="1" lang="en-US" altLang="ja-JP" sz="2000" dirty="0">
                <a:latin typeface="Fujitsu Sans" panose="020B0404060202020204" pitchFamily="34" charset="0"/>
                <a:ea typeface="Meiryo UI" panose="020B0604030504040204" pitchFamily="50" charset="-128"/>
              </a:rPr>
            </a:br>
            <a:r>
              <a:rPr kumimoji="1" lang="en-US" altLang="ja-JP" sz="2000" dirty="0">
                <a:latin typeface="Fujitsu Sans" panose="020B0404060202020204" pitchFamily="34" charset="0"/>
                <a:ea typeface="Meiryo UI" panose="020B0604030504040204" pitchFamily="50" charset="-128"/>
              </a:rPr>
              <a:t>- Transparence Proxy</a:t>
            </a:r>
            <a:br>
              <a:rPr kumimoji="1" lang="en-US" altLang="ja-JP" sz="2000" dirty="0">
                <a:latin typeface="Fujitsu Sans" panose="020B0404060202020204" pitchFamily="34" charset="0"/>
                <a:ea typeface="Meiryo UI" panose="020B0604030504040204" pitchFamily="50" charset="-128"/>
              </a:rPr>
            </a:br>
            <a:r>
              <a:rPr kumimoji="1" lang="en-US" altLang="ja-JP" sz="2000" dirty="0">
                <a:latin typeface="Fujitsu Sans" panose="020B0404060202020204" pitchFamily="34" charset="0"/>
                <a:ea typeface="Meiryo UI" panose="020B0604030504040204" pitchFamily="50" charset="-128"/>
              </a:rPr>
              <a:t>- Also possible as cache</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135388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968282"/>
            <a:ext cx="4600575" cy="1416391"/>
          </a:xfrm>
        </p:spPr>
        <p:txBody>
          <a:bodyPr/>
          <a:lstStyle/>
          <a:p>
            <a:r>
              <a:rPr lang="en-US" altLang="ja-JP" dirty="0"/>
              <a:t>Getting Started</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85052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This Course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a:t>
            </a:fld>
            <a:endParaRPr lang="en-US" altLang="ja-JP" dirty="0"/>
          </a:p>
        </p:txBody>
      </p:sp>
      <p:sp>
        <p:nvSpPr>
          <p:cNvPr id="36" name="テキスト ボックス 35">
            <a:extLst>
              <a:ext uri="{FF2B5EF4-FFF2-40B4-BE49-F238E27FC236}">
                <a16:creationId xmlns="" xmlns:a16="http://schemas.microsoft.com/office/drawing/2014/main" id="{1F882247-613C-4186-B645-24E77B456C4F}"/>
              </a:ext>
            </a:extLst>
          </p:cNvPr>
          <p:cNvSpPr txBox="1"/>
          <p:nvPr/>
        </p:nvSpPr>
        <p:spPr>
          <a:xfrm>
            <a:off x="335668" y="789676"/>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Abstract</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 xmlns:a16="http://schemas.microsoft.com/office/drawing/2014/main" id="{51BF9551-0AD7-46DD-9705-6F6FA2CFA73D}"/>
              </a:ext>
            </a:extLst>
          </p:cNvPr>
          <p:cNvSpPr txBox="1"/>
          <p:nvPr/>
        </p:nvSpPr>
        <p:spPr>
          <a:xfrm>
            <a:off x="5265412" y="804654"/>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Pre-Requisite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8" name="テキスト ボックス 37">
            <a:extLst>
              <a:ext uri="{FF2B5EF4-FFF2-40B4-BE49-F238E27FC236}">
                <a16:creationId xmlns="" xmlns:a16="http://schemas.microsoft.com/office/drawing/2014/main" id="{DF18011D-1FE9-448B-A789-AAAB87434A84}"/>
              </a:ext>
            </a:extLst>
          </p:cNvPr>
          <p:cNvSpPr txBox="1"/>
          <p:nvPr/>
        </p:nvSpPr>
        <p:spPr>
          <a:xfrm>
            <a:off x="335668" y="2691218"/>
            <a:ext cx="7397086"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Purpose of this course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 xmlns:a16="http://schemas.microsoft.com/office/drawing/2014/main" id="{40ACA77A-5DD4-49CA-96CF-F1388E38A48C}"/>
              </a:ext>
            </a:extLst>
          </p:cNvPr>
          <p:cNvSpPr txBox="1"/>
          <p:nvPr/>
        </p:nvSpPr>
        <p:spPr>
          <a:xfrm>
            <a:off x="359795" y="1244789"/>
            <a:ext cx="4905617" cy="1200329"/>
          </a:xfrm>
          <a:prstGeom prst="rect">
            <a:avLst/>
          </a:prstGeom>
          <a:noFill/>
        </p:spPr>
        <p:txBody>
          <a:bodyPr wrap="square" rtlCol="0">
            <a:spAutoFit/>
          </a:bodyPr>
          <a:lstStyle/>
          <a:p>
            <a:pPr algn="l"/>
            <a:r>
              <a:rPr kumimoji="1" lang="en-US" altLang="ja-JP" sz="2400"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To learn about Automated Build </a:t>
            </a:r>
            <a:br>
              <a:rPr kumimoji="1" lang="en-US" altLang="ja-JP" sz="2400"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which is one element of CI</a:t>
            </a:r>
          </a:p>
          <a:p>
            <a:pPr algn="l"/>
            <a:r>
              <a:rPr kumimoji="1"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Using Gradle 4.10 as an example</a:t>
            </a:r>
            <a:endParaRPr kumimoji="1" lang="ja-JP" altLang="en-US"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4" name="テキスト ボックス 43">
            <a:extLst>
              <a:ext uri="{FF2B5EF4-FFF2-40B4-BE49-F238E27FC236}">
                <a16:creationId xmlns="" xmlns:a16="http://schemas.microsoft.com/office/drawing/2014/main" id="{9CD6D6C1-4187-4D5B-9F3F-C5DE5D0D9655}"/>
              </a:ext>
            </a:extLst>
          </p:cNvPr>
          <p:cNvSpPr txBox="1"/>
          <p:nvPr/>
        </p:nvSpPr>
        <p:spPr>
          <a:xfrm>
            <a:off x="5456481" y="1247775"/>
            <a:ext cx="3916907" cy="954107"/>
          </a:xfrm>
          <a:prstGeom prst="rect">
            <a:avLst/>
          </a:prstGeom>
          <a:noFill/>
        </p:spPr>
        <p:txBody>
          <a:bodyPr wrap="square" rtlCol="0">
            <a:spAutoFit/>
          </a:bodyPr>
          <a:lstStyle/>
          <a:p>
            <a:pPr algn="l"/>
            <a:r>
              <a:rPr kumimoji="1" lang="en-US" altLang="ja-JP" sz="2800" dirty="0">
                <a:latin typeface="Fujitsu Sans" panose="020B0404060202020204" pitchFamily="34" charset="0"/>
                <a:ea typeface="Meiryo UI" panose="020B0604030504040204" pitchFamily="50" charset="-128"/>
                <a:cs typeface="Meiryo UI" panose="020B0604030504040204" pitchFamily="50" charset="-128"/>
              </a:rPr>
              <a:t>SE’s who has experiences on Programing on Java</a:t>
            </a:r>
            <a:endParaRPr kumimoji="1" lang="ja-JP" altLang="en-US"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 xmlns:a16="http://schemas.microsoft.com/office/drawing/2014/main" id="{40ACA77A-5DD4-49CA-96CF-F1388E38A48C}"/>
              </a:ext>
            </a:extLst>
          </p:cNvPr>
          <p:cNvSpPr txBox="1"/>
          <p:nvPr/>
        </p:nvSpPr>
        <p:spPr>
          <a:xfrm>
            <a:off x="359795" y="3282647"/>
            <a:ext cx="9546205" cy="1384995"/>
          </a:xfrm>
          <a:prstGeom prst="rect">
            <a:avLst/>
          </a:prstGeom>
          <a:noFill/>
        </p:spPr>
        <p:txBody>
          <a:bodyPr wrap="square" rtlCol="0">
            <a:spAutoFit/>
          </a:bodyPr>
          <a:lstStyle/>
          <a:p>
            <a:pPr algn="l"/>
            <a:r>
              <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understand the overview of automated build</a:t>
            </a:r>
          </a:p>
          <a:p>
            <a:pPr algn="l"/>
            <a:r>
              <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understand how to apply automated build</a:t>
            </a:r>
            <a:br>
              <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br>
            <a:r>
              <a:rPr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enable creating simple build scripts</a:t>
            </a:r>
            <a:endPar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9763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Install from zip</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29</a:t>
            </a:fld>
            <a:endParaRPr lang="en-US" altLang="ja-JP" dirty="0"/>
          </a:p>
        </p:txBody>
      </p:sp>
      <p:sp>
        <p:nvSpPr>
          <p:cNvPr id="44" name="正方形/長方形 43">
            <a:extLst>
              <a:ext uri="{FF2B5EF4-FFF2-40B4-BE49-F238E27FC236}">
                <a16:creationId xmlns="" xmlns:a16="http://schemas.microsoft.com/office/drawing/2014/main" id="{904A1B75-ED39-455B-B23C-B7A0917C3507}"/>
              </a:ext>
            </a:extLst>
          </p:cNvPr>
          <p:cNvSpPr/>
          <p:nvPr/>
        </p:nvSpPr>
        <p:spPr bwMode="gray">
          <a:xfrm>
            <a:off x="372237" y="929504"/>
            <a:ext cx="8757695"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Please follow below instruction</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4" name="正方形/長方形 3"/>
          <p:cNvSpPr/>
          <p:nvPr/>
        </p:nvSpPr>
        <p:spPr>
          <a:xfrm>
            <a:off x="1362519" y="1892151"/>
            <a:ext cx="6561989" cy="830997"/>
          </a:xfrm>
          <a:prstGeom prst="rect">
            <a:avLst/>
          </a:prstGeom>
        </p:spPr>
        <p:txBody>
          <a:bodyPr wrap="none">
            <a:spAutoFit/>
          </a:bodyPr>
          <a:lstStyle/>
          <a:p>
            <a:r>
              <a:rPr lang="en-US" altLang="ja-JP" sz="4800" dirty="0">
                <a:solidFill>
                  <a:schemeClr val="tx1"/>
                </a:solidFill>
                <a:latin typeface="+mn-lt"/>
              </a:rPr>
              <a:t>https://gradle.org/install/</a:t>
            </a:r>
            <a:endParaRPr lang="en-US" altLang="ja-JP" sz="4800" b="0" dirty="0">
              <a:solidFill>
                <a:schemeClr val="tx1"/>
              </a:solidFill>
              <a:effectLst/>
              <a:latin typeface="+mn-lt"/>
            </a:endParaRPr>
          </a:p>
        </p:txBody>
      </p:sp>
      <p:sp>
        <p:nvSpPr>
          <p:cNvPr id="47" name="正方形/長方形 46"/>
          <p:cNvSpPr/>
          <p:nvPr/>
        </p:nvSpPr>
        <p:spPr bwMode="gray">
          <a:xfrm>
            <a:off x="2624812" y="353193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B’s PC</a:t>
            </a:r>
            <a:endParaRPr kumimoji="1" lang="ja-JP" altLang="en-US" sz="2000" dirty="0">
              <a:latin typeface="Fujitsu Sans" panose="020B0404060202020204" pitchFamily="34" charset="0"/>
              <a:ea typeface="Meiryo UI" panose="020B0604030504040204" pitchFamily="50" charset="-128"/>
            </a:endParaRPr>
          </a:p>
        </p:txBody>
      </p:sp>
      <p:sp>
        <p:nvSpPr>
          <p:cNvPr id="48" name="正方形/長方形 47"/>
          <p:cNvSpPr/>
          <p:nvPr/>
        </p:nvSpPr>
        <p:spPr bwMode="gray">
          <a:xfrm>
            <a:off x="372237" y="5767756"/>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Build Server</a:t>
            </a:r>
            <a:endParaRPr kumimoji="1" lang="ja-JP" altLang="en-US" sz="2000" dirty="0">
              <a:latin typeface="Fujitsu Sans" panose="020B0404060202020204" pitchFamily="34" charset="0"/>
              <a:ea typeface="Meiryo UI" panose="020B0604030504040204" pitchFamily="50" charset="-128"/>
            </a:endParaRPr>
          </a:p>
        </p:txBody>
      </p:sp>
      <p:sp>
        <p:nvSpPr>
          <p:cNvPr id="56" name="正方形/長方形 55"/>
          <p:cNvSpPr/>
          <p:nvPr/>
        </p:nvSpPr>
        <p:spPr bwMode="gray">
          <a:xfrm>
            <a:off x="372237" y="353193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A’s PC</a:t>
            </a:r>
            <a:endParaRPr kumimoji="1" lang="ja-JP" altLang="en-US" sz="2000" dirty="0">
              <a:latin typeface="Fujitsu Sans" panose="020B0404060202020204" pitchFamily="34" charset="0"/>
              <a:ea typeface="Meiryo UI" panose="020B0604030504040204" pitchFamily="50" charset="-128"/>
            </a:endParaRPr>
          </a:p>
        </p:txBody>
      </p:sp>
      <p:sp>
        <p:nvSpPr>
          <p:cNvPr id="66" name="正方形/長方形 65"/>
          <p:cNvSpPr/>
          <p:nvPr/>
        </p:nvSpPr>
        <p:spPr bwMode="gray">
          <a:xfrm>
            <a:off x="4751084" y="353193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C’s PC</a:t>
            </a:r>
            <a:endParaRPr kumimoji="1" lang="ja-JP" altLang="en-US" sz="2000" dirty="0">
              <a:latin typeface="Fujitsu Sans" panose="020B0404060202020204" pitchFamily="34" charset="0"/>
              <a:ea typeface="Meiryo UI" panose="020B0604030504040204" pitchFamily="50" charset="-128"/>
            </a:endParaRPr>
          </a:p>
        </p:txBody>
      </p:sp>
      <p:sp>
        <p:nvSpPr>
          <p:cNvPr id="67" name="正方形/長方形 66"/>
          <p:cNvSpPr/>
          <p:nvPr/>
        </p:nvSpPr>
        <p:spPr bwMode="gray">
          <a:xfrm>
            <a:off x="6978177" y="353193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D’s PC</a:t>
            </a:r>
            <a:endParaRPr kumimoji="1" lang="ja-JP" altLang="en-US" sz="2000" dirty="0">
              <a:latin typeface="Fujitsu Sans" panose="020B0404060202020204" pitchFamily="34" charset="0"/>
              <a:ea typeface="Meiryo UI" panose="020B0604030504040204" pitchFamily="50" charset="-128"/>
            </a:endParaRPr>
          </a:p>
        </p:txBody>
      </p:sp>
      <p:sp>
        <p:nvSpPr>
          <p:cNvPr id="73" name="正方形/長方形 72">
            <a:extLst>
              <a:ext uri="{FF2B5EF4-FFF2-40B4-BE49-F238E27FC236}">
                <a16:creationId xmlns="" xmlns:a16="http://schemas.microsoft.com/office/drawing/2014/main" id="{0F9C65CE-ACFE-49F0-8186-09321560DBDE}"/>
              </a:ext>
            </a:extLst>
          </p:cNvPr>
          <p:cNvSpPr/>
          <p:nvPr/>
        </p:nvSpPr>
        <p:spPr bwMode="gray">
          <a:xfrm>
            <a:off x="807422" y="3959031"/>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74" name="正方形/長方形 73">
            <a:extLst>
              <a:ext uri="{FF2B5EF4-FFF2-40B4-BE49-F238E27FC236}">
                <a16:creationId xmlns="" xmlns:a16="http://schemas.microsoft.com/office/drawing/2014/main" id="{0F9C65CE-ACFE-49F0-8186-09321560DBDE}"/>
              </a:ext>
            </a:extLst>
          </p:cNvPr>
          <p:cNvSpPr/>
          <p:nvPr/>
        </p:nvSpPr>
        <p:spPr bwMode="gray">
          <a:xfrm>
            <a:off x="3059997" y="3959031"/>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76" name="正方形/長方形 75">
            <a:extLst>
              <a:ext uri="{FF2B5EF4-FFF2-40B4-BE49-F238E27FC236}">
                <a16:creationId xmlns="" xmlns:a16="http://schemas.microsoft.com/office/drawing/2014/main" id="{0F9C65CE-ACFE-49F0-8186-09321560DBDE}"/>
              </a:ext>
            </a:extLst>
          </p:cNvPr>
          <p:cNvSpPr/>
          <p:nvPr/>
        </p:nvSpPr>
        <p:spPr bwMode="gray">
          <a:xfrm>
            <a:off x="5186269" y="3959031"/>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77" name="正方形/長方形 76">
            <a:extLst>
              <a:ext uri="{FF2B5EF4-FFF2-40B4-BE49-F238E27FC236}">
                <a16:creationId xmlns="" xmlns:a16="http://schemas.microsoft.com/office/drawing/2014/main" id="{0F9C65CE-ACFE-49F0-8186-09321560DBDE}"/>
              </a:ext>
            </a:extLst>
          </p:cNvPr>
          <p:cNvSpPr/>
          <p:nvPr/>
        </p:nvSpPr>
        <p:spPr bwMode="gray">
          <a:xfrm>
            <a:off x="7413362" y="3959031"/>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78" name="正方形/長方形 77">
            <a:extLst>
              <a:ext uri="{FF2B5EF4-FFF2-40B4-BE49-F238E27FC236}">
                <a16:creationId xmlns="" xmlns:a16="http://schemas.microsoft.com/office/drawing/2014/main" id="{0F9C65CE-ACFE-49F0-8186-09321560DBDE}"/>
              </a:ext>
            </a:extLst>
          </p:cNvPr>
          <p:cNvSpPr/>
          <p:nvPr/>
        </p:nvSpPr>
        <p:spPr bwMode="gray">
          <a:xfrm>
            <a:off x="807422" y="6185633"/>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79" name="正方形/長方形 78"/>
          <p:cNvSpPr/>
          <p:nvPr/>
        </p:nvSpPr>
        <p:spPr bwMode="gray">
          <a:xfrm>
            <a:off x="2624812" y="469540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F’s PC</a:t>
            </a:r>
            <a:endParaRPr kumimoji="1" lang="ja-JP" altLang="en-US" sz="2000" dirty="0">
              <a:latin typeface="Fujitsu Sans" panose="020B0404060202020204" pitchFamily="34" charset="0"/>
              <a:ea typeface="Meiryo UI" panose="020B0604030504040204" pitchFamily="50" charset="-128"/>
            </a:endParaRPr>
          </a:p>
        </p:txBody>
      </p:sp>
      <p:sp>
        <p:nvSpPr>
          <p:cNvPr id="80" name="正方形/長方形 79"/>
          <p:cNvSpPr/>
          <p:nvPr/>
        </p:nvSpPr>
        <p:spPr bwMode="gray">
          <a:xfrm>
            <a:off x="372237" y="469540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E’s PC</a:t>
            </a:r>
            <a:endParaRPr kumimoji="1" lang="ja-JP" altLang="en-US" sz="2000" dirty="0">
              <a:latin typeface="Fujitsu Sans" panose="020B0404060202020204" pitchFamily="34" charset="0"/>
              <a:ea typeface="Meiryo UI" panose="020B0604030504040204" pitchFamily="50" charset="-128"/>
            </a:endParaRPr>
          </a:p>
        </p:txBody>
      </p:sp>
      <p:sp>
        <p:nvSpPr>
          <p:cNvPr id="81" name="正方形/長方形 80"/>
          <p:cNvSpPr/>
          <p:nvPr/>
        </p:nvSpPr>
        <p:spPr bwMode="gray">
          <a:xfrm>
            <a:off x="4751084" y="469540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G’s PC</a:t>
            </a:r>
            <a:endParaRPr kumimoji="1" lang="ja-JP" altLang="en-US" sz="2000" dirty="0">
              <a:latin typeface="Fujitsu Sans" panose="020B0404060202020204" pitchFamily="34" charset="0"/>
              <a:ea typeface="Meiryo UI" panose="020B0604030504040204" pitchFamily="50" charset="-128"/>
            </a:endParaRPr>
          </a:p>
        </p:txBody>
      </p:sp>
      <p:sp>
        <p:nvSpPr>
          <p:cNvPr id="82" name="正方形/長方形 81"/>
          <p:cNvSpPr/>
          <p:nvPr/>
        </p:nvSpPr>
        <p:spPr bwMode="gray">
          <a:xfrm>
            <a:off x="6978177" y="469540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H’s PC</a:t>
            </a:r>
            <a:endParaRPr kumimoji="1" lang="ja-JP" altLang="en-US" sz="2000" dirty="0">
              <a:latin typeface="Fujitsu Sans" panose="020B0404060202020204" pitchFamily="34" charset="0"/>
              <a:ea typeface="Meiryo UI" panose="020B0604030504040204" pitchFamily="50" charset="-128"/>
            </a:endParaRPr>
          </a:p>
        </p:txBody>
      </p:sp>
      <p:sp>
        <p:nvSpPr>
          <p:cNvPr id="83" name="正方形/長方形 82">
            <a:extLst>
              <a:ext uri="{FF2B5EF4-FFF2-40B4-BE49-F238E27FC236}">
                <a16:creationId xmlns="" xmlns:a16="http://schemas.microsoft.com/office/drawing/2014/main" id="{0F9C65CE-ACFE-49F0-8186-09321560DBDE}"/>
              </a:ext>
            </a:extLst>
          </p:cNvPr>
          <p:cNvSpPr/>
          <p:nvPr/>
        </p:nvSpPr>
        <p:spPr bwMode="gray">
          <a:xfrm>
            <a:off x="807422" y="5122501"/>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87" name="正方形/長方形 86">
            <a:extLst>
              <a:ext uri="{FF2B5EF4-FFF2-40B4-BE49-F238E27FC236}">
                <a16:creationId xmlns="" xmlns:a16="http://schemas.microsoft.com/office/drawing/2014/main" id="{0F9C65CE-ACFE-49F0-8186-09321560DBDE}"/>
              </a:ext>
            </a:extLst>
          </p:cNvPr>
          <p:cNvSpPr/>
          <p:nvPr/>
        </p:nvSpPr>
        <p:spPr bwMode="gray">
          <a:xfrm>
            <a:off x="3059997" y="5122501"/>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89" name="正方形/長方形 88">
            <a:extLst>
              <a:ext uri="{FF2B5EF4-FFF2-40B4-BE49-F238E27FC236}">
                <a16:creationId xmlns="" xmlns:a16="http://schemas.microsoft.com/office/drawing/2014/main" id="{0F9C65CE-ACFE-49F0-8186-09321560DBDE}"/>
              </a:ext>
            </a:extLst>
          </p:cNvPr>
          <p:cNvSpPr/>
          <p:nvPr/>
        </p:nvSpPr>
        <p:spPr bwMode="gray">
          <a:xfrm>
            <a:off x="5186269" y="5122501"/>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90" name="正方形/長方形 89">
            <a:extLst>
              <a:ext uri="{FF2B5EF4-FFF2-40B4-BE49-F238E27FC236}">
                <a16:creationId xmlns="" xmlns:a16="http://schemas.microsoft.com/office/drawing/2014/main" id="{0F9C65CE-ACFE-49F0-8186-09321560DBDE}"/>
              </a:ext>
            </a:extLst>
          </p:cNvPr>
          <p:cNvSpPr/>
          <p:nvPr/>
        </p:nvSpPr>
        <p:spPr bwMode="gray">
          <a:xfrm>
            <a:off x="7413362" y="5122501"/>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91" name="角丸四角形吹き出し 90"/>
          <p:cNvSpPr/>
          <p:nvPr/>
        </p:nvSpPr>
        <p:spPr bwMode="gray">
          <a:xfrm>
            <a:off x="4005314" y="5801446"/>
            <a:ext cx="4406490" cy="716746"/>
          </a:xfrm>
          <a:prstGeom prst="wedgeRoundRectCallout">
            <a:avLst>
              <a:gd name="adj1" fmla="val -42329"/>
              <a:gd name="adj2" fmla="val -11396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a:latin typeface="Fujitsu Sans" panose="020B0404060202020204" pitchFamily="34" charset="0"/>
                <a:ea typeface="Meiryo UI" panose="020B0604030504040204" pitchFamily="50" charset="-128"/>
              </a:rPr>
              <a:t>Isn’t it a little bit hard?</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36506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Another Way : </a:t>
            </a:r>
            <a:r>
              <a:rPr lang="en-US" altLang="ja-JP" dirty="0" err="1"/>
              <a:t>Gradle</a:t>
            </a:r>
            <a:r>
              <a:rPr lang="en-US" altLang="ja-JP" dirty="0"/>
              <a:t> Wrapper</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30</a:t>
            </a:fld>
            <a:endParaRPr lang="en-US" altLang="ja-JP" dirty="0"/>
          </a:p>
        </p:txBody>
      </p:sp>
      <p:sp>
        <p:nvSpPr>
          <p:cNvPr id="47" name="正方形/長方形 46"/>
          <p:cNvSpPr/>
          <p:nvPr/>
        </p:nvSpPr>
        <p:spPr bwMode="gray">
          <a:xfrm>
            <a:off x="2624812" y="353193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B’s PC</a:t>
            </a:r>
            <a:endParaRPr kumimoji="1" lang="ja-JP" altLang="en-US" sz="2000" dirty="0">
              <a:latin typeface="Fujitsu Sans" panose="020B0404060202020204" pitchFamily="34" charset="0"/>
              <a:ea typeface="Meiryo UI" panose="020B0604030504040204" pitchFamily="50" charset="-128"/>
            </a:endParaRPr>
          </a:p>
        </p:txBody>
      </p:sp>
      <p:sp>
        <p:nvSpPr>
          <p:cNvPr id="48" name="正方形/長方形 47"/>
          <p:cNvSpPr/>
          <p:nvPr/>
        </p:nvSpPr>
        <p:spPr bwMode="gray">
          <a:xfrm>
            <a:off x="372237" y="5767756"/>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Build Server</a:t>
            </a:r>
            <a:endParaRPr kumimoji="1" lang="ja-JP" altLang="en-US" sz="2000" dirty="0">
              <a:latin typeface="Fujitsu Sans" panose="020B0404060202020204" pitchFamily="34" charset="0"/>
              <a:ea typeface="Meiryo UI" panose="020B0604030504040204" pitchFamily="50" charset="-128"/>
            </a:endParaRPr>
          </a:p>
        </p:txBody>
      </p:sp>
      <p:sp>
        <p:nvSpPr>
          <p:cNvPr id="56" name="正方形/長方形 55"/>
          <p:cNvSpPr/>
          <p:nvPr/>
        </p:nvSpPr>
        <p:spPr bwMode="gray">
          <a:xfrm>
            <a:off x="372237" y="353193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A’s PC</a:t>
            </a:r>
            <a:endParaRPr kumimoji="1" lang="ja-JP" altLang="en-US" sz="2000" dirty="0">
              <a:latin typeface="Fujitsu Sans" panose="020B0404060202020204" pitchFamily="34" charset="0"/>
              <a:ea typeface="Meiryo UI" panose="020B0604030504040204" pitchFamily="50" charset="-128"/>
            </a:endParaRPr>
          </a:p>
        </p:txBody>
      </p:sp>
      <p:sp>
        <p:nvSpPr>
          <p:cNvPr id="66" name="正方形/長方形 65"/>
          <p:cNvSpPr/>
          <p:nvPr/>
        </p:nvSpPr>
        <p:spPr bwMode="gray">
          <a:xfrm>
            <a:off x="4751084" y="353193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C’s PC</a:t>
            </a:r>
            <a:endParaRPr kumimoji="1" lang="ja-JP" altLang="en-US" sz="2000" dirty="0">
              <a:latin typeface="Fujitsu Sans" panose="020B0404060202020204" pitchFamily="34" charset="0"/>
              <a:ea typeface="Meiryo UI" panose="020B0604030504040204" pitchFamily="50" charset="-128"/>
            </a:endParaRPr>
          </a:p>
        </p:txBody>
      </p:sp>
      <p:sp>
        <p:nvSpPr>
          <p:cNvPr id="67" name="正方形/長方形 66"/>
          <p:cNvSpPr/>
          <p:nvPr/>
        </p:nvSpPr>
        <p:spPr bwMode="gray">
          <a:xfrm>
            <a:off x="6978177" y="353193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D’s PC</a:t>
            </a:r>
            <a:endParaRPr kumimoji="1" lang="ja-JP" altLang="en-US" sz="2000" dirty="0">
              <a:latin typeface="Fujitsu Sans" panose="020B0404060202020204" pitchFamily="34" charset="0"/>
              <a:ea typeface="Meiryo UI" panose="020B0604030504040204" pitchFamily="50" charset="-128"/>
            </a:endParaRPr>
          </a:p>
        </p:txBody>
      </p:sp>
      <p:sp>
        <p:nvSpPr>
          <p:cNvPr id="79" name="正方形/長方形 78"/>
          <p:cNvSpPr/>
          <p:nvPr/>
        </p:nvSpPr>
        <p:spPr bwMode="gray">
          <a:xfrm>
            <a:off x="2624812" y="469540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F’s PC</a:t>
            </a:r>
            <a:endParaRPr kumimoji="1" lang="ja-JP" altLang="en-US" sz="2000" dirty="0">
              <a:latin typeface="Fujitsu Sans" panose="020B0404060202020204" pitchFamily="34" charset="0"/>
              <a:ea typeface="Meiryo UI" panose="020B0604030504040204" pitchFamily="50" charset="-128"/>
            </a:endParaRPr>
          </a:p>
        </p:txBody>
      </p:sp>
      <p:sp>
        <p:nvSpPr>
          <p:cNvPr id="80" name="正方形/長方形 79"/>
          <p:cNvSpPr/>
          <p:nvPr/>
        </p:nvSpPr>
        <p:spPr bwMode="gray">
          <a:xfrm>
            <a:off x="372237" y="469540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E’s PC</a:t>
            </a:r>
            <a:endParaRPr kumimoji="1" lang="ja-JP" altLang="en-US" sz="2000" dirty="0">
              <a:latin typeface="Fujitsu Sans" panose="020B0404060202020204" pitchFamily="34" charset="0"/>
              <a:ea typeface="Meiryo UI" panose="020B0604030504040204" pitchFamily="50" charset="-128"/>
            </a:endParaRPr>
          </a:p>
        </p:txBody>
      </p:sp>
      <p:sp>
        <p:nvSpPr>
          <p:cNvPr id="81" name="正方形/長方形 80"/>
          <p:cNvSpPr/>
          <p:nvPr/>
        </p:nvSpPr>
        <p:spPr bwMode="gray">
          <a:xfrm>
            <a:off x="4751084" y="469540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G’s PC</a:t>
            </a:r>
            <a:endParaRPr kumimoji="1" lang="ja-JP" altLang="en-US" sz="2000" dirty="0">
              <a:latin typeface="Fujitsu Sans" panose="020B0404060202020204" pitchFamily="34" charset="0"/>
              <a:ea typeface="Meiryo UI" panose="020B0604030504040204" pitchFamily="50" charset="-128"/>
            </a:endParaRPr>
          </a:p>
        </p:txBody>
      </p:sp>
      <p:sp>
        <p:nvSpPr>
          <p:cNvPr id="82" name="正方形/長方形 81"/>
          <p:cNvSpPr/>
          <p:nvPr/>
        </p:nvSpPr>
        <p:spPr bwMode="gray">
          <a:xfrm>
            <a:off x="6978177" y="4695404"/>
            <a:ext cx="1892661"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Developer H’s PC</a:t>
            </a:r>
            <a:endParaRPr kumimoji="1" lang="ja-JP" altLang="en-US" sz="2000" dirty="0">
              <a:latin typeface="Fujitsu Sans" panose="020B0404060202020204" pitchFamily="34" charset="0"/>
              <a:ea typeface="Meiryo UI" panose="020B0604030504040204" pitchFamily="50" charset="-128"/>
            </a:endParaRPr>
          </a:p>
        </p:txBody>
      </p:sp>
      <p:sp>
        <p:nvSpPr>
          <p:cNvPr id="25" name="正方形/長方形 24"/>
          <p:cNvSpPr/>
          <p:nvPr/>
        </p:nvSpPr>
        <p:spPr bwMode="gray">
          <a:xfrm>
            <a:off x="807423" y="1102309"/>
            <a:ext cx="7628230" cy="8541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a:latin typeface="Fujitsu Sans" panose="020B0404060202020204" pitchFamily="34" charset="0"/>
                <a:ea typeface="Meiryo UI" panose="020B0604030504040204" pitchFamily="50" charset="-128"/>
              </a:rPr>
              <a:t>VCS</a:t>
            </a:r>
            <a:endParaRPr kumimoji="1" lang="ja-JP" altLang="en-US" sz="2000" dirty="0">
              <a:latin typeface="Fujitsu Sans" panose="020B0404060202020204" pitchFamily="34" charset="0"/>
              <a:ea typeface="Meiryo UI" panose="020B0604030504040204" pitchFamily="50" charset="-128"/>
            </a:endParaRPr>
          </a:p>
        </p:txBody>
      </p:sp>
      <p:sp>
        <p:nvSpPr>
          <p:cNvPr id="27" name="メモ 26"/>
          <p:cNvSpPr/>
          <p:nvPr/>
        </p:nvSpPr>
        <p:spPr bwMode="gray">
          <a:xfrm>
            <a:off x="3535098" y="1460995"/>
            <a:ext cx="217287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 Script</a:t>
            </a:r>
            <a:endParaRPr kumimoji="1" lang="ja-JP" altLang="en-US" sz="1600" dirty="0">
              <a:latin typeface="Fujitsu Sans" panose="020B0404060202020204" pitchFamily="34" charset="0"/>
              <a:ea typeface="Meiryo UI" panose="020B0604030504040204" pitchFamily="50" charset="-128"/>
            </a:endParaRPr>
          </a:p>
        </p:txBody>
      </p:sp>
      <p:sp>
        <p:nvSpPr>
          <p:cNvPr id="33" name="正方形/長方形 32"/>
          <p:cNvSpPr/>
          <p:nvPr/>
        </p:nvSpPr>
        <p:spPr bwMode="gray">
          <a:xfrm>
            <a:off x="7258930" y="2216572"/>
            <a:ext cx="2003354" cy="105529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000" dirty="0" err="1">
                <a:latin typeface="Fujitsu Sans" panose="020B0404060202020204" pitchFamily="34" charset="0"/>
                <a:ea typeface="Meiryo UI" panose="020B0604030504040204" pitchFamily="50" charset="-128"/>
              </a:rPr>
              <a:t>Gradle</a:t>
            </a:r>
            <a:r>
              <a:rPr kumimoji="1" lang="en-US" altLang="ja-JP" sz="2000" dirty="0">
                <a:latin typeface="Fujitsu Sans" panose="020B0404060202020204" pitchFamily="34" charset="0"/>
                <a:ea typeface="Meiryo UI" panose="020B0604030504040204" pitchFamily="50" charset="-128"/>
              </a:rPr>
              <a:t> official </a:t>
            </a:r>
          </a:p>
          <a:p>
            <a:r>
              <a:rPr lang="en-US" altLang="ja-JP" sz="2000" dirty="0">
                <a:latin typeface="Fujitsu Sans" panose="020B0404060202020204" pitchFamily="34" charset="0"/>
                <a:ea typeface="Meiryo UI" panose="020B0604030504040204" pitchFamily="50" charset="-128"/>
              </a:rPr>
              <a:t>Download </a:t>
            </a:r>
            <a:r>
              <a:rPr kumimoji="1" lang="en-US" altLang="ja-JP" sz="2000" dirty="0">
                <a:latin typeface="Fujitsu Sans" panose="020B0404060202020204" pitchFamily="34" charset="0"/>
                <a:ea typeface="Meiryo UI" panose="020B0604030504040204" pitchFamily="50" charset="-128"/>
              </a:rPr>
              <a:t>Site</a:t>
            </a:r>
            <a:endParaRPr kumimoji="1" lang="ja-JP" altLang="en-US" sz="200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7749462" y="2857717"/>
            <a:ext cx="1022290" cy="34638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b="1" kern="0" dirty="0" err="1">
                <a:solidFill>
                  <a:schemeClr val="bg1"/>
                </a:solidFill>
                <a:latin typeface="Fujitsu Sans" panose="020B0404060202020204" pitchFamily="34" charset="0"/>
                <a:ea typeface="Meiryo UI" panose="020B0604030504040204" pitchFamily="50" charset="-128"/>
              </a:rPr>
              <a:t>Gradle</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35" name="メモ 34"/>
          <p:cNvSpPr/>
          <p:nvPr/>
        </p:nvSpPr>
        <p:spPr bwMode="gray">
          <a:xfrm>
            <a:off x="471870" y="3907842"/>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36" name="メモ 35"/>
          <p:cNvSpPr/>
          <p:nvPr/>
        </p:nvSpPr>
        <p:spPr bwMode="gray">
          <a:xfrm>
            <a:off x="2764045" y="3907842"/>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37" name="メモ 36"/>
          <p:cNvSpPr/>
          <p:nvPr/>
        </p:nvSpPr>
        <p:spPr bwMode="gray">
          <a:xfrm>
            <a:off x="4887077" y="3907842"/>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38" name="メモ 37"/>
          <p:cNvSpPr/>
          <p:nvPr/>
        </p:nvSpPr>
        <p:spPr bwMode="gray">
          <a:xfrm>
            <a:off x="7103608" y="3907842"/>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39" name="メモ 38"/>
          <p:cNvSpPr/>
          <p:nvPr/>
        </p:nvSpPr>
        <p:spPr bwMode="gray">
          <a:xfrm>
            <a:off x="7103608" y="5066229"/>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40" name="メモ 39"/>
          <p:cNvSpPr/>
          <p:nvPr/>
        </p:nvSpPr>
        <p:spPr bwMode="gray">
          <a:xfrm>
            <a:off x="4876515" y="5066229"/>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41" name="メモ 40"/>
          <p:cNvSpPr/>
          <p:nvPr/>
        </p:nvSpPr>
        <p:spPr bwMode="gray">
          <a:xfrm>
            <a:off x="2750243" y="5066229"/>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42" name="メモ 41"/>
          <p:cNvSpPr/>
          <p:nvPr/>
        </p:nvSpPr>
        <p:spPr bwMode="gray">
          <a:xfrm>
            <a:off x="497668" y="5066229"/>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43" name="メモ 42"/>
          <p:cNvSpPr/>
          <p:nvPr/>
        </p:nvSpPr>
        <p:spPr bwMode="gray">
          <a:xfrm>
            <a:off x="497668" y="6166259"/>
            <a:ext cx="1641798"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latin typeface="Fujitsu Sans" panose="020B0404060202020204" pitchFamily="34" charset="0"/>
                <a:ea typeface="Meiryo UI" panose="020B0604030504040204" pitchFamily="50" charset="-128"/>
              </a:rPr>
              <a:t>Gradle</a:t>
            </a:r>
            <a:r>
              <a:rPr lang="en-US" altLang="ja-JP" sz="1600" dirty="0">
                <a:latin typeface="Fujitsu Sans" panose="020B0404060202020204" pitchFamily="34" charset="0"/>
                <a:ea typeface="Meiryo UI" panose="020B0604030504040204" pitchFamily="50" charset="-128"/>
              </a:rPr>
              <a:t> Wrapper</a:t>
            </a:r>
          </a:p>
          <a:p>
            <a:r>
              <a:rPr lang="en-US" altLang="ja-JP" sz="1600" dirty="0">
                <a:latin typeface="Fujitsu Sans" panose="020B0404060202020204" pitchFamily="34" charset="0"/>
                <a:ea typeface="Meiryo UI" panose="020B0604030504040204" pitchFamily="50" charset="-128"/>
              </a:rPr>
              <a:t>Script</a:t>
            </a:r>
            <a:endParaRPr kumimoji="1" lang="ja-JP" altLang="en-US" sz="1600" dirty="0">
              <a:latin typeface="Fujitsu Sans" panose="020B0404060202020204" pitchFamily="34" charset="0"/>
              <a:ea typeface="Meiryo UI" panose="020B0604030504040204" pitchFamily="50" charset="-128"/>
            </a:endParaRPr>
          </a:p>
        </p:txBody>
      </p:sp>
      <p:sp>
        <p:nvSpPr>
          <p:cNvPr id="9" name="フリーフォーム 8"/>
          <p:cNvSpPr/>
          <p:nvPr/>
        </p:nvSpPr>
        <p:spPr bwMode="gray">
          <a:xfrm>
            <a:off x="1941342" y="3066757"/>
            <a:ext cx="5739689" cy="1111348"/>
          </a:xfrm>
          <a:custGeom>
            <a:avLst/>
            <a:gdLst>
              <a:gd name="connsiteX0" fmla="*/ 0 w 5739689"/>
              <a:gd name="connsiteY0" fmla="*/ 829994 h 1111348"/>
              <a:gd name="connsiteX1" fmla="*/ 5739618 w 5739689"/>
              <a:gd name="connsiteY1" fmla="*/ 0 h 1111348"/>
              <a:gd name="connsiteX2" fmla="*/ 98473 w 5739689"/>
              <a:gd name="connsiteY2" fmla="*/ 1111348 h 1111348"/>
            </a:gdLst>
            <a:ahLst/>
            <a:cxnLst>
              <a:cxn ang="0">
                <a:pos x="connsiteX0" y="connsiteY0"/>
              </a:cxn>
              <a:cxn ang="0">
                <a:pos x="connsiteX1" y="connsiteY1"/>
              </a:cxn>
              <a:cxn ang="0">
                <a:pos x="connsiteX2" y="connsiteY2"/>
              </a:cxn>
            </a:cxnLst>
            <a:rect l="l" t="t" r="r" b="b"/>
            <a:pathLst>
              <a:path w="5739689" h="1111348">
                <a:moveTo>
                  <a:pt x="0" y="829994"/>
                </a:moveTo>
                <a:lnTo>
                  <a:pt x="5739618" y="0"/>
                </a:lnTo>
                <a:cubicBezTo>
                  <a:pt x="5756030" y="46892"/>
                  <a:pt x="2927251" y="579120"/>
                  <a:pt x="98473" y="1111348"/>
                </a:cubicBezTo>
              </a:path>
            </a:pathLst>
          </a:custGeom>
          <a:noFill/>
          <a:ln w="38100" cap="flat" cmpd="sng" algn="ctr">
            <a:solidFill>
              <a:schemeClr val="bg2">
                <a:lumMod val="50000"/>
              </a:schemeClr>
            </a:solidFill>
            <a:prstDash val="solid"/>
            <a:round/>
            <a:headEnd type="none" w="med" len="med"/>
            <a:tailEnd type="arrow" w="med" len="med"/>
          </a:ln>
          <a:effectLst>
            <a:outerShdw blurRad="50800" dist="38100" dir="2700000" algn="tl" rotWithShape="0">
              <a:prstClr val="black">
                <a:alpha val="40000"/>
              </a:prstClr>
            </a:outerShdw>
          </a:effectLst>
          <a:extLst/>
        </p:spPr>
        <p:txBody>
          <a:bodyPr rtlCol="0" anchor="ctr"/>
          <a:lstStyle/>
          <a:p>
            <a:pPr algn="ctr"/>
            <a:endParaRPr kumimoji="1" lang="ja-JP" altLang="en-US"/>
          </a:p>
        </p:txBody>
      </p:sp>
      <p:sp>
        <p:nvSpPr>
          <p:cNvPr id="45" name="角丸四角形吹き出し 44"/>
          <p:cNvSpPr/>
          <p:nvPr/>
        </p:nvSpPr>
        <p:spPr bwMode="gray">
          <a:xfrm>
            <a:off x="5167294" y="4522275"/>
            <a:ext cx="4406490" cy="543954"/>
          </a:xfrm>
          <a:prstGeom prst="wedgeRoundRectCallout">
            <a:avLst>
              <a:gd name="adj1" fmla="val -29743"/>
              <a:gd name="adj2" fmla="val -253650"/>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a:latin typeface="Fujitsu Sans" panose="020B0404060202020204" pitchFamily="34" charset="0"/>
                <a:ea typeface="Meiryo UI" panose="020B0604030504040204" pitchFamily="50" charset="-128"/>
              </a:rPr>
              <a:t>Download Automatically</a:t>
            </a:r>
            <a:endParaRPr kumimoji="1" lang="ja-JP" altLang="en-US" sz="2000" dirty="0">
              <a:latin typeface="Fujitsu Sans" panose="020B0404060202020204" pitchFamily="34" charset="0"/>
              <a:ea typeface="Meiryo UI" panose="020B0604030504040204" pitchFamily="50" charset="-128"/>
            </a:endParaRPr>
          </a:p>
        </p:txBody>
      </p:sp>
      <p:cxnSp>
        <p:nvCxnSpPr>
          <p:cNvPr id="11" name="直線矢印コネクタ 10"/>
          <p:cNvCxnSpPr>
            <a:endCxn id="35" idx="0"/>
          </p:cNvCxnSpPr>
          <p:nvPr/>
        </p:nvCxnSpPr>
        <p:spPr bwMode="auto">
          <a:xfrm flipH="1">
            <a:off x="1292769" y="1852572"/>
            <a:ext cx="2278373" cy="2055270"/>
          </a:xfrm>
          <a:prstGeom prst="straightConnector1">
            <a:avLst/>
          </a:prstGeom>
          <a:noFill/>
          <a:ln w="38100" cap="flat" cmpd="sng" algn="ctr">
            <a:solidFill>
              <a:schemeClr val="bg2">
                <a:lumMod val="50000"/>
              </a:schemeClr>
            </a:solidFill>
            <a:prstDash val="solid"/>
            <a:round/>
            <a:headEnd type="none" w="med" len="med"/>
            <a:tailEnd type="arrow" w="med" len="med"/>
          </a:ln>
          <a:effectLst>
            <a:outerShdw blurRad="50800" dist="38100" dir="2700000" algn="tl" rotWithShape="0">
              <a:prstClr val="black">
                <a:alpha val="40000"/>
              </a:prstClr>
            </a:outerShdw>
          </a:effectLst>
          <a:extLst/>
        </p:spPr>
      </p:cxnSp>
      <p:sp>
        <p:nvSpPr>
          <p:cNvPr id="49" name="正方形/長方形 48"/>
          <p:cNvSpPr/>
          <p:nvPr/>
        </p:nvSpPr>
        <p:spPr>
          <a:xfrm>
            <a:off x="1254713" y="2556638"/>
            <a:ext cx="1128579" cy="400110"/>
          </a:xfrm>
          <a:prstGeom prst="rect">
            <a:avLst/>
          </a:prstGeom>
        </p:spPr>
        <p:txBody>
          <a:bodyPr wrap="none">
            <a:spAutoFit/>
          </a:bodyPr>
          <a:lstStyle/>
          <a:p>
            <a:r>
              <a:rPr lang="en-US" altLang="ja-JP" sz="2000" dirty="0">
                <a:solidFill>
                  <a:schemeClr val="tx1"/>
                </a:solidFill>
                <a:latin typeface="+mn-lt"/>
              </a:rPr>
              <a:t>checkout</a:t>
            </a:r>
            <a:endParaRPr lang="en-US" altLang="ja-JP" sz="2000" b="0" dirty="0">
              <a:solidFill>
                <a:schemeClr val="tx1"/>
              </a:solidFill>
              <a:effectLst/>
              <a:latin typeface="+mn-lt"/>
            </a:endParaRPr>
          </a:p>
        </p:txBody>
      </p:sp>
    </p:spTree>
    <p:extLst>
      <p:ext uri="{BB962C8B-B14F-4D97-AF65-F5344CB8AC3E}">
        <p14:creationId xmlns:p14="http://schemas.microsoft.com/office/powerpoint/2010/main" val="20683284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Recommended Way : </a:t>
            </a:r>
            <a:r>
              <a:rPr lang="en-US" altLang="ja-JP" dirty="0" err="1"/>
              <a:t>Gradle</a:t>
            </a:r>
            <a:r>
              <a:rPr lang="en-US" altLang="ja-JP" dirty="0"/>
              <a:t> Wrapper</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31</a:t>
            </a:fld>
            <a:endParaRPr lang="en-US" altLang="ja-JP" dirty="0"/>
          </a:p>
        </p:txBody>
      </p:sp>
      <p:grpSp>
        <p:nvGrpSpPr>
          <p:cNvPr id="30" name="グループ化 29"/>
          <p:cNvGrpSpPr/>
          <p:nvPr/>
        </p:nvGrpSpPr>
        <p:grpSpPr>
          <a:xfrm>
            <a:off x="372237" y="2331725"/>
            <a:ext cx="9116320" cy="673427"/>
            <a:chOff x="372237" y="971000"/>
            <a:chExt cx="8798267" cy="673427"/>
          </a:xfrm>
        </p:grpSpPr>
        <p:sp>
          <p:nvSpPr>
            <p:cNvPr id="31" name="正方形/長方形 30">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latin typeface="Fujitsu Sans" panose="020B0404060202020204" pitchFamily="34" charset="0"/>
                  <a:ea typeface="Meiryo UI" panose="020B0604030504040204" pitchFamily="50" charset="-128"/>
                </a:rPr>
                <a:t>Install </a:t>
              </a:r>
              <a:r>
                <a:rPr lang="en-US" altLang="ja-JP" sz="3200" b="1" kern="0" dirty="0" err="1">
                  <a:latin typeface="Fujitsu Sans" panose="020B0404060202020204" pitchFamily="34" charset="0"/>
                  <a:ea typeface="Meiryo UI" panose="020B0604030504040204" pitchFamily="50" charset="-128"/>
                </a:rPr>
                <a:t>Gradle</a:t>
              </a:r>
              <a:r>
                <a:rPr lang="en-US" altLang="ja-JP" sz="3200" b="1" kern="0" dirty="0">
                  <a:latin typeface="Fujitsu Sans" panose="020B0404060202020204" pitchFamily="34" charset="0"/>
                  <a:ea typeface="Meiryo UI" panose="020B0604030504040204" pitchFamily="50" charset="-128"/>
                </a:rPr>
                <a:t> anywhere</a:t>
              </a:r>
              <a:endParaRPr kumimoji="1" lang="ja-JP" altLang="en-US" sz="3200" b="1" kern="0" dirty="0">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4" name="グループ化 43"/>
          <p:cNvGrpSpPr/>
          <p:nvPr/>
        </p:nvGrpSpPr>
        <p:grpSpPr>
          <a:xfrm>
            <a:off x="372237" y="3224216"/>
            <a:ext cx="9116320" cy="673427"/>
            <a:chOff x="372237" y="971000"/>
            <a:chExt cx="8798267" cy="673427"/>
          </a:xfrm>
        </p:grpSpPr>
        <p:sp>
          <p:nvSpPr>
            <p:cNvPr id="46" name="正方形/長方形 45">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Kick command “</a:t>
              </a:r>
              <a:r>
                <a:rPr kumimoji="1" lang="en-US" altLang="ja-JP" sz="3200" b="1" kern="0" dirty="0" err="1">
                  <a:latin typeface="Fujitsu Sans" panose="020B0404060202020204" pitchFamily="34" charset="0"/>
                  <a:ea typeface="Meiryo UI" panose="020B0604030504040204" pitchFamily="50" charset="-128"/>
                </a:rPr>
                <a:t>gradle</a:t>
              </a:r>
              <a:r>
                <a:rPr kumimoji="1" lang="en-US" altLang="ja-JP" sz="3200" b="1" kern="0" dirty="0">
                  <a:latin typeface="Fujitsu Sans" panose="020B0404060202020204" pitchFamily="34" charset="0"/>
                  <a:ea typeface="Meiryo UI" panose="020B0604030504040204" pitchFamily="50" charset="-128"/>
                </a:rPr>
                <a:t> wrapper”</a:t>
              </a:r>
              <a:endParaRPr kumimoji="1" lang="ja-JP" altLang="en-US" sz="3200" b="1" kern="0" dirty="0">
                <a:latin typeface="Fujitsu Sans" panose="020B0404060202020204" pitchFamily="34" charset="0"/>
                <a:ea typeface="Meiryo UI" panose="020B0604030504040204" pitchFamily="50" charset="-128"/>
              </a:endParaRPr>
            </a:p>
          </p:txBody>
        </p:sp>
        <p:sp>
          <p:nvSpPr>
            <p:cNvPr id="50" name="正方形/長方形 49">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1" name="グループ化 50"/>
          <p:cNvGrpSpPr/>
          <p:nvPr/>
        </p:nvGrpSpPr>
        <p:grpSpPr>
          <a:xfrm>
            <a:off x="372237" y="4116707"/>
            <a:ext cx="9116320" cy="673427"/>
            <a:chOff x="372237" y="971000"/>
            <a:chExt cx="8798267" cy="673427"/>
          </a:xfrm>
        </p:grpSpPr>
        <p:sp>
          <p:nvSpPr>
            <p:cNvPr id="52" name="正方形/長方形 51">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a:latin typeface="Fujitsu Sans" panose="020B0404060202020204" pitchFamily="34" charset="0"/>
                  <a:ea typeface="Meiryo UI" panose="020B0604030504040204" pitchFamily="50" charset="-128"/>
                </a:rPr>
                <a:t>Push generated resources into your VCS</a:t>
              </a:r>
              <a:endParaRPr kumimoji="1" lang="ja-JP" altLang="en-US" sz="3200" b="1" kern="0" dirty="0">
                <a:latin typeface="Fujitsu Sans" panose="020B0404060202020204" pitchFamily="34" charset="0"/>
                <a:ea typeface="Meiryo UI" panose="020B0604030504040204" pitchFamily="50" charset="-128"/>
              </a:endParaRPr>
            </a:p>
          </p:txBody>
        </p:sp>
        <p:sp>
          <p:nvSpPr>
            <p:cNvPr id="53" name="正方形/長方形 52">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54" name="正方形/長方形 53">
            <a:extLst>
              <a:ext uri="{FF2B5EF4-FFF2-40B4-BE49-F238E27FC236}">
                <a16:creationId xmlns="" xmlns:a16="http://schemas.microsoft.com/office/drawing/2014/main" id="{904A1B75-ED39-455B-B23C-B7A0917C3507}"/>
              </a:ext>
            </a:extLst>
          </p:cNvPr>
          <p:cNvSpPr/>
          <p:nvPr/>
        </p:nvSpPr>
        <p:spPr bwMode="gray">
          <a:xfrm>
            <a:off x="372237" y="929504"/>
            <a:ext cx="8757695"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Please follow below instruction</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55" name="正方形/長方形 54"/>
          <p:cNvSpPr/>
          <p:nvPr/>
        </p:nvSpPr>
        <p:spPr>
          <a:xfrm>
            <a:off x="569128" y="1760528"/>
            <a:ext cx="8148769" cy="461665"/>
          </a:xfrm>
          <a:prstGeom prst="rect">
            <a:avLst/>
          </a:prstGeom>
        </p:spPr>
        <p:txBody>
          <a:bodyPr wrap="none">
            <a:spAutoFit/>
          </a:bodyPr>
          <a:lstStyle/>
          <a:p>
            <a:r>
              <a:rPr lang="en-US" altLang="ja-JP" sz="2400" dirty="0">
                <a:latin typeface="+mn-lt"/>
              </a:rPr>
              <a:t>https://docs.gradle.org/current/userguide/gradle_wrapper.html</a:t>
            </a:r>
          </a:p>
        </p:txBody>
      </p:sp>
      <p:grpSp>
        <p:nvGrpSpPr>
          <p:cNvPr id="59" name="グループ化 58"/>
          <p:cNvGrpSpPr/>
          <p:nvPr/>
        </p:nvGrpSpPr>
        <p:grpSpPr>
          <a:xfrm>
            <a:off x="372237" y="5101445"/>
            <a:ext cx="9116320" cy="673427"/>
            <a:chOff x="372237" y="971000"/>
            <a:chExt cx="8798267" cy="673427"/>
          </a:xfrm>
        </p:grpSpPr>
        <p:sp>
          <p:nvSpPr>
            <p:cNvPr id="60" name="正方形/長方形 59">
              <a:extLst>
                <a:ext uri="{FF2B5EF4-FFF2-40B4-BE49-F238E27FC236}">
                  <a16:creationId xmlns="" xmlns:a16="http://schemas.microsoft.com/office/drawing/2014/main"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Checkout from any environment</a:t>
              </a:r>
              <a:endParaRPr kumimoji="1" lang="ja-JP" altLang="en-US" sz="32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 xmlns:a16="http://schemas.microsoft.com/office/drawing/2014/main"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62" name="正方形/長方形 61"/>
          <p:cNvSpPr/>
          <p:nvPr/>
        </p:nvSpPr>
        <p:spPr>
          <a:xfrm>
            <a:off x="195640" y="5871826"/>
            <a:ext cx="9714906" cy="707886"/>
          </a:xfrm>
          <a:prstGeom prst="rect">
            <a:avLst/>
          </a:prstGeom>
        </p:spPr>
        <p:txBody>
          <a:bodyPr wrap="square">
            <a:spAutoFit/>
          </a:bodyPr>
          <a:lstStyle/>
          <a:p>
            <a:pPr algn="l"/>
            <a:r>
              <a:rPr lang="en-US" altLang="ja-JP" sz="2000" b="1" dirty="0">
                <a:latin typeface="+mn-lt"/>
              </a:rPr>
              <a:t>Ref :  In </a:t>
            </a:r>
            <a:r>
              <a:rPr lang="en-US" altLang="ja-JP" sz="2000" b="1" dirty="0" err="1">
                <a:latin typeface="+mn-lt"/>
              </a:rPr>
              <a:t>DADock</a:t>
            </a:r>
            <a:r>
              <a:rPr lang="en-US" altLang="ja-JP" sz="2000" b="1" dirty="0">
                <a:latin typeface="+mn-lt"/>
              </a:rPr>
              <a:t>..?</a:t>
            </a:r>
            <a:br>
              <a:rPr lang="en-US" altLang="ja-JP" sz="2000" b="1" dirty="0">
                <a:latin typeface="+mn-lt"/>
              </a:rPr>
            </a:br>
            <a:r>
              <a:rPr lang="en-US" altLang="ja-JP" sz="2000" b="1" dirty="0">
                <a:latin typeface="+mn-lt"/>
              </a:rPr>
              <a:t>           Above procedures are already done when using templates</a:t>
            </a:r>
          </a:p>
        </p:txBody>
      </p:sp>
    </p:spTree>
    <p:extLst>
      <p:ext uri="{BB962C8B-B14F-4D97-AF65-F5344CB8AC3E}">
        <p14:creationId xmlns:p14="http://schemas.microsoft.com/office/powerpoint/2010/main" val="2884151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1645920"/>
            <a:ext cx="4600575" cy="2738753"/>
          </a:xfrm>
        </p:spPr>
        <p:txBody>
          <a:bodyPr/>
          <a:lstStyle/>
          <a:p>
            <a:r>
              <a:rPr lang="en-US" altLang="ja-JP" dirty="0" err="1"/>
              <a:t>Gradle</a:t>
            </a:r>
            <a:r>
              <a:rPr lang="en-US" altLang="ja-JP" dirty="0"/>
              <a:t/>
            </a:r>
            <a:br>
              <a:rPr lang="en-US" altLang="ja-JP" dirty="0"/>
            </a:br>
            <a:r>
              <a:rPr lang="en-US" altLang="ja-JP" dirty="0"/>
              <a:t>behind </a:t>
            </a:r>
            <a:br>
              <a:rPr lang="en-US" altLang="ja-JP" dirty="0"/>
            </a:br>
            <a:r>
              <a:rPr lang="en-US" altLang="ja-JP" dirty="0"/>
              <a:t>HTTP Proxy</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427044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正方形/長方形 45">
            <a:extLst>
              <a:ext uri="{FF2B5EF4-FFF2-40B4-BE49-F238E27FC236}">
                <a16:creationId xmlns="" xmlns:a16="http://schemas.microsoft.com/office/drawing/2014/main" id="{904A1B75-ED39-455B-B23C-B7A0917C3507}"/>
              </a:ext>
            </a:extLst>
          </p:cNvPr>
          <p:cNvSpPr/>
          <p:nvPr/>
        </p:nvSpPr>
        <p:spPr bwMode="gray">
          <a:xfrm>
            <a:off x="372237" y="5844643"/>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Basic Setting</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33</a:t>
            </a:fld>
            <a:endParaRPr lang="en-US" altLang="ja-JP" dirty="0"/>
          </a:p>
        </p:txBody>
      </p:sp>
      <p:sp>
        <p:nvSpPr>
          <p:cNvPr id="30" name="メモ 29"/>
          <p:cNvSpPr/>
          <p:nvPr/>
        </p:nvSpPr>
        <p:spPr bwMode="gray">
          <a:xfrm>
            <a:off x="808635" y="1060112"/>
            <a:ext cx="7956901" cy="3319975"/>
          </a:xfrm>
          <a:prstGeom prst="foldedCorner">
            <a:avLst>
              <a:gd name="adj" fmla="val 972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de-DE" altLang="ja-JP" sz="1600"/>
              <a:t>systemProp.http.proxyHost=hoge.proxy.nic.fujitsu.com</a:t>
            </a:r>
          </a:p>
          <a:p>
            <a:pPr algn="l"/>
            <a:r>
              <a:rPr lang="de-DE" altLang="ja-JP" sz="1600"/>
              <a:t>systemProp.http.proxyPort=8080</a:t>
            </a:r>
          </a:p>
          <a:p>
            <a:pPr algn="l"/>
            <a:r>
              <a:rPr lang="de-DE" altLang="ja-JP" sz="1600"/>
              <a:t>systemProp.http.proxyUser=Your User Name Here</a:t>
            </a:r>
          </a:p>
          <a:p>
            <a:pPr algn="l"/>
            <a:r>
              <a:rPr lang="de-DE" altLang="ja-JP" sz="1600"/>
              <a:t>systemProp.http.proxyPassword=Your Password Here</a:t>
            </a:r>
          </a:p>
          <a:p>
            <a:pPr algn="l"/>
            <a:r>
              <a:rPr lang="de-DE" altLang="ja-JP" sz="1600"/>
              <a:t>systemProp.http.nonProxyHosts=*.hoge.fujitsu.com|localhost</a:t>
            </a:r>
          </a:p>
          <a:p>
            <a:pPr algn="l"/>
            <a:r>
              <a:rPr lang="de-DE" altLang="ja-JP" sz="1600"/>
              <a:t/>
            </a:r>
            <a:br>
              <a:rPr lang="de-DE" altLang="ja-JP" sz="1600"/>
            </a:br>
            <a:r>
              <a:rPr lang="de-DE" altLang="ja-JP" sz="1600"/>
              <a:t>systemProp.https.proxyHost=hoge.proxy.nic.fujitsu.com</a:t>
            </a:r>
          </a:p>
          <a:p>
            <a:pPr algn="l"/>
            <a:r>
              <a:rPr lang="de-DE" altLang="ja-JP" sz="1600"/>
              <a:t>systemProp.https.proxyPort=8080</a:t>
            </a:r>
          </a:p>
          <a:p>
            <a:pPr algn="l"/>
            <a:r>
              <a:rPr lang="de-DE" altLang="ja-JP" sz="1600"/>
              <a:t>systemProp.https.proxyUser=Your User Name Here</a:t>
            </a:r>
          </a:p>
          <a:p>
            <a:pPr algn="l"/>
            <a:r>
              <a:rPr lang="de-DE" altLang="ja-JP" sz="1600"/>
              <a:t>systemProp.https.proxyPassword=Your Password Here</a:t>
            </a:r>
          </a:p>
          <a:p>
            <a:pPr algn="l"/>
            <a:r>
              <a:rPr lang="de-DE" altLang="ja-JP" sz="1600"/>
              <a:t>systemProp.https.nonProxyHosts=*.hoge.fujitsu.com|localhost</a:t>
            </a:r>
          </a:p>
        </p:txBody>
      </p:sp>
      <p:sp>
        <p:nvSpPr>
          <p:cNvPr id="31" name="正方形/長方形 30"/>
          <p:cNvSpPr/>
          <p:nvPr/>
        </p:nvSpPr>
        <p:spPr>
          <a:xfrm>
            <a:off x="808635" y="598447"/>
            <a:ext cx="3925178" cy="461665"/>
          </a:xfrm>
          <a:prstGeom prst="rect">
            <a:avLst/>
          </a:prstGeom>
        </p:spPr>
        <p:txBody>
          <a:bodyPr wrap="none">
            <a:spAutoFit/>
          </a:bodyPr>
          <a:lstStyle/>
          <a:p>
            <a:r>
              <a:rPr lang="en-US" altLang="ja-JP" sz="2400" dirty="0">
                <a:latin typeface="+mn-lt"/>
              </a:rPr>
              <a:t>project root/</a:t>
            </a:r>
            <a:r>
              <a:rPr lang="en-US" altLang="ja-JP" sz="2400" dirty="0" err="1">
                <a:latin typeface="+mn-lt"/>
              </a:rPr>
              <a:t>gradle.properties</a:t>
            </a:r>
            <a:endParaRPr lang="en-US" altLang="ja-JP" sz="2400" dirty="0">
              <a:latin typeface="+mn-lt"/>
            </a:endParaRPr>
          </a:p>
        </p:txBody>
      </p:sp>
      <p:sp>
        <p:nvSpPr>
          <p:cNvPr id="44" name="正方形/長方形 43">
            <a:extLst>
              <a:ext uri="{FF2B5EF4-FFF2-40B4-BE49-F238E27FC236}">
                <a16:creationId xmlns="" xmlns:a16="http://schemas.microsoft.com/office/drawing/2014/main" id="{0F9C65CE-ACFE-49F0-8186-09321560DBDE}"/>
              </a:ext>
            </a:extLst>
          </p:cNvPr>
          <p:cNvSpPr/>
          <p:nvPr/>
        </p:nvSpPr>
        <p:spPr bwMode="gray">
          <a:xfrm>
            <a:off x="477642" y="6159476"/>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https://docs.gradle.org/current/userguide/build_environment.html#sec:accessing_the_web_via_a_proxy</a:t>
            </a:r>
            <a:endParaRPr kumimoji="1" lang="ja-JP" altLang="en-US" sz="16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704608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If you got errors on wrapper </a:t>
            </a:r>
            <a:r>
              <a:rPr lang="en-US" altLang="ja-JP" dirty="0" err="1"/>
              <a:t>donwloading</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34</a:t>
            </a:fld>
            <a:endParaRPr lang="en-US" altLang="ja-JP" dirty="0"/>
          </a:p>
        </p:txBody>
      </p:sp>
      <p:sp>
        <p:nvSpPr>
          <p:cNvPr id="4" name="正方形/長方形 3"/>
          <p:cNvSpPr/>
          <p:nvPr/>
        </p:nvSpPr>
        <p:spPr bwMode="gray">
          <a:xfrm>
            <a:off x="646403" y="1219519"/>
            <a:ext cx="8541842" cy="1892219"/>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a:t>
            </a:r>
          </a:p>
          <a:p>
            <a:pPr algn="l"/>
            <a:r>
              <a:rPr lang="en-US" altLang="ja-JP" sz="1600" dirty="0">
                <a:solidFill>
                  <a:schemeClr val="bg1"/>
                </a:solidFill>
                <a:latin typeface="Fujitsu Sans" panose="020B0404060202020204" pitchFamily="34" charset="0"/>
                <a:ea typeface="Meiryo UI" panose="020B0604030504040204" pitchFamily="50" charset="-128"/>
              </a:rPr>
              <a:t>Downloading https://services.gradle.org/distributions/gradle-4.10-bin.zip</a:t>
            </a:r>
          </a:p>
          <a:p>
            <a:pPr algn="l"/>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Exception in thread "main" </a:t>
            </a:r>
            <a:r>
              <a:rPr lang="en-US" altLang="ja-JP" sz="1600" dirty="0" err="1">
                <a:solidFill>
                  <a:schemeClr val="bg1"/>
                </a:solidFill>
                <a:latin typeface="Fujitsu Sans" panose="020B0404060202020204" pitchFamily="34" charset="0"/>
                <a:ea typeface="Meiryo UI" panose="020B0604030504040204" pitchFamily="50" charset="-128"/>
              </a:rPr>
              <a:t>java.io.IOException</a:t>
            </a:r>
            <a:r>
              <a:rPr lang="en-US" altLang="ja-JP" sz="1600" dirty="0">
                <a:solidFill>
                  <a:schemeClr val="bg1"/>
                </a:solidFill>
                <a:latin typeface="Fujitsu Sans" panose="020B0404060202020204" pitchFamily="34" charset="0"/>
                <a:ea typeface="Meiryo UI" panose="020B0604030504040204" pitchFamily="50" charset="-128"/>
              </a:rPr>
              <a:t>: Unable to tunnel through proxy. </a:t>
            </a:r>
          </a:p>
          <a:p>
            <a:pPr algn="l"/>
            <a:r>
              <a:rPr lang="en-US" altLang="ja-JP" sz="1600" dirty="0">
                <a:solidFill>
                  <a:schemeClr val="bg1"/>
                </a:solidFill>
                <a:latin typeface="Fujitsu Sans" panose="020B0404060202020204" pitchFamily="34" charset="0"/>
                <a:ea typeface="Meiryo UI" panose="020B0604030504040204" pitchFamily="50" charset="-128"/>
              </a:rPr>
              <a:t>Proxy returns "HTTP/1.1 407 Proxy Authentication Required"</a:t>
            </a:r>
          </a:p>
          <a:p>
            <a:pPr algn="l"/>
            <a:r>
              <a:rPr lang="en-US" altLang="ja-JP" sz="1600" dirty="0">
                <a:solidFill>
                  <a:schemeClr val="bg1"/>
                </a:solidFill>
                <a:latin typeface="Fujitsu Sans" panose="020B0404060202020204" pitchFamily="34" charset="0"/>
                <a:ea typeface="Meiryo UI" panose="020B0604030504040204" pitchFamily="50" charset="-128"/>
              </a:rPr>
              <a:t>        at </a:t>
            </a:r>
            <a:r>
              <a:rPr lang="en-US" altLang="ja-JP" sz="1600" dirty="0" err="1">
                <a:solidFill>
                  <a:schemeClr val="bg1"/>
                </a:solidFill>
                <a:latin typeface="Fujitsu Sans" panose="020B0404060202020204" pitchFamily="34" charset="0"/>
                <a:ea typeface="Meiryo UI" panose="020B0604030504040204" pitchFamily="50" charset="-128"/>
              </a:rPr>
              <a:t>sun.net.www.protocol.http.HttpURLConnection.doTunneling</a:t>
            </a:r>
            <a:r>
              <a:rPr lang="en-US" altLang="ja-JP" sz="1600" dirty="0">
                <a:solidFill>
                  <a:schemeClr val="bg1"/>
                </a:solidFill>
                <a:latin typeface="Fujitsu Sans" panose="020B0404060202020204" pitchFamily="34" charset="0"/>
                <a:ea typeface="Meiryo UI" panose="020B0604030504040204" pitchFamily="50" charset="-128"/>
              </a:rPr>
              <a:t>(HttpURLConnection.java:2124)</a:t>
            </a:r>
          </a:p>
          <a:p>
            <a:pPr algn="l"/>
            <a:r>
              <a:rPr kumimoji="1" lang="en-US" altLang="ja-JP" sz="1600" dirty="0">
                <a:solidFill>
                  <a:schemeClr val="bg1"/>
                </a:solidFill>
                <a:latin typeface="Fujitsu Sans" panose="020B0404060202020204" pitchFamily="34" charset="0"/>
                <a:ea typeface="Meiryo UI" panose="020B0604030504040204" pitchFamily="50" charset="-128"/>
              </a:rPr>
              <a:t>…</a:t>
            </a:r>
            <a:endParaRPr kumimoji="1" lang="ja-JP" altLang="en-US" sz="1600" dirty="0">
              <a:solidFill>
                <a:schemeClr val="bg1"/>
              </a:solidFill>
              <a:latin typeface="Fujitsu Sans" panose="020B0404060202020204" pitchFamily="34" charset="0"/>
              <a:ea typeface="Meiryo UI" panose="020B0604030504040204" pitchFamily="50" charset="-128"/>
            </a:endParaRPr>
          </a:p>
        </p:txBody>
      </p:sp>
      <p:sp>
        <p:nvSpPr>
          <p:cNvPr id="7" name="メモ 6"/>
          <p:cNvSpPr/>
          <p:nvPr/>
        </p:nvSpPr>
        <p:spPr bwMode="gray">
          <a:xfrm>
            <a:off x="646403" y="4110442"/>
            <a:ext cx="8541842" cy="597876"/>
          </a:xfrm>
          <a:prstGeom prst="foldedCorner">
            <a:avLst>
              <a:gd name="adj" fmla="val 972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de-DE" altLang="ja-JP" sz="1600" dirty="0"/>
              <a:t>DEFAULT_JVM_OPTS="-Djdk.http.auth.tunneling.disabledSchemes=\"\""</a:t>
            </a:r>
          </a:p>
        </p:txBody>
      </p:sp>
      <p:sp>
        <p:nvSpPr>
          <p:cNvPr id="9" name="正方形/長方形 8"/>
          <p:cNvSpPr/>
          <p:nvPr/>
        </p:nvSpPr>
        <p:spPr>
          <a:xfrm>
            <a:off x="646403" y="757854"/>
            <a:ext cx="3841822" cy="461665"/>
          </a:xfrm>
          <a:prstGeom prst="rect">
            <a:avLst/>
          </a:prstGeom>
        </p:spPr>
        <p:txBody>
          <a:bodyPr wrap="none">
            <a:spAutoFit/>
          </a:bodyPr>
          <a:lstStyle/>
          <a:p>
            <a:r>
              <a:rPr lang="en-US" altLang="ja-JP" sz="2400" dirty="0">
                <a:latin typeface="+mn-lt"/>
              </a:rPr>
              <a:t>If you got errors like below….</a:t>
            </a:r>
          </a:p>
        </p:txBody>
      </p:sp>
      <p:sp>
        <p:nvSpPr>
          <p:cNvPr id="10" name="正方形/長方形 9"/>
          <p:cNvSpPr/>
          <p:nvPr/>
        </p:nvSpPr>
        <p:spPr>
          <a:xfrm>
            <a:off x="646403" y="3646976"/>
            <a:ext cx="4802661" cy="461665"/>
          </a:xfrm>
          <a:prstGeom prst="rect">
            <a:avLst/>
          </a:prstGeom>
        </p:spPr>
        <p:txBody>
          <a:bodyPr wrap="none">
            <a:spAutoFit/>
          </a:bodyPr>
          <a:lstStyle/>
          <a:p>
            <a:r>
              <a:rPr lang="en-US" altLang="ja-JP" sz="2400" dirty="0">
                <a:latin typeface="+mn-lt"/>
              </a:rPr>
              <a:t>Add following line to gradlew.bat/</a:t>
            </a:r>
            <a:r>
              <a:rPr lang="en-US" altLang="ja-JP" sz="2400" dirty="0" err="1">
                <a:latin typeface="+mn-lt"/>
              </a:rPr>
              <a:t>sh</a:t>
            </a:r>
            <a:endParaRPr lang="en-US" altLang="ja-JP" sz="2400" dirty="0">
              <a:latin typeface="+mn-lt"/>
            </a:endParaRPr>
          </a:p>
        </p:txBody>
      </p:sp>
      <p:sp>
        <p:nvSpPr>
          <p:cNvPr id="11" name="正方形/長方形 10">
            <a:extLst>
              <a:ext uri="{FF2B5EF4-FFF2-40B4-BE49-F238E27FC236}">
                <a16:creationId xmlns="" xmlns:a16="http://schemas.microsoft.com/office/drawing/2014/main" id="{904A1B75-ED39-455B-B23C-B7A0917C3507}"/>
              </a:ext>
            </a:extLst>
          </p:cNvPr>
          <p:cNvSpPr/>
          <p:nvPr/>
        </p:nvSpPr>
        <p:spPr bwMode="gray">
          <a:xfrm>
            <a:off x="372237" y="5844643"/>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0F9C65CE-ACFE-49F0-8186-09321560DBDE}"/>
              </a:ext>
            </a:extLst>
          </p:cNvPr>
          <p:cNvSpPr/>
          <p:nvPr/>
        </p:nvSpPr>
        <p:spPr bwMode="gray">
          <a:xfrm>
            <a:off x="477642" y="6159476"/>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https://qiita.com/gntm_mdk/items/623ba36c9a4da83ff925</a:t>
            </a:r>
            <a:endParaRPr kumimoji="1" lang="ja-JP" altLang="en-US" sz="16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040777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180492"/>
            <a:ext cx="4600575" cy="2204182"/>
          </a:xfrm>
        </p:spPr>
        <p:txBody>
          <a:bodyPr/>
          <a:lstStyle/>
          <a:p>
            <a:r>
              <a:rPr lang="en-US" altLang="ja-JP" dirty="0"/>
              <a:t>Basic Part</a:t>
            </a:r>
            <a:br>
              <a:rPr lang="en-US" altLang="ja-JP" dirty="0"/>
            </a:br>
            <a:r>
              <a:rPr lang="en-US" altLang="ja-JP" dirty="0"/>
              <a:t/>
            </a:r>
            <a:br>
              <a:rPr lang="en-US" altLang="ja-JP" dirty="0"/>
            </a:br>
            <a:r>
              <a:rPr lang="en-US" altLang="ja-JP" dirty="0"/>
              <a:t>with</a:t>
            </a:r>
            <a:br>
              <a:rPr lang="en-US" altLang="ja-JP" dirty="0"/>
            </a:br>
            <a:r>
              <a:rPr lang="en-US" altLang="ja-JP" dirty="0"/>
              <a:t>Java-Application</a:t>
            </a:r>
            <a:br>
              <a:rPr lang="en-US" altLang="ja-JP" dirty="0"/>
            </a:br>
            <a:r>
              <a:rPr lang="en-US" altLang="ja-JP" dirty="0"/>
              <a:t>template</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302218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Let’s create a project from template</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36</a:t>
            </a:fld>
            <a:endParaRPr lang="en-US" altLang="ja-JP" dirty="0"/>
          </a:p>
        </p:txBody>
      </p:sp>
      <p:sp>
        <p:nvSpPr>
          <p:cNvPr id="4" name="正方形/長方形 3"/>
          <p:cNvSpPr/>
          <p:nvPr/>
        </p:nvSpPr>
        <p:spPr bwMode="gray">
          <a:xfrm>
            <a:off x="646403" y="847989"/>
            <a:ext cx="8541842" cy="556932"/>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a:t>
            </a:r>
            <a:r>
              <a:rPr lang="en-US" altLang="ja-JP" sz="1600" dirty="0" err="1">
                <a:solidFill>
                  <a:schemeClr val="bg1"/>
                </a:solidFill>
                <a:latin typeface="Fujitsu Sans" panose="020B0404060202020204" pitchFamily="34" charset="0"/>
                <a:ea typeface="Meiryo UI" panose="020B0604030504040204" pitchFamily="50" charset="-128"/>
              </a:rPr>
              <a:t>gradlew</a:t>
            </a:r>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init</a:t>
            </a:r>
            <a:r>
              <a:rPr lang="en-US" altLang="ja-JP" sz="1600" dirty="0">
                <a:solidFill>
                  <a:schemeClr val="bg1"/>
                </a:solidFill>
                <a:latin typeface="Fujitsu Sans" panose="020B0404060202020204" pitchFamily="34" charset="0"/>
                <a:ea typeface="Meiryo UI" panose="020B0604030504040204" pitchFamily="50" charset="-128"/>
              </a:rPr>
              <a:t> --type java-application</a:t>
            </a:r>
            <a:endParaRPr kumimoji="1" lang="ja-JP" altLang="en-US" sz="1600" dirty="0">
              <a:solidFill>
                <a:schemeClr val="bg1"/>
              </a:solidFill>
              <a:latin typeface="Fujitsu Sans" panose="020B0404060202020204" pitchFamily="34" charset="0"/>
              <a:ea typeface="Meiryo UI" panose="020B0604030504040204" pitchFamily="50" charset="-128"/>
            </a:endParaRPr>
          </a:p>
        </p:txBody>
      </p:sp>
      <p:sp>
        <p:nvSpPr>
          <p:cNvPr id="13" name="メモ 12"/>
          <p:cNvSpPr/>
          <p:nvPr/>
        </p:nvSpPr>
        <p:spPr bwMode="gray">
          <a:xfrm>
            <a:off x="646403" y="1688123"/>
            <a:ext cx="8541842" cy="4811152"/>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de-DE" altLang="ja-JP" dirty="0">
                <a:latin typeface="+mn-lt"/>
              </a:rPr>
              <a:t>Project Root</a:t>
            </a:r>
          </a:p>
          <a:p>
            <a:pPr algn="l"/>
            <a:r>
              <a:rPr lang="de-DE" altLang="ja-JP" dirty="0">
                <a:latin typeface="+mn-lt"/>
              </a:rPr>
              <a:t>│  </a:t>
            </a:r>
            <a:r>
              <a:rPr lang="de-DE" altLang="ja-JP" b="1" dirty="0">
                <a:solidFill>
                  <a:srgbClr val="FF0D0D"/>
                </a:solidFill>
                <a:latin typeface="+mn-lt"/>
              </a:rPr>
              <a:t>build.gradle</a:t>
            </a:r>
          </a:p>
          <a:p>
            <a:pPr algn="l"/>
            <a:r>
              <a:rPr lang="de-DE" altLang="ja-JP" dirty="0">
                <a:latin typeface="+mn-lt"/>
              </a:rPr>
              <a:t>│  gradle.properties</a:t>
            </a:r>
          </a:p>
          <a:p>
            <a:pPr algn="l"/>
            <a:r>
              <a:rPr lang="de-DE" altLang="ja-JP" dirty="0">
                <a:latin typeface="+mn-lt"/>
              </a:rPr>
              <a:t>│  gradlew</a:t>
            </a:r>
          </a:p>
          <a:p>
            <a:pPr algn="l"/>
            <a:r>
              <a:rPr lang="de-DE" altLang="ja-JP" dirty="0">
                <a:latin typeface="+mn-lt"/>
              </a:rPr>
              <a:t>│  gradlew.bat</a:t>
            </a:r>
          </a:p>
          <a:p>
            <a:pPr algn="l"/>
            <a:r>
              <a:rPr lang="de-DE" altLang="ja-JP" dirty="0">
                <a:latin typeface="+mn-lt"/>
              </a:rPr>
              <a:t>│  settings.gradle</a:t>
            </a:r>
          </a:p>
          <a:p>
            <a:pPr algn="l"/>
            <a:r>
              <a:rPr lang="de-DE" altLang="ja-JP" dirty="0">
                <a:latin typeface="+mn-lt"/>
              </a:rPr>
              <a:t>│</a:t>
            </a:r>
          </a:p>
          <a:p>
            <a:pPr algn="l"/>
            <a:r>
              <a:rPr lang="de-DE" altLang="ja-JP" dirty="0">
                <a:latin typeface="+mn-lt"/>
              </a:rPr>
              <a:t>├─.gradle</a:t>
            </a:r>
          </a:p>
          <a:p>
            <a:pPr algn="l"/>
            <a:r>
              <a:rPr lang="de-DE" altLang="ja-JP" dirty="0">
                <a:latin typeface="+mn-lt"/>
              </a:rPr>
              <a:t>│</a:t>
            </a:r>
          </a:p>
          <a:p>
            <a:pPr algn="l"/>
            <a:r>
              <a:rPr lang="de-DE" altLang="ja-JP" dirty="0">
                <a:latin typeface="+mn-lt"/>
              </a:rPr>
              <a:t>├─gradle</a:t>
            </a:r>
          </a:p>
          <a:p>
            <a:pPr algn="l"/>
            <a:r>
              <a:rPr lang="de-DE" altLang="ja-JP" dirty="0">
                <a:latin typeface="+mn-lt"/>
              </a:rPr>
              <a:t>│  └─wrapper</a:t>
            </a:r>
          </a:p>
          <a:p>
            <a:pPr algn="l"/>
            <a:r>
              <a:rPr lang="de-DE" altLang="ja-JP" dirty="0">
                <a:latin typeface="+mn-lt"/>
              </a:rPr>
              <a:t>│          gradle-wrapper.jar</a:t>
            </a:r>
          </a:p>
          <a:p>
            <a:pPr algn="l"/>
            <a:r>
              <a:rPr lang="de-DE" altLang="ja-JP" dirty="0">
                <a:latin typeface="+mn-lt"/>
              </a:rPr>
              <a:t>│          gradle-wrapper.properties</a:t>
            </a:r>
          </a:p>
          <a:p>
            <a:pPr algn="l"/>
            <a:r>
              <a:rPr lang="de-DE" altLang="ja-JP" dirty="0">
                <a:latin typeface="+mn-lt"/>
              </a:rPr>
              <a:t>│</a:t>
            </a:r>
          </a:p>
          <a:p>
            <a:pPr algn="l"/>
            <a:r>
              <a:rPr lang="de-DE" altLang="ja-JP" dirty="0">
                <a:latin typeface="+mn-lt"/>
              </a:rPr>
              <a:t>└─src</a:t>
            </a:r>
          </a:p>
          <a:p>
            <a:pPr algn="l"/>
            <a:r>
              <a:rPr lang="de-DE" altLang="ja-JP" dirty="0">
                <a:latin typeface="+mn-lt"/>
              </a:rPr>
              <a:t>    ├─main</a:t>
            </a:r>
          </a:p>
          <a:p>
            <a:pPr algn="l"/>
            <a:r>
              <a:rPr lang="de-DE" altLang="ja-JP" dirty="0">
                <a:latin typeface="+mn-lt"/>
              </a:rPr>
              <a:t>    │  └─java</a:t>
            </a:r>
          </a:p>
          <a:p>
            <a:pPr algn="l"/>
            <a:r>
              <a:rPr lang="de-DE" altLang="ja-JP" dirty="0">
                <a:latin typeface="+mn-lt"/>
              </a:rPr>
              <a:t>    │          App.java</a:t>
            </a:r>
          </a:p>
          <a:p>
            <a:pPr algn="l"/>
            <a:r>
              <a:rPr lang="de-DE" altLang="ja-JP" dirty="0">
                <a:latin typeface="+mn-lt"/>
              </a:rPr>
              <a:t>    │</a:t>
            </a:r>
          </a:p>
          <a:p>
            <a:pPr algn="l"/>
            <a:r>
              <a:rPr lang="de-DE" altLang="ja-JP" dirty="0">
                <a:latin typeface="+mn-lt"/>
              </a:rPr>
              <a:t>    └─test</a:t>
            </a:r>
          </a:p>
          <a:p>
            <a:pPr algn="l"/>
            <a:r>
              <a:rPr lang="de-DE" altLang="ja-JP" dirty="0">
                <a:latin typeface="+mn-lt"/>
              </a:rPr>
              <a:t>        └─java</a:t>
            </a:r>
          </a:p>
          <a:p>
            <a:pPr algn="l"/>
            <a:r>
              <a:rPr lang="de-DE" altLang="ja-JP" dirty="0">
                <a:latin typeface="+mn-lt"/>
              </a:rPr>
              <a:t>                AppTest.java</a:t>
            </a:r>
          </a:p>
        </p:txBody>
      </p:sp>
    </p:spTree>
    <p:extLst>
      <p:ext uri="{BB962C8B-B14F-4D97-AF65-F5344CB8AC3E}">
        <p14:creationId xmlns:p14="http://schemas.microsoft.com/office/powerpoint/2010/main" val="2720318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 : If we are using </a:t>
            </a:r>
            <a:r>
              <a:rPr lang="en-US" altLang="ja-JP" dirty="0" err="1"/>
              <a:t>DADock</a:t>
            </a:r>
            <a:r>
              <a:rPr lang="en-US" altLang="ja-JP" dirty="0"/>
              <a:t>…?</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37</a:t>
            </a:fld>
            <a:endParaRPr lang="en-US" altLang="ja-JP" dirty="0"/>
          </a:p>
        </p:txBody>
      </p:sp>
      <p:grpSp>
        <p:nvGrpSpPr>
          <p:cNvPr id="5" name="グループ化 4">
            <a:extLst>
              <a:ext uri="{FF2B5EF4-FFF2-40B4-BE49-F238E27FC236}">
                <a16:creationId xmlns="" xmlns:a16="http://schemas.microsoft.com/office/drawing/2014/main" id="{5C755AFD-47E5-491F-AE94-BF956B46F79A}"/>
              </a:ext>
            </a:extLst>
          </p:cNvPr>
          <p:cNvGrpSpPr/>
          <p:nvPr/>
        </p:nvGrpSpPr>
        <p:grpSpPr>
          <a:xfrm>
            <a:off x="394840" y="1641969"/>
            <a:ext cx="9116320" cy="673427"/>
            <a:chOff x="372237" y="971000"/>
            <a:chExt cx="8798267" cy="673427"/>
          </a:xfrm>
        </p:grpSpPr>
        <p:sp>
          <p:nvSpPr>
            <p:cNvPr id="6" name="正方形/長方形 5">
              <a:extLst>
                <a:ext uri="{FF2B5EF4-FFF2-40B4-BE49-F238E27FC236}">
                  <a16:creationId xmlns="" xmlns:a16="http://schemas.microsoft.com/office/drawing/2014/main" id="{AA943AFA-431C-471C-A7C6-1F31A05E3CC9}"/>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Create Gradle Wrapper Assets</a:t>
              </a:r>
              <a:endParaRPr kumimoji="1" lang="ja-JP" altLang="en-US" sz="3200" b="1" kern="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3C905CD7-1E2F-4E4C-A578-1E79E6E1BB7A}"/>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 name="グループ化 7">
            <a:extLst>
              <a:ext uri="{FF2B5EF4-FFF2-40B4-BE49-F238E27FC236}">
                <a16:creationId xmlns="" xmlns:a16="http://schemas.microsoft.com/office/drawing/2014/main" id="{62C30ACD-A6E4-4534-82A5-85E675F37A2C}"/>
              </a:ext>
            </a:extLst>
          </p:cNvPr>
          <p:cNvGrpSpPr/>
          <p:nvPr/>
        </p:nvGrpSpPr>
        <p:grpSpPr>
          <a:xfrm>
            <a:off x="394840" y="2534460"/>
            <a:ext cx="9116320" cy="673427"/>
            <a:chOff x="372237" y="971000"/>
            <a:chExt cx="8798267" cy="673427"/>
          </a:xfrm>
        </p:grpSpPr>
        <p:sp>
          <p:nvSpPr>
            <p:cNvPr id="9" name="正方形/長方形 8">
              <a:extLst>
                <a:ext uri="{FF2B5EF4-FFF2-40B4-BE49-F238E27FC236}">
                  <a16:creationId xmlns="" xmlns:a16="http://schemas.microsoft.com/office/drawing/2014/main" id="{B7C7BC66-F0AA-43D6-BE1C-139D9130DA3B}"/>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Create Initial asset of Java/Java Web Appl</a:t>
              </a:r>
              <a:endParaRPr kumimoji="1" lang="ja-JP" altLang="en-US" sz="3200" b="1" kern="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 xmlns:a16="http://schemas.microsoft.com/office/drawing/2014/main" id="{745A9765-56EC-4DD6-AB20-5D863EC48043}"/>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5" name="正方形/長方形 14">
            <a:extLst>
              <a:ext uri="{FF2B5EF4-FFF2-40B4-BE49-F238E27FC236}">
                <a16:creationId xmlns="" xmlns:a16="http://schemas.microsoft.com/office/drawing/2014/main" id="{A9F5A9A0-9DF4-4882-A55D-6B8A8FF49744}"/>
              </a:ext>
            </a:extLst>
          </p:cNvPr>
          <p:cNvSpPr/>
          <p:nvPr/>
        </p:nvSpPr>
        <p:spPr>
          <a:xfrm>
            <a:off x="170935" y="944631"/>
            <a:ext cx="7680372" cy="584775"/>
          </a:xfrm>
          <a:prstGeom prst="rect">
            <a:avLst/>
          </a:prstGeom>
        </p:spPr>
        <p:txBody>
          <a:bodyPr wrap="none">
            <a:spAutoFit/>
          </a:bodyPr>
          <a:lstStyle/>
          <a:p>
            <a:pPr algn="l"/>
            <a:r>
              <a:rPr lang="en-US" altLang="ja-JP" sz="3200" dirty="0">
                <a:latin typeface="+mn-lt"/>
              </a:rPr>
              <a:t>Following tasks are already done by </a:t>
            </a:r>
            <a:r>
              <a:rPr lang="en-US" altLang="ja-JP" sz="3200" dirty="0" err="1">
                <a:latin typeface="+mn-lt"/>
              </a:rPr>
              <a:t>DADock</a:t>
            </a:r>
            <a:endParaRPr lang="en-US" altLang="ja-JP" sz="3200" dirty="0">
              <a:latin typeface="+mn-lt"/>
            </a:endParaRPr>
          </a:p>
        </p:txBody>
      </p:sp>
    </p:spTree>
    <p:extLst>
      <p:ext uri="{BB962C8B-B14F-4D97-AF65-F5344CB8AC3E}">
        <p14:creationId xmlns:p14="http://schemas.microsoft.com/office/powerpoint/2010/main" val="3272892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Build Script of Gradle(</a:t>
            </a:r>
            <a:r>
              <a:rPr lang="en-US" altLang="ja-JP" dirty="0" err="1"/>
              <a:t>build.gradle</a:t>
            </a:r>
            <a:r>
              <a:rPr lang="en-US" altLang="ja-JP" dirty="0"/>
              <a:t>)</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38</a:t>
            </a:fld>
            <a:endParaRPr lang="en-US" altLang="ja-JP" dirty="0"/>
          </a:p>
        </p:txBody>
      </p:sp>
      <p:sp>
        <p:nvSpPr>
          <p:cNvPr id="13" name="メモ 12"/>
          <p:cNvSpPr/>
          <p:nvPr/>
        </p:nvSpPr>
        <p:spPr bwMode="gray">
          <a:xfrm>
            <a:off x="646403" y="717452"/>
            <a:ext cx="8541842" cy="5781823"/>
          </a:xfrm>
          <a:prstGeom prst="foldedCorner">
            <a:avLst>
              <a:gd name="adj" fmla="val 608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dirty="0">
                <a:latin typeface="+mn-lt"/>
              </a:rPr>
              <a:t>plugins {</a:t>
            </a:r>
          </a:p>
          <a:p>
            <a:pPr algn="l"/>
            <a:r>
              <a:rPr lang="en-US" altLang="ja-JP" dirty="0">
                <a:latin typeface="+mn-lt"/>
              </a:rPr>
              <a:t>    // Apply the java plugin to add support for Java</a:t>
            </a:r>
          </a:p>
          <a:p>
            <a:pPr algn="l"/>
            <a:r>
              <a:rPr lang="en-US" altLang="ja-JP" dirty="0">
                <a:latin typeface="+mn-lt"/>
              </a:rPr>
              <a:t>    id 'java'</a:t>
            </a:r>
          </a:p>
          <a:p>
            <a:pPr algn="l"/>
            <a:endParaRPr lang="en-US" altLang="ja-JP" dirty="0">
              <a:latin typeface="+mn-lt"/>
            </a:endParaRPr>
          </a:p>
          <a:p>
            <a:pPr algn="l"/>
            <a:r>
              <a:rPr lang="en-US" altLang="ja-JP" dirty="0">
                <a:latin typeface="+mn-lt"/>
              </a:rPr>
              <a:t>    // Apply the application plugin to add support for building an application</a:t>
            </a:r>
          </a:p>
          <a:p>
            <a:pPr algn="l"/>
            <a:r>
              <a:rPr lang="en-US" altLang="ja-JP" dirty="0">
                <a:latin typeface="+mn-lt"/>
              </a:rPr>
              <a:t>    id 'application'</a:t>
            </a:r>
          </a:p>
          <a:p>
            <a:pPr algn="l"/>
            <a:r>
              <a:rPr lang="en-US" altLang="ja-JP" dirty="0">
                <a:latin typeface="+mn-lt"/>
              </a:rPr>
              <a:t>}</a:t>
            </a:r>
          </a:p>
          <a:p>
            <a:pPr algn="l"/>
            <a:endParaRPr lang="en-US" altLang="ja-JP" dirty="0">
              <a:latin typeface="+mn-lt"/>
            </a:endParaRPr>
          </a:p>
          <a:p>
            <a:pPr algn="l"/>
            <a:r>
              <a:rPr lang="en-US" altLang="ja-JP" dirty="0">
                <a:latin typeface="+mn-lt"/>
              </a:rPr>
              <a:t>// Define the main class for the application</a:t>
            </a:r>
          </a:p>
          <a:p>
            <a:pPr algn="l"/>
            <a:r>
              <a:rPr lang="en-US" altLang="ja-JP" dirty="0" err="1">
                <a:latin typeface="+mn-lt"/>
              </a:rPr>
              <a:t>mainClassName</a:t>
            </a:r>
            <a:r>
              <a:rPr lang="en-US" altLang="ja-JP" dirty="0">
                <a:latin typeface="+mn-lt"/>
              </a:rPr>
              <a:t> = 'App'</a:t>
            </a:r>
          </a:p>
          <a:p>
            <a:pPr algn="l"/>
            <a:endParaRPr lang="en-US" altLang="ja-JP" dirty="0">
              <a:latin typeface="+mn-lt"/>
            </a:endParaRPr>
          </a:p>
          <a:p>
            <a:pPr algn="l"/>
            <a:r>
              <a:rPr lang="en-US" altLang="ja-JP" dirty="0">
                <a:latin typeface="+mn-lt"/>
              </a:rPr>
              <a:t>dependencies {</a:t>
            </a:r>
          </a:p>
          <a:p>
            <a:pPr algn="l"/>
            <a:r>
              <a:rPr lang="en-US" altLang="ja-JP" dirty="0">
                <a:latin typeface="+mn-lt"/>
              </a:rPr>
              <a:t>    // This dependency is found on compile </a:t>
            </a:r>
            <a:r>
              <a:rPr lang="en-US" altLang="ja-JP" dirty="0" err="1">
                <a:latin typeface="+mn-lt"/>
              </a:rPr>
              <a:t>classpath</a:t>
            </a:r>
            <a:r>
              <a:rPr lang="en-US" altLang="ja-JP" dirty="0">
                <a:latin typeface="+mn-lt"/>
              </a:rPr>
              <a:t> of this component and consumers.</a:t>
            </a:r>
          </a:p>
          <a:p>
            <a:pPr algn="l"/>
            <a:r>
              <a:rPr lang="en-US" altLang="ja-JP" dirty="0">
                <a:latin typeface="+mn-lt"/>
              </a:rPr>
              <a:t>    compile 'com.google.guava:guava:23.0'</a:t>
            </a:r>
          </a:p>
          <a:p>
            <a:pPr algn="l"/>
            <a:endParaRPr lang="en-US" altLang="ja-JP" dirty="0">
              <a:latin typeface="+mn-lt"/>
            </a:endParaRPr>
          </a:p>
          <a:p>
            <a:pPr algn="l"/>
            <a:r>
              <a:rPr lang="en-US" altLang="ja-JP" dirty="0">
                <a:latin typeface="+mn-lt"/>
              </a:rPr>
              <a:t>    // Use JUnit test framework</a:t>
            </a:r>
          </a:p>
          <a:p>
            <a:pPr algn="l"/>
            <a:r>
              <a:rPr lang="en-US" altLang="ja-JP" dirty="0">
                <a:latin typeface="+mn-lt"/>
              </a:rPr>
              <a:t>    </a:t>
            </a:r>
            <a:r>
              <a:rPr lang="en-US" altLang="ja-JP" dirty="0" err="1">
                <a:latin typeface="+mn-lt"/>
              </a:rPr>
              <a:t>testCompile</a:t>
            </a:r>
            <a:r>
              <a:rPr lang="en-US" altLang="ja-JP" dirty="0">
                <a:latin typeface="+mn-lt"/>
              </a:rPr>
              <a:t> 'junit:junit:4.12'</a:t>
            </a:r>
          </a:p>
          <a:p>
            <a:pPr algn="l"/>
            <a:r>
              <a:rPr lang="en-US" altLang="ja-JP" dirty="0">
                <a:latin typeface="+mn-lt"/>
              </a:rPr>
              <a:t>}</a:t>
            </a:r>
          </a:p>
          <a:p>
            <a:pPr algn="l"/>
            <a:endParaRPr lang="en-US" altLang="ja-JP" dirty="0">
              <a:latin typeface="+mn-lt"/>
            </a:endParaRPr>
          </a:p>
          <a:p>
            <a:pPr algn="l"/>
            <a:r>
              <a:rPr lang="en-US" altLang="ja-JP" dirty="0">
                <a:latin typeface="+mn-lt"/>
              </a:rPr>
              <a:t>// In this section you declare where to find the dependencies of your project</a:t>
            </a:r>
          </a:p>
          <a:p>
            <a:pPr algn="l"/>
            <a:r>
              <a:rPr lang="en-US" altLang="ja-JP" dirty="0">
                <a:latin typeface="+mn-lt"/>
              </a:rPr>
              <a:t>repositories {</a:t>
            </a:r>
          </a:p>
          <a:p>
            <a:pPr algn="l"/>
            <a:r>
              <a:rPr lang="en-US" altLang="ja-JP" dirty="0">
                <a:latin typeface="+mn-lt"/>
              </a:rPr>
              <a:t>    // Use </a:t>
            </a:r>
            <a:r>
              <a:rPr lang="en-US" altLang="ja-JP" dirty="0" err="1">
                <a:latin typeface="+mn-lt"/>
              </a:rPr>
              <a:t>jcenter</a:t>
            </a:r>
            <a:r>
              <a:rPr lang="en-US" altLang="ja-JP" dirty="0">
                <a:latin typeface="+mn-lt"/>
              </a:rPr>
              <a:t> for resolving your dependencies.</a:t>
            </a:r>
          </a:p>
          <a:p>
            <a:pPr algn="l"/>
            <a:r>
              <a:rPr lang="en-US" altLang="ja-JP" dirty="0">
                <a:latin typeface="+mn-lt"/>
              </a:rPr>
              <a:t>    // You can declare any Maven/Ivy/file repository here.</a:t>
            </a:r>
          </a:p>
          <a:p>
            <a:pPr algn="l"/>
            <a:r>
              <a:rPr lang="en-US" altLang="ja-JP" dirty="0">
                <a:latin typeface="+mn-lt"/>
              </a:rPr>
              <a:t>    </a:t>
            </a:r>
            <a:r>
              <a:rPr lang="en-US" altLang="ja-JP" dirty="0" err="1">
                <a:latin typeface="+mn-lt"/>
              </a:rPr>
              <a:t>jcenter</a:t>
            </a:r>
            <a:r>
              <a:rPr lang="en-US" altLang="ja-JP" dirty="0">
                <a:latin typeface="+mn-lt"/>
              </a:rPr>
              <a:t>()</a:t>
            </a:r>
          </a:p>
          <a:p>
            <a:pPr algn="l"/>
            <a:r>
              <a:rPr lang="en-US" altLang="ja-JP" dirty="0">
                <a:latin typeface="+mn-lt"/>
              </a:rPr>
              <a:t>}</a:t>
            </a:r>
            <a:endParaRPr lang="de-DE" altLang="ja-JP" dirty="0">
              <a:latin typeface="+mn-lt"/>
            </a:endParaRPr>
          </a:p>
        </p:txBody>
      </p:sp>
    </p:spTree>
    <p:extLst>
      <p:ext uri="{BB962C8B-B14F-4D97-AF65-F5344CB8AC3E}">
        <p14:creationId xmlns:p14="http://schemas.microsoft.com/office/powerpoint/2010/main" val="179100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Position in entire courses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a:t>
            </a:fld>
            <a:endParaRPr lang="en-US" altLang="ja-JP" dirty="0"/>
          </a:p>
        </p:txBody>
      </p:sp>
      <p:sp>
        <p:nvSpPr>
          <p:cNvPr id="82" name="正方形/長方形 81">
            <a:extLst>
              <a:ext uri="{FF2B5EF4-FFF2-40B4-BE49-F238E27FC236}">
                <a16:creationId xmlns="" xmlns:a16="http://schemas.microsoft.com/office/drawing/2014/main" id="{C47D1031-A291-4DAA-BF1C-BB9760003AB5}"/>
              </a:ext>
            </a:extLst>
          </p:cNvPr>
          <p:cNvSpPr/>
          <p:nvPr/>
        </p:nvSpPr>
        <p:spPr bwMode="gray">
          <a:xfrm>
            <a:off x="4938558" y="1053431"/>
            <a:ext cx="4748835" cy="898197"/>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 xmlns:a16="http://schemas.microsoft.com/office/drawing/2014/main" id="{ABC2ADC3-A0DA-4723-A92C-B985EBFE630D}"/>
              </a:ext>
            </a:extLst>
          </p:cNvPr>
          <p:cNvSpPr/>
          <p:nvPr/>
        </p:nvSpPr>
        <p:spPr bwMode="gray">
          <a:xfrm>
            <a:off x="4909983" y="777982"/>
            <a:ext cx="133847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solidFill>
                  <a:schemeClr val="bg1"/>
                </a:solidFill>
                <a:latin typeface="Fujitsu Sans" panose="020B0404060202020204" pitchFamily="34" charset="0"/>
                <a:ea typeface="Meiryo UI" panose="020B0604030504040204" pitchFamily="50" charset="-128"/>
              </a:rPr>
              <a:t>Now Here!!</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 xmlns:a16="http://schemas.microsoft.com/office/drawing/2014/main"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 xmlns:a16="http://schemas.microsoft.com/office/drawing/2014/main"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44" name="グループ化 43">
            <a:extLst>
              <a:ext uri="{FF2B5EF4-FFF2-40B4-BE49-F238E27FC236}">
                <a16:creationId xmlns="" xmlns:a16="http://schemas.microsoft.com/office/drawing/2014/main" id="{F7381A1A-3E62-49C8-A2D5-D38CEA56B804}"/>
              </a:ext>
            </a:extLst>
          </p:cNvPr>
          <p:cNvGrpSpPr/>
          <p:nvPr/>
        </p:nvGrpSpPr>
        <p:grpSpPr>
          <a:xfrm>
            <a:off x="156572" y="3429001"/>
            <a:ext cx="4565858" cy="673427"/>
            <a:chOff x="156572" y="2959865"/>
            <a:chExt cx="4565858" cy="673427"/>
          </a:xfrm>
        </p:grpSpPr>
        <p:sp>
          <p:nvSpPr>
            <p:cNvPr id="45" name="正方形/長方形 44">
              <a:extLst>
                <a:ext uri="{FF2B5EF4-FFF2-40B4-BE49-F238E27FC236}">
                  <a16:creationId xmlns="" xmlns:a16="http://schemas.microsoft.com/office/drawing/2014/main"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 xmlns:a16="http://schemas.microsoft.com/office/drawing/2014/main"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a:extLst>
              <a:ext uri="{FF2B5EF4-FFF2-40B4-BE49-F238E27FC236}">
                <a16:creationId xmlns="" xmlns:a16="http://schemas.microsoft.com/office/drawing/2014/main" id="{9B7D76A7-DECC-451E-A54B-9C52BFD56E75}"/>
              </a:ext>
            </a:extLst>
          </p:cNvPr>
          <p:cNvGrpSpPr/>
          <p:nvPr/>
        </p:nvGrpSpPr>
        <p:grpSpPr>
          <a:xfrm>
            <a:off x="156572" y="4551188"/>
            <a:ext cx="4565858" cy="673427"/>
            <a:chOff x="156572" y="3943215"/>
            <a:chExt cx="4565858" cy="673427"/>
          </a:xfrm>
        </p:grpSpPr>
        <p:sp>
          <p:nvSpPr>
            <p:cNvPr id="57" name="正方形/長方形 56">
              <a:extLst>
                <a:ext uri="{FF2B5EF4-FFF2-40B4-BE49-F238E27FC236}">
                  <a16:creationId xmlns="" xmlns:a16="http://schemas.microsoft.com/office/drawing/2014/main"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 xmlns:a16="http://schemas.microsoft.com/office/drawing/2014/main"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9" name="グループ化 58">
            <a:extLst>
              <a:ext uri="{FF2B5EF4-FFF2-40B4-BE49-F238E27FC236}">
                <a16:creationId xmlns="" xmlns:a16="http://schemas.microsoft.com/office/drawing/2014/main" id="{C97B2D6B-FAE8-4557-AA61-9C370D7DC84B}"/>
              </a:ext>
            </a:extLst>
          </p:cNvPr>
          <p:cNvGrpSpPr/>
          <p:nvPr/>
        </p:nvGrpSpPr>
        <p:grpSpPr>
          <a:xfrm>
            <a:off x="156572" y="5673373"/>
            <a:ext cx="4565858" cy="673427"/>
            <a:chOff x="156572" y="4827463"/>
            <a:chExt cx="4565858" cy="673427"/>
          </a:xfrm>
        </p:grpSpPr>
        <p:sp>
          <p:nvSpPr>
            <p:cNvPr id="60" name="正方形/長方形 59">
              <a:extLst>
                <a:ext uri="{FF2B5EF4-FFF2-40B4-BE49-F238E27FC236}">
                  <a16:creationId xmlns="" xmlns:a16="http://schemas.microsoft.com/office/drawing/2014/main"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 xmlns:a16="http://schemas.microsoft.com/office/drawing/2014/main"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2" name="グループ化 61">
            <a:extLst>
              <a:ext uri="{FF2B5EF4-FFF2-40B4-BE49-F238E27FC236}">
                <a16:creationId xmlns="" xmlns:a16="http://schemas.microsoft.com/office/drawing/2014/main" id="{60E8CD11-80DC-4526-9221-78385F7C62C1}"/>
              </a:ext>
            </a:extLst>
          </p:cNvPr>
          <p:cNvGrpSpPr/>
          <p:nvPr/>
        </p:nvGrpSpPr>
        <p:grpSpPr>
          <a:xfrm>
            <a:off x="5026602" y="1184627"/>
            <a:ext cx="4565858" cy="673427"/>
            <a:chOff x="5026602" y="1184627"/>
            <a:chExt cx="4565858" cy="673427"/>
          </a:xfrm>
        </p:grpSpPr>
        <p:sp>
          <p:nvSpPr>
            <p:cNvPr id="63" name="正方形/長方形 62">
              <a:extLst>
                <a:ext uri="{FF2B5EF4-FFF2-40B4-BE49-F238E27FC236}">
                  <a16:creationId xmlns="" xmlns:a16="http://schemas.microsoft.com/office/drawing/2014/main"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 xmlns:a16="http://schemas.microsoft.com/office/drawing/2014/main"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1" name="グループ化 80">
            <a:extLst>
              <a:ext uri="{FF2B5EF4-FFF2-40B4-BE49-F238E27FC236}">
                <a16:creationId xmlns="" xmlns:a16="http://schemas.microsoft.com/office/drawing/2014/main" id="{00A14C57-8DEC-429E-BC10-2DED0E4217E3}"/>
              </a:ext>
            </a:extLst>
          </p:cNvPr>
          <p:cNvGrpSpPr/>
          <p:nvPr/>
        </p:nvGrpSpPr>
        <p:grpSpPr>
          <a:xfrm>
            <a:off x="5026602" y="2306814"/>
            <a:ext cx="4565858" cy="673427"/>
            <a:chOff x="5026602" y="2067035"/>
            <a:chExt cx="4565858" cy="673427"/>
          </a:xfrm>
        </p:grpSpPr>
        <p:sp>
          <p:nvSpPr>
            <p:cNvPr id="83" name="正方形/長方形 82">
              <a:extLst>
                <a:ext uri="{FF2B5EF4-FFF2-40B4-BE49-F238E27FC236}">
                  <a16:creationId xmlns="" xmlns:a16="http://schemas.microsoft.com/office/drawing/2014/main"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95" name="正方形/長方形 94">
              <a:extLst>
                <a:ext uri="{FF2B5EF4-FFF2-40B4-BE49-F238E27FC236}">
                  <a16:creationId xmlns="" xmlns:a16="http://schemas.microsoft.com/office/drawing/2014/main"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6" name="グループ化 95">
            <a:extLst>
              <a:ext uri="{FF2B5EF4-FFF2-40B4-BE49-F238E27FC236}">
                <a16:creationId xmlns="" xmlns:a16="http://schemas.microsoft.com/office/drawing/2014/main" id="{4D3A6986-571F-4732-A40C-C2DCD08E98F1}"/>
              </a:ext>
            </a:extLst>
          </p:cNvPr>
          <p:cNvGrpSpPr/>
          <p:nvPr/>
        </p:nvGrpSpPr>
        <p:grpSpPr>
          <a:xfrm>
            <a:off x="5026602" y="3429001"/>
            <a:ext cx="4565858" cy="673427"/>
            <a:chOff x="5026602" y="2941722"/>
            <a:chExt cx="4565858" cy="673427"/>
          </a:xfrm>
        </p:grpSpPr>
        <p:sp>
          <p:nvSpPr>
            <p:cNvPr id="97" name="正方形/長方形 96">
              <a:extLst>
                <a:ext uri="{FF2B5EF4-FFF2-40B4-BE49-F238E27FC236}">
                  <a16:creationId xmlns="" xmlns:a16="http://schemas.microsoft.com/office/drawing/2014/main"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98" name="正方形/長方形 97">
              <a:extLst>
                <a:ext uri="{FF2B5EF4-FFF2-40B4-BE49-F238E27FC236}">
                  <a16:creationId xmlns="" xmlns:a16="http://schemas.microsoft.com/office/drawing/2014/main"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9" name="グループ化 98">
            <a:extLst>
              <a:ext uri="{FF2B5EF4-FFF2-40B4-BE49-F238E27FC236}">
                <a16:creationId xmlns="" xmlns:a16="http://schemas.microsoft.com/office/drawing/2014/main" id="{72331A47-53E7-40D8-A784-BE08244168FC}"/>
              </a:ext>
            </a:extLst>
          </p:cNvPr>
          <p:cNvGrpSpPr/>
          <p:nvPr/>
        </p:nvGrpSpPr>
        <p:grpSpPr>
          <a:xfrm>
            <a:off x="5026602" y="4551188"/>
            <a:ext cx="4565858" cy="673427"/>
            <a:chOff x="5026602" y="3804932"/>
            <a:chExt cx="4565858" cy="673427"/>
          </a:xfrm>
        </p:grpSpPr>
        <p:sp>
          <p:nvSpPr>
            <p:cNvPr id="100" name="正方形/長方形 99">
              <a:extLst>
                <a:ext uri="{FF2B5EF4-FFF2-40B4-BE49-F238E27FC236}">
                  <a16:creationId xmlns="" xmlns:a16="http://schemas.microsoft.com/office/drawing/2014/main"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101" name="正方形/長方形 100">
              <a:extLst>
                <a:ext uri="{FF2B5EF4-FFF2-40B4-BE49-F238E27FC236}">
                  <a16:creationId xmlns="" xmlns:a16="http://schemas.microsoft.com/office/drawing/2014/main"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2" name="グループ化 101">
            <a:extLst>
              <a:ext uri="{FF2B5EF4-FFF2-40B4-BE49-F238E27FC236}">
                <a16:creationId xmlns="" xmlns:a16="http://schemas.microsoft.com/office/drawing/2014/main" id="{1D68891B-167B-41B4-BFF4-2895720365DF}"/>
              </a:ext>
            </a:extLst>
          </p:cNvPr>
          <p:cNvGrpSpPr/>
          <p:nvPr/>
        </p:nvGrpSpPr>
        <p:grpSpPr>
          <a:xfrm>
            <a:off x="5026602" y="5673373"/>
            <a:ext cx="4565858" cy="673427"/>
            <a:chOff x="5026602" y="4792094"/>
            <a:chExt cx="4565858" cy="673427"/>
          </a:xfrm>
        </p:grpSpPr>
        <p:sp>
          <p:nvSpPr>
            <p:cNvPr id="103" name="正方形/長方形 102">
              <a:extLst>
                <a:ext uri="{FF2B5EF4-FFF2-40B4-BE49-F238E27FC236}">
                  <a16:creationId xmlns="" xmlns:a16="http://schemas.microsoft.com/office/drawing/2014/main"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104" name="正方形/長方形 103">
              <a:extLst>
                <a:ext uri="{FF2B5EF4-FFF2-40B4-BE49-F238E27FC236}">
                  <a16:creationId xmlns="" xmlns:a16="http://schemas.microsoft.com/office/drawing/2014/main"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05" name="正方形/長方形 104">
            <a:extLst>
              <a:ext uri="{FF2B5EF4-FFF2-40B4-BE49-F238E27FC236}">
                <a16:creationId xmlns="" xmlns:a16="http://schemas.microsoft.com/office/drawing/2014/main" id="{5684FDE2-2F18-43AC-A41A-8847CCD083CE}"/>
              </a:ext>
            </a:extLst>
          </p:cNvPr>
          <p:cNvSpPr/>
          <p:nvPr/>
        </p:nvSpPr>
        <p:spPr bwMode="gray">
          <a:xfrm>
            <a:off x="1026809" y="1951628"/>
            <a:ext cx="3695621" cy="12282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Background</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err="1">
                <a:latin typeface="Fujitsu Sans" panose="020B0404060202020204" pitchFamily="34" charset="0"/>
                <a:ea typeface="Meiryo UI" panose="020B0604030504040204" pitchFamily="50" charset="-128"/>
              </a:rPr>
              <a:t>DADock</a:t>
            </a:r>
            <a:r>
              <a:rPr lang="en-US" altLang="ja-JP" sz="2000" kern="0" dirty="0">
                <a:latin typeface="Fujitsu Sans" panose="020B0404060202020204" pitchFamily="34" charset="0"/>
                <a:ea typeface="Meiryo UI" panose="020B0604030504040204" pitchFamily="50" charset="-128"/>
              </a:rPr>
              <a:t> Introduction</a:t>
            </a:r>
          </a:p>
          <a:p>
            <a:pPr algn="l"/>
            <a:r>
              <a:rPr kumimoji="1" lang="ja-JP" altLang="en-US" sz="2000" kern="0" dirty="0">
                <a:latin typeface="Fujitsu Sans" panose="020B0404060202020204" pitchFamily="34" charset="0"/>
                <a:ea typeface="Meiryo UI" panose="020B0604030504040204" pitchFamily="50" charset="-128"/>
              </a:rPr>
              <a:t>・</a:t>
            </a:r>
            <a:r>
              <a:rPr kumimoji="1" lang="en-US" altLang="ja-JP" sz="2000" kern="0" dirty="0">
                <a:latin typeface="Fujitsu Sans" panose="020B0404060202020204" pitchFamily="34" charset="0"/>
                <a:ea typeface="Meiryo UI" panose="020B0604030504040204" pitchFamily="50" charset="-128"/>
              </a:rPr>
              <a:t>CI Introduction</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CD Introduction</a:t>
            </a:r>
            <a:endParaRPr kumimoji="1" lang="ja-JP" altLang="en-US" sz="2000" kern="0" dirty="0">
              <a:latin typeface="Fujitsu Sans" panose="020B0404060202020204" pitchFamily="34" charset="0"/>
              <a:ea typeface="Meiryo UI" panose="020B0604030504040204" pitchFamily="50" charset="-128"/>
            </a:endParaRPr>
          </a:p>
        </p:txBody>
      </p:sp>
      <p:sp>
        <p:nvSpPr>
          <p:cNvPr id="106" name="正方形/長方形 105">
            <a:extLst>
              <a:ext uri="{FF2B5EF4-FFF2-40B4-BE49-F238E27FC236}">
                <a16:creationId xmlns="" xmlns:a16="http://schemas.microsoft.com/office/drawing/2014/main"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7" name="正方形/長方形 106">
            <a:extLst>
              <a:ext uri="{FF2B5EF4-FFF2-40B4-BE49-F238E27FC236}">
                <a16:creationId xmlns="" xmlns:a16="http://schemas.microsoft.com/office/drawing/2014/main" id="{5C13B60B-1678-48AC-939E-219D17692433}"/>
              </a:ext>
            </a:extLst>
          </p:cNvPr>
          <p:cNvSpPr/>
          <p:nvPr/>
        </p:nvSpPr>
        <p:spPr bwMode="gray">
          <a:xfrm>
            <a:off x="3986815" y="375389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8" name="正方形/長方形 107">
            <a:extLst>
              <a:ext uri="{FF2B5EF4-FFF2-40B4-BE49-F238E27FC236}">
                <a16:creationId xmlns="" xmlns:a16="http://schemas.microsoft.com/office/drawing/2014/main" id="{7FC0B355-8809-4676-B670-BC43DFF57CBC}"/>
              </a:ext>
            </a:extLst>
          </p:cNvPr>
          <p:cNvSpPr/>
          <p:nvPr/>
        </p:nvSpPr>
        <p:spPr bwMode="gray">
          <a:xfrm>
            <a:off x="3986815" y="4887901"/>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9" name="正方形/長方形 108">
            <a:extLst>
              <a:ext uri="{FF2B5EF4-FFF2-40B4-BE49-F238E27FC236}">
                <a16:creationId xmlns="" xmlns:a16="http://schemas.microsoft.com/office/drawing/2014/main" id="{2F88FFB1-D250-46BF-8BAA-D4B165D4E66A}"/>
              </a:ext>
            </a:extLst>
          </p:cNvPr>
          <p:cNvSpPr/>
          <p:nvPr/>
        </p:nvSpPr>
        <p:spPr bwMode="gray">
          <a:xfrm>
            <a:off x="3986815" y="598181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0" name="正方形/長方形 109">
            <a:extLst>
              <a:ext uri="{FF2B5EF4-FFF2-40B4-BE49-F238E27FC236}">
                <a16:creationId xmlns="" xmlns:a16="http://schemas.microsoft.com/office/drawing/2014/main" id="{29B028B4-2915-4661-953F-F5A54DB6E637}"/>
              </a:ext>
            </a:extLst>
          </p:cNvPr>
          <p:cNvSpPr/>
          <p:nvPr/>
        </p:nvSpPr>
        <p:spPr bwMode="gray">
          <a:xfrm>
            <a:off x="8844623"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1" name="正方形/長方形 110">
            <a:extLst>
              <a:ext uri="{FF2B5EF4-FFF2-40B4-BE49-F238E27FC236}">
                <a16:creationId xmlns="" xmlns:a16="http://schemas.microsoft.com/office/drawing/2014/main" id="{FE98AB7A-CDC6-4B1C-A0B5-7452A2ED6583}"/>
              </a:ext>
            </a:extLst>
          </p:cNvPr>
          <p:cNvSpPr/>
          <p:nvPr/>
        </p:nvSpPr>
        <p:spPr bwMode="gray">
          <a:xfrm>
            <a:off x="8844623" y="2643527"/>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2" name="正方形/長方形 111">
            <a:extLst>
              <a:ext uri="{FF2B5EF4-FFF2-40B4-BE49-F238E27FC236}">
                <a16:creationId xmlns="" xmlns:a16="http://schemas.microsoft.com/office/drawing/2014/main" id="{2C06AB0F-546D-4A60-A5C5-AC336DC92617}"/>
              </a:ext>
            </a:extLst>
          </p:cNvPr>
          <p:cNvSpPr/>
          <p:nvPr/>
        </p:nvSpPr>
        <p:spPr bwMode="gray">
          <a:xfrm>
            <a:off x="8844623" y="3753898"/>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 xmlns:a16="http://schemas.microsoft.com/office/drawing/2014/main"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 xmlns:a16="http://schemas.microsoft.com/office/drawing/2014/main"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256406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to Execute Gradle Command</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39</a:t>
            </a:fld>
            <a:endParaRPr lang="en-US" altLang="ja-JP" dirty="0"/>
          </a:p>
        </p:txBody>
      </p:sp>
      <p:sp>
        <p:nvSpPr>
          <p:cNvPr id="15" name="正方形/長方形 14">
            <a:extLst>
              <a:ext uri="{FF2B5EF4-FFF2-40B4-BE49-F238E27FC236}">
                <a16:creationId xmlns="" xmlns:a16="http://schemas.microsoft.com/office/drawing/2014/main" id="{A9F5A9A0-9DF4-4882-A55D-6B8A8FF49744}"/>
              </a:ext>
            </a:extLst>
          </p:cNvPr>
          <p:cNvSpPr/>
          <p:nvPr/>
        </p:nvSpPr>
        <p:spPr>
          <a:xfrm>
            <a:off x="376578" y="729187"/>
            <a:ext cx="5838201" cy="954107"/>
          </a:xfrm>
          <a:prstGeom prst="rect">
            <a:avLst/>
          </a:prstGeom>
        </p:spPr>
        <p:txBody>
          <a:bodyPr wrap="none">
            <a:spAutoFit/>
          </a:bodyPr>
          <a:lstStyle/>
          <a:p>
            <a:pPr algn="l"/>
            <a:r>
              <a:rPr lang="en-US" altLang="ja-JP" sz="2800" dirty="0">
                <a:latin typeface="+mn-lt"/>
              </a:rPr>
              <a:t>The most basic command is as follows</a:t>
            </a:r>
            <a:br>
              <a:rPr lang="en-US" altLang="ja-JP" sz="2800" dirty="0">
                <a:latin typeface="+mn-lt"/>
              </a:rPr>
            </a:br>
            <a:r>
              <a:rPr lang="en-US" altLang="ja-JP" sz="2800" dirty="0">
                <a:latin typeface="+mn-lt"/>
              </a:rPr>
              <a:t>Execute it on you PC or Build Server</a:t>
            </a:r>
          </a:p>
        </p:txBody>
      </p:sp>
      <p:sp>
        <p:nvSpPr>
          <p:cNvPr id="11" name="正方形/長方形 10">
            <a:extLst>
              <a:ext uri="{FF2B5EF4-FFF2-40B4-BE49-F238E27FC236}">
                <a16:creationId xmlns="" xmlns:a16="http://schemas.microsoft.com/office/drawing/2014/main" id="{4AF30F53-C963-4509-9C67-7746C7953102}"/>
              </a:ext>
            </a:extLst>
          </p:cNvPr>
          <p:cNvSpPr/>
          <p:nvPr/>
        </p:nvSpPr>
        <p:spPr bwMode="gray">
          <a:xfrm>
            <a:off x="682079" y="1847694"/>
            <a:ext cx="8541842" cy="556932"/>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800" dirty="0">
                <a:solidFill>
                  <a:schemeClr val="bg1"/>
                </a:solidFill>
                <a:latin typeface="Fujitsu Sans" panose="020B0404060202020204" pitchFamily="34" charset="0"/>
                <a:ea typeface="Meiryo UI" panose="020B0604030504040204" pitchFamily="50" charset="-128"/>
              </a:rPr>
              <a:t>./</a:t>
            </a:r>
            <a:r>
              <a:rPr lang="en-US" altLang="ja-JP" sz="2800" dirty="0" err="1">
                <a:solidFill>
                  <a:schemeClr val="bg1"/>
                </a:solidFill>
                <a:latin typeface="Fujitsu Sans" panose="020B0404060202020204" pitchFamily="34" charset="0"/>
                <a:ea typeface="Meiryo UI" panose="020B0604030504040204" pitchFamily="50" charset="-128"/>
              </a:rPr>
              <a:t>gradlew</a:t>
            </a:r>
            <a:r>
              <a:rPr lang="en-US" altLang="ja-JP" sz="2800" dirty="0">
                <a:solidFill>
                  <a:schemeClr val="bg1"/>
                </a:solidFill>
                <a:latin typeface="Fujitsu Sans" panose="020B0404060202020204" pitchFamily="34" charset="0"/>
                <a:ea typeface="Meiryo UI" panose="020B0604030504040204" pitchFamily="50" charset="-128"/>
              </a:rPr>
              <a:t> </a:t>
            </a:r>
            <a:r>
              <a:rPr lang="en-US" altLang="ja-JP" sz="2800" dirty="0" err="1">
                <a:solidFill>
                  <a:schemeClr val="bg1"/>
                </a:solidFill>
                <a:latin typeface="Fujitsu Sans" panose="020B0404060202020204" pitchFamily="34" charset="0"/>
                <a:ea typeface="Meiryo UI" panose="020B0604030504040204" pitchFamily="50" charset="-128"/>
              </a:rPr>
              <a:t>TaskName</a:t>
            </a:r>
            <a:endParaRPr kumimoji="1" lang="ja-JP" altLang="en-US" sz="2800" dirty="0">
              <a:solidFill>
                <a:schemeClr val="bg1"/>
              </a:solidFill>
              <a:latin typeface="Fujitsu Sans" panose="020B0404060202020204" pitchFamily="34" charset="0"/>
              <a:ea typeface="Meiryo UI" panose="020B0604030504040204" pitchFamily="50" charset="-128"/>
            </a:endParaRPr>
          </a:p>
        </p:txBody>
      </p:sp>
      <p:sp>
        <p:nvSpPr>
          <p:cNvPr id="4" name="フローチャート: 代替処理 3">
            <a:extLst>
              <a:ext uri="{FF2B5EF4-FFF2-40B4-BE49-F238E27FC236}">
                <a16:creationId xmlns="" xmlns:a16="http://schemas.microsoft.com/office/drawing/2014/main" id="{17FEDB6E-28C5-4C37-8475-9BB9F0869C62}"/>
              </a:ext>
            </a:extLst>
          </p:cNvPr>
          <p:cNvSpPr/>
          <p:nvPr/>
        </p:nvSpPr>
        <p:spPr bwMode="gray">
          <a:xfrm>
            <a:off x="1223824" y="2833833"/>
            <a:ext cx="7330698" cy="1673817"/>
          </a:xfrm>
          <a:prstGeom prst="flowChartAlternateProcess">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mn-lt"/>
              </a:rPr>
              <a:t>Point:</a:t>
            </a:r>
          </a:p>
          <a:p>
            <a:pPr algn="l"/>
            <a:r>
              <a:rPr lang="en-US" altLang="ja-JP" sz="2400" dirty="0">
                <a:latin typeface="+mn-lt"/>
              </a:rPr>
              <a:t>  If you are using Gradle </a:t>
            </a:r>
            <a:r>
              <a:rPr lang="en-US" altLang="ja-JP" sz="2400" dirty="0" err="1">
                <a:latin typeface="+mn-lt"/>
              </a:rPr>
              <a:t>Wrpper</a:t>
            </a:r>
            <a:r>
              <a:rPr lang="en-US" altLang="ja-JP" sz="2400" dirty="0">
                <a:latin typeface="+mn-lt"/>
              </a:rPr>
              <a:t> : </a:t>
            </a:r>
            <a:r>
              <a:rPr lang="en-US" altLang="ja-JP" sz="2400" dirty="0" err="1">
                <a:latin typeface="+mn-lt"/>
              </a:rPr>
              <a:t>gradlew</a:t>
            </a:r>
            <a:endParaRPr lang="en-US" altLang="ja-JP" sz="2400" dirty="0">
              <a:latin typeface="+mn-lt"/>
            </a:endParaRPr>
          </a:p>
          <a:p>
            <a:pPr algn="l"/>
            <a:r>
              <a:rPr lang="en-US" altLang="ja-JP" sz="2400" dirty="0">
                <a:latin typeface="+mn-lt"/>
              </a:rPr>
              <a:t>  If you are using native Gradle  : </a:t>
            </a:r>
            <a:r>
              <a:rPr lang="en-US" altLang="ja-JP" sz="2400" dirty="0" err="1">
                <a:latin typeface="+mn-lt"/>
              </a:rPr>
              <a:t>gradle</a:t>
            </a:r>
            <a:r>
              <a:rPr lang="en-US" altLang="ja-JP" sz="2400" dirty="0">
                <a:latin typeface="+mn-lt"/>
              </a:rPr>
              <a:t/>
            </a:r>
            <a:br>
              <a:rPr lang="en-US" altLang="ja-JP" sz="2400" dirty="0">
                <a:latin typeface="+mn-lt"/>
              </a:rPr>
            </a:br>
            <a:r>
              <a:rPr lang="en-US" altLang="ja-JP" sz="2400" dirty="0"/>
              <a:t>Options are completely same for both commands</a:t>
            </a:r>
            <a:endParaRPr lang="en-US" altLang="ja-JP" sz="2400" dirty="0">
              <a:latin typeface="+mn-lt"/>
            </a:endParaRPr>
          </a:p>
        </p:txBody>
      </p:sp>
    </p:spTree>
    <p:extLst>
      <p:ext uri="{BB962C8B-B14F-4D97-AF65-F5344CB8AC3E}">
        <p14:creationId xmlns:p14="http://schemas.microsoft.com/office/powerpoint/2010/main" val="27310973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to Execute Gradle Command</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40</a:t>
            </a:fld>
            <a:endParaRPr lang="en-US" altLang="ja-JP" dirty="0"/>
          </a:p>
        </p:txBody>
      </p:sp>
      <p:sp>
        <p:nvSpPr>
          <p:cNvPr id="11" name="正方形/長方形 10">
            <a:extLst>
              <a:ext uri="{FF2B5EF4-FFF2-40B4-BE49-F238E27FC236}">
                <a16:creationId xmlns="" xmlns:a16="http://schemas.microsoft.com/office/drawing/2014/main" id="{CBF6C800-7B42-44B5-84F0-AEC37AA85547}"/>
              </a:ext>
            </a:extLst>
          </p:cNvPr>
          <p:cNvSpPr/>
          <p:nvPr/>
        </p:nvSpPr>
        <p:spPr bwMode="gray">
          <a:xfrm>
            <a:off x="682079" y="564788"/>
            <a:ext cx="8541842" cy="556932"/>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a:solidFill>
                  <a:schemeClr val="bg1"/>
                </a:solidFill>
                <a:latin typeface="Fujitsu Sans" panose="020B0404060202020204" pitchFamily="34" charset="0"/>
                <a:ea typeface="Meiryo UI" panose="020B0604030504040204" pitchFamily="50" charset="-128"/>
              </a:rPr>
              <a:t>./</a:t>
            </a:r>
            <a:r>
              <a:rPr lang="en-US" altLang="ja-JP" sz="2400" dirty="0" err="1">
                <a:solidFill>
                  <a:schemeClr val="bg1"/>
                </a:solidFill>
                <a:latin typeface="Fujitsu Sans" panose="020B0404060202020204" pitchFamily="34" charset="0"/>
                <a:ea typeface="Meiryo UI" panose="020B0604030504040204" pitchFamily="50" charset="-128"/>
              </a:rPr>
              <a:t>gradlew</a:t>
            </a:r>
            <a:r>
              <a:rPr lang="en-US" altLang="ja-JP" sz="2400" dirty="0">
                <a:solidFill>
                  <a:schemeClr val="bg1"/>
                </a:solidFill>
                <a:latin typeface="Fujitsu Sans" panose="020B0404060202020204" pitchFamily="34" charset="0"/>
                <a:ea typeface="Meiryo UI" panose="020B0604030504040204" pitchFamily="50" charset="-128"/>
              </a:rPr>
              <a:t> build</a:t>
            </a:r>
            <a:endParaRPr kumimoji="1" lang="ja-JP" altLang="en-US" sz="240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43E3016F-36B1-4AA8-B9E0-8A224DA31DCB}"/>
              </a:ext>
            </a:extLst>
          </p:cNvPr>
          <p:cNvSpPr/>
          <p:nvPr/>
        </p:nvSpPr>
        <p:spPr bwMode="gray">
          <a:xfrm>
            <a:off x="682079" y="1268998"/>
            <a:ext cx="8541842" cy="4505214"/>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gradlew</a:t>
            </a:r>
            <a:r>
              <a:rPr lang="en-US" altLang="ja-JP" sz="1600" dirty="0">
                <a:solidFill>
                  <a:schemeClr val="bg1"/>
                </a:solidFill>
                <a:latin typeface="Fujitsu Sans" panose="020B0404060202020204" pitchFamily="34" charset="0"/>
                <a:ea typeface="Meiryo UI" panose="020B0604030504040204" pitchFamily="50" charset="-128"/>
              </a:rPr>
              <a:t> build</a:t>
            </a: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compileJava</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processResources</a:t>
            </a:r>
            <a:r>
              <a:rPr lang="en-US" altLang="ja-JP" sz="1600" dirty="0">
                <a:solidFill>
                  <a:schemeClr val="bg1"/>
                </a:solidFill>
                <a:latin typeface="Fujitsu Sans" panose="020B0404060202020204" pitchFamily="34" charset="0"/>
                <a:ea typeface="Meiryo UI" panose="020B0604030504040204" pitchFamily="50" charset="-128"/>
              </a:rPr>
              <a:t> NO-SOURCE</a:t>
            </a:r>
          </a:p>
          <a:p>
            <a:pPr algn="l"/>
            <a:r>
              <a:rPr lang="en-US" altLang="ja-JP" sz="1600" dirty="0">
                <a:solidFill>
                  <a:schemeClr val="bg1"/>
                </a:solidFill>
                <a:latin typeface="Fujitsu Sans" panose="020B0404060202020204" pitchFamily="34" charset="0"/>
                <a:ea typeface="Meiryo UI" panose="020B0604030504040204" pitchFamily="50" charset="-128"/>
              </a:rPr>
              <a:t>&gt; Task :classes</a:t>
            </a:r>
          </a:p>
          <a:p>
            <a:pPr algn="l"/>
            <a:r>
              <a:rPr lang="en-US" altLang="ja-JP" sz="1600" dirty="0">
                <a:solidFill>
                  <a:schemeClr val="bg1"/>
                </a:solidFill>
                <a:latin typeface="Fujitsu Sans" panose="020B0404060202020204" pitchFamily="34" charset="0"/>
                <a:ea typeface="Meiryo UI" panose="020B0604030504040204" pitchFamily="50" charset="-128"/>
              </a:rPr>
              <a:t>&gt; Task :jar</a:t>
            </a: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startScripts</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distTar</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distZip</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:assemble</a:t>
            </a: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compileTestJava</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processTestResources</a:t>
            </a:r>
            <a:r>
              <a:rPr lang="en-US" altLang="ja-JP" sz="1600" dirty="0">
                <a:solidFill>
                  <a:schemeClr val="bg1"/>
                </a:solidFill>
                <a:latin typeface="Fujitsu Sans" panose="020B0404060202020204" pitchFamily="34" charset="0"/>
                <a:ea typeface="Meiryo UI" panose="020B0604030504040204" pitchFamily="50" charset="-128"/>
              </a:rPr>
              <a:t> NO-SOURCE</a:t>
            </a: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testClasses</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:test</a:t>
            </a:r>
          </a:p>
          <a:p>
            <a:pPr algn="l"/>
            <a:r>
              <a:rPr lang="en-US" altLang="ja-JP" sz="1600" dirty="0">
                <a:solidFill>
                  <a:schemeClr val="bg1"/>
                </a:solidFill>
                <a:latin typeface="Fujitsu Sans" panose="020B0404060202020204" pitchFamily="34" charset="0"/>
                <a:ea typeface="Meiryo UI" panose="020B0604030504040204" pitchFamily="50" charset="-128"/>
              </a:rPr>
              <a:t>&gt; Task :check</a:t>
            </a:r>
          </a:p>
          <a:p>
            <a:pPr algn="l"/>
            <a:r>
              <a:rPr lang="en-US" altLang="ja-JP" sz="1600" dirty="0">
                <a:solidFill>
                  <a:schemeClr val="bg1"/>
                </a:solidFill>
                <a:latin typeface="Fujitsu Sans" panose="020B0404060202020204" pitchFamily="34" charset="0"/>
                <a:ea typeface="Meiryo UI" panose="020B0604030504040204" pitchFamily="50" charset="-128"/>
              </a:rPr>
              <a:t>&gt; Task :build</a:t>
            </a:r>
          </a:p>
          <a:p>
            <a:pPr algn="l"/>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BUILD SUCCESSFUL in 3s</a:t>
            </a:r>
          </a:p>
          <a:p>
            <a:pPr algn="l"/>
            <a:r>
              <a:rPr lang="en-US" altLang="ja-JP" sz="1600" dirty="0">
                <a:solidFill>
                  <a:schemeClr val="bg1"/>
                </a:solidFill>
                <a:latin typeface="Fujitsu Sans" panose="020B0404060202020204" pitchFamily="34" charset="0"/>
                <a:ea typeface="Meiryo UI" panose="020B0604030504040204" pitchFamily="50" charset="-128"/>
              </a:rPr>
              <a:t>7 actionable tasks: 7 executed</a:t>
            </a:r>
          </a:p>
        </p:txBody>
      </p:sp>
      <p:sp>
        <p:nvSpPr>
          <p:cNvPr id="13" name="フローチャート: 代替処理 12">
            <a:extLst>
              <a:ext uri="{FF2B5EF4-FFF2-40B4-BE49-F238E27FC236}">
                <a16:creationId xmlns="" xmlns:a16="http://schemas.microsoft.com/office/drawing/2014/main" id="{2D1DB841-B200-40FE-A5E2-E2C639A6708D}"/>
              </a:ext>
            </a:extLst>
          </p:cNvPr>
          <p:cNvSpPr/>
          <p:nvPr/>
        </p:nvSpPr>
        <p:spPr bwMode="gray">
          <a:xfrm>
            <a:off x="682079" y="5995628"/>
            <a:ext cx="8541842" cy="595167"/>
          </a:xfrm>
          <a:prstGeom prst="flowChartAlternateProcess">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mn-lt"/>
              </a:rPr>
              <a:t>Isn’t</a:t>
            </a:r>
            <a:r>
              <a:rPr lang="ja-JP" altLang="en-US" sz="2400" dirty="0">
                <a:latin typeface="+mn-lt"/>
              </a:rPr>
              <a:t> </a:t>
            </a:r>
            <a:r>
              <a:rPr lang="en-US" altLang="ja-JP" sz="2400" dirty="0">
                <a:latin typeface="+mn-lt"/>
              </a:rPr>
              <a:t>there too many results comparing to the build script?</a:t>
            </a:r>
          </a:p>
        </p:txBody>
      </p:sp>
    </p:spTree>
    <p:extLst>
      <p:ext uri="{BB962C8B-B14F-4D97-AF65-F5344CB8AC3E}">
        <p14:creationId xmlns:p14="http://schemas.microsoft.com/office/powerpoint/2010/main" val="2484913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Build</a:t>
            </a:r>
            <a:r>
              <a:rPr lang="ja-JP" altLang="en-US" dirty="0"/>
              <a:t> </a:t>
            </a:r>
            <a:r>
              <a:rPr lang="en-US" altLang="ja-JP" dirty="0"/>
              <a:t>Result</a:t>
            </a:r>
            <a:r>
              <a:rPr lang="ja-JP" altLang="en-US" dirty="0"/>
              <a:t> </a:t>
            </a:r>
            <a:r>
              <a:rPr lang="en-US" altLang="ja-JP" dirty="0"/>
              <a:t>Files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41</a:t>
            </a:fld>
            <a:endParaRPr lang="en-US" altLang="ja-JP" dirty="0"/>
          </a:p>
        </p:txBody>
      </p:sp>
      <p:sp>
        <p:nvSpPr>
          <p:cNvPr id="11" name="メモ 12">
            <a:extLst>
              <a:ext uri="{FF2B5EF4-FFF2-40B4-BE49-F238E27FC236}">
                <a16:creationId xmlns="" xmlns:a16="http://schemas.microsoft.com/office/drawing/2014/main" id="{F4A2EE0C-36B3-4E18-9769-BC3E3C10B4BC}"/>
              </a:ext>
            </a:extLst>
          </p:cNvPr>
          <p:cNvSpPr/>
          <p:nvPr/>
        </p:nvSpPr>
        <p:spPr bwMode="gray">
          <a:xfrm>
            <a:off x="646403" y="789221"/>
            <a:ext cx="8541842" cy="5766562"/>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de-DE" altLang="ja-JP" dirty="0">
                <a:latin typeface="+mn-lt"/>
              </a:rPr>
              <a:t>Project Root</a:t>
            </a:r>
          </a:p>
          <a:p>
            <a:pPr algn="l"/>
            <a:r>
              <a:rPr lang="de-DE" altLang="ja-JP" dirty="0">
                <a:latin typeface="+mn-lt"/>
              </a:rPr>
              <a:t>├─.gradle</a:t>
            </a:r>
          </a:p>
          <a:p>
            <a:pPr algn="l"/>
            <a:r>
              <a:rPr lang="de-DE" altLang="ja-JP" dirty="0">
                <a:latin typeface="+mn-lt"/>
              </a:rPr>
              <a:t>├─</a:t>
            </a:r>
            <a:r>
              <a:rPr lang="de-DE" altLang="ja-JP" b="1" dirty="0">
                <a:solidFill>
                  <a:srgbClr val="FF0000"/>
                </a:solidFill>
                <a:latin typeface="+mn-lt"/>
              </a:rPr>
              <a:t>build</a:t>
            </a:r>
          </a:p>
          <a:p>
            <a:pPr algn="l"/>
            <a:r>
              <a:rPr lang="de-DE" altLang="ja-JP" dirty="0">
                <a:latin typeface="+mn-lt"/>
              </a:rPr>
              <a:t>│  ├─</a:t>
            </a:r>
            <a:r>
              <a:rPr lang="de-DE" altLang="ja-JP" dirty="0">
                <a:solidFill>
                  <a:schemeClr val="tx1"/>
                </a:solidFill>
                <a:latin typeface="+mn-lt"/>
              </a:rPr>
              <a:t>classes</a:t>
            </a:r>
          </a:p>
          <a:p>
            <a:pPr algn="l"/>
            <a:r>
              <a:rPr lang="de-DE" altLang="ja-JP" dirty="0">
                <a:solidFill>
                  <a:schemeClr val="tx1"/>
                </a:solidFill>
                <a:latin typeface="+mn-lt"/>
              </a:rPr>
              <a:t>│  │  └─java</a:t>
            </a:r>
          </a:p>
          <a:p>
            <a:pPr algn="l"/>
            <a:r>
              <a:rPr lang="de-DE" altLang="ja-JP" dirty="0">
                <a:solidFill>
                  <a:schemeClr val="tx1"/>
                </a:solidFill>
                <a:latin typeface="+mn-lt"/>
              </a:rPr>
              <a:t>│  │      ├─main</a:t>
            </a:r>
          </a:p>
          <a:p>
            <a:pPr algn="l"/>
            <a:r>
              <a:rPr lang="de-DE" altLang="ja-JP" dirty="0">
                <a:solidFill>
                  <a:schemeClr val="tx1"/>
                </a:solidFill>
                <a:latin typeface="+mn-lt"/>
              </a:rPr>
              <a:t>│  │      └─test</a:t>
            </a:r>
          </a:p>
          <a:p>
            <a:pPr algn="l"/>
            <a:r>
              <a:rPr lang="de-DE" altLang="ja-JP" dirty="0">
                <a:solidFill>
                  <a:schemeClr val="tx1"/>
                </a:solidFill>
                <a:latin typeface="+mn-lt"/>
              </a:rPr>
              <a:t>│  ├─distributions</a:t>
            </a:r>
          </a:p>
          <a:p>
            <a:pPr algn="l"/>
            <a:r>
              <a:rPr lang="de-DE" altLang="ja-JP" dirty="0">
                <a:solidFill>
                  <a:schemeClr val="tx1"/>
                </a:solidFill>
                <a:latin typeface="+mn-lt"/>
              </a:rPr>
              <a:t>│  ├─libs</a:t>
            </a:r>
          </a:p>
          <a:p>
            <a:pPr algn="l"/>
            <a:r>
              <a:rPr lang="de-DE" altLang="ja-JP" dirty="0">
                <a:solidFill>
                  <a:schemeClr val="tx1"/>
                </a:solidFill>
                <a:latin typeface="+mn-lt"/>
              </a:rPr>
              <a:t>│  ├─reports</a:t>
            </a:r>
          </a:p>
          <a:p>
            <a:pPr algn="l"/>
            <a:r>
              <a:rPr lang="de-DE" altLang="ja-JP" dirty="0">
                <a:solidFill>
                  <a:schemeClr val="tx1"/>
                </a:solidFill>
                <a:latin typeface="+mn-lt"/>
              </a:rPr>
              <a:t>│  │  └─tests</a:t>
            </a:r>
          </a:p>
          <a:p>
            <a:pPr algn="l"/>
            <a:r>
              <a:rPr lang="de-DE" altLang="ja-JP" dirty="0">
                <a:latin typeface="+mn-lt"/>
              </a:rPr>
              <a:t>│  │      └─test</a:t>
            </a:r>
          </a:p>
          <a:p>
            <a:pPr algn="l"/>
            <a:r>
              <a:rPr lang="de-DE" altLang="ja-JP" dirty="0">
                <a:latin typeface="+mn-lt"/>
              </a:rPr>
              <a:t>│  │          ├─classes</a:t>
            </a:r>
          </a:p>
          <a:p>
            <a:pPr algn="l"/>
            <a:r>
              <a:rPr lang="de-DE" altLang="ja-JP" dirty="0">
                <a:latin typeface="+mn-lt"/>
              </a:rPr>
              <a:t>│  │          ├─css</a:t>
            </a:r>
          </a:p>
          <a:p>
            <a:pPr algn="l"/>
            <a:r>
              <a:rPr lang="de-DE" altLang="ja-JP" dirty="0">
                <a:latin typeface="+mn-lt"/>
              </a:rPr>
              <a:t>│  │          ├─js</a:t>
            </a:r>
          </a:p>
          <a:p>
            <a:pPr algn="l"/>
            <a:r>
              <a:rPr lang="de-DE" altLang="ja-JP" dirty="0">
                <a:latin typeface="+mn-lt"/>
              </a:rPr>
              <a:t>│  │          └─packages</a:t>
            </a:r>
          </a:p>
          <a:p>
            <a:pPr algn="l"/>
            <a:r>
              <a:rPr lang="de-DE" altLang="ja-JP" dirty="0">
                <a:latin typeface="+mn-lt"/>
              </a:rPr>
              <a:t>│  ├─scripts</a:t>
            </a:r>
          </a:p>
          <a:p>
            <a:pPr algn="l"/>
            <a:r>
              <a:rPr lang="de-DE" altLang="ja-JP" dirty="0">
                <a:latin typeface="+mn-lt"/>
              </a:rPr>
              <a:t>│  ├─test-results</a:t>
            </a:r>
          </a:p>
          <a:p>
            <a:pPr algn="l"/>
            <a:r>
              <a:rPr lang="de-DE" altLang="ja-JP" dirty="0">
                <a:latin typeface="+mn-lt"/>
              </a:rPr>
              <a:t>│  │  └─test</a:t>
            </a:r>
          </a:p>
          <a:p>
            <a:pPr algn="l"/>
            <a:r>
              <a:rPr lang="de-DE" altLang="ja-JP" dirty="0">
                <a:latin typeface="+mn-lt"/>
              </a:rPr>
              <a:t>│  │      └─binary</a:t>
            </a:r>
          </a:p>
          <a:p>
            <a:pPr algn="l"/>
            <a:r>
              <a:rPr lang="de-DE" altLang="ja-JP" dirty="0">
                <a:latin typeface="+mn-lt"/>
              </a:rPr>
              <a:t>│  └─tmp</a:t>
            </a:r>
          </a:p>
          <a:p>
            <a:pPr algn="l"/>
            <a:r>
              <a:rPr lang="de-DE" altLang="ja-JP" dirty="0">
                <a:latin typeface="+mn-lt"/>
              </a:rPr>
              <a:t>│      ├─compileJava</a:t>
            </a:r>
          </a:p>
          <a:p>
            <a:pPr algn="l"/>
            <a:r>
              <a:rPr lang="de-DE" altLang="ja-JP" dirty="0">
                <a:latin typeface="+mn-lt"/>
              </a:rPr>
              <a:t>│      ├─compileTestJava</a:t>
            </a:r>
          </a:p>
          <a:p>
            <a:pPr algn="l"/>
            <a:r>
              <a:rPr lang="de-DE" altLang="ja-JP" dirty="0">
                <a:latin typeface="+mn-lt"/>
              </a:rPr>
              <a:t>│      └─jar</a:t>
            </a:r>
          </a:p>
        </p:txBody>
      </p:sp>
    </p:spTree>
    <p:extLst>
      <p:ext uri="{BB962C8B-B14F-4D97-AF65-F5344CB8AC3E}">
        <p14:creationId xmlns:p14="http://schemas.microsoft.com/office/powerpoint/2010/main" val="2834360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Task</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42</a:t>
            </a:fld>
            <a:endParaRPr lang="en-US" altLang="ja-JP" dirty="0"/>
          </a:p>
        </p:txBody>
      </p:sp>
      <p:sp>
        <p:nvSpPr>
          <p:cNvPr id="6" name="正方形/長方形 5">
            <a:extLst>
              <a:ext uri="{FF2B5EF4-FFF2-40B4-BE49-F238E27FC236}">
                <a16:creationId xmlns="" xmlns:a16="http://schemas.microsoft.com/office/drawing/2014/main" id="{AA943AFA-431C-471C-A7C6-1F31A05E3CC9}"/>
              </a:ext>
            </a:extLst>
          </p:cNvPr>
          <p:cNvSpPr/>
          <p:nvPr/>
        </p:nvSpPr>
        <p:spPr bwMode="gray">
          <a:xfrm>
            <a:off x="2200224" y="1186685"/>
            <a:ext cx="6547005" cy="39370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a:latin typeface="Fujitsu Sans" panose="020B0404060202020204" pitchFamily="34" charset="0"/>
                <a:ea typeface="Meiryo UI" panose="020B0604030504040204" pitchFamily="50" charset="-128"/>
              </a:rPr>
              <a:t>Task 1 : Compile Source Code</a:t>
            </a:r>
            <a:endParaRPr kumimoji="1" lang="ja-JP" altLang="en-US" sz="2800" kern="0" dirty="0">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 xmlns:a16="http://schemas.microsoft.com/office/drawing/2014/main" id="{A9F5A9A0-9DF4-4882-A55D-6B8A8FF49744}"/>
              </a:ext>
            </a:extLst>
          </p:cNvPr>
          <p:cNvSpPr/>
          <p:nvPr/>
        </p:nvSpPr>
        <p:spPr>
          <a:xfrm>
            <a:off x="394840" y="628053"/>
            <a:ext cx="7747955" cy="892552"/>
          </a:xfrm>
          <a:prstGeom prst="rect">
            <a:avLst/>
          </a:prstGeom>
        </p:spPr>
        <p:txBody>
          <a:bodyPr wrap="none">
            <a:spAutoFit/>
          </a:bodyPr>
          <a:lstStyle/>
          <a:p>
            <a:pPr algn="l"/>
            <a:r>
              <a:rPr lang="en-US" altLang="ja-JP" sz="3200" dirty="0">
                <a:latin typeface="+mn-lt"/>
              </a:rPr>
              <a:t>Task is a process which is executed by Gradle</a:t>
            </a:r>
          </a:p>
          <a:p>
            <a:pPr algn="l"/>
            <a:r>
              <a:rPr lang="en-US" altLang="ja-JP" sz="2000" dirty="0">
                <a:latin typeface="+mn-lt"/>
              </a:rPr>
              <a:t>For Example..</a:t>
            </a:r>
          </a:p>
        </p:txBody>
      </p:sp>
      <p:grpSp>
        <p:nvGrpSpPr>
          <p:cNvPr id="11" name="グループ化 10">
            <a:extLst>
              <a:ext uri="{FF2B5EF4-FFF2-40B4-BE49-F238E27FC236}">
                <a16:creationId xmlns="" xmlns:a16="http://schemas.microsoft.com/office/drawing/2014/main" id="{07F5CBF6-D42A-4304-B989-0A617A98947E}"/>
              </a:ext>
            </a:extLst>
          </p:cNvPr>
          <p:cNvGrpSpPr/>
          <p:nvPr/>
        </p:nvGrpSpPr>
        <p:grpSpPr>
          <a:xfrm>
            <a:off x="394840" y="3742739"/>
            <a:ext cx="9116320" cy="673427"/>
            <a:chOff x="372237" y="971000"/>
            <a:chExt cx="8798267" cy="673427"/>
          </a:xfrm>
        </p:grpSpPr>
        <p:sp>
          <p:nvSpPr>
            <p:cNvPr id="12" name="正方形/長方形 11">
              <a:extLst>
                <a:ext uri="{FF2B5EF4-FFF2-40B4-BE49-F238E27FC236}">
                  <a16:creationId xmlns="" xmlns:a16="http://schemas.microsoft.com/office/drawing/2014/main" id="{26B7309E-B0C6-4475-88CB-EE7772472C46}"/>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Tasks which is Built in as Gradle Default</a:t>
              </a:r>
              <a:endParaRPr kumimoji="1" lang="ja-JP" altLang="en-US" sz="3200" b="1"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A0D58D8F-92EF-4D7A-9804-F7EF74AD0A7E}"/>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4" name="グループ化 13">
            <a:extLst>
              <a:ext uri="{FF2B5EF4-FFF2-40B4-BE49-F238E27FC236}">
                <a16:creationId xmlns="" xmlns:a16="http://schemas.microsoft.com/office/drawing/2014/main" id="{902C36E8-FC98-4C32-8637-A6E6EF9C8FDF}"/>
              </a:ext>
            </a:extLst>
          </p:cNvPr>
          <p:cNvGrpSpPr/>
          <p:nvPr/>
        </p:nvGrpSpPr>
        <p:grpSpPr>
          <a:xfrm>
            <a:off x="394840" y="4635230"/>
            <a:ext cx="9116320" cy="673427"/>
            <a:chOff x="372237" y="971000"/>
            <a:chExt cx="8798267" cy="673427"/>
          </a:xfrm>
        </p:grpSpPr>
        <p:sp>
          <p:nvSpPr>
            <p:cNvPr id="16" name="正方形/長方形 15">
              <a:extLst>
                <a:ext uri="{FF2B5EF4-FFF2-40B4-BE49-F238E27FC236}">
                  <a16:creationId xmlns="" xmlns:a16="http://schemas.microsoft.com/office/drawing/2014/main" id="{D15958E2-E72B-4C32-B00E-C2E58A9C2F68}"/>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Tasks which is added by Plugin</a:t>
              </a:r>
              <a:endParaRPr kumimoji="1" lang="ja-JP" altLang="en-US" sz="3200" b="1"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1DD16D7-C081-4BD1-B279-14622451BE48}"/>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8" name="正方形/長方形 17">
            <a:extLst>
              <a:ext uri="{FF2B5EF4-FFF2-40B4-BE49-F238E27FC236}">
                <a16:creationId xmlns="" xmlns:a16="http://schemas.microsoft.com/office/drawing/2014/main" id="{28473941-821A-42B6-A33E-608ABACDCD3E}"/>
              </a:ext>
            </a:extLst>
          </p:cNvPr>
          <p:cNvSpPr/>
          <p:nvPr/>
        </p:nvSpPr>
        <p:spPr bwMode="gray">
          <a:xfrm>
            <a:off x="2200224" y="1781386"/>
            <a:ext cx="6547005" cy="39370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a:latin typeface="Fujitsu Sans" panose="020B0404060202020204" pitchFamily="34" charset="0"/>
                <a:ea typeface="Meiryo UI" panose="020B0604030504040204" pitchFamily="50" charset="-128"/>
              </a:rPr>
              <a:t>Task 2 : Execute Unit Tests</a:t>
            </a:r>
            <a:endParaRPr kumimoji="1" lang="ja-JP" altLang="en-US" sz="2800" kern="0" dirty="0">
              <a:latin typeface="Fujitsu Sans" panose="020B0404060202020204" pitchFamily="34" charset="0"/>
              <a:ea typeface="Meiryo UI" panose="020B0604030504040204" pitchFamily="50" charset="-128"/>
            </a:endParaRPr>
          </a:p>
        </p:txBody>
      </p:sp>
      <p:sp>
        <p:nvSpPr>
          <p:cNvPr id="19" name="正方形/長方形 18">
            <a:extLst>
              <a:ext uri="{FF2B5EF4-FFF2-40B4-BE49-F238E27FC236}">
                <a16:creationId xmlns="" xmlns:a16="http://schemas.microsoft.com/office/drawing/2014/main" id="{22D32719-693F-472A-9344-8DBE3C95BFD9}"/>
              </a:ext>
            </a:extLst>
          </p:cNvPr>
          <p:cNvSpPr/>
          <p:nvPr/>
        </p:nvSpPr>
        <p:spPr bwMode="gray">
          <a:xfrm>
            <a:off x="2200224" y="2327168"/>
            <a:ext cx="6547005" cy="39370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a:latin typeface="Fujitsu Sans" panose="020B0404060202020204" pitchFamily="34" charset="0"/>
                <a:ea typeface="Meiryo UI" panose="020B0604030504040204" pitchFamily="50" charset="-128"/>
              </a:rPr>
              <a:t>Task 3 : Generate </a:t>
            </a:r>
            <a:r>
              <a:rPr kumimoji="1" lang="en-US" altLang="ja-JP" sz="2800" kern="0" dirty="0" err="1">
                <a:latin typeface="Fujitsu Sans" panose="020B0404060202020204" pitchFamily="34" charset="0"/>
                <a:ea typeface="Meiryo UI" panose="020B0604030504040204" pitchFamily="50" charset="-128"/>
              </a:rPr>
              <a:t>JavaDocs</a:t>
            </a:r>
            <a:endParaRPr kumimoji="1" lang="ja-JP" altLang="en-US" sz="2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BD334854-A141-4DA3-9667-C669E8EDBF99}"/>
              </a:ext>
            </a:extLst>
          </p:cNvPr>
          <p:cNvSpPr/>
          <p:nvPr/>
        </p:nvSpPr>
        <p:spPr bwMode="gray">
          <a:xfrm>
            <a:off x="2200224" y="2872950"/>
            <a:ext cx="6547005" cy="39370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kern="0" dirty="0">
                <a:latin typeface="Fujitsu Sans" panose="020B0404060202020204" pitchFamily="34" charset="0"/>
                <a:ea typeface="Meiryo UI" panose="020B0604030504040204" pitchFamily="50" charset="-128"/>
              </a:rPr>
              <a:t>Task 4 : Generate package files(jars/wars)</a:t>
            </a:r>
            <a:endParaRPr kumimoji="1" lang="ja-JP" altLang="en-US" sz="2800" kern="0" dirty="0">
              <a:latin typeface="Fujitsu Sans" panose="020B0404060202020204" pitchFamily="34" charset="0"/>
              <a:ea typeface="Meiryo UI" panose="020B0604030504040204" pitchFamily="50" charset="-128"/>
            </a:endParaRPr>
          </a:p>
        </p:txBody>
      </p:sp>
      <p:grpSp>
        <p:nvGrpSpPr>
          <p:cNvPr id="21" name="グループ化 20">
            <a:extLst>
              <a:ext uri="{FF2B5EF4-FFF2-40B4-BE49-F238E27FC236}">
                <a16:creationId xmlns="" xmlns:a16="http://schemas.microsoft.com/office/drawing/2014/main" id="{B0E46C89-60B6-46C8-B543-1BFD21024A2C}"/>
              </a:ext>
            </a:extLst>
          </p:cNvPr>
          <p:cNvGrpSpPr/>
          <p:nvPr/>
        </p:nvGrpSpPr>
        <p:grpSpPr>
          <a:xfrm>
            <a:off x="394840" y="5556520"/>
            <a:ext cx="9116320" cy="673427"/>
            <a:chOff x="372237" y="971000"/>
            <a:chExt cx="8798267" cy="673427"/>
          </a:xfrm>
        </p:grpSpPr>
        <p:sp>
          <p:nvSpPr>
            <p:cNvPr id="22" name="正方形/長方形 21">
              <a:extLst>
                <a:ext uri="{FF2B5EF4-FFF2-40B4-BE49-F238E27FC236}">
                  <a16:creationId xmlns="" xmlns:a16="http://schemas.microsoft.com/office/drawing/2014/main" id="{356B053D-2DA8-4EDC-ABE0-60DBAFABA498}"/>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Tasks which user has created by their own</a:t>
              </a:r>
              <a:endParaRPr kumimoji="1" lang="ja-JP" altLang="en-US" sz="3200" b="1" kern="0" dirty="0">
                <a:latin typeface="Fujitsu Sans" panose="020B0404060202020204" pitchFamily="34" charset="0"/>
                <a:ea typeface="Meiryo UI" panose="020B0604030504040204" pitchFamily="50" charset="-128"/>
              </a:endParaRPr>
            </a:p>
          </p:txBody>
        </p:sp>
        <p:sp>
          <p:nvSpPr>
            <p:cNvPr id="23" name="正方形/長方形 22">
              <a:extLst>
                <a:ext uri="{FF2B5EF4-FFF2-40B4-BE49-F238E27FC236}">
                  <a16:creationId xmlns="" xmlns:a16="http://schemas.microsoft.com/office/drawing/2014/main" id="{BD1207DD-F0BD-42D7-AF87-4BDE431C6DCD}"/>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Tree>
    <p:extLst>
      <p:ext uri="{BB962C8B-B14F-4D97-AF65-F5344CB8AC3E}">
        <p14:creationId xmlns:p14="http://schemas.microsoft.com/office/powerpoint/2010/main" val="4156351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Plugin</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43</a:t>
            </a:fld>
            <a:endParaRPr lang="en-US" altLang="ja-JP" dirty="0"/>
          </a:p>
        </p:txBody>
      </p:sp>
      <p:sp>
        <p:nvSpPr>
          <p:cNvPr id="15" name="正方形/長方形 14">
            <a:extLst>
              <a:ext uri="{FF2B5EF4-FFF2-40B4-BE49-F238E27FC236}">
                <a16:creationId xmlns="" xmlns:a16="http://schemas.microsoft.com/office/drawing/2014/main" id="{A9F5A9A0-9DF4-4882-A55D-6B8A8FF49744}"/>
              </a:ext>
            </a:extLst>
          </p:cNvPr>
          <p:cNvSpPr/>
          <p:nvPr/>
        </p:nvSpPr>
        <p:spPr>
          <a:xfrm>
            <a:off x="394840" y="628053"/>
            <a:ext cx="8720977" cy="1077218"/>
          </a:xfrm>
          <a:prstGeom prst="rect">
            <a:avLst/>
          </a:prstGeom>
        </p:spPr>
        <p:txBody>
          <a:bodyPr wrap="none">
            <a:spAutoFit/>
          </a:bodyPr>
          <a:lstStyle/>
          <a:p>
            <a:pPr algn="l"/>
            <a:r>
              <a:rPr lang="en-US" altLang="ja-JP" sz="3200" dirty="0">
                <a:latin typeface="+mn-lt"/>
              </a:rPr>
              <a:t>Plugin is a features to add Tasks and etc. to Gradle</a:t>
            </a:r>
            <a:br>
              <a:rPr lang="en-US" altLang="ja-JP" sz="3200" dirty="0">
                <a:latin typeface="+mn-lt"/>
              </a:rPr>
            </a:br>
            <a:r>
              <a:rPr lang="en-US" altLang="ja-JP" sz="3200" dirty="0">
                <a:latin typeface="+mn-lt"/>
              </a:rPr>
              <a:t>To use Plugin write as below.</a:t>
            </a:r>
          </a:p>
        </p:txBody>
      </p:sp>
      <p:sp>
        <p:nvSpPr>
          <p:cNvPr id="24" name="メモ 12">
            <a:extLst>
              <a:ext uri="{FF2B5EF4-FFF2-40B4-BE49-F238E27FC236}">
                <a16:creationId xmlns="" xmlns:a16="http://schemas.microsoft.com/office/drawing/2014/main" id="{5931A3A1-FD7B-45E7-925D-DEFDECDC94A4}"/>
              </a:ext>
            </a:extLst>
          </p:cNvPr>
          <p:cNvSpPr/>
          <p:nvPr/>
        </p:nvSpPr>
        <p:spPr bwMode="gray">
          <a:xfrm>
            <a:off x="646403" y="2241453"/>
            <a:ext cx="2685733" cy="2170127"/>
          </a:xfrm>
          <a:prstGeom prst="foldedCorner">
            <a:avLst>
              <a:gd name="adj" fmla="val 608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latin typeface="+mn-lt"/>
              </a:rPr>
              <a:t>plugins {</a:t>
            </a:r>
          </a:p>
          <a:p>
            <a:pPr algn="l"/>
            <a:r>
              <a:rPr lang="en-US" altLang="ja-JP" sz="2000" dirty="0">
                <a:latin typeface="+mn-lt"/>
              </a:rPr>
              <a:t>    id 'java’</a:t>
            </a:r>
          </a:p>
          <a:p>
            <a:pPr algn="l"/>
            <a:r>
              <a:rPr lang="en-US" altLang="ja-JP" sz="2000" dirty="0">
                <a:latin typeface="+mn-lt"/>
              </a:rPr>
              <a:t>    id 'application’</a:t>
            </a:r>
          </a:p>
          <a:p>
            <a:pPr algn="l"/>
            <a:r>
              <a:rPr lang="en-US" altLang="ja-JP" sz="2000" dirty="0">
                <a:latin typeface="+mn-lt"/>
              </a:rPr>
              <a:t>}</a:t>
            </a:r>
          </a:p>
          <a:p>
            <a:pPr algn="l"/>
            <a:r>
              <a:rPr lang="en-US" altLang="ja-JP" sz="2000" dirty="0">
                <a:latin typeface="+mn-lt"/>
              </a:rPr>
              <a:t>…</a:t>
            </a:r>
          </a:p>
        </p:txBody>
      </p:sp>
      <p:sp>
        <p:nvSpPr>
          <p:cNvPr id="25" name="正方形/長方形 24">
            <a:extLst>
              <a:ext uri="{FF2B5EF4-FFF2-40B4-BE49-F238E27FC236}">
                <a16:creationId xmlns="" xmlns:a16="http://schemas.microsoft.com/office/drawing/2014/main" id="{537B7118-47C1-4A02-895C-545EA19FE741}"/>
              </a:ext>
            </a:extLst>
          </p:cNvPr>
          <p:cNvSpPr/>
          <p:nvPr/>
        </p:nvSpPr>
        <p:spPr>
          <a:xfrm>
            <a:off x="646403" y="1822104"/>
            <a:ext cx="1471750" cy="400110"/>
          </a:xfrm>
          <a:prstGeom prst="rect">
            <a:avLst/>
          </a:prstGeom>
        </p:spPr>
        <p:txBody>
          <a:bodyPr wrap="none">
            <a:spAutoFit/>
          </a:bodyPr>
          <a:lstStyle/>
          <a:p>
            <a:pPr algn="l"/>
            <a:r>
              <a:rPr lang="en-US" altLang="ja-JP" sz="2000" dirty="0" err="1">
                <a:latin typeface="+mn-lt"/>
              </a:rPr>
              <a:t>build.gradle</a:t>
            </a:r>
            <a:endParaRPr lang="en-US" altLang="ja-JP" sz="2000" dirty="0">
              <a:latin typeface="+mn-lt"/>
            </a:endParaRPr>
          </a:p>
        </p:txBody>
      </p:sp>
      <p:sp>
        <p:nvSpPr>
          <p:cNvPr id="26" name="テキスト プレースホルダー 3">
            <a:extLst>
              <a:ext uri="{FF2B5EF4-FFF2-40B4-BE49-F238E27FC236}">
                <a16:creationId xmlns="" xmlns:a16="http://schemas.microsoft.com/office/drawing/2014/main" id="{A255F17B-CE33-44D9-B4EC-799E3E248095}"/>
              </a:ext>
            </a:extLst>
          </p:cNvPr>
          <p:cNvSpPr>
            <a:spLocks noGrp="1"/>
          </p:cNvSpPr>
          <p:nvPr>
            <p:ph type="body" sz="quarter" idx="11"/>
          </p:nvPr>
        </p:nvSpPr>
        <p:spPr>
          <a:xfrm>
            <a:off x="573618" y="4401616"/>
            <a:ext cx="9332382" cy="1654539"/>
          </a:xfrm>
        </p:spPr>
        <p:txBody>
          <a:bodyPr/>
          <a:lstStyle/>
          <a:p>
            <a:pPr>
              <a:buFont typeface="Wingdings" panose="05000000000000000000" pitchFamily="2" charset="2"/>
              <a:buChar char="l"/>
            </a:pPr>
            <a:r>
              <a:rPr kumimoji="1" lang="en-US" altLang="ja-JP" sz="2400" dirty="0">
                <a:latin typeface="+mn-lt"/>
              </a:rPr>
              <a:t>In template code, we are using java and application plugin</a:t>
            </a:r>
            <a:r>
              <a:rPr lang="en-US" altLang="ja-JP" sz="2400" dirty="0">
                <a:latin typeface="+mn-lt"/>
              </a:rPr>
              <a:t/>
            </a:r>
            <a:br>
              <a:rPr lang="en-US" altLang="ja-JP" sz="2400" dirty="0">
                <a:latin typeface="+mn-lt"/>
              </a:rPr>
            </a:br>
            <a:r>
              <a:rPr lang="en-US" altLang="ja-JP" sz="2400" dirty="0">
                <a:latin typeface="+mn-lt"/>
              </a:rPr>
              <a:t>(and these plugins are downloaded by Gradle automatically)</a:t>
            </a:r>
          </a:p>
          <a:p>
            <a:pPr>
              <a:buFont typeface="Wingdings" panose="05000000000000000000" pitchFamily="2" charset="2"/>
              <a:buChar char="l"/>
            </a:pPr>
            <a:r>
              <a:rPr kumimoji="1" lang="en-US" altLang="ja-JP" sz="2400" dirty="0">
                <a:latin typeface="+mn-lt"/>
              </a:rPr>
              <a:t>This is the reason why “There are to many results comparing to script”</a:t>
            </a:r>
          </a:p>
          <a:p>
            <a:pPr>
              <a:buFont typeface="Wingdings" panose="05000000000000000000" pitchFamily="2" charset="2"/>
              <a:buChar char="l"/>
            </a:pPr>
            <a:r>
              <a:rPr lang="en-US" altLang="ja-JP" sz="2400" dirty="0">
                <a:latin typeface="+mn-lt"/>
              </a:rPr>
              <a:t>Most of </a:t>
            </a:r>
            <a:r>
              <a:rPr lang="en-US" altLang="ja-JP" sz="2400" b="1" dirty="0">
                <a:solidFill>
                  <a:srgbClr val="E60000"/>
                </a:solidFill>
                <a:latin typeface="+mn-lt"/>
              </a:rPr>
              <a:t>Tasks are defined by plugins</a:t>
            </a:r>
            <a:r>
              <a:rPr lang="en-US" altLang="ja-JP" sz="2400" dirty="0">
                <a:latin typeface="+mn-lt"/>
              </a:rPr>
              <a:t> and we are just calling them</a:t>
            </a:r>
            <a:endParaRPr kumimoji="1" lang="en-US" altLang="ja-JP" sz="2400" dirty="0">
              <a:latin typeface="+mn-lt"/>
            </a:endParaRPr>
          </a:p>
        </p:txBody>
      </p:sp>
      <p:sp>
        <p:nvSpPr>
          <p:cNvPr id="27" name="正方形/長方形 26">
            <a:extLst>
              <a:ext uri="{FF2B5EF4-FFF2-40B4-BE49-F238E27FC236}">
                <a16:creationId xmlns="" xmlns:a16="http://schemas.microsoft.com/office/drawing/2014/main" id="{67B12366-1518-4F81-836B-8990C28D1321}"/>
              </a:ext>
            </a:extLst>
          </p:cNvPr>
          <p:cNvSpPr/>
          <p:nvPr/>
        </p:nvSpPr>
        <p:spPr bwMode="gray">
          <a:xfrm>
            <a:off x="5853559" y="1174456"/>
            <a:ext cx="3657601" cy="3237124"/>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compileJava</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processResources</a:t>
            </a:r>
            <a:r>
              <a:rPr lang="en-US" altLang="ja-JP" sz="1600" dirty="0">
                <a:solidFill>
                  <a:schemeClr val="bg1"/>
                </a:solidFill>
                <a:latin typeface="Fujitsu Sans" panose="020B0404060202020204" pitchFamily="34" charset="0"/>
                <a:ea typeface="Meiryo UI" panose="020B0604030504040204" pitchFamily="50" charset="-128"/>
              </a:rPr>
              <a:t> NO-SOURCE</a:t>
            </a:r>
          </a:p>
          <a:p>
            <a:pPr algn="l"/>
            <a:r>
              <a:rPr lang="en-US" altLang="ja-JP" sz="1600" dirty="0">
                <a:solidFill>
                  <a:schemeClr val="bg1"/>
                </a:solidFill>
                <a:latin typeface="Fujitsu Sans" panose="020B0404060202020204" pitchFamily="34" charset="0"/>
                <a:ea typeface="Meiryo UI" panose="020B0604030504040204" pitchFamily="50" charset="-128"/>
              </a:rPr>
              <a:t>&gt; Task :classes</a:t>
            </a:r>
          </a:p>
          <a:p>
            <a:pPr algn="l"/>
            <a:r>
              <a:rPr lang="en-US" altLang="ja-JP" sz="1600" dirty="0">
                <a:solidFill>
                  <a:schemeClr val="bg1"/>
                </a:solidFill>
                <a:latin typeface="Fujitsu Sans" panose="020B0404060202020204" pitchFamily="34" charset="0"/>
                <a:ea typeface="Meiryo UI" panose="020B0604030504040204" pitchFamily="50" charset="-128"/>
              </a:rPr>
              <a:t>&gt; Task :jar</a:t>
            </a: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startScripts</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distTar</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distZip</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a:t>
            </a:r>
            <a:br>
              <a:rPr lang="en-US" altLang="ja-JP" sz="1600" dirty="0">
                <a:solidFill>
                  <a:schemeClr val="bg1"/>
                </a:solidFill>
                <a:latin typeface="Fujitsu Sans" panose="020B0404060202020204" pitchFamily="34" charset="0"/>
                <a:ea typeface="Meiryo UI" panose="020B0604030504040204" pitchFamily="50" charset="-128"/>
              </a:rPr>
            </a:br>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processTestResources</a:t>
            </a:r>
            <a:r>
              <a:rPr lang="en-US" altLang="ja-JP" sz="1600" dirty="0">
                <a:solidFill>
                  <a:schemeClr val="bg1"/>
                </a:solidFill>
                <a:latin typeface="Fujitsu Sans" panose="020B0404060202020204" pitchFamily="34" charset="0"/>
                <a:ea typeface="Meiryo UI" panose="020B0604030504040204" pitchFamily="50" charset="-128"/>
              </a:rPr>
              <a:t> NO-SOURCE</a:t>
            </a: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testClasses</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:test</a:t>
            </a:r>
          </a:p>
          <a:p>
            <a:pPr algn="l"/>
            <a:r>
              <a:rPr lang="en-US" altLang="ja-JP" sz="1600" dirty="0">
                <a:solidFill>
                  <a:schemeClr val="bg1"/>
                </a:solidFill>
                <a:latin typeface="Fujitsu Sans" panose="020B0404060202020204" pitchFamily="34" charset="0"/>
                <a:ea typeface="Meiryo UI" panose="020B0604030504040204" pitchFamily="50" charset="-128"/>
              </a:rPr>
              <a:t>&gt; Task :check</a:t>
            </a:r>
          </a:p>
          <a:p>
            <a:pPr algn="l"/>
            <a:r>
              <a:rPr lang="en-US" altLang="ja-JP" sz="1600" dirty="0">
                <a:solidFill>
                  <a:schemeClr val="bg1"/>
                </a:solidFill>
                <a:latin typeface="Fujitsu Sans" panose="020B0404060202020204" pitchFamily="34" charset="0"/>
                <a:ea typeface="Meiryo UI" panose="020B0604030504040204" pitchFamily="50" charset="-128"/>
              </a:rPr>
              <a:t>&gt; Task :build</a:t>
            </a:r>
          </a:p>
        </p:txBody>
      </p:sp>
      <p:sp>
        <p:nvSpPr>
          <p:cNvPr id="28" name="下矢印 117">
            <a:extLst>
              <a:ext uri="{FF2B5EF4-FFF2-40B4-BE49-F238E27FC236}">
                <a16:creationId xmlns="" xmlns:a16="http://schemas.microsoft.com/office/drawing/2014/main" id="{FDF21C8C-5CDD-4B7E-B9F7-D37D433409B6}"/>
              </a:ext>
            </a:extLst>
          </p:cNvPr>
          <p:cNvSpPr/>
          <p:nvPr/>
        </p:nvSpPr>
        <p:spPr bwMode="gray">
          <a:xfrm rot="16200000">
            <a:off x="3507784" y="2165293"/>
            <a:ext cx="2170127" cy="1963181"/>
          </a:xfrm>
          <a:prstGeom prst="downArrow">
            <a:avLst/>
          </a:prstGeom>
          <a:solidFill>
            <a:srgbClr val="C0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 xmlns:a16="http://schemas.microsoft.com/office/drawing/2014/main" id="{5FD534B0-C8ED-4B73-95A0-726C8AE9D88D}"/>
              </a:ext>
            </a:extLst>
          </p:cNvPr>
          <p:cNvSpPr/>
          <p:nvPr/>
        </p:nvSpPr>
        <p:spPr>
          <a:xfrm>
            <a:off x="3704870" y="2655432"/>
            <a:ext cx="1409168" cy="1015663"/>
          </a:xfrm>
          <a:prstGeom prst="rect">
            <a:avLst/>
          </a:prstGeom>
        </p:spPr>
        <p:txBody>
          <a:bodyPr wrap="none">
            <a:spAutoFit/>
          </a:bodyPr>
          <a:lstStyle/>
          <a:p>
            <a:pPr algn="l"/>
            <a:r>
              <a:rPr lang="en-US" altLang="ja-JP" sz="2000" dirty="0">
                <a:solidFill>
                  <a:schemeClr val="bg1"/>
                </a:solidFill>
                <a:latin typeface="+mn-lt"/>
              </a:rPr>
              <a:t>Most tasks</a:t>
            </a:r>
          </a:p>
          <a:p>
            <a:pPr algn="l"/>
            <a:r>
              <a:rPr lang="en-US" altLang="ja-JP" sz="2000" dirty="0">
                <a:solidFill>
                  <a:schemeClr val="bg1"/>
                </a:solidFill>
                <a:latin typeface="+mn-lt"/>
              </a:rPr>
              <a:t>are defined</a:t>
            </a:r>
          </a:p>
          <a:p>
            <a:pPr algn="l"/>
            <a:r>
              <a:rPr lang="en-US" altLang="ja-JP" sz="2000" dirty="0">
                <a:solidFill>
                  <a:schemeClr val="bg1"/>
                </a:solidFill>
                <a:latin typeface="+mn-lt"/>
              </a:rPr>
              <a:t>by PLUGINS</a:t>
            </a:r>
          </a:p>
        </p:txBody>
      </p:sp>
    </p:spTree>
    <p:extLst>
      <p:ext uri="{BB962C8B-B14F-4D97-AF65-F5344CB8AC3E}">
        <p14:creationId xmlns:p14="http://schemas.microsoft.com/office/powerpoint/2010/main" val="3070797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Appendix</a:t>
            </a:r>
            <a:r>
              <a:rPr lang="ja-JP" altLang="en-US" dirty="0"/>
              <a:t> </a:t>
            </a:r>
            <a:r>
              <a:rPr lang="en-US" altLang="ja-JP" dirty="0"/>
              <a:t>:</a:t>
            </a:r>
            <a:r>
              <a:rPr lang="ja-JP" altLang="en-US" dirty="0"/>
              <a:t> </a:t>
            </a:r>
            <a:r>
              <a:rPr lang="en-US" altLang="ja-JP" dirty="0"/>
              <a:t>Some Useful</a:t>
            </a:r>
            <a:r>
              <a:rPr lang="ja-JP" altLang="en-US" dirty="0"/>
              <a:t> </a:t>
            </a:r>
            <a:r>
              <a:rPr lang="en-US" altLang="ja-JP" dirty="0"/>
              <a:t>Plugins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44</a:t>
            </a:fld>
            <a:endParaRPr lang="en-US" altLang="ja-JP" dirty="0"/>
          </a:p>
        </p:txBody>
      </p:sp>
      <p:sp>
        <p:nvSpPr>
          <p:cNvPr id="10" name="テキスト プレースホルダー 3">
            <a:extLst>
              <a:ext uri="{FF2B5EF4-FFF2-40B4-BE49-F238E27FC236}">
                <a16:creationId xmlns="" xmlns:a16="http://schemas.microsoft.com/office/drawing/2014/main" id="{433FC2C1-C41E-47A9-84EC-05DC0B4B1D97}"/>
              </a:ext>
            </a:extLst>
          </p:cNvPr>
          <p:cNvSpPr>
            <a:spLocks noGrp="1"/>
          </p:cNvSpPr>
          <p:nvPr>
            <p:ph type="body" sz="quarter" idx="11"/>
          </p:nvPr>
        </p:nvSpPr>
        <p:spPr>
          <a:xfrm>
            <a:off x="372237" y="755887"/>
            <a:ext cx="9332382" cy="4663535"/>
          </a:xfrm>
        </p:spPr>
        <p:txBody>
          <a:bodyPr/>
          <a:lstStyle/>
          <a:p>
            <a:pPr>
              <a:buFont typeface="Wingdings" panose="05000000000000000000" pitchFamily="2" charset="2"/>
              <a:buChar char="l"/>
            </a:pPr>
            <a:r>
              <a:rPr kumimoji="1" lang="en-US" altLang="ja-JP" sz="2400" dirty="0">
                <a:latin typeface="+mn-lt"/>
              </a:rPr>
              <a:t>Plugins by Gradle </a:t>
            </a:r>
          </a:p>
          <a:p>
            <a:pPr lvl="1">
              <a:buFont typeface="Wingdings" panose="05000000000000000000" pitchFamily="2" charset="2"/>
              <a:buChar char="l"/>
            </a:pPr>
            <a:r>
              <a:rPr lang="en-US" altLang="ja-JP" sz="2200" dirty="0">
                <a:latin typeface="+mn-lt"/>
              </a:rPr>
              <a:t>java</a:t>
            </a:r>
          </a:p>
          <a:p>
            <a:pPr lvl="1">
              <a:buFont typeface="Wingdings" panose="05000000000000000000" pitchFamily="2" charset="2"/>
              <a:buChar char="l"/>
            </a:pPr>
            <a:r>
              <a:rPr kumimoji="1" lang="en-US" altLang="ja-JP" sz="2200" dirty="0">
                <a:latin typeface="+mn-lt"/>
              </a:rPr>
              <a:t>eclipse</a:t>
            </a:r>
          </a:p>
          <a:p>
            <a:pPr lvl="1">
              <a:buFont typeface="Wingdings" panose="05000000000000000000" pitchFamily="2" charset="2"/>
              <a:buChar char="l"/>
            </a:pPr>
            <a:r>
              <a:rPr kumimoji="1" lang="en-US" altLang="ja-JP" sz="2200" dirty="0">
                <a:latin typeface="+mn-lt"/>
              </a:rPr>
              <a:t>war</a:t>
            </a:r>
          </a:p>
          <a:p>
            <a:pPr lvl="1">
              <a:buFont typeface="Wingdings" panose="05000000000000000000" pitchFamily="2" charset="2"/>
              <a:buChar char="l"/>
            </a:pPr>
            <a:r>
              <a:rPr kumimoji="1" lang="en-US" altLang="ja-JP" sz="2200" dirty="0" err="1">
                <a:latin typeface="+mn-lt"/>
              </a:rPr>
              <a:t>jacoco</a:t>
            </a:r>
            <a:endParaRPr kumimoji="1" lang="en-US" altLang="ja-JP" sz="2200" dirty="0">
              <a:latin typeface="+mn-lt"/>
            </a:endParaRPr>
          </a:p>
          <a:p>
            <a:pPr lvl="1">
              <a:buFont typeface="Wingdings" panose="05000000000000000000" pitchFamily="2" charset="2"/>
              <a:buChar char="l"/>
            </a:pPr>
            <a:r>
              <a:rPr kumimoji="1" lang="en-US" altLang="ja-JP" sz="2200" dirty="0">
                <a:latin typeface="+mn-lt"/>
              </a:rPr>
              <a:t>maven-publish</a:t>
            </a:r>
          </a:p>
          <a:p>
            <a:pPr>
              <a:buFont typeface="Wingdings" panose="05000000000000000000" pitchFamily="2" charset="2"/>
              <a:buChar char="l"/>
            </a:pPr>
            <a:r>
              <a:rPr lang="en-US" altLang="ja-JP" sz="2400" dirty="0">
                <a:latin typeface="+mn-lt"/>
              </a:rPr>
              <a:t>Plugins by 3</a:t>
            </a:r>
            <a:r>
              <a:rPr lang="en-US" altLang="ja-JP" sz="2400" baseline="30000" dirty="0">
                <a:latin typeface="+mn-lt"/>
              </a:rPr>
              <a:t>rd</a:t>
            </a:r>
            <a:r>
              <a:rPr lang="en-US" altLang="ja-JP" sz="2400" dirty="0">
                <a:latin typeface="+mn-lt"/>
              </a:rPr>
              <a:t> Party</a:t>
            </a:r>
          </a:p>
          <a:p>
            <a:pPr lvl="1">
              <a:buFont typeface="Wingdings" panose="05000000000000000000" pitchFamily="2" charset="2"/>
              <a:buChar char="l"/>
            </a:pPr>
            <a:r>
              <a:rPr kumimoji="1" lang="en-US" altLang="ja-JP" sz="2200" dirty="0" err="1">
                <a:latin typeface="+mn-lt"/>
              </a:rPr>
              <a:t>org.sonarqube</a:t>
            </a:r>
            <a:endParaRPr kumimoji="1" lang="en-US" altLang="ja-JP" sz="2200" dirty="0">
              <a:latin typeface="+mn-lt"/>
            </a:endParaRPr>
          </a:p>
          <a:p>
            <a:pPr lvl="1">
              <a:buFont typeface="Wingdings" panose="05000000000000000000" pitchFamily="2" charset="2"/>
              <a:buChar char="l"/>
            </a:pPr>
            <a:r>
              <a:rPr kumimoji="1" lang="en-US" altLang="ja-JP" sz="2200" dirty="0" err="1">
                <a:latin typeface="+mn-lt"/>
              </a:rPr>
              <a:t>org.springframework.boot</a:t>
            </a:r>
            <a:endParaRPr kumimoji="1" lang="en-US" altLang="ja-JP" sz="2200" dirty="0">
              <a:latin typeface="+mn-lt"/>
            </a:endParaRPr>
          </a:p>
        </p:txBody>
      </p:sp>
      <p:sp>
        <p:nvSpPr>
          <p:cNvPr id="11" name="正方形/長方形 10">
            <a:extLst>
              <a:ext uri="{FF2B5EF4-FFF2-40B4-BE49-F238E27FC236}">
                <a16:creationId xmlns="" xmlns:a16="http://schemas.microsoft.com/office/drawing/2014/main" id="{88A0507E-FD42-4A9B-849B-3A6400A74334}"/>
              </a:ext>
            </a:extLst>
          </p:cNvPr>
          <p:cNvSpPr/>
          <p:nvPr/>
        </p:nvSpPr>
        <p:spPr bwMode="gray">
          <a:xfrm>
            <a:off x="372237" y="5502167"/>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16765386-7934-4F69-8C50-B18F3D50EC26}"/>
              </a:ext>
            </a:extLst>
          </p:cNvPr>
          <p:cNvSpPr/>
          <p:nvPr/>
        </p:nvSpPr>
        <p:spPr bwMode="gray">
          <a:xfrm>
            <a:off x="477642" y="5817000"/>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https://docs.gradle.org/current/userguide/standard_plugins.html</a:t>
            </a:r>
            <a:endParaRPr kumimoji="1" lang="ja-JP" altLang="en-US" sz="16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230458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Dependencies directive</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45</a:t>
            </a:fld>
            <a:endParaRPr lang="en-US" altLang="ja-JP" dirty="0"/>
          </a:p>
        </p:txBody>
      </p:sp>
      <p:sp>
        <p:nvSpPr>
          <p:cNvPr id="11" name="正方形/長方形 10">
            <a:extLst>
              <a:ext uri="{FF2B5EF4-FFF2-40B4-BE49-F238E27FC236}">
                <a16:creationId xmlns="" xmlns:a16="http://schemas.microsoft.com/office/drawing/2014/main" id="{88A0507E-FD42-4A9B-849B-3A6400A74334}"/>
              </a:ext>
            </a:extLst>
          </p:cNvPr>
          <p:cNvSpPr/>
          <p:nvPr/>
        </p:nvSpPr>
        <p:spPr bwMode="gray">
          <a:xfrm>
            <a:off x="372237" y="5864934"/>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16765386-7934-4F69-8C50-B18F3D50EC26}"/>
              </a:ext>
            </a:extLst>
          </p:cNvPr>
          <p:cNvSpPr/>
          <p:nvPr/>
        </p:nvSpPr>
        <p:spPr bwMode="gray">
          <a:xfrm>
            <a:off x="477642" y="6179767"/>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https://docs.gradle.org/4.10/userguide/declaring_dependencies.html</a:t>
            </a:r>
            <a:endParaRPr kumimoji="1" lang="ja-JP" altLang="en-US" sz="1600" kern="0" dirty="0">
              <a:latin typeface="Fujitsu Sans" panose="020B0404060202020204" pitchFamily="34" charset="0"/>
              <a:ea typeface="Meiryo UI" panose="020B0604030504040204" pitchFamily="50" charset="-128"/>
            </a:endParaRPr>
          </a:p>
        </p:txBody>
      </p:sp>
      <p:sp>
        <p:nvSpPr>
          <p:cNvPr id="9" name="メモ 12">
            <a:extLst>
              <a:ext uri="{FF2B5EF4-FFF2-40B4-BE49-F238E27FC236}">
                <a16:creationId xmlns="" xmlns:a16="http://schemas.microsoft.com/office/drawing/2014/main" id="{A0406312-C241-4EC1-91AD-1C1B6F9409D3}"/>
              </a:ext>
            </a:extLst>
          </p:cNvPr>
          <p:cNvSpPr/>
          <p:nvPr/>
        </p:nvSpPr>
        <p:spPr bwMode="gray">
          <a:xfrm>
            <a:off x="646403" y="1973175"/>
            <a:ext cx="8541842" cy="1960808"/>
          </a:xfrm>
          <a:prstGeom prst="foldedCorner">
            <a:avLst>
              <a:gd name="adj" fmla="val 608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latin typeface="+mn-lt"/>
              </a:rPr>
              <a:t>…</a:t>
            </a:r>
          </a:p>
          <a:p>
            <a:pPr algn="l"/>
            <a:r>
              <a:rPr lang="en-US" altLang="ja-JP" sz="2000" dirty="0">
                <a:latin typeface="+mn-lt"/>
              </a:rPr>
              <a:t>dependencies {</a:t>
            </a:r>
          </a:p>
          <a:p>
            <a:pPr algn="l"/>
            <a:r>
              <a:rPr lang="en-US" altLang="ja-JP" sz="2000" dirty="0">
                <a:latin typeface="+mn-lt"/>
              </a:rPr>
              <a:t>    compile 'com.google.guava:guava:23.0’</a:t>
            </a:r>
          </a:p>
          <a:p>
            <a:pPr algn="l"/>
            <a:endParaRPr lang="en-US" altLang="ja-JP" sz="2000" dirty="0">
              <a:latin typeface="+mn-lt"/>
            </a:endParaRPr>
          </a:p>
          <a:p>
            <a:pPr algn="l"/>
            <a:r>
              <a:rPr lang="en-US" altLang="ja-JP" sz="2000" dirty="0">
                <a:latin typeface="+mn-lt"/>
              </a:rPr>
              <a:t>    </a:t>
            </a:r>
            <a:r>
              <a:rPr lang="en-US" altLang="ja-JP" sz="2000" dirty="0" err="1">
                <a:latin typeface="+mn-lt"/>
              </a:rPr>
              <a:t>testCompile</a:t>
            </a:r>
            <a:r>
              <a:rPr lang="en-US" altLang="ja-JP" sz="2000" dirty="0">
                <a:latin typeface="+mn-lt"/>
              </a:rPr>
              <a:t> 'junit:junit:4.12’</a:t>
            </a:r>
          </a:p>
          <a:p>
            <a:pPr algn="l"/>
            <a:r>
              <a:rPr lang="en-US" altLang="ja-JP" sz="2000" dirty="0">
                <a:latin typeface="+mn-lt"/>
              </a:rPr>
              <a:t>}</a:t>
            </a:r>
          </a:p>
          <a:p>
            <a:pPr algn="l"/>
            <a:endParaRPr lang="en-US" altLang="ja-JP" sz="2000" dirty="0">
              <a:latin typeface="+mn-lt"/>
            </a:endParaRPr>
          </a:p>
        </p:txBody>
      </p:sp>
      <p:sp>
        <p:nvSpPr>
          <p:cNvPr id="13" name="正方形/長方形 12">
            <a:extLst>
              <a:ext uri="{FF2B5EF4-FFF2-40B4-BE49-F238E27FC236}">
                <a16:creationId xmlns="" xmlns:a16="http://schemas.microsoft.com/office/drawing/2014/main" id="{7A3E44B7-FA00-4617-9BB4-220F700E52BB}"/>
              </a:ext>
            </a:extLst>
          </p:cNvPr>
          <p:cNvSpPr/>
          <p:nvPr/>
        </p:nvSpPr>
        <p:spPr>
          <a:xfrm>
            <a:off x="477642" y="731856"/>
            <a:ext cx="5967531" cy="830997"/>
          </a:xfrm>
          <a:prstGeom prst="rect">
            <a:avLst/>
          </a:prstGeom>
        </p:spPr>
        <p:txBody>
          <a:bodyPr wrap="none">
            <a:spAutoFit/>
          </a:bodyPr>
          <a:lstStyle/>
          <a:p>
            <a:pPr algn="l"/>
            <a:r>
              <a:rPr lang="en-US" altLang="ja-JP" sz="2400" dirty="0">
                <a:latin typeface="+mn-lt"/>
              </a:rPr>
              <a:t>Describe your application’s dependencies </a:t>
            </a:r>
            <a:br>
              <a:rPr lang="en-US" altLang="ja-JP" sz="2400" dirty="0">
                <a:latin typeface="+mn-lt"/>
              </a:rPr>
            </a:br>
            <a:r>
              <a:rPr lang="en-US" altLang="ja-JP" sz="2400" dirty="0">
                <a:latin typeface="+mn-lt"/>
              </a:rPr>
              <a:t>“dependencies” directive in your </a:t>
            </a:r>
            <a:r>
              <a:rPr lang="en-US" altLang="ja-JP" sz="2400" dirty="0" err="1">
                <a:latin typeface="+mn-lt"/>
              </a:rPr>
              <a:t>build.gradle</a:t>
            </a:r>
            <a:r>
              <a:rPr lang="en-US" altLang="ja-JP" sz="2400" dirty="0">
                <a:latin typeface="+mn-lt"/>
              </a:rPr>
              <a:t>.</a:t>
            </a:r>
            <a:endParaRPr lang="en-US" altLang="ja-JP" sz="1600" dirty="0">
              <a:latin typeface="+mn-lt"/>
            </a:endParaRPr>
          </a:p>
        </p:txBody>
      </p:sp>
      <p:sp>
        <p:nvSpPr>
          <p:cNvPr id="14" name="正方形/長方形 13">
            <a:extLst>
              <a:ext uri="{FF2B5EF4-FFF2-40B4-BE49-F238E27FC236}">
                <a16:creationId xmlns="" xmlns:a16="http://schemas.microsoft.com/office/drawing/2014/main" id="{90DB56BA-6987-44EA-85B7-B3BB49667447}"/>
              </a:ext>
            </a:extLst>
          </p:cNvPr>
          <p:cNvSpPr/>
          <p:nvPr/>
        </p:nvSpPr>
        <p:spPr>
          <a:xfrm>
            <a:off x="646403" y="1510453"/>
            <a:ext cx="1471750" cy="400110"/>
          </a:xfrm>
          <a:prstGeom prst="rect">
            <a:avLst/>
          </a:prstGeom>
        </p:spPr>
        <p:txBody>
          <a:bodyPr wrap="none">
            <a:spAutoFit/>
          </a:bodyPr>
          <a:lstStyle/>
          <a:p>
            <a:pPr algn="l"/>
            <a:r>
              <a:rPr lang="en-US" altLang="ja-JP" sz="2000" dirty="0" err="1">
                <a:latin typeface="+mn-lt"/>
              </a:rPr>
              <a:t>build.gradle</a:t>
            </a:r>
            <a:endParaRPr lang="en-US" altLang="ja-JP" sz="2000" dirty="0">
              <a:latin typeface="+mn-lt"/>
            </a:endParaRPr>
          </a:p>
        </p:txBody>
      </p:sp>
      <p:sp>
        <p:nvSpPr>
          <p:cNvPr id="15" name="角丸四角形吹き出し 90">
            <a:extLst>
              <a:ext uri="{FF2B5EF4-FFF2-40B4-BE49-F238E27FC236}">
                <a16:creationId xmlns="" xmlns:a16="http://schemas.microsoft.com/office/drawing/2014/main" id="{3861B8E6-136E-4185-A37B-8A7324D033C0}"/>
              </a:ext>
            </a:extLst>
          </p:cNvPr>
          <p:cNvSpPr/>
          <p:nvPr/>
        </p:nvSpPr>
        <p:spPr bwMode="gray">
          <a:xfrm>
            <a:off x="5982254" y="1607134"/>
            <a:ext cx="3205991" cy="716746"/>
          </a:xfrm>
          <a:prstGeom prst="wedgeRoundRectCallout">
            <a:avLst>
              <a:gd name="adj1" fmla="val -90267"/>
              <a:gd name="adj2" fmla="val 8063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a:latin typeface="Fujitsu Sans" panose="020B0404060202020204" pitchFamily="34" charset="0"/>
                <a:ea typeface="Meiryo UI" panose="020B0604030504040204" pitchFamily="50" charset="-128"/>
              </a:rPr>
              <a:t>Libraries used for compile</a:t>
            </a:r>
            <a:endParaRPr kumimoji="1" lang="ja-JP" altLang="en-US" sz="2000" dirty="0">
              <a:latin typeface="Fujitsu Sans" panose="020B0404060202020204" pitchFamily="34" charset="0"/>
              <a:ea typeface="Meiryo UI" panose="020B0604030504040204" pitchFamily="50" charset="-128"/>
            </a:endParaRPr>
          </a:p>
        </p:txBody>
      </p:sp>
      <p:sp>
        <p:nvSpPr>
          <p:cNvPr id="16" name="角丸四角形吹き出し 90">
            <a:extLst>
              <a:ext uri="{FF2B5EF4-FFF2-40B4-BE49-F238E27FC236}">
                <a16:creationId xmlns="" xmlns:a16="http://schemas.microsoft.com/office/drawing/2014/main" id="{F3808B3F-EA1A-4740-ABF4-A4BCCF11591E}"/>
              </a:ext>
            </a:extLst>
          </p:cNvPr>
          <p:cNvSpPr/>
          <p:nvPr/>
        </p:nvSpPr>
        <p:spPr bwMode="gray">
          <a:xfrm>
            <a:off x="5845019" y="2734202"/>
            <a:ext cx="3205991" cy="716746"/>
          </a:xfrm>
          <a:prstGeom prst="wedgeRoundRectCallout">
            <a:avLst>
              <a:gd name="adj1" fmla="val -104110"/>
              <a:gd name="adj2" fmla="val 37393"/>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a:latin typeface="Fujitsu Sans" panose="020B0404060202020204" pitchFamily="34" charset="0"/>
                <a:ea typeface="Meiryo UI" panose="020B0604030504040204" pitchFamily="50" charset="-128"/>
              </a:rPr>
              <a:t>Libraries used for test</a:t>
            </a:r>
            <a:endParaRPr kumimoji="1" lang="ja-JP" altLang="en-US" sz="2000" dirty="0">
              <a:latin typeface="Fujitsu Sans" panose="020B0404060202020204" pitchFamily="34" charset="0"/>
              <a:ea typeface="Meiryo UI" panose="020B0604030504040204" pitchFamily="50" charset="-128"/>
            </a:endParaRPr>
          </a:p>
        </p:txBody>
      </p:sp>
      <p:sp>
        <p:nvSpPr>
          <p:cNvPr id="17" name="フローチャート: 代替処理 16">
            <a:extLst>
              <a:ext uri="{FF2B5EF4-FFF2-40B4-BE49-F238E27FC236}">
                <a16:creationId xmlns="" xmlns:a16="http://schemas.microsoft.com/office/drawing/2014/main" id="{79E1BA63-CFD3-4BD8-9E52-7AC8B556EB94}"/>
              </a:ext>
            </a:extLst>
          </p:cNvPr>
          <p:cNvSpPr/>
          <p:nvPr/>
        </p:nvSpPr>
        <p:spPr bwMode="gray">
          <a:xfrm>
            <a:off x="372237" y="4932048"/>
            <a:ext cx="9116320" cy="830997"/>
          </a:xfrm>
          <a:prstGeom prst="flowChartAlternateProcess">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mn-lt"/>
              </a:rPr>
              <a:t>Note: The format of “dependency“ is different depends on </a:t>
            </a:r>
          </a:p>
          <a:p>
            <a:pPr algn="l"/>
            <a:r>
              <a:rPr lang="en-US" altLang="ja-JP" sz="2400" dirty="0">
                <a:latin typeface="+mn-lt"/>
              </a:rPr>
              <a:t>  which Plugin you are using. Please be careful!</a:t>
            </a:r>
          </a:p>
        </p:txBody>
      </p:sp>
      <p:sp>
        <p:nvSpPr>
          <p:cNvPr id="18" name="正方形/長方形 17">
            <a:extLst>
              <a:ext uri="{FF2B5EF4-FFF2-40B4-BE49-F238E27FC236}">
                <a16:creationId xmlns="" xmlns:a16="http://schemas.microsoft.com/office/drawing/2014/main" id="{0944E4FC-DDA5-4ED9-B10F-84FBA3391C3E}"/>
              </a:ext>
            </a:extLst>
          </p:cNvPr>
          <p:cNvSpPr/>
          <p:nvPr/>
        </p:nvSpPr>
        <p:spPr>
          <a:xfrm>
            <a:off x="477642" y="3999162"/>
            <a:ext cx="7567521" cy="830997"/>
          </a:xfrm>
          <a:prstGeom prst="rect">
            <a:avLst/>
          </a:prstGeom>
        </p:spPr>
        <p:txBody>
          <a:bodyPr wrap="none">
            <a:spAutoFit/>
          </a:bodyPr>
          <a:lstStyle/>
          <a:p>
            <a:pPr algn="l"/>
            <a:r>
              <a:rPr lang="en-US" altLang="ja-JP" sz="2400" dirty="0">
                <a:latin typeface="+mn-lt"/>
              </a:rPr>
              <a:t>Gradle will automatically download the specified libraries </a:t>
            </a:r>
          </a:p>
          <a:p>
            <a:pPr algn="l"/>
            <a:r>
              <a:rPr lang="en-US" altLang="ja-JP" sz="2400" dirty="0">
                <a:latin typeface="+mn-lt"/>
              </a:rPr>
              <a:t>   when executing tasks.</a:t>
            </a:r>
            <a:endParaRPr lang="en-US" altLang="ja-JP" sz="1600" dirty="0">
              <a:latin typeface="+mn-lt"/>
            </a:endParaRPr>
          </a:p>
        </p:txBody>
      </p:sp>
    </p:spTree>
    <p:extLst>
      <p:ext uri="{BB962C8B-B14F-4D97-AF65-F5344CB8AC3E}">
        <p14:creationId xmlns:p14="http://schemas.microsoft.com/office/powerpoint/2010/main" val="23391093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repositories directive</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46</a:t>
            </a:fld>
            <a:endParaRPr lang="en-US" altLang="ja-JP" dirty="0"/>
          </a:p>
        </p:txBody>
      </p:sp>
      <p:sp>
        <p:nvSpPr>
          <p:cNvPr id="11" name="正方形/長方形 10">
            <a:extLst>
              <a:ext uri="{FF2B5EF4-FFF2-40B4-BE49-F238E27FC236}">
                <a16:creationId xmlns="" xmlns:a16="http://schemas.microsoft.com/office/drawing/2014/main" id="{88A0507E-FD42-4A9B-849B-3A6400A74334}"/>
              </a:ext>
            </a:extLst>
          </p:cNvPr>
          <p:cNvSpPr/>
          <p:nvPr/>
        </p:nvSpPr>
        <p:spPr bwMode="gray">
          <a:xfrm>
            <a:off x="372237" y="5864934"/>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16765386-7934-4F69-8C50-B18F3D50EC26}"/>
              </a:ext>
            </a:extLst>
          </p:cNvPr>
          <p:cNvSpPr/>
          <p:nvPr/>
        </p:nvSpPr>
        <p:spPr bwMode="gray">
          <a:xfrm>
            <a:off x="477642" y="6179767"/>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https://docs.gradle.org/4.10/userguide/declaring_dependencies.html</a:t>
            </a:r>
            <a:endParaRPr kumimoji="1" lang="ja-JP" altLang="en-US" sz="1600" kern="0" dirty="0">
              <a:latin typeface="Fujitsu Sans" panose="020B0404060202020204" pitchFamily="34" charset="0"/>
              <a:ea typeface="Meiryo UI" panose="020B0604030504040204" pitchFamily="50" charset="-128"/>
            </a:endParaRPr>
          </a:p>
        </p:txBody>
      </p:sp>
      <p:sp>
        <p:nvSpPr>
          <p:cNvPr id="9" name="メモ 12">
            <a:extLst>
              <a:ext uri="{FF2B5EF4-FFF2-40B4-BE49-F238E27FC236}">
                <a16:creationId xmlns="" xmlns:a16="http://schemas.microsoft.com/office/drawing/2014/main" id="{A0406312-C241-4EC1-91AD-1C1B6F9409D3}"/>
              </a:ext>
            </a:extLst>
          </p:cNvPr>
          <p:cNvSpPr/>
          <p:nvPr/>
        </p:nvSpPr>
        <p:spPr bwMode="gray">
          <a:xfrm>
            <a:off x="646403" y="1894652"/>
            <a:ext cx="8541842" cy="1018692"/>
          </a:xfrm>
          <a:prstGeom prst="foldedCorner">
            <a:avLst>
              <a:gd name="adj" fmla="val 608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latin typeface="+mn-lt"/>
              </a:rPr>
              <a:t>repositories {</a:t>
            </a:r>
          </a:p>
          <a:p>
            <a:pPr algn="l"/>
            <a:r>
              <a:rPr lang="en-US" altLang="ja-JP" sz="2000" dirty="0">
                <a:latin typeface="+mn-lt"/>
              </a:rPr>
              <a:t>    </a:t>
            </a:r>
            <a:r>
              <a:rPr lang="en-US" altLang="ja-JP" sz="2000" dirty="0" err="1">
                <a:latin typeface="+mn-lt"/>
              </a:rPr>
              <a:t>jcenter</a:t>
            </a:r>
            <a:r>
              <a:rPr lang="en-US" altLang="ja-JP" sz="2000" dirty="0">
                <a:latin typeface="+mn-lt"/>
              </a:rPr>
              <a:t>()</a:t>
            </a:r>
          </a:p>
          <a:p>
            <a:pPr algn="l"/>
            <a:r>
              <a:rPr lang="en-US" altLang="ja-JP" sz="2000" dirty="0">
                <a:latin typeface="+mn-lt"/>
              </a:rPr>
              <a:t>}</a:t>
            </a:r>
            <a:endParaRPr lang="de-DE" altLang="ja-JP" sz="2000" dirty="0">
              <a:latin typeface="+mn-lt"/>
            </a:endParaRPr>
          </a:p>
          <a:p>
            <a:pPr algn="l"/>
            <a:endParaRPr lang="en-US" altLang="ja-JP" sz="2000" dirty="0">
              <a:latin typeface="+mn-lt"/>
            </a:endParaRPr>
          </a:p>
        </p:txBody>
      </p:sp>
      <p:sp>
        <p:nvSpPr>
          <p:cNvPr id="13" name="正方形/長方形 12">
            <a:extLst>
              <a:ext uri="{FF2B5EF4-FFF2-40B4-BE49-F238E27FC236}">
                <a16:creationId xmlns="" xmlns:a16="http://schemas.microsoft.com/office/drawing/2014/main" id="{7A3E44B7-FA00-4617-9BB4-220F700E52BB}"/>
              </a:ext>
            </a:extLst>
          </p:cNvPr>
          <p:cNvSpPr/>
          <p:nvPr/>
        </p:nvSpPr>
        <p:spPr>
          <a:xfrm>
            <a:off x="477642" y="731856"/>
            <a:ext cx="8941743" cy="830997"/>
          </a:xfrm>
          <a:prstGeom prst="rect">
            <a:avLst/>
          </a:prstGeom>
        </p:spPr>
        <p:txBody>
          <a:bodyPr wrap="none">
            <a:spAutoFit/>
          </a:bodyPr>
          <a:lstStyle/>
          <a:p>
            <a:pPr algn="l"/>
            <a:r>
              <a:rPr lang="en-US" altLang="ja-JP" sz="2400" dirty="0">
                <a:latin typeface="+mn-lt"/>
              </a:rPr>
              <a:t>Describe which artifact repository to use for downloading library files</a:t>
            </a:r>
            <a:br>
              <a:rPr lang="en-US" altLang="ja-JP" sz="2400" dirty="0">
                <a:latin typeface="+mn-lt"/>
              </a:rPr>
            </a:br>
            <a:r>
              <a:rPr lang="en-US" altLang="ja-JP" sz="2400" dirty="0">
                <a:latin typeface="+mn-lt"/>
              </a:rPr>
              <a:t>(jars/wars, etc.)</a:t>
            </a:r>
            <a:endParaRPr lang="en-US" altLang="ja-JP" sz="1600" dirty="0">
              <a:latin typeface="+mn-lt"/>
            </a:endParaRPr>
          </a:p>
        </p:txBody>
      </p:sp>
      <p:sp>
        <p:nvSpPr>
          <p:cNvPr id="14" name="正方形/長方形 13">
            <a:extLst>
              <a:ext uri="{FF2B5EF4-FFF2-40B4-BE49-F238E27FC236}">
                <a16:creationId xmlns="" xmlns:a16="http://schemas.microsoft.com/office/drawing/2014/main" id="{90DB56BA-6987-44EA-85B7-B3BB49667447}"/>
              </a:ext>
            </a:extLst>
          </p:cNvPr>
          <p:cNvSpPr/>
          <p:nvPr/>
        </p:nvSpPr>
        <p:spPr>
          <a:xfrm>
            <a:off x="646403" y="1431930"/>
            <a:ext cx="6799682" cy="400110"/>
          </a:xfrm>
          <a:prstGeom prst="rect">
            <a:avLst/>
          </a:prstGeom>
        </p:spPr>
        <p:txBody>
          <a:bodyPr wrap="none">
            <a:spAutoFit/>
          </a:bodyPr>
          <a:lstStyle/>
          <a:p>
            <a:pPr algn="l"/>
            <a:r>
              <a:rPr lang="en-US" altLang="ja-JP" sz="2000" dirty="0" err="1">
                <a:latin typeface="+mn-lt"/>
              </a:rPr>
              <a:t>build.gradle</a:t>
            </a:r>
            <a:r>
              <a:rPr lang="en-US" altLang="ja-JP" sz="2000" dirty="0">
                <a:latin typeface="+mn-lt"/>
              </a:rPr>
              <a:t> (case example for using public central repository)</a:t>
            </a:r>
          </a:p>
        </p:txBody>
      </p:sp>
      <p:sp>
        <p:nvSpPr>
          <p:cNvPr id="17" name="フローチャート: 代替処理 16">
            <a:extLst>
              <a:ext uri="{FF2B5EF4-FFF2-40B4-BE49-F238E27FC236}">
                <a16:creationId xmlns="" xmlns:a16="http://schemas.microsoft.com/office/drawing/2014/main" id="{79E1BA63-CFD3-4BD8-9E52-7AC8B556EB94}"/>
              </a:ext>
            </a:extLst>
          </p:cNvPr>
          <p:cNvSpPr/>
          <p:nvPr/>
        </p:nvSpPr>
        <p:spPr bwMode="gray">
          <a:xfrm>
            <a:off x="372237" y="5362936"/>
            <a:ext cx="9116320" cy="400110"/>
          </a:xfrm>
          <a:prstGeom prst="flowChartAlternateProcess">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mn-lt"/>
              </a:rPr>
              <a:t>Note: Please be careful for HTTP Proxy…</a:t>
            </a:r>
          </a:p>
        </p:txBody>
      </p:sp>
      <p:sp>
        <p:nvSpPr>
          <p:cNvPr id="19" name="メモ 12">
            <a:extLst>
              <a:ext uri="{FF2B5EF4-FFF2-40B4-BE49-F238E27FC236}">
                <a16:creationId xmlns="" xmlns:a16="http://schemas.microsoft.com/office/drawing/2014/main" id="{5BD03A88-FC6A-4632-AB15-4A820C30F6B6}"/>
              </a:ext>
            </a:extLst>
          </p:cNvPr>
          <p:cNvSpPr/>
          <p:nvPr/>
        </p:nvSpPr>
        <p:spPr bwMode="gray">
          <a:xfrm>
            <a:off x="646403" y="3644169"/>
            <a:ext cx="8541842" cy="1582114"/>
          </a:xfrm>
          <a:prstGeom prst="foldedCorner">
            <a:avLst>
              <a:gd name="adj" fmla="val 608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latin typeface="+mn-lt"/>
              </a:rPr>
              <a:t>repositories {</a:t>
            </a:r>
          </a:p>
          <a:p>
            <a:pPr algn="l"/>
            <a:r>
              <a:rPr lang="sv-SE" altLang="ja-JP" sz="2000" dirty="0">
                <a:latin typeface="+mn-lt"/>
              </a:rPr>
              <a:t>    maven {</a:t>
            </a:r>
          </a:p>
          <a:p>
            <a:pPr algn="l"/>
            <a:r>
              <a:rPr lang="sv-SE" altLang="ja-JP" sz="2000" dirty="0">
                <a:latin typeface="+mn-lt"/>
              </a:rPr>
              <a:t>        url 'http://artifactory.hoge.local/artifactory/libs-release/’</a:t>
            </a:r>
          </a:p>
          <a:p>
            <a:pPr algn="l"/>
            <a:r>
              <a:rPr lang="sv-SE" altLang="ja-JP" sz="2000" dirty="0">
                <a:latin typeface="+mn-lt"/>
              </a:rPr>
              <a:t>    }</a:t>
            </a:r>
          </a:p>
          <a:p>
            <a:pPr algn="l"/>
            <a:r>
              <a:rPr lang="en-US" altLang="ja-JP" sz="2000" dirty="0">
                <a:latin typeface="+mn-lt"/>
              </a:rPr>
              <a:t>}</a:t>
            </a:r>
            <a:endParaRPr lang="de-DE" altLang="ja-JP" sz="2000" dirty="0">
              <a:latin typeface="+mn-lt"/>
            </a:endParaRPr>
          </a:p>
          <a:p>
            <a:pPr algn="l"/>
            <a:endParaRPr lang="en-US" altLang="ja-JP" sz="2000" dirty="0">
              <a:latin typeface="+mn-lt"/>
            </a:endParaRPr>
          </a:p>
        </p:txBody>
      </p:sp>
      <p:sp>
        <p:nvSpPr>
          <p:cNvPr id="20" name="正方形/長方形 19">
            <a:extLst>
              <a:ext uri="{FF2B5EF4-FFF2-40B4-BE49-F238E27FC236}">
                <a16:creationId xmlns="" xmlns:a16="http://schemas.microsoft.com/office/drawing/2014/main" id="{28D731AB-0078-4CE7-B6F8-F048B11B3E77}"/>
              </a:ext>
            </a:extLst>
          </p:cNvPr>
          <p:cNvSpPr/>
          <p:nvPr/>
        </p:nvSpPr>
        <p:spPr>
          <a:xfrm>
            <a:off x="646403" y="3181447"/>
            <a:ext cx="8295028" cy="400110"/>
          </a:xfrm>
          <a:prstGeom prst="rect">
            <a:avLst/>
          </a:prstGeom>
        </p:spPr>
        <p:txBody>
          <a:bodyPr wrap="none">
            <a:spAutoFit/>
          </a:bodyPr>
          <a:lstStyle/>
          <a:p>
            <a:pPr algn="l"/>
            <a:r>
              <a:rPr lang="en-US" altLang="ja-JP" sz="2000" dirty="0" err="1">
                <a:latin typeface="+mn-lt"/>
              </a:rPr>
              <a:t>build.gradle</a:t>
            </a:r>
            <a:r>
              <a:rPr lang="en-US" altLang="ja-JP" sz="2000" dirty="0">
                <a:latin typeface="+mn-lt"/>
              </a:rPr>
              <a:t> (case example for using in-house repository such as Artifactory)</a:t>
            </a:r>
          </a:p>
        </p:txBody>
      </p:sp>
    </p:spTree>
    <p:extLst>
      <p:ext uri="{BB962C8B-B14F-4D97-AF65-F5344CB8AC3E}">
        <p14:creationId xmlns:p14="http://schemas.microsoft.com/office/powerpoint/2010/main" val="23289793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180492"/>
            <a:ext cx="4600575" cy="2204182"/>
          </a:xfrm>
        </p:spPr>
        <p:txBody>
          <a:bodyPr/>
          <a:lstStyle/>
          <a:p>
            <a:r>
              <a:rPr lang="en-US" altLang="ja-JP" dirty="0"/>
              <a:t>Introducing</a:t>
            </a:r>
            <a:br>
              <a:rPr lang="en-US" altLang="ja-JP" dirty="0"/>
            </a:br>
            <a:r>
              <a:rPr lang="en-US" altLang="ja-JP" dirty="0"/>
              <a:t>Important</a:t>
            </a:r>
            <a:br>
              <a:rPr lang="en-US" altLang="ja-JP" dirty="0"/>
            </a:br>
            <a:r>
              <a:rPr lang="en-US" altLang="ja-JP" dirty="0"/>
              <a:t>Features</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40471292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Source Set</a:t>
            </a:r>
            <a:r>
              <a:rPr lang="ja-JP" altLang="en-US" dirty="0"/>
              <a:t> </a:t>
            </a:r>
            <a:r>
              <a:rPr lang="en-US" altLang="ja-JP" dirty="0"/>
              <a:t>(1/2)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48</a:t>
            </a:fld>
            <a:endParaRPr lang="en-US" altLang="ja-JP" dirty="0"/>
          </a:p>
        </p:txBody>
      </p:sp>
      <p:sp>
        <p:nvSpPr>
          <p:cNvPr id="15" name="テキスト プレースホルダー 3">
            <a:extLst>
              <a:ext uri="{FF2B5EF4-FFF2-40B4-BE49-F238E27FC236}">
                <a16:creationId xmlns="" xmlns:a16="http://schemas.microsoft.com/office/drawing/2014/main" id="{F2B38B03-CD30-48E3-A819-130B3601727D}"/>
              </a:ext>
            </a:extLst>
          </p:cNvPr>
          <p:cNvSpPr>
            <a:spLocks noGrp="1"/>
          </p:cNvSpPr>
          <p:nvPr>
            <p:ph type="body" sz="quarter" idx="11"/>
          </p:nvPr>
        </p:nvSpPr>
        <p:spPr>
          <a:xfrm>
            <a:off x="689677" y="2361877"/>
            <a:ext cx="6323031" cy="1662802"/>
          </a:xfrm>
        </p:spPr>
        <p:txBody>
          <a:bodyPr spcCol="0"/>
          <a:lstStyle/>
          <a:p>
            <a:pPr>
              <a:lnSpc>
                <a:spcPct val="100000"/>
              </a:lnSpc>
              <a:buFont typeface="Wingdings" panose="05000000000000000000" pitchFamily="2" charset="2"/>
              <a:buChar char="l"/>
            </a:pPr>
            <a:r>
              <a:rPr kumimoji="1" lang="en-US" altLang="ja-JP" sz="2400" dirty="0">
                <a:latin typeface="+mn-lt"/>
              </a:rPr>
              <a:t>Production code</a:t>
            </a:r>
          </a:p>
          <a:p>
            <a:pPr>
              <a:lnSpc>
                <a:spcPct val="100000"/>
              </a:lnSpc>
              <a:buFont typeface="Wingdings" panose="05000000000000000000" pitchFamily="2" charset="2"/>
              <a:buChar char="l"/>
            </a:pPr>
            <a:r>
              <a:rPr kumimoji="1" lang="en-US" altLang="ja-JP" sz="2400" dirty="0">
                <a:latin typeface="+mn-lt"/>
              </a:rPr>
              <a:t>Test Code(Unit Test)</a:t>
            </a:r>
          </a:p>
          <a:p>
            <a:pPr>
              <a:lnSpc>
                <a:spcPct val="100000"/>
              </a:lnSpc>
              <a:buFont typeface="Wingdings" panose="05000000000000000000" pitchFamily="2" charset="2"/>
              <a:buChar char="l"/>
            </a:pPr>
            <a:r>
              <a:rPr kumimoji="1" lang="en-US" altLang="ja-JP" sz="2400" dirty="0">
                <a:latin typeface="+mn-lt"/>
              </a:rPr>
              <a:t>Test Code(Integration Test), etc.</a:t>
            </a:r>
            <a:endParaRPr kumimoji="1" lang="en-US" altLang="ja-JP" sz="2200" dirty="0">
              <a:latin typeface="+mn-lt"/>
            </a:endParaRPr>
          </a:p>
        </p:txBody>
      </p:sp>
      <p:sp>
        <p:nvSpPr>
          <p:cNvPr id="16" name="正方形/長方形 15">
            <a:extLst>
              <a:ext uri="{FF2B5EF4-FFF2-40B4-BE49-F238E27FC236}">
                <a16:creationId xmlns="" xmlns:a16="http://schemas.microsoft.com/office/drawing/2014/main" id="{7157DC5C-1BBD-4832-B2CC-A21303783552}"/>
              </a:ext>
            </a:extLst>
          </p:cNvPr>
          <p:cNvSpPr/>
          <p:nvPr/>
        </p:nvSpPr>
        <p:spPr>
          <a:xfrm>
            <a:off x="477642" y="1166662"/>
            <a:ext cx="9116320" cy="3416320"/>
          </a:xfrm>
          <a:prstGeom prst="rect">
            <a:avLst/>
          </a:prstGeom>
        </p:spPr>
        <p:txBody>
          <a:bodyPr wrap="square">
            <a:spAutoFit/>
          </a:bodyPr>
          <a:lstStyle/>
          <a:p>
            <a:pPr algn="l"/>
            <a:r>
              <a:rPr lang="en-US" altLang="ja-JP" sz="2400" dirty="0">
                <a:latin typeface="+mn-lt"/>
              </a:rPr>
              <a:t>Source set is a important function of Java Plugin</a:t>
            </a:r>
            <a:br>
              <a:rPr lang="en-US" altLang="ja-JP" sz="2400" dirty="0">
                <a:latin typeface="+mn-lt"/>
              </a:rPr>
            </a:br>
            <a:r>
              <a:rPr lang="en-US" altLang="ja-JP" sz="2400" dirty="0">
                <a:latin typeface="+mn-lt"/>
              </a:rPr>
              <a:t>to enable logical group for java source and resource</a:t>
            </a:r>
            <a:br>
              <a:rPr lang="en-US" altLang="ja-JP" sz="2400" dirty="0">
                <a:latin typeface="+mn-lt"/>
              </a:rPr>
            </a:br>
            <a:r>
              <a:rPr lang="en-US" altLang="ja-JP" sz="2400" dirty="0">
                <a:latin typeface="+mn-lt"/>
              </a:rPr>
              <a:t>For example…</a:t>
            </a:r>
            <a:br>
              <a:rPr lang="en-US" altLang="ja-JP" sz="2400" dirty="0">
                <a:latin typeface="+mn-lt"/>
              </a:rPr>
            </a:br>
            <a:r>
              <a:rPr lang="en-US" altLang="ja-JP" sz="2400" dirty="0">
                <a:latin typeface="+mn-lt"/>
              </a:rPr>
              <a:t/>
            </a:r>
            <a:br>
              <a:rPr lang="en-US" altLang="ja-JP" sz="2400" dirty="0">
                <a:latin typeface="+mn-lt"/>
              </a:rPr>
            </a:br>
            <a:r>
              <a:rPr lang="en-US" altLang="ja-JP" sz="2400" dirty="0">
                <a:latin typeface="+mn-lt"/>
              </a:rPr>
              <a:t/>
            </a:r>
            <a:br>
              <a:rPr lang="en-US" altLang="ja-JP" sz="2400" dirty="0">
                <a:latin typeface="+mn-lt"/>
              </a:rPr>
            </a:br>
            <a:r>
              <a:rPr lang="en-US" altLang="ja-JP" sz="2400" dirty="0">
                <a:latin typeface="+mn-lt"/>
              </a:rPr>
              <a:t/>
            </a:r>
            <a:br>
              <a:rPr lang="en-US" altLang="ja-JP" sz="2400" dirty="0">
                <a:latin typeface="+mn-lt"/>
              </a:rPr>
            </a:br>
            <a:r>
              <a:rPr lang="en-US" altLang="ja-JP" sz="2400" dirty="0">
                <a:latin typeface="+mn-lt"/>
              </a:rPr>
              <a:t/>
            </a:r>
            <a:br>
              <a:rPr lang="en-US" altLang="ja-JP" sz="2400" dirty="0">
                <a:latin typeface="+mn-lt"/>
              </a:rPr>
            </a:br>
            <a:r>
              <a:rPr lang="en-US" altLang="ja-JP" sz="2400" dirty="0">
                <a:latin typeface="+mn-lt"/>
              </a:rPr>
              <a:t/>
            </a:r>
            <a:br>
              <a:rPr lang="en-US" altLang="ja-JP" sz="2400" dirty="0">
                <a:latin typeface="+mn-lt"/>
              </a:rPr>
            </a:br>
            <a:r>
              <a:rPr lang="en-US" altLang="ja-JP" sz="2400" dirty="0">
                <a:latin typeface="+mn-lt"/>
              </a:rPr>
              <a:t>We can group source/resources for each codes like above by source set.</a:t>
            </a:r>
            <a:endParaRPr lang="en-US" altLang="ja-JP" sz="1600" dirty="0">
              <a:latin typeface="+mn-lt"/>
            </a:endParaRPr>
          </a:p>
        </p:txBody>
      </p:sp>
      <p:sp>
        <p:nvSpPr>
          <p:cNvPr id="18" name="右矢印 10">
            <a:extLst>
              <a:ext uri="{FF2B5EF4-FFF2-40B4-BE49-F238E27FC236}">
                <a16:creationId xmlns="" xmlns:a16="http://schemas.microsoft.com/office/drawing/2014/main" id="{5B6776B4-37BE-492E-942C-C9D4ABC258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Source Set</a:t>
            </a:r>
          </a:p>
        </p:txBody>
      </p:sp>
    </p:spTree>
    <p:extLst>
      <p:ext uri="{BB962C8B-B14F-4D97-AF65-F5344CB8AC3E}">
        <p14:creationId xmlns:p14="http://schemas.microsoft.com/office/powerpoint/2010/main" val="3538958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a:t>
            </a:fld>
            <a:endParaRPr lang="en-US" altLang="ja-JP" dirty="0"/>
          </a:p>
        </p:txBody>
      </p:sp>
      <p:sp>
        <p:nvSpPr>
          <p:cNvPr id="34" name="テキスト ボックス 33">
            <a:extLst>
              <a:ext uri="{FF2B5EF4-FFF2-40B4-BE49-F238E27FC236}">
                <a16:creationId xmlns="" xmlns:a16="http://schemas.microsoft.com/office/drawing/2014/main" id="{BB09656B-958A-4AFD-9F25-79213744E826}"/>
              </a:ext>
            </a:extLst>
          </p:cNvPr>
          <p:cNvSpPr txBox="1"/>
          <p:nvPr/>
        </p:nvSpPr>
        <p:spPr>
          <a:xfrm>
            <a:off x="348344" y="934434"/>
            <a:ext cx="9388864" cy="4524315"/>
          </a:xfrm>
          <a:prstGeom prst="rect">
            <a:avLst/>
          </a:prstGeom>
          <a:noFill/>
        </p:spPr>
        <p:txBody>
          <a:bodyPr wrap="square" rtlCol="0">
            <a:spAutoFit/>
          </a:bodyPr>
          <a:lstStyle/>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What’s Build Tool?</a:t>
            </a:r>
          </a:p>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What’s Gradle?</a:t>
            </a:r>
          </a:p>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QuickStart</a:t>
            </a:r>
          </a:p>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Basic Part</a:t>
            </a:r>
            <a:endParaRPr lang="ja-JP" altLang="en-US" sz="48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Introducing important features</a:t>
            </a:r>
          </a:p>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Case examples for some patterns</a:t>
            </a:r>
            <a:endParaRPr kumimoji="1" lang="ja-JP" altLang="en-US" sz="4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057358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Source Set</a:t>
            </a:r>
            <a:r>
              <a:rPr lang="ja-JP" altLang="en-US" dirty="0"/>
              <a:t> </a:t>
            </a:r>
            <a:r>
              <a:rPr lang="en-US" altLang="ja-JP" dirty="0"/>
              <a:t>(2/2)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49</a:t>
            </a:fld>
            <a:endParaRPr lang="en-US" altLang="ja-JP" dirty="0"/>
          </a:p>
        </p:txBody>
      </p:sp>
      <p:sp>
        <p:nvSpPr>
          <p:cNvPr id="10" name="テキスト プレースホルダー 3">
            <a:extLst>
              <a:ext uri="{FF2B5EF4-FFF2-40B4-BE49-F238E27FC236}">
                <a16:creationId xmlns="" xmlns:a16="http://schemas.microsoft.com/office/drawing/2014/main" id="{10B43B2E-7A1A-4F5C-905B-834F35296F1E}"/>
              </a:ext>
            </a:extLst>
          </p:cNvPr>
          <p:cNvSpPr>
            <a:spLocks noGrp="1"/>
          </p:cNvSpPr>
          <p:nvPr>
            <p:ph type="body" sz="quarter" idx="11"/>
          </p:nvPr>
        </p:nvSpPr>
        <p:spPr>
          <a:xfrm>
            <a:off x="689677" y="1616511"/>
            <a:ext cx="8798880" cy="1662802"/>
          </a:xfrm>
        </p:spPr>
        <p:txBody>
          <a:bodyPr spcCol="0"/>
          <a:lstStyle/>
          <a:p>
            <a:pPr>
              <a:lnSpc>
                <a:spcPct val="100000"/>
              </a:lnSpc>
              <a:buFont typeface="Wingdings" panose="05000000000000000000" pitchFamily="2" charset="2"/>
              <a:buChar char="l"/>
            </a:pPr>
            <a:r>
              <a:rPr kumimoji="1" lang="en-US" altLang="ja-JP" sz="2400" dirty="0">
                <a:latin typeface="+mn-lt"/>
              </a:rPr>
              <a:t>It’s possible to add any sets</a:t>
            </a:r>
          </a:p>
          <a:p>
            <a:pPr>
              <a:lnSpc>
                <a:spcPct val="100000"/>
              </a:lnSpc>
              <a:buFont typeface="Wingdings" panose="05000000000000000000" pitchFamily="2" charset="2"/>
              <a:buChar char="l"/>
            </a:pPr>
            <a:r>
              <a:rPr kumimoji="1" lang="en-US" altLang="ja-JP" sz="2400" dirty="0">
                <a:latin typeface="+mn-lt"/>
              </a:rPr>
              <a:t>Its’ possible to specify </a:t>
            </a:r>
            <a:r>
              <a:rPr lang="en-US" altLang="ja-JP" sz="2400" dirty="0">
                <a:latin typeface="+mn-lt"/>
              </a:rPr>
              <a:t>source code and </a:t>
            </a:r>
            <a:r>
              <a:rPr lang="en-US" altLang="ja-JP" sz="2400" dirty="0" err="1">
                <a:latin typeface="+mn-lt"/>
              </a:rPr>
              <a:t>resouces</a:t>
            </a:r>
            <a:endParaRPr kumimoji="1" lang="en-US" altLang="ja-JP" sz="2400" dirty="0">
              <a:latin typeface="+mn-lt"/>
            </a:endParaRPr>
          </a:p>
          <a:p>
            <a:pPr>
              <a:lnSpc>
                <a:spcPct val="100000"/>
              </a:lnSpc>
              <a:buFont typeface="Wingdings" panose="05000000000000000000" pitchFamily="2" charset="2"/>
              <a:buChar char="l"/>
            </a:pPr>
            <a:r>
              <a:rPr kumimoji="1" lang="en-US" altLang="ja-JP" sz="2400" dirty="0">
                <a:latin typeface="+mn-lt"/>
              </a:rPr>
              <a:t>It’s possible to specify output path fo</a:t>
            </a:r>
            <a:r>
              <a:rPr lang="en-US" altLang="ja-JP" sz="2400" dirty="0">
                <a:latin typeface="+mn-lt"/>
              </a:rPr>
              <a:t>r each sets</a:t>
            </a:r>
          </a:p>
          <a:p>
            <a:pPr>
              <a:lnSpc>
                <a:spcPct val="100000"/>
              </a:lnSpc>
              <a:buFont typeface="Wingdings" panose="05000000000000000000" pitchFamily="2" charset="2"/>
              <a:buChar char="l"/>
            </a:pPr>
            <a:r>
              <a:rPr lang="en-US" altLang="ja-JP" sz="2400" dirty="0">
                <a:latin typeface="+mn-lt"/>
              </a:rPr>
              <a:t>It’s possible to specify </a:t>
            </a:r>
            <a:r>
              <a:rPr lang="en-US" altLang="ja-JP" sz="2400" dirty="0" err="1">
                <a:latin typeface="+mn-lt"/>
              </a:rPr>
              <a:t>classpath</a:t>
            </a:r>
            <a:r>
              <a:rPr lang="en-US" altLang="ja-JP" sz="2400" dirty="0">
                <a:latin typeface="+mn-lt"/>
              </a:rPr>
              <a:t> for each sets</a:t>
            </a:r>
          </a:p>
          <a:p>
            <a:pPr>
              <a:lnSpc>
                <a:spcPct val="100000"/>
              </a:lnSpc>
              <a:buFont typeface="Wingdings" panose="05000000000000000000" pitchFamily="2" charset="2"/>
              <a:buChar char="l"/>
            </a:pPr>
            <a:r>
              <a:rPr kumimoji="1" lang="en-US" altLang="ja-JP" sz="2400" dirty="0">
                <a:latin typeface="+mn-lt"/>
              </a:rPr>
              <a:t>It’s possible to attend </a:t>
            </a:r>
            <a:r>
              <a:rPr lang="en-US" altLang="ja-JP" sz="2400" dirty="0">
                <a:latin typeface="+mn-lt"/>
              </a:rPr>
              <a:t>special task for each sets</a:t>
            </a:r>
            <a:endParaRPr kumimoji="1" lang="en-US" altLang="ja-JP" sz="2200" dirty="0">
              <a:latin typeface="+mn-lt"/>
            </a:endParaRPr>
          </a:p>
        </p:txBody>
      </p:sp>
      <p:sp>
        <p:nvSpPr>
          <p:cNvPr id="13" name="正方形/長方形 12">
            <a:extLst>
              <a:ext uri="{FF2B5EF4-FFF2-40B4-BE49-F238E27FC236}">
                <a16:creationId xmlns="" xmlns:a16="http://schemas.microsoft.com/office/drawing/2014/main" id="{0E12224D-7882-4846-A586-B28E4B591172}"/>
              </a:ext>
            </a:extLst>
          </p:cNvPr>
          <p:cNvSpPr/>
          <p:nvPr/>
        </p:nvSpPr>
        <p:spPr>
          <a:xfrm>
            <a:off x="477642" y="1005566"/>
            <a:ext cx="9116320" cy="461665"/>
          </a:xfrm>
          <a:prstGeom prst="rect">
            <a:avLst/>
          </a:prstGeom>
        </p:spPr>
        <p:txBody>
          <a:bodyPr wrap="square">
            <a:spAutoFit/>
          </a:bodyPr>
          <a:lstStyle/>
          <a:p>
            <a:pPr algn="l"/>
            <a:r>
              <a:rPr lang="en-US" altLang="ja-JP" sz="2400" dirty="0">
                <a:latin typeface="+mn-lt"/>
              </a:rPr>
              <a:t>Source set has following features</a:t>
            </a:r>
            <a:endParaRPr lang="en-US" altLang="ja-JP" sz="1600" dirty="0">
              <a:latin typeface="+mn-lt"/>
            </a:endParaRPr>
          </a:p>
        </p:txBody>
      </p:sp>
      <p:sp>
        <p:nvSpPr>
          <p:cNvPr id="17" name="フローチャート: 代替処理 16">
            <a:extLst>
              <a:ext uri="{FF2B5EF4-FFF2-40B4-BE49-F238E27FC236}">
                <a16:creationId xmlns="" xmlns:a16="http://schemas.microsoft.com/office/drawing/2014/main" id="{BB82B539-E458-4F4C-890D-C50C28A0F6D6}"/>
              </a:ext>
            </a:extLst>
          </p:cNvPr>
          <p:cNvSpPr/>
          <p:nvPr/>
        </p:nvSpPr>
        <p:spPr bwMode="gray">
          <a:xfrm>
            <a:off x="372237" y="4919159"/>
            <a:ext cx="9116320" cy="400110"/>
          </a:xfrm>
          <a:prstGeom prst="flowChartAlternateProcess">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mn-lt"/>
              </a:rPr>
              <a:t>Note : In Java Plugin main and test source sets are already defined</a:t>
            </a:r>
          </a:p>
        </p:txBody>
      </p:sp>
      <p:sp>
        <p:nvSpPr>
          <p:cNvPr id="18" name="正方形/長方形 17">
            <a:extLst>
              <a:ext uri="{FF2B5EF4-FFF2-40B4-BE49-F238E27FC236}">
                <a16:creationId xmlns="" xmlns:a16="http://schemas.microsoft.com/office/drawing/2014/main" id="{C119A9A4-EC38-41C1-92DA-00BB9FA2EEF5}"/>
              </a:ext>
            </a:extLst>
          </p:cNvPr>
          <p:cNvSpPr/>
          <p:nvPr/>
        </p:nvSpPr>
        <p:spPr bwMode="gray">
          <a:xfrm>
            <a:off x="372237" y="5864934"/>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9" name="正方形/長方形 18">
            <a:extLst>
              <a:ext uri="{FF2B5EF4-FFF2-40B4-BE49-F238E27FC236}">
                <a16:creationId xmlns="" xmlns:a16="http://schemas.microsoft.com/office/drawing/2014/main" id="{36D8B482-B817-4F2F-B0F2-86473BA154AC}"/>
              </a:ext>
            </a:extLst>
          </p:cNvPr>
          <p:cNvSpPr/>
          <p:nvPr/>
        </p:nvSpPr>
        <p:spPr bwMode="gray">
          <a:xfrm>
            <a:off x="477642" y="6179767"/>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https://docs.gradle.org/4.10/dsl/org.gradle.api.tasks.SourceSet.html</a:t>
            </a:r>
            <a:endParaRPr kumimoji="1" lang="ja-JP" altLang="en-US" sz="1600" kern="0" dirty="0">
              <a:latin typeface="Fujitsu Sans" panose="020B0404060202020204" pitchFamily="34" charset="0"/>
              <a:ea typeface="Meiryo UI" panose="020B0604030504040204" pitchFamily="50" charset="-128"/>
            </a:endParaRPr>
          </a:p>
        </p:txBody>
      </p:sp>
      <p:sp>
        <p:nvSpPr>
          <p:cNvPr id="20" name="右矢印 10">
            <a:extLst>
              <a:ext uri="{FF2B5EF4-FFF2-40B4-BE49-F238E27FC236}">
                <a16:creationId xmlns="" xmlns:a16="http://schemas.microsoft.com/office/drawing/2014/main" id="{5C410CD9-DB6A-4D4C-8AD5-865F1DA70D2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Source Set</a:t>
            </a:r>
          </a:p>
        </p:txBody>
      </p:sp>
    </p:spTree>
    <p:extLst>
      <p:ext uri="{BB962C8B-B14F-4D97-AF65-F5344CB8AC3E}">
        <p14:creationId xmlns:p14="http://schemas.microsoft.com/office/powerpoint/2010/main" val="14987954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Example for defining Integration Test set(1/2)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50</a:t>
            </a:fld>
            <a:endParaRPr lang="en-US" altLang="ja-JP" dirty="0"/>
          </a:p>
        </p:txBody>
      </p:sp>
      <p:sp>
        <p:nvSpPr>
          <p:cNvPr id="13" name="正方形/長方形 12">
            <a:extLst>
              <a:ext uri="{FF2B5EF4-FFF2-40B4-BE49-F238E27FC236}">
                <a16:creationId xmlns="" xmlns:a16="http://schemas.microsoft.com/office/drawing/2014/main" id="{0E12224D-7882-4846-A586-B28E4B591172}"/>
              </a:ext>
            </a:extLst>
          </p:cNvPr>
          <p:cNvSpPr/>
          <p:nvPr/>
        </p:nvSpPr>
        <p:spPr>
          <a:xfrm>
            <a:off x="477642" y="1005566"/>
            <a:ext cx="9116320" cy="461665"/>
          </a:xfrm>
          <a:prstGeom prst="rect">
            <a:avLst/>
          </a:prstGeom>
        </p:spPr>
        <p:txBody>
          <a:bodyPr wrap="square">
            <a:spAutoFit/>
          </a:bodyPr>
          <a:lstStyle/>
          <a:p>
            <a:pPr algn="l"/>
            <a:r>
              <a:rPr lang="en-US" altLang="ja-JP" sz="2400" dirty="0" err="1">
                <a:latin typeface="+mn-lt"/>
              </a:rPr>
              <a:t>build.gradle</a:t>
            </a:r>
            <a:endParaRPr lang="en-US" altLang="ja-JP" sz="1600" dirty="0">
              <a:latin typeface="+mn-lt"/>
            </a:endParaRPr>
          </a:p>
        </p:txBody>
      </p:sp>
      <p:sp>
        <p:nvSpPr>
          <p:cNvPr id="20" name="右矢印 10">
            <a:extLst>
              <a:ext uri="{FF2B5EF4-FFF2-40B4-BE49-F238E27FC236}">
                <a16:creationId xmlns="" xmlns:a16="http://schemas.microsoft.com/office/drawing/2014/main" id="{5C410CD9-DB6A-4D4C-8AD5-865F1DA70D2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Source Set</a:t>
            </a:r>
          </a:p>
        </p:txBody>
      </p:sp>
      <p:sp>
        <p:nvSpPr>
          <p:cNvPr id="12" name="メモ 12">
            <a:extLst>
              <a:ext uri="{FF2B5EF4-FFF2-40B4-BE49-F238E27FC236}">
                <a16:creationId xmlns="" xmlns:a16="http://schemas.microsoft.com/office/drawing/2014/main" id="{B882B00C-6B16-4E4F-AE96-EFDD5D32CC73}"/>
              </a:ext>
            </a:extLst>
          </p:cNvPr>
          <p:cNvSpPr/>
          <p:nvPr/>
        </p:nvSpPr>
        <p:spPr bwMode="gray">
          <a:xfrm>
            <a:off x="646403" y="1509696"/>
            <a:ext cx="8541842" cy="3804176"/>
          </a:xfrm>
          <a:prstGeom prst="foldedCorner">
            <a:avLst>
              <a:gd name="adj" fmla="val 608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err="1">
                <a:latin typeface="+mn-lt"/>
              </a:rPr>
              <a:t>sourceSets</a:t>
            </a:r>
            <a:r>
              <a:rPr lang="en-US" altLang="ja-JP" sz="2000" dirty="0">
                <a:latin typeface="+mn-lt"/>
              </a:rPr>
              <a:t> {</a:t>
            </a:r>
          </a:p>
          <a:p>
            <a:pPr algn="l"/>
            <a:r>
              <a:rPr lang="en-US" altLang="ja-JP" sz="2000" dirty="0">
                <a:latin typeface="+mn-lt"/>
              </a:rPr>
              <a:t>    </a:t>
            </a:r>
            <a:r>
              <a:rPr lang="en-US" altLang="ja-JP" sz="2000" dirty="0" err="1">
                <a:latin typeface="+mn-lt"/>
              </a:rPr>
              <a:t>integrationTest</a:t>
            </a:r>
            <a:endParaRPr lang="en-US" altLang="ja-JP" sz="2000" dirty="0">
              <a:latin typeface="+mn-lt"/>
            </a:endParaRPr>
          </a:p>
          <a:p>
            <a:pPr algn="l"/>
            <a:r>
              <a:rPr lang="en-US" altLang="ja-JP" sz="2000" dirty="0">
                <a:latin typeface="+mn-lt"/>
              </a:rPr>
              <a:t>}</a:t>
            </a:r>
          </a:p>
          <a:p>
            <a:pPr algn="l"/>
            <a:endParaRPr lang="en-US" altLang="ja-JP" sz="2000" dirty="0">
              <a:latin typeface="+mn-lt"/>
            </a:endParaRPr>
          </a:p>
          <a:p>
            <a:pPr algn="l"/>
            <a:r>
              <a:rPr lang="en-US" altLang="ja-JP" sz="2000" dirty="0">
                <a:latin typeface="+mn-lt"/>
              </a:rPr>
              <a:t>dependencies {</a:t>
            </a:r>
          </a:p>
          <a:p>
            <a:pPr algn="l"/>
            <a:r>
              <a:rPr lang="en-US" altLang="ja-JP" sz="2000" dirty="0">
                <a:latin typeface="+mn-lt"/>
              </a:rPr>
              <a:t>    </a:t>
            </a:r>
            <a:r>
              <a:rPr lang="en-US" altLang="ja-JP" sz="2000" dirty="0" err="1">
                <a:latin typeface="+mn-lt"/>
              </a:rPr>
              <a:t>integrationTestCompile</a:t>
            </a:r>
            <a:r>
              <a:rPr lang="en-US" altLang="ja-JP" sz="2000" dirty="0">
                <a:latin typeface="+mn-lt"/>
              </a:rPr>
              <a:t> 'junit:junit:4.12'</a:t>
            </a:r>
          </a:p>
          <a:p>
            <a:pPr algn="l"/>
            <a:r>
              <a:rPr lang="en-US" altLang="ja-JP" sz="2000" dirty="0">
                <a:latin typeface="+mn-lt"/>
              </a:rPr>
              <a:t>}</a:t>
            </a:r>
          </a:p>
          <a:p>
            <a:pPr algn="l"/>
            <a:endParaRPr lang="en-US" altLang="ja-JP" sz="2000" dirty="0">
              <a:latin typeface="+mn-lt"/>
            </a:endParaRPr>
          </a:p>
          <a:p>
            <a:pPr algn="l"/>
            <a:r>
              <a:rPr lang="en-US" altLang="ja-JP" sz="2000" dirty="0">
                <a:latin typeface="+mn-lt"/>
              </a:rPr>
              <a:t>task </a:t>
            </a:r>
            <a:r>
              <a:rPr lang="en-US" altLang="ja-JP" sz="2000" dirty="0" err="1">
                <a:latin typeface="+mn-lt"/>
              </a:rPr>
              <a:t>integrationTest</a:t>
            </a:r>
            <a:r>
              <a:rPr lang="en-US" altLang="ja-JP" sz="2000" dirty="0">
                <a:latin typeface="+mn-lt"/>
              </a:rPr>
              <a:t>(type: Test) {</a:t>
            </a:r>
          </a:p>
          <a:p>
            <a:pPr algn="l"/>
            <a:r>
              <a:rPr lang="en-US" altLang="ja-JP" sz="2000" dirty="0">
                <a:latin typeface="+mn-lt"/>
              </a:rPr>
              <a:t>    </a:t>
            </a:r>
            <a:r>
              <a:rPr lang="en-US" altLang="ja-JP" sz="2000" dirty="0" err="1">
                <a:latin typeface="+mn-lt"/>
              </a:rPr>
              <a:t>testClassesDir</a:t>
            </a:r>
            <a:r>
              <a:rPr lang="en-US" altLang="ja-JP" sz="2000" dirty="0">
                <a:latin typeface="+mn-lt"/>
              </a:rPr>
              <a:t> = </a:t>
            </a:r>
            <a:r>
              <a:rPr lang="en-US" altLang="ja-JP" sz="2000" dirty="0" err="1">
                <a:latin typeface="+mn-lt"/>
              </a:rPr>
              <a:t>sourceSets.integrationTest.output.classesDir</a:t>
            </a:r>
            <a:endParaRPr lang="en-US" altLang="ja-JP" sz="2000" dirty="0">
              <a:latin typeface="+mn-lt"/>
            </a:endParaRPr>
          </a:p>
          <a:p>
            <a:pPr algn="l"/>
            <a:r>
              <a:rPr lang="en-US" altLang="ja-JP" sz="2000" dirty="0">
                <a:latin typeface="+mn-lt"/>
              </a:rPr>
              <a:t>    </a:t>
            </a:r>
            <a:r>
              <a:rPr lang="en-US" altLang="ja-JP" sz="2000" dirty="0" err="1">
                <a:latin typeface="+mn-lt"/>
              </a:rPr>
              <a:t>classpath</a:t>
            </a:r>
            <a:r>
              <a:rPr lang="en-US" altLang="ja-JP" sz="2000" dirty="0">
                <a:latin typeface="+mn-lt"/>
              </a:rPr>
              <a:t> = </a:t>
            </a:r>
            <a:r>
              <a:rPr lang="en-US" altLang="ja-JP" sz="2000" dirty="0" err="1">
                <a:latin typeface="+mn-lt"/>
              </a:rPr>
              <a:t>sourceSets.integrationTest.runtimeClasspath</a:t>
            </a:r>
            <a:endParaRPr lang="en-US" altLang="ja-JP" sz="2000" dirty="0">
              <a:latin typeface="+mn-lt"/>
            </a:endParaRPr>
          </a:p>
          <a:p>
            <a:pPr algn="l"/>
            <a:r>
              <a:rPr lang="en-US" altLang="ja-JP" sz="2000" dirty="0">
                <a:latin typeface="+mn-lt"/>
              </a:rPr>
              <a:t>}</a:t>
            </a:r>
          </a:p>
        </p:txBody>
      </p:sp>
      <p:sp>
        <p:nvSpPr>
          <p:cNvPr id="14" name="メモ 12">
            <a:extLst>
              <a:ext uri="{FF2B5EF4-FFF2-40B4-BE49-F238E27FC236}">
                <a16:creationId xmlns="" xmlns:a16="http://schemas.microsoft.com/office/drawing/2014/main" id="{5D833B09-FEE9-4EC4-B31E-BE3A0F134863}"/>
              </a:ext>
            </a:extLst>
          </p:cNvPr>
          <p:cNvSpPr/>
          <p:nvPr/>
        </p:nvSpPr>
        <p:spPr bwMode="gray">
          <a:xfrm>
            <a:off x="646403" y="6002213"/>
            <a:ext cx="8541842" cy="461665"/>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err="1">
                <a:latin typeface="+mn-lt"/>
              </a:rPr>
              <a:t>src</a:t>
            </a:r>
            <a:r>
              <a:rPr lang="en-US" altLang="ja-JP" sz="2000" dirty="0">
                <a:latin typeface="+mn-lt"/>
              </a:rPr>
              <a:t>/</a:t>
            </a:r>
            <a:r>
              <a:rPr lang="en-US" altLang="ja-JP" sz="2000" dirty="0" err="1">
                <a:latin typeface="+mn-lt"/>
              </a:rPr>
              <a:t>integrationTest</a:t>
            </a:r>
            <a:r>
              <a:rPr lang="en-US" altLang="ja-JP" sz="2000" dirty="0">
                <a:latin typeface="+mn-lt"/>
              </a:rPr>
              <a:t>/java/IntegrationTest.java</a:t>
            </a:r>
          </a:p>
        </p:txBody>
      </p:sp>
      <p:sp>
        <p:nvSpPr>
          <p:cNvPr id="15" name="正方形/長方形 14">
            <a:extLst>
              <a:ext uri="{FF2B5EF4-FFF2-40B4-BE49-F238E27FC236}">
                <a16:creationId xmlns="" xmlns:a16="http://schemas.microsoft.com/office/drawing/2014/main" id="{25282D55-EE21-46FD-B3C5-1426FAB83B00}"/>
              </a:ext>
            </a:extLst>
          </p:cNvPr>
          <p:cNvSpPr/>
          <p:nvPr/>
        </p:nvSpPr>
        <p:spPr>
          <a:xfrm>
            <a:off x="477642" y="5540548"/>
            <a:ext cx="9116320" cy="461665"/>
          </a:xfrm>
          <a:prstGeom prst="rect">
            <a:avLst/>
          </a:prstGeom>
        </p:spPr>
        <p:txBody>
          <a:bodyPr wrap="square">
            <a:spAutoFit/>
          </a:bodyPr>
          <a:lstStyle/>
          <a:p>
            <a:pPr algn="l"/>
            <a:r>
              <a:rPr lang="en-US" altLang="ja-JP" sz="2400" dirty="0">
                <a:latin typeface="+mn-lt"/>
              </a:rPr>
              <a:t>Put your test codes in</a:t>
            </a:r>
            <a:endParaRPr lang="en-US" altLang="ja-JP" sz="1600" dirty="0">
              <a:latin typeface="+mn-lt"/>
            </a:endParaRPr>
          </a:p>
        </p:txBody>
      </p:sp>
    </p:spTree>
    <p:extLst>
      <p:ext uri="{BB962C8B-B14F-4D97-AF65-F5344CB8AC3E}">
        <p14:creationId xmlns:p14="http://schemas.microsoft.com/office/powerpoint/2010/main" val="26546555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Example for defining Integration Test set(2/2)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51</a:t>
            </a:fld>
            <a:endParaRPr lang="en-US" altLang="ja-JP" dirty="0"/>
          </a:p>
        </p:txBody>
      </p:sp>
      <p:sp>
        <p:nvSpPr>
          <p:cNvPr id="13" name="正方形/長方形 12">
            <a:extLst>
              <a:ext uri="{FF2B5EF4-FFF2-40B4-BE49-F238E27FC236}">
                <a16:creationId xmlns="" xmlns:a16="http://schemas.microsoft.com/office/drawing/2014/main" id="{0E12224D-7882-4846-A586-B28E4B591172}"/>
              </a:ext>
            </a:extLst>
          </p:cNvPr>
          <p:cNvSpPr/>
          <p:nvPr/>
        </p:nvSpPr>
        <p:spPr>
          <a:xfrm>
            <a:off x="477642" y="1087859"/>
            <a:ext cx="7786464" cy="400110"/>
          </a:xfrm>
          <a:prstGeom prst="rect">
            <a:avLst/>
          </a:prstGeom>
        </p:spPr>
        <p:txBody>
          <a:bodyPr wrap="square">
            <a:spAutoFit/>
          </a:bodyPr>
          <a:lstStyle/>
          <a:p>
            <a:pPr algn="l"/>
            <a:r>
              <a:rPr lang="en-US" altLang="ja-JP" sz="2000" dirty="0">
                <a:latin typeface="+mn-lt"/>
              </a:rPr>
              <a:t>Test Code</a:t>
            </a:r>
            <a:endParaRPr lang="en-US" altLang="ja-JP" dirty="0">
              <a:latin typeface="+mn-lt"/>
            </a:endParaRPr>
          </a:p>
        </p:txBody>
      </p:sp>
      <p:sp>
        <p:nvSpPr>
          <p:cNvPr id="20" name="右矢印 10">
            <a:extLst>
              <a:ext uri="{FF2B5EF4-FFF2-40B4-BE49-F238E27FC236}">
                <a16:creationId xmlns="" xmlns:a16="http://schemas.microsoft.com/office/drawing/2014/main" id="{5C410CD9-DB6A-4D4C-8AD5-865F1DA70D20}"/>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Source Set</a:t>
            </a:r>
          </a:p>
        </p:txBody>
      </p:sp>
      <p:sp>
        <p:nvSpPr>
          <p:cNvPr id="12" name="メモ 12">
            <a:extLst>
              <a:ext uri="{FF2B5EF4-FFF2-40B4-BE49-F238E27FC236}">
                <a16:creationId xmlns="" xmlns:a16="http://schemas.microsoft.com/office/drawing/2014/main" id="{B882B00C-6B16-4E4F-AE96-EFDD5D32CC73}"/>
              </a:ext>
            </a:extLst>
          </p:cNvPr>
          <p:cNvSpPr/>
          <p:nvPr/>
        </p:nvSpPr>
        <p:spPr bwMode="gray">
          <a:xfrm>
            <a:off x="646403" y="1509696"/>
            <a:ext cx="8541842" cy="2596478"/>
          </a:xfrm>
          <a:prstGeom prst="foldedCorner">
            <a:avLst>
              <a:gd name="adj" fmla="val 608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latin typeface="+mn-lt"/>
              </a:rPr>
              <a:t>import </a:t>
            </a:r>
            <a:r>
              <a:rPr lang="en-US" altLang="ja-JP" sz="2000" dirty="0" err="1">
                <a:latin typeface="+mn-lt"/>
              </a:rPr>
              <a:t>org.junit.Test</a:t>
            </a:r>
            <a:r>
              <a:rPr lang="en-US" altLang="ja-JP" sz="2000" dirty="0">
                <a:latin typeface="+mn-lt"/>
              </a:rPr>
              <a:t>;</a:t>
            </a:r>
          </a:p>
          <a:p>
            <a:pPr algn="l"/>
            <a:r>
              <a:rPr lang="en-US" altLang="ja-JP" sz="2000" dirty="0">
                <a:latin typeface="+mn-lt"/>
              </a:rPr>
              <a:t>import static </a:t>
            </a:r>
            <a:r>
              <a:rPr lang="en-US" altLang="ja-JP" sz="2000" dirty="0" err="1">
                <a:latin typeface="+mn-lt"/>
              </a:rPr>
              <a:t>org.junit.Assert</a:t>
            </a:r>
            <a:r>
              <a:rPr lang="en-US" altLang="ja-JP" sz="2000" dirty="0">
                <a:latin typeface="+mn-lt"/>
              </a:rPr>
              <a:t>.*;</a:t>
            </a:r>
          </a:p>
          <a:p>
            <a:pPr algn="l"/>
            <a:endParaRPr lang="en-US" altLang="ja-JP" sz="2000" dirty="0">
              <a:latin typeface="+mn-lt"/>
            </a:endParaRPr>
          </a:p>
          <a:p>
            <a:pPr algn="l"/>
            <a:r>
              <a:rPr lang="en-US" altLang="ja-JP" sz="2000" dirty="0">
                <a:latin typeface="+mn-lt"/>
              </a:rPr>
              <a:t>public class </a:t>
            </a:r>
            <a:r>
              <a:rPr lang="en-US" altLang="ja-JP" sz="2000" dirty="0" err="1">
                <a:latin typeface="+mn-lt"/>
              </a:rPr>
              <a:t>IntegrationTest</a:t>
            </a:r>
            <a:r>
              <a:rPr lang="en-US" altLang="ja-JP" sz="2000" dirty="0">
                <a:latin typeface="+mn-lt"/>
              </a:rPr>
              <a:t> {</a:t>
            </a:r>
          </a:p>
          <a:p>
            <a:pPr algn="l"/>
            <a:r>
              <a:rPr lang="en-US" altLang="ja-JP" sz="2000" dirty="0">
                <a:latin typeface="+mn-lt"/>
              </a:rPr>
              <a:t>    @Test public void </a:t>
            </a:r>
            <a:r>
              <a:rPr lang="en-US" altLang="ja-JP" sz="2000" dirty="0" err="1">
                <a:latin typeface="+mn-lt"/>
              </a:rPr>
              <a:t>testAvalueEqualsB</a:t>
            </a:r>
            <a:r>
              <a:rPr lang="en-US" altLang="ja-JP" sz="2000" dirty="0">
                <a:latin typeface="+mn-lt"/>
              </a:rPr>
              <a:t>() {</a:t>
            </a:r>
          </a:p>
          <a:p>
            <a:pPr algn="l"/>
            <a:r>
              <a:rPr lang="en-US" altLang="ja-JP" sz="2000" dirty="0">
                <a:latin typeface="+mn-lt"/>
              </a:rPr>
              <a:t>        </a:t>
            </a:r>
            <a:r>
              <a:rPr lang="en-US" altLang="ja-JP" sz="2000" dirty="0" err="1">
                <a:latin typeface="+mn-lt"/>
              </a:rPr>
              <a:t>assertNotNull</a:t>
            </a:r>
            <a:r>
              <a:rPr lang="en-US" altLang="ja-JP" sz="2000" dirty="0">
                <a:latin typeface="+mn-lt"/>
              </a:rPr>
              <a:t>("Dummy", "");</a:t>
            </a:r>
          </a:p>
          <a:p>
            <a:pPr algn="l"/>
            <a:r>
              <a:rPr lang="en-US" altLang="ja-JP" sz="2000" dirty="0">
                <a:latin typeface="+mn-lt"/>
              </a:rPr>
              <a:t>    }</a:t>
            </a:r>
          </a:p>
          <a:p>
            <a:pPr algn="l"/>
            <a:r>
              <a:rPr lang="en-US" altLang="ja-JP" sz="2000" dirty="0">
                <a:latin typeface="+mn-lt"/>
              </a:rPr>
              <a:t>}</a:t>
            </a:r>
          </a:p>
        </p:txBody>
      </p:sp>
      <p:sp>
        <p:nvSpPr>
          <p:cNvPr id="9" name="正方形/長方形 8">
            <a:extLst>
              <a:ext uri="{FF2B5EF4-FFF2-40B4-BE49-F238E27FC236}">
                <a16:creationId xmlns="" xmlns:a16="http://schemas.microsoft.com/office/drawing/2014/main" id="{9939E0A6-724D-49A3-BF04-D3C85FBF4872}"/>
              </a:ext>
            </a:extLst>
          </p:cNvPr>
          <p:cNvSpPr/>
          <p:nvPr/>
        </p:nvSpPr>
        <p:spPr bwMode="gray">
          <a:xfrm>
            <a:off x="682079" y="4567839"/>
            <a:ext cx="8541842" cy="1332629"/>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gradlew</a:t>
            </a:r>
            <a:r>
              <a:rPr lang="en-US" altLang="ja-JP" sz="1600" dirty="0">
                <a:solidFill>
                  <a:schemeClr val="bg1"/>
                </a:solidFill>
                <a:latin typeface="Fujitsu Sans" panose="020B0404060202020204" pitchFamily="34" charset="0"/>
                <a:ea typeface="Meiryo UI" panose="020B0604030504040204" pitchFamily="50" charset="-128"/>
              </a:rPr>
              <a:t> </a:t>
            </a:r>
            <a:r>
              <a:rPr lang="en-US" altLang="ja-JP" sz="1600" dirty="0" err="1">
                <a:solidFill>
                  <a:schemeClr val="bg1"/>
                </a:solidFill>
                <a:latin typeface="Fujitsu Sans" panose="020B0404060202020204" pitchFamily="34" charset="0"/>
                <a:ea typeface="Meiryo UI" panose="020B0604030504040204" pitchFamily="50" charset="-128"/>
              </a:rPr>
              <a:t>integrationTest</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compileIntegrationTestJava</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processIntegrationTestResources</a:t>
            </a:r>
            <a:r>
              <a:rPr lang="en-US" altLang="ja-JP" sz="1600" dirty="0">
                <a:solidFill>
                  <a:schemeClr val="bg1"/>
                </a:solidFill>
                <a:latin typeface="Fujitsu Sans" panose="020B0404060202020204" pitchFamily="34" charset="0"/>
                <a:ea typeface="Meiryo UI" panose="020B0604030504040204" pitchFamily="50" charset="-128"/>
              </a:rPr>
              <a:t> NO-SOURCE</a:t>
            </a: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integrationTestClasses</a:t>
            </a:r>
            <a:endParaRPr lang="en-US" altLang="ja-JP" sz="1600" dirty="0">
              <a:solidFill>
                <a:schemeClr val="bg1"/>
              </a:solidFill>
              <a:latin typeface="Fujitsu Sans" panose="020B0404060202020204" pitchFamily="34" charset="0"/>
              <a:ea typeface="Meiryo UI" panose="020B0604030504040204" pitchFamily="50" charset="-128"/>
            </a:endParaRPr>
          </a:p>
          <a:p>
            <a:pPr algn="l"/>
            <a:r>
              <a:rPr lang="en-US" altLang="ja-JP" sz="1600" dirty="0">
                <a:solidFill>
                  <a:schemeClr val="bg1"/>
                </a:solidFill>
                <a:latin typeface="Fujitsu Sans" panose="020B0404060202020204" pitchFamily="34" charset="0"/>
                <a:ea typeface="Meiryo UI" panose="020B0604030504040204" pitchFamily="50" charset="-128"/>
              </a:rPr>
              <a:t>&gt; Task :</a:t>
            </a:r>
            <a:r>
              <a:rPr lang="en-US" altLang="ja-JP" sz="1600" dirty="0" err="1">
                <a:solidFill>
                  <a:schemeClr val="bg1"/>
                </a:solidFill>
                <a:latin typeface="Fujitsu Sans" panose="020B0404060202020204" pitchFamily="34" charset="0"/>
                <a:ea typeface="Meiryo UI" panose="020B0604030504040204" pitchFamily="50" charset="-128"/>
              </a:rPr>
              <a:t>integrationTest</a:t>
            </a:r>
            <a:endParaRPr lang="en-US" altLang="ja-JP" sz="160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 xmlns:a16="http://schemas.microsoft.com/office/drawing/2014/main" id="{A1D77438-9874-451B-B6D1-3A8CA5A9C49E}"/>
              </a:ext>
            </a:extLst>
          </p:cNvPr>
          <p:cNvSpPr/>
          <p:nvPr/>
        </p:nvSpPr>
        <p:spPr>
          <a:xfrm>
            <a:off x="477642" y="4208391"/>
            <a:ext cx="7786464" cy="400110"/>
          </a:xfrm>
          <a:prstGeom prst="rect">
            <a:avLst/>
          </a:prstGeom>
        </p:spPr>
        <p:txBody>
          <a:bodyPr wrap="square">
            <a:spAutoFit/>
          </a:bodyPr>
          <a:lstStyle/>
          <a:p>
            <a:pPr algn="l"/>
            <a:r>
              <a:rPr lang="en-US" altLang="ja-JP" sz="2000" dirty="0">
                <a:latin typeface="+mn-lt"/>
              </a:rPr>
              <a:t>Results</a:t>
            </a:r>
            <a:endParaRPr lang="en-US" altLang="ja-JP" dirty="0">
              <a:latin typeface="+mn-lt"/>
            </a:endParaRPr>
          </a:p>
        </p:txBody>
      </p:sp>
      <p:sp>
        <p:nvSpPr>
          <p:cNvPr id="11" name="フローチャート: 代替処理 10">
            <a:extLst>
              <a:ext uri="{FF2B5EF4-FFF2-40B4-BE49-F238E27FC236}">
                <a16:creationId xmlns="" xmlns:a16="http://schemas.microsoft.com/office/drawing/2014/main" id="{E44887C6-96F6-4D25-817A-7C8E25BAF4B7}"/>
              </a:ext>
            </a:extLst>
          </p:cNvPr>
          <p:cNvSpPr/>
          <p:nvPr/>
        </p:nvSpPr>
        <p:spPr bwMode="gray">
          <a:xfrm>
            <a:off x="682079" y="6162078"/>
            <a:ext cx="8506166" cy="400110"/>
          </a:xfrm>
          <a:prstGeom prst="flowChartAlternateProcess">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400" dirty="0">
                <a:latin typeface="+mn-lt"/>
              </a:rPr>
              <a:t>Note : </a:t>
            </a:r>
            <a:r>
              <a:rPr lang="en-US" altLang="ja-JP" sz="2400" dirty="0" err="1">
                <a:latin typeface="+mn-lt"/>
              </a:rPr>
              <a:t>comipleXXX</a:t>
            </a:r>
            <a:r>
              <a:rPr lang="en-US" altLang="ja-JP" sz="2400" dirty="0">
                <a:latin typeface="+mn-lt"/>
              </a:rPr>
              <a:t>, </a:t>
            </a:r>
            <a:r>
              <a:rPr lang="en-US" altLang="ja-JP" sz="2400" dirty="0" err="1">
                <a:latin typeface="+mn-lt"/>
              </a:rPr>
              <a:t>processXXX</a:t>
            </a:r>
            <a:r>
              <a:rPr lang="en-US" altLang="ja-JP" sz="2400" dirty="0">
                <a:latin typeface="+mn-lt"/>
              </a:rPr>
              <a:t>, are automatically added by plugin</a:t>
            </a:r>
          </a:p>
        </p:txBody>
      </p:sp>
    </p:spTree>
    <p:extLst>
      <p:ext uri="{BB962C8B-B14F-4D97-AF65-F5344CB8AC3E}">
        <p14:creationId xmlns:p14="http://schemas.microsoft.com/office/powerpoint/2010/main" val="6921667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Define your own Tasks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52</a:t>
            </a:fld>
            <a:endParaRPr lang="en-US" altLang="ja-JP" dirty="0"/>
          </a:p>
        </p:txBody>
      </p:sp>
      <p:sp>
        <p:nvSpPr>
          <p:cNvPr id="16" name="正方形/長方形 15">
            <a:extLst>
              <a:ext uri="{FF2B5EF4-FFF2-40B4-BE49-F238E27FC236}">
                <a16:creationId xmlns="" xmlns:a16="http://schemas.microsoft.com/office/drawing/2014/main" id="{7157DC5C-1BBD-4832-B2CC-A21303783552}"/>
              </a:ext>
            </a:extLst>
          </p:cNvPr>
          <p:cNvSpPr/>
          <p:nvPr/>
        </p:nvSpPr>
        <p:spPr>
          <a:xfrm>
            <a:off x="477642" y="1166662"/>
            <a:ext cx="9116320" cy="1200329"/>
          </a:xfrm>
          <a:prstGeom prst="rect">
            <a:avLst/>
          </a:prstGeom>
        </p:spPr>
        <p:txBody>
          <a:bodyPr wrap="square">
            <a:spAutoFit/>
          </a:bodyPr>
          <a:lstStyle/>
          <a:p>
            <a:pPr algn="l"/>
            <a:r>
              <a:rPr lang="en-US" altLang="ja-JP" sz="2400" dirty="0">
                <a:latin typeface="+mn-lt"/>
              </a:rPr>
              <a:t>In most cases it’s  enough by using pre-defined tasks by plugins</a:t>
            </a:r>
            <a:br>
              <a:rPr lang="en-US" altLang="ja-JP" sz="2400" dirty="0">
                <a:latin typeface="+mn-lt"/>
              </a:rPr>
            </a:br>
            <a:r>
              <a:rPr lang="en-US" altLang="ja-JP" sz="2400" dirty="0">
                <a:latin typeface="+mn-lt"/>
              </a:rPr>
              <a:t>But if you want to add some your custom tasks…?</a:t>
            </a:r>
            <a:br>
              <a:rPr lang="en-US" altLang="ja-JP" sz="2400" dirty="0">
                <a:latin typeface="+mn-lt"/>
              </a:rPr>
            </a:br>
            <a:r>
              <a:rPr lang="en-US" altLang="ja-JP" sz="2400" dirty="0">
                <a:latin typeface="+mn-lt"/>
              </a:rPr>
              <a:t>In that case, you can define your own tasks.</a:t>
            </a:r>
            <a:endParaRPr lang="en-US" altLang="ja-JP" sz="1600" dirty="0">
              <a:latin typeface="+mn-lt"/>
            </a:endParaRPr>
          </a:p>
        </p:txBody>
      </p:sp>
      <p:sp>
        <p:nvSpPr>
          <p:cNvPr id="18" name="右矢印 10">
            <a:extLst>
              <a:ext uri="{FF2B5EF4-FFF2-40B4-BE49-F238E27FC236}">
                <a16:creationId xmlns="" xmlns:a16="http://schemas.microsoft.com/office/drawing/2014/main" id="{5B6776B4-37BE-492E-942C-C9D4ABC258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Define your own Tasks</a:t>
            </a:r>
          </a:p>
        </p:txBody>
      </p:sp>
    </p:spTree>
    <p:extLst>
      <p:ext uri="{BB962C8B-B14F-4D97-AF65-F5344CB8AC3E}">
        <p14:creationId xmlns:p14="http://schemas.microsoft.com/office/powerpoint/2010/main" val="19904153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to define your own tasks? (1/3)</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53</a:t>
            </a:fld>
            <a:endParaRPr lang="en-US" altLang="ja-JP" dirty="0"/>
          </a:p>
        </p:txBody>
      </p:sp>
      <p:sp>
        <p:nvSpPr>
          <p:cNvPr id="18" name="右矢印 10">
            <a:extLst>
              <a:ext uri="{FF2B5EF4-FFF2-40B4-BE49-F238E27FC236}">
                <a16:creationId xmlns="" xmlns:a16="http://schemas.microsoft.com/office/drawing/2014/main" id="{5B6776B4-37BE-492E-942C-C9D4ABC258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Define your own Tasks</a:t>
            </a:r>
          </a:p>
        </p:txBody>
      </p:sp>
      <p:sp>
        <p:nvSpPr>
          <p:cNvPr id="6" name="正方形/長方形 5">
            <a:extLst>
              <a:ext uri="{FF2B5EF4-FFF2-40B4-BE49-F238E27FC236}">
                <a16:creationId xmlns="" xmlns:a16="http://schemas.microsoft.com/office/drawing/2014/main" id="{316682D8-342D-43AE-A9BB-9683DBF6C8B6}"/>
              </a:ext>
            </a:extLst>
          </p:cNvPr>
          <p:cNvSpPr/>
          <p:nvPr/>
        </p:nvSpPr>
        <p:spPr>
          <a:xfrm>
            <a:off x="477642" y="921566"/>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
        <p:nvSpPr>
          <p:cNvPr id="7" name="メモ 12">
            <a:extLst>
              <a:ext uri="{FF2B5EF4-FFF2-40B4-BE49-F238E27FC236}">
                <a16:creationId xmlns="" xmlns:a16="http://schemas.microsoft.com/office/drawing/2014/main" id="{0A501798-2CB6-4C63-891C-A2A763F75B3E}"/>
              </a:ext>
            </a:extLst>
          </p:cNvPr>
          <p:cNvSpPr/>
          <p:nvPr/>
        </p:nvSpPr>
        <p:spPr bwMode="gray">
          <a:xfrm>
            <a:off x="646403" y="1343402"/>
            <a:ext cx="8541842" cy="5109156"/>
          </a:xfrm>
          <a:prstGeom prst="foldedCorner">
            <a:avLst>
              <a:gd name="adj" fmla="val 291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latin typeface="+mn-lt"/>
              </a:rPr>
              <a:t>plugins {</a:t>
            </a:r>
          </a:p>
          <a:p>
            <a:pPr algn="l"/>
            <a:r>
              <a:rPr lang="en-US" altLang="ja-JP" sz="2000" dirty="0">
                <a:latin typeface="+mn-lt"/>
              </a:rPr>
              <a:t>    // Apply the java plugin to add support for Java</a:t>
            </a:r>
          </a:p>
          <a:p>
            <a:pPr algn="l"/>
            <a:r>
              <a:rPr lang="en-US" altLang="ja-JP" sz="2000" dirty="0">
                <a:latin typeface="+mn-lt"/>
              </a:rPr>
              <a:t>    id 'java'</a:t>
            </a:r>
          </a:p>
          <a:p>
            <a:pPr algn="l"/>
            <a:endParaRPr lang="en-US" altLang="ja-JP" sz="2000" dirty="0">
              <a:latin typeface="+mn-lt"/>
            </a:endParaRPr>
          </a:p>
          <a:p>
            <a:pPr algn="l"/>
            <a:r>
              <a:rPr lang="en-US" altLang="ja-JP" sz="2000" dirty="0">
                <a:latin typeface="+mn-lt"/>
              </a:rPr>
              <a:t>    // Apply the application plugin to add support for building an application</a:t>
            </a:r>
          </a:p>
          <a:p>
            <a:pPr algn="l"/>
            <a:r>
              <a:rPr lang="en-US" altLang="ja-JP" sz="2000" dirty="0">
                <a:latin typeface="+mn-lt"/>
              </a:rPr>
              <a:t>    id 'application'</a:t>
            </a:r>
          </a:p>
          <a:p>
            <a:pPr algn="l"/>
            <a:r>
              <a:rPr lang="en-US" altLang="ja-JP" sz="2000" dirty="0">
                <a:latin typeface="+mn-lt"/>
              </a:rPr>
              <a:t>}</a:t>
            </a:r>
          </a:p>
          <a:p>
            <a:pPr algn="l"/>
            <a:r>
              <a:rPr lang="en-US" altLang="ja-JP" sz="2000" dirty="0" err="1">
                <a:latin typeface="+mn-lt"/>
              </a:rPr>
              <a:t>mainClassName</a:t>
            </a:r>
            <a:r>
              <a:rPr lang="en-US" altLang="ja-JP" sz="2000" dirty="0">
                <a:latin typeface="+mn-lt"/>
              </a:rPr>
              <a:t> = 'App’</a:t>
            </a:r>
          </a:p>
          <a:p>
            <a:pPr algn="l"/>
            <a:endParaRPr lang="en-US" altLang="ja-JP" sz="2000" dirty="0">
              <a:latin typeface="+mn-lt"/>
            </a:endParaRPr>
          </a:p>
          <a:p>
            <a:pPr algn="l"/>
            <a:r>
              <a:rPr lang="en-US" altLang="ja-JP" sz="2000" dirty="0">
                <a:latin typeface="+mn-lt"/>
              </a:rPr>
              <a:t>dependencies {</a:t>
            </a:r>
          </a:p>
          <a:p>
            <a:pPr algn="l"/>
            <a:r>
              <a:rPr lang="en-US" altLang="ja-JP" sz="2000" dirty="0">
                <a:latin typeface="+mn-lt"/>
              </a:rPr>
              <a:t>    compile 'com.google.guava:guava:23.0’</a:t>
            </a:r>
          </a:p>
          <a:p>
            <a:pPr algn="l"/>
            <a:endParaRPr lang="en-US" altLang="ja-JP" sz="2000" dirty="0">
              <a:latin typeface="+mn-lt"/>
            </a:endParaRPr>
          </a:p>
          <a:p>
            <a:pPr algn="l"/>
            <a:r>
              <a:rPr lang="en-US" altLang="ja-JP" sz="2000" dirty="0">
                <a:latin typeface="+mn-lt"/>
              </a:rPr>
              <a:t>    </a:t>
            </a:r>
            <a:r>
              <a:rPr lang="en-US" altLang="ja-JP" sz="2000" dirty="0" err="1">
                <a:latin typeface="+mn-lt"/>
              </a:rPr>
              <a:t>testCompile</a:t>
            </a:r>
            <a:r>
              <a:rPr lang="en-US" altLang="ja-JP" sz="2000" dirty="0">
                <a:latin typeface="+mn-lt"/>
              </a:rPr>
              <a:t> 'junit:junit:4.12’</a:t>
            </a:r>
          </a:p>
          <a:p>
            <a:pPr algn="l"/>
            <a:r>
              <a:rPr lang="en-US" altLang="ja-JP" sz="2000" dirty="0">
                <a:latin typeface="+mn-lt"/>
              </a:rPr>
              <a:t>}</a:t>
            </a:r>
          </a:p>
          <a:p>
            <a:pPr algn="l"/>
            <a:endParaRPr lang="en-US" altLang="ja-JP" sz="2000" dirty="0">
              <a:latin typeface="+mn-lt"/>
            </a:endParaRPr>
          </a:p>
          <a:p>
            <a:pPr algn="l"/>
            <a:r>
              <a:rPr lang="en-US" altLang="ja-JP" sz="2000" dirty="0">
                <a:latin typeface="+mn-lt"/>
              </a:rPr>
              <a:t>// continue to next page</a:t>
            </a:r>
          </a:p>
        </p:txBody>
      </p:sp>
    </p:spTree>
    <p:extLst>
      <p:ext uri="{BB962C8B-B14F-4D97-AF65-F5344CB8AC3E}">
        <p14:creationId xmlns:p14="http://schemas.microsoft.com/office/powerpoint/2010/main" val="26652649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to define your own tasks? (2/3)</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54</a:t>
            </a:fld>
            <a:endParaRPr lang="en-US" altLang="ja-JP" dirty="0"/>
          </a:p>
        </p:txBody>
      </p:sp>
      <p:sp>
        <p:nvSpPr>
          <p:cNvPr id="18" name="右矢印 10">
            <a:extLst>
              <a:ext uri="{FF2B5EF4-FFF2-40B4-BE49-F238E27FC236}">
                <a16:creationId xmlns="" xmlns:a16="http://schemas.microsoft.com/office/drawing/2014/main" id="{5B6776B4-37BE-492E-942C-C9D4ABC258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Define your own Tasks</a:t>
            </a:r>
          </a:p>
        </p:txBody>
      </p:sp>
      <p:sp>
        <p:nvSpPr>
          <p:cNvPr id="6" name="正方形/長方形 5">
            <a:extLst>
              <a:ext uri="{FF2B5EF4-FFF2-40B4-BE49-F238E27FC236}">
                <a16:creationId xmlns="" xmlns:a16="http://schemas.microsoft.com/office/drawing/2014/main" id="{316682D8-342D-43AE-A9BB-9683DBF6C8B6}"/>
              </a:ext>
            </a:extLst>
          </p:cNvPr>
          <p:cNvSpPr/>
          <p:nvPr/>
        </p:nvSpPr>
        <p:spPr>
          <a:xfrm>
            <a:off x="477642" y="921566"/>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
        <p:nvSpPr>
          <p:cNvPr id="7" name="メモ 12">
            <a:extLst>
              <a:ext uri="{FF2B5EF4-FFF2-40B4-BE49-F238E27FC236}">
                <a16:creationId xmlns="" xmlns:a16="http://schemas.microsoft.com/office/drawing/2014/main" id="{0A501798-2CB6-4C63-891C-A2A763F75B3E}"/>
              </a:ext>
            </a:extLst>
          </p:cNvPr>
          <p:cNvSpPr/>
          <p:nvPr/>
        </p:nvSpPr>
        <p:spPr bwMode="gray">
          <a:xfrm>
            <a:off x="646403" y="1343402"/>
            <a:ext cx="8541842" cy="5109156"/>
          </a:xfrm>
          <a:prstGeom prst="foldedCorner">
            <a:avLst>
              <a:gd name="adj" fmla="val 291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b="1" dirty="0">
                <a:solidFill>
                  <a:srgbClr val="FF0D0D"/>
                </a:solidFill>
                <a:latin typeface="+mn-lt"/>
              </a:rPr>
              <a:t>// Here!!</a:t>
            </a:r>
            <a:r>
              <a:rPr lang="ja-JP" altLang="en-US" sz="2000" b="1" dirty="0">
                <a:solidFill>
                  <a:srgbClr val="FF0D0D"/>
                </a:solidFill>
                <a:latin typeface="+mn-lt"/>
              </a:rPr>
              <a:t> </a:t>
            </a:r>
            <a:endParaRPr lang="en-US" altLang="ja-JP" sz="2000" b="1" dirty="0">
              <a:solidFill>
                <a:srgbClr val="FF0D0D"/>
              </a:solidFill>
              <a:latin typeface="+mn-lt"/>
            </a:endParaRPr>
          </a:p>
          <a:p>
            <a:pPr algn="l"/>
            <a:r>
              <a:rPr lang="en-US" altLang="ja-JP" sz="2000" b="1" dirty="0">
                <a:solidFill>
                  <a:srgbClr val="FF0D0D"/>
                </a:solidFill>
                <a:latin typeface="+mn-lt"/>
              </a:rPr>
              <a:t>task hello {</a:t>
            </a:r>
          </a:p>
          <a:p>
            <a:pPr algn="l"/>
            <a:r>
              <a:rPr lang="en-US" altLang="ja-JP" sz="2000" b="1" dirty="0">
                <a:solidFill>
                  <a:srgbClr val="FF0D0D"/>
                </a:solidFill>
                <a:latin typeface="+mn-lt"/>
              </a:rPr>
              <a:t>    </a:t>
            </a:r>
            <a:r>
              <a:rPr lang="en-US" altLang="ja-JP" sz="2000" b="1" dirty="0" err="1">
                <a:solidFill>
                  <a:srgbClr val="FF0D0D"/>
                </a:solidFill>
                <a:latin typeface="+mn-lt"/>
              </a:rPr>
              <a:t>doLast</a:t>
            </a:r>
            <a:r>
              <a:rPr lang="en-US" altLang="ja-JP" sz="2000" b="1" dirty="0">
                <a:solidFill>
                  <a:srgbClr val="FF0D0D"/>
                </a:solidFill>
                <a:latin typeface="+mn-lt"/>
              </a:rPr>
              <a:t> {</a:t>
            </a:r>
          </a:p>
          <a:p>
            <a:pPr algn="l"/>
            <a:r>
              <a:rPr lang="en-US" altLang="ja-JP" sz="2000" b="1" dirty="0">
                <a:solidFill>
                  <a:srgbClr val="FF0D0D"/>
                </a:solidFill>
                <a:latin typeface="+mn-lt"/>
              </a:rPr>
              <a:t>        </a:t>
            </a:r>
            <a:r>
              <a:rPr lang="en-US" altLang="ja-JP" sz="2000" b="1" dirty="0" err="1">
                <a:solidFill>
                  <a:srgbClr val="FF0D0D"/>
                </a:solidFill>
                <a:latin typeface="+mn-lt"/>
              </a:rPr>
              <a:t>println</a:t>
            </a:r>
            <a:r>
              <a:rPr lang="en-US" altLang="ja-JP" sz="2000" b="1" dirty="0">
                <a:solidFill>
                  <a:srgbClr val="FF0D0D"/>
                </a:solidFill>
                <a:latin typeface="+mn-lt"/>
              </a:rPr>
              <a:t> name + ": Hello Gradle world!!"</a:t>
            </a:r>
          </a:p>
          <a:p>
            <a:pPr algn="l"/>
            <a:r>
              <a:rPr lang="en-US" altLang="ja-JP" sz="2000" b="1" dirty="0">
                <a:solidFill>
                  <a:srgbClr val="FF0D0D"/>
                </a:solidFill>
                <a:latin typeface="+mn-lt"/>
              </a:rPr>
              <a:t>    }</a:t>
            </a:r>
          </a:p>
          <a:p>
            <a:pPr algn="l"/>
            <a:r>
              <a:rPr lang="en-US" altLang="ja-JP" sz="2000" b="1" dirty="0">
                <a:solidFill>
                  <a:srgbClr val="FF0D0D"/>
                </a:solidFill>
                <a:latin typeface="+mn-lt"/>
              </a:rPr>
              <a:t>}</a:t>
            </a:r>
          </a:p>
          <a:p>
            <a:pPr algn="l"/>
            <a:endParaRPr lang="en-US" altLang="ja-JP" sz="2000" dirty="0">
              <a:latin typeface="+mn-lt"/>
            </a:endParaRPr>
          </a:p>
          <a:p>
            <a:pPr algn="l"/>
            <a:r>
              <a:rPr lang="en-US" altLang="ja-JP" sz="2000" dirty="0">
                <a:latin typeface="+mn-lt"/>
              </a:rPr>
              <a:t>// In this section you declare where to find the dependencies of your project</a:t>
            </a:r>
          </a:p>
          <a:p>
            <a:pPr algn="l"/>
            <a:r>
              <a:rPr lang="en-US" altLang="ja-JP" sz="2000" dirty="0">
                <a:latin typeface="+mn-lt"/>
              </a:rPr>
              <a:t>repositories {</a:t>
            </a:r>
          </a:p>
          <a:p>
            <a:pPr algn="l"/>
            <a:r>
              <a:rPr lang="en-US" altLang="ja-JP" sz="2000" dirty="0">
                <a:latin typeface="+mn-lt"/>
              </a:rPr>
              <a:t>    // Use </a:t>
            </a:r>
            <a:r>
              <a:rPr lang="en-US" altLang="ja-JP" sz="2000" dirty="0" err="1">
                <a:latin typeface="+mn-lt"/>
              </a:rPr>
              <a:t>jcenter</a:t>
            </a:r>
            <a:r>
              <a:rPr lang="en-US" altLang="ja-JP" sz="2000" dirty="0">
                <a:latin typeface="+mn-lt"/>
              </a:rPr>
              <a:t> for resolving your dependencies.</a:t>
            </a:r>
          </a:p>
          <a:p>
            <a:pPr algn="l"/>
            <a:r>
              <a:rPr lang="en-US" altLang="ja-JP" sz="2000" dirty="0">
                <a:latin typeface="+mn-lt"/>
              </a:rPr>
              <a:t>    // You can declare any Maven/Ivy/file repository here.</a:t>
            </a:r>
          </a:p>
          <a:p>
            <a:pPr algn="l"/>
            <a:r>
              <a:rPr lang="en-US" altLang="ja-JP" sz="2000" dirty="0">
                <a:latin typeface="+mn-lt"/>
              </a:rPr>
              <a:t>    </a:t>
            </a:r>
            <a:r>
              <a:rPr lang="en-US" altLang="ja-JP" sz="2000" dirty="0" err="1">
                <a:latin typeface="+mn-lt"/>
              </a:rPr>
              <a:t>jcenter</a:t>
            </a:r>
            <a:r>
              <a:rPr lang="en-US" altLang="ja-JP" sz="2000" dirty="0">
                <a:latin typeface="+mn-lt"/>
              </a:rPr>
              <a:t>()</a:t>
            </a:r>
          </a:p>
          <a:p>
            <a:pPr algn="l"/>
            <a:r>
              <a:rPr lang="en-US" altLang="ja-JP" sz="2000" dirty="0">
                <a:latin typeface="+mn-lt"/>
              </a:rPr>
              <a:t>}</a:t>
            </a:r>
          </a:p>
        </p:txBody>
      </p:sp>
    </p:spTree>
    <p:extLst>
      <p:ext uri="{BB962C8B-B14F-4D97-AF65-F5344CB8AC3E}">
        <p14:creationId xmlns:p14="http://schemas.microsoft.com/office/powerpoint/2010/main" val="42710581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to define your own tasks? (3/3)</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55</a:t>
            </a:fld>
            <a:endParaRPr lang="en-US" altLang="ja-JP" dirty="0"/>
          </a:p>
        </p:txBody>
      </p:sp>
      <p:sp>
        <p:nvSpPr>
          <p:cNvPr id="18" name="右矢印 10">
            <a:extLst>
              <a:ext uri="{FF2B5EF4-FFF2-40B4-BE49-F238E27FC236}">
                <a16:creationId xmlns="" xmlns:a16="http://schemas.microsoft.com/office/drawing/2014/main" id="{5B6776B4-37BE-492E-942C-C9D4ABC258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Define your own Tasks</a:t>
            </a:r>
          </a:p>
        </p:txBody>
      </p:sp>
      <p:sp>
        <p:nvSpPr>
          <p:cNvPr id="6" name="正方形/長方形 5">
            <a:extLst>
              <a:ext uri="{FF2B5EF4-FFF2-40B4-BE49-F238E27FC236}">
                <a16:creationId xmlns="" xmlns:a16="http://schemas.microsoft.com/office/drawing/2014/main" id="{316682D8-342D-43AE-A9BB-9683DBF6C8B6}"/>
              </a:ext>
            </a:extLst>
          </p:cNvPr>
          <p:cNvSpPr/>
          <p:nvPr/>
        </p:nvSpPr>
        <p:spPr>
          <a:xfrm>
            <a:off x="477642" y="921566"/>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21D19228-4D43-4515-8B4E-F2A5CDCB3532}"/>
              </a:ext>
            </a:extLst>
          </p:cNvPr>
          <p:cNvSpPr/>
          <p:nvPr/>
        </p:nvSpPr>
        <p:spPr bwMode="gray">
          <a:xfrm>
            <a:off x="682079" y="1274031"/>
            <a:ext cx="8541842" cy="1581956"/>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gradlew</a:t>
            </a:r>
            <a:r>
              <a:rPr lang="en-US" altLang="ja-JP" sz="2000" dirty="0">
                <a:solidFill>
                  <a:schemeClr val="bg1"/>
                </a:solidFill>
                <a:latin typeface="Fujitsu Sans" panose="020B0404060202020204" pitchFamily="34" charset="0"/>
                <a:ea typeface="Meiryo UI" panose="020B0604030504040204" pitchFamily="50" charset="-128"/>
              </a:rPr>
              <a:t> hello</a:t>
            </a:r>
          </a:p>
          <a:p>
            <a:pPr algn="l"/>
            <a:r>
              <a:rPr lang="en-US" altLang="ja-JP" sz="2000" dirty="0">
                <a:solidFill>
                  <a:schemeClr val="bg1"/>
                </a:solidFill>
                <a:latin typeface="Fujitsu Sans" panose="020B0404060202020204" pitchFamily="34" charset="0"/>
                <a:ea typeface="Meiryo UI" panose="020B0604030504040204" pitchFamily="50" charset="-128"/>
              </a:rPr>
              <a:t>Starting a Gradle Daemon (subsequent builds will be faster)</a:t>
            </a:r>
          </a:p>
          <a:p>
            <a:pPr algn="l"/>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&gt; Task :hello</a:t>
            </a:r>
          </a:p>
          <a:p>
            <a:pPr algn="l"/>
            <a:r>
              <a:rPr lang="en-US" altLang="ja-JP" sz="2000" dirty="0">
                <a:solidFill>
                  <a:schemeClr val="bg1"/>
                </a:solidFill>
                <a:latin typeface="Fujitsu Sans" panose="020B0404060202020204" pitchFamily="34" charset="0"/>
                <a:ea typeface="Meiryo UI" panose="020B0604030504040204" pitchFamily="50" charset="-128"/>
              </a:rPr>
              <a:t>hello: Hello Gradle world!!</a:t>
            </a:r>
          </a:p>
        </p:txBody>
      </p:sp>
      <p:sp>
        <p:nvSpPr>
          <p:cNvPr id="9" name="メモ 12">
            <a:extLst>
              <a:ext uri="{FF2B5EF4-FFF2-40B4-BE49-F238E27FC236}">
                <a16:creationId xmlns="" xmlns:a16="http://schemas.microsoft.com/office/drawing/2014/main" id="{97CA7D7D-A354-4117-A1ED-FC0DB911FC21}"/>
              </a:ext>
            </a:extLst>
          </p:cNvPr>
          <p:cNvSpPr/>
          <p:nvPr/>
        </p:nvSpPr>
        <p:spPr bwMode="gray">
          <a:xfrm>
            <a:off x="682079" y="3341856"/>
            <a:ext cx="8541842" cy="2242113"/>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800" dirty="0">
                <a:solidFill>
                  <a:schemeClr val="tx1"/>
                </a:solidFill>
              </a:rPr>
              <a:t>task hello {</a:t>
            </a:r>
          </a:p>
          <a:p>
            <a:pPr algn="l"/>
            <a:r>
              <a:rPr lang="en-US" altLang="ja-JP" sz="1800" dirty="0">
                <a:solidFill>
                  <a:schemeClr val="tx1"/>
                </a:solidFill>
              </a:rPr>
              <a:t>    </a:t>
            </a:r>
            <a:r>
              <a:rPr lang="en-US" altLang="ja-JP" sz="1800" dirty="0" err="1">
                <a:solidFill>
                  <a:schemeClr val="tx1"/>
                </a:solidFill>
              </a:rPr>
              <a:t>doLast</a:t>
            </a:r>
            <a:r>
              <a:rPr lang="en-US" altLang="ja-JP" sz="1800" dirty="0">
                <a:solidFill>
                  <a:schemeClr val="tx1"/>
                </a:solidFill>
              </a:rPr>
              <a:t> {</a:t>
            </a:r>
          </a:p>
          <a:p>
            <a:pPr algn="l"/>
            <a:r>
              <a:rPr lang="en-US" altLang="ja-JP" sz="1800" dirty="0">
                <a:solidFill>
                  <a:schemeClr val="tx1"/>
                </a:solidFill>
              </a:rPr>
              <a:t>        </a:t>
            </a:r>
            <a:r>
              <a:rPr lang="en-US" altLang="ja-JP" sz="1800" dirty="0" err="1">
                <a:solidFill>
                  <a:schemeClr val="tx1"/>
                </a:solidFill>
              </a:rPr>
              <a:t>println</a:t>
            </a:r>
            <a:r>
              <a:rPr lang="en-US" altLang="ja-JP" sz="1800" dirty="0">
                <a:solidFill>
                  <a:schemeClr val="tx1"/>
                </a:solidFill>
              </a:rPr>
              <a:t> name + ": Hello Gradle world!!"</a:t>
            </a:r>
          </a:p>
          <a:p>
            <a:pPr algn="l"/>
            <a:r>
              <a:rPr lang="en-US" altLang="ja-JP" sz="1800" dirty="0">
                <a:solidFill>
                  <a:schemeClr val="tx1"/>
                </a:solidFill>
              </a:rPr>
              <a:t>    }</a:t>
            </a:r>
          </a:p>
          <a:p>
            <a:pPr algn="l"/>
            <a:r>
              <a:rPr lang="en-US" altLang="ja-JP" sz="1800" dirty="0">
                <a:solidFill>
                  <a:schemeClr val="tx1"/>
                </a:solidFill>
              </a:rPr>
              <a:t>}</a:t>
            </a:r>
          </a:p>
          <a:p>
            <a:pPr algn="l"/>
            <a:r>
              <a:rPr lang="en-US" altLang="ja-JP" sz="1800" b="1" dirty="0">
                <a:solidFill>
                  <a:srgbClr val="FF0D0D"/>
                </a:solidFill>
                <a:latin typeface="+mn-lt"/>
              </a:rPr>
              <a:t>task hello2 &lt;&lt; {</a:t>
            </a:r>
          </a:p>
          <a:p>
            <a:pPr algn="l"/>
            <a:r>
              <a:rPr lang="en-US" altLang="ja-JP" sz="1800" b="1" dirty="0">
                <a:solidFill>
                  <a:srgbClr val="FF0D0D"/>
                </a:solidFill>
                <a:latin typeface="+mn-lt"/>
              </a:rPr>
              <a:t>    </a:t>
            </a:r>
            <a:r>
              <a:rPr lang="en-US" altLang="ja-JP" sz="1800" b="1" dirty="0" err="1">
                <a:solidFill>
                  <a:srgbClr val="FF0D0D"/>
                </a:solidFill>
                <a:latin typeface="+mn-lt"/>
              </a:rPr>
              <a:t>println</a:t>
            </a:r>
            <a:r>
              <a:rPr lang="en-US" altLang="ja-JP" sz="1800" b="1" dirty="0">
                <a:solidFill>
                  <a:srgbClr val="FF0D0D"/>
                </a:solidFill>
                <a:latin typeface="+mn-lt"/>
              </a:rPr>
              <a:t> name + ": Hello Gradle world!!"</a:t>
            </a:r>
          </a:p>
          <a:p>
            <a:pPr algn="l"/>
            <a:r>
              <a:rPr lang="en-US" altLang="ja-JP" sz="1800" b="1" dirty="0">
                <a:solidFill>
                  <a:srgbClr val="FF0D0D"/>
                </a:solidFill>
                <a:latin typeface="+mn-lt"/>
              </a:rPr>
              <a:t>}</a:t>
            </a:r>
            <a:endParaRPr lang="en-US" altLang="ja-JP" sz="1800" dirty="0">
              <a:latin typeface="+mn-lt"/>
            </a:endParaRPr>
          </a:p>
        </p:txBody>
      </p:sp>
      <p:sp>
        <p:nvSpPr>
          <p:cNvPr id="10" name="正方形/長方形 9">
            <a:extLst>
              <a:ext uri="{FF2B5EF4-FFF2-40B4-BE49-F238E27FC236}">
                <a16:creationId xmlns="" xmlns:a16="http://schemas.microsoft.com/office/drawing/2014/main" id="{3D709034-3C7F-4BBE-A75B-5FA6EFAA7E04}"/>
              </a:ext>
            </a:extLst>
          </p:cNvPr>
          <p:cNvSpPr/>
          <p:nvPr/>
        </p:nvSpPr>
        <p:spPr>
          <a:xfrm>
            <a:off x="477642" y="2945933"/>
            <a:ext cx="7786464" cy="400110"/>
          </a:xfrm>
          <a:prstGeom prst="rect">
            <a:avLst/>
          </a:prstGeom>
        </p:spPr>
        <p:txBody>
          <a:bodyPr wrap="square">
            <a:spAutoFit/>
          </a:bodyPr>
          <a:lstStyle/>
          <a:p>
            <a:pPr algn="l"/>
            <a:r>
              <a:rPr lang="en-US" altLang="ja-JP" sz="2000" dirty="0">
                <a:latin typeface="+mn-lt"/>
              </a:rPr>
              <a:t>It’s also possible to write in short form</a:t>
            </a:r>
            <a:endParaRPr lang="en-US" altLang="ja-JP" dirty="0">
              <a:latin typeface="+mn-lt"/>
            </a:endParaRPr>
          </a:p>
        </p:txBody>
      </p:sp>
      <p:sp>
        <p:nvSpPr>
          <p:cNvPr id="11" name="正方形/長方形 10">
            <a:extLst>
              <a:ext uri="{FF2B5EF4-FFF2-40B4-BE49-F238E27FC236}">
                <a16:creationId xmlns="" xmlns:a16="http://schemas.microsoft.com/office/drawing/2014/main" id="{F1308424-1D04-44C4-9195-6203AD232D41}"/>
              </a:ext>
            </a:extLst>
          </p:cNvPr>
          <p:cNvSpPr/>
          <p:nvPr/>
        </p:nvSpPr>
        <p:spPr bwMode="gray">
          <a:xfrm>
            <a:off x="372237" y="5668739"/>
            <a:ext cx="9116320" cy="931907"/>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76EA955F-C98B-4097-9B44-D71D89B7E348}"/>
              </a:ext>
            </a:extLst>
          </p:cNvPr>
          <p:cNvSpPr/>
          <p:nvPr/>
        </p:nvSpPr>
        <p:spPr bwMode="gray">
          <a:xfrm>
            <a:off x="477642" y="5949067"/>
            <a:ext cx="8905510" cy="61707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 https://docs.gradle.org/current/userguide/tutorial_using_tasks.html</a:t>
            </a:r>
          </a:p>
          <a:p>
            <a:pPr algn="l"/>
            <a:r>
              <a:rPr lang="en-US" altLang="ja-JP" sz="1600" kern="0" dirty="0">
                <a:latin typeface="Fujitsu Sans" panose="020B0404060202020204" pitchFamily="34" charset="0"/>
                <a:ea typeface="Meiryo UI" panose="020B0604030504040204" pitchFamily="50" charset="-128"/>
              </a:rPr>
              <a:t>* https://docs.gradle.org/current/userguide/more_about_tasks.html</a:t>
            </a:r>
            <a:endParaRPr kumimoji="1" lang="ja-JP" altLang="en-US" sz="16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6102310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Hand over arguments to build script</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56</a:t>
            </a:fld>
            <a:endParaRPr lang="en-US" altLang="ja-JP" dirty="0"/>
          </a:p>
        </p:txBody>
      </p:sp>
      <p:sp>
        <p:nvSpPr>
          <p:cNvPr id="16" name="正方形/長方形 15">
            <a:extLst>
              <a:ext uri="{FF2B5EF4-FFF2-40B4-BE49-F238E27FC236}">
                <a16:creationId xmlns="" xmlns:a16="http://schemas.microsoft.com/office/drawing/2014/main" id="{7157DC5C-1BBD-4832-B2CC-A21303783552}"/>
              </a:ext>
            </a:extLst>
          </p:cNvPr>
          <p:cNvSpPr/>
          <p:nvPr/>
        </p:nvSpPr>
        <p:spPr>
          <a:xfrm>
            <a:off x="477642" y="1166662"/>
            <a:ext cx="9116320" cy="830997"/>
          </a:xfrm>
          <a:prstGeom prst="rect">
            <a:avLst/>
          </a:prstGeom>
        </p:spPr>
        <p:txBody>
          <a:bodyPr wrap="square">
            <a:spAutoFit/>
          </a:bodyPr>
          <a:lstStyle/>
          <a:p>
            <a:pPr algn="l"/>
            <a:r>
              <a:rPr lang="en-US" altLang="ja-JP" sz="2400" dirty="0">
                <a:latin typeface="+mn-lt"/>
              </a:rPr>
              <a:t>You can hand over arguments to build script by multiple ways.</a:t>
            </a:r>
          </a:p>
          <a:p>
            <a:pPr algn="l"/>
            <a:r>
              <a:rPr lang="en-US" altLang="ja-JP" sz="2400" dirty="0">
                <a:latin typeface="+mn-lt"/>
              </a:rPr>
              <a:t>In this section will introduce most popular way.</a:t>
            </a:r>
            <a:endParaRPr lang="en-US" altLang="ja-JP" sz="1600" dirty="0">
              <a:latin typeface="+mn-lt"/>
            </a:endParaRPr>
          </a:p>
        </p:txBody>
      </p:sp>
      <p:sp>
        <p:nvSpPr>
          <p:cNvPr id="18" name="右矢印 10">
            <a:extLst>
              <a:ext uri="{FF2B5EF4-FFF2-40B4-BE49-F238E27FC236}">
                <a16:creationId xmlns="" xmlns:a16="http://schemas.microsoft.com/office/drawing/2014/main" id="{5B6776B4-37BE-492E-942C-C9D4ABC258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Give arguments to build script</a:t>
            </a:r>
          </a:p>
        </p:txBody>
      </p:sp>
      <p:sp>
        <p:nvSpPr>
          <p:cNvPr id="4" name="正方形/長方形 3">
            <a:extLst>
              <a:ext uri="{FF2B5EF4-FFF2-40B4-BE49-F238E27FC236}">
                <a16:creationId xmlns="" xmlns:a16="http://schemas.microsoft.com/office/drawing/2014/main" id="{705FF673-FA38-40A9-B0B5-368192336B86}"/>
              </a:ext>
            </a:extLst>
          </p:cNvPr>
          <p:cNvSpPr/>
          <p:nvPr/>
        </p:nvSpPr>
        <p:spPr bwMode="gray">
          <a:xfrm>
            <a:off x="8012330" y="521328"/>
            <a:ext cx="1811547" cy="522786"/>
          </a:xfrm>
          <a:prstGeom prst="rect">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b="1" dirty="0">
                <a:solidFill>
                  <a:schemeClr val="bg1"/>
                </a:solidFill>
                <a:latin typeface="Fujitsu Sans" panose="020B0404060202020204" pitchFamily="34" charset="0"/>
                <a:ea typeface="Meiryo UI" panose="020B0604030504040204" pitchFamily="50" charset="-128"/>
              </a:rPr>
              <a:t>Important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417681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Hand over arguments by ENVIRONMENT VARS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57</a:t>
            </a:fld>
            <a:endParaRPr lang="en-US" altLang="ja-JP" dirty="0"/>
          </a:p>
        </p:txBody>
      </p:sp>
      <p:sp>
        <p:nvSpPr>
          <p:cNvPr id="18" name="右矢印 10">
            <a:extLst>
              <a:ext uri="{FF2B5EF4-FFF2-40B4-BE49-F238E27FC236}">
                <a16:creationId xmlns="" xmlns:a16="http://schemas.microsoft.com/office/drawing/2014/main" id="{5B6776B4-37BE-492E-942C-C9D4ABC258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Give arguments to build script</a:t>
            </a:r>
          </a:p>
        </p:txBody>
      </p:sp>
      <p:sp>
        <p:nvSpPr>
          <p:cNvPr id="4" name="正方形/長方形 3">
            <a:extLst>
              <a:ext uri="{FF2B5EF4-FFF2-40B4-BE49-F238E27FC236}">
                <a16:creationId xmlns="" xmlns:a16="http://schemas.microsoft.com/office/drawing/2014/main" id="{705FF673-FA38-40A9-B0B5-368192336B86}"/>
              </a:ext>
            </a:extLst>
          </p:cNvPr>
          <p:cNvSpPr/>
          <p:nvPr/>
        </p:nvSpPr>
        <p:spPr bwMode="gray">
          <a:xfrm>
            <a:off x="8012330" y="521328"/>
            <a:ext cx="1811547" cy="522786"/>
          </a:xfrm>
          <a:prstGeom prst="rect">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b="1" dirty="0">
                <a:solidFill>
                  <a:schemeClr val="bg1"/>
                </a:solidFill>
                <a:latin typeface="Fujitsu Sans" panose="020B0404060202020204" pitchFamily="34" charset="0"/>
                <a:ea typeface="Meiryo UI" panose="020B0604030504040204" pitchFamily="50" charset="-128"/>
              </a:rPr>
              <a:t>Important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F931F063-27B7-44B8-958F-B27734FD7977}"/>
              </a:ext>
            </a:extLst>
          </p:cNvPr>
          <p:cNvSpPr/>
          <p:nvPr/>
        </p:nvSpPr>
        <p:spPr>
          <a:xfrm>
            <a:off x="477642" y="4512972"/>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857C23D2-BD2F-42D6-838E-EFF053AB6FEB}"/>
              </a:ext>
            </a:extLst>
          </p:cNvPr>
          <p:cNvSpPr/>
          <p:nvPr/>
        </p:nvSpPr>
        <p:spPr bwMode="gray">
          <a:xfrm>
            <a:off x="682079" y="4822314"/>
            <a:ext cx="8541842" cy="1765035"/>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export ORG_GRADLE_PROJECT_</a:t>
            </a:r>
            <a:r>
              <a:rPr lang="en-US" altLang="ja-JP" sz="2000" b="1" dirty="0">
                <a:solidFill>
                  <a:srgbClr val="FF0000"/>
                </a:solidFill>
                <a:latin typeface="Fujitsu Sans" panose="020B0404060202020204" pitchFamily="34" charset="0"/>
                <a:ea typeface="Meiryo UI" panose="020B0604030504040204" pitchFamily="50" charset="-128"/>
              </a:rPr>
              <a:t>ENVVALUE</a:t>
            </a:r>
            <a:r>
              <a:rPr lang="en-US" altLang="ja-JP" sz="2000" dirty="0">
                <a:solidFill>
                  <a:schemeClr val="bg1"/>
                </a:solidFill>
                <a:latin typeface="Fujitsu Sans" panose="020B0404060202020204" pitchFamily="34" charset="0"/>
                <a:ea typeface="Meiryo UI" panose="020B0604030504040204" pitchFamily="50" charset="-128"/>
              </a:rPr>
              <a:t>="Hello from Environment Variable"</a:t>
            </a:r>
          </a:p>
          <a:p>
            <a:pPr algn="l"/>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gradlew</a:t>
            </a:r>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envval</a:t>
            </a:r>
            <a:endParaRPr lang="en-US" altLang="ja-JP" sz="2000" dirty="0">
              <a:solidFill>
                <a:schemeClr val="bg1"/>
              </a:solidFill>
              <a:latin typeface="Fujitsu Sans" panose="020B0404060202020204" pitchFamily="34" charset="0"/>
              <a:ea typeface="Meiryo UI" panose="020B0604030504040204" pitchFamily="50" charset="-128"/>
            </a:endParaRPr>
          </a:p>
          <a:p>
            <a:pPr algn="l"/>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&gt; Task :</a:t>
            </a:r>
            <a:r>
              <a:rPr lang="en-US" altLang="ja-JP" sz="2000" dirty="0" err="1">
                <a:solidFill>
                  <a:schemeClr val="bg1"/>
                </a:solidFill>
                <a:latin typeface="Fujitsu Sans" panose="020B0404060202020204" pitchFamily="34" charset="0"/>
                <a:ea typeface="Meiryo UI" panose="020B0604030504040204" pitchFamily="50" charset="-128"/>
              </a:rPr>
              <a:t>envval</a:t>
            </a:r>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Hello from Environment Variable</a:t>
            </a:r>
          </a:p>
        </p:txBody>
      </p:sp>
      <p:sp>
        <p:nvSpPr>
          <p:cNvPr id="9" name="メモ 12">
            <a:extLst>
              <a:ext uri="{FF2B5EF4-FFF2-40B4-BE49-F238E27FC236}">
                <a16:creationId xmlns="" xmlns:a16="http://schemas.microsoft.com/office/drawing/2014/main" id="{65FAA366-D137-4209-91C0-013E1C50CFDD}"/>
              </a:ext>
            </a:extLst>
          </p:cNvPr>
          <p:cNvSpPr/>
          <p:nvPr/>
        </p:nvSpPr>
        <p:spPr bwMode="gray">
          <a:xfrm>
            <a:off x="682079" y="2735687"/>
            <a:ext cx="8541842" cy="1581956"/>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800" dirty="0">
                <a:solidFill>
                  <a:schemeClr val="tx1"/>
                </a:solidFill>
              </a:rPr>
              <a:t>task </a:t>
            </a:r>
            <a:r>
              <a:rPr lang="en-US" altLang="ja-JP" sz="1800" dirty="0" err="1">
                <a:solidFill>
                  <a:schemeClr val="tx1"/>
                </a:solidFill>
              </a:rPr>
              <a:t>envval</a:t>
            </a:r>
            <a:r>
              <a:rPr lang="en-US" altLang="ja-JP" sz="1800" dirty="0">
                <a:solidFill>
                  <a:schemeClr val="tx1"/>
                </a:solidFill>
              </a:rPr>
              <a:t> {</a:t>
            </a:r>
          </a:p>
          <a:p>
            <a:pPr algn="l"/>
            <a:r>
              <a:rPr lang="en-US" altLang="ja-JP" sz="1800" dirty="0">
                <a:solidFill>
                  <a:schemeClr val="tx1"/>
                </a:solidFill>
              </a:rPr>
              <a:t>    </a:t>
            </a:r>
            <a:r>
              <a:rPr lang="en-US" altLang="ja-JP" sz="1800" dirty="0" err="1">
                <a:solidFill>
                  <a:schemeClr val="tx1"/>
                </a:solidFill>
              </a:rPr>
              <a:t>doLast</a:t>
            </a:r>
            <a:r>
              <a:rPr lang="en-US" altLang="ja-JP" sz="1800" dirty="0">
                <a:solidFill>
                  <a:schemeClr val="tx1"/>
                </a:solidFill>
              </a:rPr>
              <a:t> {</a:t>
            </a:r>
          </a:p>
          <a:p>
            <a:pPr algn="l"/>
            <a:r>
              <a:rPr lang="en-US" altLang="ja-JP" sz="1800" dirty="0">
                <a:solidFill>
                  <a:schemeClr val="tx1"/>
                </a:solidFill>
              </a:rPr>
              <a:t>        </a:t>
            </a:r>
            <a:r>
              <a:rPr lang="en-US" altLang="ja-JP" sz="1800" dirty="0" err="1">
                <a:solidFill>
                  <a:schemeClr val="tx1"/>
                </a:solidFill>
              </a:rPr>
              <a:t>println</a:t>
            </a:r>
            <a:r>
              <a:rPr lang="en-US" altLang="ja-JP" sz="1800" dirty="0">
                <a:solidFill>
                  <a:schemeClr val="tx1"/>
                </a:solidFill>
              </a:rPr>
              <a:t> (ENVVALUE)</a:t>
            </a:r>
          </a:p>
          <a:p>
            <a:pPr algn="l"/>
            <a:r>
              <a:rPr lang="en-US" altLang="ja-JP" sz="1800" dirty="0">
                <a:solidFill>
                  <a:schemeClr val="tx1"/>
                </a:solidFill>
              </a:rPr>
              <a:t>    }</a:t>
            </a:r>
          </a:p>
          <a:p>
            <a:pPr algn="l"/>
            <a:r>
              <a:rPr lang="en-US" altLang="ja-JP" sz="1800" dirty="0">
                <a:solidFill>
                  <a:schemeClr val="tx1"/>
                </a:solidFill>
              </a:rPr>
              <a:t>}</a:t>
            </a:r>
            <a:endParaRPr lang="en-US" altLang="ja-JP" sz="1800" dirty="0">
              <a:latin typeface="+mn-lt"/>
            </a:endParaRPr>
          </a:p>
        </p:txBody>
      </p:sp>
      <p:sp>
        <p:nvSpPr>
          <p:cNvPr id="10" name="正方形/長方形 9">
            <a:extLst>
              <a:ext uri="{FF2B5EF4-FFF2-40B4-BE49-F238E27FC236}">
                <a16:creationId xmlns="" xmlns:a16="http://schemas.microsoft.com/office/drawing/2014/main" id="{9175E9B1-89AA-40B2-8FB3-124191FB4F19}"/>
              </a:ext>
            </a:extLst>
          </p:cNvPr>
          <p:cNvSpPr/>
          <p:nvPr/>
        </p:nvSpPr>
        <p:spPr>
          <a:xfrm>
            <a:off x="477642" y="2339763"/>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
        <p:nvSpPr>
          <p:cNvPr id="11" name="メモ 12">
            <a:extLst>
              <a:ext uri="{FF2B5EF4-FFF2-40B4-BE49-F238E27FC236}">
                <a16:creationId xmlns="" xmlns:a16="http://schemas.microsoft.com/office/drawing/2014/main" id="{C252ACD8-D38E-4240-87A6-9C94C5418FAC}"/>
              </a:ext>
            </a:extLst>
          </p:cNvPr>
          <p:cNvSpPr/>
          <p:nvPr/>
        </p:nvSpPr>
        <p:spPr bwMode="gray">
          <a:xfrm>
            <a:off x="682079" y="1440038"/>
            <a:ext cx="8541842" cy="522786"/>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400" dirty="0">
                <a:latin typeface="+mn-lt"/>
              </a:rPr>
              <a:t>ORG_GRADLE_PROJECT_</a:t>
            </a:r>
            <a:r>
              <a:rPr lang="en-US" altLang="ja-JP" sz="2400" b="1" dirty="0">
                <a:solidFill>
                  <a:srgbClr val="FF0000"/>
                </a:solidFill>
                <a:latin typeface="+mn-lt"/>
              </a:rPr>
              <a:t>PROPERTYNAME</a:t>
            </a:r>
          </a:p>
        </p:txBody>
      </p:sp>
      <p:sp>
        <p:nvSpPr>
          <p:cNvPr id="12" name="正方形/長方形 11">
            <a:extLst>
              <a:ext uri="{FF2B5EF4-FFF2-40B4-BE49-F238E27FC236}">
                <a16:creationId xmlns="" xmlns:a16="http://schemas.microsoft.com/office/drawing/2014/main" id="{20D21547-7789-468E-8D25-8BEB5CBF9B38}"/>
              </a:ext>
            </a:extLst>
          </p:cNvPr>
          <p:cNvSpPr/>
          <p:nvPr/>
        </p:nvSpPr>
        <p:spPr>
          <a:xfrm>
            <a:off x="477642" y="1044114"/>
            <a:ext cx="7786464" cy="400110"/>
          </a:xfrm>
          <a:prstGeom prst="rect">
            <a:avLst/>
          </a:prstGeom>
        </p:spPr>
        <p:txBody>
          <a:bodyPr wrap="square">
            <a:spAutoFit/>
          </a:bodyPr>
          <a:lstStyle/>
          <a:p>
            <a:pPr algn="l"/>
            <a:r>
              <a:rPr lang="en-US" altLang="ja-JP" sz="2000" dirty="0">
                <a:latin typeface="+mn-lt"/>
              </a:rPr>
              <a:t>Following name of ENV VARS will be passed through to script</a:t>
            </a:r>
            <a:endParaRPr lang="en-US" altLang="ja-JP" dirty="0">
              <a:latin typeface="+mn-lt"/>
            </a:endParaRPr>
          </a:p>
        </p:txBody>
      </p:sp>
    </p:spTree>
    <p:extLst>
      <p:ext uri="{BB962C8B-B14F-4D97-AF65-F5344CB8AC3E}">
        <p14:creationId xmlns:p14="http://schemas.microsoft.com/office/powerpoint/2010/main" val="13440391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Hand over arguments by command line </a:t>
            </a:r>
            <a:r>
              <a:rPr lang="en-US" altLang="ja-JP" dirty="0" err="1"/>
              <a:t>args</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58</a:t>
            </a:fld>
            <a:endParaRPr lang="en-US" altLang="ja-JP" dirty="0"/>
          </a:p>
        </p:txBody>
      </p:sp>
      <p:sp>
        <p:nvSpPr>
          <p:cNvPr id="18" name="右矢印 10">
            <a:extLst>
              <a:ext uri="{FF2B5EF4-FFF2-40B4-BE49-F238E27FC236}">
                <a16:creationId xmlns="" xmlns:a16="http://schemas.microsoft.com/office/drawing/2014/main" id="{5B6776B4-37BE-492E-942C-C9D4ABC25868}"/>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Give arguments to build script</a:t>
            </a:r>
          </a:p>
        </p:txBody>
      </p:sp>
      <p:sp>
        <p:nvSpPr>
          <p:cNvPr id="4" name="正方形/長方形 3">
            <a:extLst>
              <a:ext uri="{FF2B5EF4-FFF2-40B4-BE49-F238E27FC236}">
                <a16:creationId xmlns="" xmlns:a16="http://schemas.microsoft.com/office/drawing/2014/main" id="{705FF673-FA38-40A9-B0B5-368192336B86}"/>
              </a:ext>
            </a:extLst>
          </p:cNvPr>
          <p:cNvSpPr/>
          <p:nvPr/>
        </p:nvSpPr>
        <p:spPr bwMode="gray">
          <a:xfrm>
            <a:off x="8012330" y="521328"/>
            <a:ext cx="1811547" cy="522786"/>
          </a:xfrm>
          <a:prstGeom prst="rect">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b="1" dirty="0">
                <a:solidFill>
                  <a:schemeClr val="bg1"/>
                </a:solidFill>
                <a:latin typeface="Fujitsu Sans" panose="020B0404060202020204" pitchFamily="34" charset="0"/>
                <a:ea typeface="Meiryo UI" panose="020B0604030504040204" pitchFamily="50" charset="-128"/>
              </a:rPr>
              <a:t>Important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F931F063-27B7-44B8-958F-B27734FD7977}"/>
              </a:ext>
            </a:extLst>
          </p:cNvPr>
          <p:cNvSpPr/>
          <p:nvPr/>
        </p:nvSpPr>
        <p:spPr>
          <a:xfrm>
            <a:off x="477642" y="4512972"/>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857C23D2-BD2F-42D6-838E-EFF053AB6FEB}"/>
              </a:ext>
            </a:extLst>
          </p:cNvPr>
          <p:cNvSpPr/>
          <p:nvPr/>
        </p:nvSpPr>
        <p:spPr bwMode="gray">
          <a:xfrm>
            <a:off x="682079" y="4822315"/>
            <a:ext cx="8541842" cy="1341812"/>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gradlew</a:t>
            </a:r>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argval</a:t>
            </a:r>
            <a:r>
              <a:rPr lang="en-US" altLang="ja-JP" sz="2000" dirty="0">
                <a:solidFill>
                  <a:schemeClr val="bg1"/>
                </a:solidFill>
                <a:latin typeface="Fujitsu Sans" panose="020B0404060202020204" pitchFamily="34" charset="0"/>
                <a:ea typeface="Meiryo UI" panose="020B0604030504040204" pitchFamily="50" charset="-128"/>
              </a:rPr>
              <a:t> -PARGVALUE="Hello from Command Argument Variable"</a:t>
            </a:r>
          </a:p>
          <a:p>
            <a:pPr algn="l"/>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&gt; Task :</a:t>
            </a:r>
            <a:r>
              <a:rPr lang="en-US" altLang="ja-JP" sz="2000" dirty="0" err="1">
                <a:solidFill>
                  <a:schemeClr val="bg1"/>
                </a:solidFill>
                <a:latin typeface="Fujitsu Sans" panose="020B0404060202020204" pitchFamily="34" charset="0"/>
                <a:ea typeface="Meiryo UI" panose="020B0604030504040204" pitchFamily="50" charset="-128"/>
              </a:rPr>
              <a:t>argval</a:t>
            </a:r>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Hello from Command Argument Variable</a:t>
            </a:r>
          </a:p>
        </p:txBody>
      </p:sp>
      <p:sp>
        <p:nvSpPr>
          <p:cNvPr id="9" name="メモ 12">
            <a:extLst>
              <a:ext uri="{FF2B5EF4-FFF2-40B4-BE49-F238E27FC236}">
                <a16:creationId xmlns="" xmlns:a16="http://schemas.microsoft.com/office/drawing/2014/main" id="{65FAA366-D137-4209-91C0-013E1C50CFDD}"/>
              </a:ext>
            </a:extLst>
          </p:cNvPr>
          <p:cNvSpPr/>
          <p:nvPr/>
        </p:nvSpPr>
        <p:spPr bwMode="gray">
          <a:xfrm>
            <a:off x="682079" y="2735687"/>
            <a:ext cx="8541842" cy="1581956"/>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800" dirty="0">
                <a:solidFill>
                  <a:schemeClr val="tx1"/>
                </a:solidFill>
              </a:rPr>
              <a:t>task </a:t>
            </a:r>
            <a:r>
              <a:rPr lang="en-US" altLang="ja-JP" sz="1800" dirty="0" err="1">
                <a:solidFill>
                  <a:schemeClr val="tx1"/>
                </a:solidFill>
              </a:rPr>
              <a:t>argval</a:t>
            </a:r>
            <a:r>
              <a:rPr lang="en-US" altLang="ja-JP" sz="1800" dirty="0">
                <a:solidFill>
                  <a:schemeClr val="tx1"/>
                </a:solidFill>
              </a:rPr>
              <a:t> {</a:t>
            </a:r>
          </a:p>
          <a:p>
            <a:pPr algn="l"/>
            <a:r>
              <a:rPr lang="en-US" altLang="ja-JP" sz="1800" dirty="0">
                <a:solidFill>
                  <a:schemeClr val="tx1"/>
                </a:solidFill>
              </a:rPr>
              <a:t>    </a:t>
            </a:r>
            <a:r>
              <a:rPr lang="en-US" altLang="ja-JP" sz="1800" dirty="0" err="1">
                <a:solidFill>
                  <a:schemeClr val="tx1"/>
                </a:solidFill>
              </a:rPr>
              <a:t>doLast</a:t>
            </a:r>
            <a:r>
              <a:rPr lang="en-US" altLang="ja-JP" sz="1800" dirty="0">
                <a:solidFill>
                  <a:schemeClr val="tx1"/>
                </a:solidFill>
              </a:rPr>
              <a:t> {</a:t>
            </a:r>
          </a:p>
          <a:p>
            <a:pPr algn="l"/>
            <a:r>
              <a:rPr lang="en-US" altLang="ja-JP" sz="1800" dirty="0">
                <a:solidFill>
                  <a:schemeClr val="tx1"/>
                </a:solidFill>
              </a:rPr>
              <a:t>        </a:t>
            </a:r>
            <a:r>
              <a:rPr lang="en-US" altLang="ja-JP" sz="1800" dirty="0" err="1">
                <a:solidFill>
                  <a:schemeClr val="tx1"/>
                </a:solidFill>
              </a:rPr>
              <a:t>println</a:t>
            </a:r>
            <a:r>
              <a:rPr lang="en-US" altLang="ja-JP" sz="1800" dirty="0">
                <a:solidFill>
                  <a:schemeClr val="tx1"/>
                </a:solidFill>
              </a:rPr>
              <a:t> (ARGVALUE)</a:t>
            </a:r>
          </a:p>
          <a:p>
            <a:pPr algn="l"/>
            <a:r>
              <a:rPr lang="en-US" altLang="ja-JP" sz="1800" dirty="0">
                <a:solidFill>
                  <a:schemeClr val="tx1"/>
                </a:solidFill>
              </a:rPr>
              <a:t>    }</a:t>
            </a:r>
          </a:p>
          <a:p>
            <a:pPr algn="l"/>
            <a:r>
              <a:rPr lang="en-US" altLang="ja-JP" sz="1800" dirty="0">
                <a:solidFill>
                  <a:schemeClr val="tx1"/>
                </a:solidFill>
              </a:rPr>
              <a:t>}</a:t>
            </a:r>
            <a:endParaRPr lang="en-US" altLang="ja-JP" sz="1800" dirty="0">
              <a:latin typeface="+mn-lt"/>
            </a:endParaRPr>
          </a:p>
        </p:txBody>
      </p:sp>
      <p:sp>
        <p:nvSpPr>
          <p:cNvPr id="10" name="正方形/長方形 9">
            <a:extLst>
              <a:ext uri="{FF2B5EF4-FFF2-40B4-BE49-F238E27FC236}">
                <a16:creationId xmlns="" xmlns:a16="http://schemas.microsoft.com/office/drawing/2014/main" id="{9175E9B1-89AA-40B2-8FB3-124191FB4F19}"/>
              </a:ext>
            </a:extLst>
          </p:cNvPr>
          <p:cNvSpPr/>
          <p:nvPr/>
        </p:nvSpPr>
        <p:spPr>
          <a:xfrm>
            <a:off x="477642" y="2339763"/>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
        <p:nvSpPr>
          <p:cNvPr id="11" name="メモ 12">
            <a:extLst>
              <a:ext uri="{FF2B5EF4-FFF2-40B4-BE49-F238E27FC236}">
                <a16:creationId xmlns="" xmlns:a16="http://schemas.microsoft.com/office/drawing/2014/main" id="{C252ACD8-D38E-4240-87A6-9C94C5418FAC}"/>
              </a:ext>
            </a:extLst>
          </p:cNvPr>
          <p:cNvSpPr/>
          <p:nvPr/>
        </p:nvSpPr>
        <p:spPr bwMode="gray">
          <a:xfrm>
            <a:off x="682079" y="1440038"/>
            <a:ext cx="8541842" cy="522786"/>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400" dirty="0">
                <a:latin typeface="+mn-lt"/>
              </a:rPr>
              <a:t>./</a:t>
            </a:r>
            <a:r>
              <a:rPr lang="en-US" altLang="ja-JP" sz="2400" dirty="0" err="1">
                <a:latin typeface="+mn-lt"/>
              </a:rPr>
              <a:t>gradlew</a:t>
            </a:r>
            <a:r>
              <a:rPr lang="en-US" altLang="ja-JP" sz="2400" dirty="0">
                <a:latin typeface="+mn-lt"/>
              </a:rPr>
              <a:t> </a:t>
            </a:r>
            <a:r>
              <a:rPr lang="en-US" altLang="ja-JP" sz="2400" dirty="0" err="1">
                <a:latin typeface="+mn-lt"/>
              </a:rPr>
              <a:t>taskname</a:t>
            </a:r>
            <a:r>
              <a:rPr lang="en-US" altLang="ja-JP" sz="2400" dirty="0">
                <a:latin typeface="+mn-lt"/>
              </a:rPr>
              <a:t> –P</a:t>
            </a:r>
            <a:r>
              <a:rPr lang="en-US" altLang="ja-JP" sz="2400" b="1" dirty="0">
                <a:solidFill>
                  <a:srgbClr val="FF0000"/>
                </a:solidFill>
                <a:latin typeface="+mn-lt"/>
              </a:rPr>
              <a:t>ARGNAME=“VALUE”</a:t>
            </a:r>
          </a:p>
        </p:txBody>
      </p:sp>
      <p:sp>
        <p:nvSpPr>
          <p:cNvPr id="12" name="正方形/長方形 11">
            <a:extLst>
              <a:ext uri="{FF2B5EF4-FFF2-40B4-BE49-F238E27FC236}">
                <a16:creationId xmlns="" xmlns:a16="http://schemas.microsoft.com/office/drawing/2014/main" id="{20D21547-7789-468E-8D25-8BEB5CBF9B38}"/>
              </a:ext>
            </a:extLst>
          </p:cNvPr>
          <p:cNvSpPr/>
          <p:nvPr/>
        </p:nvSpPr>
        <p:spPr>
          <a:xfrm>
            <a:off x="477642" y="1044114"/>
            <a:ext cx="7786464" cy="400110"/>
          </a:xfrm>
          <a:prstGeom prst="rect">
            <a:avLst/>
          </a:prstGeom>
        </p:spPr>
        <p:txBody>
          <a:bodyPr wrap="square">
            <a:spAutoFit/>
          </a:bodyPr>
          <a:lstStyle/>
          <a:p>
            <a:pPr algn="l"/>
            <a:r>
              <a:rPr lang="en-US" altLang="ja-JP" sz="2000" dirty="0">
                <a:latin typeface="+mn-lt"/>
              </a:rPr>
              <a:t>Specify your command line as below</a:t>
            </a:r>
            <a:endParaRPr lang="en-US" altLang="ja-JP" dirty="0">
              <a:latin typeface="+mn-lt"/>
            </a:endParaRPr>
          </a:p>
        </p:txBody>
      </p:sp>
    </p:spTree>
    <p:extLst>
      <p:ext uri="{BB962C8B-B14F-4D97-AF65-F5344CB8AC3E}">
        <p14:creationId xmlns:p14="http://schemas.microsoft.com/office/powerpoint/2010/main" val="606541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a:t>What’s</a:t>
            </a:r>
            <a:br>
              <a:rPr kumimoji="1" lang="en-US" altLang="ja-JP" dirty="0"/>
            </a:br>
            <a:r>
              <a:rPr kumimoji="1" lang="en-US" altLang="ja-JP" dirty="0"/>
              <a:t>Build Tool?</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499020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Branch your script by condition</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59</a:t>
            </a:fld>
            <a:endParaRPr lang="en-US" altLang="ja-JP" dirty="0"/>
          </a:p>
        </p:txBody>
      </p:sp>
      <p:sp>
        <p:nvSpPr>
          <p:cNvPr id="7" name="正方形/長方形 6">
            <a:extLst>
              <a:ext uri="{FF2B5EF4-FFF2-40B4-BE49-F238E27FC236}">
                <a16:creationId xmlns="" xmlns:a16="http://schemas.microsoft.com/office/drawing/2014/main" id="{F931F063-27B7-44B8-958F-B27734FD7977}"/>
              </a:ext>
            </a:extLst>
          </p:cNvPr>
          <p:cNvSpPr/>
          <p:nvPr/>
        </p:nvSpPr>
        <p:spPr>
          <a:xfrm>
            <a:off x="477642" y="4259165"/>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857C23D2-BD2F-42D6-838E-EFF053AB6FEB}"/>
              </a:ext>
            </a:extLst>
          </p:cNvPr>
          <p:cNvSpPr/>
          <p:nvPr/>
        </p:nvSpPr>
        <p:spPr bwMode="gray">
          <a:xfrm>
            <a:off x="682079" y="4568507"/>
            <a:ext cx="8541842" cy="1525731"/>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gradlew</a:t>
            </a:r>
            <a:r>
              <a:rPr lang="en-US" altLang="ja-JP" sz="2000" dirty="0">
                <a:solidFill>
                  <a:schemeClr val="bg1"/>
                </a:solidFill>
                <a:latin typeface="Fujitsu Sans" panose="020B0404060202020204" pitchFamily="34" charset="0"/>
                <a:ea typeface="Meiryo UI" panose="020B0604030504040204" pitchFamily="50" charset="-128"/>
              </a:rPr>
              <a:t> condition</a:t>
            </a:r>
          </a:p>
          <a:p>
            <a:pPr algn="l"/>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&gt; Task :condition</a:t>
            </a:r>
          </a:p>
          <a:p>
            <a:pPr algn="l"/>
            <a:r>
              <a:rPr lang="en-US" altLang="ja-JP" sz="2000" dirty="0">
                <a:solidFill>
                  <a:schemeClr val="bg1"/>
                </a:solidFill>
                <a:latin typeface="Fujitsu Sans" panose="020B0404060202020204" pitchFamily="34" charset="0"/>
                <a:ea typeface="Meiryo UI" panose="020B0604030504040204" pitchFamily="50" charset="-128"/>
              </a:rPr>
              <a:t>do something</a:t>
            </a:r>
          </a:p>
        </p:txBody>
      </p:sp>
      <p:sp>
        <p:nvSpPr>
          <p:cNvPr id="9" name="メモ 12">
            <a:extLst>
              <a:ext uri="{FF2B5EF4-FFF2-40B4-BE49-F238E27FC236}">
                <a16:creationId xmlns="" xmlns:a16="http://schemas.microsoft.com/office/drawing/2014/main" id="{65FAA366-D137-4209-91C0-013E1C50CFDD}"/>
              </a:ext>
            </a:extLst>
          </p:cNvPr>
          <p:cNvSpPr/>
          <p:nvPr/>
        </p:nvSpPr>
        <p:spPr bwMode="gray">
          <a:xfrm>
            <a:off x="682079" y="1089797"/>
            <a:ext cx="8541842" cy="2961792"/>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solidFill>
                  <a:schemeClr val="tx1"/>
                </a:solidFill>
              </a:rPr>
              <a:t>task condition {</a:t>
            </a:r>
          </a:p>
          <a:p>
            <a:pPr algn="l"/>
            <a:r>
              <a:rPr lang="en-US" altLang="ja-JP" sz="2000" dirty="0">
                <a:solidFill>
                  <a:schemeClr val="tx1"/>
                </a:solidFill>
              </a:rPr>
              <a:t>    </a:t>
            </a:r>
            <a:r>
              <a:rPr lang="en-US" altLang="ja-JP" sz="2000" dirty="0" err="1">
                <a:solidFill>
                  <a:schemeClr val="tx1"/>
                </a:solidFill>
              </a:rPr>
              <a:t>doLast</a:t>
            </a:r>
            <a:r>
              <a:rPr lang="en-US" altLang="ja-JP" sz="2000" dirty="0">
                <a:solidFill>
                  <a:schemeClr val="tx1"/>
                </a:solidFill>
              </a:rPr>
              <a:t> {</a:t>
            </a:r>
          </a:p>
          <a:p>
            <a:pPr algn="l"/>
            <a:r>
              <a:rPr lang="en-US" altLang="ja-JP" sz="2000" dirty="0">
                <a:solidFill>
                  <a:schemeClr val="tx1"/>
                </a:solidFill>
              </a:rPr>
              <a:t>        def file = file('./</a:t>
            </a:r>
            <a:r>
              <a:rPr lang="en-US" altLang="ja-JP" sz="2000" dirty="0" err="1">
                <a:solidFill>
                  <a:schemeClr val="tx1"/>
                </a:solidFill>
              </a:rPr>
              <a:t>gradle.properties</a:t>
            </a:r>
            <a:r>
              <a:rPr lang="en-US" altLang="ja-JP" sz="2000" dirty="0">
                <a:solidFill>
                  <a:schemeClr val="tx1"/>
                </a:solidFill>
              </a:rPr>
              <a:t>')</a:t>
            </a:r>
          </a:p>
          <a:p>
            <a:pPr algn="l"/>
            <a:endParaRPr lang="en-US" altLang="ja-JP" sz="2000" dirty="0">
              <a:solidFill>
                <a:schemeClr val="tx1"/>
              </a:solidFill>
            </a:endParaRPr>
          </a:p>
          <a:p>
            <a:pPr algn="l"/>
            <a:r>
              <a:rPr lang="en-US" altLang="ja-JP" sz="2000" dirty="0">
                <a:solidFill>
                  <a:schemeClr val="tx1"/>
                </a:solidFill>
              </a:rPr>
              <a:t>        if (</a:t>
            </a:r>
            <a:r>
              <a:rPr lang="en-US" altLang="ja-JP" sz="2000" dirty="0" err="1">
                <a:solidFill>
                  <a:schemeClr val="tx1"/>
                </a:solidFill>
              </a:rPr>
              <a:t>file.isFile</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println</a:t>
            </a:r>
            <a:r>
              <a:rPr lang="en-US" altLang="ja-JP" sz="2000" dirty="0">
                <a:solidFill>
                  <a:schemeClr val="tx1"/>
                </a:solidFill>
              </a:rPr>
              <a:t>('do something')</a:t>
            </a:r>
          </a:p>
          <a:p>
            <a:pPr algn="l"/>
            <a:r>
              <a:rPr lang="en-US" altLang="ja-JP" sz="2000" dirty="0">
                <a:solidFill>
                  <a:schemeClr val="tx1"/>
                </a:solidFill>
              </a:rPr>
              <a:t>        }</a:t>
            </a:r>
          </a:p>
          <a:p>
            <a:pPr algn="l"/>
            <a:r>
              <a:rPr lang="en-US" altLang="ja-JP" sz="2000" dirty="0">
                <a:solidFill>
                  <a:schemeClr val="tx1"/>
                </a:solidFill>
              </a:rPr>
              <a:t>    }</a:t>
            </a:r>
          </a:p>
          <a:p>
            <a:pPr algn="l"/>
            <a:r>
              <a:rPr lang="en-US" altLang="ja-JP" sz="2000" dirty="0">
                <a:solidFill>
                  <a:schemeClr val="tx1"/>
                </a:solidFill>
              </a:rPr>
              <a:t>}</a:t>
            </a:r>
            <a:endParaRPr lang="en-US" altLang="ja-JP" sz="2000" dirty="0">
              <a:latin typeface="+mn-lt"/>
            </a:endParaRPr>
          </a:p>
        </p:txBody>
      </p:sp>
      <p:sp>
        <p:nvSpPr>
          <p:cNvPr id="10" name="正方形/長方形 9">
            <a:extLst>
              <a:ext uri="{FF2B5EF4-FFF2-40B4-BE49-F238E27FC236}">
                <a16:creationId xmlns="" xmlns:a16="http://schemas.microsoft.com/office/drawing/2014/main" id="{9175E9B1-89AA-40B2-8FB3-124191FB4F19}"/>
              </a:ext>
            </a:extLst>
          </p:cNvPr>
          <p:cNvSpPr/>
          <p:nvPr/>
        </p:nvSpPr>
        <p:spPr>
          <a:xfrm>
            <a:off x="477642" y="693873"/>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Tree>
    <p:extLst>
      <p:ext uri="{BB962C8B-B14F-4D97-AF65-F5344CB8AC3E}">
        <p14:creationId xmlns:p14="http://schemas.microsoft.com/office/powerpoint/2010/main" val="18651404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Loop</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60</a:t>
            </a:fld>
            <a:endParaRPr lang="en-US" altLang="ja-JP" dirty="0"/>
          </a:p>
        </p:txBody>
      </p:sp>
      <p:sp>
        <p:nvSpPr>
          <p:cNvPr id="7" name="正方形/長方形 6">
            <a:extLst>
              <a:ext uri="{FF2B5EF4-FFF2-40B4-BE49-F238E27FC236}">
                <a16:creationId xmlns="" xmlns:a16="http://schemas.microsoft.com/office/drawing/2014/main" id="{F931F063-27B7-44B8-958F-B27734FD7977}"/>
              </a:ext>
            </a:extLst>
          </p:cNvPr>
          <p:cNvSpPr/>
          <p:nvPr/>
        </p:nvSpPr>
        <p:spPr>
          <a:xfrm>
            <a:off x="477642" y="3220126"/>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857C23D2-BD2F-42D6-838E-EFF053AB6FEB}"/>
              </a:ext>
            </a:extLst>
          </p:cNvPr>
          <p:cNvSpPr/>
          <p:nvPr/>
        </p:nvSpPr>
        <p:spPr bwMode="gray">
          <a:xfrm>
            <a:off x="682079" y="3620236"/>
            <a:ext cx="8541842" cy="2449301"/>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nl-NL" altLang="ja-JP" sz="2000" dirty="0">
                <a:solidFill>
                  <a:schemeClr val="bg1"/>
                </a:solidFill>
                <a:latin typeface="Fujitsu Sans" panose="020B0404060202020204" pitchFamily="34" charset="0"/>
                <a:ea typeface="Meiryo UI" panose="020B0604030504040204" pitchFamily="50" charset="-128"/>
              </a:rPr>
              <a:t>$ ./gradlew loop</a:t>
            </a:r>
          </a:p>
          <a:p>
            <a:pPr algn="l"/>
            <a:endParaRPr lang="nl-NL" altLang="ja-JP" sz="2000" dirty="0">
              <a:solidFill>
                <a:schemeClr val="bg1"/>
              </a:solidFill>
              <a:latin typeface="Fujitsu Sans" panose="020B0404060202020204" pitchFamily="34" charset="0"/>
              <a:ea typeface="Meiryo UI" panose="020B0604030504040204" pitchFamily="50" charset="-128"/>
            </a:endParaRPr>
          </a:p>
          <a:p>
            <a:pPr algn="l"/>
            <a:r>
              <a:rPr lang="nl-NL" altLang="ja-JP" sz="2000" dirty="0">
                <a:solidFill>
                  <a:schemeClr val="bg1"/>
                </a:solidFill>
                <a:latin typeface="Fujitsu Sans" panose="020B0404060202020204" pitchFamily="34" charset="0"/>
                <a:ea typeface="Meiryo UI" panose="020B0604030504040204" pitchFamily="50" charset="-128"/>
              </a:rPr>
              <a:t>&gt; Task :loop</a:t>
            </a:r>
          </a:p>
          <a:p>
            <a:pPr algn="l"/>
            <a:r>
              <a:rPr lang="nl-NL" altLang="ja-JP" sz="2000" dirty="0">
                <a:solidFill>
                  <a:schemeClr val="bg1"/>
                </a:solidFill>
                <a:latin typeface="Fujitsu Sans" panose="020B0404060202020204" pitchFamily="34" charset="0"/>
                <a:ea typeface="Meiryo UI" panose="020B0604030504040204" pitchFamily="50" charset="-128"/>
              </a:rPr>
              <a:t>0</a:t>
            </a:r>
          </a:p>
          <a:p>
            <a:pPr algn="l"/>
            <a:r>
              <a:rPr lang="nl-NL" altLang="ja-JP" sz="2000" dirty="0">
                <a:solidFill>
                  <a:schemeClr val="bg1"/>
                </a:solidFill>
                <a:latin typeface="Fujitsu Sans" panose="020B0404060202020204" pitchFamily="34" charset="0"/>
                <a:ea typeface="Meiryo UI" panose="020B0604030504040204" pitchFamily="50" charset="-128"/>
              </a:rPr>
              <a:t>1</a:t>
            </a:r>
          </a:p>
          <a:p>
            <a:pPr algn="l"/>
            <a:r>
              <a:rPr lang="nl-NL" altLang="ja-JP" sz="2000" dirty="0">
                <a:solidFill>
                  <a:schemeClr val="bg1"/>
                </a:solidFill>
                <a:latin typeface="Fujitsu Sans" panose="020B0404060202020204" pitchFamily="34" charset="0"/>
                <a:ea typeface="Meiryo UI" panose="020B0604030504040204" pitchFamily="50" charset="-128"/>
              </a:rPr>
              <a:t>2</a:t>
            </a:r>
          </a:p>
          <a:p>
            <a:pPr algn="l"/>
            <a:r>
              <a:rPr lang="nl-NL" altLang="ja-JP" sz="2000" dirty="0">
                <a:solidFill>
                  <a:schemeClr val="bg1"/>
                </a:solidFill>
                <a:latin typeface="Fujitsu Sans" panose="020B0404060202020204" pitchFamily="34" charset="0"/>
                <a:ea typeface="Meiryo UI" panose="020B0604030504040204" pitchFamily="50" charset="-128"/>
              </a:rPr>
              <a:t>3</a:t>
            </a:r>
            <a:endParaRPr lang="en-US" altLang="ja-JP" sz="2000" dirty="0">
              <a:solidFill>
                <a:schemeClr val="bg1"/>
              </a:solidFill>
              <a:latin typeface="Fujitsu Sans" panose="020B0404060202020204" pitchFamily="34" charset="0"/>
              <a:ea typeface="Meiryo UI" panose="020B0604030504040204" pitchFamily="50" charset="-128"/>
            </a:endParaRPr>
          </a:p>
        </p:txBody>
      </p:sp>
      <p:sp>
        <p:nvSpPr>
          <p:cNvPr id="9" name="メモ 12">
            <a:extLst>
              <a:ext uri="{FF2B5EF4-FFF2-40B4-BE49-F238E27FC236}">
                <a16:creationId xmlns="" xmlns:a16="http://schemas.microsoft.com/office/drawing/2014/main" id="{65FAA366-D137-4209-91C0-013E1C50CFDD}"/>
              </a:ext>
            </a:extLst>
          </p:cNvPr>
          <p:cNvSpPr/>
          <p:nvPr/>
        </p:nvSpPr>
        <p:spPr bwMode="gray">
          <a:xfrm>
            <a:off x="682079" y="1089797"/>
            <a:ext cx="8541842" cy="1734405"/>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solidFill>
                  <a:schemeClr val="tx1"/>
                </a:solidFill>
              </a:rPr>
              <a:t>task loop {</a:t>
            </a:r>
          </a:p>
          <a:p>
            <a:pPr algn="l"/>
            <a:r>
              <a:rPr lang="en-US" altLang="ja-JP" sz="2000" dirty="0">
                <a:solidFill>
                  <a:schemeClr val="tx1"/>
                </a:solidFill>
              </a:rPr>
              <a:t>    </a:t>
            </a:r>
            <a:r>
              <a:rPr lang="en-US" altLang="ja-JP" sz="2000" dirty="0" err="1">
                <a:solidFill>
                  <a:schemeClr val="tx1"/>
                </a:solidFill>
              </a:rPr>
              <a:t>doLast</a:t>
            </a:r>
            <a:r>
              <a:rPr lang="en-US" altLang="ja-JP" sz="2000" dirty="0">
                <a:solidFill>
                  <a:schemeClr val="tx1"/>
                </a:solidFill>
              </a:rPr>
              <a:t> {</a:t>
            </a:r>
          </a:p>
          <a:p>
            <a:pPr algn="l"/>
            <a:r>
              <a:rPr lang="en-US" altLang="ja-JP" sz="2000" dirty="0">
                <a:solidFill>
                  <a:schemeClr val="tx1"/>
                </a:solidFill>
              </a:rPr>
              <a:t>        4.times { </a:t>
            </a:r>
            <a:r>
              <a:rPr lang="en-US" altLang="ja-JP" sz="2000" dirty="0" err="1">
                <a:solidFill>
                  <a:schemeClr val="tx1"/>
                </a:solidFill>
              </a:rPr>
              <a:t>println</a:t>
            </a:r>
            <a:r>
              <a:rPr lang="en-US" altLang="ja-JP" sz="2000" dirty="0">
                <a:solidFill>
                  <a:schemeClr val="tx1"/>
                </a:solidFill>
              </a:rPr>
              <a:t> "$it " }</a:t>
            </a:r>
          </a:p>
          <a:p>
            <a:pPr algn="l"/>
            <a:r>
              <a:rPr lang="en-US" altLang="ja-JP" sz="2000" dirty="0">
                <a:solidFill>
                  <a:schemeClr val="tx1"/>
                </a:solidFill>
              </a:rPr>
              <a:t>    }</a:t>
            </a:r>
          </a:p>
          <a:p>
            <a:pPr algn="l"/>
            <a:r>
              <a:rPr lang="en-US" altLang="ja-JP" sz="2000" dirty="0">
                <a:solidFill>
                  <a:schemeClr val="tx1"/>
                </a:solidFill>
              </a:rPr>
              <a:t>}</a:t>
            </a:r>
            <a:endParaRPr lang="en-US" altLang="ja-JP" sz="2000" dirty="0">
              <a:latin typeface="+mn-lt"/>
            </a:endParaRPr>
          </a:p>
        </p:txBody>
      </p:sp>
      <p:sp>
        <p:nvSpPr>
          <p:cNvPr id="10" name="正方形/長方形 9">
            <a:extLst>
              <a:ext uri="{FF2B5EF4-FFF2-40B4-BE49-F238E27FC236}">
                <a16:creationId xmlns="" xmlns:a16="http://schemas.microsoft.com/office/drawing/2014/main" id="{9175E9B1-89AA-40B2-8FB3-124191FB4F19}"/>
              </a:ext>
            </a:extLst>
          </p:cNvPr>
          <p:cNvSpPr/>
          <p:nvPr/>
        </p:nvSpPr>
        <p:spPr>
          <a:xfrm>
            <a:off x="477642" y="693873"/>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Tree>
    <p:extLst>
      <p:ext uri="{BB962C8B-B14F-4D97-AF65-F5344CB8AC3E}">
        <p14:creationId xmlns:p14="http://schemas.microsoft.com/office/powerpoint/2010/main" val="6077658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Loop for each objects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61</a:t>
            </a:fld>
            <a:endParaRPr lang="en-US" altLang="ja-JP" dirty="0"/>
          </a:p>
        </p:txBody>
      </p:sp>
      <p:sp>
        <p:nvSpPr>
          <p:cNvPr id="7" name="正方形/長方形 6">
            <a:extLst>
              <a:ext uri="{FF2B5EF4-FFF2-40B4-BE49-F238E27FC236}">
                <a16:creationId xmlns="" xmlns:a16="http://schemas.microsoft.com/office/drawing/2014/main" id="{F931F063-27B7-44B8-958F-B27734FD7977}"/>
              </a:ext>
            </a:extLst>
          </p:cNvPr>
          <p:cNvSpPr/>
          <p:nvPr/>
        </p:nvSpPr>
        <p:spPr>
          <a:xfrm>
            <a:off x="477642" y="3677323"/>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857C23D2-BD2F-42D6-838E-EFF053AB6FEB}"/>
              </a:ext>
            </a:extLst>
          </p:cNvPr>
          <p:cNvSpPr/>
          <p:nvPr/>
        </p:nvSpPr>
        <p:spPr bwMode="gray">
          <a:xfrm>
            <a:off x="682079" y="4077433"/>
            <a:ext cx="8541842" cy="2449301"/>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nl-NL" altLang="ja-JP" sz="2000" dirty="0">
                <a:solidFill>
                  <a:schemeClr val="bg1"/>
                </a:solidFill>
                <a:latin typeface="Fujitsu Sans" panose="020B0404060202020204" pitchFamily="34" charset="0"/>
                <a:ea typeface="Meiryo UI" panose="020B0604030504040204" pitchFamily="50" charset="-128"/>
              </a:rPr>
              <a:t>$ ./gradlew loop2</a:t>
            </a:r>
          </a:p>
          <a:p>
            <a:pPr algn="l"/>
            <a:endParaRPr lang="nl-NL" altLang="ja-JP" sz="2000" dirty="0">
              <a:solidFill>
                <a:schemeClr val="bg1"/>
              </a:solidFill>
              <a:latin typeface="Fujitsu Sans" panose="020B0404060202020204" pitchFamily="34" charset="0"/>
              <a:ea typeface="Meiryo UI" panose="020B0604030504040204" pitchFamily="50" charset="-128"/>
            </a:endParaRPr>
          </a:p>
          <a:p>
            <a:pPr algn="l"/>
            <a:r>
              <a:rPr lang="nl-NL" altLang="ja-JP" sz="2000" dirty="0">
                <a:solidFill>
                  <a:schemeClr val="bg1"/>
                </a:solidFill>
                <a:latin typeface="Fujitsu Sans" panose="020B0404060202020204" pitchFamily="34" charset="0"/>
                <a:ea typeface="Meiryo UI" panose="020B0604030504040204" pitchFamily="50" charset="-128"/>
              </a:rPr>
              <a:t>&gt; Task :loop2</a:t>
            </a:r>
          </a:p>
          <a:p>
            <a:pPr algn="l"/>
            <a:r>
              <a:rPr lang="nl-NL" altLang="ja-JP" sz="2000" dirty="0">
                <a:solidFill>
                  <a:schemeClr val="bg1"/>
                </a:solidFill>
                <a:latin typeface="Fujitsu Sans" panose="020B0404060202020204" pitchFamily="34" charset="0"/>
                <a:ea typeface="Meiryo UI" panose="020B0604030504040204" pitchFamily="50" charset="-128"/>
              </a:rPr>
              <a:t>.gradle</a:t>
            </a:r>
          </a:p>
          <a:p>
            <a:pPr algn="l"/>
            <a:r>
              <a:rPr lang="nl-NL" altLang="ja-JP" sz="2000" dirty="0">
                <a:solidFill>
                  <a:schemeClr val="bg1"/>
                </a:solidFill>
                <a:latin typeface="Fujitsu Sans" panose="020B0404060202020204" pitchFamily="34" charset="0"/>
                <a:ea typeface="Meiryo UI" panose="020B0604030504040204" pitchFamily="50" charset="-128"/>
              </a:rPr>
              <a:t>build</a:t>
            </a:r>
          </a:p>
          <a:p>
            <a:pPr algn="l"/>
            <a:r>
              <a:rPr lang="nl-NL" altLang="ja-JP" sz="2000" dirty="0">
                <a:solidFill>
                  <a:schemeClr val="bg1"/>
                </a:solidFill>
                <a:latin typeface="Fujitsu Sans" panose="020B0404060202020204" pitchFamily="34" charset="0"/>
                <a:ea typeface="Meiryo UI" panose="020B0604030504040204" pitchFamily="50" charset="-128"/>
              </a:rPr>
              <a:t>build.gradle</a:t>
            </a:r>
          </a:p>
          <a:p>
            <a:pPr algn="l"/>
            <a:r>
              <a:rPr lang="nl-NL" altLang="ja-JP" sz="2000" dirty="0">
                <a:solidFill>
                  <a:schemeClr val="bg1"/>
                </a:solidFill>
                <a:latin typeface="Fujitsu Sans" panose="020B0404060202020204" pitchFamily="34" charset="0"/>
                <a:ea typeface="Meiryo UI" panose="020B0604030504040204" pitchFamily="50" charset="-128"/>
              </a:rPr>
              <a:t>....</a:t>
            </a:r>
            <a:endParaRPr lang="en-US" altLang="ja-JP" sz="2000" dirty="0">
              <a:solidFill>
                <a:schemeClr val="bg1"/>
              </a:solidFill>
              <a:latin typeface="Fujitsu Sans" panose="020B0404060202020204" pitchFamily="34" charset="0"/>
              <a:ea typeface="Meiryo UI" panose="020B0604030504040204" pitchFamily="50" charset="-128"/>
            </a:endParaRPr>
          </a:p>
        </p:txBody>
      </p:sp>
      <p:sp>
        <p:nvSpPr>
          <p:cNvPr id="9" name="メモ 12">
            <a:extLst>
              <a:ext uri="{FF2B5EF4-FFF2-40B4-BE49-F238E27FC236}">
                <a16:creationId xmlns="" xmlns:a16="http://schemas.microsoft.com/office/drawing/2014/main" id="{65FAA366-D137-4209-91C0-013E1C50CFDD}"/>
              </a:ext>
            </a:extLst>
          </p:cNvPr>
          <p:cNvSpPr/>
          <p:nvPr/>
        </p:nvSpPr>
        <p:spPr bwMode="gray">
          <a:xfrm>
            <a:off x="682079" y="1089797"/>
            <a:ext cx="8541842" cy="2530439"/>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solidFill>
                  <a:schemeClr val="tx1"/>
                </a:solidFill>
              </a:rPr>
              <a:t>task loop2 {</a:t>
            </a:r>
          </a:p>
          <a:p>
            <a:pPr algn="l"/>
            <a:r>
              <a:rPr lang="en-US" altLang="ja-JP" sz="2000" dirty="0">
                <a:solidFill>
                  <a:schemeClr val="tx1"/>
                </a:solidFill>
              </a:rPr>
              <a:t>    </a:t>
            </a:r>
            <a:r>
              <a:rPr lang="en-US" altLang="ja-JP" sz="2000" dirty="0" err="1">
                <a:solidFill>
                  <a:schemeClr val="tx1"/>
                </a:solidFill>
              </a:rPr>
              <a:t>doLast</a:t>
            </a:r>
            <a:r>
              <a:rPr lang="en-US" altLang="ja-JP" sz="2000" dirty="0">
                <a:solidFill>
                  <a:schemeClr val="tx1"/>
                </a:solidFill>
              </a:rPr>
              <a:t> {</a:t>
            </a:r>
          </a:p>
          <a:p>
            <a:pPr algn="l"/>
            <a:r>
              <a:rPr lang="en-US" altLang="ja-JP" sz="2000" dirty="0">
                <a:solidFill>
                  <a:schemeClr val="tx1"/>
                </a:solidFill>
              </a:rPr>
              <a:t>        def files = file('.').</a:t>
            </a:r>
            <a:r>
              <a:rPr lang="en-US" altLang="ja-JP" sz="2000" dirty="0" err="1">
                <a:solidFill>
                  <a:schemeClr val="tx1"/>
                </a:solidFill>
              </a:rPr>
              <a:t>listFiles</a:t>
            </a:r>
            <a:r>
              <a:rPr lang="en-US" altLang="ja-JP" sz="2000" dirty="0">
                <a:solidFill>
                  <a:schemeClr val="tx1"/>
                </a:solidFill>
              </a:rPr>
              <a:t>().sort()</a:t>
            </a:r>
          </a:p>
          <a:p>
            <a:pPr algn="l"/>
            <a:r>
              <a:rPr lang="en-US" altLang="ja-JP" sz="2000" dirty="0">
                <a:solidFill>
                  <a:schemeClr val="tx1"/>
                </a:solidFill>
              </a:rPr>
              <a:t>        </a:t>
            </a:r>
            <a:r>
              <a:rPr lang="en-US" altLang="ja-JP" sz="2000" dirty="0" err="1">
                <a:solidFill>
                  <a:schemeClr val="tx1"/>
                </a:solidFill>
              </a:rPr>
              <a:t>files.each</a:t>
            </a:r>
            <a:r>
              <a:rPr lang="en-US" altLang="ja-JP" sz="2000" dirty="0">
                <a:solidFill>
                  <a:schemeClr val="tx1"/>
                </a:solidFill>
              </a:rPr>
              <a:t> { File </a:t>
            </a:r>
            <a:r>
              <a:rPr lang="en-US" altLang="ja-JP" sz="2000" dirty="0" err="1">
                <a:solidFill>
                  <a:schemeClr val="tx1"/>
                </a:solidFill>
              </a:rPr>
              <a:t>file</a:t>
            </a:r>
            <a:r>
              <a:rPr lang="en-US" altLang="ja-JP" sz="2000" dirty="0">
                <a:solidFill>
                  <a:schemeClr val="tx1"/>
                </a:solidFill>
              </a:rPr>
              <a:t> -&gt;</a:t>
            </a:r>
          </a:p>
          <a:p>
            <a:pPr algn="l"/>
            <a:r>
              <a:rPr lang="en-US" altLang="ja-JP" sz="2000" dirty="0">
                <a:solidFill>
                  <a:schemeClr val="tx1"/>
                </a:solidFill>
              </a:rPr>
              <a:t>            </a:t>
            </a:r>
            <a:r>
              <a:rPr lang="en-US" altLang="ja-JP" sz="2000" dirty="0" err="1">
                <a:solidFill>
                  <a:schemeClr val="tx1"/>
                </a:solidFill>
              </a:rPr>
              <a:t>println</a:t>
            </a:r>
            <a:r>
              <a:rPr lang="en-US" altLang="ja-JP" sz="2000" dirty="0">
                <a:solidFill>
                  <a:schemeClr val="tx1"/>
                </a:solidFill>
              </a:rPr>
              <a:t> "$file.name"</a:t>
            </a:r>
          </a:p>
          <a:p>
            <a:pPr algn="l"/>
            <a:r>
              <a:rPr lang="en-US" altLang="ja-JP" sz="2000" dirty="0">
                <a:solidFill>
                  <a:schemeClr val="tx1"/>
                </a:solidFill>
              </a:rPr>
              <a:t>        }</a:t>
            </a:r>
          </a:p>
          <a:p>
            <a:pPr algn="l"/>
            <a:r>
              <a:rPr lang="en-US" altLang="ja-JP" sz="2000" dirty="0">
                <a:solidFill>
                  <a:schemeClr val="tx1"/>
                </a:solidFill>
              </a:rPr>
              <a:t>    }</a:t>
            </a:r>
          </a:p>
          <a:p>
            <a:pPr algn="l"/>
            <a:r>
              <a:rPr lang="en-US" altLang="ja-JP" sz="2000" dirty="0">
                <a:solidFill>
                  <a:schemeClr val="tx1"/>
                </a:solidFill>
              </a:rPr>
              <a:t>}</a:t>
            </a:r>
            <a:endParaRPr lang="en-US" altLang="ja-JP" sz="2000" dirty="0">
              <a:latin typeface="+mn-lt"/>
            </a:endParaRPr>
          </a:p>
        </p:txBody>
      </p:sp>
      <p:sp>
        <p:nvSpPr>
          <p:cNvPr id="10" name="正方形/長方形 9">
            <a:extLst>
              <a:ext uri="{FF2B5EF4-FFF2-40B4-BE49-F238E27FC236}">
                <a16:creationId xmlns="" xmlns:a16="http://schemas.microsoft.com/office/drawing/2014/main" id="{9175E9B1-89AA-40B2-8FB3-124191FB4F19}"/>
              </a:ext>
            </a:extLst>
          </p:cNvPr>
          <p:cNvSpPr/>
          <p:nvPr/>
        </p:nvSpPr>
        <p:spPr>
          <a:xfrm>
            <a:off x="477642" y="693873"/>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Tree>
    <p:extLst>
      <p:ext uri="{BB962C8B-B14F-4D97-AF65-F5344CB8AC3E}">
        <p14:creationId xmlns:p14="http://schemas.microsoft.com/office/powerpoint/2010/main" val="40850627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Extending standard tasks (1/2)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62</a:t>
            </a:fld>
            <a:endParaRPr lang="en-US" altLang="ja-JP" dirty="0"/>
          </a:p>
        </p:txBody>
      </p:sp>
      <p:sp>
        <p:nvSpPr>
          <p:cNvPr id="9" name="メモ 12">
            <a:extLst>
              <a:ext uri="{FF2B5EF4-FFF2-40B4-BE49-F238E27FC236}">
                <a16:creationId xmlns="" xmlns:a16="http://schemas.microsoft.com/office/drawing/2014/main" id="{65FAA366-D137-4209-91C0-013E1C50CFDD}"/>
              </a:ext>
            </a:extLst>
          </p:cNvPr>
          <p:cNvSpPr/>
          <p:nvPr/>
        </p:nvSpPr>
        <p:spPr bwMode="gray">
          <a:xfrm>
            <a:off x="682079" y="2163780"/>
            <a:ext cx="8541842" cy="3357789"/>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solidFill>
                  <a:schemeClr val="tx1"/>
                </a:solidFill>
              </a:rPr>
              <a:t>// extend default copy task to output copied files</a:t>
            </a:r>
          </a:p>
          <a:p>
            <a:pPr algn="l"/>
            <a:endParaRPr lang="ja-JP" altLang="en-US" sz="2000" dirty="0">
              <a:solidFill>
                <a:schemeClr val="tx1"/>
              </a:solidFill>
            </a:endParaRPr>
          </a:p>
          <a:p>
            <a:pPr algn="l"/>
            <a:r>
              <a:rPr lang="en-US" altLang="ja-JP" sz="2000" dirty="0">
                <a:solidFill>
                  <a:schemeClr val="tx1"/>
                </a:solidFill>
              </a:rPr>
              <a:t>task </a:t>
            </a:r>
            <a:r>
              <a:rPr lang="en-US" altLang="ja-JP" sz="2000" dirty="0" err="1">
                <a:solidFill>
                  <a:schemeClr val="tx1"/>
                </a:solidFill>
              </a:rPr>
              <a:t>myCopy</a:t>
            </a:r>
            <a:r>
              <a:rPr lang="en-US" altLang="ja-JP" sz="2000" dirty="0">
                <a:solidFill>
                  <a:schemeClr val="tx1"/>
                </a:solidFill>
              </a:rPr>
              <a:t>(type: Copy) {</a:t>
            </a:r>
          </a:p>
          <a:p>
            <a:pPr algn="l"/>
            <a:r>
              <a:rPr lang="en-US" altLang="ja-JP" sz="2000" dirty="0">
                <a:solidFill>
                  <a:schemeClr val="tx1"/>
                </a:solidFill>
              </a:rPr>
              <a:t>    from './original'</a:t>
            </a:r>
          </a:p>
          <a:p>
            <a:pPr algn="l"/>
            <a:r>
              <a:rPr lang="en-US" altLang="ja-JP" sz="2000" dirty="0">
                <a:solidFill>
                  <a:schemeClr val="tx1"/>
                </a:solidFill>
              </a:rPr>
              <a:t>    into './target'</a:t>
            </a:r>
          </a:p>
          <a:p>
            <a:pPr algn="l"/>
            <a:endParaRPr lang="en-US" altLang="ja-JP" sz="2000" dirty="0">
              <a:solidFill>
                <a:schemeClr val="tx1"/>
              </a:solidFill>
            </a:endParaRPr>
          </a:p>
          <a:p>
            <a:pPr algn="l"/>
            <a:r>
              <a:rPr lang="en-US" altLang="ja-JP" sz="2000" dirty="0">
                <a:solidFill>
                  <a:schemeClr val="tx1"/>
                </a:solidFill>
              </a:rPr>
              <a:t>    </a:t>
            </a:r>
            <a:r>
              <a:rPr lang="en-US" altLang="ja-JP" sz="2000" dirty="0" err="1">
                <a:solidFill>
                  <a:schemeClr val="tx1"/>
                </a:solidFill>
              </a:rPr>
              <a:t>doLast</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println</a:t>
            </a:r>
            <a:r>
              <a:rPr lang="en-US" altLang="ja-JP" sz="2000" dirty="0">
                <a:solidFill>
                  <a:schemeClr val="tx1"/>
                </a:solidFill>
              </a:rPr>
              <a:t> '</a:t>
            </a:r>
            <a:r>
              <a:rPr lang="en-US" altLang="ja-JP" sz="2000" dirty="0" err="1">
                <a:solidFill>
                  <a:schemeClr val="tx1"/>
                </a:solidFill>
              </a:rPr>
              <a:t>srcFiles</a:t>
            </a:r>
            <a:r>
              <a:rPr lang="en-US" altLang="ja-JP" sz="2000" dirty="0">
                <a:solidFill>
                  <a:schemeClr val="tx1"/>
                </a:solidFill>
              </a:rPr>
              <a:t>: ' + </a:t>
            </a:r>
            <a:r>
              <a:rPr lang="en-US" altLang="ja-JP" sz="2000" dirty="0" err="1">
                <a:solidFill>
                  <a:schemeClr val="tx1"/>
                </a:solidFill>
              </a:rPr>
              <a:t>source.getAsPath</a:t>
            </a:r>
            <a:r>
              <a:rPr lang="en-US" altLang="ja-JP" sz="2000" dirty="0">
                <a:solidFill>
                  <a:schemeClr val="tx1"/>
                </a:solidFill>
              </a:rPr>
              <a:t>()</a:t>
            </a:r>
          </a:p>
          <a:p>
            <a:pPr algn="l"/>
            <a:r>
              <a:rPr lang="en-US" altLang="ja-JP" sz="2000" dirty="0">
                <a:solidFill>
                  <a:schemeClr val="tx1"/>
                </a:solidFill>
              </a:rPr>
              <a:t>        </a:t>
            </a:r>
            <a:r>
              <a:rPr lang="en-US" altLang="ja-JP" sz="2000" dirty="0" err="1">
                <a:solidFill>
                  <a:schemeClr val="tx1"/>
                </a:solidFill>
              </a:rPr>
              <a:t>println</a:t>
            </a:r>
            <a:r>
              <a:rPr lang="en-US" altLang="ja-JP" sz="2000" dirty="0">
                <a:solidFill>
                  <a:schemeClr val="tx1"/>
                </a:solidFill>
              </a:rPr>
              <a:t> '</a:t>
            </a:r>
            <a:r>
              <a:rPr lang="en-US" altLang="ja-JP" sz="2000" dirty="0" err="1">
                <a:solidFill>
                  <a:schemeClr val="tx1"/>
                </a:solidFill>
              </a:rPr>
              <a:t>dstDir</a:t>
            </a:r>
            <a:r>
              <a:rPr lang="en-US" altLang="ja-JP" sz="2000" dirty="0">
                <a:solidFill>
                  <a:schemeClr val="tx1"/>
                </a:solidFill>
              </a:rPr>
              <a:t>  : ' + </a:t>
            </a:r>
            <a:r>
              <a:rPr lang="en-US" altLang="ja-JP" sz="2000" dirty="0" err="1">
                <a:solidFill>
                  <a:schemeClr val="tx1"/>
                </a:solidFill>
              </a:rPr>
              <a:t>destinationDir.getPath</a:t>
            </a:r>
            <a:r>
              <a:rPr lang="en-US" altLang="ja-JP" sz="2000" dirty="0">
                <a:solidFill>
                  <a:schemeClr val="tx1"/>
                </a:solidFill>
              </a:rPr>
              <a:t>()</a:t>
            </a:r>
          </a:p>
          <a:p>
            <a:pPr algn="l"/>
            <a:r>
              <a:rPr lang="en-US" altLang="ja-JP" sz="2000" dirty="0">
                <a:solidFill>
                  <a:schemeClr val="tx1"/>
                </a:solidFill>
              </a:rPr>
              <a:t>    }</a:t>
            </a:r>
          </a:p>
          <a:p>
            <a:pPr algn="l"/>
            <a:r>
              <a:rPr lang="en-US" altLang="ja-JP" sz="2000" dirty="0">
                <a:solidFill>
                  <a:schemeClr val="tx1"/>
                </a:solidFill>
              </a:rPr>
              <a:t>}</a:t>
            </a:r>
            <a:endParaRPr lang="en-US" altLang="ja-JP" sz="2000" dirty="0">
              <a:latin typeface="+mn-lt"/>
            </a:endParaRPr>
          </a:p>
        </p:txBody>
      </p:sp>
      <p:sp>
        <p:nvSpPr>
          <p:cNvPr id="10" name="正方形/長方形 9">
            <a:extLst>
              <a:ext uri="{FF2B5EF4-FFF2-40B4-BE49-F238E27FC236}">
                <a16:creationId xmlns="" xmlns:a16="http://schemas.microsoft.com/office/drawing/2014/main" id="{9175E9B1-89AA-40B2-8FB3-124191FB4F19}"/>
              </a:ext>
            </a:extLst>
          </p:cNvPr>
          <p:cNvSpPr/>
          <p:nvPr/>
        </p:nvSpPr>
        <p:spPr>
          <a:xfrm>
            <a:off x="477642" y="1767856"/>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
        <p:nvSpPr>
          <p:cNvPr id="11" name="正方形/長方形 10">
            <a:extLst>
              <a:ext uri="{FF2B5EF4-FFF2-40B4-BE49-F238E27FC236}">
                <a16:creationId xmlns="" xmlns:a16="http://schemas.microsoft.com/office/drawing/2014/main" id="{9B817A29-80A3-4BF5-8E74-CC15C9032E5B}"/>
              </a:ext>
            </a:extLst>
          </p:cNvPr>
          <p:cNvSpPr/>
          <p:nvPr/>
        </p:nvSpPr>
        <p:spPr>
          <a:xfrm>
            <a:off x="477642" y="638677"/>
            <a:ext cx="9259566" cy="830997"/>
          </a:xfrm>
          <a:prstGeom prst="rect">
            <a:avLst/>
          </a:prstGeom>
        </p:spPr>
        <p:txBody>
          <a:bodyPr wrap="square">
            <a:spAutoFit/>
          </a:bodyPr>
          <a:lstStyle/>
          <a:p>
            <a:pPr algn="l"/>
            <a:r>
              <a:rPr lang="en-US" altLang="ja-JP" sz="2400" dirty="0">
                <a:latin typeface="+mn-lt"/>
              </a:rPr>
              <a:t>Gradle provides various tasks by built-in or plugins.</a:t>
            </a:r>
          </a:p>
          <a:p>
            <a:pPr algn="l"/>
            <a:r>
              <a:rPr lang="en-US" altLang="ja-JP" sz="2400" dirty="0">
                <a:latin typeface="+mn-lt"/>
              </a:rPr>
              <a:t>It is possible to use </a:t>
            </a:r>
            <a:r>
              <a:rPr lang="en-US" altLang="ja-JP" sz="2400" dirty="0" err="1">
                <a:latin typeface="+mn-lt"/>
              </a:rPr>
              <a:t>thos</a:t>
            </a:r>
            <a:r>
              <a:rPr lang="en-US" altLang="ja-JP" sz="2400" dirty="0">
                <a:latin typeface="+mn-lt"/>
              </a:rPr>
              <a:t> As-IS, but it is also useful to extend those a bit.</a:t>
            </a:r>
            <a:endParaRPr lang="en-US" altLang="ja-JP" sz="1600" dirty="0">
              <a:latin typeface="+mn-lt"/>
            </a:endParaRPr>
          </a:p>
        </p:txBody>
      </p:sp>
    </p:spTree>
    <p:extLst>
      <p:ext uri="{BB962C8B-B14F-4D97-AF65-F5344CB8AC3E}">
        <p14:creationId xmlns:p14="http://schemas.microsoft.com/office/powerpoint/2010/main" val="8996411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Extending standard tasks (2/2)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63</a:t>
            </a:fld>
            <a:endParaRPr lang="en-US" altLang="ja-JP" dirty="0"/>
          </a:p>
        </p:txBody>
      </p:sp>
      <p:sp>
        <p:nvSpPr>
          <p:cNvPr id="8" name="正方形/長方形 7">
            <a:extLst>
              <a:ext uri="{FF2B5EF4-FFF2-40B4-BE49-F238E27FC236}">
                <a16:creationId xmlns="" xmlns:a16="http://schemas.microsoft.com/office/drawing/2014/main" id="{04559B21-1C88-4EF8-85B7-388D7A7C4257}"/>
              </a:ext>
            </a:extLst>
          </p:cNvPr>
          <p:cNvSpPr/>
          <p:nvPr/>
        </p:nvSpPr>
        <p:spPr>
          <a:xfrm>
            <a:off x="477642" y="827912"/>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12" name="正方形/長方形 11">
            <a:extLst>
              <a:ext uri="{FF2B5EF4-FFF2-40B4-BE49-F238E27FC236}">
                <a16:creationId xmlns="" xmlns:a16="http://schemas.microsoft.com/office/drawing/2014/main" id="{6D7BACD2-FE7E-43C8-950F-28A298A22419}"/>
              </a:ext>
            </a:extLst>
          </p:cNvPr>
          <p:cNvSpPr/>
          <p:nvPr/>
        </p:nvSpPr>
        <p:spPr bwMode="gray">
          <a:xfrm>
            <a:off x="682079" y="1228022"/>
            <a:ext cx="8541842" cy="1655855"/>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nl-NL" altLang="ja-JP" sz="2000" dirty="0">
                <a:solidFill>
                  <a:schemeClr val="bg1"/>
                </a:solidFill>
                <a:latin typeface="Fujitsu Sans" panose="020B0404060202020204" pitchFamily="34" charset="0"/>
                <a:ea typeface="Meiryo UI" panose="020B0604030504040204" pitchFamily="50" charset="-128"/>
              </a:rPr>
              <a:t>$ ./gradlew myCopy</a:t>
            </a:r>
          </a:p>
          <a:p>
            <a:pPr algn="l"/>
            <a:endParaRPr lang="nl-NL" altLang="ja-JP" sz="2000" dirty="0">
              <a:solidFill>
                <a:schemeClr val="bg1"/>
              </a:solidFill>
              <a:latin typeface="Fujitsu Sans" panose="020B0404060202020204" pitchFamily="34" charset="0"/>
              <a:ea typeface="Meiryo UI" panose="020B0604030504040204" pitchFamily="50" charset="-128"/>
            </a:endParaRPr>
          </a:p>
          <a:p>
            <a:pPr algn="l"/>
            <a:r>
              <a:rPr lang="nl-NL" altLang="ja-JP" sz="2000" dirty="0">
                <a:solidFill>
                  <a:schemeClr val="bg1"/>
                </a:solidFill>
                <a:latin typeface="Fujitsu Sans" panose="020B0404060202020204" pitchFamily="34" charset="0"/>
                <a:ea typeface="Meiryo UI" panose="020B0604030504040204" pitchFamily="50" charset="-128"/>
              </a:rPr>
              <a:t>&gt; Task :myCopy</a:t>
            </a:r>
          </a:p>
          <a:p>
            <a:pPr algn="l"/>
            <a:r>
              <a:rPr lang="nl-NL" altLang="ja-JP" sz="2000" dirty="0">
                <a:solidFill>
                  <a:schemeClr val="bg1"/>
                </a:solidFill>
                <a:latin typeface="Fujitsu Sans" panose="020B0404060202020204" pitchFamily="34" charset="0"/>
                <a:ea typeface="Meiryo UI" panose="020B0604030504040204" pitchFamily="50" charset="-128"/>
              </a:rPr>
              <a:t>srcFiles: project-root\original\file1.txt;project-root\original\file2.txt</a:t>
            </a:r>
          </a:p>
          <a:p>
            <a:pPr algn="l"/>
            <a:r>
              <a:rPr lang="nl-NL" altLang="ja-JP" sz="2000" dirty="0">
                <a:solidFill>
                  <a:schemeClr val="bg1"/>
                </a:solidFill>
                <a:latin typeface="Fujitsu Sans" panose="020B0404060202020204" pitchFamily="34" charset="0"/>
                <a:ea typeface="Meiryo UI" panose="020B0604030504040204" pitchFamily="50" charset="-128"/>
              </a:rPr>
              <a:t>dstDir  : project-root\target</a:t>
            </a:r>
            <a:endParaRPr lang="en-US" altLang="ja-JP" sz="200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742FFBB9-BC21-430A-BB35-762F218D70C6}"/>
              </a:ext>
            </a:extLst>
          </p:cNvPr>
          <p:cNvSpPr/>
          <p:nvPr/>
        </p:nvSpPr>
        <p:spPr bwMode="gray">
          <a:xfrm>
            <a:off x="372237" y="5668739"/>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 xmlns:a16="http://schemas.microsoft.com/office/drawing/2014/main" id="{B1B33F06-58BE-4827-A077-BF26305C29DC}"/>
              </a:ext>
            </a:extLst>
          </p:cNvPr>
          <p:cNvSpPr/>
          <p:nvPr/>
        </p:nvSpPr>
        <p:spPr bwMode="gray">
          <a:xfrm>
            <a:off x="477642" y="5984238"/>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https://docs.gradle.org/current/dsl/#N1042A</a:t>
            </a:r>
          </a:p>
        </p:txBody>
      </p:sp>
    </p:spTree>
    <p:extLst>
      <p:ext uri="{BB962C8B-B14F-4D97-AF65-F5344CB8AC3E}">
        <p14:creationId xmlns:p14="http://schemas.microsoft.com/office/powerpoint/2010/main" val="28498980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Define dependency of Tasks (1/2)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64</a:t>
            </a:fld>
            <a:endParaRPr lang="en-US" altLang="ja-JP" dirty="0"/>
          </a:p>
        </p:txBody>
      </p:sp>
      <p:sp>
        <p:nvSpPr>
          <p:cNvPr id="9" name="メモ 12">
            <a:extLst>
              <a:ext uri="{FF2B5EF4-FFF2-40B4-BE49-F238E27FC236}">
                <a16:creationId xmlns="" xmlns:a16="http://schemas.microsoft.com/office/drawing/2014/main" id="{65FAA366-D137-4209-91C0-013E1C50CFDD}"/>
              </a:ext>
            </a:extLst>
          </p:cNvPr>
          <p:cNvSpPr/>
          <p:nvPr/>
        </p:nvSpPr>
        <p:spPr bwMode="gray">
          <a:xfrm>
            <a:off x="682079" y="2092120"/>
            <a:ext cx="8541842" cy="3552541"/>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solidFill>
                  <a:schemeClr val="tx1"/>
                </a:solidFill>
              </a:rPr>
              <a:t>task </a:t>
            </a:r>
            <a:r>
              <a:rPr lang="en-US" altLang="ja-JP" sz="2000" dirty="0" err="1">
                <a:solidFill>
                  <a:schemeClr val="tx1"/>
                </a:solidFill>
              </a:rPr>
              <a:t>taskdep_other</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doLast</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println</a:t>
            </a:r>
            <a:r>
              <a:rPr lang="en-US" altLang="ja-JP" sz="2000" dirty="0">
                <a:solidFill>
                  <a:schemeClr val="tx1"/>
                </a:solidFill>
              </a:rPr>
              <a:t> 'Hello world!'</a:t>
            </a:r>
          </a:p>
          <a:p>
            <a:pPr algn="l"/>
            <a:r>
              <a:rPr lang="en-US" altLang="ja-JP" sz="2000" dirty="0">
                <a:solidFill>
                  <a:schemeClr val="tx1"/>
                </a:solidFill>
              </a:rPr>
              <a:t>    }</a:t>
            </a:r>
          </a:p>
          <a:p>
            <a:pPr algn="l"/>
            <a:r>
              <a:rPr lang="en-US" altLang="ja-JP" sz="2000" dirty="0">
                <a:solidFill>
                  <a:schemeClr val="tx1"/>
                </a:solidFill>
              </a:rPr>
              <a:t>}</a:t>
            </a:r>
          </a:p>
          <a:p>
            <a:pPr algn="l"/>
            <a:endParaRPr lang="en-US" altLang="ja-JP" sz="2000" dirty="0">
              <a:solidFill>
                <a:schemeClr val="tx1"/>
              </a:solidFill>
            </a:endParaRPr>
          </a:p>
          <a:p>
            <a:pPr algn="l"/>
            <a:r>
              <a:rPr lang="en-US" altLang="ja-JP" sz="2000" dirty="0">
                <a:solidFill>
                  <a:schemeClr val="tx1"/>
                </a:solidFill>
              </a:rPr>
              <a:t>task </a:t>
            </a:r>
            <a:r>
              <a:rPr lang="en-US" altLang="ja-JP" sz="2000" dirty="0" err="1">
                <a:solidFill>
                  <a:schemeClr val="tx1"/>
                </a:solidFill>
              </a:rPr>
              <a:t>taskdep</a:t>
            </a:r>
            <a:r>
              <a:rPr lang="en-US" altLang="ja-JP" sz="2000" dirty="0">
                <a:solidFill>
                  <a:schemeClr val="tx1"/>
                </a:solidFill>
              </a:rPr>
              <a:t>(</a:t>
            </a:r>
            <a:r>
              <a:rPr lang="en-US" altLang="ja-JP" sz="2000" b="1" dirty="0" err="1">
                <a:solidFill>
                  <a:srgbClr val="FF0000"/>
                </a:solidFill>
              </a:rPr>
              <a:t>dependsOn</a:t>
            </a:r>
            <a:r>
              <a:rPr lang="en-US" altLang="ja-JP" sz="2000" b="1" dirty="0">
                <a:solidFill>
                  <a:srgbClr val="FF0000"/>
                </a:solidFill>
              </a:rPr>
              <a:t>:</a:t>
            </a:r>
            <a:r>
              <a:rPr lang="en-US" altLang="ja-JP" sz="2000" dirty="0">
                <a:solidFill>
                  <a:schemeClr val="tx1"/>
                </a:solidFill>
              </a:rPr>
              <a:t> </a:t>
            </a:r>
            <a:r>
              <a:rPr lang="en-US" altLang="ja-JP" sz="2000" dirty="0" err="1">
                <a:solidFill>
                  <a:schemeClr val="tx1"/>
                </a:solidFill>
              </a:rPr>
              <a:t>taskdep_other</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doLast</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println</a:t>
            </a:r>
            <a:r>
              <a:rPr lang="en-US" altLang="ja-JP" sz="2000" dirty="0">
                <a:solidFill>
                  <a:schemeClr val="tx1"/>
                </a:solidFill>
              </a:rPr>
              <a:t> "I'm Gradle"</a:t>
            </a:r>
          </a:p>
          <a:p>
            <a:pPr algn="l"/>
            <a:r>
              <a:rPr lang="en-US" altLang="ja-JP" sz="2000" dirty="0">
                <a:solidFill>
                  <a:schemeClr val="tx1"/>
                </a:solidFill>
              </a:rPr>
              <a:t>    }</a:t>
            </a:r>
          </a:p>
          <a:p>
            <a:pPr algn="l"/>
            <a:r>
              <a:rPr lang="en-US" altLang="ja-JP" sz="2000" dirty="0">
                <a:solidFill>
                  <a:schemeClr val="tx1"/>
                </a:solidFill>
              </a:rPr>
              <a:t>}</a:t>
            </a:r>
            <a:endParaRPr lang="en-US" altLang="ja-JP" sz="2000" dirty="0">
              <a:latin typeface="+mn-lt"/>
            </a:endParaRPr>
          </a:p>
        </p:txBody>
      </p:sp>
      <p:sp>
        <p:nvSpPr>
          <p:cNvPr id="10" name="正方形/長方形 9">
            <a:extLst>
              <a:ext uri="{FF2B5EF4-FFF2-40B4-BE49-F238E27FC236}">
                <a16:creationId xmlns="" xmlns:a16="http://schemas.microsoft.com/office/drawing/2014/main" id="{9175E9B1-89AA-40B2-8FB3-124191FB4F19}"/>
              </a:ext>
            </a:extLst>
          </p:cNvPr>
          <p:cNvSpPr/>
          <p:nvPr/>
        </p:nvSpPr>
        <p:spPr>
          <a:xfrm>
            <a:off x="477642" y="1696196"/>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
        <p:nvSpPr>
          <p:cNvPr id="11" name="正方形/長方形 10">
            <a:extLst>
              <a:ext uri="{FF2B5EF4-FFF2-40B4-BE49-F238E27FC236}">
                <a16:creationId xmlns="" xmlns:a16="http://schemas.microsoft.com/office/drawing/2014/main" id="{8EF2010A-72D0-4BDE-A4AC-E3C020A157D0}"/>
              </a:ext>
            </a:extLst>
          </p:cNvPr>
          <p:cNvSpPr/>
          <p:nvPr/>
        </p:nvSpPr>
        <p:spPr>
          <a:xfrm>
            <a:off x="477642" y="638677"/>
            <a:ext cx="9259566" cy="830997"/>
          </a:xfrm>
          <a:prstGeom prst="rect">
            <a:avLst/>
          </a:prstGeom>
        </p:spPr>
        <p:txBody>
          <a:bodyPr wrap="square">
            <a:spAutoFit/>
          </a:bodyPr>
          <a:lstStyle/>
          <a:p>
            <a:pPr algn="l"/>
            <a:r>
              <a:rPr lang="en-US" altLang="ja-JP" sz="2400" dirty="0">
                <a:latin typeface="+mn-lt"/>
              </a:rPr>
              <a:t>Gradle provides way to define the dependencies for each tasks.</a:t>
            </a:r>
            <a:br>
              <a:rPr lang="en-US" altLang="ja-JP" sz="2400" dirty="0">
                <a:latin typeface="+mn-lt"/>
              </a:rPr>
            </a:br>
            <a:r>
              <a:rPr lang="en-US" altLang="ja-JP" sz="2400" dirty="0">
                <a:latin typeface="+mn-lt"/>
              </a:rPr>
              <a:t>For example, to execute </a:t>
            </a:r>
            <a:r>
              <a:rPr lang="en-US" altLang="ja-JP" sz="2400" dirty="0" err="1">
                <a:latin typeface="+mn-lt"/>
              </a:rPr>
              <a:t>taska</a:t>
            </a:r>
            <a:r>
              <a:rPr lang="en-US" altLang="ja-JP" sz="2400" dirty="0">
                <a:latin typeface="+mn-lt"/>
              </a:rPr>
              <a:t>, </a:t>
            </a:r>
            <a:r>
              <a:rPr lang="en-US" altLang="ja-JP" sz="2400" dirty="0" err="1">
                <a:latin typeface="+mn-lt"/>
              </a:rPr>
              <a:t>taskb</a:t>
            </a:r>
            <a:r>
              <a:rPr lang="en-US" altLang="ja-JP" sz="2400" dirty="0">
                <a:latin typeface="+mn-lt"/>
              </a:rPr>
              <a:t> needs to be run before </a:t>
            </a:r>
            <a:r>
              <a:rPr lang="en-US" altLang="ja-JP" sz="2400" dirty="0" err="1">
                <a:latin typeface="+mn-lt"/>
              </a:rPr>
              <a:t>traska</a:t>
            </a:r>
            <a:endParaRPr lang="en-US" altLang="ja-JP" sz="1600" dirty="0">
              <a:latin typeface="+mn-lt"/>
            </a:endParaRPr>
          </a:p>
        </p:txBody>
      </p:sp>
    </p:spTree>
    <p:extLst>
      <p:ext uri="{BB962C8B-B14F-4D97-AF65-F5344CB8AC3E}">
        <p14:creationId xmlns:p14="http://schemas.microsoft.com/office/powerpoint/2010/main" val="7489525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Define dependency of Tasks (2/2)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65</a:t>
            </a:fld>
            <a:endParaRPr lang="en-US" altLang="ja-JP" dirty="0"/>
          </a:p>
        </p:txBody>
      </p:sp>
      <p:sp>
        <p:nvSpPr>
          <p:cNvPr id="7" name="正方形/長方形 6">
            <a:extLst>
              <a:ext uri="{FF2B5EF4-FFF2-40B4-BE49-F238E27FC236}">
                <a16:creationId xmlns="" xmlns:a16="http://schemas.microsoft.com/office/drawing/2014/main" id="{F931F063-27B7-44B8-958F-B27734FD7977}"/>
              </a:ext>
            </a:extLst>
          </p:cNvPr>
          <p:cNvSpPr/>
          <p:nvPr/>
        </p:nvSpPr>
        <p:spPr>
          <a:xfrm>
            <a:off x="477642" y="766552"/>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857C23D2-BD2F-42D6-838E-EFF053AB6FEB}"/>
              </a:ext>
            </a:extLst>
          </p:cNvPr>
          <p:cNvSpPr/>
          <p:nvPr/>
        </p:nvSpPr>
        <p:spPr bwMode="gray">
          <a:xfrm>
            <a:off x="682079" y="1166662"/>
            <a:ext cx="8541842" cy="2262338"/>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gradlew</a:t>
            </a:r>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taskdep</a:t>
            </a:r>
            <a:endParaRPr lang="en-US" altLang="ja-JP" sz="2000" dirty="0">
              <a:solidFill>
                <a:schemeClr val="bg1"/>
              </a:solidFill>
              <a:latin typeface="Fujitsu Sans" panose="020B0404060202020204" pitchFamily="34" charset="0"/>
              <a:ea typeface="Meiryo UI" panose="020B0604030504040204" pitchFamily="50" charset="-128"/>
            </a:endParaRPr>
          </a:p>
          <a:p>
            <a:pPr algn="l"/>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&gt; Task :</a:t>
            </a:r>
            <a:r>
              <a:rPr lang="en-US" altLang="ja-JP" sz="2000" dirty="0" err="1">
                <a:solidFill>
                  <a:schemeClr val="bg1"/>
                </a:solidFill>
                <a:latin typeface="Fujitsu Sans" panose="020B0404060202020204" pitchFamily="34" charset="0"/>
                <a:ea typeface="Meiryo UI" panose="020B0604030504040204" pitchFamily="50" charset="-128"/>
              </a:rPr>
              <a:t>taskdep_other</a:t>
            </a:r>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Hello world!</a:t>
            </a:r>
          </a:p>
          <a:p>
            <a:pPr algn="l"/>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&gt; Task :</a:t>
            </a:r>
            <a:r>
              <a:rPr lang="en-US" altLang="ja-JP" sz="2000" dirty="0" err="1">
                <a:solidFill>
                  <a:schemeClr val="bg1"/>
                </a:solidFill>
                <a:latin typeface="Fujitsu Sans" panose="020B0404060202020204" pitchFamily="34" charset="0"/>
                <a:ea typeface="Meiryo UI" panose="020B0604030504040204" pitchFamily="50" charset="-128"/>
              </a:rPr>
              <a:t>daskdep</a:t>
            </a:r>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I'm Gradle</a:t>
            </a:r>
          </a:p>
        </p:txBody>
      </p:sp>
      <p:sp>
        <p:nvSpPr>
          <p:cNvPr id="11" name="正方形/長方形 10">
            <a:extLst>
              <a:ext uri="{FF2B5EF4-FFF2-40B4-BE49-F238E27FC236}">
                <a16:creationId xmlns="" xmlns:a16="http://schemas.microsoft.com/office/drawing/2014/main" id="{C9513A03-2341-450F-9937-0469CCBAA647}"/>
              </a:ext>
            </a:extLst>
          </p:cNvPr>
          <p:cNvSpPr/>
          <p:nvPr/>
        </p:nvSpPr>
        <p:spPr bwMode="gray">
          <a:xfrm>
            <a:off x="372237" y="5668739"/>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21AB86CA-B62E-447B-959A-D2D6E0DD42A7}"/>
              </a:ext>
            </a:extLst>
          </p:cNvPr>
          <p:cNvSpPr/>
          <p:nvPr/>
        </p:nvSpPr>
        <p:spPr bwMode="gray">
          <a:xfrm>
            <a:off x="477642" y="5984238"/>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https://docs.gradle.org/4.10/userguide/more_about_tasks.html#sec:adding_dependencies_to_tasks</a:t>
            </a:r>
          </a:p>
        </p:txBody>
      </p:sp>
    </p:spTree>
    <p:extLst>
      <p:ext uri="{BB962C8B-B14F-4D97-AF65-F5344CB8AC3E}">
        <p14:creationId xmlns:p14="http://schemas.microsoft.com/office/powerpoint/2010/main" val="3600753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Define methods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66</a:t>
            </a:fld>
            <a:endParaRPr lang="en-US" altLang="ja-JP" dirty="0"/>
          </a:p>
        </p:txBody>
      </p:sp>
      <p:sp>
        <p:nvSpPr>
          <p:cNvPr id="7" name="正方形/長方形 6">
            <a:extLst>
              <a:ext uri="{FF2B5EF4-FFF2-40B4-BE49-F238E27FC236}">
                <a16:creationId xmlns="" xmlns:a16="http://schemas.microsoft.com/office/drawing/2014/main" id="{F931F063-27B7-44B8-958F-B27734FD7977}"/>
              </a:ext>
            </a:extLst>
          </p:cNvPr>
          <p:cNvSpPr/>
          <p:nvPr/>
        </p:nvSpPr>
        <p:spPr>
          <a:xfrm>
            <a:off x="477642" y="3964484"/>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857C23D2-BD2F-42D6-838E-EFF053AB6FEB}"/>
              </a:ext>
            </a:extLst>
          </p:cNvPr>
          <p:cNvSpPr/>
          <p:nvPr/>
        </p:nvSpPr>
        <p:spPr bwMode="gray">
          <a:xfrm>
            <a:off x="682079" y="4301178"/>
            <a:ext cx="8541842" cy="1259480"/>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gradlew</a:t>
            </a:r>
            <a:r>
              <a:rPr lang="en-US" altLang="ja-JP" sz="2000" dirty="0">
                <a:solidFill>
                  <a:schemeClr val="bg1"/>
                </a:solidFill>
                <a:latin typeface="Fujitsu Sans" panose="020B0404060202020204" pitchFamily="34" charset="0"/>
                <a:ea typeface="Meiryo UI" panose="020B0604030504040204" pitchFamily="50" charset="-128"/>
              </a:rPr>
              <a:t> method</a:t>
            </a:r>
          </a:p>
          <a:p>
            <a:pPr algn="l"/>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&gt; Task :method</a:t>
            </a:r>
          </a:p>
          <a:p>
            <a:pPr algn="l"/>
            <a:r>
              <a:rPr lang="en-US" altLang="ja-JP" sz="2000" dirty="0">
                <a:solidFill>
                  <a:schemeClr val="bg1"/>
                </a:solidFill>
                <a:latin typeface="Fujitsu Sans" panose="020B0404060202020204" pitchFamily="34" charset="0"/>
                <a:ea typeface="Meiryo UI" panose="020B0604030504040204" pitchFamily="50" charset="-128"/>
              </a:rPr>
              <a:t>Hello, Gradle!!</a:t>
            </a:r>
          </a:p>
        </p:txBody>
      </p:sp>
      <p:sp>
        <p:nvSpPr>
          <p:cNvPr id="11" name="正方形/長方形 10">
            <a:extLst>
              <a:ext uri="{FF2B5EF4-FFF2-40B4-BE49-F238E27FC236}">
                <a16:creationId xmlns="" xmlns:a16="http://schemas.microsoft.com/office/drawing/2014/main" id="{C9513A03-2341-450F-9937-0469CCBAA647}"/>
              </a:ext>
            </a:extLst>
          </p:cNvPr>
          <p:cNvSpPr/>
          <p:nvPr/>
        </p:nvSpPr>
        <p:spPr bwMode="gray">
          <a:xfrm>
            <a:off x="372237" y="5805378"/>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21AB86CA-B62E-447B-959A-D2D6E0DD42A7}"/>
              </a:ext>
            </a:extLst>
          </p:cNvPr>
          <p:cNvSpPr/>
          <p:nvPr/>
        </p:nvSpPr>
        <p:spPr bwMode="gray">
          <a:xfrm>
            <a:off x="477642" y="6120877"/>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https://docs.gradle.org/4.10/userguide/tutorial_using_tasks.html#sec:using_methods</a:t>
            </a:r>
          </a:p>
        </p:txBody>
      </p:sp>
      <p:sp>
        <p:nvSpPr>
          <p:cNvPr id="9" name="メモ 12">
            <a:extLst>
              <a:ext uri="{FF2B5EF4-FFF2-40B4-BE49-F238E27FC236}">
                <a16:creationId xmlns="" xmlns:a16="http://schemas.microsoft.com/office/drawing/2014/main" id="{DA99BD8A-4A3A-42F2-95E0-6CC4822748BD}"/>
              </a:ext>
            </a:extLst>
          </p:cNvPr>
          <p:cNvSpPr/>
          <p:nvPr/>
        </p:nvSpPr>
        <p:spPr bwMode="gray">
          <a:xfrm>
            <a:off x="682079" y="989764"/>
            <a:ext cx="8541842" cy="2861268"/>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solidFill>
                  <a:schemeClr val="tx1"/>
                </a:solidFill>
              </a:rPr>
              <a:t>task method {</a:t>
            </a:r>
          </a:p>
          <a:p>
            <a:pPr algn="l"/>
            <a:r>
              <a:rPr lang="en-US" altLang="ja-JP" sz="2000" dirty="0">
                <a:solidFill>
                  <a:schemeClr val="tx1"/>
                </a:solidFill>
              </a:rPr>
              <a:t>    </a:t>
            </a:r>
            <a:r>
              <a:rPr lang="en-US" altLang="ja-JP" sz="2000" dirty="0" err="1">
                <a:solidFill>
                  <a:schemeClr val="tx1"/>
                </a:solidFill>
              </a:rPr>
              <a:t>doLast</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sayHello</a:t>
            </a:r>
            <a:r>
              <a:rPr lang="en-US" altLang="ja-JP" sz="2000" dirty="0">
                <a:solidFill>
                  <a:schemeClr val="tx1"/>
                </a:solidFill>
              </a:rPr>
              <a:t>('Gradle')</a:t>
            </a:r>
          </a:p>
          <a:p>
            <a:pPr algn="l"/>
            <a:r>
              <a:rPr lang="en-US" altLang="ja-JP" sz="2000" dirty="0">
                <a:solidFill>
                  <a:schemeClr val="tx1"/>
                </a:solidFill>
              </a:rPr>
              <a:t>    }</a:t>
            </a:r>
          </a:p>
          <a:p>
            <a:pPr algn="l"/>
            <a:r>
              <a:rPr lang="en-US" altLang="ja-JP" sz="2000" dirty="0">
                <a:solidFill>
                  <a:schemeClr val="tx1"/>
                </a:solidFill>
              </a:rPr>
              <a:t>}</a:t>
            </a:r>
          </a:p>
          <a:p>
            <a:pPr algn="l"/>
            <a:endParaRPr lang="en-US" altLang="ja-JP" sz="2000" dirty="0">
              <a:solidFill>
                <a:schemeClr val="tx1"/>
              </a:solidFill>
            </a:endParaRPr>
          </a:p>
          <a:p>
            <a:pPr algn="l"/>
            <a:r>
              <a:rPr lang="en-US" altLang="ja-JP" sz="2000" dirty="0">
                <a:solidFill>
                  <a:schemeClr val="tx1"/>
                </a:solidFill>
              </a:rPr>
              <a:t>void </a:t>
            </a:r>
            <a:r>
              <a:rPr lang="en-US" altLang="ja-JP" sz="2000" dirty="0" err="1">
                <a:solidFill>
                  <a:schemeClr val="tx1"/>
                </a:solidFill>
              </a:rPr>
              <a:t>sayHello</a:t>
            </a:r>
            <a:r>
              <a:rPr lang="en-US" altLang="ja-JP" sz="2000" dirty="0">
                <a:solidFill>
                  <a:schemeClr val="tx1"/>
                </a:solidFill>
              </a:rPr>
              <a:t>(String name) {</a:t>
            </a:r>
          </a:p>
          <a:p>
            <a:pPr algn="l"/>
            <a:r>
              <a:rPr lang="en-US" altLang="ja-JP" sz="2000" dirty="0">
                <a:solidFill>
                  <a:schemeClr val="tx1"/>
                </a:solidFill>
              </a:rPr>
              <a:t>    </a:t>
            </a:r>
            <a:r>
              <a:rPr lang="en-US" altLang="ja-JP" sz="2000" dirty="0" err="1">
                <a:solidFill>
                  <a:schemeClr val="tx1"/>
                </a:solidFill>
              </a:rPr>
              <a:t>println</a:t>
            </a:r>
            <a:r>
              <a:rPr lang="en-US" altLang="ja-JP" sz="2000" dirty="0">
                <a:solidFill>
                  <a:schemeClr val="tx1"/>
                </a:solidFill>
              </a:rPr>
              <a:t> 'Hello, ' + name + "!!"</a:t>
            </a:r>
          </a:p>
          <a:p>
            <a:pPr algn="l"/>
            <a:r>
              <a:rPr lang="en-US" altLang="ja-JP" sz="2000" dirty="0">
                <a:solidFill>
                  <a:schemeClr val="tx1"/>
                </a:solidFill>
              </a:rPr>
              <a:t>}</a:t>
            </a:r>
            <a:endParaRPr lang="en-US" altLang="ja-JP" sz="2000" dirty="0">
              <a:latin typeface="+mn-lt"/>
            </a:endParaRPr>
          </a:p>
        </p:txBody>
      </p:sp>
      <p:sp>
        <p:nvSpPr>
          <p:cNvPr id="10" name="正方形/長方形 9">
            <a:extLst>
              <a:ext uri="{FF2B5EF4-FFF2-40B4-BE49-F238E27FC236}">
                <a16:creationId xmlns="" xmlns:a16="http://schemas.microsoft.com/office/drawing/2014/main" id="{5A3FC70B-3B11-453B-BB06-E6688A451223}"/>
              </a:ext>
            </a:extLst>
          </p:cNvPr>
          <p:cNvSpPr/>
          <p:nvPr/>
        </p:nvSpPr>
        <p:spPr>
          <a:xfrm>
            <a:off x="477642" y="593839"/>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Tree>
    <p:extLst>
      <p:ext uri="{BB962C8B-B14F-4D97-AF65-F5344CB8AC3E}">
        <p14:creationId xmlns:p14="http://schemas.microsoft.com/office/powerpoint/2010/main" val="29474974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Domain Objects (1/2)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67</a:t>
            </a:fld>
            <a:endParaRPr lang="en-US" altLang="ja-JP" dirty="0"/>
          </a:p>
        </p:txBody>
      </p:sp>
      <p:sp>
        <p:nvSpPr>
          <p:cNvPr id="7" name="正方形/長方形 6">
            <a:extLst>
              <a:ext uri="{FF2B5EF4-FFF2-40B4-BE49-F238E27FC236}">
                <a16:creationId xmlns="" xmlns:a16="http://schemas.microsoft.com/office/drawing/2014/main" id="{F931F063-27B7-44B8-958F-B27734FD7977}"/>
              </a:ext>
            </a:extLst>
          </p:cNvPr>
          <p:cNvSpPr/>
          <p:nvPr/>
        </p:nvSpPr>
        <p:spPr>
          <a:xfrm>
            <a:off x="477642" y="4321548"/>
            <a:ext cx="7786464" cy="400110"/>
          </a:xfrm>
          <a:prstGeom prst="rect">
            <a:avLst/>
          </a:prstGeom>
        </p:spPr>
        <p:txBody>
          <a:bodyPr wrap="square">
            <a:spAutoFit/>
          </a:bodyPr>
          <a:lstStyle/>
          <a:p>
            <a:pPr algn="l"/>
            <a:r>
              <a:rPr lang="en-US" altLang="ja-JP" sz="2000" dirty="0">
                <a:latin typeface="+mn-lt"/>
              </a:rPr>
              <a:t>Execution Result</a:t>
            </a:r>
            <a:endParaRPr lang="en-US" altLang="ja-JP" dirty="0">
              <a:latin typeface="+mn-lt"/>
            </a:endParaRPr>
          </a:p>
        </p:txBody>
      </p:sp>
      <p:sp>
        <p:nvSpPr>
          <p:cNvPr id="8" name="正方形/長方形 7">
            <a:extLst>
              <a:ext uri="{FF2B5EF4-FFF2-40B4-BE49-F238E27FC236}">
                <a16:creationId xmlns="" xmlns:a16="http://schemas.microsoft.com/office/drawing/2014/main" id="{857C23D2-BD2F-42D6-838E-EFF053AB6FEB}"/>
              </a:ext>
            </a:extLst>
          </p:cNvPr>
          <p:cNvSpPr/>
          <p:nvPr/>
        </p:nvSpPr>
        <p:spPr bwMode="gray">
          <a:xfrm>
            <a:off x="682079" y="4727246"/>
            <a:ext cx="8541842" cy="1259480"/>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gradlew</a:t>
            </a:r>
            <a:r>
              <a:rPr lang="en-US" altLang="ja-JP" sz="2000" dirty="0">
                <a:solidFill>
                  <a:schemeClr val="bg1"/>
                </a:solidFill>
                <a:latin typeface="Fujitsu Sans" panose="020B0404060202020204" pitchFamily="34" charset="0"/>
                <a:ea typeface="Meiryo UI" panose="020B0604030504040204" pitchFamily="50" charset="-128"/>
              </a:rPr>
              <a:t> </a:t>
            </a:r>
            <a:r>
              <a:rPr lang="en-US" altLang="ja-JP" sz="2000" dirty="0" err="1">
                <a:solidFill>
                  <a:schemeClr val="bg1"/>
                </a:solidFill>
                <a:latin typeface="Fujitsu Sans" panose="020B0404060202020204" pitchFamily="34" charset="0"/>
                <a:ea typeface="Meiryo UI" panose="020B0604030504040204" pitchFamily="50" charset="-128"/>
              </a:rPr>
              <a:t>domainobject</a:t>
            </a:r>
            <a:endParaRPr lang="en-US" altLang="ja-JP" sz="2000" dirty="0">
              <a:solidFill>
                <a:schemeClr val="bg1"/>
              </a:solidFill>
              <a:latin typeface="Fujitsu Sans" panose="020B0404060202020204" pitchFamily="34" charset="0"/>
              <a:ea typeface="Meiryo UI" panose="020B0604030504040204" pitchFamily="50" charset="-128"/>
            </a:endParaRPr>
          </a:p>
          <a:p>
            <a:pPr algn="l"/>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a:solidFill>
                  <a:schemeClr val="bg1"/>
                </a:solidFill>
                <a:latin typeface="Fujitsu Sans" panose="020B0404060202020204" pitchFamily="34" charset="0"/>
                <a:ea typeface="Meiryo UI" panose="020B0604030504040204" pitchFamily="50" charset="-128"/>
              </a:rPr>
              <a:t>&gt; Task :</a:t>
            </a:r>
            <a:r>
              <a:rPr lang="en-US" altLang="ja-JP" sz="2000" dirty="0" err="1">
                <a:solidFill>
                  <a:schemeClr val="bg1"/>
                </a:solidFill>
                <a:latin typeface="Fujitsu Sans" panose="020B0404060202020204" pitchFamily="34" charset="0"/>
                <a:ea typeface="Meiryo UI" panose="020B0604030504040204" pitchFamily="50" charset="-128"/>
              </a:rPr>
              <a:t>domainobject</a:t>
            </a:r>
            <a:endParaRPr lang="en-US" altLang="ja-JP" sz="2000" dirty="0">
              <a:solidFill>
                <a:schemeClr val="bg1"/>
              </a:solidFill>
              <a:latin typeface="Fujitsu Sans" panose="020B0404060202020204" pitchFamily="34" charset="0"/>
              <a:ea typeface="Meiryo UI" panose="020B0604030504040204" pitchFamily="50" charset="-128"/>
            </a:endParaRPr>
          </a:p>
          <a:p>
            <a:pPr algn="l"/>
            <a:r>
              <a:rPr lang="en-US" altLang="ja-JP" sz="2000" dirty="0" err="1">
                <a:solidFill>
                  <a:schemeClr val="bg1"/>
                </a:solidFill>
                <a:latin typeface="Fujitsu Sans" panose="020B0404060202020204" pitchFamily="34" charset="0"/>
                <a:ea typeface="Meiryo UI" panose="020B0604030504040204" pitchFamily="50" charset="-128"/>
              </a:rPr>
              <a:t>gradle</a:t>
            </a:r>
            <a:r>
              <a:rPr lang="en-US" altLang="ja-JP" sz="2000" dirty="0">
                <a:solidFill>
                  <a:schemeClr val="bg1"/>
                </a:solidFill>
                <a:latin typeface="Fujitsu Sans" panose="020B0404060202020204" pitchFamily="34" charset="0"/>
                <a:ea typeface="Meiryo UI" panose="020B0604030504040204" pitchFamily="50" charset="-128"/>
              </a:rPr>
              <a:t>-practice-java</a:t>
            </a:r>
          </a:p>
        </p:txBody>
      </p:sp>
      <p:sp>
        <p:nvSpPr>
          <p:cNvPr id="9" name="メモ 12">
            <a:extLst>
              <a:ext uri="{FF2B5EF4-FFF2-40B4-BE49-F238E27FC236}">
                <a16:creationId xmlns="" xmlns:a16="http://schemas.microsoft.com/office/drawing/2014/main" id="{DA99BD8A-4A3A-42F2-95E0-6CC4822748BD}"/>
              </a:ext>
            </a:extLst>
          </p:cNvPr>
          <p:cNvSpPr/>
          <p:nvPr/>
        </p:nvSpPr>
        <p:spPr bwMode="gray">
          <a:xfrm>
            <a:off x="682079" y="2472917"/>
            <a:ext cx="8541842" cy="1711991"/>
          </a:xfrm>
          <a:prstGeom prst="foldedCorner">
            <a:avLst>
              <a:gd name="adj" fmla="val 1788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2000" dirty="0">
                <a:solidFill>
                  <a:schemeClr val="tx1"/>
                </a:solidFill>
              </a:rPr>
              <a:t>task </a:t>
            </a:r>
            <a:r>
              <a:rPr lang="en-US" altLang="ja-JP" sz="2000" dirty="0" err="1">
                <a:solidFill>
                  <a:schemeClr val="tx1"/>
                </a:solidFill>
              </a:rPr>
              <a:t>domainobject</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doLast</a:t>
            </a:r>
            <a:r>
              <a:rPr lang="en-US" altLang="ja-JP" sz="2000" dirty="0">
                <a:solidFill>
                  <a:schemeClr val="tx1"/>
                </a:solidFill>
              </a:rPr>
              <a:t> {</a:t>
            </a:r>
          </a:p>
          <a:p>
            <a:pPr algn="l"/>
            <a:r>
              <a:rPr lang="en-US" altLang="ja-JP" sz="2000" dirty="0">
                <a:solidFill>
                  <a:schemeClr val="tx1"/>
                </a:solidFill>
              </a:rPr>
              <a:t>        </a:t>
            </a:r>
            <a:r>
              <a:rPr lang="en-US" altLang="ja-JP" sz="2000" dirty="0" err="1">
                <a:solidFill>
                  <a:schemeClr val="tx1"/>
                </a:solidFill>
              </a:rPr>
              <a:t>println</a:t>
            </a:r>
            <a:r>
              <a:rPr lang="en-US" altLang="ja-JP" sz="2000" dirty="0">
                <a:solidFill>
                  <a:schemeClr val="tx1"/>
                </a:solidFill>
              </a:rPr>
              <a:t> (</a:t>
            </a:r>
            <a:r>
              <a:rPr lang="en-US" altLang="ja-JP" sz="2000" b="1" dirty="0">
                <a:solidFill>
                  <a:srgbClr val="FF0000"/>
                </a:solidFill>
              </a:rPr>
              <a:t>project.name</a:t>
            </a:r>
            <a:r>
              <a:rPr lang="en-US" altLang="ja-JP" sz="2000" dirty="0">
                <a:solidFill>
                  <a:schemeClr val="tx1"/>
                </a:solidFill>
              </a:rPr>
              <a:t>)</a:t>
            </a:r>
          </a:p>
          <a:p>
            <a:pPr algn="l"/>
            <a:r>
              <a:rPr lang="en-US" altLang="ja-JP" sz="2000" dirty="0">
                <a:solidFill>
                  <a:schemeClr val="tx1"/>
                </a:solidFill>
              </a:rPr>
              <a:t>    }</a:t>
            </a:r>
          </a:p>
          <a:p>
            <a:pPr algn="l"/>
            <a:r>
              <a:rPr lang="en-US" altLang="ja-JP" sz="2000" dirty="0">
                <a:solidFill>
                  <a:schemeClr val="tx1"/>
                </a:solidFill>
              </a:rPr>
              <a:t>}</a:t>
            </a:r>
            <a:endParaRPr lang="en-US" altLang="ja-JP" sz="2000" dirty="0">
              <a:latin typeface="+mn-lt"/>
            </a:endParaRPr>
          </a:p>
        </p:txBody>
      </p:sp>
      <p:sp>
        <p:nvSpPr>
          <p:cNvPr id="10" name="正方形/長方形 9">
            <a:extLst>
              <a:ext uri="{FF2B5EF4-FFF2-40B4-BE49-F238E27FC236}">
                <a16:creationId xmlns="" xmlns:a16="http://schemas.microsoft.com/office/drawing/2014/main" id="{5A3FC70B-3B11-453B-BB06-E6688A451223}"/>
              </a:ext>
            </a:extLst>
          </p:cNvPr>
          <p:cNvSpPr/>
          <p:nvPr/>
        </p:nvSpPr>
        <p:spPr>
          <a:xfrm>
            <a:off x="477642" y="2046849"/>
            <a:ext cx="7786464" cy="400110"/>
          </a:xfrm>
          <a:prstGeom prst="rect">
            <a:avLst/>
          </a:prstGeom>
        </p:spPr>
        <p:txBody>
          <a:bodyPr wrap="square">
            <a:spAutoFit/>
          </a:bodyPr>
          <a:lstStyle/>
          <a:p>
            <a:pPr algn="l"/>
            <a:r>
              <a:rPr lang="en-US" altLang="ja-JP" sz="2000" dirty="0" err="1">
                <a:latin typeface="+mn-lt"/>
              </a:rPr>
              <a:t>build.gradle</a:t>
            </a:r>
            <a:endParaRPr lang="en-US" altLang="ja-JP" dirty="0">
              <a:latin typeface="+mn-lt"/>
            </a:endParaRPr>
          </a:p>
        </p:txBody>
      </p:sp>
      <p:sp>
        <p:nvSpPr>
          <p:cNvPr id="13" name="正方形/長方形 12">
            <a:extLst>
              <a:ext uri="{FF2B5EF4-FFF2-40B4-BE49-F238E27FC236}">
                <a16:creationId xmlns="" xmlns:a16="http://schemas.microsoft.com/office/drawing/2014/main" id="{B903E9D2-7FA5-4762-B66D-CC8A333C3D61}"/>
              </a:ext>
            </a:extLst>
          </p:cNvPr>
          <p:cNvSpPr/>
          <p:nvPr/>
        </p:nvSpPr>
        <p:spPr>
          <a:xfrm>
            <a:off x="477642" y="638677"/>
            <a:ext cx="9259566" cy="1200329"/>
          </a:xfrm>
          <a:prstGeom prst="rect">
            <a:avLst/>
          </a:prstGeom>
        </p:spPr>
        <p:txBody>
          <a:bodyPr wrap="square">
            <a:spAutoFit/>
          </a:bodyPr>
          <a:lstStyle/>
          <a:p>
            <a:pPr algn="l"/>
            <a:r>
              <a:rPr lang="en-US" altLang="ja-JP" sz="2400" dirty="0">
                <a:latin typeface="+mn-lt"/>
              </a:rPr>
              <a:t>Domain Objects are objects which can be refer from build scripts.</a:t>
            </a:r>
            <a:br>
              <a:rPr lang="en-US" altLang="ja-JP" sz="2400" dirty="0">
                <a:latin typeface="+mn-lt"/>
              </a:rPr>
            </a:br>
            <a:r>
              <a:rPr lang="en-US" altLang="ja-JP" sz="2400" dirty="0">
                <a:latin typeface="+mn-lt"/>
              </a:rPr>
              <a:t>Which contains information regarding project, task, </a:t>
            </a:r>
            <a:r>
              <a:rPr lang="en-US" altLang="ja-JP" sz="2400" dirty="0" err="1">
                <a:latin typeface="+mn-lt"/>
              </a:rPr>
              <a:t>gradle</a:t>
            </a:r>
            <a:r>
              <a:rPr lang="en-US" altLang="ja-JP" sz="2400" dirty="0">
                <a:latin typeface="+mn-lt"/>
              </a:rPr>
              <a:t>, etc.</a:t>
            </a:r>
            <a:br>
              <a:rPr lang="en-US" altLang="ja-JP" sz="2400" dirty="0">
                <a:latin typeface="+mn-lt"/>
              </a:rPr>
            </a:br>
            <a:r>
              <a:rPr lang="en-US" altLang="ja-JP" sz="2400" dirty="0">
                <a:latin typeface="+mn-lt"/>
              </a:rPr>
              <a:t>It can be used for various purposes.(e.g. branch your script by task info)</a:t>
            </a:r>
            <a:endParaRPr lang="en-US" altLang="ja-JP" sz="1600" dirty="0">
              <a:latin typeface="+mn-lt"/>
            </a:endParaRPr>
          </a:p>
        </p:txBody>
      </p:sp>
    </p:spTree>
    <p:extLst>
      <p:ext uri="{BB962C8B-B14F-4D97-AF65-F5344CB8AC3E}">
        <p14:creationId xmlns:p14="http://schemas.microsoft.com/office/powerpoint/2010/main" val="32782838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Domain Objects </a:t>
            </a:r>
            <a:r>
              <a:rPr lang="en-US" altLang="ja-JP" dirty="0" smtClean="0"/>
              <a:t>(2/2</a:t>
            </a:r>
            <a:r>
              <a:rPr lang="en-US" altLang="ja-JP" dirty="0"/>
              <a:t>)</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68</a:t>
            </a:fld>
            <a:endParaRPr lang="en-US" altLang="ja-JP" dirty="0"/>
          </a:p>
        </p:txBody>
      </p:sp>
      <p:sp>
        <p:nvSpPr>
          <p:cNvPr id="11" name="正方形/長方形 10">
            <a:extLst>
              <a:ext uri="{FF2B5EF4-FFF2-40B4-BE49-F238E27FC236}">
                <a16:creationId xmlns="" xmlns:a16="http://schemas.microsoft.com/office/drawing/2014/main" id="{C9513A03-2341-450F-9937-0469CCBAA647}"/>
              </a:ext>
            </a:extLst>
          </p:cNvPr>
          <p:cNvSpPr/>
          <p:nvPr/>
        </p:nvSpPr>
        <p:spPr bwMode="gray">
          <a:xfrm>
            <a:off x="372237" y="5805378"/>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21AB86CA-B62E-447B-959A-D2D6E0DD42A7}"/>
              </a:ext>
            </a:extLst>
          </p:cNvPr>
          <p:cNvSpPr/>
          <p:nvPr/>
        </p:nvSpPr>
        <p:spPr bwMode="gray">
          <a:xfrm>
            <a:off x="477642" y="6120877"/>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https://docs.gradle.org/current/dsl/#N100CA</a:t>
            </a:r>
            <a:endParaRPr lang="en-US" altLang="ja-JP" sz="1600" kern="0" dirty="0">
              <a:latin typeface="Fujitsu Sans" panose="020B0404060202020204" pitchFamily="34" charset="0"/>
              <a:ea typeface="Meiryo UI" panose="020B0604030504040204" pitchFamily="50" charset="-128"/>
            </a:endParaRPr>
          </a:p>
        </p:txBody>
      </p:sp>
      <p:sp>
        <p:nvSpPr>
          <p:cNvPr id="14" name="テキスト プレースホルダー 3">
            <a:extLst>
              <a:ext uri="{FF2B5EF4-FFF2-40B4-BE49-F238E27FC236}">
                <a16:creationId xmlns="" xmlns:a16="http://schemas.microsoft.com/office/drawing/2014/main" id="{F2B38B03-CD30-48E3-A819-130B3601727D}"/>
              </a:ext>
            </a:extLst>
          </p:cNvPr>
          <p:cNvSpPr>
            <a:spLocks noGrp="1"/>
          </p:cNvSpPr>
          <p:nvPr>
            <p:ph type="body" sz="quarter" idx="11"/>
          </p:nvPr>
        </p:nvSpPr>
        <p:spPr>
          <a:xfrm>
            <a:off x="637918" y="1182154"/>
            <a:ext cx="6323031" cy="2434410"/>
          </a:xfrm>
        </p:spPr>
        <p:txBody>
          <a:bodyPr spcCol="0"/>
          <a:lstStyle/>
          <a:p>
            <a:pPr>
              <a:lnSpc>
                <a:spcPct val="100000"/>
              </a:lnSpc>
              <a:buFont typeface="Wingdings" panose="05000000000000000000" pitchFamily="2" charset="2"/>
              <a:buChar char="l"/>
            </a:pPr>
            <a:r>
              <a:rPr lang="ja-JP" altLang="en-US" sz="2400" dirty="0" smtClean="0">
                <a:latin typeface="+mn-lt"/>
              </a:rPr>
              <a:t> </a:t>
            </a:r>
            <a:r>
              <a:rPr lang="en-US" altLang="ja-JP" sz="2400" dirty="0" smtClean="0">
                <a:latin typeface="+mn-lt"/>
              </a:rPr>
              <a:t>Project Object</a:t>
            </a:r>
            <a:endParaRPr lang="ja-JP" altLang="en-US" sz="2400" dirty="0">
              <a:latin typeface="+mn-lt"/>
            </a:endParaRPr>
          </a:p>
          <a:p>
            <a:pPr>
              <a:lnSpc>
                <a:spcPct val="100000"/>
              </a:lnSpc>
              <a:buFont typeface="Wingdings" panose="05000000000000000000" pitchFamily="2" charset="2"/>
              <a:buChar char="l"/>
            </a:pPr>
            <a:r>
              <a:rPr lang="ja-JP" altLang="en-US" sz="2400" dirty="0" smtClean="0">
                <a:latin typeface="+mn-lt"/>
              </a:rPr>
              <a:t> </a:t>
            </a:r>
            <a:r>
              <a:rPr lang="en-US" altLang="ja-JP" sz="2400" dirty="0" smtClean="0">
                <a:latin typeface="+mn-lt"/>
              </a:rPr>
              <a:t>Task Object</a:t>
            </a:r>
            <a:endParaRPr lang="ja-JP" altLang="en-US" sz="2400" dirty="0" smtClean="0">
              <a:latin typeface="+mn-lt"/>
            </a:endParaRPr>
          </a:p>
          <a:p>
            <a:pPr>
              <a:lnSpc>
                <a:spcPct val="100000"/>
              </a:lnSpc>
              <a:buFont typeface="Wingdings" panose="05000000000000000000" pitchFamily="2" charset="2"/>
              <a:buChar char="l"/>
            </a:pPr>
            <a:r>
              <a:rPr lang="ja-JP" altLang="en-US" sz="2400" dirty="0" smtClean="0">
                <a:latin typeface="+mn-lt"/>
              </a:rPr>
              <a:t> </a:t>
            </a:r>
            <a:r>
              <a:rPr lang="en-US" altLang="ja-JP" sz="2400" dirty="0" err="1" smtClean="0">
                <a:latin typeface="+mn-lt"/>
              </a:rPr>
              <a:t>Gradle</a:t>
            </a:r>
            <a:r>
              <a:rPr lang="en-US" altLang="ja-JP" sz="2400" dirty="0" smtClean="0">
                <a:latin typeface="+mn-lt"/>
              </a:rPr>
              <a:t> Object</a:t>
            </a:r>
            <a:endParaRPr lang="ja-JP" altLang="en-US" sz="2400" dirty="0" smtClean="0">
              <a:latin typeface="+mn-lt"/>
            </a:endParaRPr>
          </a:p>
          <a:p>
            <a:pPr>
              <a:lnSpc>
                <a:spcPct val="100000"/>
              </a:lnSpc>
              <a:buFont typeface="Wingdings" panose="05000000000000000000" pitchFamily="2" charset="2"/>
              <a:buChar char="l"/>
            </a:pPr>
            <a:r>
              <a:rPr lang="ja-JP" altLang="en-US" sz="2400" dirty="0" smtClean="0">
                <a:latin typeface="+mn-lt"/>
              </a:rPr>
              <a:t> </a:t>
            </a:r>
            <a:r>
              <a:rPr lang="en-US" altLang="ja-JP" sz="2400" dirty="0" smtClean="0">
                <a:latin typeface="+mn-lt"/>
              </a:rPr>
              <a:t>Setting Object</a:t>
            </a:r>
          </a:p>
          <a:p>
            <a:pPr>
              <a:lnSpc>
                <a:spcPct val="100000"/>
              </a:lnSpc>
              <a:buFont typeface="Wingdings" panose="05000000000000000000" pitchFamily="2" charset="2"/>
              <a:buChar char="l"/>
            </a:pPr>
            <a:r>
              <a:rPr kumimoji="1" lang="en-US" altLang="ja-JP" sz="2400" smtClean="0">
                <a:latin typeface="+mn-lt"/>
              </a:rPr>
              <a:t>Etc.</a:t>
            </a:r>
            <a:endParaRPr kumimoji="1" lang="en-US" altLang="ja-JP" sz="2200" dirty="0">
              <a:latin typeface="+mn-lt"/>
            </a:endParaRPr>
          </a:p>
        </p:txBody>
      </p:sp>
      <p:sp>
        <p:nvSpPr>
          <p:cNvPr id="15" name="正方形/長方形 14">
            <a:extLst>
              <a:ext uri="{FF2B5EF4-FFF2-40B4-BE49-F238E27FC236}">
                <a16:creationId xmlns="" xmlns:a16="http://schemas.microsoft.com/office/drawing/2014/main" id="{B903E9D2-7FA5-4762-B66D-CC8A333C3D61}"/>
              </a:ext>
            </a:extLst>
          </p:cNvPr>
          <p:cNvSpPr/>
          <p:nvPr/>
        </p:nvSpPr>
        <p:spPr>
          <a:xfrm>
            <a:off x="477642" y="638677"/>
            <a:ext cx="9259566" cy="461665"/>
          </a:xfrm>
          <a:prstGeom prst="rect">
            <a:avLst/>
          </a:prstGeom>
        </p:spPr>
        <p:txBody>
          <a:bodyPr wrap="square">
            <a:spAutoFit/>
          </a:bodyPr>
          <a:lstStyle/>
          <a:p>
            <a:pPr algn="l"/>
            <a:r>
              <a:rPr lang="en-US" altLang="ja-JP" sz="2400" dirty="0" smtClean="0">
                <a:latin typeface="+mn-lt"/>
              </a:rPr>
              <a:t>List of Domain Objects Example</a:t>
            </a:r>
            <a:endParaRPr lang="en-US" altLang="ja-JP" sz="1600" dirty="0">
              <a:latin typeface="+mn-lt"/>
            </a:endParaRPr>
          </a:p>
        </p:txBody>
      </p:sp>
    </p:spTree>
    <p:extLst>
      <p:ext uri="{BB962C8B-B14F-4D97-AF65-F5344CB8AC3E}">
        <p14:creationId xmlns:p14="http://schemas.microsoft.com/office/powerpoint/2010/main" val="2222015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Supplemental tasks surrounding Development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a:t>
            </a:fld>
            <a:endParaRPr lang="en-US" altLang="ja-JP" dirty="0"/>
          </a:p>
        </p:txBody>
      </p:sp>
      <p:sp>
        <p:nvSpPr>
          <p:cNvPr id="44"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Build Tool?</a:t>
            </a:r>
          </a:p>
        </p:txBody>
      </p:sp>
      <p:graphicFrame>
        <p:nvGraphicFramePr>
          <p:cNvPr id="4" name="表 3"/>
          <p:cNvGraphicFramePr>
            <a:graphicFrameLocks noGrp="1"/>
          </p:cNvGraphicFramePr>
          <p:nvPr>
            <p:extLst>
              <p:ext uri="{D42A27DB-BD31-4B8C-83A1-F6EECF244321}">
                <p14:modId xmlns:p14="http://schemas.microsoft.com/office/powerpoint/2010/main" val="2648761607"/>
              </p:ext>
            </p:extLst>
          </p:nvPr>
        </p:nvGraphicFramePr>
        <p:xfrm>
          <a:off x="281769" y="1429899"/>
          <a:ext cx="9264012" cy="4480560"/>
        </p:xfrm>
        <a:graphic>
          <a:graphicData uri="http://schemas.openxmlformats.org/drawingml/2006/table">
            <a:tbl>
              <a:tblPr firstRow="1" bandRow="1">
                <a:tableStyleId>{5C22544A-7EE6-4342-B048-85BDC9FD1C3A}</a:tableStyleId>
              </a:tblPr>
              <a:tblGrid>
                <a:gridCol w="3645154">
                  <a:extLst>
                    <a:ext uri="{9D8B030D-6E8A-4147-A177-3AD203B41FA5}">
                      <a16:colId xmlns="" xmlns:a16="http://schemas.microsoft.com/office/drawing/2014/main" val="20000"/>
                    </a:ext>
                  </a:extLst>
                </a:gridCol>
                <a:gridCol w="5618858">
                  <a:extLst>
                    <a:ext uri="{9D8B030D-6E8A-4147-A177-3AD203B41FA5}">
                      <a16:colId xmlns="" xmlns:a16="http://schemas.microsoft.com/office/drawing/2014/main" val="20001"/>
                    </a:ext>
                  </a:extLst>
                </a:gridCol>
              </a:tblGrid>
              <a:tr h="370840">
                <a:tc>
                  <a:txBody>
                    <a:bodyPr/>
                    <a:lstStyle/>
                    <a:p>
                      <a:r>
                        <a:rPr kumimoji="1" lang="en-US" altLang="ja-JP" sz="2000" dirty="0"/>
                        <a:t>Task</a:t>
                      </a:r>
                      <a:endParaRPr kumimoji="1" lang="ja-JP" altLang="en-US" sz="2000" dirty="0"/>
                    </a:p>
                  </a:txBody>
                  <a:tcPr/>
                </a:tc>
                <a:tc>
                  <a:txBody>
                    <a:bodyPr/>
                    <a:lstStyle/>
                    <a:p>
                      <a:r>
                        <a:rPr kumimoji="1" lang="en-US" altLang="ja-JP" sz="2000" dirty="0"/>
                        <a:t>Overview</a:t>
                      </a:r>
                      <a:endParaRPr kumimoji="1" lang="ja-JP" altLang="en-US" sz="2000" dirty="0"/>
                    </a:p>
                  </a:txBody>
                  <a:tcPr/>
                </a:tc>
                <a:extLst>
                  <a:ext uri="{0D108BD9-81ED-4DB2-BD59-A6C34878D82A}">
                    <a16:rowId xmlns="" xmlns:a16="http://schemas.microsoft.com/office/drawing/2014/main" val="10000"/>
                  </a:ext>
                </a:extLst>
              </a:tr>
              <a:tr h="370840">
                <a:tc>
                  <a:txBody>
                    <a:bodyPr/>
                    <a:lstStyle/>
                    <a:p>
                      <a:r>
                        <a:rPr kumimoji="1" lang="en-US" altLang="ja-JP" sz="2000" dirty="0"/>
                        <a:t>Resolve Dependency</a:t>
                      </a:r>
                      <a:endParaRPr kumimoji="1" lang="ja-JP" altLang="en-US" sz="2000" dirty="0"/>
                    </a:p>
                  </a:txBody>
                  <a:tcPr/>
                </a:tc>
                <a:tc>
                  <a:txBody>
                    <a:bodyPr/>
                    <a:lstStyle/>
                    <a:p>
                      <a:r>
                        <a:rPr kumimoji="1" lang="en-US" altLang="ja-JP" sz="2000" dirty="0"/>
                        <a:t>Get external/internal libraries and resolve dependency</a:t>
                      </a:r>
                      <a:endParaRPr kumimoji="1" lang="ja-JP" altLang="en-US" sz="2000" dirty="0"/>
                    </a:p>
                  </a:txBody>
                  <a:tcPr/>
                </a:tc>
                <a:extLst>
                  <a:ext uri="{0D108BD9-81ED-4DB2-BD59-A6C34878D82A}">
                    <a16:rowId xmlns="" xmlns:a16="http://schemas.microsoft.com/office/drawing/2014/main" val="10001"/>
                  </a:ext>
                </a:extLst>
              </a:tr>
              <a:tr h="370840">
                <a:tc>
                  <a:txBody>
                    <a:bodyPr/>
                    <a:lstStyle/>
                    <a:p>
                      <a:r>
                        <a:rPr kumimoji="1" lang="en-US" altLang="ja-JP" sz="2000" dirty="0"/>
                        <a:t>Compile</a:t>
                      </a:r>
                      <a:endParaRPr kumimoji="1" lang="ja-JP" altLang="en-US" sz="2000" dirty="0"/>
                    </a:p>
                  </a:txBody>
                  <a:tcPr/>
                </a:tc>
                <a:tc>
                  <a:txBody>
                    <a:bodyPr/>
                    <a:lstStyle/>
                    <a:p>
                      <a:r>
                        <a:rPr kumimoji="1" lang="en-US" altLang="ja-JP" sz="2000" dirty="0"/>
                        <a:t>Compile source code and</a:t>
                      </a:r>
                      <a:r>
                        <a:rPr kumimoji="1" lang="en-US" altLang="ja-JP" sz="2000" baseline="0" dirty="0"/>
                        <a:t> create binary files</a:t>
                      </a:r>
                      <a:endParaRPr kumimoji="1" lang="ja-JP" altLang="en-US" sz="2000" dirty="0"/>
                    </a:p>
                  </a:txBody>
                  <a:tcPr/>
                </a:tc>
                <a:extLst>
                  <a:ext uri="{0D108BD9-81ED-4DB2-BD59-A6C34878D82A}">
                    <a16:rowId xmlns="" xmlns:a16="http://schemas.microsoft.com/office/drawing/2014/main" val="10002"/>
                  </a:ext>
                </a:extLst>
              </a:tr>
              <a:tr h="370840">
                <a:tc>
                  <a:txBody>
                    <a:bodyPr/>
                    <a:lstStyle/>
                    <a:p>
                      <a:r>
                        <a:rPr kumimoji="1" lang="en-US" altLang="ja-JP" sz="2000" dirty="0"/>
                        <a:t>Check Code Regulation Violation</a:t>
                      </a:r>
                      <a:endParaRPr kumimoji="1" lang="ja-JP" altLang="en-US" sz="2000" dirty="0"/>
                    </a:p>
                  </a:txBody>
                  <a:tcPr/>
                </a:tc>
                <a:tc>
                  <a:txBody>
                    <a:bodyPr/>
                    <a:lstStyle/>
                    <a:p>
                      <a:r>
                        <a:rPr kumimoji="1" lang="en-US" altLang="ja-JP" sz="2000" dirty="0"/>
                        <a:t>Check if the source code violate the code regulation</a:t>
                      </a:r>
                      <a:endParaRPr kumimoji="1" lang="ja-JP" altLang="en-US" sz="2000" dirty="0"/>
                    </a:p>
                  </a:txBody>
                  <a:tcPr/>
                </a:tc>
                <a:extLst>
                  <a:ext uri="{0D108BD9-81ED-4DB2-BD59-A6C34878D82A}">
                    <a16:rowId xmlns="" xmlns:a16="http://schemas.microsoft.com/office/drawing/2014/main" val="10003"/>
                  </a:ext>
                </a:extLst>
              </a:tr>
              <a:tr h="370840">
                <a:tc>
                  <a:txBody>
                    <a:bodyPr/>
                    <a:lstStyle/>
                    <a:p>
                      <a:r>
                        <a:rPr kumimoji="1" lang="en-US" altLang="ja-JP" sz="2000" dirty="0"/>
                        <a:t>Check Code Quality</a:t>
                      </a:r>
                      <a:endParaRPr kumimoji="1" lang="ja-JP" altLang="en-US" sz="2000" dirty="0"/>
                    </a:p>
                  </a:txBody>
                  <a:tcPr/>
                </a:tc>
                <a:tc>
                  <a:txBody>
                    <a:bodyPr/>
                    <a:lstStyle/>
                    <a:p>
                      <a:r>
                        <a:rPr kumimoji="1" lang="en-US" altLang="ja-JP" sz="2000" dirty="0"/>
                        <a:t>Check the quality of source code by static analysis</a:t>
                      </a:r>
                      <a:endParaRPr kumimoji="1" lang="ja-JP" altLang="en-US" sz="2000" dirty="0"/>
                    </a:p>
                  </a:txBody>
                  <a:tcPr/>
                </a:tc>
                <a:extLst>
                  <a:ext uri="{0D108BD9-81ED-4DB2-BD59-A6C34878D82A}">
                    <a16:rowId xmlns="" xmlns:a16="http://schemas.microsoft.com/office/drawing/2014/main" val="10004"/>
                  </a:ext>
                </a:extLst>
              </a:tr>
              <a:tr h="370840">
                <a:tc>
                  <a:txBody>
                    <a:bodyPr/>
                    <a:lstStyle/>
                    <a:p>
                      <a:r>
                        <a:rPr kumimoji="1" lang="en-US" altLang="ja-JP" sz="2000" dirty="0"/>
                        <a:t>Execute Test</a:t>
                      </a:r>
                      <a:endParaRPr kumimoji="1" lang="ja-JP" altLang="en-US" sz="2000" dirty="0"/>
                    </a:p>
                  </a:txBody>
                  <a:tcPr/>
                </a:tc>
                <a:tc>
                  <a:txBody>
                    <a:bodyPr/>
                    <a:lstStyle/>
                    <a:p>
                      <a:r>
                        <a:rPr kumimoji="1" lang="en-US" altLang="ja-JP" sz="2000" dirty="0"/>
                        <a:t>Execute each automated test case</a:t>
                      </a:r>
                      <a:endParaRPr kumimoji="1" lang="ja-JP" altLang="en-US" sz="2000" dirty="0"/>
                    </a:p>
                  </a:txBody>
                  <a:tcPr/>
                </a:tc>
                <a:extLst>
                  <a:ext uri="{0D108BD9-81ED-4DB2-BD59-A6C34878D82A}">
                    <a16:rowId xmlns="" xmlns:a16="http://schemas.microsoft.com/office/drawing/2014/main" val="10005"/>
                  </a:ext>
                </a:extLst>
              </a:tr>
              <a:tr h="370840">
                <a:tc>
                  <a:txBody>
                    <a:bodyPr/>
                    <a:lstStyle/>
                    <a:p>
                      <a:r>
                        <a:rPr kumimoji="1" lang="en-US" altLang="ja-JP" sz="2000" dirty="0"/>
                        <a:t>Package</a:t>
                      </a:r>
                      <a:endParaRPr kumimoji="1" lang="ja-JP" altLang="en-US" sz="2000" dirty="0"/>
                    </a:p>
                  </a:txBody>
                  <a:tcPr/>
                </a:tc>
                <a:tc>
                  <a:txBody>
                    <a:bodyPr/>
                    <a:lstStyle/>
                    <a:p>
                      <a:r>
                        <a:rPr kumimoji="1" lang="en-US" altLang="ja-JP" sz="2000" dirty="0"/>
                        <a:t>Package the binary and create executable file</a:t>
                      </a:r>
                      <a:br>
                        <a:rPr kumimoji="1" lang="en-US" altLang="ja-JP" sz="2000" dirty="0"/>
                      </a:br>
                      <a:r>
                        <a:rPr kumimoji="1" lang="en-US" altLang="ja-JP" sz="2000" dirty="0"/>
                        <a:t>(jar, </a:t>
                      </a:r>
                      <a:r>
                        <a:rPr kumimoji="1" lang="en-US" altLang="ja-JP" sz="2000" dirty="0" err="1"/>
                        <a:t>dll</a:t>
                      </a:r>
                      <a:r>
                        <a:rPr kumimoji="1" lang="en-US" altLang="ja-JP" sz="2000" dirty="0"/>
                        <a:t>, etc.)</a:t>
                      </a:r>
                      <a:endParaRPr kumimoji="1" lang="ja-JP" altLang="en-US" sz="2000" dirty="0"/>
                    </a:p>
                  </a:txBody>
                  <a:tcPr/>
                </a:tc>
                <a:extLst>
                  <a:ext uri="{0D108BD9-81ED-4DB2-BD59-A6C34878D82A}">
                    <a16:rowId xmlns="" xmlns:a16="http://schemas.microsoft.com/office/drawing/2014/main" val="10006"/>
                  </a:ext>
                </a:extLst>
              </a:tr>
              <a:tr h="370840">
                <a:tc>
                  <a:txBody>
                    <a:bodyPr/>
                    <a:lstStyle/>
                    <a:p>
                      <a:r>
                        <a:rPr kumimoji="1" lang="en-US" altLang="ja-JP" sz="2000" dirty="0"/>
                        <a:t>Publish</a:t>
                      </a:r>
                      <a:endParaRPr kumimoji="1" lang="ja-JP" altLang="en-US" sz="2000" dirty="0"/>
                    </a:p>
                  </a:txBody>
                  <a:tcPr/>
                </a:tc>
                <a:tc>
                  <a:txBody>
                    <a:bodyPr/>
                    <a:lstStyle/>
                    <a:p>
                      <a:r>
                        <a:rPr kumimoji="1" lang="en-US" altLang="ja-JP" sz="2000" dirty="0"/>
                        <a:t>Upload the created package files into</a:t>
                      </a:r>
                      <a:r>
                        <a:rPr kumimoji="1" lang="en-US" altLang="ja-JP" sz="2000" baseline="0" dirty="0"/>
                        <a:t> artifact repository</a:t>
                      </a:r>
                      <a:endParaRPr kumimoji="1" lang="ja-JP" altLang="en-US" sz="2000" dirty="0"/>
                    </a:p>
                  </a:txBody>
                  <a:tcPr/>
                </a:tc>
                <a:extLst>
                  <a:ext uri="{0D108BD9-81ED-4DB2-BD59-A6C34878D82A}">
                    <a16:rowId xmlns="" xmlns:a16="http://schemas.microsoft.com/office/drawing/2014/main" val="10007"/>
                  </a:ext>
                </a:extLst>
              </a:tr>
              <a:tr h="370840">
                <a:tc>
                  <a:txBody>
                    <a:bodyPr/>
                    <a:lstStyle/>
                    <a:p>
                      <a:r>
                        <a:rPr kumimoji="1" lang="en-US" altLang="ja-JP" sz="2000" dirty="0"/>
                        <a:t>Release</a:t>
                      </a:r>
                      <a:endParaRPr kumimoji="1" lang="ja-JP" altLang="en-US" sz="2000" dirty="0"/>
                    </a:p>
                  </a:txBody>
                  <a:tcPr/>
                </a:tc>
                <a:tc>
                  <a:txBody>
                    <a:bodyPr/>
                    <a:lstStyle/>
                    <a:p>
                      <a:r>
                        <a:rPr kumimoji="1" lang="en-US" altLang="ja-JP" sz="2000" dirty="0"/>
                        <a:t>Release the package</a:t>
                      </a:r>
                      <a:endParaRPr kumimoji="1" lang="ja-JP" altLang="en-US" sz="2000" dirty="0"/>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6916653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Other Useful ways to describe tasks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69</a:t>
            </a:fld>
            <a:endParaRPr lang="en-US" altLang="ja-JP" dirty="0"/>
          </a:p>
        </p:txBody>
      </p:sp>
      <p:sp>
        <p:nvSpPr>
          <p:cNvPr id="11" name="正方形/長方形 10">
            <a:extLst>
              <a:ext uri="{FF2B5EF4-FFF2-40B4-BE49-F238E27FC236}">
                <a16:creationId xmlns="" xmlns:a16="http://schemas.microsoft.com/office/drawing/2014/main" id="{D2EC2F88-0AB7-4D33-8CCA-7B90FAB8219D}"/>
              </a:ext>
            </a:extLst>
          </p:cNvPr>
          <p:cNvSpPr/>
          <p:nvPr/>
        </p:nvSpPr>
        <p:spPr bwMode="gray">
          <a:xfrm>
            <a:off x="372237" y="764221"/>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770EE423-9BE8-41BC-8CB0-DB67A9FC307A}"/>
              </a:ext>
            </a:extLst>
          </p:cNvPr>
          <p:cNvSpPr/>
          <p:nvPr/>
        </p:nvSpPr>
        <p:spPr bwMode="gray">
          <a:xfrm>
            <a:off x="477642" y="1079720"/>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https://docs.gradle.org/current/userguide/more_about_tasks.html</a:t>
            </a:r>
          </a:p>
        </p:txBody>
      </p:sp>
      <p:sp>
        <p:nvSpPr>
          <p:cNvPr id="14" name="テキスト プレースホルダー 3">
            <a:extLst>
              <a:ext uri="{FF2B5EF4-FFF2-40B4-BE49-F238E27FC236}">
                <a16:creationId xmlns="" xmlns:a16="http://schemas.microsoft.com/office/drawing/2014/main" id="{786B9FD9-F64F-4EF6-B060-8C513146785E}"/>
              </a:ext>
            </a:extLst>
          </p:cNvPr>
          <p:cNvSpPr>
            <a:spLocks noGrp="1"/>
          </p:cNvSpPr>
          <p:nvPr>
            <p:ph type="body" sz="quarter" idx="11"/>
          </p:nvPr>
        </p:nvSpPr>
        <p:spPr>
          <a:xfrm>
            <a:off x="477642" y="2049529"/>
            <a:ext cx="8798880" cy="4263348"/>
          </a:xfrm>
        </p:spPr>
        <p:txBody>
          <a:bodyPr spcCol="0"/>
          <a:lstStyle/>
          <a:p>
            <a:pPr>
              <a:lnSpc>
                <a:spcPct val="100000"/>
              </a:lnSpc>
              <a:buFont typeface="Wingdings" panose="05000000000000000000" pitchFamily="2" charset="2"/>
              <a:buChar char="l"/>
            </a:pPr>
            <a:r>
              <a:rPr lang="en-US" altLang="ja-JP" sz="1600" dirty="0">
                <a:latin typeface="+mn-lt"/>
              </a:rPr>
              <a:t>File Access Example</a:t>
            </a:r>
          </a:p>
          <a:p>
            <a:pPr lvl="1">
              <a:lnSpc>
                <a:spcPct val="100000"/>
              </a:lnSpc>
              <a:buFont typeface="Wingdings" panose="05000000000000000000" pitchFamily="2" charset="2"/>
              <a:buChar char="l"/>
            </a:pPr>
            <a:r>
              <a:rPr lang="en-US" altLang="ja-JP" dirty="0">
                <a:latin typeface="+mn-lt"/>
              </a:rPr>
              <a:t>https://docs.gradle.org/current/userguide/working_with_files.html</a:t>
            </a:r>
          </a:p>
          <a:p>
            <a:pPr>
              <a:lnSpc>
                <a:spcPct val="100000"/>
              </a:lnSpc>
              <a:buFont typeface="Wingdings" panose="05000000000000000000" pitchFamily="2" charset="2"/>
              <a:buChar char="l"/>
            </a:pPr>
            <a:r>
              <a:rPr lang="en-US" altLang="ja-JP" sz="1600" dirty="0">
                <a:latin typeface="+mn-lt"/>
              </a:rPr>
              <a:t>Dynamic Task Example</a:t>
            </a:r>
          </a:p>
          <a:p>
            <a:pPr lvl="1">
              <a:lnSpc>
                <a:spcPct val="100000"/>
              </a:lnSpc>
              <a:buFont typeface="Wingdings" panose="05000000000000000000" pitchFamily="2" charset="2"/>
              <a:buChar char="l"/>
            </a:pPr>
            <a:r>
              <a:rPr lang="en-US" altLang="ja-JP" dirty="0">
                <a:latin typeface="+mn-lt"/>
              </a:rPr>
              <a:t>https://docs.gradle.org/current/userguide/tutorial_using_tasks.html#sec:dynamic_tasks</a:t>
            </a:r>
          </a:p>
          <a:p>
            <a:pPr>
              <a:lnSpc>
                <a:spcPct val="100000"/>
              </a:lnSpc>
              <a:buFont typeface="Wingdings" panose="05000000000000000000" pitchFamily="2" charset="2"/>
              <a:buChar char="l"/>
            </a:pPr>
            <a:r>
              <a:rPr lang="en-US" altLang="ja-JP" sz="1600" dirty="0">
                <a:latin typeface="+mn-lt"/>
              </a:rPr>
              <a:t>Skip Task</a:t>
            </a:r>
          </a:p>
          <a:p>
            <a:pPr lvl="1">
              <a:lnSpc>
                <a:spcPct val="100000"/>
              </a:lnSpc>
              <a:buFont typeface="Wingdings" panose="05000000000000000000" pitchFamily="2" charset="2"/>
              <a:buChar char="l"/>
            </a:pPr>
            <a:r>
              <a:rPr lang="en-US" altLang="ja-JP" dirty="0">
                <a:latin typeface="+mn-lt"/>
              </a:rPr>
              <a:t>https://docs.gradle.org/current/userguide/more_about_tasks.html#sec:skipping_tasks</a:t>
            </a:r>
          </a:p>
          <a:p>
            <a:pPr>
              <a:lnSpc>
                <a:spcPct val="100000"/>
              </a:lnSpc>
              <a:buFont typeface="Wingdings" panose="05000000000000000000" pitchFamily="2" charset="2"/>
              <a:buChar char="l"/>
            </a:pPr>
            <a:r>
              <a:rPr lang="en-US" altLang="ja-JP" sz="1600" dirty="0">
                <a:latin typeface="+mn-lt"/>
              </a:rPr>
              <a:t>Define the order of tasks</a:t>
            </a:r>
          </a:p>
          <a:p>
            <a:pPr lvl="1">
              <a:lnSpc>
                <a:spcPct val="100000"/>
              </a:lnSpc>
              <a:buFont typeface="Wingdings" panose="05000000000000000000" pitchFamily="2" charset="2"/>
              <a:buChar char="l"/>
            </a:pPr>
            <a:r>
              <a:rPr lang="en-US" altLang="ja-JP" dirty="0">
                <a:latin typeface="+mn-lt"/>
              </a:rPr>
              <a:t>https://docs.gradle.org/current/userguide/more_about_tasks.html#sec:ordering_tasks</a:t>
            </a:r>
          </a:p>
          <a:p>
            <a:pPr>
              <a:lnSpc>
                <a:spcPct val="100000"/>
              </a:lnSpc>
              <a:buFont typeface="Wingdings" panose="05000000000000000000" pitchFamily="2" charset="2"/>
              <a:buChar char="l"/>
            </a:pPr>
            <a:r>
              <a:rPr lang="en-US" altLang="ja-JP" sz="1600" dirty="0">
                <a:latin typeface="+mn-lt"/>
              </a:rPr>
              <a:t>Define task rules</a:t>
            </a:r>
          </a:p>
          <a:p>
            <a:pPr lvl="1">
              <a:lnSpc>
                <a:spcPct val="100000"/>
              </a:lnSpc>
              <a:buFont typeface="Wingdings" panose="05000000000000000000" pitchFamily="2" charset="2"/>
              <a:buChar char="l"/>
            </a:pPr>
            <a:r>
              <a:rPr lang="en-US" altLang="ja-JP" dirty="0">
                <a:latin typeface="+mn-lt"/>
              </a:rPr>
              <a:t>https://docs.gradle.org/current/userguide/more_about_tasks.html#sec:task_rules</a:t>
            </a:r>
          </a:p>
          <a:p>
            <a:pPr>
              <a:lnSpc>
                <a:spcPct val="100000"/>
              </a:lnSpc>
              <a:buFont typeface="Wingdings" panose="05000000000000000000" pitchFamily="2" charset="2"/>
              <a:buChar char="l"/>
            </a:pPr>
            <a:r>
              <a:rPr lang="en-US" altLang="ja-JP" sz="1600" dirty="0">
                <a:latin typeface="+mn-lt"/>
              </a:rPr>
              <a:t>Finalizer task</a:t>
            </a:r>
          </a:p>
          <a:p>
            <a:pPr lvl="1">
              <a:lnSpc>
                <a:spcPct val="100000"/>
              </a:lnSpc>
              <a:buFont typeface="Wingdings" panose="05000000000000000000" pitchFamily="2" charset="2"/>
              <a:buChar char="l"/>
            </a:pPr>
            <a:r>
              <a:rPr lang="en-US" altLang="ja-JP" dirty="0">
                <a:latin typeface="+mn-lt"/>
              </a:rPr>
              <a:t>https://docs.gradle.org/current/userguide/more_about_tasks.html#sec:finalizer_tasks</a:t>
            </a:r>
          </a:p>
        </p:txBody>
      </p:sp>
      <p:sp>
        <p:nvSpPr>
          <p:cNvPr id="15" name="正方形/長方形 14">
            <a:extLst>
              <a:ext uri="{FF2B5EF4-FFF2-40B4-BE49-F238E27FC236}">
                <a16:creationId xmlns="" xmlns:a16="http://schemas.microsoft.com/office/drawing/2014/main" id="{0A01B358-E246-459D-B7A8-8A09C166D140}"/>
              </a:ext>
            </a:extLst>
          </p:cNvPr>
          <p:cNvSpPr/>
          <p:nvPr/>
        </p:nvSpPr>
        <p:spPr>
          <a:xfrm>
            <a:off x="477642" y="1704806"/>
            <a:ext cx="9259566" cy="338554"/>
          </a:xfrm>
          <a:prstGeom prst="rect">
            <a:avLst/>
          </a:prstGeom>
        </p:spPr>
        <p:txBody>
          <a:bodyPr wrap="square">
            <a:spAutoFit/>
          </a:bodyPr>
          <a:lstStyle/>
          <a:p>
            <a:pPr algn="l"/>
            <a:r>
              <a:rPr lang="en-US" altLang="ja-JP" sz="1600" dirty="0">
                <a:latin typeface="+mn-lt"/>
              </a:rPr>
              <a:t>Some useful examples</a:t>
            </a:r>
          </a:p>
        </p:txBody>
      </p:sp>
    </p:spTree>
    <p:extLst>
      <p:ext uri="{BB962C8B-B14F-4D97-AF65-F5344CB8AC3E}">
        <p14:creationId xmlns:p14="http://schemas.microsoft.com/office/powerpoint/2010/main" val="10281005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When you are straggling for unknown errors…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70</a:t>
            </a:fld>
            <a:endParaRPr lang="en-US" altLang="ja-JP" dirty="0"/>
          </a:p>
        </p:txBody>
      </p:sp>
      <p:sp>
        <p:nvSpPr>
          <p:cNvPr id="13" name="テキスト プレースホルダー 3">
            <a:extLst>
              <a:ext uri="{FF2B5EF4-FFF2-40B4-BE49-F238E27FC236}">
                <a16:creationId xmlns="" xmlns:a16="http://schemas.microsoft.com/office/drawing/2014/main" id="{002D2379-8478-40E1-8CBA-411A9AF8FCEF}"/>
              </a:ext>
            </a:extLst>
          </p:cNvPr>
          <p:cNvSpPr>
            <a:spLocks noGrp="1"/>
          </p:cNvSpPr>
          <p:nvPr>
            <p:ph type="body" sz="quarter" idx="11"/>
          </p:nvPr>
        </p:nvSpPr>
        <p:spPr>
          <a:xfrm>
            <a:off x="477642" y="1012037"/>
            <a:ext cx="8798880" cy="4263348"/>
          </a:xfrm>
        </p:spPr>
        <p:txBody>
          <a:bodyPr spcCol="0"/>
          <a:lstStyle/>
          <a:p>
            <a:pPr>
              <a:lnSpc>
                <a:spcPct val="100000"/>
              </a:lnSpc>
              <a:buFont typeface="Wingdings" panose="05000000000000000000" pitchFamily="2" charset="2"/>
              <a:buChar char="l"/>
            </a:pPr>
            <a:r>
              <a:rPr lang="en-US" altLang="ja-JP" sz="3200" dirty="0">
                <a:latin typeface="+mn-lt"/>
              </a:rPr>
              <a:t>Try to clean your build results</a:t>
            </a:r>
            <a:endParaRPr lang="ja-JP" altLang="en-US" sz="3200" dirty="0">
              <a:latin typeface="+mn-lt"/>
            </a:endParaRPr>
          </a:p>
          <a:p>
            <a:pPr lvl="1">
              <a:lnSpc>
                <a:spcPct val="100000"/>
              </a:lnSpc>
              <a:buFont typeface="Wingdings" panose="05000000000000000000" pitchFamily="2" charset="2"/>
              <a:buChar char="l"/>
            </a:pPr>
            <a:r>
              <a:rPr lang="en-US" altLang="ja-JP" sz="2800" dirty="0">
                <a:latin typeface="+mn-lt"/>
              </a:rPr>
              <a:t> </a:t>
            </a:r>
            <a:r>
              <a:rPr lang="en-US" altLang="ja-JP" sz="2800" dirty="0" err="1">
                <a:latin typeface="+mn-lt"/>
              </a:rPr>
              <a:t>gradle</a:t>
            </a:r>
            <a:r>
              <a:rPr lang="en-US" altLang="ja-JP" sz="2800" dirty="0">
                <a:latin typeface="+mn-lt"/>
              </a:rPr>
              <a:t> clean</a:t>
            </a:r>
            <a:endParaRPr lang="en-US" altLang="ja-JP" sz="3200" dirty="0">
              <a:latin typeface="+mn-lt"/>
            </a:endParaRPr>
          </a:p>
          <a:p>
            <a:pPr>
              <a:lnSpc>
                <a:spcPct val="100000"/>
              </a:lnSpc>
              <a:buFont typeface="Wingdings" panose="05000000000000000000" pitchFamily="2" charset="2"/>
              <a:buChar char="l"/>
            </a:pPr>
            <a:r>
              <a:rPr lang="en-US" altLang="ja-JP" sz="3200" dirty="0">
                <a:latin typeface="+mn-lt"/>
              </a:rPr>
              <a:t>Try to delete your .</a:t>
            </a:r>
            <a:r>
              <a:rPr lang="en-US" altLang="ja-JP" sz="3200" dirty="0" err="1">
                <a:latin typeface="+mn-lt"/>
              </a:rPr>
              <a:t>gradle</a:t>
            </a:r>
            <a:r>
              <a:rPr lang="en-US" altLang="ja-JP" sz="3200" dirty="0">
                <a:latin typeface="+mn-lt"/>
              </a:rPr>
              <a:t> directories</a:t>
            </a:r>
          </a:p>
          <a:p>
            <a:pPr lvl="1">
              <a:lnSpc>
                <a:spcPct val="100000"/>
              </a:lnSpc>
              <a:buFont typeface="Wingdings" panose="05000000000000000000" pitchFamily="2" charset="2"/>
              <a:buChar char="l"/>
            </a:pPr>
            <a:r>
              <a:rPr lang="en-US" altLang="ja-JP" sz="3000" dirty="0">
                <a:latin typeface="+mn-lt"/>
              </a:rPr>
              <a:t> in Project Root</a:t>
            </a:r>
          </a:p>
          <a:p>
            <a:pPr lvl="1">
              <a:lnSpc>
                <a:spcPct val="100000"/>
              </a:lnSpc>
              <a:buFont typeface="Wingdings" panose="05000000000000000000" pitchFamily="2" charset="2"/>
              <a:buChar char="l"/>
            </a:pPr>
            <a:r>
              <a:rPr lang="en-US" altLang="ja-JP" sz="3000" dirty="0">
                <a:latin typeface="+mn-lt"/>
              </a:rPr>
              <a:t> in Your Personal Dir</a:t>
            </a:r>
            <a:endParaRPr lang="ja-JP" altLang="en-US" sz="3000" dirty="0">
              <a:latin typeface="+mn-lt"/>
            </a:endParaRPr>
          </a:p>
          <a:p>
            <a:pPr>
              <a:lnSpc>
                <a:spcPct val="100000"/>
              </a:lnSpc>
              <a:buFont typeface="Wingdings" panose="05000000000000000000" pitchFamily="2" charset="2"/>
              <a:buChar char="l"/>
            </a:pPr>
            <a:r>
              <a:rPr lang="en-US" altLang="ja-JP" sz="3200" dirty="0">
                <a:latin typeface="+mn-lt"/>
              </a:rPr>
              <a:t>Try to clear dependencies</a:t>
            </a:r>
            <a:endParaRPr lang="ja-JP" altLang="en-US" sz="3200" dirty="0">
              <a:latin typeface="+mn-lt"/>
            </a:endParaRPr>
          </a:p>
          <a:p>
            <a:pPr lvl="1">
              <a:lnSpc>
                <a:spcPct val="100000"/>
              </a:lnSpc>
              <a:buFont typeface="Wingdings" panose="05000000000000000000" pitchFamily="2" charset="2"/>
              <a:buChar char="l"/>
            </a:pPr>
            <a:r>
              <a:rPr lang="en-US" altLang="ja-JP" sz="2800" dirty="0">
                <a:latin typeface="+mn-lt"/>
              </a:rPr>
              <a:t> </a:t>
            </a:r>
            <a:r>
              <a:rPr lang="en-US" altLang="ja-JP" sz="2800" dirty="0" err="1">
                <a:latin typeface="+mn-lt"/>
              </a:rPr>
              <a:t>gradle</a:t>
            </a:r>
            <a:r>
              <a:rPr lang="en-US" altLang="ja-JP" sz="2800" dirty="0">
                <a:latin typeface="+mn-lt"/>
              </a:rPr>
              <a:t> build --refresh-dependencies</a:t>
            </a:r>
            <a:endParaRPr lang="en-US" altLang="ja-JP" sz="3200" dirty="0">
              <a:latin typeface="+mn-lt"/>
            </a:endParaRPr>
          </a:p>
        </p:txBody>
      </p:sp>
    </p:spTree>
    <p:extLst>
      <p:ext uri="{BB962C8B-B14F-4D97-AF65-F5344CB8AC3E}">
        <p14:creationId xmlns:p14="http://schemas.microsoft.com/office/powerpoint/2010/main" val="13959173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180492"/>
            <a:ext cx="4600575" cy="2204182"/>
          </a:xfrm>
        </p:spPr>
        <p:txBody>
          <a:bodyPr/>
          <a:lstStyle/>
          <a:p>
            <a:r>
              <a:rPr lang="en-US" altLang="ja-JP" dirty="0"/>
              <a:t>Case examples for </a:t>
            </a:r>
            <a:br>
              <a:rPr lang="en-US" altLang="ja-JP" dirty="0"/>
            </a:br>
            <a:r>
              <a:rPr lang="en-US" altLang="ja-JP" dirty="0"/>
              <a:t>some patterns</a:t>
            </a:r>
          </a:p>
        </p:txBody>
      </p:sp>
      <p:sp>
        <p:nvSpPr>
          <p:cNvPr id="5" name="Freeform 2907">
            <a:extLst>
              <a:ext uri="{FF2B5EF4-FFF2-40B4-BE49-F238E27FC236}">
                <a16:creationId xmlns="" xmlns:a16="http://schemas.microsoft.com/office/drawing/2014/main"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242932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Java Library</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72</a:t>
            </a:fld>
            <a:endParaRPr lang="en-US" altLang="ja-JP" dirty="0"/>
          </a:p>
        </p:txBody>
      </p:sp>
      <p:sp>
        <p:nvSpPr>
          <p:cNvPr id="7" name="正方形/長方形 6">
            <a:extLst>
              <a:ext uri="{FF2B5EF4-FFF2-40B4-BE49-F238E27FC236}">
                <a16:creationId xmlns="" xmlns:a16="http://schemas.microsoft.com/office/drawing/2014/main" id="{19843848-91F7-4424-B390-AA4C2795487E}"/>
              </a:ext>
            </a:extLst>
          </p:cNvPr>
          <p:cNvSpPr/>
          <p:nvPr/>
        </p:nvSpPr>
        <p:spPr bwMode="gray">
          <a:xfrm>
            <a:off x="372237" y="1045080"/>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 xmlns:a16="http://schemas.microsoft.com/office/drawing/2014/main" id="{772ECD3C-A8EC-498A-A2DB-FCDA62C074F9}"/>
              </a:ext>
            </a:extLst>
          </p:cNvPr>
          <p:cNvSpPr/>
          <p:nvPr/>
        </p:nvSpPr>
        <p:spPr bwMode="gray">
          <a:xfrm>
            <a:off x="477642" y="1360579"/>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https://docs.gradle.org/current/userguide/tutorial_java_projects.html</a:t>
            </a:r>
          </a:p>
        </p:txBody>
      </p:sp>
    </p:spTree>
    <p:extLst>
      <p:ext uri="{BB962C8B-B14F-4D97-AF65-F5344CB8AC3E}">
        <p14:creationId xmlns:p14="http://schemas.microsoft.com/office/powerpoint/2010/main" val="19546510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Java Servlet Web Application</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73</a:t>
            </a:fld>
            <a:endParaRPr lang="en-US" altLang="ja-JP" dirty="0"/>
          </a:p>
        </p:txBody>
      </p:sp>
      <p:sp>
        <p:nvSpPr>
          <p:cNvPr id="6" name="メモ 12">
            <a:extLst>
              <a:ext uri="{FF2B5EF4-FFF2-40B4-BE49-F238E27FC236}">
                <a16:creationId xmlns="" xmlns:a16="http://schemas.microsoft.com/office/drawing/2014/main" id="{DF9CED7C-30E3-4CC0-B8E1-D9005C0444CE}"/>
              </a:ext>
            </a:extLst>
          </p:cNvPr>
          <p:cNvSpPr/>
          <p:nvPr/>
        </p:nvSpPr>
        <p:spPr bwMode="gray">
          <a:xfrm>
            <a:off x="682079" y="773721"/>
            <a:ext cx="8541842" cy="5739869"/>
          </a:xfrm>
          <a:prstGeom prst="foldedCorner">
            <a:avLst>
              <a:gd name="adj" fmla="val 789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dirty="0">
                <a:solidFill>
                  <a:schemeClr val="tx1"/>
                </a:solidFill>
                <a:latin typeface="+mn-lt"/>
              </a:rPr>
              <a:t>apply plugin: 'java'</a:t>
            </a:r>
          </a:p>
          <a:p>
            <a:pPr algn="l"/>
            <a:r>
              <a:rPr lang="en-US" altLang="ja-JP" sz="1600" dirty="0">
                <a:solidFill>
                  <a:schemeClr val="tx1"/>
                </a:solidFill>
                <a:latin typeface="+mn-lt"/>
              </a:rPr>
              <a:t>apply plugin: </a:t>
            </a:r>
            <a:r>
              <a:rPr lang="en-US" altLang="ja-JP" sz="1600" b="1" dirty="0">
                <a:solidFill>
                  <a:srgbClr val="FF0000"/>
                </a:solidFill>
                <a:latin typeface="+mn-lt"/>
              </a:rPr>
              <a:t>'eclipse-</a:t>
            </a:r>
            <a:r>
              <a:rPr lang="en-US" altLang="ja-JP" sz="1600" b="1" dirty="0" err="1">
                <a:solidFill>
                  <a:srgbClr val="FF0000"/>
                </a:solidFill>
                <a:latin typeface="+mn-lt"/>
              </a:rPr>
              <a:t>wtp</a:t>
            </a:r>
            <a:r>
              <a:rPr lang="en-US" altLang="ja-JP" sz="1600" dirty="0">
                <a:solidFill>
                  <a:schemeClr val="tx1"/>
                </a:solidFill>
                <a:latin typeface="+mn-lt"/>
              </a:rPr>
              <a:t>'</a:t>
            </a:r>
          </a:p>
          <a:p>
            <a:pPr algn="l"/>
            <a:r>
              <a:rPr lang="en-US" altLang="ja-JP" sz="1600" dirty="0">
                <a:solidFill>
                  <a:schemeClr val="tx1"/>
                </a:solidFill>
                <a:latin typeface="+mn-lt"/>
              </a:rPr>
              <a:t>apply plugin: </a:t>
            </a:r>
            <a:r>
              <a:rPr lang="en-US" altLang="ja-JP" sz="1600" b="1" dirty="0">
                <a:solidFill>
                  <a:schemeClr val="tx1"/>
                </a:solidFill>
                <a:latin typeface="+mn-lt"/>
              </a:rPr>
              <a:t>'war</a:t>
            </a:r>
            <a:r>
              <a:rPr lang="en-US" altLang="ja-JP" sz="1600" dirty="0">
                <a:solidFill>
                  <a:schemeClr val="tx1"/>
                </a:solidFill>
                <a:latin typeface="+mn-lt"/>
              </a:rPr>
              <a:t>'</a:t>
            </a:r>
          </a:p>
          <a:p>
            <a:pPr algn="l"/>
            <a:endParaRPr lang="en-US" altLang="ja-JP" sz="1600" dirty="0">
              <a:solidFill>
                <a:schemeClr val="tx1"/>
              </a:solidFill>
              <a:latin typeface="+mn-lt"/>
            </a:endParaRPr>
          </a:p>
          <a:p>
            <a:pPr algn="l"/>
            <a:r>
              <a:rPr lang="en-US" altLang="ja-JP" sz="1600" dirty="0">
                <a:solidFill>
                  <a:schemeClr val="tx1"/>
                </a:solidFill>
                <a:latin typeface="+mn-lt"/>
              </a:rPr>
              <a:t>repositories {</a:t>
            </a:r>
          </a:p>
          <a:p>
            <a:pPr algn="l"/>
            <a:r>
              <a:rPr lang="en-US" altLang="ja-JP" sz="1600" dirty="0">
                <a:solidFill>
                  <a:schemeClr val="tx1"/>
                </a:solidFill>
                <a:latin typeface="+mn-lt"/>
              </a:rPr>
              <a:t>	…</a:t>
            </a:r>
            <a:endParaRPr lang="ja-JP" altLang="en-US" sz="1600" dirty="0">
              <a:solidFill>
                <a:schemeClr val="tx1"/>
              </a:solidFill>
              <a:latin typeface="+mn-lt"/>
            </a:endParaRPr>
          </a:p>
          <a:p>
            <a:pPr algn="l"/>
            <a:r>
              <a:rPr lang="en-US" altLang="ja-JP" sz="1600" dirty="0">
                <a:solidFill>
                  <a:schemeClr val="tx1"/>
                </a:solidFill>
                <a:latin typeface="+mn-lt"/>
              </a:rPr>
              <a:t>}</a:t>
            </a:r>
          </a:p>
          <a:p>
            <a:pPr algn="l"/>
            <a:endParaRPr lang="en-US" altLang="ja-JP" sz="1600" dirty="0">
              <a:solidFill>
                <a:schemeClr val="tx1"/>
              </a:solidFill>
              <a:latin typeface="+mn-lt"/>
            </a:endParaRPr>
          </a:p>
          <a:p>
            <a:pPr algn="l"/>
            <a:r>
              <a:rPr lang="en-US" altLang="ja-JP" sz="1600" dirty="0">
                <a:solidFill>
                  <a:schemeClr val="tx1"/>
                </a:solidFill>
                <a:latin typeface="+mn-lt"/>
              </a:rPr>
              <a:t>dependencies {</a:t>
            </a:r>
          </a:p>
          <a:p>
            <a:pPr algn="l"/>
            <a:r>
              <a:rPr lang="en-US" altLang="ja-JP" sz="1600" dirty="0">
                <a:solidFill>
                  <a:schemeClr val="tx1"/>
                </a:solidFill>
                <a:latin typeface="+mn-lt"/>
              </a:rPr>
              <a:t>	compile(group: '</a:t>
            </a:r>
            <a:r>
              <a:rPr lang="en-US" altLang="ja-JP" sz="1600" dirty="0" err="1">
                <a:solidFill>
                  <a:schemeClr val="tx1"/>
                </a:solidFill>
                <a:latin typeface="+mn-lt"/>
              </a:rPr>
              <a:t>javax.servlet</a:t>
            </a:r>
            <a:r>
              <a:rPr lang="en-US" altLang="ja-JP" sz="1600" dirty="0">
                <a:solidFill>
                  <a:schemeClr val="tx1"/>
                </a:solidFill>
                <a:latin typeface="+mn-lt"/>
              </a:rPr>
              <a:t>', name: '</a:t>
            </a:r>
            <a:r>
              <a:rPr lang="en-US" altLang="ja-JP" sz="1600" dirty="0" err="1">
                <a:solidFill>
                  <a:schemeClr val="tx1"/>
                </a:solidFill>
                <a:latin typeface="+mn-lt"/>
              </a:rPr>
              <a:t>javax.servlet-api</a:t>
            </a:r>
            <a:r>
              <a:rPr lang="en-US" altLang="ja-JP" sz="1600" dirty="0">
                <a:solidFill>
                  <a:schemeClr val="tx1"/>
                </a:solidFill>
                <a:latin typeface="+mn-lt"/>
              </a:rPr>
              <a:t>', version: '3.1.0')</a:t>
            </a:r>
          </a:p>
          <a:p>
            <a:pPr algn="l"/>
            <a:r>
              <a:rPr lang="en-US" altLang="ja-JP" sz="1600" dirty="0">
                <a:solidFill>
                  <a:schemeClr val="tx1"/>
                </a:solidFill>
                <a:latin typeface="+mn-lt"/>
              </a:rPr>
              <a:t>	</a:t>
            </a:r>
            <a:r>
              <a:rPr lang="en-US" altLang="ja-JP" sz="1600" dirty="0" err="1">
                <a:solidFill>
                  <a:schemeClr val="tx1"/>
                </a:solidFill>
                <a:latin typeface="+mn-lt"/>
              </a:rPr>
              <a:t>testCompile</a:t>
            </a:r>
            <a:r>
              <a:rPr lang="en-US" altLang="ja-JP" sz="1600" dirty="0">
                <a:solidFill>
                  <a:schemeClr val="tx1"/>
                </a:solidFill>
                <a:latin typeface="+mn-lt"/>
              </a:rPr>
              <a:t>(group: '</a:t>
            </a:r>
            <a:r>
              <a:rPr lang="en-US" altLang="ja-JP" sz="1600" dirty="0" err="1">
                <a:solidFill>
                  <a:schemeClr val="tx1"/>
                </a:solidFill>
                <a:latin typeface="+mn-lt"/>
              </a:rPr>
              <a:t>junit</a:t>
            </a:r>
            <a:r>
              <a:rPr lang="en-US" altLang="ja-JP" sz="1600" dirty="0">
                <a:solidFill>
                  <a:schemeClr val="tx1"/>
                </a:solidFill>
                <a:latin typeface="+mn-lt"/>
              </a:rPr>
              <a:t>', name: '</a:t>
            </a:r>
            <a:r>
              <a:rPr lang="en-US" altLang="ja-JP" sz="1600" dirty="0" err="1">
                <a:solidFill>
                  <a:schemeClr val="tx1"/>
                </a:solidFill>
                <a:latin typeface="+mn-lt"/>
              </a:rPr>
              <a:t>junit</a:t>
            </a:r>
            <a:r>
              <a:rPr lang="en-US" altLang="ja-JP" sz="1600" dirty="0">
                <a:solidFill>
                  <a:schemeClr val="tx1"/>
                </a:solidFill>
                <a:latin typeface="+mn-lt"/>
              </a:rPr>
              <a:t>', version: '4.12')</a:t>
            </a:r>
          </a:p>
          <a:p>
            <a:pPr algn="l"/>
            <a:r>
              <a:rPr lang="en-US" altLang="ja-JP" sz="1600" dirty="0">
                <a:solidFill>
                  <a:schemeClr val="tx1"/>
                </a:solidFill>
                <a:latin typeface="+mn-lt"/>
              </a:rPr>
              <a:t>}</a:t>
            </a:r>
          </a:p>
          <a:p>
            <a:pPr algn="l"/>
            <a:endParaRPr lang="en-US" altLang="ja-JP" sz="1600" dirty="0">
              <a:solidFill>
                <a:schemeClr val="tx1"/>
              </a:solidFill>
              <a:latin typeface="+mn-lt"/>
            </a:endParaRPr>
          </a:p>
          <a:p>
            <a:pPr algn="l"/>
            <a:r>
              <a:rPr lang="en-US" altLang="ja-JP" sz="1600" dirty="0">
                <a:solidFill>
                  <a:schemeClr val="tx1"/>
                </a:solidFill>
                <a:latin typeface="+mn-lt"/>
              </a:rPr>
              <a:t>eclipse {</a:t>
            </a:r>
          </a:p>
          <a:p>
            <a:pPr algn="l"/>
            <a:r>
              <a:rPr lang="en-US" altLang="ja-JP" sz="1600" dirty="0">
                <a:solidFill>
                  <a:schemeClr val="tx1"/>
                </a:solidFill>
                <a:latin typeface="+mn-lt"/>
              </a:rPr>
              <a:t>    </a:t>
            </a:r>
            <a:r>
              <a:rPr lang="en-US" altLang="ja-JP" sz="1600" dirty="0" err="1">
                <a:solidFill>
                  <a:schemeClr val="tx1"/>
                </a:solidFill>
                <a:latin typeface="+mn-lt"/>
              </a:rPr>
              <a:t>wtp</a:t>
            </a:r>
            <a:r>
              <a:rPr lang="en-US" altLang="ja-JP" sz="1600" dirty="0">
                <a:solidFill>
                  <a:schemeClr val="tx1"/>
                </a:solidFill>
                <a:latin typeface="+mn-lt"/>
              </a:rPr>
              <a:t> {</a:t>
            </a:r>
          </a:p>
          <a:p>
            <a:pPr algn="l"/>
            <a:r>
              <a:rPr lang="en-US" altLang="ja-JP" sz="1600" dirty="0">
                <a:solidFill>
                  <a:schemeClr val="tx1"/>
                </a:solidFill>
                <a:latin typeface="+mn-lt"/>
              </a:rPr>
              <a:t>         facet {</a:t>
            </a:r>
          </a:p>
          <a:p>
            <a:pPr algn="l"/>
            <a:r>
              <a:rPr lang="en-US" altLang="ja-JP" sz="1600" dirty="0">
                <a:solidFill>
                  <a:schemeClr val="tx1"/>
                </a:solidFill>
                <a:latin typeface="+mn-lt"/>
              </a:rPr>
              <a:t>    </a:t>
            </a:r>
            <a:r>
              <a:rPr lang="en-US" altLang="ja-JP" sz="1600" dirty="0">
                <a:solidFill>
                  <a:schemeClr val="tx1"/>
                </a:solidFill>
              </a:rPr>
              <a:t>        </a:t>
            </a:r>
            <a:r>
              <a:rPr lang="en-US" altLang="ja-JP" sz="1600" dirty="0">
                <a:solidFill>
                  <a:schemeClr val="tx1"/>
                </a:solidFill>
                <a:latin typeface="+mn-lt"/>
              </a:rPr>
              <a:t>facet name: '</a:t>
            </a:r>
            <a:r>
              <a:rPr lang="en-US" altLang="ja-JP" sz="1600" dirty="0" err="1">
                <a:solidFill>
                  <a:schemeClr val="tx1"/>
                </a:solidFill>
                <a:latin typeface="+mn-lt"/>
              </a:rPr>
              <a:t>jst.web</a:t>
            </a:r>
            <a:r>
              <a:rPr lang="en-US" altLang="ja-JP" sz="1600" dirty="0">
                <a:solidFill>
                  <a:schemeClr val="tx1"/>
                </a:solidFill>
                <a:latin typeface="+mn-lt"/>
              </a:rPr>
              <a:t>', version: '3.1’</a:t>
            </a:r>
          </a:p>
          <a:p>
            <a:pPr algn="l"/>
            <a:r>
              <a:rPr lang="en-US" altLang="ja-JP" sz="1600" dirty="0">
                <a:solidFill>
                  <a:schemeClr val="tx1"/>
                </a:solidFill>
                <a:latin typeface="+mn-lt"/>
              </a:rPr>
              <a:t>         }</a:t>
            </a:r>
          </a:p>
          <a:p>
            <a:pPr algn="l"/>
            <a:r>
              <a:rPr lang="en-US" altLang="ja-JP" sz="1600" dirty="0">
                <a:solidFill>
                  <a:schemeClr val="tx1"/>
                </a:solidFill>
                <a:latin typeface="+mn-lt"/>
              </a:rPr>
              <a:t>    }</a:t>
            </a:r>
          </a:p>
          <a:p>
            <a:pPr algn="l"/>
            <a:r>
              <a:rPr lang="en-US" altLang="ja-JP" sz="1600" dirty="0">
                <a:solidFill>
                  <a:schemeClr val="tx1"/>
                </a:solidFill>
                <a:latin typeface="+mn-lt"/>
              </a:rPr>
              <a:t>}</a:t>
            </a:r>
          </a:p>
          <a:p>
            <a:pPr algn="l"/>
            <a:r>
              <a:rPr lang="en-US" altLang="ja-JP" sz="1600" dirty="0">
                <a:solidFill>
                  <a:schemeClr val="tx1"/>
                </a:solidFill>
                <a:latin typeface="+mn-lt"/>
              </a:rPr>
              <a:t>war {</a:t>
            </a:r>
          </a:p>
          <a:p>
            <a:pPr algn="l"/>
            <a:r>
              <a:rPr lang="en-US" altLang="ja-JP" sz="1600" dirty="0">
                <a:solidFill>
                  <a:schemeClr val="tx1"/>
                </a:solidFill>
                <a:latin typeface="+mn-lt"/>
              </a:rPr>
              <a:t>    </a:t>
            </a:r>
            <a:r>
              <a:rPr lang="en-US" altLang="ja-JP" sz="1600" dirty="0" err="1">
                <a:solidFill>
                  <a:schemeClr val="tx1"/>
                </a:solidFill>
                <a:latin typeface="+mn-lt"/>
              </a:rPr>
              <a:t>archiveName</a:t>
            </a:r>
            <a:r>
              <a:rPr lang="en-US" altLang="ja-JP" sz="1600" dirty="0">
                <a:solidFill>
                  <a:schemeClr val="tx1"/>
                </a:solidFill>
                <a:latin typeface="+mn-lt"/>
              </a:rPr>
              <a:t> = project.name + ".war"</a:t>
            </a:r>
          </a:p>
          <a:p>
            <a:pPr algn="l"/>
            <a:r>
              <a:rPr lang="en-US" altLang="ja-JP" sz="1600" dirty="0">
                <a:solidFill>
                  <a:schemeClr val="tx1"/>
                </a:solidFill>
                <a:latin typeface="+mn-lt"/>
              </a:rPr>
              <a:t>}</a:t>
            </a:r>
            <a:endParaRPr lang="en-US" altLang="ja-JP" sz="1600" dirty="0">
              <a:latin typeface="+mn-lt"/>
            </a:endParaRPr>
          </a:p>
        </p:txBody>
      </p:sp>
    </p:spTree>
    <p:extLst>
      <p:ext uri="{BB962C8B-B14F-4D97-AF65-F5344CB8AC3E}">
        <p14:creationId xmlns:p14="http://schemas.microsoft.com/office/powerpoint/2010/main" val="16646622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Spring Boot</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74</a:t>
            </a:fld>
            <a:endParaRPr lang="en-US" altLang="ja-JP" dirty="0"/>
          </a:p>
        </p:txBody>
      </p:sp>
      <p:sp>
        <p:nvSpPr>
          <p:cNvPr id="7" name="正方形/長方形 6">
            <a:extLst>
              <a:ext uri="{FF2B5EF4-FFF2-40B4-BE49-F238E27FC236}">
                <a16:creationId xmlns="" xmlns:a16="http://schemas.microsoft.com/office/drawing/2014/main" id="{19843848-91F7-4424-B390-AA4C2795487E}"/>
              </a:ext>
            </a:extLst>
          </p:cNvPr>
          <p:cNvSpPr/>
          <p:nvPr/>
        </p:nvSpPr>
        <p:spPr bwMode="gray">
          <a:xfrm>
            <a:off x="372237" y="1045080"/>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 xmlns:a16="http://schemas.microsoft.com/office/drawing/2014/main" id="{772ECD3C-A8EC-498A-A2DB-FCDA62C074F9}"/>
              </a:ext>
            </a:extLst>
          </p:cNvPr>
          <p:cNvSpPr/>
          <p:nvPr/>
        </p:nvSpPr>
        <p:spPr bwMode="gray">
          <a:xfrm>
            <a:off x="477642" y="1360579"/>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https://docs.spring.io/spring-boot/docs/current/gradle-plugin/reference/html/</a:t>
            </a:r>
          </a:p>
        </p:txBody>
      </p:sp>
    </p:spTree>
    <p:extLst>
      <p:ext uri="{BB962C8B-B14F-4D97-AF65-F5344CB8AC3E}">
        <p14:creationId xmlns:p14="http://schemas.microsoft.com/office/powerpoint/2010/main" val="20977449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JUnit</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75</a:t>
            </a:fld>
            <a:endParaRPr lang="en-US" altLang="ja-JP" dirty="0"/>
          </a:p>
        </p:txBody>
      </p:sp>
      <p:sp>
        <p:nvSpPr>
          <p:cNvPr id="7" name="正方形/長方形 6">
            <a:extLst>
              <a:ext uri="{FF2B5EF4-FFF2-40B4-BE49-F238E27FC236}">
                <a16:creationId xmlns="" xmlns:a16="http://schemas.microsoft.com/office/drawing/2014/main" id="{19843848-91F7-4424-B390-AA4C2795487E}"/>
              </a:ext>
            </a:extLst>
          </p:cNvPr>
          <p:cNvSpPr/>
          <p:nvPr/>
        </p:nvSpPr>
        <p:spPr bwMode="gray">
          <a:xfrm>
            <a:off x="372237" y="1045080"/>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 xmlns:a16="http://schemas.microsoft.com/office/drawing/2014/main" id="{772ECD3C-A8EC-498A-A2DB-FCDA62C074F9}"/>
              </a:ext>
            </a:extLst>
          </p:cNvPr>
          <p:cNvSpPr/>
          <p:nvPr/>
        </p:nvSpPr>
        <p:spPr bwMode="gray">
          <a:xfrm>
            <a:off x="477642" y="1360579"/>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https://docs.gradle.org/current/userguide/java_testing.html</a:t>
            </a:r>
          </a:p>
        </p:txBody>
      </p:sp>
      <p:sp>
        <p:nvSpPr>
          <p:cNvPr id="6" name="正方形/長方形 5">
            <a:extLst>
              <a:ext uri="{FF2B5EF4-FFF2-40B4-BE49-F238E27FC236}">
                <a16:creationId xmlns="" xmlns:a16="http://schemas.microsoft.com/office/drawing/2014/main" id="{11B42530-0F33-4873-85D3-ED50D6CF8ED6}"/>
              </a:ext>
            </a:extLst>
          </p:cNvPr>
          <p:cNvSpPr/>
          <p:nvPr/>
        </p:nvSpPr>
        <p:spPr bwMode="gray">
          <a:xfrm>
            <a:off x="8012330" y="521328"/>
            <a:ext cx="1811547" cy="522786"/>
          </a:xfrm>
          <a:prstGeom prst="rect">
            <a:avLst/>
          </a:prstGeom>
          <a:solidFill>
            <a:srgbClr val="FF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b="1" dirty="0">
                <a:solidFill>
                  <a:schemeClr val="bg1"/>
                </a:solidFill>
                <a:latin typeface="Fujitsu Sans" panose="020B0404060202020204" pitchFamily="34" charset="0"/>
                <a:ea typeface="Meiryo UI" panose="020B0604030504040204" pitchFamily="50" charset="-128"/>
              </a:rPr>
              <a:t>Important</a:t>
            </a:r>
            <a:endParaRPr kumimoji="1" lang="ja-JP" altLang="en-US" sz="2400" b="1"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7824090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SonarQube</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76</a:t>
            </a:fld>
            <a:endParaRPr lang="en-US" altLang="ja-JP" dirty="0"/>
          </a:p>
        </p:txBody>
      </p:sp>
      <p:sp>
        <p:nvSpPr>
          <p:cNvPr id="9" name="メモ 12">
            <a:extLst>
              <a:ext uri="{FF2B5EF4-FFF2-40B4-BE49-F238E27FC236}">
                <a16:creationId xmlns="" xmlns:a16="http://schemas.microsoft.com/office/drawing/2014/main" id="{7F6ADEB0-848D-43CB-8BDB-06247917390E}"/>
              </a:ext>
            </a:extLst>
          </p:cNvPr>
          <p:cNvSpPr/>
          <p:nvPr/>
        </p:nvSpPr>
        <p:spPr bwMode="gray">
          <a:xfrm>
            <a:off x="170936" y="844063"/>
            <a:ext cx="3644926" cy="5134706"/>
          </a:xfrm>
          <a:prstGeom prst="foldedCorner">
            <a:avLst>
              <a:gd name="adj" fmla="val 789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dirty="0">
                <a:solidFill>
                  <a:schemeClr val="tx1"/>
                </a:solidFill>
                <a:latin typeface="+mn-lt"/>
              </a:rPr>
              <a:t>plugins {</a:t>
            </a:r>
          </a:p>
          <a:p>
            <a:pPr algn="l"/>
            <a:r>
              <a:rPr lang="en-US" altLang="ja-JP" sz="1600" b="1" dirty="0">
                <a:solidFill>
                  <a:srgbClr val="FF0000"/>
                </a:solidFill>
                <a:latin typeface="+mn-lt"/>
              </a:rPr>
              <a:t>    id '</a:t>
            </a:r>
            <a:r>
              <a:rPr lang="en-US" altLang="ja-JP" sz="1600" b="1" dirty="0" err="1">
                <a:solidFill>
                  <a:srgbClr val="FF0000"/>
                </a:solidFill>
                <a:latin typeface="+mn-lt"/>
              </a:rPr>
              <a:t>org.sonarqube</a:t>
            </a:r>
            <a:r>
              <a:rPr lang="en-US" altLang="ja-JP" sz="1600" b="1" dirty="0">
                <a:solidFill>
                  <a:srgbClr val="FF0000"/>
                </a:solidFill>
                <a:latin typeface="+mn-lt"/>
              </a:rPr>
              <a:t>' version '2.5'</a:t>
            </a:r>
          </a:p>
          <a:p>
            <a:pPr algn="l"/>
            <a:r>
              <a:rPr lang="en-US" altLang="ja-JP" sz="1600" dirty="0">
                <a:solidFill>
                  <a:schemeClr val="tx1"/>
                </a:solidFill>
                <a:latin typeface="+mn-lt"/>
              </a:rPr>
              <a:t>}</a:t>
            </a:r>
          </a:p>
          <a:p>
            <a:pPr algn="l"/>
            <a:endParaRPr lang="en-US" altLang="ja-JP" sz="1600" dirty="0">
              <a:solidFill>
                <a:schemeClr val="tx1"/>
              </a:solidFill>
              <a:latin typeface="+mn-lt"/>
            </a:endParaRPr>
          </a:p>
          <a:p>
            <a:pPr algn="l"/>
            <a:r>
              <a:rPr lang="en-US" altLang="ja-JP" sz="1600" dirty="0">
                <a:solidFill>
                  <a:schemeClr val="tx1"/>
                </a:solidFill>
                <a:latin typeface="+mn-lt"/>
              </a:rPr>
              <a:t>group = 'project'</a:t>
            </a:r>
          </a:p>
          <a:p>
            <a:pPr algn="l"/>
            <a:r>
              <a:rPr lang="en-US" altLang="ja-JP" sz="1600" dirty="0">
                <a:solidFill>
                  <a:schemeClr val="tx1"/>
                </a:solidFill>
                <a:latin typeface="+mn-lt"/>
              </a:rPr>
              <a:t>version = 0.1</a:t>
            </a:r>
          </a:p>
          <a:p>
            <a:pPr algn="l"/>
            <a:endParaRPr lang="en-US" altLang="ja-JP" sz="1600" dirty="0">
              <a:solidFill>
                <a:schemeClr val="tx1"/>
              </a:solidFill>
              <a:latin typeface="+mn-lt"/>
            </a:endParaRPr>
          </a:p>
          <a:p>
            <a:pPr algn="l"/>
            <a:r>
              <a:rPr lang="en-US" altLang="ja-JP" sz="1600" dirty="0">
                <a:solidFill>
                  <a:schemeClr val="tx1"/>
                </a:solidFill>
                <a:latin typeface="+mn-lt"/>
              </a:rPr>
              <a:t>apply plugin: 'java'</a:t>
            </a:r>
          </a:p>
          <a:p>
            <a:pPr algn="l"/>
            <a:r>
              <a:rPr lang="en-US" altLang="ja-JP" sz="1600" dirty="0">
                <a:solidFill>
                  <a:schemeClr val="tx1"/>
                </a:solidFill>
                <a:latin typeface="+mn-lt"/>
              </a:rPr>
              <a:t>apply plugin: '</a:t>
            </a:r>
            <a:r>
              <a:rPr lang="en-US" altLang="ja-JP" sz="1600" dirty="0" err="1">
                <a:solidFill>
                  <a:schemeClr val="tx1"/>
                </a:solidFill>
                <a:latin typeface="+mn-lt"/>
              </a:rPr>
              <a:t>jacoco</a:t>
            </a:r>
            <a:r>
              <a:rPr lang="en-US" altLang="ja-JP" sz="1600" dirty="0">
                <a:solidFill>
                  <a:schemeClr val="tx1"/>
                </a:solidFill>
                <a:latin typeface="+mn-lt"/>
              </a:rPr>
              <a:t>'</a:t>
            </a:r>
          </a:p>
          <a:p>
            <a:pPr algn="l"/>
            <a:endParaRPr lang="en-US" altLang="ja-JP" sz="1600" dirty="0">
              <a:solidFill>
                <a:schemeClr val="tx1"/>
              </a:solidFill>
              <a:latin typeface="+mn-lt"/>
            </a:endParaRPr>
          </a:p>
          <a:p>
            <a:pPr algn="l"/>
            <a:r>
              <a:rPr lang="en-US" altLang="ja-JP" sz="1600" dirty="0">
                <a:solidFill>
                  <a:schemeClr val="tx1"/>
                </a:solidFill>
                <a:latin typeface="+mn-lt"/>
              </a:rPr>
              <a:t>repositories {</a:t>
            </a:r>
          </a:p>
          <a:p>
            <a:pPr algn="l"/>
            <a:r>
              <a:rPr lang="en-US" altLang="ja-JP" sz="1600" dirty="0">
                <a:solidFill>
                  <a:schemeClr val="tx1"/>
                </a:solidFill>
                <a:latin typeface="+mn-lt"/>
              </a:rPr>
              <a:t>    …</a:t>
            </a:r>
            <a:endParaRPr lang="ja-JP" altLang="en-US" sz="1600" dirty="0">
              <a:solidFill>
                <a:schemeClr val="tx1"/>
              </a:solidFill>
              <a:latin typeface="+mn-lt"/>
            </a:endParaRPr>
          </a:p>
          <a:p>
            <a:pPr algn="l"/>
            <a:r>
              <a:rPr lang="en-US" altLang="ja-JP" sz="1600" dirty="0">
                <a:solidFill>
                  <a:schemeClr val="tx1"/>
                </a:solidFill>
                <a:latin typeface="+mn-lt"/>
              </a:rPr>
              <a:t>}</a:t>
            </a:r>
          </a:p>
          <a:p>
            <a:pPr algn="l"/>
            <a:endParaRPr lang="en-US" altLang="ja-JP" sz="1600" dirty="0">
              <a:solidFill>
                <a:schemeClr val="tx1"/>
              </a:solidFill>
              <a:latin typeface="+mn-lt"/>
            </a:endParaRPr>
          </a:p>
          <a:p>
            <a:pPr algn="l"/>
            <a:r>
              <a:rPr lang="en-US" altLang="ja-JP" sz="1600" dirty="0">
                <a:solidFill>
                  <a:schemeClr val="tx1"/>
                </a:solidFill>
                <a:latin typeface="+mn-lt"/>
              </a:rPr>
              <a:t>dependencies {</a:t>
            </a:r>
          </a:p>
          <a:p>
            <a:pPr algn="l"/>
            <a:r>
              <a:rPr lang="en-US" altLang="ja-JP" sz="1600" dirty="0">
                <a:solidFill>
                  <a:schemeClr val="tx1"/>
                </a:solidFill>
                <a:latin typeface="+mn-lt"/>
              </a:rPr>
              <a:t>    </a:t>
            </a:r>
            <a:r>
              <a:rPr lang="en-US" altLang="ja-JP" sz="1600" dirty="0" err="1">
                <a:solidFill>
                  <a:schemeClr val="tx1"/>
                </a:solidFill>
                <a:latin typeface="+mn-lt"/>
              </a:rPr>
              <a:t>testCompile</a:t>
            </a:r>
            <a:r>
              <a:rPr lang="en-US" altLang="ja-JP" sz="1600" dirty="0">
                <a:solidFill>
                  <a:schemeClr val="tx1"/>
                </a:solidFill>
                <a:latin typeface="+mn-lt"/>
              </a:rPr>
              <a:t>(group: '</a:t>
            </a:r>
            <a:r>
              <a:rPr lang="en-US" altLang="ja-JP" sz="1600" dirty="0" err="1">
                <a:solidFill>
                  <a:schemeClr val="tx1"/>
                </a:solidFill>
                <a:latin typeface="+mn-lt"/>
              </a:rPr>
              <a:t>junit</a:t>
            </a:r>
            <a:r>
              <a:rPr lang="en-US" altLang="ja-JP" sz="1600" dirty="0">
                <a:solidFill>
                  <a:schemeClr val="tx1"/>
                </a:solidFill>
                <a:latin typeface="+mn-lt"/>
              </a:rPr>
              <a:t>’, </a:t>
            </a:r>
          </a:p>
          <a:p>
            <a:pPr algn="l"/>
            <a:r>
              <a:rPr lang="en-US" altLang="ja-JP" sz="1600" dirty="0">
                <a:solidFill>
                  <a:schemeClr val="tx1"/>
                </a:solidFill>
                <a:latin typeface="+mn-lt"/>
              </a:rPr>
              <a:t>         name: '</a:t>
            </a:r>
            <a:r>
              <a:rPr lang="en-US" altLang="ja-JP" sz="1600" dirty="0" err="1">
                <a:solidFill>
                  <a:schemeClr val="tx1"/>
                </a:solidFill>
                <a:latin typeface="+mn-lt"/>
              </a:rPr>
              <a:t>junit</a:t>
            </a:r>
            <a:r>
              <a:rPr lang="en-US" altLang="ja-JP" sz="1600" dirty="0">
                <a:solidFill>
                  <a:schemeClr val="tx1"/>
                </a:solidFill>
                <a:latin typeface="+mn-lt"/>
              </a:rPr>
              <a:t>', version: '4.12’)</a:t>
            </a:r>
          </a:p>
          <a:p>
            <a:pPr algn="l"/>
            <a:r>
              <a:rPr lang="en-US" altLang="ja-JP" sz="1600" dirty="0">
                <a:solidFill>
                  <a:schemeClr val="tx1"/>
                </a:solidFill>
                <a:latin typeface="+mn-lt"/>
              </a:rPr>
              <a:t>}</a:t>
            </a:r>
            <a:br>
              <a:rPr lang="en-US" altLang="ja-JP" sz="1600" dirty="0">
                <a:solidFill>
                  <a:schemeClr val="tx1"/>
                </a:solidFill>
                <a:latin typeface="+mn-lt"/>
              </a:rPr>
            </a:br>
            <a:endParaRPr lang="en-US" altLang="ja-JP" sz="1600" dirty="0">
              <a:solidFill>
                <a:schemeClr val="tx1"/>
              </a:solidFill>
              <a:latin typeface="+mn-lt"/>
            </a:endParaRPr>
          </a:p>
          <a:p>
            <a:pPr algn="l"/>
            <a:r>
              <a:rPr lang="en-US" altLang="ja-JP" sz="1600" dirty="0">
                <a:solidFill>
                  <a:schemeClr val="tx1"/>
                </a:solidFill>
                <a:latin typeface="+mn-lt"/>
              </a:rPr>
              <a:t>// continue to right page</a:t>
            </a:r>
            <a:endParaRPr lang="en-US" altLang="ja-JP" sz="1600" dirty="0">
              <a:latin typeface="+mn-lt"/>
            </a:endParaRPr>
          </a:p>
        </p:txBody>
      </p:sp>
      <p:sp>
        <p:nvSpPr>
          <p:cNvPr id="10" name="メモ 12">
            <a:extLst>
              <a:ext uri="{FF2B5EF4-FFF2-40B4-BE49-F238E27FC236}">
                <a16:creationId xmlns="" xmlns:a16="http://schemas.microsoft.com/office/drawing/2014/main" id="{25FBAC9A-79CF-4DC7-ACB2-57BAEF935E3D}"/>
              </a:ext>
            </a:extLst>
          </p:cNvPr>
          <p:cNvSpPr/>
          <p:nvPr/>
        </p:nvSpPr>
        <p:spPr bwMode="gray">
          <a:xfrm>
            <a:off x="4508596" y="844062"/>
            <a:ext cx="5039850" cy="5134707"/>
          </a:xfrm>
          <a:prstGeom prst="foldedCorner">
            <a:avLst>
              <a:gd name="adj" fmla="val 789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dirty="0" err="1">
                <a:solidFill>
                  <a:schemeClr val="tx1"/>
                </a:solidFill>
                <a:latin typeface="+mn-lt"/>
              </a:rPr>
              <a:t>jacoco</a:t>
            </a:r>
            <a:r>
              <a:rPr lang="en-US" altLang="ja-JP" sz="1600" dirty="0">
                <a:solidFill>
                  <a:schemeClr val="tx1"/>
                </a:solidFill>
                <a:latin typeface="+mn-lt"/>
              </a:rPr>
              <a:t> {</a:t>
            </a:r>
          </a:p>
          <a:p>
            <a:pPr algn="l"/>
            <a:r>
              <a:rPr lang="en-US" altLang="ja-JP" sz="1600" dirty="0">
                <a:solidFill>
                  <a:schemeClr val="tx1"/>
                </a:solidFill>
                <a:latin typeface="+mn-lt"/>
              </a:rPr>
              <a:t>    </a:t>
            </a:r>
            <a:r>
              <a:rPr lang="en-US" altLang="ja-JP" sz="1600" dirty="0" err="1">
                <a:solidFill>
                  <a:schemeClr val="tx1"/>
                </a:solidFill>
                <a:latin typeface="+mn-lt"/>
              </a:rPr>
              <a:t>toolVersion</a:t>
            </a:r>
            <a:r>
              <a:rPr lang="en-US" altLang="ja-JP" sz="1600" dirty="0">
                <a:solidFill>
                  <a:schemeClr val="tx1"/>
                </a:solidFill>
                <a:latin typeface="+mn-lt"/>
              </a:rPr>
              <a:t> = '0.7.9'</a:t>
            </a:r>
          </a:p>
          <a:p>
            <a:pPr algn="l"/>
            <a:r>
              <a:rPr lang="en-US" altLang="ja-JP" sz="1600" dirty="0">
                <a:solidFill>
                  <a:schemeClr val="tx1"/>
                </a:solidFill>
                <a:latin typeface="+mn-lt"/>
              </a:rPr>
              <a:t>}</a:t>
            </a:r>
          </a:p>
          <a:p>
            <a:pPr algn="l"/>
            <a:endParaRPr lang="en-US" altLang="ja-JP" sz="1600" dirty="0">
              <a:solidFill>
                <a:schemeClr val="tx1"/>
              </a:solidFill>
              <a:latin typeface="+mn-lt"/>
            </a:endParaRPr>
          </a:p>
          <a:p>
            <a:pPr algn="l"/>
            <a:r>
              <a:rPr lang="en-US" altLang="ja-JP" sz="1600" dirty="0">
                <a:solidFill>
                  <a:schemeClr val="tx1"/>
                </a:solidFill>
                <a:latin typeface="+mn-lt"/>
              </a:rPr>
              <a:t>test {</a:t>
            </a:r>
          </a:p>
          <a:p>
            <a:pPr algn="l"/>
            <a:r>
              <a:rPr lang="en-US" altLang="ja-JP" sz="1600" dirty="0">
                <a:solidFill>
                  <a:schemeClr val="tx1"/>
                </a:solidFill>
                <a:latin typeface="+mn-lt"/>
              </a:rPr>
              <a:t>    </a:t>
            </a:r>
            <a:r>
              <a:rPr lang="en-US" altLang="ja-JP" sz="1600" dirty="0" err="1">
                <a:solidFill>
                  <a:schemeClr val="tx1"/>
                </a:solidFill>
                <a:latin typeface="+mn-lt"/>
              </a:rPr>
              <a:t>ignoreFailures</a:t>
            </a:r>
            <a:r>
              <a:rPr lang="en-US" altLang="ja-JP" sz="1600" dirty="0">
                <a:solidFill>
                  <a:schemeClr val="tx1"/>
                </a:solidFill>
                <a:latin typeface="+mn-lt"/>
              </a:rPr>
              <a:t> = true</a:t>
            </a:r>
          </a:p>
          <a:p>
            <a:pPr algn="l"/>
            <a:r>
              <a:rPr lang="en-US" altLang="ja-JP" sz="1600" dirty="0">
                <a:solidFill>
                  <a:schemeClr val="tx1"/>
                </a:solidFill>
                <a:latin typeface="+mn-lt"/>
              </a:rPr>
              <a:t>    </a:t>
            </a:r>
            <a:r>
              <a:rPr lang="en-US" altLang="ja-JP" sz="1600" dirty="0" err="1">
                <a:solidFill>
                  <a:schemeClr val="tx1"/>
                </a:solidFill>
                <a:latin typeface="+mn-lt"/>
              </a:rPr>
              <a:t>jacoco</a:t>
            </a:r>
            <a:r>
              <a:rPr lang="en-US" altLang="ja-JP" sz="1600" dirty="0">
                <a:solidFill>
                  <a:schemeClr val="tx1"/>
                </a:solidFill>
                <a:latin typeface="+mn-lt"/>
              </a:rPr>
              <a:t> {</a:t>
            </a:r>
          </a:p>
          <a:p>
            <a:pPr algn="l"/>
            <a:r>
              <a:rPr lang="en-US" altLang="ja-JP" sz="1600" dirty="0">
                <a:solidFill>
                  <a:schemeClr val="tx1"/>
                </a:solidFill>
                <a:latin typeface="+mn-lt"/>
              </a:rPr>
              <a:t>        append = false</a:t>
            </a:r>
          </a:p>
          <a:p>
            <a:pPr algn="l"/>
            <a:r>
              <a:rPr lang="en-US" altLang="ja-JP" sz="1600" dirty="0">
                <a:solidFill>
                  <a:schemeClr val="tx1"/>
                </a:solidFill>
                <a:latin typeface="+mn-lt"/>
              </a:rPr>
              <a:t>    }</a:t>
            </a:r>
          </a:p>
          <a:p>
            <a:pPr algn="l"/>
            <a:r>
              <a:rPr lang="en-US" altLang="ja-JP" sz="1600" dirty="0">
                <a:solidFill>
                  <a:schemeClr val="tx1"/>
                </a:solidFill>
                <a:latin typeface="+mn-lt"/>
              </a:rPr>
              <a:t>}</a:t>
            </a:r>
          </a:p>
          <a:p>
            <a:pPr algn="l"/>
            <a:endParaRPr lang="en-US" altLang="ja-JP" sz="1600" dirty="0">
              <a:solidFill>
                <a:schemeClr val="tx1"/>
              </a:solidFill>
              <a:latin typeface="+mn-lt"/>
            </a:endParaRPr>
          </a:p>
          <a:p>
            <a:pPr algn="l"/>
            <a:r>
              <a:rPr lang="en-US" altLang="ja-JP" sz="1600" dirty="0" err="1">
                <a:solidFill>
                  <a:srgbClr val="FF0000"/>
                </a:solidFill>
                <a:latin typeface="+mn-lt"/>
              </a:rPr>
              <a:t>sonarqube</a:t>
            </a:r>
            <a:r>
              <a:rPr lang="en-US" altLang="ja-JP" sz="1600" dirty="0">
                <a:solidFill>
                  <a:srgbClr val="FF0000"/>
                </a:solidFill>
                <a:latin typeface="+mn-lt"/>
              </a:rPr>
              <a:t> {</a:t>
            </a:r>
          </a:p>
          <a:p>
            <a:pPr algn="l"/>
            <a:r>
              <a:rPr lang="en-US" altLang="ja-JP" sz="1600" dirty="0">
                <a:solidFill>
                  <a:srgbClr val="FF0000"/>
                </a:solidFill>
                <a:latin typeface="+mn-lt"/>
              </a:rPr>
              <a:t>    properties {</a:t>
            </a:r>
          </a:p>
          <a:p>
            <a:pPr algn="l"/>
            <a:r>
              <a:rPr lang="en-US" altLang="ja-JP" sz="1600" dirty="0">
                <a:solidFill>
                  <a:srgbClr val="FF0000"/>
                </a:solidFill>
                <a:latin typeface="+mn-lt"/>
              </a:rPr>
              <a:t>        property 'sonar.host.url', 'http://Your SonarQube URL’</a:t>
            </a:r>
          </a:p>
          <a:p>
            <a:pPr algn="l"/>
            <a:r>
              <a:rPr lang="en-US" altLang="ja-JP" sz="1600" dirty="0">
                <a:solidFill>
                  <a:srgbClr val="FF0000"/>
                </a:solidFill>
                <a:latin typeface="+mn-lt"/>
              </a:rPr>
              <a:t>        property '</a:t>
            </a:r>
            <a:r>
              <a:rPr lang="en-US" altLang="ja-JP" sz="1600" dirty="0" err="1">
                <a:solidFill>
                  <a:srgbClr val="FF0000"/>
                </a:solidFill>
                <a:latin typeface="+mn-lt"/>
              </a:rPr>
              <a:t>sonar.projectName</a:t>
            </a:r>
            <a:r>
              <a:rPr lang="en-US" altLang="ja-JP" sz="1600" dirty="0">
                <a:solidFill>
                  <a:srgbClr val="FF0000"/>
                </a:solidFill>
                <a:latin typeface="+mn-lt"/>
              </a:rPr>
              <a:t>', project.name</a:t>
            </a:r>
          </a:p>
          <a:p>
            <a:pPr algn="l"/>
            <a:r>
              <a:rPr lang="en-US" altLang="ja-JP" sz="1600" dirty="0">
                <a:solidFill>
                  <a:srgbClr val="FF0000"/>
                </a:solidFill>
                <a:latin typeface="+mn-lt"/>
              </a:rPr>
              <a:t>        property '</a:t>
            </a:r>
            <a:r>
              <a:rPr lang="en-US" altLang="ja-JP" sz="1600" dirty="0" err="1">
                <a:solidFill>
                  <a:srgbClr val="FF0000"/>
                </a:solidFill>
                <a:latin typeface="+mn-lt"/>
              </a:rPr>
              <a:t>sonar.projectKey</a:t>
            </a:r>
            <a:r>
              <a:rPr lang="en-US" altLang="ja-JP" sz="1600" dirty="0">
                <a:solidFill>
                  <a:srgbClr val="FF0000"/>
                </a:solidFill>
                <a:latin typeface="+mn-lt"/>
              </a:rPr>
              <a:t>', project.name</a:t>
            </a:r>
          </a:p>
          <a:p>
            <a:pPr algn="l"/>
            <a:r>
              <a:rPr lang="en-US" altLang="ja-JP" sz="1600" dirty="0">
                <a:solidFill>
                  <a:srgbClr val="FF0000"/>
                </a:solidFill>
                <a:latin typeface="+mn-lt"/>
              </a:rPr>
              <a:t>        property '</a:t>
            </a:r>
            <a:r>
              <a:rPr lang="en-US" altLang="ja-JP" sz="1600" dirty="0" err="1">
                <a:solidFill>
                  <a:srgbClr val="FF0000"/>
                </a:solidFill>
                <a:latin typeface="+mn-lt"/>
              </a:rPr>
              <a:t>sonar.branch</a:t>
            </a:r>
            <a:r>
              <a:rPr lang="en-US" altLang="ja-JP" sz="1600" dirty="0">
                <a:solidFill>
                  <a:srgbClr val="FF0000"/>
                </a:solidFill>
                <a:latin typeface="+mn-lt"/>
              </a:rPr>
              <a:t>', </a:t>
            </a:r>
            <a:r>
              <a:rPr lang="en-US" altLang="ja-JP" sz="1600" dirty="0" err="1">
                <a:solidFill>
                  <a:srgbClr val="FF0000"/>
                </a:solidFill>
                <a:latin typeface="+mn-lt"/>
              </a:rPr>
              <a:t>sonarBranch</a:t>
            </a:r>
            <a:endParaRPr lang="en-US" altLang="ja-JP" sz="1600" dirty="0">
              <a:solidFill>
                <a:srgbClr val="FF0000"/>
              </a:solidFill>
              <a:latin typeface="+mn-lt"/>
            </a:endParaRPr>
          </a:p>
          <a:p>
            <a:pPr algn="l"/>
            <a:r>
              <a:rPr lang="en-US" altLang="ja-JP" sz="1600" dirty="0">
                <a:solidFill>
                  <a:srgbClr val="FF0000"/>
                </a:solidFill>
                <a:latin typeface="+mn-lt"/>
              </a:rPr>
              <a:t>    }</a:t>
            </a:r>
          </a:p>
          <a:p>
            <a:pPr algn="l"/>
            <a:r>
              <a:rPr lang="en-US" altLang="ja-JP" sz="1600" dirty="0">
                <a:solidFill>
                  <a:srgbClr val="FF0000"/>
                </a:solidFill>
                <a:latin typeface="+mn-lt"/>
              </a:rPr>
              <a:t>}</a:t>
            </a:r>
          </a:p>
        </p:txBody>
      </p:sp>
    </p:spTree>
    <p:extLst>
      <p:ext uri="{BB962C8B-B14F-4D97-AF65-F5344CB8AC3E}">
        <p14:creationId xmlns:p14="http://schemas.microsoft.com/office/powerpoint/2010/main" val="3272056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Artifactory</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77</a:t>
            </a:fld>
            <a:endParaRPr lang="en-US" altLang="ja-JP" dirty="0"/>
          </a:p>
        </p:txBody>
      </p:sp>
      <p:sp>
        <p:nvSpPr>
          <p:cNvPr id="7" name="メモ 12">
            <a:extLst>
              <a:ext uri="{FF2B5EF4-FFF2-40B4-BE49-F238E27FC236}">
                <a16:creationId xmlns="" xmlns:a16="http://schemas.microsoft.com/office/drawing/2014/main" id="{0D1B46FB-E19B-43ED-A353-0EC75097C79D}"/>
              </a:ext>
            </a:extLst>
          </p:cNvPr>
          <p:cNvSpPr/>
          <p:nvPr/>
        </p:nvSpPr>
        <p:spPr bwMode="gray">
          <a:xfrm>
            <a:off x="418448" y="650184"/>
            <a:ext cx="8883813" cy="5968915"/>
          </a:xfrm>
          <a:prstGeom prst="foldedCorner">
            <a:avLst>
              <a:gd name="adj" fmla="val 73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dirty="0">
                <a:solidFill>
                  <a:schemeClr val="tx1"/>
                </a:solidFill>
                <a:latin typeface="+mn-lt"/>
              </a:rPr>
              <a:t>group = 'project'</a:t>
            </a:r>
          </a:p>
          <a:p>
            <a:pPr algn="l"/>
            <a:r>
              <a:rPr lang="en-US" altLang="ja-JP" sz="1600" dirty="0">
                <a:solidFill>
                  <a:schemeClr val="tx1"/>
                </a:solidFill>
                <a:latin typeface="+mn-lt"/>
              </a:rPr>
              <a:t>version = 0.1</a:t>
            </a:r>
          </a:p>
          <a:p>
            <a:pPr algn="l"/>
            <a:r>
              <a:rPr lang="en-US" altLang="ja-JP" sz="1600" dirty="0">
                <a:solidFill>
                  <a:schemeClr val="tx1"/>
                </a:solidFill>
                <a:latin typeface="+mn-lt"/>
              </a:rPr>
              <a:t>apply plugin: 'java'</a:t>
            </a:r>
          </a:p>
          <a:p>
            <a:pPr algn="l"/>
            <a:r>
              <a:rPr lang="en-US" altLang="ja-JP" sz="1600" dirty="0">
                <a:solidFill>
                  <a:schemeClr val="tx1"/>
                </a:solidFill>
                <a:latin typeface="+mn-lt"/>
              </a:rPr>
              <a:t>apply plugin: 'maven-publish'</a:t>
            </a:r>
          </a:p>
          <a:p>
            <a:pPr algn="l"/>
            <a:endParaRPr lang="en-US" altLang="ja-JP" sz="1600" dirty="0">
              <a:solidFill>
                <a:schemeClr val="tx1"/>
              </a:solidFill>
              <a:latin typeface="+mn-lt"/>
            </a:endParaRPr>
          </a:p>
          <a:p>
            <a:pPr algn="l"/>
            <a:r>
              <a:rPr lang="en-US" altLang="ja-JP" sz="1600" dirty="0">
                <a:solidFill>
                  <a:schemeClr val="tx1"/>
                </a:solidFill>
                <a:latin typeface="+mn-lt"/>
              </a:rPr>
              <a:t>repositories {</a:t>
            </a:r>
          </a:p>
          <a:p>
            <a:pPr algn="l"/>
            <a:r>
              <a:rPr lang="en-US" altLang="ja-JP" sz="1600" dirty="0">
                <a:solidFill>
                  <a:schemeClr val="tx1"/>
                </a:solidFill>
                <a:latin typeface="+mn-lt"/>
              </a:rPr>
              <a:t>    …</a:t>
            </a:r>
            <a:r>
              <a:rPr lang="ja-JP" altLang="en-US" sz="1600" dirty="0">
                <a:solidFill>
                  <a:schemeClr val="tx1"/>
                </a:solidFill>
                <a:latin typeface="+mn-lt"/>
              </a:rPr>
              <a:t>略</a:t>
            </a:r>
          </a:p>
          <a:p>
            <a:pPr algn="l"/>
            <a:r>
              <a:rPr lang="en-US" altLang="ja-JP" sz="1600" dirty="0">
                <a:solidFill>
                  <a:schemeClr val="tx1"/>
                </a:solidFill>
                <a:latin typeface="+mn-lt"/>
              </a:rPr>
              <a:t>}</a:t>
            </a:r>
          </a:p>
          <a:p>
            <a:pPr algn="l"/>
            <a:r>
              <a:rPr lang="en-US" altLang="ja-JP" sz="1600" dirty="0">
                <a:solidFill>
                  <a:schemeClr val="tx1"/>
                </a:solidFill>
                <a:latin typeface="+mn-lt"/>
              </a:rPr>
              <a:t>publishing {</a:t>
            </a:r>
          </a:p>
          <a:p>
            <a:pPr algn="l"/>
            <a:r>
              <a:rPr lang="en-US" altLang="ja-JP" sz="1600" dirty="0">
                <a:solidFill>
                  <a:schemeClr val="tx1"/>
                </a:solidFill>
                <a:latin typeface="+mn-lt"/>
              </a:rPr>
              <a:t>    publications {</a:t>
            </a:r>
          </a:p>
          <a:p>
            <a:pPr algn="l"/>
            <a:r>
              <a:rPr lang="en-US" altLang="ja-JP" sz="1600" dirty="0">
                <a:solidFill>
                  <a:schemeClr val="tx1"/>
                </a:solidFill>
                <a:latin typeface="+mn-lt"/>
              </a:rPr>
              <a:t>        jar(</a:t>
            </a:r>
            <a:r>
              <a:rPr lang="en-US" altLang="ja-JP" sz="1600" dirty="0" err="1">
                <a:solidFill>
                  <a:schemeClr val="tx1"/>
                </a:solidFill>
                <a:latin typeface="+mn-lt"/>
              </a:rPr>
              <a:t>MavenPublication</a:t>
            </a:r>
            <a:r>
              <a:rPr lang="en-US" altLang="ja-JP" sz="1600" dirty="0">
                <a:solidFill>
                  <a:schemeClr val="tx1"/>
                </a:solidFill>
                <a:latin typeface="+mn-lt"/>
              </a:rPr>
              <a:t>) {</a:t>
            </a:r>
          </a:p>
          <a:p>
            <a:pPr algn="l"/>
            <a:r>
              <a:rPr lang="en-US" altLang="ja-JP" sz="1600" dirty="0">
                <a:solidFill>
                  <a:schemeClr val="tx1"/>
                </a:solidFill>
                <a:latin typeface="+mn-lt"/>
              </a:rPr>
              <a:t>            from components.java</a:t>
            </a:r>
          </a:p>
          <a:p>
            <a:pPr algn="l"/>
            <a:r>
              <a:rPr lang="en-US" altLang="ja-JP" sz="1600" dirty="0">
                <a:solidFill>
                  <a:schemeClr val="tx1"/>
                </a:solidFill>
                <a:latin typeface="+mn-lt"/>
              </a:rPr>
              <a:t>        }</a:t>
            </a:r>
          </a:p>
          <a:p>
            <a:pPr algn="l"/>
            <a:r>
              <a:rPr lang="en-US" altLang="ja-JP" sz="1600" dirty="0">
                <a:solidFill>
                  <a:schemeClr val="tx1"/>
                </a:solidFill>
                <a:latin typeface="+mn-lt"/>
              </a:rPr>
              <a:t>    }</a:t>
            </a:r>
          </a:p>
          <a:p>
            <a:pPr algn="l"/>
            <a:r>
              <a:rPr lang="en-US" altLang="ja-JP" sz="1600" dirty="0">
                <a:solidFill>
                  <a:schemeClr val="tx1"/>
                </a:solidFill>
                <a:latin typeface="+mn-lt"/>
              </a:rPr>
              <a:t>    repositories {</a:t>
            </a:r>
          </a:p>
          <a:p>
            <a:pPr algn="l"/>
            <a:r>
              <a:rPr lang="en-US" altLang="ja-JP" sz="1600" dirty="0">
                <a:solidFill>
                  <a:schemeClr val="tx1"/>
                </a:solidFill>
                <a:latin typeface="+mn-lt"/>
              </a:rPr>
              <a:t>        maven {</a:t>
            </a:r>
          </a:p>
          <a:p>
            <a:pPr algn="l"/>
            <a:r>
              <a:rPr lang="en-US" altLang="ja-JP" sz="1600" dirty="0">
                <a:solidFill>
                  <a:schemeClr val="tx1"/>
                </a:solidFill>
                <a:latin typeface="+mn-lt"/>
              </a:rPr>
              <a:t>            </a:t>
            </a:r>
            <a:r>
              <a:rPr lang="en-US" altLang="ja-JP" sz="1600" dirty="0" err="1">
                <a:solidFill>
                  <a:schemeClr val="tx1"/>
                </a:solidFill>
                <a:latin typeface="+mn-lt"/>
              </a:rPr>
              <a:t>url</a:t>
            </a:r>
            <a:r>
              <a:rPr lang="en-US" altLang="ja-JP" sz="1600" dirty="0">
                <a:solidFill>
                  <a:schemeClr val="tx1"/>
                </a:solidFill>
                <a:latin typeface="+mn-lt"/>
              </a:rPr>
              <a:t> 'http://Your Artifactory URL/</a:t>
            </a:r>
            <a:r>
              <a:rPr lang="en-US" altLang="ja-JP" sz="1600" dirty="0" err="1">
                <a:solidFill>
                  <a:schemeClr val="tx1"/>
                </a:solidFill>
                <a:latin typeface="+mn-lt"/>
              </a:rPr>
              <a:t>artifactory</a:t>
            </a:r>
            <a:r>
              <a:rPr lang="en-US" altLang="ja-JP" sz="1600" dirty="0">
                <a:solidFill>
                  <a:schemeClr val="tx1"/>
                </a:solidFill>
                <a:latin typeface="+mn-lt"/>
              </a:rPr>
              <a:t>/libs-release-local/’</a:t>
            </a:r>
          </a:p>
          <a:p>
            <a:pPr algn="l"/>
            <a:r>
              <a:rPr lang="en-US" altLang="ja-JP" sz="1600" dirty="0">
                <a:solidFill>
                  <a:schemeClr val="tx1"/>
                </a:solidFill>
                <a:latin typeface="+mn-lt"/>
              </a:rPr>
              <a:t>            credentials {</a:t>
            </a:r>
          </a:p>
          <a:p>
            <a:pPr algn="l"/>
            <a:r>
              <a:rPr lang="en-US" altLang="ja-JP" sz="1600" dirty="0">
                <a:solidFill>
                  <a:schemeClr val="tx1"/>
                </a:solidFill>
                <a:latin typeface="+mn-lt"/>
              </a:rPr>
              <a:t>                username = </a:t>
            </a:r>
            <a:r>
              <a:rPr lang="en-US" altLang="ja-JP" sz="1600" dirty="0" err="1">
                <a:solidFill>
                  <a:schemeClr val="tx1"/>
                </a:solidFill>
                <a:latin typeface="+mn-lt"/>
              </a:rPr>
              <a:t>System.getenv</a:t>
            </a:r>
            <a:r>
              <a:rPr lang="en-US" altLang="ja-JP" sz="1600" dirty="0">
                <a:solidFill>
                  <a:schemeClr val="tx1"/>
                </a:solidFill>
                <a:latin typeface="+mn-lt"/>
              </a:rPr>
              <a:t>()['PUBLISH_ARTIFACTORY_USERNAME’]</a:t>
            </a:r>
          </a:p>
          <a:p>
            <a:pPr algn="l"/>
            <a:r>
              <a:rPr lang="en-US" altLang="ja-JP" sz="1600" dirty="0">
                <a:solidFill>
                  <a:schemeClr val="tx1"/>
                </a:solidFill>
                <a:latin typeface="+mn-lt"/>
              </a:rPr>
              <a:t>                password = </a:t>
            </a:r>
            <a:r>
              <a:rPr lang="en-US" altLang="ja-JP" sz="1600" dirty="0" err="1">
                <a:solidFill>
                  <a:schemeClr val="tx1"/>
                </a:solidFill>
                <a:latin typeface="+mn-lt"/>
              </a:rPr>
              <a:t>System.getenv</a:t>
            </a:r>
            <a:r>
              <a:rPr lang="en-US" altLang="ja-JP" sz="1600" dirty="0">
                <a:solidFill>
                  <a:schemeClr val="tx1"/>
                </a:solidFill>
                <a:latin typeface="+mn-lt"/>
              </a:rPr>
              <a:t>()['PUBLISH_ARTIFACTORY_PASSWORD’]</a:t>
            </a:r>
          </a:p>
          <a:p>
            <a:pPr algn="l"/>
            <a:r>
              <a:rPr lang="en-US" altLang="ja-JP" sz="1600" dirty="0">
                <a:solidFill>
                  <a:schemeClr val="tx1"/>
                </a:solidFill>
                <a:latin typeface="+mn-lt"/>
              </a:rPr>
              <a:t>             }</a:t>
            </a:r>
          </a:p>
          <a:p>
            <a:pPr algn="l"/>
            <a:r>
              <a:rPr lang="en-US" altLang="ja-JP" sz="1600" dirty="0">
                <a:solidFill>
                  <a:schemeClr val="tx1"/>
                </a:solidFill>
                <a:latin typeface="+mn-lt"/>
              </a:rPr>
              <a:t>        }</a:t>
            </a:r>
          </a:p>
          <a:p>
            <a:pPr algn="l"/>
            <a:r>
              <a:rPr lang="en-US" altLang="ja-JP" sz="1600" dirty="0">
                <a:solidFill>
                  <a:schemeClr val="tx1"/>
                </a:solidFill>
                <a:latin typeface="+mn-lt"/>
              </a:rPr>
              <a:t>    }</a:t>
            </a:r>
          </a:p>
          <a:p>
            <a:pPr algn="l"/>
            <a:r>
              <a:rPr lang="en-US" altLang="ja-JP" sz="1600" dirty="0">
                <a:solidFill>
                  <a:schemeClr val="tx1"/>
                </a:solidFill>
                <a:latin typeface="+mn-lt"/>
              </a:rPr>
              <a:t>}</a:t>
            </a:r>
            <a:endParaRPr lang="en-US" altLang="ja-JP" sz="1600" dirty="0">
              <a:solidFill>
                <a:srgbClr val="FF0000"/>
              </a:solidFill>
              <a:latin typeface="+mn-lt"/>
            </a:endParaRPr>
          </a:p>
        </p:txBody>
      </p:sp>
    </p:spTree>
    <p:extLst>
      <p:ext uri="{BB962C8B-B14F-4D97-AF65-F5344CB8AC3E}">
        <p14:creationId xmlns:p14="http://schemas.microsoft.com/office/powerpoint/2010/main" val="42418283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multi project</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78</a:t>
            </a:fld>
            <a:endParaRPr lang="en-US" altLang="ja-JP" dirty="0"/>
          </a:p>
        </p:txBody>
      </p:sp>
      <p:sp>
        <p:nvSpPr>
          <p:cNvPr id="5" name="正方形/長方形 4">
            <a:extLst>
              <a:ext uri="{FF2B5EF4-FFF2-40B4-BE49-F238E27FC236}">
                <a16:creationId xmlns="" xmlns:a16="http://schemas.microsoft.com/office/drawing/2014/main" id="{99C27B8B-A84A-48A9-AAE0-6E8A95955077}"/>
              </a:ext>
            </a:extLst>
          </p:cNvPr>
          <p:cNvSpPr/>
          <p:nvPr/>
        </p:nvSpPr>
        <p:spPr bwMode="gray">
          <a:xfrm>
            <a:off x="372237" y="1045080"/>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E2DF6558-0B37-408E-A34F-9F2DECCBC3AE}"/>
              </a:ext>
            </a:extLst>
          </p:cNvPr>
          <p:cNvSpPr/>
          <p:nvPr/>
        </p:nvSpPr>
        <p:spPr bwMode="gray">
          <a:xfrm>
            <a:off x="477642" y="1360579"/>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dirty="0">
                <a:latin typeface="+mn-lt"/>
              </a:rPr>
              <a:t>https://docs.gradle.org/current/userguide/multi_project_builds.html</a:t>
            </a:r>
          </a:p>
        </p:txBody>
      </p:sp>
    </p:spTree>
    <p:extLst>
      <p:ext uri="{BB962C8B-B14F-4D97-AF65-F5344CB8AC3E}">
        <p14:creationId xmlns:p14="http://schemas.microsoft.com/office/powerpoint/2010/main" val="3732115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If we do those </a:t>
            </a:r>
            <a:r>
              <a:rPr lang="en-US" altLang="ja-JP" b="1" dirty="0">
                <a:solidFill>
                  <a:srgbClr val="FF0000"/>
                </a:solidFill>
              </a:rPr>
              <a:t>MANUALLY</a:t>
            </a:r>
            <a:r>
              <a:rPr lang="en-US" altLang="ja-JP" dirty="0"/>
              <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a:t>
            </a:fld>
            <a:endParaRPr lang="en-US" altLang="ja-JP" dirty="0"/>
          </a:p>
        </p:txBody>
      </p:sp>
      <p:sp>
        <p:nvSpPr>
          <p:cNvPr id="9"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Build Tool?</a:t>
            </a:r>
          </a:p>
        </p:txBody>
      </p:sp>
      <p:sp>
        <p:nvSpPr>
          <p:cNvPr id="11" name="正方形/長方形 10">
            <a:extLst>
              <a:ext uri="{FF2B5EF4-FFF2-40B4-BE49-F238E27FC236}">
                <a16:creationId xmlns="" xmlns:a16="http://schemas.microsoft.com/office/drawing/2014/main" id="{0F9C65CE-ACFE-49F0-8186-09321560DBDE}"/>
              </a:ext>
            </a:extLst>
          </p:cNvPr>
          <p:cNvSpPr/>
          <p:nvPr/>
        </p:nvSpPr>
        <p:spPr bwMode="gray">
          <a:xfrm>
            <a:off x="170935" y="1638955"/>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kumimoji="1" lang="ja-JP" altLang="en-US" sz="2000" kern="0" dirty="0">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904A1B75-ED39-455B-B23C-B7A0917C3507}"/>
              </a:ext>
            </a:extLst>
          </p:cNvPr>
          <p:cNvSpPr/>
          <p:nvPr/>
        </p:nvSpPr>
        <p:spPr bwMode="gray">
          <a:xfrm>
            <a:off x="170935" y="1139393"/>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3200" b="1" kern="0" dirty="0">
                <a:solidFill>
                  <a:schemeClr val="bg1"/>
                </a:solidFill>
                <a:latin typeface="Fujitsu Sans" panose="020B0404060202020204" pitchFamily="34" charset="0"/>
                <a:ea typeface="Meiryo UI" panose="020B0604030504040204" pitchFamily="50" charset="-128"/>
              </a:rPr>
              <a:t>Reworking Hell</a:t>
            </a:r>
            <a:endParaRPr kumimoji="1"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5003634" y="1638955"/>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kumimoji="1" lang="ja-JP" altLang="en-US" sz="2000" kern="0" dirty="0">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 xmlns:a16="http://schemas.microsoft.com/office/drawing/2014/main" id="{904A1B75-ED39-455B-B23C-B7A0917C3507}"/>
              </a:ext>
            </a:extLst>
          </p:cNvPr>
          <p:cNvSpPr/>
          <p:nvPr/>
        </p:nvSpPr>
        <p:spPr bwMode="gray">
          <a:xfrm>
            <a:off x="5003634" y="1139393"/>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3200" b="1" kern="0" dirty="0">
                <a:solidFill>
                  <a:schemeClr val="bg1"/>
                </a:solidFill>
                <a:latin typeface="Fujitsu Sans" panose="020B0404060202020204" pitchFamily="34" charset="0"/>
                <a:ea typeface="Meiryo UI" panose="020B0604030504040204" pitchFamily="50" charset="-128"/>
              </a:rPr>
              <a:t>Build Manual Hell</a:t>
            </a:r>
            <a:endParaRPr kumimoji="1"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 xmlns:a16="http://schemas.microsoft.com/office/drawing/2014/main" id="{0F9C65CE-ACFE-49F0-8186-09321560DBDE}"/>
              </a:ext>
            </a:extLst>
          </p:cNvPr>
          <p:cNvSpPr/>
          <p:nvPr/>
        </p:nvSpPr>
        <p:spPr bwMode="gray">
          <a:xfrm>
            <a:off x="170935" y="4408062"/>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kumimoji="1" lang="ja-JP" altLang="en-US" sz="20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904A1B75-ED39-455B-B23C-B7A0917C3507}"/>
              </a:ext>
            </a:extLst>
          </p:cNvPr>
          <p:cNvSpPr/>
          <p:nvPr/>
        </p:nvSpPr>
        <p:spPr bwMode="gray">
          <a:xfrm>
            <a:off x="170935" y="3908500"/>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3200" b="1" kern="0" dirty="0">
                <a:solidFill>
                  <a:schemeClr val="bg1"/>
                </a:solidFill>
                <a:latin typeface="Fujitsu Sans" panose="020B0404060202020204" pitchFamily="34" charset="0"/>
                <a:ea typeface="Meiryo UI" panose="020B0604030504040204" pitchFamily="50" charset="-128"/>
              </a:rPr>
              <a:t>Dependency Hell</a:t>
            </a:r>
            <a:endParaRPr kumimoji="1"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5003634" y="4408062"/>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kumimoji="1" lang="ja-JP" altLang="en-US" sz="2000" kern="0" dirty="0">
              <a:latin typeface="Fujitsu Sans" panose="020B0404060202020204" pitchFamily="34" charset="0"/>
              <a:ea typeface="Meiryo UI" panose="020B0604030504040204" pitchFamily="50" charset="-128"/>
            </a:endParaRPr>
          </a:p>
        </p:txBody>
      </p:sp>
      <p:sp>
        <p:nvSpPr>
          <p:cNvPr id="18" name="正方形/長方形 17">
            <a:extLst>
              <a:ext uri="{FF2B5EF4-FFF2-40B4-BE49-F238E27FC236}">
                <a16:creationId xmlns="" xmlns:a16="http://schemas.microsoft.com/office/drawing/2014/main" id="{904A1B75-ED39-455B-B23C-B7A0917C3507}"/>
              </a:ext>
            </a:extLst>
          </p:cNvPr>
          <p:cNvSpPr/>
          <p:nvPr/>
        </p:nvSpPr>
        <p:spPr bwMode="gray">
          <a:xfrm>
            <a:off x="5003634" y="3908500"/>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3200" b="1" kern="0" dirty="0">
                <a:solidFill>
                  <a:schemeClr val="bg1"/>
                </a:solidFill>
                <a:latin typeface="Fujitsu Sans" panose="020B0404060202020204" pitchFamily="34" charset="0"/>
                <a:ea typeface="Meiryo UI" panose="020B0604030504040204" pitchFamily="50" charset="-128"/>
              </a:rPr>
              <a:t>Environment Sync Hell</a:t>
            </a:r>
            <a:endParaRPr kumimoji="1"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4" name="正方形/長方形 3"/>
          <p:cNvSpPr/>
          <p:nvPr/>
        </p:nvSpPr>
        <p:spPr bwMode="gray">
          <a:xfrm>
            <a:off x="290946" y="1774924"/>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Compile</a:t>
            </a:r>
            <a:endParaRPr kumimoji="1" lang="ja-JP" altLang="en-US" sz="1600" dirty="0">
              <a:latin typeface="Fujitsu Sans" panose="020B0404060202020204" pitchFamily="34" charset="0"/>
              <a:ea typeface="Meiryo UI" panose="020B0604030504040204" pitchFamily="50" charset="-128"/>
            </a:endParaRPr>
          </a:p>
        </p:txBody>
      </p:sp>
      <p:sp>
        <p:nvSpPr>
          <p:cNvPr id="22" name="正方形/長方形 21"/>
          <p:cNvSpPr/>
          <p:nvPr/>
        </p:nvSpPr>
        <p:spPr bwMode="gray">
          <a:xfrm>
            <a:off x="290946" y="2238705"/>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600" dirty="0">
                <a:latin typeface="Fujitsu Sans" panose="020B0404060202020204" pitchFamily="34" charset="0"/>
                <a:ea typeface="Meiryo UI" panose="020B0604030504040204" pitchFamily="50" charset="-128"/>
              </a:rPr>
              <a:t>Unit Test</a:t>
            </a:r>
            <a:endParaRPr kumimoji="1" lang="ja-JP" altLang="en-US" sz="1600" dirty="0">
              <a:latin typeface="Fujitsu Sans" panose="020B0404060202020204" pitchFamily="34" charset="0"/>
              <a:ea typeface="Meiryo UI" panose="020B0604030504040204" pitchFamily="50" charset="-128"/>
            </a:endParaRPr>
          </a:p>
        </p:txBody>
      </p:sp>
      <p:sp>
        <p:nvSpPr>
          <p:cNvPr id="23" name="正方形/長方形 22"/>
          <p:cNvSpPr/>
          <p:nvPr/>
        </p:nvSpPr>
        <p:spPr bwMode="gray">
          <a:xfrm>
            <a:off x="290946" y="2737068"/>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600" dirty="0">
                <a:latin typeface="Fujitsu Sans" panose="020B0404060202020204" pitchFamily="34" charset="0"/>
                <a:ea typeface="Meiryo UI" panose="020B0604030504040204" pitchFamily="50" charset="-128"/>
              </a:rPr>
              <a:t>Package</a:t>
            </a:r>
            <a:endParaRPr kumimoji="1" lang="ja-JP" altLang="en-US" sz="1600" dirty="0">
              <a:latin typeface="Fujitsu Sans" panose="020B0404060202020204" pitchFamily="34" charset="0"/>
              <a:ea typeface="Meiryo UI" panose="020B0604030504040204" pitchFamily="50" charset="-128"/>
            </a:endParaRPr>
          </a:p>
        </p:txBody>
      </p:sp>
      <p:pic>
        <p:nvPicPr>
          <p:cNvPr id="25" name="Picture 1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4079921" y="3025281"/>
            <a:ext cx="650292" cy="65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9" name="正方形/長方形 28"/>
          <p:cNvSpPr/>
          <p:nvPr/>
        </p:nvSpPr>
        <p:spPr bwMode="gray">
          <a:xfrm>
            <a:off x="290946" y="3221701"/>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600" dirty="0" err="1">
                <a:latin typeface="Fujitsu Sans" panose="020B0404060202020204" pitchFamily="34" charset="0"/>
                <a:ea typeface="Meiryo UI" panose="020B0604030504040204" pitchFamily="50" charset="-128"/>
              </a:rPr>
              <a:t>Integ</a:t>
            </a:r>
            <a:r>
              <a:rPr kumimoji="1" lang="en-US" altLang="ja-JP" sz="1600" dirty="0">
                <a:latin typeface="Fujitsu Sans" panose="020B0404060202020204" pitchFamily="34" charset="0"/>
                <a:ea typeface="Meiryo UI" panose="020B0604030504040204" pitchFamily="50" charset="-128"/>
              </a:rPr>
              <a:t> Test</a:t>
            </a:r>
            <a:endParaRPr kumimoji="1" lang="ja-JP" altLang="en-US" sz="1600" dirty="0">
              <a:latin typeface="Fujitsu Sans" panose="020B0404060202020204" pitchFamily="34" charset="0"/>
              <a:ea typeface="Meiryo UI" panose="020B0604030504040204" pitchFamily="50" charset="-128"/>
            </a:endParaRPr>
          </a:p>
        </p:txBody>
      </p:sp>
      <p:sp>
        <p:nvSpPr>
          <p:cNvPr id="5" name="爆発 2 4"/>
          <p:cNvSpPr/>
          <p:nvPr/>
        </p:nvSpPr>
        <p:spPr bwMode="gray">
          <a:xfrm>
            <a:off x="1180894" y="3080677"/>
            <a:ext cx="1368342" cy="771850"/>
          </a:xfrm>
          <a:prstGeom prst="irregularSeal2">
            <a:avLst/>
          </a:prstGeom>
          <a:solidFill>
            <a:srgbClr val="E6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600" b="1" dirty="0">
                <a:solidFill>
                  <a:schemeClr val="bg1"/>
                </a:solidFill>
                <a:latin typeface="Fujitsu Sans" panose="020B0404060202020204" pitchFamily="34" charset="0"/>
                <a:ea typeface="Meiryo UI" panose="020B0604030504040204" pitchFamily="50" charset="-128"/>
              </a:rPr>
              <a:t>Find</a:t>
            </a:r>
          </a:p>
          <a:p>
            <a:r>
              <a:rPr lang="en-US" altLang="ja-JP" sz="1600" b="1" dirty="0">
                <a:solidFill>
                  <a:schemeClr val="bg1"/>
                </a:solidFill>
                <a:latin typeface="Fujitsu Sans" panose="020B0404060202020204" pitchFamily="34" charset="0"/>
                <a:ea typeface="Meiryo UI" panose="020B0604030504040204" pitchFamily="50" charset="-128"/>
              </a:rPr>
              <a:t>bug</a:t>
            </a:r>
            <a:endParaRPr kumimoji="1" lang="ja-JP" altLang="en-US" sz="1600" b="1" dirty="0">
              <a:solidFill>
                <a:schemeClr val="bg1"/>
              </a:solidFill>
              <a:latin typeface="Fujitsu Sans" panose="020B0404060202020204" pitchFamily="34" charset="0"/>
              <a:ea typeface="Meiryo UI" panose="020B0604030504040204" pitchFamily="50" charset="-128"/>
            </a:endParaRPr>
          </a:p>
        </p:txBody>
      </p:sp>
      <p:cxnSp>
        <p:nvCxnSpPr>
          <p:cNvPr id="7" name="カギ線コネクタ 6"/>
          <p:cNvCxnSpPr>
            <a:stCxn id="5" idx="3"/>
            <a:endCxn id="4" idx="3"/>
          </p:cNvCxnSpPr>
          <p:nvPr/>
        </p:nvCxnSpPr>
        <p:spPr bwMode="auto">
          <a:xfrm flipH="1" flipV="1">
            <a:off x="1316182" y="1941179"/>
            <a:ext cx="1233054" cy="1376949"/>
          </a:xfrm>
          <a:prstGeom prst="bentConnector3">
            <a:avLst>
              <a:gd name="adj1" fmla="val -18539"/>
            </a:avLst>
          </a:prstGeom>
          <a:gradFill rotWithShape="0">
            <a:gsLst>
              <a:gs pos="0">
                <a:srgbClr val="FFFFFF"/>
              </a:gs>
              <a:gs pos="100000">
                <a:srgbClr val="CACAC7"/>
              </a:gs>
            </a:gsLst>
            <a:lin ang="5400000" scaled="1"/>
          </a:gradFill>
          <a:ln w="381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1" name="角丸四角形吹き出し 30"/>
          <p:cNvSpPr/>
          <p:nvPr/>
        </p:nvSpPr>
        <p:spPr bwMode="gray">
          <a:xfrm>
            <a:off x="2399870" y="2266869"/>
            <a:ext cx="1829418" cy="651329"/>
          </a:xfrm>
          <a:prstGeom prst="wedgeRoundRectCallout">
            <a:avLst>
              <a:gd name="adj1" fmla="val 39379"/>
              <a:gd name="adj2" fmla="val 94230"/>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Rework again…</a:t>
            </a:r>
            <a:endParaRPr kumimoji="1" lang="ja-JP" altLang="en-US" sz="2000" dirty="0">
              <a:latin typeface="Fujitsu Sans" panose="020B0404060202020204" pitchFamily="34" charset="0"/>
              <a:ea typeface="Meiryo UI" panose="020B0604030504040204" pitchFamily="50" charset="-128"/>
            </a:endParaRPr>
          </a:p>
        </p:txBody>
      </p:sp>
      <p:sp>
        <p:nvSpPr>
          <p:cNvPr id="32" name="メモ 31"/>
          <p:cNvSpPr/>
          <p:nvPr/>
        </p:nvSpPr>
        <p:spPr bwMode="gray">
          <a:xfrm>
            <a:off x="5217272" y="1752382"/>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latin typeface="Fujitsu Sans" panose="020B0404060202020204" pitchFamily="34" charset="0"/>
                <a:ea typeface="Meiryo UI" panose="020B0604030504040204" pitchFamily="50" charset="-128"/>
              </a:rPr>
              <a:t>Manual A</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(Latest)</a:t>
            </a:r>
            <a:endParaRPr kumimoji="1" lang="ja-JP" altLang="en-US" sz="1600" dirty="0">
              <a:latin typeface="Fujitsu Sans" panose="020B0404060202020204" pitchFamily="34" charset="0"/>
              <a:ea typeface="Meiryo UI" panose="020B0604030504040204" pitchFamily="50" charset="-128"/>
            </a:endParaRPr>
          </a:p>
        </p:txBody>
      </p:sp>
      <p:sp>
        <p:nvSpPr>
          <p:cNvPr id="33" name="メモ 32"/>
          <p:cNvSpPr/>
          <p:nvPr/>
        </p:nvSpPr>
        <p:spPr bwMode="gray">
          <a:xfrm>
            <a:off x="6451923" y="1752382"/>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latin typeface="Fujitsu Sans" panose="020B0404060202020204" pitchFamily="34" charset="0"/>
                <a:ea typeface="Meiryo UI" panose="020B0604030504040204" pitchFamily="50" charset="-128"/>
              </a:rPr>
              <a:t>Manual D</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(Latest)</a:t>
            </a:r>
            <a:endParaRPr kumimoji="1" lang="ja-JP" altLang="en-US" sz="1600" dirty="0">
              <a:latin typeface="Fujitsu Sans" panose="020B0404060202020204" pitchFamily="34" charset="0"/>
              <a:ea typeface="Meiryo UI" panose="020B0604030504040204" pitchFamily="50" charset="-128"/>
            </a:endParaRPr>
          </a:p>
        </p:txBody>
      </p:sp>
      <p:sp>
        <p:nvSpPr>
          <p:cNvPr id="34" name="メモ 33"/>
          <p:cNvSpPr/>
          <p:nvPr/>
        </p:nvSpPr>
        <p:spPr bwMode="gray">
          <a:xfrm>
            <a:off x="6451923" y="2421400"/>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latin typeface="Fujitsu Sans" panose="020B0404060202020204" pitchFamily="34" charset="0"/>
                <a:ea typeface="Meiryo UI" panose="020B0604030504040204" pitchFamily="50" charset="-128"/>
              </a:rPr>
              <a:t>Manual E</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(Latest)</a:t>
            </a:r>
            <a:endParaRPr kumimoji="1" lang="ja-JP" altLang="en-US" sz="1600" dirty="0">
              <a:latin typeface="Fujitsu Sans" panose="020B0404060202020204" pitchFamily="34" charset="0"/>
              <a:ea typeface="Meiryo UI" panose="020B0604030504040204" pitchFamily="50" charset="-128"/>
            </a:endParaRPr>
          </a:p>
        </p:txBody>
      </p:sp>
      <p:sp>
        <p:nvSpPr>
          <p:cNvPr id="35" name="メモ 34"/>
          <p:cNvSpPr/>
          <p:nvPr/>
        </p:nvSpPr>
        <p:spPr bwMode="gray">
          <a:xfrm>
            <a:off x="5254857" y="2421400"/>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latin typeface="Fujitsu Sans" panose="020B0404060202020204" pitchFamily="34" charset="0"/>
                <a:ea typeface="Meiryo UI" panose="020B0604030504040204" pitchFamily="50" charset="-128"/>
              </a:rPr>
              <a:t>Manual B</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(Old)</a:t>
            </a:r>
            <a:endParaRPr kumimoji="1" lang="ja-JP" altLang="en-US" sz="1600" dirty="0">
              <a:latin typeface="Fujitsu Sans" panose="020B0404060202020204" pitchFamily="34" charset="0"/>
              <a:ea typeface="Meiryo UI" panose="020B0604030504040204" pitchFamily="50" charset="-128"/>
            </a:endParaRPr>
          </a:p>
        </p:txBody>
      </p:sp>
      <p:sp>
        <p:nvSpPr>
          <p:cNvPr id="36" name="メモ 35"/>
          <p:cNvSpPr/>
          <p:nvPr/>
        </p:nvSpPr>
        <p:spPr bwMode="gray">
          <a:xfrm>
            <a:off x="6451923" y="3119981"/>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latin typeface="Fujitsu Sans" panose="020B0404060202020204" pitchFamily="34" charset="0"/>
                <a:ea typeface="Meiryo UI" panose="020B0604030504040204" pitchFamily="50" charset="-128"/>
              </a:rPr>
              <a:t>Manual F</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(Old)</a:t>
            </a:r>
            <a:endParaRPr kumimoji="1" lang="ja-JP" altLang="en-US" sz="1600" dirty="0">
              <a:latin typeface="Fujitsu Sans" panose="020B0404060202020204" pitchFamily="34" charset="0"/>
              <a:ea typeface="Meiryo UI" panose="020B0604030504040204" pitchFamily="50" charset="-128"/>
            </a:endParaRPr>
          </a:p>
        </p:txBody>
      </p:sp>
      <p:sp>
        <p:nvSpPr>
          <p:cNvPr id="37" name="メモ 36"/>
          <p:cNvSpPr/>
          <p:nvPr/>
        </p:nvSpPr>
        <p:spPr bwMode="gray">
          <a:xfrm>
            <a:off x="5254857" y="3119981"/>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latin typeface="Fujitsu Sans" panose="020B0404060202020204" pitchFamily="34" charset="0"/>
                <a:ea typeface="Meiryo UI" panose="020B0604030504040204" pitchFamily="50" charset="-128"/>
              </a:rPr>
              <a:t>Manual C</a:t>
            </a:r>
            <a:br>
              <a:rPr kumimoji="1" lang="en-US" altLang="ja-JP" sz="1600" dirty="0">
                <a:latin typeface="Fujitsu Sans" panose="020B0404060202020204" pitchFamily="34" charset="0"/>
                <a:ea typeface="Meiryo UI" panose="020B0604030504040204" pitchFamily="50" charset="-128"/>
              </a:rPr>
            </a:br>
            <a:r>
              <a:rPr kumimoji="1" lang="en-US" altLang="ja-JP" sz="1600" dirty="0">
                <a:latin typeface="Fujitsu Sans" panose="020B0404060202020204" pitchFamily="34" charset="0"/>
                <a:ea typeface="Meiryo UI" panose="020B0604030504040204" pitchFamily="50" charset="-128"/>
              </a:rPr>
              <a:t>(Incorrect)</a:t>
            </a:r>
            <a:endParaRPr kumimoji="1" lang="ja-JP" altLang="en-US" sz="1600" dirty="0">
              <a:latin typeface="Fujitsu Sans" panose="020B0404060202020204" pitchFamily="34" charset="0"/>
              <a:ea typeface="Meiryo UI" panose="020B0604030504040204" pitchFamily="50" charset="-128"/>
            </a:endParaRPr>
          </a:p>
        </p:txBody>
      </p:sp>
      <p:pic>
        <p:nvPicPr>
          <p:cNvPr id="38" name="Picture 1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8912620" y="3025281"/>
            <a:ext cx="650292" cy="65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9" name="角丸四角形吹き出し 38"/>
          <p:cNvSpPr/>
          <p:nvPr/>
        </p:nvSpPr>
        <p:spPr bwMode="gray">
          <a:xfrm>
            <a:off x="7648989" y="2138517"/>
            <a:ext cx="1829418" cy="651329"/>
          </a:xfrm>
          <a:prstGeom prst="wedgeRoundRectCallout">
            <a:avLst>
              <a:gd name="adj1" fmla="val 29534"/>
              <a:gd name="adj2" fmla="val 10486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Maintenance…</a:t>
            </a:r>
          </a:p>
          <a:p>
            <a:pPr algn="l"/>
            <a:r>
              <a:rPr kumimoji="1" lang="en-US" altLang="ja-JP" sz="2000" dirty="0">
                <a:latin typeface="Fujitsu Sans" panose="020B0404060202020204" pitchFamily="34" charset="0"/>
                <a:ea typeface="Meiryo UI" panose="020B0604030504040204" pitchFamily="50" charset="-128"/>
              </a:rPr>
              <a:t>Rotten</a:t>
            </a:r>
            <a:r>
              <a:rPr lang="ja-JP" altLang="en-US" sz="2000" dirty="0">
                <a:latin typeface="Fujitsu Sans" panose="020B0404060202020204" pitchFamily="34" charset="0"/>
                <a:ea typeface="Meiryo UI" panose="020B0604030504040204" pitchFamily="50" charset="-128"/>
              </a:rPr>
              <a:t> </a:t>
            </a:r>
            <a:r>
              <a:rPr lang="en-US" altLang="ja-JP" sz="2000" dirty="0">
                <a:latin typeface="Fujitsu Sans" panose="020B0404060202020204" pitchFamily="34" charset="0"/>
                <a:ea typeface="Meiryo UI" panose="020B0604030504040204" pitchFamily="50" charset="-128"/>
              </a:rPr>
              <a:t>manual</a:t>
            </a:r>
            <a:endParaRPr kumimoji="1" lang="ja-JP" altLang="en-US" sz="2000" dirty="0">
              <a:latin typeface="Fujitsu Sans" panose="020B0404060202020204" pitchFamily="34" charset="0"/>
              <a:ea typeface="Meiryo UI" panose="020B0604030504040204" pitchFamily="50" charset="-128"/>
            </a:endParaRPr>
          </a:p>
        </p:txBody>
      </p:sp>
      <p:sp>
        <p:nvSpPr>
          <p:cNvPr id="41" name="メモ 40"/>
          <p:cNvSpPr/>
          <p:nvPr/>
        </p:nvSpPr>
        <p:spPr bwMode="gray">
          <a:xfrm>
            <a:off x="2200819" y="456180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a.jar(V1.1)</a:t>
            </a:r>
            <a:endParaRPr kumimoji="1" lang="ja-JP" altLang="en-US" sz="1600" dirty="0">
              <a:latin typeface="Fujitsu Sans" panose="020B0404060202020204" pitchFamily="34" charset="0"/>
              <a:ea typeface="Meiryo UI" panose="020B0604030504040204" pitchFamily="50" charset="-128"/>
            </a:endParaRPr>
          </a:p>
        </p:txBody>
      </p:sp>
      <p:sp>
        <p:nvSpPr>
          <p:cNvPr id="30" name="正方形/長方形 29"/>
          <p:cNvSpPr/>
          <p:nvPr/>
        </p:nvSpPr>
        <p:spPr bwMode="gray">
          <a:xfrm>
            <a:off x="1146258" y="4561802"/>
            <a:ext cx="928255"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Site A</a:t>
            </a:r>
            <a:endParaRPr kumimoji="1" lang="ja-JP" altLang="en-US" sz="2000" dirty="0">
              <a:latin typeface="Fujitsu Sans" panose="020B0404060202020204" pitchFamily="34" charset="0"/>
              <a:ea typeface="Meiryo UI" panose="020B0604030504040204" pitchFamily="50" charset="-128"/>
            </a:endParaRPr>
          </a:p>
        </p:txBody>
      </p:sp>
      <p:pic>
        <p:nvPicPr>
          <p:cNvPr id="42" name="Picture 1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170935" y="4464035"/>
            <a:ext cx="650292" cy="65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 name="メモ 42"/>
          <p:cNvSpPr/>
          <p:nvPr/>
        </p:nvSpPr>
        <p:spPr bwMode="gray">
          <a:xfrm>
            <a:off x="3435297" y="4561802"/>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x.jar(V2.1)</a:t>
            </a:r>
            <a:endParaRPr kumimoji="1" lang="ja-JP" altLang="en-US" sz="1600" dirty="0">
              <a:latin typeface="Fujitsu Sans" panose="020B0404060202020204" pitchFamily="34" charset="0"/>
              <a:ea typeface="Meiryo UI" panose="020B0604030504040204" pitchFamily="50" charset="-128"/>
            </a:endParaRPr>
          </a:p>
        </p:txBody>
      </p:sp>
      <p:sp>
        <p:nvSpPr>
          <p:cNvPr id="44" name="メモ 43"/>
          <p:cNvSpPr/>
          <p:nvPr/>
        </p:nvSpPr>
        <p:spPr bwMode="gray">
          <a:xfrm>
            <a:off x="3435297" y="5075814"/>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y.jar(V3.1)</a:t>
            </a:r>
            <a:endParaRPr kumimoji="1" lang="ja-JP" altLang="en-US" sz="1600" dirty="0">
              <a:latin typeface="Fujitsu Sans" panose="020B0404060202020204" pitchFamily="34" charset="0"/>
              <a:ea typeface="Meiryo UI" panose="020B0604030504040204" pitchFamily="50" charset="-128"/>
            </a:endParaRPr>
          </a:p>
        </p:txBody>
      </p:sp>
      <p:sp>
        <p:nvSpPr>
          <p:cNvPr id="45" name="メモ 44"/>
          <p:cNvSpPr/>
          <p:nvPr/>
        </p:nvSpPr>
        <p:spPr bwMode="gray">
          <a:xfrm>
            <a:off x="3435296" y="5550603"/>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46" name="メモ 45"/>
          <p:cNvSpPr/>
          <p:nvPr/>
        </p:nvSpPr>
        <p:spPr bwMode="gray">
          <a:xfrm>
            <a:off x="2200819" y="5564457"/>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b.jar(V1.3)</a:t>
            </a:r>
            <a:endParaRPr kumimoji="1" lang="ja-JP" altLang="en-US" sz="1600" dirty="0">
              <a:latin typeface="Fujitsu Sans" panose="020B0404060202020204" pitchFamily="34" charset="0"/>
              <a:ea typeface="Meiryo UI" panose="020B0604030504040204" pitchFamily="50" charset="-128"/>
            </a:endParaRPr>
          </a:p>
        </p:txBody>
      </p:sp>
      <p:sp>
        <p:nvSpPr>
          <p:cNvPr id="47" name="メモ 46"/>
          <p:cNvSpPr/>
          <p:nvPr/>
        </p:nvSpPr>
        <p:spPr bwMode="gray">
          <a:xfrm>
            <a:off x="2200819" y="6061440"/>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c.jar(V2.1)</a:t>
            </a:r>
            <a:endParaRPr kumimoji="1" lang="ja-JP" altLang="en-US" sz="1600" dirty="0">
              <a:latin typeface="Fujitsu Sans" panose="020B0404060202020204" pitchFamily="34" charset="0"/>
              <a:ea typeface="Meiryo UI" panose="020B0604030504040204" pitchFamily="50" charset="-128"/>
            </a:endParaRPr>
          </a:p>
        </p:txBody>
      </p:sp>
      <p:sp>
        <p:nvSpPr>
          <p:cNvPr id="48" name="メモ 47"/>
          <p:cNvSpPr/>
          <p:nvPr/>
        </p:nvSpPr>
        <p:spPr bwMode="gray">
          <a:xfrm>
            <a:off x="3495354" y="5616181"/>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49" name="メモ 48"/>
          <p:cNvSpPr/>
          <p:nvPr/>
        </p:nvSpPr>
        <p:spPr bwMode="gray">
          <a:xfrm>
            <a:off x="3562161" y="5727103"/>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latin typeface="Fujitsu Sans" panose="020B0404060202020204" pitchFamily="34" charset="0"/>
              <a:ea typeface="Meiryo UI" panose="020B0604030504040204" pitchFamily="50" charset="-128"/>
            </a:endParaRPr>
          </a:p>
        </p:txBody>
      </p:sp>
      <p:sp>
        <p:nvSpPr>
          <p:cNvPr id="50" name="メモ 49"/>
          <p:cNvSpPr/>
          <p:nvPr/>
        </p:nvSpPr>
        <p:spPr bwMode="gray">
          <a:xfrm>
            <a:off x="3628968" y="5834290"/>
            <a:ext cx="1060355" cy="391577"/>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z.jar(V4.2)</a:t>
            </a:r>
            <a:endParaRPr kumimoji="1" lang="ja-JP" altLang="en-US" sz="1600" dirty="0">
              <a:latin typeface="Fujitsu Sans" panose="020B0404060202020204" pitchFamily="34" charset="0"/>
              <a:ea typeface="Meiryo UI" panose="020B0604030504040204" pitchFamily="50" charset="-128"/>
            </a:endParaRPr>
          </a:p>
        </p:txBody>
      </p:sp>
      <p:sp>
        <p:nvSpPr>
          <p:cNvPr id="51" name="正方形/長方形 50"/>
          <p:cNvSpPr/>
          <p:nvPr/>
        </p:nvSpPr>
        <p:spPr bwMode="gray">
          <a:xfrm>
            <a:off x="1146258" y="5076612"/>
            <a:ext cx="928255"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Site B</a:t>
            </a:r>
            <a:endParaRPr kumimoji="1" lang="ja-JP" altLang="en-US" sz="2000" dirty="0">
              <a:latin typeface="Fujitsu Sans" panose="020B0404060202020204" pitchFamily="34" charset="0"/>
              <a:ea typeface="Meiryo UI" panose="020B0604030504040204" pitchFamily="50" charset="-128"/>
            </a:endParaRPr>
          </a:p>
        </p:txBody>
      </p:sp>
      <p:sp>
        <p:nvSpPr>
          <p:cNvPr id="52" name="正方形/長方形 51"/>
          <p:cNvSpPr/>
          <p:nvPr/>
        </p:nvSpPr>
        <p:spPr bwMode="gray">
          <a:xfrm>
            <a:off x="1146258" y="5563704"/>
            <a:ext cx="928255"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Site C</a:t>
            </a:r>
            <a:endParaRPr kumimoji="1" lang="ja-JP" altLang="en-US" sz="2000" dirty="0">
              <a:latin typeface="Fujitsu Sans" panose="020B0404060202020204" pitchFamily="34" charset="0"/>
              <a:ea typeface="Meiryo UI" panose="020B0604030504040204" pitchFamily="50" charset="-128"/>
            </a:endParaRPr>
          </a:p>
        </p:txBody>
      </p:sp>
      <p:sp>
        <p:nvSpPr>
          <p:cNvPr id="53" name="正方形/長方形 52"/>
          <p:cNvSpPr/>
          <p:nvPr/>
        </p:nvSpPr>
        <p:spPr bwMode="gray">
          <a:xfrm>
            <a:off x="1146258" y="6050796"/>
            <a:ext cx="928255"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Site D</a:t>
            </a:r>
            <a:endParaRPr kumimoji="1" lang="ja-JP" altLang="en-US" sz="2000" dirty="0">
              <a:latin typeface="Fujitsu Sans" panose="020B0404060202020204" pitchFamily="34" charset="0"/>
              <a:ea typeface="Meiryo UI" panose="020B0604030504040204" pitchFamily="50" charset="-128"/>
            </a:endParaRPr>
          </a:p>
        </p:txBody>
      </p:sp>
      <p:cxnSp>
        <p:nvCxnSpPr>
          <p:cNvPr id="55" name="直線矢印コネクタ 54"/>
          <p:cNvCxnSpPr>
            <a:stCxn id="41" idx="3"/>
            <a:endCxn id="43" idx="1"/>
          </p:cNvCxnSpPr>
          <p:nvPr/>
        </p:nvCxnSpPr>
        <p:spPr bwMode="auto">
          <a:xfrm>
            <a:off x="3261174" y="4757591"/>
            <a:ext cx="174123"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7" name="直線矢印コネクタ 56"/>
          <p:cNvCxnSpPr>
            <a:stCxn id="41" idx="3"/>
            <a:endCxn id="44" idx="1"/>
          </p:cNvCxnSpPr>
          <p:nvPr/>
        </p:nvCxnSpPr>
        <p:spPr bwMode="auto">
          <a:xfrm>
            <a:off x="3261174" y="4757591"/>
            <a:ext cx="174123" cy="51401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1" name="直線矢印コネクタ 60"/>
          <p:cNvCxnSpPr>
            <a:stCxn id="30" idx="3"/>
            <a:endCxn id="41" idx="1"/>
          </p:cNvCxnSpPr>
          <p:nvPr/>
        </p:nvCxnSpPr>
        <p:spPr bwMode="auto">
          <a:xfrm>
            <a:off x="2074513" y="4757591"/>
            <a:ext cx="12630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4" name="直線矢印コネクタ 63"/>
          <p:cNvCxnSpPr>
            <a:stCxn id="51" idx="3"/>
            <a:endCxn id="44" idx="1"/>
          </p:cNvCxnSpPr>
          <p:nvPr/>
        </p:nvCxnSpPr>
        <p:spPr bwMode="auto">
          <a:xfrm flipV="1">
            <a:off x="2074513" y="5271603"/>
            <a:ext cx="1360784" cy="79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7" name="直線矢印コネクタ 66"/>
          <p:cNvCxnSpPr>
            <a:stCxn id="52" idx="3"/>
            <a:endCxn id="46" idx="1"/>
          </p:cNvCxnSpPr>
          <p:nvPr/>
        </p:nvCxnSpPr>
        <p:spPr bwMode="auto">
          <a:xfrm>
            <a:off x="2074513" y="5759493"/>
            <a:ext cx="126306" cy="75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0" name="直線矢印コネクタ 69"/>
          <p:cNvCxnSpPr>
            <a:stCxn id="53" idx="3"/>
            <a:endCxn id="47" idx="1"/>
          </p:cNvCxnSpPr>
          <p:nvPr/>
        </p:nvCxnSpPr>
        <p:spPr bwMode="auto">
          <a:xfrm>
            <a:off x="2074513" y="6246585"/>
            <a:ext cx="126306" cy="1064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3" name="直線矢印コネクタ 72"/>
          <p:cNvCxnSpPr>
            <a:stCxn id="46" idx="3"/>
            <a:endCxn id="50" idx="1"/>
          </p:cNvCxnSpPr>
          <p:nvPr/>
        </p:nvCxnSpPr>
        <p:spPr bwMode="auto">
          <a:xfrm>
            <a:off x="3261174" y="5760246"/>
            <a:ext cx="367794" cy="26983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6" name="直線矢印コネクタ 75"/>
          <p:cNvCxnSpPr>
            <a:stCxn id="46" idx="3"/>
            <a:endCxn id="45" idx="1"/>
          </p:cNvCxnSpPr>
          <p:nvPr/>
        </p:nvCxnSpPr>
        <p:spPr bwMode="auto">
          <a:xfrm flipV="1">
            <a:off x="3261174" y="5746392"/>
            <a:ext cx="174122" cy="1385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9" name="直線矢印コネクタ 78"/>
          <p:cNvCxnSpPr>
            <a:stCxn id="46" idx="3"/>
            <a:endCxn id="48" idx="1"/>
          </p:cNvCxnSpPr>
          <p:nvPr/>
        </p:nvCxnSpPr>
        <p:spPr bwMode="auto">
          <a:xfrm>
            <a:off x="3261174" y="5760246"/>
            <a:ext cx="234180" cy="5172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6" name="直線矢印コネクタ 85"/>
          <p:cNvCxnSpPr>
            <a:stCxn id="46" idx="3"/>
            <a:endCxn id="49" idx="1"/>
          </p:cNvCxnSpPr>
          <p:nvPr/>
        </p:nvCxnSpPr>
        <p:spPr bwMode="auto">
          <a:xfrm>
            <a:off x="3261174" y="5760246"/>
            <a:ext cx="300987" cy="16264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9" name="角丸四角形吹き出し 88"/>
          <p:cNvSpPr/>
          <p:nvPr/>
        </p:nvSpPr>
        <p:spPr bwMode="gray">
          <a:xfrm>
            <a:off x="47652" y="6049693"/>
            <a:ext cx="1829418" cy="651329"/>
          </a:xfrm>
          <a:prstGeom prst="wedgeRoundRectCallout">
            <a:avLst>
              <a:gd name="adj1" fmla="val -23478"/>
              <a:gd name="adj2" fmla="val -20356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Gather from </a:t>
            </a:r>
          </a:p>
          <a:p>
            <a:pPr algn="l"/>
            <a:r>
              <a:rPr lang="en-US" altLang="ja-JP" sz="2000" dirty="0">
                <a:latin typeface="Fujitsu Sans" panose="020B0404060202020204" pitchFamily="34" charset="0"/>
                <a:ea typeface="Meiryo UI" panose="020B0604030504040204" pitchFamily="50" charset="-128"/>
              </a:rPr>
              <a:t>Each site…</a:t>
            </a:r>
            <a:endParaRPr kumimoji="1" lang="ja-JP" altLang="en-US" sz="2000" dirty="0">
              <a:latin typeface="Fujitsu Sans" panose="020B0404060202020204" pitchFamily="34" charset="0"/>
              <a:ea typeface="Meiryo UI" panose="020B0604030504040204" pitchFamily="50" charset="-128"/>
            </a:endParaRPr>
          </a:p>
        </p:txBody>
      </p:sp>
      <p:sp>
        <p:nvSpPr>
          <p:cNvPr id="91" name="正方形/長方形 90"/>
          <p:cNvSpPr/>
          <p:nvPr/>
        </p:nvSpPr>
        <p:spPr bwMode="gray">
          <a:xfrm>
            <a:off x="5268295" y="4497701"/>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Developers PC</a:t>
            </a:r>
            <a:endParaRPr kumimoji="1" lang="ja-JP" altLang="en-US" sz="2000" dirty="0">
              <a:latin typeface="Fujitsu Sans" panose="020B0404060202020204" pitchFamily="34" charset="0"/>
              <a:ea typeface="Meiryo UI" panose="020B0604030504040204" pitchFamily="50" charset="-128"/>
            </a:endParaRPr>
          </a:p>
        </p:txBody>
      </p:sp>
      <p:sp>
        <p:nvSpPr>
          <p:cNvPr id="92" name="正方形/長方形 91"/>
          <p:cNvSpPr/>
          <p:nvPr/>
        </p:nvSpPr>
        <p:spPr bwMode="gray">
          <a:xfrm>
            <a:off x="5268295" y="5024504"/>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Testing Environment</a:t>
            </a:r>
            <a:endParaRPr kumimoji="1" lang="ja-JP" altLang="en-US" sz="2000" dirty="0">
              <a:latin typeface="Fujitsu Sans" panose="020B0404060202020204" pitchFamily="34" charset="0"/>
              <a:ea typeface="Meiryo UI" panose="020B0604030504040204" pitchFamily="50" charset="-128"/>
            </a:endParaRPr>
          </a:p>
        </p:txBody>
      </p:sp>
      <p:sp>
        <p:nvSpPr>
          <p:cNvPr id="93" name="正方形/長方形 92"/>
          <p:cNvSpPr/>
          <p:nvPr/>
        </p:nvSpPr>
        <p:spPr bwMode="gray">
          <a:xfrm>
            <a:off x="5268295" y="5551307"/>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Staging Environment</a:t>
            </a:r>
            <a:endParaRPr kumimoji="1" lang="ja-JP" altLang="en-US" sz="2000" dirty="0">
              <a:latin typeface="Fujitsu Sans" panose="020B0404060202020204" pitchFamily="34" charset="0"/>
              <a:ea typeface="Meiryo UI" panose="020B0604030504040204" pitchFamily="50" charset="-128"/>
            </a:endParaRPr>
          </a:p>
        </p:txBody>
      </p:sp>
      <p:sp>
        <p:nvSpPr>
          <p:cNvPr id="94" name="正方形/長方形 93"/>
          <p:cNvSpPr/>
          <p:nvPr/>
        </p:nvSpPr>
        <p:spPr bwMode="gray">
          <a:xfrm>
            <a:off x="5268295" y="6078111"/>
            <a:ext cx="4003619" cy="391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a:latin typeface="Fujitsu Sans" panose="020B0404060202020204" pitchFamily="34" charset="0"/>
                <a:ea typeface="Meiryo UI" panose="020B0604030504040204" pitchFamily="50" charset="-128"/>
              </a:rPr>
              <a:t>Production Environment</a:t>
            </a:r>
            <a:endParaRPr kumimoji="1" lang="ja-JP" altLang="en-US" sz="2000" dirty="0">
              <a:latin typeface="Fujitsu Sans" panose="020B0404060202020204" pitchFamily="34" charset="0"/>
              <a:ea typeface="Meiryo UI" panose="020B0604030504040204" pitchFamily="50" charset="-128"/>
            </a:endParaRPr>
          </a:p>
        </p:txBody>
      </p:sp>
      <p:sp>
        <p:nvSpPr>
          <p:cNvPr id="98" name="メモ 97"/>
          <p:cNvSpPr/>
          <p:nvPr/>
        </p:nvSpPr>
        <p:spPr bwMode="gray">
          <a:xfrm>
            <a:off x="8024344" y="4549850"/>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a.jar(V1.3)</a:t>
            </a:r>
            <a:endParaRPr kumimoji="1" lang="ja-JP" altLang="en-US" sz="1600" dirty="0">
              <a:latin typeface="Fujitsu Sans" panose="020B0404060202020204" pitchFamily="34" charset="0"/>
              <a:ea typeface="Meiryo UI" panose="020B0604030504040204" pitchFamily="50" charset="-128"/>
            </a:endParaRPr>
          </a:p>
        </p:txBody>
      </p:sp>
      <p:sp>
        <p:nvSpPr>
          <p:cNvPr id="99" name="メモ 98"/>
          <p:cNvSpPr/>
          <p:nvPr/>
        </p:nvSpPr>
        <p:spPr bwMode="gray">
          <a:xfrm>
            <a:off x="8024344" y="5061899"/>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a.jar(V1.1)</a:t>
            </a:r>
            <a:endParaRPr kumimoji="1" lang="ja-JP" altLang="en-US" sz="1600" dirty="0">
              <a:latin typeface="Fujitsu Sans" panose="020B0404060202020204" pitchFamily="34" charset="0"/>
              <a:ea typeface="Meiryo UI" panose="020B0604030504040204" pitchFamily="50" charset="-128"/>
            </a:endParaRPr>
          </a:p>
        </p:txBody>
      </p:sp>
      <p:sp>
        <p:nvSpPr>
          <p:cNvPr id="100" name="メモ 99"/>
          <p:cNvSpPr/>
          <p:nvPr/>
        </p:nvSpPr>
        <p:spPr bwMode="gray">
          <a:xfrm>
            <a:off x="8024344" y="5589779"/>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a.jar(V1.2)</a:t>
            </a:r>
            <a:endParaRPr kumimoji="1" lang="ja-JP" altLang="en-US" sz="1600" dirty="0">
              <a:latin typeface="Fujitsu Sans" panose="020B0404060202020204" pitchFamily="34" charset="0"/>
              <a:ea typeface="Meiryo UI" panose="020B0604030504040204" pitchFamily="50" charset="-128"/>
            </a:endParaRPr>
          </a:p>
        </p:txBody>
      </p:sp>
      <p:sp>
        <p:nvSpPr>
          <p:cNvPr id="101" name="メモ 100"/>
          <p:cNvSpPr/>
          <p:nvPr/>
        </p:nvSpPr>
        <p:spPr bwMode="gray">
          <a:xfrm>
            <a:off x="8024344" y="6116552"/>
            <a:ext cx="1060355" cy="3394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a.jar(V0.9)</a:t>
            </a:r>
            <a:endParaRPr kumimoji="1" lang="ja-JP" altLang="en-US" sz="1600" dirty="0">
              <a:latin typeface="Fujitsu Sans" panose="020B0404060202020204" pitchFamily="34" charset="0"/>
              <a:ea typeface="Meiryo UI" panose="020B0604030504040204" pitchFamily="50" charset="-128"/>
            </a:endParaRPr>
          </a:p>
        </p:txBody>
      </p:sp>
      <p:sp>
        <p:nvSpPr>
          <p:cNvPr id="103" name="爆発 2 102"/>
          <p:cNvSpPr/>
          <p:nvPr/>
        </p:nvSpPr>
        <p:spPr bwMode="gray">
          <a:xfrm>
            <a:off x="8974850" y="5895162"/>
            <a:ext cx="885128" cy="518168"/>
          </a:xfrm>
          <a:prstGeom prst="irregularSeal2">
            <a:avLst/>
          </a:prstGeom>
          <a:solidFill>
            <a:srgbClr val="E6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b="1" dirty="0">
                <a:solidFill>
                  <a:schemeClr val="bg1"/>
                </a:solidFill>
                <a:latin typeface="Fujitsu Sans" panose="020B0404060202020204" pitchFamily="34" charset="0"/>
                <a:ea typeface="Meiryo UI" panose="020B0604030504040204" pitchFamily="50" charset="-128"/>
              </a:rPr>
              <a:t>bug</a:t>
            </a:r>
            <a:endParaRPr kumimoji="1" lang="ja-JP" altLang="en-US" sz="1600" b="1"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6256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CI Pipeline 1</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79</a:t>
            </a:fld>
            <a:endParaRPr lang="en-US" altLang="ja-JP" dirty="0"/>
          </a:p>
        </p:txBody>
      </p:sp>
      <p:sp>
        <p:nvSpPr>
          <p:cNvPr id="7" name="メモ 12">
            <a:extLst>
              <a:ext uri="{FF2B5EF4-FFF2-40B4-BE49-F238E27FC236}">
                <a16:creationId xmlns="" xmlns:a16="http://schemas.microsoft.com/office/drawing/2014/main" id="{7FDF11E6-7BF4-454E-BACE-CB009770ED84}"/>
              </a:ext>
            </a:extLst>
          </p:cNvPr>
          <p:cNvSpPr/>
          <p:nvPr/>
        </p:nvSpPr>
        <p:spPr bwMode="gray">
          <a:xfrm>
            <a:off x="418448" y="1025985"/>
            <a:ext cx="8883813" cy="5452437"/>
          </a:xfrm>
          <a:prstGeom prst="foldedCorner">
            <a:avLst>
              <a:gd name="adj" fmla="val 73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dirty="0">
                <a:solidFill>
                  <a:schemeClr val="tx1"/>
                </a:solidFill>
                <a:latin typeface="+mn-lt"/>
              </a:rPr>
              <a:t>stages:</a:t>
            </a:r>
          </a:p>
          <a:p>
            <a:pPr algn="l"/>
            <a:r>
              <a:rPr lang="en-US" altLang="ja-JP" sz="1600" dirty="0">
                <a:solidFill>
                  <a:schemeClr val="tx1"/>
                </a:solidFill>
                <a:latin typeface="+mn-lt"/>
              </a:rPr>
              <a:t>  - build</a:t>
            </a:r>
          </a:p>
          <a:p>
            <a:pPr algn="l"/>
            <a:r>
              <a:rPr lang="en-US" altLang="ja-JP" sz="1600" dirty="0">
                <a:solidFill>
                  <a:schemeClr val="tx1"/>
                </a:solidFill>
                <a:latin typeface="+mn-lt"/>
              </a:rPr>
              <a:t>  - test</a:t>
            </a:r>
          </a:p>
          <a:p>
            <a:pPr algn="l"/>
            <a:r>
              <a:rPr lang="en-US" altLang="ja-JP" sz="1600" dirty="0">
                <a:solidFill>
                  <a:schemeClr val="tx1"/>
                </a:solidFill>
                <a:latin typeface="+mn-lt"/>
              </a:rPr>
              <a:t>  - package</a:t>
            </a:r>
          </a:p>
          <a:p>
            <a:pPr algn="l"/>
            <a:endParaRPr lang="en-US" altLang="ja-JP" sz="1600" dirty="0">
              <a:solidFill>
                <a:schemeClr val="tx1"/>
              </a:solidFill>
              <a:latin typeface="+mn-lt"/>
            </a:endParaRPr>
          </a:p>
          <a:p>
            <a:pPr algn="l"/>
            <a:r>
              <a:rPr lang="en-US" altLang="ja-JP" sz="1600" dirty="0">
                <a:solidFill>
                  <a:schemeClr val="tx1"/>
                </a:solidFill>
                <a:latin typeface="+mn-lt"/>
              </a:rPr>
              <a:t>cache:</a:t>
            </a:r>
          </a:p>
          <a:p>
            <a:pPr algn="l"/>
            <a:r>
              <a:rPr lang="en-US" altLang="ja-JP" sz="1600" dirty="0">
                <a:solidFill>
                  <a:schemeClr val="tx1"/>
                </a:solidFill>
                <a:latin typeface="+mn-lt"/>
              </a:rPr>
              <a:t>  key: "$CI_COMMIT_TAG"</a:t>
            </a:r>
          </a:p>
          <a:p>
            <a:pPr algn="l"/>
            <a:r>
              <a:rPr lang="en-US" altLang="ja-JP" sz="1600" dirty="0">
                <a:solidFill>
                  <a:schemeClr val="tx1"/>
                </a:solidFill>
                <a:latin typeface="+mn-lt"/>
              </a:rPr>
              <a:t>  paths:</a:t>
            </a:r>
          </a:p>
          <a:p>
            <a:pPr algn="l"/>
            <a:r>
              <a:rPr lang="en-US" altLang="ja-JP" sz="1600" dirty="0">
                <a:solidFill>
                  <a:schemeClr val="tx1"/>
                </a:solidFill>
                <a:latin typeface="+mn-lt"/>
              </a:rPr>
              <a:t>    - build/</a:t>
            </a:r>
          </a:p>
          <a:p>
            <a:pPr algn="l"/>
            <a:r>
              <a:rPr lang="en-US" altLang="ja-JP" sz="1600" dirty="0">
                <a:solidFill>
                  <a:schemeClr val="tx1"/>
                </a:solidFill>
                <a:latin typeface="+mn-lt"/>
              </a:rPr>
              <a:t>  </a:t>
            </a:r>
          </a:p>
          <a:p>
            <a:pPr algn="l"/>
            <a:r>
              <a:rPr lang="en-US" altLang="ja-JP" sz="1600" dirty="0" err="1">
                <a:solidFill>
                  <a:schemeClr val="tx1"/>
                </a:solidFill>
                <a:latin typeface="+mn-lt"/>
              </a:rPr>
              <a:t>job_build</a:t>
            </a:r>
            <a:r>
              <a:rPr lang="en-US" altLang="ja-JP" sz="1600" dirty="0">
                <a:solidFill>
                  <a:schemeClr val="tx1"/>
                </a:solidFill>
                <a:latin typeface="+mn-lt"/>
              </a:rPr>
              <a:t>:</a:t>
            </a:r>
          </a:p>
          <a:p>
            <a:pPr algn="l"/>
            <a:r>
              <a:rPr lang="en-US" altLang="ja-JP" sz="1600" dirty="0">
                <a:solidFill>
                  <a:schemeClr val="tx1"/>
                </a:solidFill>
                <a:latin typeface="+mn-lt"/>
              </a:rPr>
              <a:t>  stage: build</a:t>
            </a:r>
          </a:p>
          <a:p>
            <a:pPr algn="l"/>
            <a:r>
              <a:rPr lang="en-US" altLang="ja-JP" sz="1600" dirty="0">
                <a:solidFill>
                  <a:schemeClr val="tx1"/>
                </a:solidFill>
                <a:latin typeface="+mn-lt"/>
              </a:rPr>
              <a:t>  script:</a:t>
            </a:r>
          </a:p>
          <a:p>
            <a:pPr algn="l"/>
            <a:r>
              <a:rPr lang="en-US" altLang="ja-JP" sz="1600" dirty="0">
                <a:solidFill>
                  <a:schemeClr val="tx1"/>
                </a:solidFill>
                <a:latin typeface="+mn-lt"/>
              </a:rPr>
              <a:t>    - </a:t>
            </a:r>
            <a:r>
              <a:rPr lang="en-US" altLang="ja-JP" sz="1600" dirty="0" err="1">
                <a:solidFill>
                  <a:schemeClr val="tx1"/>
                </a:solidFill>
                <a:latin typeface="+mn-lt"/>
              </a:rPr>
              <a:t>chmod</a:t>
            </a:r>
            <a:r>
              <a:rPr lang="en-US" altLang="ja-JP" sz="1600" dirty="0">
                <a:solidFill>
                  <a:schemeClr val="tx1"/>
                </a:solidFill>
                <a:latin typeface="+mn-lt"/>
              </a:rPr>
              <a:t> +x </a:t>
            </a:r>
            <a:r>
              <a:rPr lang="en-US" altLang="ja-JP" sz="1600" dirty="0" err="1">
                <a:solidFill>
                  <a:schemeClr val="tx1"/>
                </a:solidFill>
                <a:latin typeface="+mn-lt"/>
              </a:rPr>
              <a:t>gradlew</a:t>
            </a:r>
            <a:endParaRPr lang="en-US" altLang="ja-JP" sz="1600" dirty="0">
              <a:solidFill>
                <a:schemeClr val="tx1"/>
              </a:solidFill>
              <a:latin typeface="+mn-lt"/>
            </a:endParaRPr>
          </a:p>
          <a:p>
            <a:pPr algn="l"/>
            <a:r>
              <a:rPr lang="en-US" altLang="ja-JP" sz="1600" dirty="0">
                <a:solidFill>
                  <a:schemeClr val="tx1"/>
                </a:solidFill>
                <a:latin typeface="+mn-lt"/>
              </a:rPr>
              <a:t>    - ./</a:t>
            </a:r>
            <a:r>
              <a:rPr lang="en-US" altLang="ja-JP" sz="1600" dirty="0" err="1">
                <a:solidFill>
                  <a:schemeClr val="tx1"/>
                </a:solidFill>
                <a:latin typeface="+mn-lt"/>
              </a:rPr>
              <a:t>gradlew</a:t>
            </a:r>
            <a:r>
              <a:rPr lang="en-US" altLang="ja-JP" sz="1600" dirty="0">
                <a:solidFill>
                  <a:schemeClr val="tx1"/>
                </a:solidFill>
                <a:latin typeface="+mn-lt"/>
              </a:rPr>
              <a:t> jar</a:t>
            </a:r>
          </a:p>
          <a:p>
            <a:pPr algn="l"/>
            <a:r>
              <a:rPr lang="en-US" altLang="ja-JP" sz="1600" dirty="0">
                <a:solidFill>
                  <a:schemeClr val="tx1"/>
                </a:solidFill>
                <a:latin typeface="+mn-lt"/>
              </a:rPr>
              <a:t>    - ./</a:t>
            </a:r>
            <a:r>
              <a:rPr lang="en-US" altLang="ja-JP" sz="1600" dirty="0" err="1">
                <a:solidFill>
                  <a:schemeClr val="tx1"/>
                </a:solidFill>
                <a:latin typeface="+mn-lt"/>
              </a:rPr>
              <a:t>gradlew</a:t>
            </a:r>
            <a:r>
              <a:rPr lang="en-US" altLang="ja-JP" sz="1600" dirty="0">
                <a:solidFill>
                  <a:schemeClr val="tx1"/>
                </a:solidFill>
                <a:latin typeface="+mn-lt"/>
              </a:rPr>
              <a:t> </a:t>
            </a:r>
            <a:r>
              <a:rPr lang="en-US" altLang="ja-JP" sz="1600" dirty="0" err="1">
                <a:solidFill>
                  <a:schemeClr val="tx1"/>
                </a:solidFill>
                <a:latin typeface="+mn-lt"/>
              </a:rPr>
              <a:t>javadoc</a:t>
            </a:r>
            <a:endParaRPr lang="en-US" altLang="ja-JP" sz="1600" dirty="0">
              <a:solidFill>
                <a:schemeClr val="tx1"/>
              </a:solidFill>
              <a:latin typeface="+mn-lt"/>
            </a:endParaRPr>
          </a:p>
          <a:p>
            <a:pPr algn="l"/>
            <a:r>
              <a:rPr lang="en-US" altLang="ja-JP" sz="1600" dirty="0">
                <a:solidFill>
                  <a:schemeClr val="tx1"/>
                </a:solidFill>
                <a:latin typeface="+mn-lt"/>
              </a:rPr>
              <a:t>  artifacts:</a:t>
            </a:r>
          </a:p>
          <a:p>
            <a:pPr algn="l"/>
            <a:r>
              <a:rPr lang="en-US" altLang="ja-JP" sz="1600" dirty="0">
                <a:solidFill>
                  <a:schemeClr val="tx1"/>
                </a:solidFill>
                <a:latin typeface="+mn-lt"/>
              </a:rPr>
              <a:t>    </a:t>
            </a:r>
            <a:r>
              <a:rPr lang="en-US" altLang="ja-JP" sz="1600" dirty="0" err="1">
                <a:solidFill>
                  <a:schemeClr val="tx1"/>
                </a:solidFill>
                <a:latin typeface="+mn-lt"/>
              </a:rPr>
              <a:t>expire_in</a:t>
            </a:r>
            <a:r>
              <a:rPr lang="en-US" altLang="ja-JP" sz="1600" dirty="0">
                <a:solidFill>
                  <a:schemeClr val="tx1"/>
                </a:solidFill>
                <a:latin typeface="+mn-lt"/>
              </a:rPr>
              <a:t>: 1 week</a:t>
            </a:r>
          </a:p>
          <a:p>
            <a:pPr algn="l"/>
            <a:r>
              <a:rPr lang="en-US" altLang="ja-JP" sz="1600" dirty="0">
                <a:solidFill>
                  <a:schemeClr val="tx1"/>
                </a:solidFill>
                <a:latin typeface="+mn-lt"/>
              </a:rPr>
              <a:t>    name: "${CI_PROJECT_NAME}_${CI_BUILD_REF_NAME}"</a:t>
            </a:r>
          </a:p>
          <a:p>
            <a:pPr algn="l"/>
            <a:r>
              <a:rPr lang="en-US" altLang="ja-JP" sz="1600" dirty="0">
                <a:solidFill>
                  <a:schemeClr val="tx1"/>
                </a:solidFill>
                <a:latin typeface="+mn-lt"/>
              </a:rPr>
              <a:t>    paths:</a:t>
            </a:r>
          </a:p>
          <a:p>
            <a:pPr algn="l"/>
            <a:r>
              <a:rPr lang="en-US" altLang="ja-JP" sz="1600" dirty="0">
                <a:solidFill>
                  <a:schemeClr val="tx1"/>
                </a:solidFill>
                <a:latin typeface="+mn-lt"/>
              </a:rPr>
              <a:t>      - build/libs/*.jar</a:t>
            </a:r>
          </a:p>
          <a:p>
            <a:pPr algn="l"/>
            <a:r>
              <a:rPr lang="en-US" altLang="ja-JP" sz="1600" dirty="0">
                <a:solidFill>
                  <a:schemeClr val="tx1"/>
                </a:solidFill>
                <a:latin typeface="+mn-lt"/>
              </a:rPr>
              <a:t>      - build/docs/</a:t>
            </a:r>
            <a:r>
              <a:rPr lang="en-US" altLang="ja-JP" sz="1600" dirty="0" err="1">
                <a:solidFill>
                  <a:schemeClr val="tx1"/>
                </a:solidFill>
                <a:latin typeface="+mn-lt"/>
              </a:rPr>
              <a:t>javadoc</a:t>
            </a:r>
            <a:r>
              <a:rPr lang="en-US" altLang="ja-JP" sz="1600" dirty="0">
                <a:solidFill>
                  <a:schemeClr val="tx1"/>
                </a:solidFill>
                <a:latin typeface="+mn-lt"/>
              </a:rPr>
              <a:t>/*</a:t>
            </a:r>
          </a:p>
        </p:txBody>
      </p:sp>
      <p:sp>
        <p:nvSpPr>
          <p:cNvPr id="8" name="正方形/長方形 7">
            <a:extLst>
              <a:ext uri="{FF2B5EF4-FFF2-40B4-BE49-F238E27FC236}">
                <a16:creationId xmlns="" xmlns:a16="http://schemas.microsoft.com/office/drawing/2014/main" id="{57E293A4-3DC3-41F8-82C3-F24F09673ECA}"/>
              </a:ext>
            </a:extLst>
          </p:cNvPr>
          <p:cNvSpPr/>
          <p:nvPr/>
        </p:nvSpPr>
        <p:spPr>
          <a:xfrm>
            <a:off x="477642" y="632600"/>
            <a:ext cx="7786464" cy="400110"/>
          </a:xfrm>
          <a:prstGeom prst="rect">
            <a:avLst/>
          </a:prstGeom>
        </p:spPr>
        <p:txBody>
          <a:bodyPr wrap="square">
            <a:spAutoFit/>
          </a:bodyPr>
          <a:lstStyle/>
          <a:p>
            <a:pPr algn="l"/>
            <a:r>
              <a:rPr lang="en-US" altLang="ja-JP" sz="2000" dirty="0">
                <a:latin typeface="+mn-lt"/>
              </a:rPr>
              <a:t>.</a:t>
            </a:r>
            <a:r>
              <a:rPr lang="en-US" altLang="ja-JP" sz="2000" dirty="0" err="1">
                <a:latin typeface="+mn-lt"/>
              </a:rPr>
              <a:t>gitlab-ci.yml</a:t>
            </a:r>
            <a:endParaRPr lang="en-US" altLang="ja-JP" dirty="0">
              <a:latin typeface="+mn-lt"/>
            </a:endParaRPr>
          </a:p>
        </p:txBody>
      </p:sp>
    </p:spTree>
    <p:extLst>
      <p:ext uri="{BB962C8B-B14F-4D97-AF65-F5344CB8AC3E}">
        <p14:creationId xmlns:p14="http://schemas.microsoft.com/office/powerpoint/2010/main" val="20372067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CI Pipeline 1</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80</a:t>
            </a:fld>
            <a:endParaRPr lang="en-US" altLang="ja-JP" dirty="0"/>
          </a:p>
        </p:txBody>
      </p:sp>
      <p:sp>
        <p:nvSpPr>
          <p:cNvPr id="7" name="メモ 12">
            <a:extLst>
              <a:ext uri="{FF2B5EF4-FFF2-40B4-BE49-F238E27FC236}">
                <a16:creationId xmlns="" xmlns:a16="http://schemas.microsoft.com/office/drawing/2014/main" id="{7FDF11E6-7BF4-454E-BACE-CB009770ED84}"/>
              </a:ext>
            </a:extLst>
          </p:cNvPr>
          <p:cNvSpPr/>
          <p:nvPr/>
        </p:nvSpPr>
        <p:spPr bwMode="gray">
          <a:xfrm>
            <a:off x="418448" y="1032710"/>
            <a:ext cx="8883813" cy="5825290"/>
          </a:xfrm>
          <a:prstGeom prst="foldedCorner">
            <a:avLst>
              <a:gd name="adj" fmla="val 73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sz="1600" dirty="0" err="1">
                <a:solidFill>
                  <a:schemeClr val="tx1"/>
                </a:solidFill>
                <a:latin typeface="+mn-lt"/>
              </a:rPr>
              <a:t>job_test</a:t>
            </a:r>
            <a:r>
              <a:rPr lang="en-US" altLang="ja-JP" sz="1600" dirty="0">
                <a:solidFill>
                  <a:schemeClr val="tx1"/>
                </a:solidFill>
                <a:latin typeface="+mn-lt"/>
              </a:rPr>
              <a:t>:</a:t>
            </a:r>
          </a:p>
          <a:p>
            <a:pPr algn="l"/>
            <a:r>
              <a:rPr lang="en-US" altLang="ja-JP" sz="1600" dirty="0">
                <a:solidFill>
                  <a:schemeClr val="tx1"/>
                </a:solidFill>
                <a:latin typeface="+mn-lt"/>
              </a:rPr>
              <a:t>  stage: test</a:t>
            </a:r>
          </a:p>
          <a:p>
            <a:pPr algn="l"/>
            <a:r>
              <a:rPr lang="en-US" altLang="ja-JP" sz="1600" dirty="0">
                <a:solidFill>
                  <a:schemeClr val="tx1"/>
                </a:solidFill>
                <a:latin typeface="+mn-lt"/>
              </a:rPr>
              <a:t>  script:</a:t>
            </a:r>
          </a:p>
          <a:p>
            <a:pPr algn="l"/>
            <a:r>
              <a:rPr lang="en-US" altLang="ja-JP" sz="1600" dirty="0">
                <a:solidFill>
                  <a:schemeClr val="tx1"/>
                </a:solidFill>
                <a:latin typeface="+mn-lt"/>
              </a:rPr>
              <a:t>    - </a:t>
            </a:r>
            <a:r>
              <a:rPr lang="en-US" altLang="ja-JP" sz="1600" dirty="0" err="1">
                <a:solidFill>
                  <a:schemeClr val="tx1"/>
                </a:solidFill>
                <a:latin typeface="+mn-lt"/>
              </a:rPr>
              <a:t>chmod</a:t>
            </a:r>
            <a:r>
              <a:rPr lang="en-US" altLang="ja-JP" sz="1600" dirty="0">
                <a:solidFill>
                  <a:schemeClr val="tx1"/>
                </a:solidFill>
                <a:latin typeface="+mn-lt"/>
              </a:rPr>
              <a:t> +x </a:t>
            </a:r>
            <a:r>
              <a:rPr lang="en-US" altLang="ja-JP" sz="1600" dirty="0" err="1">
                <a:solidFill>
                  <a:schemeClr val="tx1"/>
                </a:solidFill>
                <a:latin typeface="+mn-lt"/>
              </a:rPr>
              <a:t>gradlew</a:t>
            </a:r>
            <a:endParaRPr lang="en-US" altLang="ja-JP" sz="1600" dirty="0">
              <a:solidFill>
                <a:schemeClr val="tx1"/>
              </a:solidFill>
              <a:latin typeface="+mn-lt"/>
            </a:endParaRPr>
          </a:p>
          <a:p>
            <a:pPr algn="l"/>
            <a:r>
              <a:rPr lang="en-US" altLang="ja-JP" sz="1600" dirty="0">
                <a:solidFill>
                  <a:schemeClr val="tx1"/>
                </a:solidFill>
                <a:latin typeface="+mn-lt"/>
              </a:rPr>
              <a:t>    - ./</a:t>
            </a:r>
            <a:r>
              <a:rPr lang="en-US" altLang="ja-JP" sz="1600" dirty="0" err="1">
                <a:solidFill>
                  <a:schemeClr val="tx1"/>
                </a:solidFill>
                <a:latin typeface="+mn-lt"/>
              </a:rPr>
              <a:t>gradlew</a:t>
            </a:r>
            <a:r>
              <a:rPr lang="en-US" altLang="ja-JP" sz="1600" dirty="0">
                <a:solidFill>
                  <a:schemeClr val="tx1"/>
                </a:solidFill>
                <a:latin typeface="+mn-lt"/>
              </a:rPr>
              <a:t> test </a:t>
            </a:r>
            <a:r>
              <a:rPr lang="en-US" altLang="ja-JP" sz="1600" dirty="0" err="1">
                <a:solidFill>
                  <a:schemeClr val="tx1"/>
                </a:solidFill>
                <a:latin typeface="+mn-lt"/>
              </a:rPr>
              <a:t>sonarqube</a:t>
            </a:r>
            <a:r>
              <a:rPr lang="en-US" altLang="ja-JP" sz="1600" dirty="0">
                <a:solidFill>
                  <a:schemeClr val="tx1"/>
                </a:solidFill>
                <a:latin typeface="+mn-lt"/>
              </a:rPr>
              <a:t> -</a:t>
            </a:r>
            <a:r>
              <a:rPr lang="en-US" altLang="ja-JP" sz="1600" dirty="0" err="1">
                <a:solidFill>
                  <a:schemeClr val="tx1"/>
                </a:solidFill>
                <a:latin typeface="+mn-lt"/>
              </a:rPr>
              <a:t>PsonarBranch</a:t>
            </a:r>
            <a:r>
              <a:rPr lang="en-US" altLang="ja-JP" sz="1600" dirty="0">
                <a:solidFill>
                  <a:schemeClr val="tx1"/>
                </a:solidFill>
                <a:latin typeface="+mn-lt"/>
              </a:rPr>
              <a:t>=$CI_BUILD_REF_NAME</a:t>
            </a:r>
          </a:p>
          <a:p>
            <a:pPr algn="l"/>
            <a:r>
              <a:rPr lang="en-US" altLang="ja-JP" sz="1600" dirty="0">
                <a:solidFill>
                  <a:schemeClr val="tx1"/>
                </a:solidFill>
                <a:latin typeface="+mn-lt"/>
              </a:rPr>
              <a:t>  artifacts:</a:t>
            </a:r>
          </a:p>
          <a:p>
            <a:pPr algn="l"/>
            <a:r>
              <a:rPr lang="en-US" altLang="ja-JP" sz="1600" dirty="0">
                <a:solidFill>
                  <a:schemeClr val="tx1"/>
                </a:solidFill>
                <a:latin typeface="+mn-lt"/>
              </a:rPr>
              <a:t>    </a:t>
            </a:r>
            <a:r>
              <a:rPr lang="en-US" altLang="ja-JP" sz="1600" dirty="0" err="1">
                <a:solidFill>
                  <a:schemeClr val="tx1"/>
                </a:solidFill>
                <a:latin typeface="+mn-lt"/>
              </a:rPr>
              <a:t>expire_in</a:t>
            </a:r>
            <a:r>
              <a:rPr lang="en-US" altLang="ja-JP" sz="1600" dirty="0">
                <a:solidFill>
                  <a:schemeClr val="tx1"/>
                </a:solidFill>
                <a:latin typeface="+mn-lt"/>
              </a:rPr>
              <a:t>: 1 week</a:t>
            </a:r>
          </a:p>
          <a:p>
            <a:pPr algn="l"/>
            <a:r>
              <a:rPr lang="en-US" altLang="ja-JP" sz="1600" dirty="0">
                <a:solidFill>
                  <a:schemeClr val="tx1"/>
                </a:solidFill>
                <a:latin typeface="+mn-lt"/>
              </a:rPr>
              <a:t>    name: "${CI_PROJECT_NAME}_${CI_BUILD_REF_NAME}_</a:t>
            </a:r>
            <a:r>
              <a:rPr lang="en-US" altLang="ja-JP" sz="1600" dirty="0" err="1">
                <a:solidFill>
                  <a:schemeClr val="tx1"/>
                </a:solidFill>
                <a:latin typeface="+mn-lt"/>
              </a:rPr>
              <a:t>testreports</a:t>
            </a:r>
            <a:r>
              <a:rPr lang="en-US" altLang="ja-JP" sz="1600" dirty="0">
                <a:solidFill>
                  <a:schemeClr val="tx1"/>
                </a:solidFill>
                <a:latin typeface="+mn-lt"/>
              </a:rPr>
              <a:t>"</a:t>
            </a:r>
          </a:p>
          <a:p>
            <a:pPr algn="l"/>
            <a:r>
              <a:rPr lang="en-US" altLang="ja-JP" sz="1600" dirty="0">
                <a:solidFill>
                  <a:schemeClr val="tx1"/>
                </a:solidFill>
                <a:latin typeface="+mn-lt"/>
              </a:rPr>
              <a:t>    paths:</a:t>
            </a:r>
          </a:p>
          <a:p>
            <a:pPr algn="l"/>
            <a:r>
              <a:rPr lang="en-US" altLang="ja-JP" sz="1600" dirty="0">
                <a:solidFill>
                  <a:schemeClr val="tx1"/>
                </a:solidFill>
                <a:latin typeface="+mn-lt"/>
              </a:rPr>
              <a:t>      - build/reports/tests/test/*</a:t>
            </a:r>
          </a:p>
          <a:p>
            <a:pPr algn="l"/>
            <a:r>
              <a:rPr lang="en-US" altLang="ja-JP" sz="1600" dirty="0" err="1">
                <a:solidFill>
                  <a:schemeClr val="tx1"/>
                </a:solidFill>
                <a:latin typeface="+mn-lt"/>
              </a:rPr>
              <a:t>job_package</a:t>
            </a:r>
            <a:r>
              <a:rPr lang="en-US" altLang="ja-JP" sz="1600" dirty="0">
                <a:solidFill>
                  <a:schemeClr val="tx1"/>
                </a:solidFill>
                <a:latin typeface="+mn-lt"/>
              </a:rPr>
              <a:t>:</a:t>
            </a:r>
          </a:p>
          <a:p>
            <a:pPr algn="l"/>
            <a:r>
              <a:rPr lang="en-US" altLang="ja-JP" sz="1600" dirty="0">
                <a:solidFill>
                  <a:schemeClr val="tx1"/>
                </a:solidFill>
                <a:latin typeface="+mn-lt"/>
              </a:rPr>
              <a:t>  stage: package</a:t>
            </a:r>
          </a:p>
          <a:p>
            <a:pPr algn="l"/>
            <a:r>
              <a:rPr lang="en-US" altLang="ja-JP" sz="1600" dirty="0">
                <a:solidFill>
                  <a:schemeClr val="tx1"/>
                </a:solidFill>
                <a:latin typeface="+mn-lt"/>
              </a:rPr>
              <a:t>  script:</a:t>
            </a:r>
          </a:p>
          <a:p>
            <a:pPr algn="l"/>
            <a:r>
              <a:rPr lang="en-US" altLang="ja-JP" sz="1600" dirty="0">
                <a:solidFill>
                  <a:schemeClr val="tx1"/>
                </a:solidFill>
                <a:latin typeface="+mn-lt"/>
              </a:rPr>
              <a:t>    - </a:t>
            </a:r>
            <a:r>
              <a:rPr lang="en-US" altLang="ja-JP" sz="1600" dirty="0" err="1">
                <a:solidFill>
                  <a:schemeClr val="tx1"/>
                </a:solidFill>
                <a:latin typeface="+mn-lt"/>
              </a:rPr>
              <a:t>chmod</a:t>
            </a:r>
            <a:r>
              <a:rPr lang="en-US" altLang="ja-JP" sz="1600" dirty="0">
                <a:solidFill>
                  <a:schemeClr val="tx1"/>
                </a:solidFill>
                <a:latin typeface="+mn-lt"/>
              </a:rPr>
              <a:t> +x </a:t>
            </a:r>
            <a:r>
              <a:rPr lang="en-US" altLang="ja-JP" sz="1600" dirty="0" err="1">
                <a:solidFill>
                  <a:schemeClr val="tx1"/>
                </a:solidFill>
                <a:latin typeface="+mn-lt"/>
              </a:rPr>
              <a:t>gradlew</a:t>
            </a:r>
            <a:endParaRPr lang="en-US" altLang="ja-JP" sz="1600" dirty="0">
              <a:solidFill>
                <a:schemeClr val="tx1"/>
              </a:solidFill>
              <a:latin typeface="+mn-lt"/>
            </a:endParaRPr>
          </a:p>
          <a:p>
            <a:pPr algn="l"/>
            <a:r>
              <a:rPr lang="en-US" altLang="ja-JP" sz="1600" dirty="0">
                <a:solidFill>
                  <a:schemeClr val="tx1"/>
                </a:solidFill>
                <a:latin typeface="+mn-lt"/>
              </a:rPr>
              <a:t>    - ./</a:t>
            </a:r>
            <a:r>
              <a:rPr lang="en-US" altLang="ja-JP" sz="1600" dirty="0" err="1">
                <a:solidFill>
                  <a:schemeClr val="tx1"/>
                </a:solidFill>
                <a:latin typeface="+mn-lt"/>
              </a:rPr>
              <a:t>gradlew</a:t>
            </a:r>
            <a:r>
              <a:rPr lang="en-US" altLang="ja-JP" sz="1600" dirty="0">
                <a:solidFill>
                  <a:schemeClr val="tx1"/>
                </a:solidFill>
                <a:latin typeface="+mn-lt"/>
              </a:rPr>
              <a:t> publish</a:t>
            </a:r>
          </a:p>
          <a:p>
            <a:pPr algn="l"/>
            <a:r>
              <a:rPr lang="en-US" altLang="ja-JP" sz="1600" dirty="0">
                <a:solidFill>
                  <a:schemeClr val="tx1"/>
                </a:solidFill>
                <a:latin typeface="+mn-lt"/>
              </a:rPr>
              <a:t>    - </a:t>
            </a:r>
            <a:r>
              <a:rPr lang="en-US" altLang="ja-JP" sz="1600" dirty="0" err="1">
                <a:solidFill>
                  <a:schemeClr val="tx1"/>
                </a:solidFill>
                <a:latin typeface="+mn-lt"/>
              </a:rPr>
              <a:t>mkdir</a:t>
            </a:r>
            <a:r>
              <a:rPr lang="en-US" altLang="ja-JP" sz="1600" dirty="0">
                <a:solidFill>
                  <a:schemeClr val="tx1"/>
                </a:solidFill>
                <a:latin typeface="+mn-lt"/>
              </a:rPr>
              <a:t> artifacts</a:t>
            </a:r>
          </a:p>
          <a:p>
            <a:pPr algn="l"/>
            <a:r>
              <a:rPr lang="en-US" altLang="ja-JP" sz="1600" dirty="0">
                <a:solidFill>
                  <a:schemeClr val="tx1"/>
                </a:solidFill>
                <a:latin typeface="+mn-lt"/>
              </a:rPr>
              <a:t>    - cp build/libs/*.jar artifacts</a:t>
            </a:r>
          </a:p>
          <a:p>
            <a:pPr algn="l"/>
            <a:r>
              <a:rPr lang="en-US" altLang="ja-JP" sz="1600" dirty="0">
                <a:solidFill>
                  <a:schemeClr val="tx1"/>
                </a:solidFill>
                <a:latin typeface="+mn-lt"/>
              </a:rPr>
              <a:t>  artifacts:</a:t>
            </a:r>
          </a:p>
          <a:p>
            <a:pPr algn="l"/>
            <a:r>
              <a:rPr lang="en-US" altLang="ja-JP" sz="1600" dirty="0">
                <a:solidFill>
                  <a:schemeClr val="tx1"/>
                </a:solidFill>
                <a:latin typeface="+mn-lt"/>
              </a:rPr>
              <a:t>    name: "${CI_PROJECT_NAME}_${CI_BUILD_REF_NAME}"</a:t>
            </a:r>
          </a:p>
          <a:p>
            <a:pPr algn="l"/>
            <a:r>
              <a:rPr lang="en-US" altLang="ja-JP" sz="1600" dirty="0">
                <a:solidFill>
                  <a:schemeClr val="tx1"/>
                </a:solidFill>
                <a:latin typeface="+mn-lt"/>
              </a:rPr>
              <a:t>    paths:</a:t>
            </a:r>
          </a:p>
          <a:p>
            <a:pPr algn="l"/>
            <a:r>
              <a:rPr lang="en-US" altLang="ja-JP" sz="1600" dirty="0">
                <a:solidFill>
                  <a:schemeClr val="tx1"/>
                </a:solidFill>
                <a:latin typeface="+mn-lt"/>
              </a:rPr>
              <a:t>      - artifacts/*</a:t>
            </a:r>
          </a:p>
          <a:p>
            <a:pPr algn="l"/>
            <a:r>
              <a:rPr lang="en-US" altLang="ja-JP" sz="1600" dirty="0">
                <a:solidFill>
                  <a:schemeClr val="tx1"/>
                </a:solidFill>
                <a:latin typeface="+mn-lt"/>
              </a:rPr>
              <a:t>  only:</a:t>
            </a:r>
          </a:p>
          <a:p>
            <a:pPr algn="l"/>
            <a:r>
              <a:rPr lang="en-US" altLang="ja-JP" sz="1600" dirty="0">
                <a:solidFill>
                  <a:schemeClr val="tx1"/>
                </a:solidFill>
                <a:latin typeface="+mn-lt"/>
              </a:rPr>
              <a:t>    - tags</a:t>
            </a:r>
          </a:p>
        </p:txBody>
      </p:sp>
      <p:sp>
        <p:nvSpPr>
          <p:cNvPr id="8" name="正方形/長方形 7">
            <a:extLst>
              <a:ext uri="{FF2B5EF4-FFF2-40B4-BE49-F238E27FC236}">
                <a16:creationId xmlns="" xmlns:a16="http://schemas.microsoft.com/office/drawing/2014/main" id="{57E293A4-3DC3-41F8-82C3-F24F09673ECA}"/>
              </a:ext>
            </a:extLst>
          </p:cNvPr>
          <p:cNvSpPr/>
          <p:nvPr/>
        </p:nvSpPr>
        <p:spPr>
          <a:xfrm>
            <a:off x="477642" y="632600"/>
            <a:ext cx="7786464" cy="400110"/>
          </a:xfrm>
          <a:prstGeom prst="rect">
            <a:avLst/>
          </a:prstGeom>
        </p:spPr>
        <p:txBody>
          <a:bodyPr wrap="square">
            <a:spAutoFit/>
          </a:bodyPr>
          <a:lstStyle/>
          <a:p>
            <a:pPr algn="l"/>
            <a:r>
              <a:rPr lang="en-US" altLang="ja-JP" sz="2000" dirty="0">
                <a:latin typeface="+mn-lt"/>
              </a:rPr>
              <a:t>.</a:t>
            </a:r>
            <a:r>
              <a:rPr lang="en-US" altLang="ja-JP" sz="2000" dirty="0" err="1">
                <a:latin typeface="+mn-lt"/>
              </a:rPr>
              <a:t>gitlab-ci.yml</a:t>
            </a:r>
            <a:endParaRPr lang="en-US" altLang="ja-JP" dirty="0">
              <a:latin typeface="+mn-lt"/>
            </a:endParaRPr>
          </a:p>
        </p:txBody>
      </p:sp>
    </p:spTree>
    <p:extLst>
      <p:ext uri="{BB962C8B-B14F-4D97-AF65-F5344CB8AC3E}">
        <p14:creationId xmlns:p14="http://schemas.microsoft.com/office/powerpoint/2010/main" val="14696003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CI Pipeline 1</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81</a:t>
            </a:fld>
            <a:endParaRPr lang="en-US" altLang="ja-JP" dirty="0"/>
          </a:p>
        </p:txBody>
      </p:sp>
      <p:sp>
        <p:nvSpPr>
          <p:cNvPr id="7" name="メモ 12">
            <a:extLst>
              <a:ext uri="{FF2B5EF4-FFF2-40B4-BE49-F238E27FC236}">
                <a16:creationId xmlns="" xmlns:a16="http://schemas.microsoft.com/office/drawing/2014/main" id="{7FDF11E6-7BF4-454E-BACE-CB009770ED84}"/>
              </a:ext>
            </a:extLst>
          </p:cNvPr>
          <p:cNvSpPr/>
          <p:nvPr/>
        </p:nvSpPr>
        <p:spPr bwMode="gray">
          <a:xfrm>
            <a:off x="418448" y="1025985"/>
            <a:ext cx="8883813" cy="5452437"/>
          </a:xfrm>
          <a:prstGeom prst="foldedCorner">
            <a:avLst>
              <a:gd name="adj" fmla="val 73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dirty="0">
                <a:solidFill>
                  <a:schemeClr val="tx1"/>
                </a:solidFill>
                <a:latin typeface="+mn-lt"/>
              </a:rPr>
              <a:t>plugins {</a:t>
            </a:r>
          </a:p>
          <a:p>
            <a:pPr algn="l"/>
            <a:r>
              <a:rPr lang="en-US" altLang="ja-JP" dirty="0">
                <a:solidFill>
                  <a:schemeClr val="tx1"/>
                </a:solidFill>
                <a:latin typeface="+mn-lt"/>
              </a:rPr>
              <a:t>	id '</a:t>
            </a:r>
            <a:r>
              <a:rPr lang="en-US" altLang="ja-JP" dirty="0" err="1">
                <a:solidFill>
                  <a:schemeClr val="tx1"/>
                </a:solidFill>
                <a:latin typeface="+mn-lt"/>
              </a:rPr>
              <a:t>org.sonarqube</a:t>
            </a:r>
            <a:r>
              <a:rPr lang="en-US" altLang="ja-JP" dirty="0">
                <a:solidFill>
                  <a:schemeClr val="tx1"/>
                </a:solidFill>
                <a:latin typeface="+mn-lt"/>
              </a:rPr>
              <a:t>' version '2.5'</a:t>
            </a:r>
          </a:p>
          <a:p>
            <a:pPr algn="l"/>
            <a:r>
              <a:rPr lang="en-US" altLang="ja-JP" dirty="0">
                <a:solidFill>
                  <a:schemeClr val="tx1"/>
                </a:solidFill>
                <a:latin typeface="+mn-lt"/>
              </a:rPr>
              <a:t>}</a:t>
            </a:r>
          </a:p>
          <a:p>
            <a:pPr algn="l"/>
            <a:endParaRPr lang="en-US" altLang="ja-JP" dirty="0">
              <a:solidFill>
                <a:schemeClr val="tx1"/>
              </a:solidFill>
              <a:latin typeface="+mn-lt"/>
            </a:endParaRPr>
          </a:p>
          <a:p>
            <a:pPr algn="l"/>
            <a:r>
              <a:rPr lang="en-US" altLang="ja-JP" dirty="0">
                <a:solidFill>
                  <a:schemeClr val="tx1"/>
                </a:solidFill>
                <a:latin typeface="+mn-lt"/>
              </a:rPr>
              <a:t>group = 'project'</a:t>
            </a:r>
          </a:p>
          <a:p>
            <a:pPr algn="l"/>
            <a:r>
              <a:rPr lang="en-US" altLang="ja-JP" dirty="0">
                <a:solidFill>
                  <a:schemeClr val="tx1"/>
                </a:solidFill>
                <a:latin typeface="+mn-lt"/>
              </a:rPr>
              <a:t>version = 0.1</a:t>
            </a:r>
          </a:p>
          <a:p>
            <a:pPr algn="l"/>
            <a:endParaRPr lang="en-US" altLang="ja-JP" dirty="0">
              <a:solidFill>
                <a:schemeClr val="tx1"/>
              </a:solidFill>
              <a:latin typeface="+mn-lt"/>
            </a:endParaRPr>
          </a:p>
          <a:p>
            <a:pPr algn="l"/>
            <a:r>
              <a:rPr lang="en-US" altLang="ja-JP" dirty="0">
                <a:solidFill>
                  <a:schemeClr val="tx1"/>
                </a:solidFill>
                <a:latin typeface="+mn-lt"/>
              </a:rPr>
              <a:t>apply plugin: 'java'</a:t>
            </a:r>
          </a:p>
          <a:p>
            <a:pPr algn="l"/>
            <a:r>
              <a:rPr lang="en-US" altLang="ja-JP" dirty="0">
                <a:solidFill>
                  <a:schemeClr val="tx1"/>
                </a:solidFill>
                <a:latin typeface="+mn-lt"/>
              </a:rPr>
              <a:t>apply plugin: 'eclipse'</a:t>
            </a:r>
          </a:p>
          <a:p>
            <a:pPr algn="l"/>
            <a:r>
              <a:rPr lang="en-US" altLang="ja-JP" dirty="0">
                <a:solidFill>
                  <a:schemeClr val="tx1"/>
                </a:solidFill>
                <a:latin typeface="+mn-lt"/>
              </a:rPr>
              <a:t>apply plugin: '</a:t>
            </a:r>
            <a:r>
              <a:rPr lang="en-US" altLang="ja-JP" dirty="0" err="1">
                <a:solidFill>
                  <a:schemeClr val="tx1"/>
                </a:solidFill>
                <a:latin typeface="+mn-lt"/>
              </a:rPr>
              <a:t>jacoco</a:t>
            </a:r>
            <a:r>
              <a:rPr lang="en-US" altLang="ja-JP" dirty="0">
                <a:solidFill>
                  <a:schemeClr val="tx1"/>
                </a:solidFill>
                <a:latin typeface="+mn-lt"/>
              </a:rPr>
              <a:t>'</a:t>
            </a:r>
          </a:p>
          <a:p>
            <a:pPr algn="l"/>
            <a:r>
              <a:rPr lang="en-US" altLang="ja-JP" dirty="0">
                <a:solidFill>
                  <a:schemeClr val="tx1"/>
                </a:solidFill>
                <a:latin typeface="+mn-lt"/>
              </a:rPr>
              <a:t>apply plugin: 'maven-publish'</a:t>
            </a:r>
          </a:p>
          <a:p>
            <a:pPr algn="l"/>
            <a:endParaRPr lang="en-US" altLang="ja-JP" dirty="0">
              <a:solidFill>
                <a:schemeClr val="tx1"/>
              </a:solidFill>
              <a:latin typeface="+mn-lt"/>
            </a:endParaRPr>
          </a:p>
          <a:p>
            <a:pPr algn="l"/>
            <a:r>
              <a:rPr lang="en-US" altLang="ja-JP" dirty="0">
                <a:solidFill>
                  <a:schemeClr val="tx1"/>
                </a:solidFill>
                <a:latin typeface="+mn-lt"/>
              </a:rPr>
              <a:t>[</a:t>
            </a:r>
            <a:r>
              <a:rPr lang="en-US" altLang="ja-JP" dirty="0" err="1">
                <a:solidFill>
                  <a:schemeClr val="tx1"/>
                </a:solidFill>
                <a:latin typeface="+mn-lt"/>
              </a:rPr>
              <a:t>compileJava</a:t>
            </a:r>
            <a:r>
              <a:rPr lang="en-US" altLang="ja-JP" dirty="0">
                <a:solidFill>
                  <a:schemeClr val="tx1"/>
                </a:solidFill>
                <a:latin typeface="+mn-lt"/>
              </a:rPr>
              <a:t>, </a:t>
            </a:r>
            <a:r>
              <a:rPr lang="en-US" altLang="ja-JP" dirty="0" err="1">
                <a:solidFill>
                  <a:schemeClr val="tx1"/>
                </a:solidFill>
                <a:latin typeface="+mn-lt"/>
              </a:rPr>
              <a:t>compileTestJava</a:t>
            </a:r>
            <a:r>
              <a:rPr lang="en-US" altLang="ja-JP" dirty="0">
                <a:solidFill>
                  <a:schemeClr val="tx1"/>
                </a:solidFill>
                <a:latin typeface="+mn-lt"/>
              </a:rPr>
              <a:t>, </a:t>
            </a:r>
            <a:r>
              <a:rPr lang="en-US" altLang="ja-JP" dirty="0" err="1">
                <a:solidFill>
                  <a:schemeClr val="tx1"/>
                </a:solidFill>
                <a:latin typeface="+mn-lt"/>
              </a:rPr>
              <a:t>javadoc</a:t>
            </a:r>
            <a:r>
              <a:rPr lang="en-US" altLang="ja-JP" dirty="0">
                <a:solidFill>
                  <a:schemeClr val="tx1"/>
                </a:solidFill>
                <a:latin typeface="+mn-lt"/>
              </a:rPr>
              <a:t>]*.options*.encoding = 'UTF-8'</a:t>
            </a:r>
          </a:p>
          <a:p>
            <a:pPr algn="l"/>
            <a:r>
              <a:rPr lang="en-US" altLang="ja-JP" dirty="0" err="1">
                <a:solidFill>
                  <a:schemeClr val="tx1"/>
                </a:solidFill>
                <a:latin typeface="+mn-lt"/>
              </a:rPr>
              <a:t>sourceCompatibility</a:t>
            </a:r>
            <a:r>
              <a:rPr lang="en-US" altLang="ja-JP" dirty="0">
                <a:solidFill>
                  <a:schemeClr val="tx1"/>
                </a:solidFill>
                <a:latin typeface="+mn-lt"/>
              </a:rPr>
              <a:t> = 1.8</a:t>
            </a:r>
          </a:p>
          <a:p>
            <a:pPr algn="l"/>
            <a:r>
              <a:rPr lang="en-US" altLang="ja-JP" dirty="0" err="1">
                <a:solidFill>
                  <a:schemeClr val="tx1"/>
                </a:solidFill>
                <a:latin typeface="+mn-lt"/>
              </a:rPr>
              <a:t>targetCompatibility</a:t>
            </a:r>
            <a:r>
              <a:rPr lang="en-US" altLang="ja-JP" dirty="0">
                <a:solidFill>
                  <a:schemeClr val="tx1"/>
                </a:solidFill>
                <a:latin typeface="+mn-lt"/>
              </a:rPr>
              <a:t> = 1.8</a:t>
            </a:r>
          </a:p>
          <a:p>
            <a:pPr algn="l"/>
            <a:endParaRPr lang="en-US" altLang="ja-JP" dirty="0">
              <a:solidFill>
                <a:schemeClr val="tx1"/>
              </a:solidFill>
              <a:latin typeface="+mn-lt"/>
            </a:endParaRPr>
          </a:p>
          <a:p>
            <a:pPr algn="l"/>
            <a:r>
              <a:rPr lang="en-US" altLang="ja-JP" dirty="0">
                <a:solidFill>
                  <a:schemeClr val="tx1"/>
                </a:solidFill>
                <a:latin typeface="+mn-lt"/>
              </a:rPr>
              <a:t>repositories {</a:t>
            </a:r>
          </a:p>
          <a:p>
            <a:pPr algn="l"/>
            <a:r>
              <a:rPr lang="en-US" altLang="ja-JP" dirty="0">
                <a:solidFill>
                  <a:schemeClr val="tx1"/>
                </a:solidFill>
                <a:latin typeface="+mn-lt"/>
              </a:rPr>
              <a:t>	maven {</a:t>
            </a:r>
          </a:p>
          <a:p>
            <a:pPr algn="l"/>
            <a:r>
              <a:rPr lang="en-US" altLang="ja-JP" dirty="0">
                <a:solidFill>
                  <a:schemeClr val="tx1"/>
                </a:solidFill>
                <a:latin typeface="+mn-lt"/>
              </a:rPr>
              <a:t>		</a:t>
            </a:r>
            <a:r>
              <a:rPr lang="en-US" altLang="ja-JP" dirty="0" err="1">
                <a:solidFill>
                  <a:schemeClr val="tx1"/>
                </a:solidFill>
                <a:latin typeface="+mn-lt"/>
              </a:rPr>
              <a:t>url</a:t>
            </a:r>
            <a:r>
              <a:rPr lang="en-US" altLang="ja-JP" dirty="0">
                <a:solidFill>
                  <a:schemeClr val="tx1"/>
                </a:solidFill>
                <a:latin typeface="+mn-lt"/>
              </a:rPr>
              <a:t> 'http://Your Artifactory URL/</a:t>
            </a:r>
            <a:r>
              <a:rPr lang="en-US" altLang="ja-JP" dirty="0" err="1">
                <a:solidFill>
                  <a:schemeClr val="tx1"/>
                </a:solidFill>
                <a:latin typeface="+mn-lt"/>
              </a:rPr>
              <a:t>artifactory</a:t>
            </a:r>
            <a:r>
              <a:rPr lang="en-US" altLang="ja-JP" dirty="0">
                <a:solidFill>
                  <a:schemeClr val="tx1"/>
                </a:solidFill>
                <a:latin typeface="+mn-lt"/>
              </a:rPr>
              <a:t>/libs-release/'</a:t>
            </a:r>
          </a:p>
          <a:p>
            <a:pPr algn="l"/>
            <a:r>
              <a:rPr lang="en-US" altLang="ja-JP" dirty="0">
                <a:solidFill>
                  <a:schemeClr val="tx1"/>
                </a:solidFill>
                <a:latin typeface="+mn-lt"/>
              </a:rPr>
              <a:t>	}</a:t>
            </a:r>
          </a:p>
          <a:p>
            <a:pPr algn="l"/>
            <a:r>
              <a:rPr lang="en-US" altLang="ja-JP" dirty="0">
                <a:solidFill>
                  <a:schemeClr val="tx1"/>
                </a:solidFill>
                <a:latin typeface="+mn-lt"/>
              </a:rPr>
              <a:t>}</a:t>
            </a:r>
          </a:p>
          <a:p>
            <a:pPr algn="l"/>
            <a:endParaRPr lang="en-US" altLang="ja-JP" dirty="0">
              <a:solidFill>
                <a:schemeClr val="tx1"/>
              </a:solidFill>
              <a:latin typeface="+mn-lt"/>
            </a:endParaRPr>
          </a:p>
          <a:p>
            <a:pPr algn="l"/>
            <a:r>
              <a:rPr lang="en-US" altLang="ja-JP" dirty="0">
                <a:solidFill>
                  <a:schemeClr val="tx1"/>
                </a:solidFill>
                <a:latin typeface="+mn-lt"/>
              </a:rPr>
              <a:t>dependencies {</a:t>
            </a:r>
          </a:p>
          <a:p>
            <a:pPr algn="l"/>
            <a:r>
              <a:rPr lang="en-US" altLang="ja-JP" dirty="0">
                <a:solidFill>
                  <a:schemeClr val="tx1"/>
                </a:solidFill>
                <a:latin typeface="+mn-lt"/>
              </a:rPr>
              <a:t>	</a:t>
            </a:r>
            <a:r>
              <a:rPr lang="en-US" altLang="ja-JP" dirty="0" err="1">
                <a:solidFill>
                  <a:schemeClr val="tx1"/>
                </a:solidFill>
                <a:latin typeface="+mn-lt"/>
              </a:rPr>
              <a:t>testCompile</a:t>
            </a:r>
            <a:r>
              <a:rPr lang="en-US" altLang="ja-JP" dirty="0">
                <a:solidFill>
                  <a:schemeClr val="tx1"/>
                </a:solidFill>
                <a:latin typeface="+mn-lt"/>
              </a:rPr>
              <a:t>(group: '</a:t>
            </a:r>
            <a:r>
              <a:rPr lang="en-US" altLang="ja-JP" dirty="0" err="1">
                <a:solidFill>
                  <a:schemeClr val="tx1"/>
                </a:solidFill>
                <a:latin typeface="+mn-lt"/>
              </a:rPr>
              <a:t>junit</a:t>
            </a:r>
            <a:r>
              <a:rPr lang="en-US" altLang="ja-JP" dirty="0">
                <a:solidFill>
                  <a:schemeClr val="tx1"/>
                </a:solidFill>
                <a:latin typeface="+mn-lt"/>
              </a:rPr>
              <a:t>', name: '</a:t>
            </a:r>
            <a:r>
              <a:rPr lang="en-US" altLang="ja-JP" dirty="0" err="1">
                <a:solidFill>
                  <a:schemeClr val="tx1"/>
                </a:solidFill>
                <a:latin typeface="+mn-lt"/>
              </a:rPr>
              <a:t>junit</a:t>
            </a:r>
            <a:r>
              <a:rPr lang="en-US" altLang="ja-JP" dirty="0">
                <a:solidFill>
                  <a:schemeClr val="tx1"/>
                </a:solidFill>
                <a:latin typeface="+mn-lt"/>
              </a:rPr>
              <a:t>', version: '4.12')</a:t>
            </a:r>
          </a:p>
          <a:p>
            <a:pPr algn="l"/>
            <a:r>
              <a:rPr lang="en-US" altLang="ja-JP" dirty="0">
                <a:solidFill>
                  <a:schemeClr val="tx1"/>
                </a:solidFill>
                <a:latin typeface="+mn-lt"/>
              </a:rPr>
              <a:t>}</a:t>
            </a:r>
          </a:p>
        </p:txBody>
      </p:sp>
      <p:sp>
        <p:nvSpPr>
          <p:cNvPr id="8" name="正方形/長方形 7">
            <a:extLst>
              <a:ext uri="{FF2B5EF4-FFF2-40B4-BE49-F238E27FC236}">
                <a16:creationId xmlns="" xmlns:a16="http://schemas.microsoft.com/office/drawing/2014/main" id="{57E293A4-3DC3-41F8-82C3-F24F09673ECA}"/>
              </a:ext>
            </a:extLst>
          </p:cNvPr>
          <p:cNvSpPr/>
          <p:nvPr/>
        </p:nvSpPr>
        <p:spPr>
          <a:xfrm>
            <a:off x="477642" y="632600"/>
            <a:ext cx="7786464" cy="400110"/>
          </a:xfrm>
          <a:prstGeom prst="rect">
            <a:avLst/>
          </a:prstGeom>
        </p:spPr>
        <p:txBody>
          <a:bodyPr wrap="square">
            <a:spAutoFit/>
          </a:bodyPr>
          <a:lstStyle/>
          <a:p>
            <a:pPr algn="l"/>
            <a:r>
              <a:rPr lang="en-US" altLang="ja-JP" sz="2000" dirty="0" err="1">
                <a:latin typeface="+mn-lt"/>
              </a:rPr>
              <a:t>gradle.build</a:t>
            </a:r>
            <a:endParaRPr lang="en-US" altLang="ja-JP" dirty="0">
              <a:latin typeface="+mn-lt"/>
            </a:endParaRPr>
          </a:p>
        </p:txBody>
      </p:sp>
    </p:spTree>
    <p:extLst>
      <p:ext uri="{BB962C8B-B14F-4D97-AF65-F5344CB8AC3E}">
        <p14:creationId xmlns:p14="http://schemas.microsoft.com/office/powerpoint/2010/main" val="3318505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CI Pipeline 1</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82</a:t>
            </a:fld>
            <a:endParaRPr lang="en-US" altLang="ja-JP" dirty="0"/>
          </a:p>
        </p:txBody>
      </p:sp>
      <p:sp>
        <p:nvSpPr>
          <p:cNvPr id="7" name="メモ 12">
            <a:extLst>
              <a:ext uri="{FF2B5EF4-FFF2-40B4-BE49-F238E27FC236}">
                <a16:creationId xmlns="" xmlns:a16="http://schemas.microsoft.com/office/drawing/2014/main" id="{7FDF11E6-7BF4-454E-BACE-CB009770ED84}"/>
              </a:ext>
            </a:extLst>
          </p:cNvPr>
          <p:cNvSpPr/>
          <p:nvPr/>
        </p:nvSpPr>
        <p:spPr bwMode="gray">
          <a:xfrm>
            <a:off x="418448" y="1025985"/>
            <a:ext cx="8883813" cy="5452437"/>
          </a:xfrm>
          <a:prstGeom prst="foldedCorner">
            <a:avLst>
              <a:gd name="adj" fmla="val 73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dirty="0" err="1">
                <a:solidFill>
                  <a:schemeClr val="tx1"/>
                </a:solidFill>
                <a:latin typeface="+mn-lt"/>
              </a:rPr>
              <a:t>jacoco</a:t>
            </a:r>
            <a:r>
              <a:rPr lang="en-US" altLang="ja-JP" dirty="0">
                <a:solidFill>
                  <a:schemeClr val="tx1"/>
                </a:solidFill>
                <a:latin typeface="+mn-lt"/>
              </a:rPr>
              <a:t> {</a:t>
            </a:r>
          </a:p>
          <a:p>
            <a:pPr algn="l"/>
            <a:r>
              <a:rPr lang="en-US" altLang="ja-JP" dirty="0">
                <a:solidFill>
                  <a:schemeClr val="tx1"/>
                </a:solidFill>
                <a:latin typeface="+mn-lt"/>
              </a:rPr>
              <a:t>	</a:t>
            </a:r>
            <a:r>
              <a:rPr lang="en-US" altLang="ja-JP" dirty="0" err="1">
                <a:solidFill>
                  <a:schemeClr val="tx1"/>
                </a:solidFill>
                <a:latin typeface="+mn-lt"/>
              </a:rPr>
              <a:t>toolVersion</a:t>
            </a:r>
            <a:r>
              <a:rPr lang="en-US" altLang="ja-JP" dirty="0">
                <a:solidFill>
                  <a:schemeClr val="tx1"/>
                </a:solidFill>
                <a:latin typeface="+mn-lt"/>
              </a:rPr>
              <a:t> = '0.7.9'</a:t>
            </a:r>
          </a:p>
          <a:p>
            <a:pPr algn="l"/>
            <a:r>
              <a:rPr lang="en-US" altLang="ja-JP" dirty="0">
                <a:solidFill>
                  <a:schemeClr val="tx1"/>
                </a:solidFill>
                <a:latin typeface="+mn-lt"/>
              </a:rPr>
              <a:t>}</a:t>
            </a:r>
          </a:p>
          <a:p>
            <a:pPr algn="l"/>
            <a:r>
              <a:rPr lang="en-US" altLang="ja-JP" dirty="0">
                <a:solidFill>
                  <a:schemeClr val="tx1"/>
                </a:solidFill>
                <a:latin typeface="+mn-lt"/>
              </a:rPr>
              <a:t>test {</a:t>
            </a:r>
          </a:p>
          <a:p>
            <a:pPr algn="l"/>
            <a:r>
              <a:rPr lang="en-US" altLang="ja-JP" dirty="0">
                <a:solidFill>
                  <a:schemeClr val="tx1"/>
                </a:solidFill>
                <a:latin typeface="+mn-lt"/>
              </a:rPr>
              <a:t>	</a:t>
            </a:r>
            <a:r>
              <a:rPr lang="en-US" altLang="ja-JP" dirty="0" err="1">
                <a:solidFill>
                  <a:schemeClr val="tx1"/>
                </a:solidFill>
                <a:latin typeface="+mn-lt"/>
              </a:rPr>
              <a:t>ignoreFailures</a:t>
            </a:r>
            <a:r>
              <a:rPr lang="en-US" altLang="ja-JP" dirty="0">
                <a:solidFill>
                  <a:schemeClr val="tx1"/>
                </a:solidFill>
                <a:latin typeface="+mn-lt"/>
              </a:rPr>
              <a:t> = true</a:t>
            </a:r>
          </a:p>
          <a:p>
            <a:pPr algn="l"/>
            <a:r>
              <a:rPr lang="en-US" altLang="ja-JP" dirty="0">
                <a:solidFill>
                  <a:schemeClr val="tx1"/>
                </a:solidFill>
                <a:latin typeface="+mn-lt"/>
              </a:rPr>
              <a:t>	</a:t>
            </a:r>
            <a:r>
              <a:rPr lang="en-US" altLang="ja-JP" dirty="0" err="1">
                <a:solidFill>
                  <a:schemeClr val="tx1"/>
                </a:solidFill>
                <a:latin typeface="+mn-lt"/>
              </a:rPr>
              <a:t>jacoco</a:t>
            </a:r>
            <a:r>
              <a:rPr lang="en-US" altLang="ja-JP" dirty="0">
                <a:solidFill>
                  <a:schemeClr val="tx1"/>
                </a:solidFill>
                <a:latin typeface="+mn-lt"/>
              </a:rPr>
              <a:t> {</a:t>
            </a:r>
          </a:p>
          <a:p>
            <a:pPr algn="l"/>
            <a:r>
              <a:rPr lang="en-US" altLang="ja-JP" dirty="0">
                <a:solidFill>
                  <a:schemeClr val="tx1"/>
                </a:solidFill>
                <a:latin typeface="+mn-lt"/>
              </a:rPr>
              <a:t>		append = false</a:t>
            </a:r>
          </a:p>
          <a:p>
            <a:pPr algn="l"/>
            <a:r>
              <a:rPr lang="en-US" altLang="ja-JP" dirty="0">
                <a:solidFill>
                  <a:schemeClr val="tx1"/>
                </a:solidFill>
                <a:latin typeface="+mn-lt"/>
              </a:rPr>
              <a:t>	}</a:t>
            </a:r>
          </a:p>
          <a:p>
            <a:pPr algn="l"/>
            <a:r>
              <a:rPr lang="en-US" altLang="ja-JP" dirty="0">
                <a:solidFill>
                  <a:schemeClr val="tx1"/>
                </a:solidFill>
                <a:latin typeface="+mn-lt"/>
              </a:rPr>
              <a:t>}</a:t>
            </a:r>
          </a:p>
          <a:p>
            <a:pPr algn="l"/>
            <a:r>
              <a:rPr lang="en-US" altLang="ja-JP" dirty="0">
                <a:solidFill>
                  <a:schemeClr val="tx1"/>
                </a:solidFill>
                <a:latin typeface="+mn-lt"/>
              </a:rPr>
              <a:t>publishing {</a:t>
            </a:r>
          </a:p>
          <a:p>
            <a:pPr algn="l"/>
            <a:r>
              <a:rPr lang="en-US" altLang="ja-JP" dirty="0">
                <a:solidFill>
                  <a:schemeClr val="tx1"/>
                </a:solidFill>
                <a:latin typeface="+mn-lt"/>
              </a:rPr>
              <a:t>	publications {</a:t>
            </a:r>
          </a:p>
          <a:p>
            <a:pPr algn="l"/>
            <a:r>
              <a:rPr lang="en-US" altLang="ja-JP" dirty="0">
                <a:solidFill>
                  <a:schemeClr val="tx1"/>
                </a:solidFill>
                <a:latin typeface="+mn-lt"/>
              </a:rPr>
              <a:t>		jar(</a:t>
            </a:r>
            <a:r>
              <a:rPr lang="en-US" altLang="ja-JP" dirty="0" err="1">
                <a:solidFill>
                  <a:schemeClr val="tx1"/>
                </a:solidFill>
                <a:latin typeface="+mn-lt"/>
              </a:rPr>
              <a:t>MavenPublication</a:t>
            </a:r>
            <a:r>
              <a:rPr lang="en-US" altLang="ja-JP" dirty="0">
                <a:solidFill>
                  <a:schemeClr val="tx1"/>
                </a:solidFill>
                <a:latin typeface="+mn-lt"/>
              </a:rPr>
              <a:t>) {</a:t>
            </a:r>
          </a:p>
          <a:p>
            <a:pPr algn="l"/>
            <a:r>
              <a:rPr lang="en-US" altLang="ja-JP" dirty="0">
                <a:solidFill>
                  <a:schemeClr val="tx1"/>
                </a:solidFill>
                <a:latin typeface="+mn-lt"/>
              </a:rPr>
              <a:t>			from components.java</a:t>
            </a:r>
          </a:p>
          <a:p>
            <a:pPr algn="l"/>
            <a:r>
              <a:rPr lang="en-US" altLang="ja-JP" dirty="0">
                <a:solidFill>
                  <a:schemeClr val="tx1"/>
                </a:solidFill>
                <a:latin typeface="+mn-lt"/>
              </a:rPr>
              <a:t>		}</a:t>
            </a:r>
          </a:p>
          <a:p>
            <a:pPr algn="l"/>
            <a:r>
              <a:rPr lang="en-US" altLang="ja-JP" dirty="0">
                <a:solidFill>
                  <a:schemeClr val="tx1"/>
                </a:solidFill>
                <a:latin typeface="+mn-lt"/>
              </a:rPr>
              <a:t>	}</a:t>
            </a:r>
          </a:p>
          <a:p>
            <a:pPr algn="l"/>
            <a:r>
              <a:rPr lang="en-US" altLang="ja-JP" dirty="0">
                <a:solidFill>
                  <a:schemeClr val="tx1"/>
                </a:solidFill>
                <a:latin typeface="+mn-lt"/>
              </a:rPr>
              <a:t>	repositories {</a:t>
            </a:r>
          </a:p>
          <a:p>
            <a:pPr algn="l"/>
            <a:r>
              <a:rPr lang="en-US" altLang="ja-JP" dirty="0">
                <a:solidFill>
                  <a:schemeClr val="tx1"/>
                </a:solidFill>
                <a:latin typeface="+mn-lt"/>
              </a:rPr>
              <a:t>		maven {</a:t>
            </a:r>
          </a:p>
          <a:p>
            <a:pPr algn="l"/>
            <a:r>
              <a:rPr lang="en-US" altLang="ja-JP" dirty="0">
                <a:solidFill>
                  <a:schemeClr val="tx1"/>
                </a:solidFill>
                <a:latin typeface="+mn-lt"/>
              </a:rPr>
              <a:t>			</a:t>
            </a:r>
            <a:r>
              <a:rPr lang="en-US" altLang="ja-JP" dirty="0" err="1">
                <a:solidFill>
                  <a:schemeClr val="tx1"/>
                </a:solidFill>
                <a:latin typeface="+mn-lt"/>
              </a:rPr>
              <a:t>url</a:t>
            </a:r>
            <a:r>
              <a:rPr lang="en-US" altLang="ja-JP" dirty="0">
                <a:solidFill>
                  <a:schemeClr val="tx1"/>
                </a:solidFill>
                <a:latin typeface="+mn-lt"/>
              </a:rPr>
              <a:t> 'http://Your Artifactory URL/</a:t>
            </a:r>
            <a:r>
              <a:rPr lang="en-US" altLang="ja-JP" dirty="0" err="1">
                <a:solidFill>
                  <a:schemeClr val="tx1"/>
                </a:solidFill>
                <a:latin typeface="+mn-lt"/>
              </a:rPr>
              <a:t>artifactory</a:t>
            </a:r>
            <a:r>
              <a:rPr lang="en-US" altLang="ja-JP" dirty="0">
                <a:solidFill>
                  <a:schemeClr val="tx1"/>
                </a:solidFill>
                <a:latin typeface="+mn-lt"/>
              </a:rPr>
              <a:t>/libs-release-local/'</a:t>
            </a:r>
          </a:p>
          <a:p>
            <a:pPr algn="l"/>
            <a:r>
              <a:rPr lang="en-US" altLang="ja-JP" dirty="0">
                <a:solidFill>
                  <a:schemeClr val="tx1"/>
                </a:solidFill>
                <a:latin typeface="+mn-lt"/>
              </a:rPr>
              <a:t>			credentials {</a:t>
            </a:r>
          </a:p>
          <a:p>
            <a:pPr algn="l"/>
            <a:r>
              <a:rPr lang="en-US" altLang="ja-JP" dirty="0">
                <a:solidFill>
                  <a:schemeClr val="tx1"/>
                </a:solidFill>
                <a:latin typeface="+mn-lt"/>
              </a:rPr>
              <a:t>				username = </a:t>
            </a:r>
            <a:r>
              <a:rPr lang="en-US" altLang="ja-JP" dirty="0" err="1">
                <a:solidFill>
                  <a:schemeClr val="tx1"/>
                </a:solidFill>
                <a:latin typeface="+mn-lt"/>
              </a:rPr>
              <a:t>System.getenv</a:t>
            </a:r>
            <a:r>
              <a:rPr lang="en-US" altLang="ja-JP" dirty="0">
                <a:solidFill>
                  <a:schemeClr val="tx1"/>
                </a:solidFill>
                <a:latin typeface="+mn-lt"/>
              </a:rPr>
              <a:t>()['PUBLISH_ARTIFACTORY_USERNAME']</a:t>
            </a:r>
          </a:p>
          <a:p>
            <a:pPr algn="l"/>
            <a:r>
              <a:rPr lang="en-US" altLang="ja-JP" dirty="0">
                <a:solidFill>
                  <a:schemeClr val="tx1"/>
                </a:solidFill>
                <a:latin typeface="+mn-lt"/>
              </a:rPr>
              <a:t>				password = </a:t>
            </a:r>
            <a:r>
              <a:rPr lang="en-US" altLang="ja-JP" dirty="0" err="1">
                <a:solidFill>
                  <a:schemeClr val="tx1"/>
                </a:solidFill>
                <a:latin typeface="+mn-lt"/>
              </a:rPr>
              <a:t>System.getenv</a:t>
            </a:r>
            <a:r>
              <a:rPr lang="en-US" altLang="ja-JP" dirty="0">
                <a:solidFill>
                  <a:schemeClr val="tx1"/>
                </a:solidFill>
                <a:latin typeface="+mn-lt"/>
              </a:rPr>
              <a:t>()['PUBLISH_ARTIFACTORY_PASSWORD']</a:t>
            </a:r>
          </a:p>
          <a:p>
            <a:pPr algn="l"/>
            <a:r>
              <a:rPr lang="en-US" altLang="ja-JP" dirty="0">
                <a:solidFill>
                  <a:schemeClr val="tx1"/>
                </a:solidFill>
                <a:latin typeface="+mn-lt"/>
              </a:rPr>
              <a:t>			}</a:t>
            </a:r>
          </a:p>
          <a:p>
            <a:pPr algn="l"/>
            <a:r>
              <a:rPr lang="en-US" altLang="ja-JP" dirty="0">
                <a:solidFill>
                  <a:schemeClr val="tx1"/>
                </a:solidFill>
                <a:latin typeface="+mn-lt"/>
              </a:rPr>
              <a:t>		}</a:t>
            </a:r>
          </a:p>
          <a:p>
            <a:pPr algn="l"/>
            <a:r>
              <a:rPr lang="en-US" altLang="ja-JP" dirty="0">
                <a:solidFill>
                  <a:schemeClr val="tx1"/>
                </a:solidFill>
                <a:latin typeface="+mn-lt"/>
              </a:rPr>
              <a:t>	}</a:t>
            </a:r>
          </a:p>
          <a:p>
            <a:pPr algn="l"/>
            <a:r>
              <a:rPr lang="en-US" altLang="ja-JP" dirty="0">
                <a:solidFill>
                  <a:schemeClr val="tx1"/>
                </a:solidFill>
                <a:latin typeface="+mn-lt"/>
              </a:rPr>
              <a:t>}</a:t>
            </a:r>
          </a:p>
        </p:txBody>
      </p:sp>
      <p:sp>
        <p:nvSpPr>
          <p:cNvPr id="8" name="正方形/長方形 7">
            <a:extLst>
              <a:ext uri="{FF2B5EF4-FFF2-40B4-BE49-F238E27FC236}">
                <a16:creationId xmlns="" xmlns:a16="http://schemas.microsoft.com/office/drawing/2014/main" id="{57E293A4-3DC3-41F8-82C3-F24F09673ECA}"/>
              </a:ext>
            </a:extLst>
          </p:cNvPr>
          <p:cNvSpPr/>
          <p:nvPr/>
        </p:nvSpPr>
        <p:spPr>
          <a:xfrm>
            <a:off x="477642" y="632600"/>
            <a:ext cx="7786464" cy="400110"/>
          </a:xfrm>
          <a:prstGeom prst="rect">
            <a:avLst/>
          </a:prstGeom>
        </p:spPr>
        <p:txBody>
          <a:bodyPr wrap="square">
            <a:spAutoFit/>
          </a:bodyPr>
          <a:lstStyle/>
          <a:p>
            <a:pPr algn="l"/>
            <a:r>
              <a:rPr lang="en-US" altLang="ja-JP" sz="2000" dirty="0" err="1">
                <a:latin typeface="+mn-lt"/>
              </a:rPr>
              <a:t>gradle.build</a:t>
            </a:r>
            <a:endParaRPr lang="en-US" altLang="ja-JP" dirty="0">
              <a:latin typeface="+mn-lt"/>
            </a:endParaRPr>
          </a:p>
        </p:txBody>
      </p:sp>
    </p:spTree>
    <p:extLst>
      <p:ext uri="{BB962C8B-B14F-4D97-AF65-F5344CB8AC3E}">
        <p14:creationId xmlns:p14="http://schemas.microsoft.com/office/powerpoint/2010/main" val="39879513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CI Pipeline 1</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83</a:t>
            </a:fld>
            <a:endParaRPr lang="en-US" altLang="ja-JP" dirty="0"/>
          </a:p>
        </p:txBody>
      </p:sp>
      <p:sp>
        <p:nvSpPr>
          <p:cNvPr id="7" name="メモ 12">
            <a:extLst>
              <a:ext uri="{FF2B5EF4-FFF2-40B4-BE49-F238E27FC236}">
                <a16:creationId xmlns="" xmlns:a16="http://schemas.microsoft.com/office/drawing/2014/main" id="{7FDF11E6-7BF4-454E-BACE-CB009770ED84}"/>
              </a:ext>
            </a:extLst>
          </p:cNvPr>
          <p:cNvSpPr/>
          <p:nvPr/>
        </p:nvSpPr>
        <p:spPr bwMode="gray">
          <a:xfrm>
            <a:off x="418448" y="1025985"/>
            <a:ext cx="8883813" cy="3036061"/>
          </a:xfrm>
          <a:prstGeom prst="foldedCorner">
            <a:avLst>
              <a:gd name="adj" fmla="val 73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dirty="0" err="1">
                <a:solidFill>
                  <a:schemeClr val="tx1"/>
                </a:solidFill>
                <a:latin typeface="+mn-lt"/>
              </a:rPr>
              <a:t>sonarqube</a:t>
            </a:r>
            <a:r>
              <a:rPr lang="en-US" altLang="ja-JP" dirty="0">
                <a:solidFill>
                  <a:schemeClr val="tx1"/>
                </a:solidFill>
                <a:latin typeface="+mn-lt"/>
              </a:rPr>
              <a:t> {</a:t>
            </a:r>
          </a:p>
          <a:p>
            <a:pPr algn="l"/>
            <a:r>
              <a:rPr lang="en-US" altLang="ja-JP" dirty="0">
                <a:solidFill>
                  <a:schemeClr val="tx1"/>
                </a:solidFill>
                <a:latin typeface="+mn-lt"/>
              </a:rPr>
              <a:t>	properties {</a:t>
            </a:r>
          </a:p>
          <a:p>
            <a:pPr algn="l"/>
            <a:r>
              <a:rPr lang="en-US" altLang="ja-JP" dirty="0">
                <a:solidFill>
                  <a:schemeClr val="tx1"/>
                </a:solidFill>
                <a:latin typeface="+mn-lt"/>
              </a:rPr>
              <a:t>		property 'sonar.host.url', 'http://Your SonarQube URL'</a:t>
            </a:r>
          </a:p>
          <a:p>
            <a:pPr algn="l"/>
            <a:r>
              <a:rPr lang="en-US" altLang="ja-JP" dirty="0">
                <a:solidFill>
                  <a:schemeClr val="tx1"/>
                </a:solidFill>
                <a:latin typeface="+mn-lt"/>
              </a:rPr>
              <a:t>		property '</a:t>
            </a:r>
            <a:r>
              <a:rPr lang="en-US" altLang="ja-JP" dirty="0" err="1">
                <a:solidFill>
                  <a:schemeClr val="tx1"/>
                </a:solidFill>
                <a:latin typeface="+mn-lt"/>
              </a:rPr>
              <a:t>sonar.projectName</a:t>
            </a:r>
            <a:r>
              <a:rPr lang="en-US" altLang="ja-JP" dirty="0">
                <a:solidFill>
                  <a:schemeClr val="tx1"/>
                </a:solidFill>
                <a:latin typeface="+mn-lt"/>
              </a:rPr>
              <a:t>', project.name</a:t>
            </a:r>
          </a:p>
          <a:p>
            <a:pPr algn="l"/>
            <a:r>
              <a:rPr lang="en-US" altLang="ja-JP" dirty="0">
                <a:solidFill>
                  <a:schemeClr val="tx1"/>
                </a:solidFill>
                <a:latin typeface="+mn-lt"/>
              </a:rPr>
              <a:t>		property '</a:t>
            </a:r>
            <a:r>
              <a:rPr lang="en-US" altLang="ja-JP" dirty="0" err="1">
                <a:solidFill>
                  <a:schemeClr val="tx1"/>
                </a:solidFill>
                <a:latin typeface="+mn-lt"/>
              </a:rPr>
              <a:t>sonar.projectKey</a:t>
            </a:r>
            <a:r>
              <a:rPr lang="en-US" altLang="ja-JP" dirty="0">
                <a:solidFill>
                  <a:schemeClr val="tx1"/>
                </a:solidFill>
                <a:latin typeface="+mn-lt"/>
              </a:rPr>
              <a:t>', project.name</a:t>
            </a:r>
          </a:p>
          <a:p>
            <a:pPr algn="l"/>
            <a:r>
              <a:rPr lang="en-US" altLang="ja-JP" dirty="0">
                <a:solidFill>
                  <a:schemeClr val="tx1"/>
                </a:solidFill>
                <a:latin typeface="+mn-lt"/>
              </a:rPr>
              <a:t>		property '</a:t>
            </a:r>
            <a:r>
              <a:rPr lang="en-US" altLang="ja-JP" dirty="0" err="1">
                <a:solidFill>
                  <a:schemeClr val="tx1"/>
                </a:solidFill>
                <a:latin typeface="+mn-lt"/>
              </a:rPr>
              <a:t>sonar.branch</a:t>
            </a:r>
            <a:r>
              <a:rPr lang="en-US" altLang="ja-JP" dirty="0">
                <a:solidFill>
                  <a:schemeClr val="tx1"/>
                </a:solidFill>
                <a:latin typeface="+mn-lt"/>
              </a:rPr>
              <a:t>', </a:t>
            </a:r>
            <a:r>
              <a:rPr lang="en-US" altLang="ja-JP" dirty="0" err="1">
                <a:solidFill>
                  <a:schemeClr val="tx1"/>
                </a:solidFill>
                <a:latin typeface="+mn-lt"/>
              </a:rPr>
              <a:t>sonarBranch</a:t>
            </a:r>
            <a:endParaRPr lang="en-US" altLang="ja-JP" dirty="0">
              <a:solidFill>
                <a:schemeClr val="tx1"/>
              </a:solidFill>
              <a:latin typeface="+mn-lt"/>
            </a:endParaRPr>
          </a:p>
          <a:p>
            <a:pPr algn="l"/>
            <a:r>
              <a:rPr lang="en-US" altLang="ja-JP" dirty="0">
                <a:solidFill>
                  <a:schemeClr val="tx1"/>
                </a:solidFill>
                <a:latin typeface="+mn-lt"/>
              </a:rPr>
              <a:t>	}</a:t>
            </a:r>
          </a:p>
          <a:p>
            <a:pPr algn="l"/>
            <a:r>
              <a:rPr lang="en-US" altLang="ja-JP" dirty="0">
                <a:solidFill>
                  <a:schemeClr val="tx1"/>
                </a:solidFill>
                <a:latin typeface="+mn-lt"/>
              </a:rPr>
              <a:t>}</a:t>
            </a:r>
          </a:p>
          <a:p>
            <a:pPr algn="l"/>
            <a:endParaRPr lang="en-US" altLang="ja-JP" dirty="0">
              <a:solidFill>
                <a:schemeClr val="tx1"/>
              </a:solidFill>
              <a:latin typeface="+mn-lt"/>
            </a:endParaRPr>
          </a:p>
          <a:p>
            <a:pPr algn="l"/>
            <a:r>
              <a:rPr lang="en-US" altLang="ja-JP" dirty="0">
                <a:solidFill>
                  <a:schemeClr val="tx1"/>
                </a:solidFill>
                <a:latin typeface="+mn-lt"/>
              </a:rPr>
              <a:t>task wrapper(type: Wrapper) {</a:t>
            </a:r>
          </a:p>
          <a:p>
            <a:pPr algn="l"/>
            <a:r>
              <a:rPr lang="en-US" altLang="ja-JP" dirty="0">
                <a:solidFill>
                  <a:schemeClr val="tx1"/>
                </a:solidFill>
                <a:latin typeface="+mn-lt"/>
              </a:rPr>
              <a:t>    </a:t>
            </a:r>
            <a:r>
              <a:rPr lang="en-US" altLang="ja-JP" dirty="0" err="1">
                <a:solidFill>
                  <a:schemeClr val="tx1"/>
                </a:solidFill>
                <a:latin typeface="+mn-lt"/>
              </a:rPr>
              <a:t>gradleVersion</a:t>
            </a:r>
            <a:r>
              <a:rPr lang="en-US" altLang="ja-JP" dirty="0">
                <a:solidFill>
                  <a:schemeClr val="tx1"/>
                </a:solidFill>
                <a:latin typeface="+mn-lt"/>
              </a:rPr>
              <a:t> = '4.5.1'</a:t>
            </a:r>
          </a:p>
          <a:p>
            <a:pPr algn="l"/>
            <a:r>
              <a:rPr lang="en-US" altLang="ja-JP" dirty="0">
                <a:solidFill>
                  <a:schemeClr val="tx1"/>
                </a:solidFill>
                <a:latin typeface="+mn-lt"/>
              </a:rPr>
              <a:t>}</a:t>
            </a:r>
          </a:p>
        </p:txBody>
      </p:sp>
      <p:sp>
        <p:nvSpPr>
          <p:cNvPr id="8" name="正方形/長方形 7">
            <a:extLst>
              <a:ext uri="{FF2B5EF4-FFF2-40B4-BE49-F238E27FC236}">
                <a16:creationId xmlns="" xmlns:a16="http://schemas.microsoft.com/office/drawing/2014/main" id="{57E293A4-3DC3-41F8-82C3-F24F09673ECA}"/>
              </a:ext>
            </a:extLst>
          </p:cNvPr>
          <p:cNvSpPr/>
          <p:nvPr/>
        </p:nvSpPr>
        <p:spPr>
          <a:xfrm>
            <a:off x="477642" y="632600"/>
            <a:ext cx="7786464" cy="400110"/>
          </a:xfrm>
          <a:prstGeom prst="rect">
            <a:avLst/>
          </a:prstGeom>
        </p:spPr>
        <p:txBody>
          <a:bodyPr wrap="square">
            <a:spAutoFit/>
          </a:bodyPr>
          <a:lstStyle/>
          <a:p>
            <a:pPr algn="l"/>
            <a:r>
              <a:rPr lang="en-US" altLang="ja-JP" sz="2000" dirty="0" err="1">
                <a:latin typeface="+mn-lt"/>
              </a:rPr>
              <a:t>gradle.build</a:t>
            </a:r>
            <a:endParaRPr lang="en-US" altLang="ja-JP" dirty="0">
              <a:latin typeface="+mn-lt"/>
            </a:endParaRPr>
          </a:p>
        </p:txBody>
      </p:sp>
    </p:spTree>
    <p:extLst>
      <p:ext uri="{BB962C8B-B14F-4D97-AF65-F5344CB8AC3E}">
        <p14:creationId xmlns:p14="http://schemas.microsoft.com/office/powerpoint/2010/main" val="3236110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Example for Integrating with CI Pipeline 2</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84</a:t>
            </a:fld>
            <a:endParaRPr lang="en-US" altLang="ja-JP" dirty="0"/>
          </a:p>
        </p:txBody>
      </p:sp>
      <p:sp>
        <p:nvSpPr>
          <p:cNvPr id="7" name="メモ 12">
            <a:extLst>
              <a:ext uri="{FF2B5EF4-FFF2-40B4-BE49-F238E27FC236}">
                <a16:creationId xmlns="" xmlns:a16="http://schemas.microsoft.com/office/drawing/2014/main" id="{7FDF11E6-7BF4-454E-BACE-CB009770ED84}"/>
              </a:ext>
            </a:extLst>
          </p:cNvPr>
          <p:cNvSpPr/>
          <p:nvPr/>
        </p:nvSpPr>
        <p:spPr bwMode="gray">
          <a:xfrm>
            <a:off x="418448" y="2244144"/>
            <a:ext cx="8883813" cy="1646877"/>
          </a:xfrm>
          <a:prstGeom prst="foldedCorner">
            <a:avLst>
              <a:gd name="adj" fmla="val 73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dirty="0">
                <a:solidFill>
                  <a:schemeClr val="tx1"/>
                </a:solidFill>
                <a:latin typeface="+mn-lt"/>
              </a:rPr>
              <a:t>.</a:t>
            </a:r>
            <a:r>
              <a:rPr lang="en-US" altLang="ja-JP" dirty="0" err="1">
                <a:solidFill>
                  <a:schemeClr val="tx1"/>
                </a:solidFill>
                <a:latin typeface="+mn-lt"/>
              </a:rPr>
              <a:t>gitlab-ci.yml</a:t>
            </a:r>
            <a:endParaRPr lang="en-US" altLang="ja-JP" dirty="0">
              <a:solidFill>
                <a:schemeClr val="tx1"/>
              </a:solidFill>
              <a:latin typeface="+mn-lt"/>
            </a:endParaRPr>
          </a:p>
          <a:p>
            <a:pPr algn="l"/>
            <a:r>
              <a:rPr lang="en-US" altLang="ja-JP" dirty="0">
                <a:solidFill>
                  <a:schemeClr val="tx1"/>
                </a:solidFill>
                <a:latin typeface="+mn-lt"/>
              </a:rPr>
              <a:t>```</a:t>
            </a:r>
          </a:p>
          <a:p>
            <a:pPr algn="l"/>
            <a:r>
              <a:rPr lang="en-US" altLang="ja-JP" dirty="0" err="1">
                <a:solidFill>
                  <a:schemeClr val="tx1"/>
                </a:solidFill>
                <a:latin typeface="+mn-lt"/>
              </a:rPr>
              <a:t>job_package</a:t>
            </a:r>
            <a:r>
              <a:rPr lang="en-US" altLang="ja-JP" dirty="0">
                <a:solidFill>
                  <a:schemeClr val="tx1"/>
                </a:solidFill>
                <a:latin typeface="+mn-lt"/>
              </a:rPr>
              <a:t>:</a:t>
            </a:r>
          </a:p>
          <a:p>
            <a:pPr algn="l"/>
            <a:r>
              <a:rPr lang="en-US" altLang="ja-JP" dirty="0">
                <a:solidFill>
                  <a:schemeClr val="tx1"/>
                </a:solidFill>
                <a:latin typeface="+mn-lt"/>
              </a:rPr>
              <a:t>  stage: package</a:t>
            </a:r>
          </a:p>
          <a:p>
            <a:pPr algn="l"/>
            <a:r>
              <a:rPr lang="en-US" altLang="ja-JP" dirty="0">
                <a:solidFill>
                  <a:schemeClr val="tx1"/>
                </a:solidFill>
                <a:latin typeface="+mn-lt"/>
              </a:rPr>
              <a:t>  script:</a:t>
            </a:r>
          </a:p>
          <a:p>
            <a:pPr algn="l"/>
            <a:r>
              <a:rPr lang="en-US" altLang="ja-JP" dirty="0">
                <a:solidFill>
                  <a:schemeClr val="tx1"/>
                </a:solidFill>
                <a:latin typeface="+mn-lt"/>
              </a:rPr>
              <a:t>…</a:t>
            </a:r>
            <a:endParaRPr lang="ja-JP" altLang="en-US" dirty="0">
              <a:solidFill>
                <a:schemeClr val="tx1"/>
              </a:solidFill>
              <a:latin typeface="+mn-lt"/>
            </a:endParaRPr>
          </a:p>
          <a:p>
            <a:pPr algn="l"/>
            <a:r>
              <a:rPr lang="ja-JP" altLang="en-US" dirty="0">
                <a:solidFill>
                  <a:schemeClr val="tx1"/>
                </a:solidFill>
                <a:latin typeface="+mn-lt"/>
              </a:rPr>
              <a:t>    </a:t>
            </a:r>
            <a:r>
              <a:rPr lang="en-US" altLang="ja-JP" dirty="0">
                <a:solidFill>
                  <a:schemeClr val="tx1"/>
                </a:solidFill>
                <a:latin typeface="+mn-lt"/>
              </a:rPr>
              <a:t>- ./</a:t>
            </a:r>
            <a:r>
              <a:rPr lang="en-US" altLang="ja-JP" dirty="0" err="1">
                <a:solidFill>
                  <a:schemeClr val="tx1"/>
                </a:solidFill>
                <a:latin typeface="+mn-lt"/>
              </a:rPr>
              <a:t>gradlew</a:t>
            </a:r>
            <a:r>
              <a:rPr lang="en-US" altLang="ja-JP" dirty="0">
                <a:solidFill>
                  <a:schemeClr val="tx1"/>
                </a:solidFill>
                <a:latin typeface="+mn-lt"/>
              </a:rPr>
              <a:t> publish -PTAG_NAME=${CI_COMMIT_TAG}</a:t>
            </a:r>
          </a:p>
        </p:txBody>
      </p:sp>
      <p:sp>
        <p:nvSpPr>
          <p:cNvPr id="8" name="正方形/長方形 7">
            <a:extLst>
              <a:ext uri="{FF2B5EF4-FFF2-40B4-BE49-F238E27FC236}">
                <a16:creationId xmlns="" xmlns:a16="http://schemas.microsoft.com/office/drawing/2014/main" id="{57E293A4-3DC3-41F8-82C3-F24F09673ECA}"/>
              </a:ext>
            </a:extLst>
          </p:cNvPr>
          <p:cNvSpPr/>
          <p:nvPr/>
        </p:nvSpPr>
        <p:spPr>
          <a:xfrm>
            <a:off x="477642" y="1850759"/>
            <a:ext cx="7786464" cy="400110"/>
          </a:xfrm>
          <a:prstGeom prst="rect">
            <a:avLst/>
          </a:prstGeom>
        </p:spPr>
        <p:txBody>
          <a:bodyPr wrap="square">
            <a:spAutoFit/>
          </a:bodyPr>
          <a:lstStyle/>
          <a:p>
            <a:pPr algn="l"/>
            <a:r>
              <a:rPr lang="en-US" altLang="ja-JP" sz="2000" dirty="0">
                <a:latin typeface="+mn-lt"/>
              </a:rPr>
              <a:t>.</a:t>
            </a:r>
            <a:r>
              <a:rPr lang="en-US" altLang="ja-JP" sz="2000" dirty="0" err="1">
                <a:latin typeface="+mn-lt"/>
              </a:rPr>
              <a:t>gitlab-ci.yml</a:t>
            </a:r>
            <a:endParaRPr lang="en-US" altLang="ja-JP" dirty="0">
              <a:latin typeface="+mn-lt"/>
            </a:endParaRPr>
          </a:p>
        </p:txBody>
      </p:sp>
      <p:sp>
        <p:nvSpPr>
          <p:cNvPr id="6" name="メモ 12">
            <a:extLst>
              <a:ext uri="{FF2B5EF4-FFF2-40B4-BE49-F238E27FC236}">
                <a16:creationId xmlns="" xmlns:a16="http://schemas.microsoft.com/office/drawing/2014/main" id="{86AF4022-B8AE-40F4-800A-3B5B376BE8A0}"/>
              </a:ext>
            </a:extLst>
          </p:cNvPr>
          <p:cNvSpPr/>
          <p:nvPr/>
        </p:nvSpPr>
        <p:spPr bwMode="gray">
          <a:xfrm>
            <a:off x="418448" y="4498217"/>
            <a:ext cx="8883813" cy="1867413"/>
          </a:xfrm>
          <a:prstGeom prst="foldedCorner">
            <a:avLst>
              <a:gd name="adj" fmla="val 73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altLang="ja-JP" dirty="0">
                <a:solidFill>
                  <a:schemeClr val="tx1"/>
                </a:solidFill>
                <a:latin typeface="+mn-lt"/>
              </a:rPr>
              <a:t>group = 'project'</a:t>
            </a:r>
          </a:p>
          <a:p>
            <a:pPr algn="l"/>
            <a:r>
              <a:rPr lang="en-US" altLang="ja-JP" dirty="0">
                <a:solidFill>
                  <a:schemeClr val="tx1"/>
                </a:solidFill>
                <a:latin typeface="+mn-lt"/>
              </a:rPr>
              <a:t>version = 0.0</a:t>
            </a:r>
          </a:p>
          <a:p>
            <a:pPr algn="l"/>
            <a:endParaRPr lang="en-US" altLang="ja-JP" dirty="0">
              <a:solidFill>
                <a:schemeClr val="tx1"/>
              </a:solidFill>
              <a:latin typeface="+mn-lt"/>
            </a:endParaRPr>
          </a:p>
          <a:p>
            <a:pPr algn="l"/>
            <a:r>
              <a:rPr lang="en-US" altLang="ja-JP" dirty="0">
                <a:solidFill>
                  <a:schemeClr val="tx1"/>
                </a:solidFill>
                <a:latin typeface="+mn-lt"/>
              </a:rPr>
              <a:t>if (</a:t>
            </a:r>
            <a:r>
              <a:rPr lang="en-US" altLang="ja-JP" dirty="0" err="1">
                <a:solidFill>
                  <a:schemeClr val="tx1"/>
                </a:solidFill>
                <a:latin typeface="+mn-lt"/>
              </a:rPr>
              <a:t>project.hasProperty</a:t>
            </a:r>
            <a:r>
              <a:rPr lang="en-US" altLang="ja-JP" dirty="0">
                <a:solidFill>
                  <a:schemeClr val="tx1"/>
                </a:solidFill>
                <a:latin typeface="+mn-lt"/>
              </a:rPr>
              <a:t>('TAG_NAME')) {</a:t>
            </a:r>
          </a:p>
          <a:p>
            <a:pPr algn="l"/>
            <a:r>
              <a:rPr lang="en-US" altLang="ja-JP" dirty="0">
                <a:solidFill>
                  <a:schemeClr val="tx1"/>
                </a:solidFill>
                <a:latin typeface="+mn-lt"/>
              </a:rPr>
              <a:t>    version = TAG_NAME</a:t>
            </a:r>
          </a:p>
          <a:p>
            <a:pPr algn="l"/>
            <a:r>
              <a:rPr lang="en-US" altLang="ja-JP" dirty="0">
                <a:solidFill>
                  <a:schemeClr val="tx1"/>
                </a:solidFill>
                <a:latin typeface="+mn-lt"/>
              </a:rPr>
              <a:t>} else {</a:t>
            </a:r>
          </a:p>
          <a:p>
            <a:pPr algn="l"/>
            <a:r>
              <a:rPr lang="en-US" altLang="ja-JP" dirty="0">
                <a:solidFill>
                  <a:schemeClr val="tx1"/>
                </a:solidFill>
                <a:latin typeface="+mn-lt"/>
              </a:rPr>
              <a:t>    version = 'latest'</a:t>
            </a:r>
          </a:p>
          <a:p>
            <a:pPr algn="l"/>
            <a:r>
              <a:rPr lang="en-US" altLang="ja-JP" dirty="0">
                <a:solidFill>
                  <a:schemeClr val="tx1"/>
                </a:solidFill>
                <a:latin typeface="+mn-lt"/>
              </a:rPr>
              <a:t>}</a:t>
            </a:r>
          </a:p>
        </p:txBody>
      </p:sp>
      <p:sp>
        <p:nvSpPr>
          <p:cNvPr id="9" name="正方形/長方形 8">
            <a:extLst>
              <a:ext uri="{FF2B5EF4-FFF2-40B4-BE49-F238E27FC236}">
                <a16:creationId xmlns="" xmlns:a16="http://schemas.microsoft.com/office/drawing/2014/main" id="{53AA8A99-532A-49B3-AF6B-FAC3CCE1D352}"/>
              </a:ext>
            </a:extLst>
          </p:cNvPr>
          <p:cNvSpPr/>
          <p:nvPr/>
        </p:nvSpPr>
        <p:spPr>
          <a:xfrm>
            <a:off x="477642" y="4104832"/>
            <a:ext cx="7786464" cy="400110"/>
          </a:xfrm>
          <a:prstGeom prst="rect">
            <a:avLst/>
          </a:prstGeom>
        </p:spPr>
        <p:txBody>
          <a:bodyPr wrap="square">
            <a:spAutoFit/>
          </a:bodyPr>
          <a:lstStyle/>
          <a:p>
            <a:pPr algn="l"/>
            <a:r>
              <a:rPr lang="en-US" altLang="ja-JP" sz="2000" dirty="0" err="1">
                <a:latin typeface="+mn-lt"/>
              </a:rPr>
              <a:t>gradle.build</a:t>
            </a:r>
            <a:endParaRPr lang="en-US" altLang="ja-JP" dirty="0">
              <a:latin typeface="+mn-lt"/>
            </a:endParaRPr>
          </a:p>
        </p:txBody>
      </p:sp>
      <p:sp>
        <p:nvSpPr>
          <p:cNvPr id="10" name="正方形/長方形 9">
            <a:extLst>
              <a:ext uri="{FF2B5EF4-FFF2-40B4-BE49-F238E27FC236}">
                <a16:creationId xmlns="" xmlns:a16="http://schemas.microsoft.com/office/drawing/2014/main" id="{0C37D3B2-0562-406A-83E1-336C85A714A7}"/>
              </a:ext>
            </a:extLst>
          </p:cNvPr>
          <p:cNvSpPr/>
          <p:nvPr/>
        </p:nvSpPr>
        <p:spPr>
          <a:xfrm>
            <a:off x="477642" y="863108"/>
            <a:ext cx="8383586" cy="707886"/>
          </a:xfrm>
          <a:prstGeom prst="rect">
            <a:avLst/>
          </a:prstGeom>
        </p:spPr>
        <p:txBody>
          <a:bodyPr wrap="square">
            <a:spAutoFit/>
          </a:bodyPr>
          <a:lstStyle/>
          <a:p>
            <a:pPr algn="l"/>
            <a:r>
              <a:rPr lang="en-US" altLang="ja-JP" sz="2000" dirty="0">
                <a:latin typeface="+mn-lt"/>
              </a:rPr>
              <a:t>Example for syncing “Tag Name” on VCS(GitLab) and the version of jar file.</a:t>
            </a:r>
          </a:p>
          <a:p>
            <a:pPr algn="l"/>
            <a:r>
              <a:rPr lang="en-US" altLang="ja-JP" sz="2000" dirty="0">
                <a:latin typeface="+mn-lt"/>
              </a:rPr>
              <a:t>Just showing different points from previous example.</a:t>
            </a:r>
            <a:endParaRPr lang="en-US" altLang="ja-JP" dirty="0">
              <a:latin typeface="+mn-lt"/>
            </a:endParaRPr>
          </a:p>
        </p:txBody>
      </p:sp>
    </p:spTree>
    <p:extLst>
      <p:ext uri="{BB962C8B-B14F-4D97-AF65-F5344CB8AC3E}">
        <p14:creationId xmlns:p14="http://schemas.microsoft.com/office/powerpoint/2010/main" val="23293002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Big Actual Case Example for Gradle</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85</a:t>
            </a:fld>
            <a:endParaRPr lang="en-US" altLang="ja-JP" dirty="0"/>
          </a:p>
        </p:txBody>
      </p:sp>
      <p:sp>
        <p:nvSpPr>
          <p:cNvPr id="13" name="正方形/長方形 12">
            <a:extLst>
              <a:ext uri="{FF2B5EF4-FFF2-40B4-BE49-F238E27FC236}">
                <a16:creationId xmlns="" xmlns:a16="http://schemas.microsoft.com/office/drawing/2014/main" id="{60F792F9-2668-4E3E-8C93-0600025D2ECB}"/>
              </a:ext>
            </a:extLst>
          </p:cNvPr>
          <p:cNvSpPr/>
          <p:nvPr/>
        </p:nvSpPr>
        <p:spPr bwMode="gray">
          <a:xfrm>
            <a:off x="372237" y="2833578"/>
            <a:ext cx="9116320" cy="73206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 xmlns:a16="http://schemas.microsoft.com/office/drawing/2014/main" id="{5A7B5486-881E-4232-A77C-48B18CC08D3A}"/>
              </a:ext>
            </a:extLst>
          </p:cNvPr>
          <p:cNvSpPr/>
          <p:nvPr/>
        </p:nvSpPr>
        <p:spPr bwMode="gray">
          <a:xfrm>
            <a:off x="477642" y="3149077"/>
            <a:ext cx="8905510" cy="27992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dirty="0">
                <a:latin typeface="+mn-lt"/>
              </a:rPr>
              <a:t>https://github.com/elastic/elasticsearch/blob/master/build.gradle</a:t>
            </a:r>
          </a:p>
        </p:txBody>
      </p:sp>
      <p:sp>
        <p:nvSpPr>
          <p:cNvPr id="15" name="正方形/長方形 14">
            <a:extLst>
              <a:ext uri="{FF2B5EF4-FFF2-40B4-BE49-F238E27FC236}">
                <a16:creationId xmlns="" xmlns:a16="http://schemas.microsoft.com/office/drawing/2014/main" id="{FD7FC78F-0861-4B85-B647-B694FCB9DAAC}"/>
              </a:ext>
            </a:extLst>
          </p:cNvPr>
          <p:cNvSpPr/>
          <p:nvPr/>
        </p:nvSpPr>
        <p:spPr>
          <a:xfrm>
            <a:off x="0" y="2207737"/>
            <a:ext cx="9975388" cy="400110"/>
          </a:xfrm>
          <a:prstGeom prst="rect">
            <a:avLst/>
          </a:prstGeom>
        </p:spPr>
        <p:txBody>
          <a:bodyPr wrap="square">
            <a:spAutoFit/>
          </a:bodyPr>
          <a:lstStyle/>
          <a:p>
            <a:pPr algn="l"/>
            <a:r>
              <a:rPr lang="en-US" altLang="ja-JP" sz="2000" dirty="0" err="1">
                <a:latin typeface="+mn-lt"/>
              </a:rPr>
              <a:t>ElasticSearch</a:t>
            </a:r>
            <a:r>
              <a:rPr lang="en-US" altLang="ja-JP" sz="2000" dirty="0">
                <a:latin typeface="+mn-lt"/>
              </a:rPr>
              <a:t>, very popular text searching engine which is also used in ELK stack for logging.</a:t>
            </a:r>
            <a:endParaRPr lang="en-US" altLang="ja-JP" dirty="0">
              <a:latin typeface="+mn-lt"/>
            </a:endParaRPr>
          </a:p>
        </p:txBody>
      </p:sp>
    </p:spTree>
    <p:extLst>
      <p:ext uri="{BB962C8B-B14F-4D97-AF65-F5344CB8AC3E}">
        <p14:creationId xmlns:p14="http://schemas.microsoft.com/office/powerpoint/2010/main" val="24665086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Useful Sites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86</a:t>
            </a:fld>
            <a:endParaRPr lang="en-US" altLang="ja-JP" dirty="0"/>
          </a:p>
        </p:txBody>
      </p:sp>
      <p:sp>
        <p:nvSpPr>
          <p:cNvPr id="11" name="テキスト プレースホルダー 3">
            <a:extLst>
              <a:ext uri="{FF2B5EF4-FFF2-40B4-BE49-F238E27FC236}">
                <a16:creationId xmlns="" xmlns:a16="http://schemas.microsoft.com/office/drawing/2014/main" id="{278898F0-2BE8-49BA-934F-BFED9F73021A}"/>
              </a:ext>
            </a:extLst>
          </p:cNvPr>
          <p:cNvSpPr>
            <a:spLocks noGrp="1"/>
          </p:cNvSpPr>
          <p:nvPr>
            <p:ph type="body" sz="quarter" idx="11"/>
          </p:nvPr>
        </p:nvSpPr>
        <p:spPr>
          <a:xfrm>
            <a:off x="553560" y="785110"/>
            <a:ext cx="8798880" cy="1662802"/>
          </a:xfrm>
        </p:spPr>
        <p:txBody>
          <a:bodyPr spcCol="0"/>
          <a:lstStyle/>
          <a:p>
            <a:pPr>
              <a:lnSpc>
                <a:spcPct val="100000"/>
              </a:lnSpc>
              <a:buFont typeface="Wingdings" panose="05000000000000000000" pitchFamily="2" charset="2"/>
              <a:buChar char="l"/>
            </a:pPr>
            <a:r>
              <a:rPr lang="en-US" altLang="ja-JP" sz="2400" dirty="0">
                <a:latin typeface="+mn-lt"/>
              </a:rPr>
              <a:t>Gradle Reference for APIs</a:t>
            </a:r>
          </a:p>
          <a:p>
            <a:pPr lvl="1">
              <a:lnSpc>
                <a:spcPct val="100000"/>
              </a:lnSpc>
              <a:buFont typeface="Wingdings" panose="05000000000000000000" pitchFamily="2" charset="2"/>
              <a:buChar char="l"/>
            </a:pPr>
            <a:r>
              <a:rPr lang="en-US" altLang="ja-JP" sz="2200" dirty="0">
                <a:latin typeface="+mn-lt"/>
              </a:rPr>
              <a:t>https://docs.gradle.org/current/dsl/#N100CA</a:t>
            </a:r>
          </a:p>
          <a:p>
            <a:pPr>
              <a:lnSpc>
                <a:spcPct val="100000"/>
              </a:lnSpc>
              <a:buFont typeface="Wingdings" panose="05000000000000000000" pitchFamily="2" charset="2"/>
              <a:buChar char="l"/>
            </a:pPr>
            <a:r>
              <a:rPr lang="en-US" altLang="ja-JP" sz="2400" dirty="0">
                <a:latin typeface="+mn-lt"/>
              </a:rPr>
              <a:t>Gradle Reference for task creation</a:t>
            </a:r>
          </a:p>
          <a:p>
            <a:pPr lvl="1">
              <a:lnSpc>
                <a:spcPct val="100000"/>
              </a:lnSpc>
              <a:buFont typeface="Wingdings" panose="05000000000000000000" pitchFamily="2" charset="2"/>
              <a:buChar char="l"/>
            </a:pPr>
            <a:r>
              <a:rPr lang="en-US" altLang="ja-JP" sz="2200" dirty="0">
                <a:latin typeface="+mn-lt"/>
              </a:rPr>
              <a:t>https://docs.gradle.org/current/userguide/tutorial_using_tasks.html</a:t>
            </a:r>
          </a:p>
          <a:p>
            <a:pPr>
              <a:lnSpc>
                <a:spcPct val="100000"/>
              </a:lnSpc>
              <a:buFont typeface="Wingdings" panose="05000000000000000000" pitchFamily="2" charset="2"/>
              <a:buChar char="l"/>
            </a:pPr>
            <a:r>
              <a:rPr lang="en-US" altLang="ja-JP" sz="2400" dirty="0">
                <a:latin typeface="+mn-lt"/>
              </a:rPr>
              <a:t>Gradle Reference for task creation (Advanced)</a:t>
            </a:r>
          </a:p>
          <a:p>
            <a:pPr lvl="1">
              <a:lnSpc>
                <a:spcPct val="100000"/>
              </a:lnSpc>
              <a:buFont typeface="Wingdings" panose="05000000000000000000" pitchFamily="2" charset="2"/>
              <a:buChar char="l"/>
            </a:pPr>
            <a:r>
              <a:rPr lang="en-US" altLang="ja-JP" sz="2200" dirty="0">
                <a:latin typeface="+mn-lt"/>
              </a:rPr>
              <a:t>https://docs.gradle.org/current/userguide/more_about_tasks.html</a:t>
            </a:r>
          </a:p>
          <a:p>
            <a:pPr>
              <a:lnSpc>
                <a:spcPct val="100000"/>
              </a:lnSpc>
              <a:buFont typeface="Wingdings" panose="05000000000000000000" pitchFamily="2" charset="2"/>
              <a:buChar char="l"/>
            </a:pPr>
            <a:r>
              <a:rPr lang="en-US" altLang="ja-JP" sz="2400" dirty="0">
                <a:latin typeface="+mn-lt"/>
              </a:rPr>
              <a:t>Gradle</a:t>
            </a:r>
            <a:r>
              <a:rPr lang="ja-JP" altLang="en-US" sz="2400" dirty="0">
                <a:latin typeface="+mn-lt"/>
              </a:rPr>
              <a:t> </a:t>
            </a:r>
            <a:r>
              <a:rPr lang="en-US" altLang="ja-JP" sz="2400" dirty="0" err="1">
                <a:latin typeface="+mn-lt"/>
              </a:rPr>
              <a:t>Tutrial</a:t>
            </a:r>
            <a:endParaRPr lang="en-US" altLang="ja-JP" sz="2400" dirty="0">
              <a:latin typeface="+mn-lt"/>
            </a:endParaRPr>
          </a:p>
          <a:p>
            <a:pPr lvl="1">
              <a:lnSpc>
                <a:spcPct val="100000"/>
              </a:lnSpc>
              <a:buFont typeface="Wingdings" panose="05000000000000000000" pitchFamily="2" charset="2"/>
              <a:buChar char="l"/>
            </a:pPr>
            <a:r>
              <a:rPr lang="en-US" altLang="ja-JP" sz="2200" dirty="0">
                <a:latin typeface="+mn-lt"/>
              </a:rPr>
              <a:t>https://gradle.org/guides/?q=</a:t>
            </a:r>
          </a:p>
          <a:p>
            <a:pPr>
              <a:lnSpc>
                <a:spcPct val="100000"/>
              </a:lnSpc>
              <a:buFont typeface="Wingdings" panose="05000000000000000000" pitchFamily="2" charset="2"/>
              <a:buChar char="l"/>
            </a:pPr>
            <a:r>
              <a:rPr lang="en-US" altLang="ja-JP" sz="2400" dirty="0">
                <a:latin typeface="+mn-lt"/>
              </a:rPr>
              <a:t>Migration guide from Maven</a:t>
            </a:r>
          </a:p>
          <a:p>
            <a:pPr lvl="1">
              <a:lnSpc>
                <a:spcPct val="100000"/>
              </a:lnSpc>
              <a:buFont typeface="Wingdings" panose="05000000000000000000" pitchFamily="2" charset="2"/>
              <a:buChar char="l"/>
            </a:pPr>
            <a:r>
              <a:rPr lang="en-US" altLang="ja-JP" sz="2200" dirty="0">
                <a:latin typeface="+mn-lt"/>
              </a:rPr>
              <a:t>https://guides.gradle.org/migrating-from-maven/</a:t>
            </a:r>
          </a:p>
          <a:p>
            <a:pPr>
              <a:lnSpc>
                <a:spcPct val="100000"/>
              </a:lnSpc>
              <a:buFont typeface="Wingdings" panose="05000000000000000000" pitchFamily="2" charset="2"/>
              <a:buChar char="l"/>
            </a:pPr>
            <a:r>
              <a:rPr lang="en-US" altLang="ja-JP" sz="2400" dirty="0">
                <a:latin typeface="+mn-lt"/>
              </a:rPr>
              <a:t>Community Plugins</a:t>
            </a:r>
          </a:p>
          <a:p>
            <a:pPr lvl="1">
              <a:lnSpc>
                <a:spcPct val="100000"/>
              </a:lnSpc>
              <a:buFont typeface="Wingdings" panose="05000000000000000000" pitchFamily="2" charset="2"/>
              <a:buChar char="l"/>
            </a:pPr>
            <a:r>
              <a:rPr lang="en-US" altLang="ja-JP" sz="2200" dirty="0">
                <a:latin typeface="+mn-lt"/>
              </a:rPr>
              <a:t>https://plugins.gradle.org/</a:t>
            </a:r>
          </a:p>
        </p:txBody>
      </p:sp>
    </p:spTree>
    <p:extLst>
      <p:ext uri="{BB962C8B-B14F-4D97-AF65-F5344CB8AC3E}">
        <p14:creationId xmlns:p14="http://schemas.microsoft.com/office/powerpoint/2010/main" val="17371642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p:cNvSpPr>
            <a:spLocks noGrp="1"/>
          </p:cNvSpPr>
          <p:nvPr>
            <p:ph type="ftr" sz="quarter" idx="3"/>
          </p:nvPr>
        </p:nvSpPr>
        <p:spPr/>
        <p:txBody>
          <a:bodyPr/>
          <a:lstStyle/>
          <a:p>
            <a:r>
              <a:rPr lang="en-US" altLang="ja-JP" dirty="0"/>
              <a:t>Copyright 2017-2018 FUJITSU LIMITED</a:t>
            </a:r>
          </a:p>
        </p:txBody>
      </p:sp>
    </p:spTree>
    <p:extLst>
      <p:ext uri="{BB962C8B-B14F-4D97-AF65-F5344CB8AC3E}">
        <p14:creationId xmlns:p14="http://schemas.microsoft.com/office/powerpoint/2010/main" val="854500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What’s Build Tool?</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8</a:t>
            </a:fld>
            <a:endParaRPr lang="en-US" altLang="ja-JP" dirty="0"/>
          </a:p>
        </p:txBody>
      </p:sp>
      <p:sp>
        <p:nvSpPr>
          <p:cNvPr id="22" name="右矢印 10">
            <a:extLst>
              <a:ext uri="{FF2B5EF4-FFF2-40B4-BE49-F238E27FC236}">
                <a16:creationId xmlns="" xmlns:a16="http://schemas.microsoft.com/office/drawing/2014/main"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Build Tool?</a:t>
            </a:r>
          </a:p>
        </p:txBody>
      </p:sp>
      <p:grpSp>
        <p:nvGrpSpPr>
          <p:cNvPr id="23" name="グループ化 22"/>
          <p:cNvGrpSpPr/>
          <p:nvPr/>
        </p:nvGrpSpPr>
        <p:grpSpPr>
          <a:xfrm>
            <a:off x="1010249" y="1526093"/>
            <a:ext cx="7544273" cy="499562"/>
            <a:chOff x="372237" y="893292"/>
            <a:chExt cx="9262093" cy="673427"/>
          </a:xfrm>
        </p:grpSpPr>
        <p:sp>
          <p:nvSpPr>
            <p:cNvPr id="27" name="正方形/長方形 26">
              <a:extLst>
                <a:ext uri="{FF2B5EF4-FFF2-40B4-BE49-F238E27FC236}">
                  <a16:creationId xmlns="" xmlns:a16="http://schemas.microsoft.com/office/drawing/2014/main" id="{0F9C65CE-ACFE-49F0-8186-09321560DBDE}"/>
                </a:ext>
              </a:extLst>
            </p:cNvPr>
            <p:cNvSpPr/>
            <p:nvPr/>
          </p:nvSpPr>
          <p:spPr bwMode="gray">
            <a:xfrm>
              <a:off x="1242473" y="893292"/>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Resolve Dependency(jar, </a:t>
              </a:r>
              <a:r>
                <a:rPr kumimoji="1" lang="en-US" altLang="ja-JP" sz="3200" b="1" kern="0" dirty="0" err="1">
                  <a:latin typeface="Fujitsu Sans" panose="020B0404060202020204" pitchFamily="34" charset="0"/>
                  <a:ea typeface="Meiryo UI" panose="020B0604030504040204" pitchFamily="50" charset="-128"/>
                </a:rPr>
                <a:t>dll</a:t>
              </a:r>
              <a:r>
                <a:rPr kumimoji="1" lang="en-US" altLang="ja-JP" sz="3200" b="1" kern="0" dirty="0">
                  <a:latin typeface="Fujitsu Sans" panose="020B0404060202020204" pitchFamily="34" charset="0"/>
                  <a:ea typeface="Meiryo UI" panose="020B0604030504040204" pitchFamily="50" charset="-128"/>
                </a:rPr>
                <a:t>, etc.)</a:t>
              </a:r>
              <a:endParaRPr kumimoji="1" lang="ja-JP" altLang="en-US" sz="3200" b="1"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 xmlns:a16="http://schemas.microsoft.com/office/drawing/2014/main" id="{904A1B75-ED39-455B-B23C-B7A0917C3507}"/>
                </a:ext>
              </a:extLst>
            </p:cNvPr>
            <p:cNvSpPr/>
            <p:nvPr/>
          </p:nvSpPr>
          <p:spPr bwMode="gray">
            <a:xfrm>
              <a:off x="372237" y="893292"/>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29" name="グループ化 28"/>
          <p:cNvGrpSpPr/>
          <p:nvPr/>
        </p:nvGrpSpPr>
        <p:grpSpPr>
          <a:xfrm>
            <a:off x="1010249" y="2179711"/>
            <a:ext cx="7544273" cy="499562"/>
            <a:chOff x="372237" y="1822429"/>
            <a:chExt cx="9262093" cy="673427"/>
          </a:xfrm>
        </p:grpSpPr>
        <p:sp>
          <p:nvSpPr>
            <p:cNvPr id="30" name="正方形/長方形 29">
              <a:extLst>
                <a:ext uri="{FF2B5EF4-FFF2-40B4-BE49-F238E27FC236}">
                  <a16:creationId xmlns="" xmlns:a16="http://schemas.microsoft.com/office/drawing/2014/main" id="{0F9C65CE-ACFE-49F0-8186-09321560DBDE}"/>
                </a:ext>
              </a:extLst>
            </p:cNvPr>
            <p:cNvSpPr/>
            <p:nvPr/>
          </p:nvSpPr>
          <p:spPr bwMode="gray">
            <a:xfrm>
              <a:off x="1242473" y="1822429"/>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Compile Source Code</a:t>
              </a:r>
              <a:endParaRPr kumimoji="1" lang="ja-JP" altLang="en-US" sz="3200" b="1"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 xmlns:a16="http://schemas.microsoft.com/office/drawing/2014/main" id="{904A1B75-ED39-455B-B23C-B7A0917C3507}"/>
                </a:ext>
              </a:extLst>
            </p:cNvPr>
            <p:cNvSpPr/>
            <p:nvPr/>
          </p:nvSpPr>
          <p:spPr bwMode="gray">
            <a:xfrm>
              <a:off x="372237" y="1822429"/>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32" name="グループ化 31"/>
          <p:cNvGrpSpPr/>
          <p:nvPr/>
        </p:nvGrpSpPr>
        <p:grpSpPr>
          <a:xfrm>
            <a:off x="1010249" y="2833329"/>
            <a:ext cx="7544273" cy="499562"/>
            <a:chOff x="372237" y="2751567"/>
            <a:chExt cx="9262093" cy="673427"/>
          </a:xfrm>
        </p:grpSpPr>
        <p:sp>
          <p:nvSpPr>
            <p:cNvPr id="33" name="正方形/長方形 32">
              <a:extLst>
                <a:ext uri="{FF2B5EF4-FFF2-40B4-BE49-F238E27FC236}">
                  <a16:creationId xmlns="" xmlns:a16="http://schemas.microsoft.com/office/drawing/2014/main" id="{0F9C65CE-ACFE-49F0-8186-09321560DBDE}"/>
                </a:ext>
              </a:extLst>
            </p:cNvPr>
            <p:cNvSpPr/>
            <p:nvPr/>
          </p:nvSpPr>
          <p:spPr bwMode="gray">
            <a:xfrm>
              <a:off x="1242473" y="2751567"/>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Quality Analysis</a:t>
              </a:r>
              <a:endParaRPr kumimoji="1" lang="ja-JP" altLang="en-US" sz="3200" b="1"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904A1B75-ED39-455B-B23C-B7A0917C3507}"/>
                </a:ext>
              </a:extLst>
            </p:cNvPr>
            <p:cNvSpPr/>
            <p:nvPr/>
          </p:nvSpPr>
          <p:spPr bwMode="gray">
            <a:xfrm>
              <a:off x="372237" y="2751567"/>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35" name="グループ化 34"/>
          <p:cNvGrpSpPr/>
          <p:nvPr/>
        </p:nvGrpSpPr>
        <p:grpSpPr>
          <a:xfrm>
            <a:off x="1010249" y="3486947"/>
            <a:ext cx="7544273" cy="499562"/>
            <a:chOff x="372237" y="3680705"/>
            <a:chExt cx="9262093" cy="673427"/>
          </a:xfrm>
        </p:grpSpPr>
        <p:sp>
          <p:nvSpPr>
            <p:cNvPr id="36" name="正方形/長方形 35">
              <a:extLst>
                <a:ext uri="{FF2B5EF4-FFF2-40B4-BE49-F238E27FC236}">
                  <a16:creationId xmlns="" xmlns:a16="http://schemas.microsoft.com/office/drawing/2014/main" id="{0F9C65CE-ACFE-49F0-8186-09321560DBDE}"/>
                </a:ext>
              </a:extLst>
            </p:cNvPr>
            <p:cNvSpPr/>
            <p:nvPr/>
          </p:nvSpPr>
          <p:spPr bwMode="gray">
            <a:xfrm>
              <a:off x="1242473" y="3680705"/>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Trigger Auto Tests</a:t>
              </a:r>
              <a:endParaRPr kumimoji="1" lang="ja-JP" altLang="en-US" sz="3200" b="1" kern="0" dirty="0">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 xmlns:a16="http://schemas.microsoft.com/office/drawing/2014/main" id="{904A1B75-ED39-455B-B23C-B7A0917C3507}"/>
                </a:ext>
              </a:extLst>
            </p:cNvPr>
            <p:cNvSpPr/>
            <p:nvPr/>
          </p:nvSpPr>
          <p:spPr bwMode="gray">
            <a:xfrm>
              <a:off x="372237" y="368070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38" name="グループ化 37"/>
          <p:cNvGrpSpPr/>
          <p:nvPr/>
        </p:nvGrpSpPr>
        <p:grpSpPr>
          <a:xfrm>
            <a:off x="1010249" y="4140565"/>
            <a:ext cx="7544273" cy="499562"/>
            <a:chOff x="372237" y="4397521"/>
            <a:chExt cx="9262093" cy="673427"/>
          </a:xfrm>
        </p:grpSpPr>
        <p:sp>
          <p:nvSpPr>
            <p:cNvPr id="39" name="正方形/長方形 38">
              <a:extLst>
                <a:ext uri="{FF2B5EF4-FFF2-40B4-BE49-F238E27FC236}">
                  <a16:creationId xmlns="" xmlns:a16="http://schemas.microsoft.com/office/drawing/2014/main" id="{0F9C65CE-ACFE-49F0-8186-09321560DBDE}"/>
                </a:ext>
              </a:extLst>
            </p:cNvPr>
            <p:cNvSpPr/>
            <p:nvPr/>
          </p:nvSpPr>
          <p:spPr bwMode="gray">
            <a:xfrm>
              <a:off x="1242473" y="4397521"/>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Generate Documents</a:t>
              </a:r>
              <a:endParaRPr kumimoji="1" lang="ja-JP" altLang="en-US" sz="3200" b="1" kern="0" dirty="0">
                <a:latin typeface="Fujitsu Sans" panose="020B0404060202020204" pitchFamily="34" charset="0"/>
                <a:ea typeface="Meiryo UI" panose="020B0604030504040204" pitchFamily="50" charset="-128"/>
              </a:endParaRPr>
            </a:p>
          </p:txBody>
        </p:sp>
        <p:sp>
          <p:nvSpPr>
            <p:cNvPr id="40" name="正方形/長方形 39">
              <a:extLst>
                <a:ext uri="{FF2B5EF4-FFF2-40B4-BE49-F238E27FC236}">
                  <a16:creationId xmlns="" xmlns:a16="http://schemas.microsoft.com/office/drawing/2014/main" id="{904A1B75-ED39-455B-B23C-B7A0917C3507}"/>
                </a:ext>
              </a:extLst>
            </p:cNvPr>
            <p:cNvSpPr/>
            <p:nvPr/>
          </p:nvSpPr>
          <p:spPr bwMode="gray">
            <a:xfrm>
              <a:off x="372237" y="439752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1" name="グループ化 40"/>
          <p:cNvGrpSpPr/>
          <p:nvPr/>
        </p:nvGrpSpPr>
        <p:grpSpPr>
          <a:xfrm>
            <a:off x="1010249" y="4794183"/>
            <a:ext cx="7544273" cy="499562"/>
            <a:chOff x="372237" y="4397521"/>
            <a:chExt cx="9262093" cy="673427"/>
          </a:xfrm>
        </p:grpSpPr>
        <p:sp>
          <p:nvSpPr>
            <p:cNvPr id="42" name="正方形/長方形 41">
              <a:extLst>
                <a:ext uri="{FF2B5EF4-FFF2-40B4-BE49-F238E27FC236}">
                  <a16:creationId xmlns="" xmlns:a16="http://schemas.microsoft.com/office/drawing/2014/main" id="{0F9C65CE-ACFE-49F0-8186-09321560DBDE}"/>
                </a:ext>
              </a:extLst>
            </p:cNvPr>
            <p:cNvSpPr/>
            <p:nvPr/>
          </p:nvSpPr>
          <p:spPr bwMode="gray">
            <a:xfrm>
              <a:off x="1242473" y="4397521"/>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Packaging</a:t>
              </a:r>
              <a:endParaRPr kumimoji="1" lang="ja-JP" altLang="en-US" sz="32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 xmlns:a16="http://schemas.microsoft.com/office/drawing/2014/main" id="{904A1B75-ED39-455B-B23C-B7A0917C3507}"/>
                </a:ext>
              </a:extLst>
            </p:cNvPr>
            <p:cNvSpPr/>
            <p:nvPr/>
          </p:nvSpPr>
          <p:spPr bwMode="gray">
            <a:xfrm>
              <a:off x="372237" y="439752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4" name="グループ化 43"/>
          <p:cNvGrpSpPr/>
          <p:nvPr/>
        </p:nvGrpSpPr>
        <p:grpSpPr>
          <a:xfrm>
            <a:off x="1010249" y="5447802"/>
            <a:ext cx="7544273" cy="499562"/>
            <a:chOff x="372237" y="4397521"/>
            <a:chExt cx="9262093" cy="673427"/>
          </a:xfrm>
        </p:grpSpPr>
        <p:sp>
          <p:nvSpPr>
            <p:cNvPr id="45" name="正方形/長方形 44">
              <a:extLst>
                <a:ext uri="{FF2B5EF4-FFF2-40B4-BE49-F238E27FC236}">
                  <a16:creationId xmlns="" xmlns:a16="http://schemas.microsoft.com/office/drawing/2014/main" id="{0F9C65CE-ACFE-49F0-8186-09321560DBDE}"/>
                </a:ext>
              </a:extLst>
            </p:cNvPr>
            <p:cNvSpPr/>
            <p:nvPr/>
          </p:nvSpPr>
          <p:spPr bwMode="gray">
            <a:xfrm>
              <a:off x="1242473" y="4397521"/>
              <a:ext cx="8391857"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a:latin typeface="Fujitsu Sans" panose="020B0404060202020204" pitchFamily="34" charset="0"/>
                  <a:ea typeface="Meiryo UI" panose="020B0604030504040204" pitchFamily="50" charset="-128"/>
                </a:rPr>
                <a:t>Etc.</a:t>
              </a:r>
              <a:endParaRPr kumimoji="1" lang="ja-JP" altLang="en-US" sz="32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 xmlns:a16="http://schemas.microsoft.com/office/drawing/2014/main" id="{904A1B75-ED39-455B-B23C-B7A0917C3507}"/>
                </a:ext>
              </a:extLst>
            </p:cNvPr>
            <p:cNvSpPr/>
            <p:nvPr/>
          </p:nvSpPr>
          <p:spPr bwMode="gray">
            <a:xfrm>
              <a:off x="372237" y="4397521"/>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47" name="テキスト ボックス 46"/>
          <p:cNvSpPr txBox="1"/>
          <p:nvPr/>
        </p:nvSpPr>
        <p:spPr>
          <a:xfrm>
            <a:off x="580572" y="926750"/>
            <a:ext cx="5801012" cy="523220"/>
          </a:xfrm>
          <a:prstGeom prst="rect">
            <a:avLst/>
          </a:prstGeom>
          <a:noFill/>
        </p:spPr>
        <p:txBody>
          <a:bodyPr wrap="none" rtlCol="0">
            <a:spAutoFit/>
          </a:bodyPr>
          <a:lstStyle/>
          <a:p>
            <a:pPr algn="l"/>
            <a:r>
              <a:rPr lang="en-US" altLang="ja-JP" sz="2800" dirty="0">
                <a:latin typeface="Fujitsu Sans" panose="020B0404060202020204" pitchFamily="34" charset="0"/>
                <a:ea typeface="Meiryo UI" panose="020B0604030504040204" pitchFamily="50" charset="-128"/>
                <a:cs typeface="Meiryo UI" panose="020B0604030504040204" pitchFamily="50" charset="-128"/>
              </a:rPr>
              <a:t>Build Tools automates following tasks</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48" name="テキスト ボックス 47"/>
          <p:cNvSpPr txBox="1"/>
          <p:nvPr/>
        </p:nvSpPr>
        <p:spPr>
          <a:xfrm>
            <a:off x="580572" y="6101421"/>
            <a:ext cx="8602227" cy="584775"/>
          </a:xfrm>
          <a:prstGeom prst="rect">
            <a:avLst/>
          </a:prstGeom>
          <a:noFill/>
        </p:spPr>
        <p:txBody>
          <a:bodyPr wrap="none" rtlCol="0">
            <a:spAutoFit/>
          </a:bodyPr>
          <a:lstStyle/>
          <a:p>
            <a:pPr algn="l"/>
            <a:r>
              <a:rPr lang="en-US" altLang="ja-JP" sz="3200" b="1" dirty="0">
                <a:solidFill>
                  <a:srgbClr val="FF0000"/>
                </a:solidFill>
                <a:latin typeface="Fujitsu Sans" panose="020B0404060202020204" pitchFamily="34" charset="0"/>
                <a:ea typeface="Meiryo UI" panose="020B0604030504040204" pitchFamily="50" charset="-128"/>
                <a:cs typeface="Meiryo UI" panose="020B0604030504040204" pitchFamily="50" charset="-128"/>
              </a:rPr>
              <a:t>Not just </a:t>
            </a:r>
            <a:r>
              <a:rPr lang="en-US" altLang="ja-JP" sz="3200" b="1" dirty="0">
                <a:latin typeface="Fujitsu Sans" panose="020B0404060202020204" pitchFamily="34" charset="0"/>
                <a:ea typeface="Meiryo UI" panose="020B0604030504040204" pitchFamily="50" charset="-128"/>
                <a:cs typeface="Meiryo UI" panose="020B0604030504040204" pitchFamily="50" charset="-128"/>
              </a:rPr>
              <a:t>compile source code and build binaries</a:t>
            </a:r>
            <a:endParaRPr kumimoji="1" lang="ja-JP" altLang="en-US" sz="3200" b="1" dirty="0" err="1">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61974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3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2">
      <a:majorFont>
        <a:latin typeface="Fujitsu Sans"/>
        <a:ea typeface="ＭＳ Ｐゴシック"/>
        <a:cs typeface=""/>
      </a:majorFont>
      <a:minorFont>
        <a:latin typeface="Fujitsu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a:spPr>
      <a:bodyPr vert="horz" wrap="none" lIns="91440" tIns="45720" rIns="91440" bIns="45720" numCol="1" rtlCol="0" anchor="ctr" anchorCtr="0" compatLnSpc="1">
        <a:prstTxWarp prst="textNoShape">
          <a:avLst/>
        </a:prstTxWarp>
      </a:bodyPr>
      <a:lstStyle>
        <a:defPPr algn="l">
          <a:defRPr sz="2400" dirty="0" smtClean="0">
            <a:latin typeface="Fujitsu Sans" panose="020B0404060202020204" pitchFamily="34" charset="0"/>
            <a:ea typeface="Meiryo UI" panose="020B0604030504040204" pitchFamily="50" charset="-128"/>
          </a:defRPr>
        </a:defPPr>
      </a:lstStyle>
    </a:spDef>
    <a:ln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square" rtlCol="0">
        <a:spAutoFit/>
      </a:bodyPr>
      <a:lstStyle>
        <a:defPPr algn="l">
          <a:defRPr kumimoji="1" dirty="0" err="1" smtClean="0">
            <a:latin typeface="Fujitsu Sans" panose="020B0404060202020204" pitchFamily="34" charset="0"/>
            <a:ea typeface="Meiryo UI" panose="020B0604030504040204" pitchFamily="50" charset="-128"/>
            <a:cs typeface="Meiryo UI" panose="020B0604030504040204" pitchFamily="50" charset="-128"/>
          </a:defRPr>
        </a:defPPr>
      </a:lstStyle>
    </a:tx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6222</Words>
  <Application>Microsoft Office PowerPoint</Application>
  <PresentationFormat>A4 210 x 297 mm</PresentationFormat>
  <Paragraphs>2016</Paragraphs>
  <Slides>88</Slides>
  <Notes>77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88</vt:i4>
      </vt:variant>
    </vt:vector>
  </HeadingPairs>
  <TitlesOfParts>
    <vt:vector size="96" baseType="lpstr">
      <vt:lpstr>Meiryo UI</vt:lpstr>
      <vt:lpstr>ＭＳ Ｐゴシック</vt:lpstr>
      <vt:lpstr>Roboto Black</vt:lpstr>
      <vt:lpstr>Arial</vt:lpstr>
      <vt:lpstr>Calibri</vt:lpstr>
      <vt:lpstr>Fujitsu Sans</vt:lpstr>
      <vt:lpstr>Wingdings</vt:lpstr>
      <vt:lpstr>F_Tool_3_JA_R</vt:lpstr>
      <vt:lpstr>DADock Bootcamp for Developers</vt:lpstr>
      <vt:lpstr>PowerPoint プレゼンテーション</vt:lpstr>
      <vt:lpstr>About This Course</vt:lpstr>
      <vt:lpstr>Position in entire courses</vt:lpstr>
      <vt:lpstr>Agenda</vt:lpstr>
      <vt:lpstr>PowerPoint プレゼンテーション</vt:lpstr>
      <vt:lpstr>Supplemental tasks surrounding Development</vt:lpstr>
      <vt:lpstr>If we do those MANUALLY…?</vt:lpstr>
      <vt:lpstr>What’s Build Tool?</vt:lpstr>
      <vt:lpstr>How it works?</vt:lpstr>
      <vt:lpstr>Build Tool enables…</vt:lpstr>
      <vt:lpstr>Merits of Build Tool</vt:lpstr>
      <vt:lpstr>Column : Build Tools for each Languages</vt:lpstr>
      <vt:lpstr>PowerPoint プレゼンテーション</vt:lpstr>
      <vt:lpstr>What’s Gradle</vt:lpstr>
      <vt:lpstr>How popular is it?</vt:lpstr>
      <vt:lpstr>Strength of Gradle</vt:lpstr>
      <vt:lpstr>Simple/Flexible Build Script by Groovy</vt:lpstr>
      <vt:lpstr>Aiming on Big Project(easy to nest projects)</vt:lpstr>
      <vt:lpstr>Utilizing previous resources of Maven</vt:lpstr>
      <vt:lpstr>Where to use Gradle?</vt:lpstr>
      <vt:lpstr>Column : History of Build Tool for Java</vt:lpstr>
      <vt:lpstr>PowerPoint プレゼンテーション</vt:lpstr>
      <vt:lpstr>What’s Dependency Resolving?</vt:lpstr>
      <vt:lpstr>How to resolve dependency without Build Tool?</vt:lpstr>
      <vt:lpstr>How to resolve dependency with Build Tool?</vt:lpstr>
      <vt:lpstr>How to deal with your Internal Libraries?</vt:lpstr>
      <vt:lpstr>How to deal with your Internal Libraries?</vt:lpstr>
      <vt:lpstr>PowerPoint プレゼンテーション</vt:lpstr>
      <vt:lpstr>Install from zip</vt:lpstr>
      <vt:lpstr>Another Way : Gradle Wrapper</vt:lpstr>
      <vt:lpstr>Recommended Way : Gradle Wrapper</vt:lpstr>
      <vt:lpstr>PowerPoint プレゼンテーション</vt:lpstr>
      <vt:lpstr>Basic Setting</vt:lpstr>
      <vt:lpstr>If you got errors on wrapper donwloading</vt:lpstr>
      <vt:lpstr>PowerPoint プレゼンテーション</vt:lpstr>
      <vt:lpstr>Let’s create a project from template</vt:lpstr>
      <vt:lpstr>Ref : If we are using DADock…?</vt:lpstr>
      <vt:lpstr>Build Script of Gradle(build.gradle)</vt:lpstr>
      <vt:lpstr>How to Execute Gradle Command</vt:lpstr>
      <vt:lpstr>How to Execute Gradle Command</vt:lpstr>
      <vt:lpstr>Build Result Files</vt:lpstr>
      <vt:lpstr>Task</vt:lpstr>
      <vt:lpstr>Plugin</vt:lpstr>
      <vt:lpstr>Appendix : Some Useful Plugins</vt:lpstr>
      <vt:lpstr>Dependencies directive</vt:lpstr>
      <vt:lpstr>repositories directive</vt:lpstr>
      <vt:lpstr>PowerPoint プレゼンテーション</vt:lpstr>
      <vt:lpstr>Source Set (1/2)</vt:lpstr>
      <vt:lpstr>Source Set (2/2)</vt:lpstr>
      <vt:lpstr>Example for defining Integration Test set(1/2)</vt:lpstr>
      <vt:lpstr>Example for defining Integration Test set(2/2)</vt:lpstr>
      <vt:lpstr>Define your own Tasks</vt:lpstr>
      <vt:lpstr>How to define your own tasks? (1/3)</vt:lpstr>
      <vt:lpstr>How to define your own tasks? (2/3)</vt:lpstr>
      <vt:lpstr>How to define your own tasks? (3/3)</vt:lpstr>
      <vt:lpstr>Hand over arguments to build script</vt:lpstr>
      <vt:lpstr>Hand over arguments by ENVIRONMENT VARS</vt:lpstr>
      <vt:lpstr>Hand over arguments by command line args</vt:lpstr>
      <vt:lpstr>Branch your script by condition</vt:lpstr>
      <vt:lpstr>Loop</vt:lpstr>
      <vt:lpstr>Loop for each objects</vt:lpstr>
      <vt:lpstr>Extending standard tasks (1/2)</vt:lpstr>
      <vt:lpstr>Extending standard tasks (2/2)</vt:lpstr>
      <vt:lpstr>Define dependency of Tasks (1/2)</vt:lpstr>
      <vt:lpstr>Define dependency of Tasks (2/2)</vt:lpstr>
      <vt:lpstr>Define methods</vt:lpstr>
      <vt:lpstr>Domain Objects (1/2)</vt:lpstr>
      <vt:lpstr>Domain Objects (2/2)</vt:lpstr>
      <vt:lpstr>Other Useful ways to describe tasks</vt:lpstr>
      <vt:lpstr>When you are straggling for unknown errors…</vt:lpstr>
      <vt:lpstr>PowerPoint プレゼンテーション</vt:lpstr>
      <vt:lpstr>Example for Java Library</vt:lpstr>
      <vt:lpstr>Example for Java Servlet Web Application</vt:lpstr>
      <vt:lpstr>Example for Spring Boot</vt:lpstr>
      <vt:lpstr>Example for Integrating with JUnit</vt:lpstr>
      <vt:lpstr>Example for Integrating with SonarQube</vt:lpstr>
      <vt:lpstr>Example for Integrating with Artifactory</vt:lpstr>
      <vt:lpstr>Example for multi project</vt:lpstr>
      <vt:lpstr>Example for Integrating with CI Pipeline 1</vt:lpstr>
      <vt:lpstr>Example for Integrating with CI Pipeline 1</vt:lpstr>
      <vt:lpstr>Example for Integrating with CI Pipeline 1</vt:lpstr>
      <vt:lpstr>Example for Integrating with CI Pipeline 1</vt:lpstr>
      <vt:lpstr>Example for Integrating with CI Pipeline 1</vt:lpstr>
      <vt:lpstr>Example for Integrating with CI Pipeline 2</vt:lpstr>
      <vt:lpstr>Big Actual Case Example for Gradle</vt:lpstr>
      <vt:lpstr>Useful Sites</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2001-12-20T12:02:52Z</dcterms:created>
  <dcterms:modified xsi:type="dcterms:W3CDTF">2018-10-18T14:53:07Z</dcterms:modified>
</cp:coreProperties>
</file>